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7" r:id="rId6"/>
    <p:sldId id="270" r:id="rId7"/>
    <p:sldId id="275" r:id="rId8"/>
    <p:sldId id="272" r:id="rId9"/>
    <p:sldId id="273" r:id="rId10"/>
    <p:sldId id="274" r:id="rId11"/>
    <p:sldId id="278" r:id="rId12"/>
    <p:sldId id="271" r:id="rId13"/>
    <p:sldId id="276" r:id="rId14"/>
    <p:sldId id="281" r:id="rId15"/>
    <p:sldId id="279" r:id="rId16"/>
    <p:sldId id="280" r:id="rId17"/>
    <p:sldId id="277" r:id="rId18"/>
    <p:sldId id="282" r:id="rId19"/>
    <p:sldId id="283" r:id="rId20"/>
    <p:sldId id="284" r:id="rId21"/>
    <p:sldId id="264" r:id="rId22"/>
    <p:sldId id="265" r:id="rId23"/>
    <p:sldId id="285" r:id="rId24"/>
    <p:sldId id="26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13D052-9551-40B4-8A8D-DB9B07FACE5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05349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27598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87897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57725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3D052-9551-40B4-8A8D-DB9B07FACE5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2447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13D052-9551-40B4-8A8D-DB9B07FACE5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91814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3D052-9551-40B4-8A8D-DB9B07FACE57}"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77772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13D052-9551-40B4-8A8D-DB9B07FACE57}"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97022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3D052-9551-40B4-8A8D-DB9B07FACE57}"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9697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78127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33293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3D052-9551-40B4-8A8D-DB9B07FACE57}" type="datetimeFigureOut">
              <a:rPr lang="en-US" smtClean="0"/>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D4182-952F-4D23-AC69-0692508A7565}" type="slidenum">
              <a:rPr lang="en-US" smtClean="0"/>
              <a:t>‹#›</a:t>
            </a:fld>
            <a:endParaRPr lang="en-US"/>
          </a:p>
        </p:txBody>
      </p:sp>
    </p:spTree>
    <p:extLst>
      <p:ext uri="{BB962C8B-B14F-4D97-AF65-F5344CB8AC3E}">
        <p14:creationId xmlns:p14="http://schemas.microsoft.com/office/powerpoint/2010/main" val="212093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ncbi.nlm.nih.gov/pmc/articles/PMC1024880/pdf/brheartj00030-0006.pdf" TargetMode="External"/><Relationship Id="rId3" Type="http://schemas.openxmlformats.org/officeDocument/2006/relationships/hyperlink" Target="https://www.mdpi.com/1424-8220/22/14/5304" TargetMode="External"/><Relationship Id="rId7" Type="http://schemas.openxmlformats.org/officeDocument/2006/relationships/hyperlink" Target="https://www.ncbi.nlm.nih.gov/pmc/articles/PMC3193654/" TargetMode="External"/><Relationship Id="rId2" Type="http://schemas.openxmlformats.org/officeDocument/2006/relationships/hyperlink" Target="https://ijngc.perpetualinnovation.net/index.php/ijngc/article/view/208"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63331727_Surya_Namaskar_real-time_advanced_yoga_pose_recognition_and_correction_for_smart_healthcare" TargetMode="External"/><Relationship Id="rId5" Type="http://schemas.openxmlformats.org/officeDocument/2006/relationships/hyperlink" Target="https://www.irjet.net/archives/V10/i1/IRJET-V10I171.pdf" TargetMode="External"/><Relationship Id="rId4" Type="http://schemas.openxmlformats.org/officeDocument/2006/relationships/hyperlink" Target="https://www.hindawi.com/journals/jhe/2021/9930985/" TargetMode="External"/><Relationship Id="rId9" Type="http://schemas.openxmlformats.org/officeDocument/2006/relationships/hyperlink" Target="https://journals.sagepub.com/doi/pdf/10.1177/19322968130070013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8303115" TargetMode="External"/><Relationship Id="rId2" Type="http://schemas.openxmlformats.org/officeDocument/2006/relationships/hyperlink" Target="https://www.researchgate.net/publication/306118434_Benefits_need_and_importance_of_daily_exercise"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1877050918308548" TargetMode="External"/><Relationship Id="rId5" Type="http://schemas.openxmlformats.org/officeDocument/2006/relationships/hyperlink" Target="https://ieeexplore.ieee.org/document/8260796" TargetMode="External"/><Relationship Id="rId4" Type="http://schemas.openxmlformats.org/officeDocument/2006/relationships/hyperlink" Target="https://ieeexplore.ieee.org/document/931611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9E28-EC2C-F944-A4FC-234FF8F873E9}"/>
              </a:ext>
            </a:extLst>
          </p:cNvPr>
          <p:cNvSpPr txBox="1">
            <a:spLocks/>
          </p:cNvSpPr>
          <p:nvPr/>
        </p:nvSpPr>
        <p:spPr>
          <a:xfrm>
            <a:off x="314325" y="2279899"/>
            <a:ext cx="8515350" cy="12926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sz="3600" spc="-100"/>
            </a:pPr>
            <a:r>
              <a:rPr lang="en-US" sz="2200" spc="-100" dirty="0"/>
              <a:t>Major Project on</a:t>
            </a:r>
          </a:p>
          <a:p>
            <a:pPr>
              <a:defRPr sz="3600" spc="-100"/>
            </a:pPr>
            <a:r>
              <a:rPr lang="en-US" sz="3600" b="1" spc="-100" dirty="0"/>
              <a:t>MediFit</a:t>
            </a:r>
          </a:p>
        </p:txBody>
      </p:sp>
      <p:sp>
        <p:nvSpPr>
          <p:cNvPr id="3" name="TextBox 4">
            <a:extLst>
              <a:ext uri="{FF2B5EF4-FFF2-40B4-BE49-F238E27FC236}">
                <a16:creationId xmlns:a16="http://schemas.microsoft.com/office/drawing/2014/main" id="{3B91D86A-7918-C1B6-4F08-C6145B425FF0}"/>
              </a:ext>
            </a:extLst>
          </p:cNvPr>
          <p:cNvSpPr txBox="1"/>
          <p:nvPr/>
        </p:nvSpPr>
        <p:spPr>
          <a:xfrm>
            <a:off x="-29497" y="344678"/>
            <a:ext cx="9143999"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400" b="1">
                <a:solidFill>
                  <a:srgbClr val="FF0000"/>
                </a:solidFill>
                <a:latin typeface="Halant Medium Bold"/>
                <a:ea typeface="Halant Medium Bold"/>
                <a:cs typeface="Halant Medium Bold"/>
                <a:sym typeface="Halant Medium Bold"/>
              </a:defRPr>
            </a:pPr>
            <a:r>
              <a:rPr dirty="0">
                <a:solidFill>
                  <a:schemeClr val="tx1"/>
                </a:solidFill>
              </a:rPr>
              <a:t>NALLA MALLA REDDY ENGINEERING COLLEGE </a:t>
            </a:r>
            <a:endParaRPr dirty="0">
              <a:solidFill>
                <a:schemeClr val="tx1"/>
              </a:solidFill>
              <a:latin typeface="Calibri"/>
              <a:ea typeface="Calibri"/>
              <a:cs typeface="Calibri"/>
              <a:sym typeface="Calibri"/>
            </a:endParaRPr>
          </a:p>
          <a:p>
            <a:pPr algn="ctr">
              <a:defRPr sz="2400" b="1">
                <a:latin typeface="Halant Medium Bold"/>
                <a:ea typeface="Halant Medium Bold"/>
                <a:cs typeface="Halant Medium Bold"/>
                <a:sym typeface="Halant Medium Bold"/>
              </a:defRPr>
            </a:pPr>
            <a:r>
              <a:rPr dirty="0"/>
              <a:t>Autonomous Institution </a:t>
            </a:r>
            <a:endParaRPr dirty="0">
              <a:latin typeface="Calibri"/>
              <a:ea typeface="Calibri"/>
              <a:cs typeface="Calibri"/>
              <a:sym typeface="Calibri"/>
            </a:endParaRPr>
          </a:p>
          <a:p>
            <a:pPr algn="ctr">
              <a:defRPr sz="2400">
                <a:latin typeface="Halant Medium Bold"/>
                <a:ea typeface="Halant Medium Bold"/>
                <a:cs typeface="Halant Medium Bold"/>
                <a:sym typeface="Halant Medium Bold"/>
              </a:defRPr>
            </a:pPr>
            <a:endParaRPr lang="en-US" sz="2400" dirty="0"/>
          </a:p>
          <a:p>
            <a:pPr algn="ctr">
              <a:defRPr sz="2400">
                <a:latin typeface="Halant Medium Bold"/>
                <a:ea typeface="Halant Medium Bold"/>
                <a:cs typeface="Halant Medium Bold"/>
                <a:sym typeface="Halant Medium Bold"/>
              </a:defRPr>
            </a:pPr>
            <a:r>
              <a:rPr sz="2300" dirty="0"/>
              <a:t>Department of Computer Science &amp; Engineering</a:t>
            </a:r>
            <a:endParaRPr lang="en-US" sz="2300" dirty="0"/>
          </a:p>
          <a:p>
            <a:pPr algn="ctr">
              <a:defRPr sz="2400">
                <a:latin typeface="Halant Medium Bold"/>
                <a:ea typeface="Halant Medium Bold"/>
                <a:cs typeface="Halant Medium Bold"/>
                <a:sym typeface="Halant Medium Bold"/>
              </a:defRPr>
            </a:pPr>
            <a:r>
              <a:rPr lang="en-US" sz="1500" b="1" dirty="0"/>
              <a:t>2022-23</a:t>
            </a:r>
            <a:endParaRPr sz="1500" b="1" dirty="0"/>
          </a:p>
        </p:txBody>
      </p:sp>
      <p:pic>
        <p:nvPicPr>
          <p:cNvPr id="10" name="Picture 5" descr="Picture 5">
            <a:extLst>
              <a:ext uri="{FF2B5EF4-FFF2-40B4-BE49-F238E27FC236}">
                <a16:creationId xmlns:a16="http://schemas.microsoft.com/office/drawing/2014/main" id="{8DA5DAB3-C517-7CB3-F355-9C5780CA7DD1}"/>
              </a:ext>
            </a:extLst>
          </p:cNvPr>
          <p:cNvPicPr>
            <a:picLocks noChangeAspect="1"/>
          </p:cNvPicPr>
          <p:nvPr/>
        </p:nvPicPr>
        <p:blipFill>
          <a:blip r:embed="rId2"/>
          <a:stretch>
            <a:fillRect/>
          </a:stretch>
        </p:blipFill>
        <p:spPr>
          <a:xfrm>
            <a:off x="314325" y="344678"/>
            <a:ext cx="1066800" cy="1474529"/>
          </a:xfrm>
          <a:prstGeom prst="rect">
            <a:avLst/>
          </a:prstGeom>
          <a:ln w="12700">
            <a:miter lim="400000"/>
          </a:ln>
        </p:spPr>
      </p:pic>
      <p:sp>
        <p:nvSpPr>
          <p:cNvPr id="11" name="TextBox 2">
            <a:extLst>
              <a:ext uri="{FF2B5EF4-FFF2-40B4-BE49-F238E27FC236}">
                <a16:creationId xmlns:a16="http://schemas.microsoft.com/office/drawing/2014/main" id="{F3CC2849-AF17-BC9D-F05B-C0F57559EEAA}"/>
              </a:ext>
            </a:extLst>
          </p:cNvPr>
          <p:cNvSpPr txBox="1"/>
          <p:nvPr/>
        </p:nvSpPr>
        <p:spPr>
          <a:xfrm>
            <a:off x="6858000" y="6275054"/>
            <a:ext cx="2038350"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SzPct val="100000"/>
              <a:defRPr sz="1600">
                <a:latin typeface="Calibri Light"/>
                <a:ea typeface="Calibri Light"/>
                <a:cs typeface="Calibri Light"/>
                <a:sym typeface="Calibri Light"/>
              </a:defRPr>
            </a:pPr>
            <a:r>
              <a:rPr lang="en-US" b="1" dirty="0"/>
              <a:t>Batch No. 4C3</a:t>
            </a:r>
            <a:endParaRPr b="1" dirty="0"/>
          </a:p>
        </p:txBody>
      </p:sp>
      <p:sp>
        <p:nvSpPr>
          <p:cNvPr id="12" name="TextBox 2">
            <a:extLst>
              <a:ext uri="{FF2B5EF4-FFF2-40B4-BE49-F238E27FC236}">
                <a16:creationId xmlns:a16="http://schemas.microsoft.com/office/drawing/2014/main" id="{4DB252AE-8AE8-48BC-76B3-C53457029750}"/>
              </a:ext>
            </a:extLst>
          </p:cNvPr>
          <p:cNvSpPr txBox="1"/>
          <p:nvPr/>
        </p:nvSpPr>
        <p:spPr>
          <a:xfrm>
            <a:off x="285443" y="5034709"/>
            <a:ext cx="4286557" cy="2062103"/>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600">
                <a:latin typeface="Calibri Light"/>
                <a:ea typeface="Calibri Light"/>
                <a:cs typeface="Calibri Light"/>
                <a:sym typeface="Calibri Light"/>
              </a:defRPr>
            </a:pPr>
            <a:r>
              <a:rPr b="1" dirty="0"/>
              <a:t>Team Members:</a:t>
            </a:r>
            <a:endParaRPr lang="en-US" b="1"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r>
              <a:rPr lang="en-US" sz="2000" dirty="0"/>
              <a:t>V. Sai Mukesh Reddy – 19B61A05F9</a:t>
            </a:r>
          </a:p>
          <a:p>
            <a:pPr marL="342900" indent="-342900">
              <a:buSzPct val="100000"/>
              <a:buAutoNum type="arabicPeriod"/>
              <a:defRPr sz="1600">
                <a:latin typeface="Calibri Light"/>
                <a:ea typeface="Calibri Light"/>
                <a:cs typeface="Calibri Light"/>
                <a:sym typeface="Calibri Light"/>
              </a:defRPr>
            </a:pPr>
            <a:r>
              <a:rPr lang="en-US" sz="2000" dirty="0"/>
              <a:t>O. Srivalli Hrushitha – 19B61A05B3</a:t>
            </a:r>
          </a:p>
          <a:p>
            <a:pPr marL="342900" indent="-342900">
              <a:buSzPct val="100000"/>
              <a:buAutoNum type="arabicPeriod"/>
              <a:defRPr sz="1600">
                <a:latin typeface="Calibri Light"/>
                <a:ea typeface="Calibri Light"/>
                <a:cs typeface="Calibri Light"/>
                <a:sym typeface="Calibri Light"/>
              </a:defRPr>
            </a:pPr>
            <a:r>
              <a:rPr lang="en-US" sz="2000" dirty="0"/>
              <a:t>K. Sai Narsimha Reddy – 19B61A0572</a:t>
            </a:r>
          </a:p>
          <a:p>
            <a:pPr marL="342900" indent="-342900">
              <a:buSzPct val="100000"/>
              <a:buAutoNum type="arabicPeriod"/>
              <a:defRPr sz="1600">
                <a:latin typeface="Calibri Light"/>
                <a:ea typeface="Calibri Light"/>
                <a:cs typeface="Calibri Light"/>
                <a:sym typeface="Calibri Light"/>
              </a:defRPr>
            </a:pPr>
            <a:r>
              <a:rPr lang="en-US" sz="2000" dirty="0"/>
              <a:t>T. Venkata Giridhar – 19B61A05F4</a:t>
            </a:r>
          </a:p>
          <a:p>
            <a:pPr marL="342900" indent="-342900">
              <a:buSzPct val="100000"/>
              <a:buAutoNum type="arabicPeriod"/>
              <a:defRPr sz="1600">
                <a:latin typeface="Calibri Light"/>
                <a:ea typeface="Calibri Light"/>
                <a:cs typeface="Calibri Light"/>
                <a:sym typeface="Calibri Light"/>
              </a:defRPr>
            </a:pPr>
            <a:endParaRPr lang="en-US"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endParaRPr dirty="0">
              <a:latin typeface="Calibri"/>
              <a:ea typeface="Calibri"/>
              <a:cs typeface="Calibri"/>
              <a:sym typeface="Calibri"/>
            </a:endParaRPr>
          </a:p>
        </p:txBody>
      </p:sp>
      <p:sp>
        <p:nvSpPr>
          <p:cNvPr id="13" name="TextBox 3">
            <a:extLst>
              <a:ext uri="{FF2B5EF4-FFF2-40B4-BE49-F238E27FC236}">
                <a16:creationId xmlns:a16="http://schemas.microsoft.com/office/drawing/2014/main" id="{22C93726-EB00-53DB-9422-198E6F0E108E}"/>
              </a:ext>
            </a:extLst>
          </p:cNvPr>
          <p:cNvSpPr txBox="1"/>
          <p:nvPr/>
        </p:nvSpPr>
        <p:spPr>
          <a:xfrm>
            <a:off x="2683897" y="3572561"/>
            <a:ext cx="3717209" cy="1292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a:latin typeface="Calibri"/>
                <a:ea typeface="Calibri"/>
                <a:cs typeface="Calibri"/>
                <a:sym typeface="Calibri"/>
              </a:defRPr>
            </a:pPr>
            <a:r>
              <a:rPr b="1" dirty="0"/>
              <a:t>Guid</a:t>
            </a:r>
            <a:r>
              <a:rPr lang="en-US" b="1" dirty="0"/>
              <a:t>e Details:</a:t>
            </a:r>
            <a:endParaRPr b="1" dirty="0"/>
          </a:p>
          <a:p>
            <a:pPr algn="ctr">
              <a:defRPr>
                <a:latin typeface="Calibri"/>
                <a:ea typeface="Calibri"/>
                <a:cs typeface="Calibri"/>
                <a:sym typeface="Calibri"/>
              </a:defRPr>
            </a:pPr>
            <a:r>
              <a:rPr lang="en-US" sz="2400" b="1" dirty="0"/>
              <a:t>Mr. S. Ramchandra Reddy</a:t>
            </a:r>
            <a:endParaRPr sz="2400" b="1" dirty="0"/>
          </a:p>
          <a:p>
            <a:pPr algn="ctr">
              <a:defRPr>
                <a:latin typeface="Calibri"/>
                <a:ea typeface="Calibri"/>
                <a:cs typeface="Calibri"/>
                <a:sym typeface="Calibri"/>
              </a:defRPr>
            </a:pPr>
            <a:r>
              <a:rPr lang="en-US" dirty="0"/>
              <a:t>Assistant Professor</a:t>
            </a:r>
            <a:endParaRPr dirty="0"/>
          </a:p>
          <a:p>
            <a:pPr algn="ctr">
              <a:defRPr>
                <a:latin typeface="Calibri"/>
                <a:ea typeface="Calibri"/>
                <a:cs typeface="Calibri"/>
                <a:sym typeface="Calibri"/>
              </a:defRPr>
            </a:pPr>
            <a:r>
              <a:rPr dirty="0"/>
              <a:t>Department </a:t>
            </a:r>
            <a:r>
              <a:rPr lang="en-US" dirty="0"/>
              <a:t>of CSE</a:t>
            </a:r>
            <a:endParaRPr dirty="0"/>
          </a:p>
        </p:txBody>
      </p:sp>
    </p:spTree>
    <p:extLst>
      <p:ext uri="{BB962C8B-B14F-4D97-AF65-F5344CB8AC3E}">
        <p14:creationId xmlns:p14="http://schemas.microsoft.com/office/powerpoint/2010/main" val="8307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5</a:t>
            </a:r>
          </a:p>
        </p:txBody>
      </p:sp>
      <p:sp>
        <p:nvSpPr>
          <p:cNvPr id="3" name="TextBox 2"/>
          <p:cNvSpPr txBox="1"/>
          <p:nvPr/>
        </p:nvSpPr>
        <p:spPr>
          <a:xfrm>
            <a:off x="457200" y="1432386"/>
            <a:ext cx="8229600"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titled "</a:t>
            </a:r>
            <a:r>
              <a:rPr lang="en-US" sz="2000" b="1" dirty="0">
                <a:latin typeface="Times New Roman" panose="02020603050405020304" pitchFamily="18" charset="0"/>
                <a:cs typeface="Times New Roman" panose="02020603050405020304" pitchFamily="18" charset="0"/>
              </a:rPr>
              <a:t>Surya Namaskar: Real-Time Advanced Yoga Pose Recognition and Correction for Smart Healthcare</a:t>
            </a:r>
            <a:r>
              <a:rPr lang="en-US" sz="2000" dirty="0">
                <a:latin typeface="Times New Roman" panose="02020603050405020304" pitchFamily="18" charset="0"/>
                <a:cs typeface="Times New Roman" panose="02020603050405020304" pitchFamily="18" charset="0"/>
              </a:rPr>
              <a:t>" by Abhishek Sharma, Pranjal Sharma, Darshan </a:t>
            </a:r>
            <a:r>
              <a:rPr lang="en-US" sz="2000" dirty="0" err="1">
                <a:latin typeface="Times New Roman" panose="02020603050405020304" pitchFamily="18" charset="0"/>
                <a:cs typeface="Times New Roman" panose="02020603050405020304" pitchFamily="18" charset="0"/>
              </a:rPr>
              <a:t>Pincha</a:t>
            </a:r>
            <a:r>
              <a:rPr lang="en-US" sz="2000" dirty="0">
                <a:latin typeface="Times New Roman" panose="02020603050405020304" pitchFamily="18" charset="0"/>
                <a:cs typeface="Times New Roman" panose="02020603050405020304" pitchFamily="18" charset="0"/>
              </a:rPr>
              <a:t>, and Prateek Jain aims to develop a system for real-time recognition and correction of the Surya Namaskar yoga sequence.</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uses computer vision techniques and machine learning algorithms to detect and classify different poses in the Surya Namaskar sequence.</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hybrid CNN and LSTM models on OpenPose data is considered very effective and perfectly classiﬁes all eight yoga postures of Surya Namaskar. </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possible to use SVM’s, but SVM’s do not work with large datasets.</a:t>
            </a:r>
          </a:p>
        </p:txBody>
      </p:sp>
    </p:spTree>
    <p:extLst>
      <p:ext uri="{BB962C8B-B14F-4D97-AF65-F5344CB8AC3E}">
        <p14:creationId xmlns:p14="http://schemas.microsoft.com/office/powerpoint/2010/main" val="318105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a:xfrm>
            <a:off x="457200" y="245141"/>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Reference paper – 6</a:t>
            </a:r>
          </a:p>
        </p:txBody>
      </p:sp>
      <p:sp>
        <p:nvSpPr>
          <p:cNvPr id="6" name="TextBox 5">
            <a:extLst>
              <a:ext uri="{FF2B5EF4-FFF2-40B4-BE49-F238E27FC236}">
                <a16:creationId xmlns:a16="http://schemas.microsoft.com/office/drawing/2014/main" id="{2D1E4065-8A54-BC98-7A0A-47849326D8BF}"/>
              </a:ext>
            </a:extLst>
          </p:cNvPr>
          <p:cNvSpPr txBox="1"/>
          <p:nvPr/>
        </p:nvSpPr>
        <p:spPr>
          <a:xfrm>
            <a:off x="304800" y="1388141"/>
            <a:ext cx="83820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a:t>
            </a:r>
            <a:r>
              <a:rPr lang="en-US" sz="2000" b="1" dirty="0">
                <a:latin typeface="Times New Roman" panose="02020603050405020304" pitchFamily="18" charset="0"/>
                <a:cs typeface="Times New Roman" panose="02020603050405020304" pitchFamily="18" charset="0"/>
              </a:rPr>
              <a:t>Survey of Heart Disease Prediction and Identification using Machine Learning Approaches” </a:t>
            </a:r>
            <a:r>
              <a:rPr lang="en-US" sz="2000" dirty="0">
                <a:latin typeface="Times New Roman" panose="02020603050405020304" pitchFamily="18" charset="0"/>
                <a:cs typeface="Times New Roman" panose="02020603050405020304" pitchFamily="18" charset="0"/>
              </a:rPr>
              <a:t>by  Ramya G. Franklin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Muthukumar</a:t>
            </a:r>
            <a:r>
              <a:rPr lang="en-IN"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research examines risk parameters for heart disease, identifies and evaluates techniques for prediction, and proposes the use of CNN and LSTM for improved results.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table lists various machine learning approaches used by different authors in different years for different applications with their corresponding accuracy results. The accuracy results range from 77.00% to 99.37%.</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uses an online software program for automatic heart disease prediction, making the user's task secure and effective.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reduces the time to retrieve output, delivers quality of services, and minimizes the cost involved in saving the life of an individual.</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48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7 </a:t>
            </a:r>
          </a:p>
        </p:txBody>
      </p:sp>
      <p:sp>
        <p:nvSpPr>
          <p:cNvPr id="3" name="TextBox 2">
            <a:extLst>
              <a:ext uri="{FF2B5EF4-FFF2-40B4-BE49-F238E27FC236}">
                <a16:creationId xmlns:a16="http://schemas.microsoft.com/office/drawing/2014/main" id="{BCF173DC-BA79-3158-884A-ACB7F3ED1E14}"/>
              </a:ext>
            </a:extLst>
          </p:cNvPr>
          <p:cNvSpPr txBox="1"/>
          <p:nvPr/>
        </p:nvSpPr>
        <p:spPr>
          <a:xfrm>
            <a:off x="533400" y="1600200"/>
            <a:ext cx="82296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titled "</a:t>
            </a:r>
            <a:r>
              <a:rPr lang="en-US" sz="2000" b="1" dirty="0">
                <a:latin typeface="Times New Roman" panose="02020603050405020304" pitchFamily="18" charset="0"/>
                <a:cs typeface="Times New Roman" panose="02020603050405020304" pitchFamily="18" charset="0"/>
              </a:rPr>
              <a:t>Data-Driven Machine-Learning Methods for Diabetes Risk Prediction</a:t>
            </a:r>
            <a:r>
              <a:rPr lang="en-US" sz="2000" dirty="0">
                <a:latin typeface="Times New Roman" panose="02020603050405020304" pitchFamily="18" charset="0"/>
                <a:cs typeface="Times New Roman" panose="02020603050405020304" pitchFamily="18" charset="0"/>
              </a:rPr>
              <a:t>" by Elias Dritsas and Maria </a:t>
            </a:r>
            <a:r>
              <a:rPr lang="en-US" sz="2000" dirty="0" err="1">
                <a:latin typeface="Times New Roman" panose="02020603050405020304" pitchFamily="18" charset="0"/>
                <a:cs typeface="Times New Roman" panose="02020603050405020304" pitchFamily="18" charset="0"/>
              </a:rPr>
              <a:t>Trigka</a:t>
            </a:r>
            <a:r>
              <a:rPr lang="en-US" sz="2000" dirty="0">
                <a:latin typeface="Times New Roman" panose="02020603050405020304" pitchFamily="18" charset="0"/>
                <a:cs typeface="Times New Roman" panose="02020603050405020304" pitchFamily="18" charset="0"/>
              </a:rPr>
              <a:t> aims to investigate the use of machine learning methods for predicting the risk of developing type 2 diabetes.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used data from electronic health records (EHRs) to develop machine learning models for diabetes risk prediction.</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found that  K-Nearest Neighbor achieved the highest performance in diabetes risk prediction.</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also investigated the feature importance of different variables and found that age, body mass index (BMI), and fasting plasma glucose were the most important predictors of diabetes risk.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74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8</a:t>
            </a:r>
          </a:p>
        </p:txBody>
      </p:sp>
      <p:sp>
        <p:nvSpPr>
          <p:cNvPr id="3" name="TextBox 2"/>
          <p:cNvSpPr txBox="1"/>
          <p:nvPr/>
        </p:nvSpPr>
        <p:spPr>
          <a:xfrm>
            <a:off x="457200" y="1432386"/>
            <a:ext cx="8229600" cy="4093428"/>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titled "</a:t>
            </a:r>
            <a:r>
              <a:rPr lang="en-US" sz="2000" b="1" dirty="0">
                <a:latin typeface="Times New Roman" panose="02020603050405020304" pitchFamily="18" charset="0"/>
                <a:cs typeface="Times New Roman" panose="02020603050405020304" pitchFamily="18" charset="0"/>
              </a:rPr>
              <a:t>Exercise training as therapy for chronic heart failure</a:t>
            </a:r>
            <a:r>
              <a:rPr lang="en-US" sz="2000" dirty="0">
                <a:latin typeface="Times New Roman" panose="02020603050405020304" pitchFamily="18" charset="0"/>
                <a:cs typeface="Times New Roman" panose="02020603050405020304" pitchFamily="18" charset="0"/>
              </a:rPr>
              <a:t>" by Neal G Uren and David P Lipkin explores the role of exercise training as a therapy for chronic heart failure.</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Chronic heart failure (CHF) is a common and debilitating condition that affects millions of people worldwide.</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Exercise training has been shown to improve exercise capacity, quality of life, and cardiac function in patients with CHF.</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paper reviews  optimal type, intensity, and duration of exercise training for patients with CHF, as well as the potential risks and safety considerations.</a:t>
            </a:r>
          </a:p>
        </p:txBody>
      </p:sp>
    </p:spTree>
    <p:extLst>
      <p:ext uri="{BB962C8B-B14F-4D97-AF65-F5344CB8AC3E}">
        <p14:creationId xmlns:p14="http://schemas.microsoft.com/office/powerpoint/2010/main" val="379877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9</a:t>
            </a:r>
          </a:p>
        </p:txBody>
      </p:sp>
      <p:sp>
        <p:nvSpPr>
          <p:cNvPr id="4" name="TextBox 3">
            <a:extLst>
              <a:ext uri="{FF2B5EF4-FFF2-40B4-BE49-F238E27FC236}">
                <a16:creationId xmlns:a16="http://schemas.microsoft.com/office/drawing/2014/main" id="{7AEEB6A6-EF6F-88F8-297C-F345C1D1C0AD}"/>
              </a:ext>
            </a:extLst>
          </p:cNvPr>
          <p:cNvSpPr txBox="1"/>
          <p:nvPr/>
        </p:nvSpPr>
        <p:spPr>
          <a:xfrm>
            <a:off x="533400" y="1524000"/>
            <a:ext cx="81534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a:t>
            </a:r>
            <a:r>
              <a:rPr lang="en-US" sz="2000" b="1" dirty="0">
                <a:latin typeface="Times New Roman" panose="02020603050405020304" pitchFamily="18" charset="0"/>
                <a:cs typeface="Times New Roman" panose="02020603050405020304" pitchFamily="18" charset="0"/>
              </a:rPr>
              <a:t>Strength Training: A fitness application for indoor based exercise recognition and comfort analysis</a:t>
            </a:r>
            <a:r>
              <a:rPr lang="en-US" sz="2000" dirty="0">
                <a:latin typeface="Times New Roman" panose="02020603050405020304" pitchFamily="18" charset="0"/>
                <a:cs typeface="Times New Roman" panose="02020603050405020304" pitchFamily="18" charset="0"/>
              </a:rPr>
              <a:t>" by Dipankar Das and Shiva Murthy </a:t>
            </a:r>
            <a:r>
              <a:rPr lang="en-US" sz="2000" dirty="0" err="1">
                <a:latin typeface="Times New Roman" panose="02020603050405020304" pitchFamily="18" charset="0"/>
                <a:cs typeface="Times New Roman" panose="02020603050405020304" pitchFamily="18" charset="0"/>
              </a:rPr>
              <a:t>Busetty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paper</a:t>
            </a:r>
            <a:r>
              <a:rPr lang="en-US" sz="2000" dirty="0">
                <a:latin typeface="Times New Roman" panose="02020603050405020304" pitchFamily="18" charset="0"/>
                <a:cs typeface="Times New Roman" panose="02020603050405020304" pitchFamily="18" charset="0"/>
              </a:rPr>
              <a:t> proposes a system for recognizing indoor exercises and analyzing the comfort of performing them. The focus of the system is on strength training exercises, which are typically performed using weights or resistance equipment.</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is designed to work with a variety of sensors, including wearable devices such as smartwatches and fitness trackers, as well as cameras and other motion capture equipment.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achieved over 99% accuracy for exercise count and 95% for exercise recognition. However, the comfort factor calculation algorithm has a lower accuracy of around 75% when users intentionally vary the speed of exercise movements. </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44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10</a:t>
            </a:r>
          </a:p>
        </p:txBody>
      </p:sp>
      <p:sp>
        <p:nvSpPr>
          <p:cNvPr id="3" name="TextBox 2">
            <a:extLst>
              <a:ext uri="{FF2B5EF4-FFF2-40B4-BE49-F238E27FC236}">
                <a16:creationId xmlns:a16="http://schemas.microsoft.com/office/drawing/2014/main" id="{F23E09F8-1AFB-E4C7-0FEF-43597B1752FD}"/>
              </a:ext>
            </a:extLst>
          </p:cNvPr>
          <p:cNvSpPr txBox="1"/>
          <p:nvPr/>
        </p:nvSpPr>
        <p:spPr>
          <a:xfrm>
            <a:off x="457200" y="1417638"/>
            <a:ext cx="82296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a:t>
            </a:r>
            <a:r>
              <a:rPr lang="en-US" sz="2000" b="1" dirty="0">
                <a:latin typeface="Times New Roman" panose="02020603050405020304" pitchFamily="18" charset="0"/>
                <a:cs typeface="Times New Roman" panose="02020603050405020304" pitchFamily="18" charset="0"/>
              </a:rPr>
              <a:t>Analytical Study of Heart Disease Diagnosis  Using Classification Techniques</a:t>
            </a:r>
            <a:r>
              <a:rPr lang="en-US" sz="2000" dirty="0">
                <a:latin typeface="Times New Roman" panose="02020603050405020304" pitchFamily="18" charset="0"/>
                <a:cs typeface="Times New Roman" panose="02020603050405020304" pitchFamily="18" charset="0"/>
              </a:rPr>
              <a:t>” by </a:t>
            </a:r>
            <a:r>
              <a:rPr lang="en-IN" sz="2000" dirty="0" err="1">
                <a:latin typeface="Times New Roman" panose="02020603050405020304" pitchFamily="18" charset="0"/>
                <a:cs typeface="Times New Roman" panose="02020603050405020304" pitchFamily="18" charset="0"/>
              </a:rPr>
              <a:t>C.Sowmiya</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Dr.P.Sumitra</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Genetic Algorithms (GAs) and Support Vector Machines (SVMs) have been used in a hybrid approach to achieve an average accuracy of 76.20%.</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Neural network ensemble model and Random Forest (RF) have been used to improve classification accuracy.</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Motivated Feature Selection (MFS) with Computer Feature Selection (CFS) has been found to play a major role in heart disease diagnosis.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classification-based techniques has been found to be effective in detecting heart disease and achieving high accuracy</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0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11</a:t>
            </a:r>
          </a:p>
        </p:txBody>
      </p:sp>
      <p:sp>
        <p:nvSpPr>
          <p:cNvPr id="3" name="TextBox 2">
            <a:extLst>
              <a:ext uri="{FF2B5EF4-FFF2-40B4-BE49-F238E27FC236}">
                <a16:creationId xmlns:a16="http://schemas.microsoft.com/office/drawing/2014/main" id="{02AB16FC-FF0F-D799-5087-F542DB4234C8}"/>
              </a:ext>
            </a:extLst>
          </p:cNvPr>
          <p:cNvSpPr txBox="1"/>
          <p:nvPr/>
        </p:nvSpPr>
        <p:spPr>
          <a:xfrm>
            <a:off x="457200" y="1524000"/>
            <a:ext cx="83820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a:t>
            </a:r>
            <a:r>
              <a:rPr lang="en-US" sz="2000" b="1" dirty="0">
                <a:latin typeface="Times New Roman" panose="02020603050405020304" pitchFamily="18" charset="0"/>
                <a:cs typeface="Times New Roman" panose="02020603050405020304" pitchFamily="18" charset="0"/>
              </a:rPr>
              <a:t>Prediction of Diabetes using Classification Algorithms</a:t>
            </a:r>
            <a:r>
              <a:rPr lang="en-US" sz="2000" dirty="0">
                <a:latin typeface="Times New Roman" panose="02020603050405020304" pitchFamily="18" charset="0"/>
                <a:cs typeface="Times New Roman" panose="02020603050405020304" pitchFamily="18" charset="0"/>
              </a:rPr>
              <a:t>" by Deepti Sisodia and Dilip Singh Sisodia focuses on the use of classification algorithms for predicting diabetes.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paper highlights the growing prevalence of diabetes worldwide, and the importance of early detection and treatment for improving patient outcomes.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paper provides an overview of different classification algorithms, including decision trees, k-nearest neighbors, support vector machines, and artificial neural networks. The authors discuss the strengths and weaknesses of each algorithm, and provide examples of how they have been used for diabetes prediction.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results of the study show that the artificial neural network algorithm achieved the highest accuracy for diabetes prediction, followed by the support vector machine (SVM) algorithm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70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12</a:t>
            </a:r>
          </a:p>
        </p:txBody>
      </p:sp>
      <p:sp>
        <p:nvSpPr>
          <p:cNvPr id="3" name="TextBox 2"/>
          <p:cNvSpPr txBox="1"/>
          <p:nvPr/>
        </p:nvSpPr>
        <p:spPr>
          <a:xfrm>
            <a:off x="457200" y="1432386"/>
            <a:ext cx="8229600" cy="4708981"/>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paper titled “</a:t>
            </a:r>
            <a:r>
              <a:rPr lang="en-US" sz="2000" b="1" dirty="0">
                <a:latin typeface="Times New Roman" panose="02020603050405020304" pitchFamily="18" charset="0"/>
                <a:cs typeface="Times New Roman" panose="02020603050405020304" pitchFamily="18" charset="0"/>
              </a:rPr>
              <a:t>Web Applications for Diabetes Self-Management: Status and Potential</a:t>
            </a:r>
            <a:r>
              <a:rPr lang="en-US" sz="2000" dirty="0">
                <a:latin typeface="Times New Roman" panose="02020603050405020304" pitchFamily="18" charset="0"/>
                <a:cs typeface="Times New Roman" panose="02020603050405020304" pitchFamily="18" charset="0"/>
              </a:rPr>
              <a:t>" by Omar El-</a:t>
            </a:r>
            <a:r>
              <a:rPr lang="en-US" sz="2000" dirty="0" err="1">
                <a:latin typeface="Times New Roman" panose="02020603050405020304" pitchFamily="18" charset="0"/>
                <a:cs typeface="Times New Roman" panose="02020603050405020304" pitchFamily="18" charset="0"/>
              </a:rPr>
              <a:t>Gayar</a:t>
            </a:r>
            <a:r>
              <a:rPr lang="en-US" sz="2000" dirty="0">
                <a:latin typeface="Times New Roman" panose="02020603050405020304" pitchFamily="18" charset="0"/>
                <a:cs typeface="Times New Roman" panose="02020603050405020304" pitchFamily="18" charset="0"/>
              </a:rPr>
              <a:t>, Prem </a:t>
            </a:r>
            <a:r>
              <a:rPr lang="en-US" sz="2000" dirty="0" err="1">
                <a:latin typeface="Times New Roman" panose="02020603050405020304" pitchFamily="18" charset="0"/>
                <a:cs typeface="Times New Roman" panose="02020603050405020304" pitchFamily="18" charset="0"/>
              </a:rPr>
              <a:t>Timsina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Nevine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Nawar</a:t>
            </a:r>
            <a:r>
              <a:rPr lang="en-US" sz="2000" dirty="0">
                <a:latin typeface="Times New Roman" panose="02020603050405020304" pitchFamily="18" charset="0"/>
                <a:cs typeface="Times New Roman" panose="02020603050405020304" pitchFamily="18" charset="0"/>
              </a:rPr>
              <a:t>, and Wael Eid examines the current status and potential of mobile applications for diabetes self-management.</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paper reviews the current state of web applications for diabetes self-management, including the features and functionality of existing apps and their effectiveness in improving diabetes outcomes.</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Available applications support self-management tasks such as physical exercise, insulin dosage or medication, blood glucose testing, and diet. Other support tasks considered include decision support, notification/alert, tagging of input data, and integration with social media. </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33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13</a:t>
            </a:r>
          </a:p>
        </p:txBody>
      </p:sp>
      <p:sp>
        <p:nvSpPr>
          <p:cNvPr id="3" name="TextBox 2">
            <a:extLst>
              <a:ext uri="{FF2B5EF4-FFF2-40B4-BE49-F238E27FC236}">
                <a16:creationId xmlns:a16="http://schemas.microsoft.com/office/drawing/2014/main" id="{A21E4187-5021-569B-1318-F0DF58139F82}"/>
              </a:ext>
            </a:extLst>
          </p:cNvPr>
          <p:cNvSpPr txBox="1"/>
          <p:nvPr/>
        </p:nvSpPr>
        <p:spPr>
          <a:xfrm>
            <a:off x="457200" y="1600200"/>
            <a:ext cx="822960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paper "</a:t>
            </a:r>
            <a:r>
              <a:rPr lang="en-US" sz="2000" b="1" dirty="0">
                <a:latin typeface="Times New Roman" panose="02020603050405020304" pitchFamily="18" charset="0"/>
                <a:cs typeface="Times New Roman" panose="02020603050405020304" pitchFamily="18" charset="0"/>
              </a:rPr>
              <a:t>Disease Prediction and Doctor Recommendation System using Machine Learning Approaches</a:t>
            </a:r>
            <a:r>
              <a:rPr lang="en-US" sz="2000" dirty="0">
                <a:latin typeface="Times New Roman" panose="02020603050405020304" pitchFamily="18" charset="0"/>
                <a:cs typeface="Times New Roman" panose="02020603050405020304" pitchFamily="18" charset="0"/>
              </a:rPr>
              <a:t>" by Anand Kumar, Ganesh Kumar Sharma, and U.M. Prakash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paper presents a system for predicting diseases and recommending doctors to patients using machine learning algorithms.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authors use a dataset containing information on patients' symptoms and medical histories to train their machine learning models. They use several algorithms, including Random Forest, Support Vector Machines, and Naive Bayes, to predict the likelihood of various diseases based on a patient's symptoms.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authors report promising results, with an accuracy of over 90% for disease prediction and successful doctor recommendations for over 95% of patients.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561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14</a:t>
            </a:r>
          </a:p>
        </p:txBody>
      </p:sp>
      <p:sp>
        <p:nvSpPr>
          <p:cNvPr id="3" name="TextBox 2">
            <a:extLst>
              <a:ext uri="{FF2B5EF4-FFF2-40B4-BE49-F238E27FC236}">
                <a16:creationId xmlns:a16="http://schemas.microsoft.com/office/drawing/2014/main" id="{1298BB3A-6CCC-FF8F-BB3D-F69967EA401C}"/>
              </a:ext>
            </a:extLst>
          </p:cNvPr>
          <p:cNvSpPr txBox="1"/>
          <p:nvPr/>
        </p:nvSpPr>
        <p:spPr>
          <a:xfrm>
            <a:off x="304800" y="1417638"/>
            <a:ext cx="853440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a:t>
            </a:r>
            <a:r>
              <a:rPr lang="en-US" sz="2000" b="1" dirty="0">
                <a:latin typeface="Times New Roman" panose="02020603050405020304" pitchFamily="18" charset="0"/>
                <a:cs typeface="Times New Roman" panose="02020603050405020304" pitchFamily="18" charset="0"/>
              </a:rPr>
              <a:t>Risk prediction of cardiovascular disease using machine learning classifiers</a:t>
            </a:r>
            <a:r>
              <a:rPr lang="en-US" sz="2000" dirty="0">
                <a:latin typeface="Times New Roman" panose="02020603050405020304" pitchFamily="18" charset="0"/>
                <a:cs typeface="Times New Roman" panose="02020603050405020304" pitchFamily="18" charset="0"/>
              </a:rPr>
              <a:t> “ by </a:t>
            </a:r>
            <a:r>
              <a:rPr lang="en-US" sz="2000" dirty="0" err="1">
                <a:latin typeface="Times New Roman" panose="02020603050405020304" pitchFamily="18" charset="0"/>
                <a:cs typeface="Times New Roman" panose="02020603050405020304" pitchFamily="18" charset="0"/>
              </a:rPr>
              <a:t>Madhumita</a:t>
            </a:r>
            <a:r>
              <a:rPr lang="en-US" sz="2000" dirty="0">
                <a:latin typeface="Times New Roman" panose="02020603050405020304" pitchFamily="18" charset="0"/>
                <a:cs typeface="Times New Roman" panose="02020603050405020304" pitchFamily="18" charset="0"/>
              </a:rPr>
              <a:t> Pal, Smita </a:t>
            </a:r>
            <a:r>
              <a:rPr lang="en-US" sz="2000" dirty="0" err="1">
                <a:latin typeface="Times New Roman" panose="02020603050405020304" pitchFamily="18" charset="0"/>
                <a:cs typeface="Times New Roman" panose="02020603050405020304" pitchFamily="18" charset="0"/>
              </a:rPr>
              <a:t>Parija</a:t>
            </a:r>
            <a:r>
              <a:rPr lang="en-US" sz="2000" dirty="0">
                <a:latin typeface="Times New Roman" panose="02020603050405020304" pitchFamily="18" charset="0"/>
                <a:cs typeface="Times New Roman" panose="02020603050405020304" pitchFamily="18" charset="0"/>
              </a:rPr>
              <a:t>, Ganapati Panda, Kuldeep </a:t>
            </a:r>
            <a:r>
              <a:rPr lang="en-US" sz="2000" dirty="0" err="1">
                <a:latin typeface="Times New Roman" panose="02020603050405020304" pitchFamily="18" charset="0"/>
                <a:cs typeface="Times New Roman" panose="02020603050405020304" pitchFamily="18" charset="0"/>
              </a:rPr>
              <a:t>Dhama</a:t>
            </a:r>
            <a:r>
              <a:rPr lang="en-US" sz="2000" dirty="0">
                <a:latin typeface="Times New Roman" panose="02020603050405020304" pitchFamily="18" charset="0"/>
                <a:cs typeface="Times New Roman" panose="02020603050405020304" pitchFamily="18" charset="0"/>
              </a:rPr>
              <a:t>, and Ranjan K. Mohapatra</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used a dataset of patient information and applied various classification algorithms such as Naïve Bayes, Decision Tree, Random Forest, and Support Vector Machine (SVM) to predict the risk of cardiovascular disease.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found that the SVM algorithm outperformed the other algorithms in terms of accuracy and sensitivity, achieving an accuracy of 91.2% and a sensitivity of 92.4%. The study suggests that machine learning algorithms can be effectively used for the risk prediction of cardiovascular disease, which can aid in early diagnosis and prevention of the disease.</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47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4A8F-6294-7FAD-4FF2-EED924599A02}"/>
              </a:ext>
            </a:extLst>
          </p:cNvPr>
          <p:cNvSpPr>
            <a:spLocks noGrp="1"/>
          </p:cNvSpPr>
          <p:nvPr>
            <p:ph type="title"/>
          </p:nvPr>
        </p:nvSpPr>
        <p:spPr>
          <a:xfrm>
            <a:off x="533400" y="2362200"/>
            <a:ext cx="8229600" cy="1143000"/>
          </a:xfrm>
        </p:spPr>
        <p:txBody>
          <a:bodyPr>
            <a:noAutofit/>
          </a:bodyPr>
          <a:lstStyle/>
          <a:p>
            <a:r>
              <a:rPr lang="en-IN" sz="7200" b="1" dirty="0">
                <a:latin typeface="Times New Roman" panose="02020603050405020304" pitchFamily="18" charset="0"/>
                <a:cs typeface="Times New Roman" panose="02020603050405020304" pitchFamily="18" charset="0"/>
              </a:rPr>
              <a:t>Literature Review Seminar</a:t>
            </a:r>
          </a:p>
        </p:txBody>
      </p:sp>
    </p:spTree>
    <p:extLst>
      <p:ext uri="{BB962C8B-B14F-4D97-AF65-F5344CB8AC3E}">
        <p14:creationId xmlns:p14="http://schemas.microsoft.com/office/powerpoint/2010/main" val="3412482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15</a:t>
            </a:r>
          </a:p>
        </p:txBody>
      </p:sp>
      <p:sp>
        <p:nvSpPr>
          <p:cNvPr id="3" name="TextBox 2">
            <a:extLst>
              <a:ext uri="{FF2B5EF4-FFF2-40B4-BE49-F238E27FC236}">
                <a16:creationId xmlns:a16="http://schemas.microsoft.com/office/drawing/2014/main" id="{70705144-98A7-CBBA-57B2-AC0CBF992A5E}"/>
              </a:ext>
            </a:extLst>
          </p:cNvPr>
          <p:cNvSpPr txBox="1"/>
          <p:nvPr/>
        </p:nvSpPr>
        <p:spPr>
          <a:xfrm>
            <a:off x="228600" y="1600200"/>
            <a:ext cx="8534400" cy="532453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a:t>
            </a:r>
            <a:r>
              <a:rPr lang="en-US" sz="2000" b="1" dirty="0">
                <a:latin typeface="Times New Roman" panose="02020603050405020304" pitchFamily="18" charset="0"/>
                <a:cs typeface="Times New Roman" panose="02020603050405020304" pitchFamily="18" charset="0"/>
              </a:rPr>
              <a:t>Benefits, need and importance of daily exercise</a:t>
            </a:r>
            <a:r>
              <a:rPr lang="en-US" sz="2000" dirty="0">
                <a:latin typeface="Times New Roman" panose="02020603050405020304" pitchFamily="18" charset="0"/>
                <a:cs typeface="Times New Roman" panose="02020603050405020304" pitchFamily="18" charset="0"/>
              </a:rPr>
              <a:t>” by Mohammed Abou </a:t>
            </a:r>
            <a:r>
              <a:rPr lang="en-US" sz="2000" dirty="0" err="1">
                <a:latin typeface="Times New Roman" panose="02020603050405020304" pitchFamily="18" charset="0"/>
                <a:cs typeface="Times New Roman" panose="02020603050405020304" pitchFamily="18" charset="0"/>
              </a:rPr>
              <a:t>Elmagd</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highlights the benefits, need, and importance of daily exercise. Regular exercise helps improve physical and mental health, reduces the risk of chronic diseases such as obesity, diabetes, and heart disease, and improves overall quality of life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paper emphasizes the importance of developing a consistent exercise routine and incorporating both cardiovascular and strength training exercises into one's regimen.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author also discusses the psychological benefits of exercise, including improved mood, reduced stress, and better cognitive function. Additionally, the paper emphasizes the importance of making exercise a lifelong habit and incorporating it into one's daily routine for long-term health benefits.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67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E635-2FED-0FE1-B047-C86A738A31A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00227E6-513A-1679-89E4-A30EFED3B7AA}"/>
              </a:ext>
            </a:extLst>
          </p:cNvPr>
          <p:cNvSpPr txBox="1"/>
          <p:nvPr/>
        </p:nvSpPr>
        <p:spPr>
          <a:xfrm>
            <a:off x="304800" y="1524000"/>
            <a:ext cx="83820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literature survey for MediFit project revealed that there is a significant interest in using machine learning algorithms for disease prediction and web applications for self-management of chronic diseases such as diabetes and heart disease.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papers suggest that yoga can be an effective complementary therapy for managing chronic diseases such as heart disease and diabetes. Yoga can improve physical fitness, reduce stress and anxiety, and improve overall quality of life.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MediFit system aims to leverage the benefits of machine learning algorithms, mobile applications, and yoga to provide users with a comprehensive solution for disease prevention and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4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5C97-DB3C-1076-C61E-5FD7CC5205F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161A687-74C3-A2C2-4E85-A04774F28FE3}"/>
              </a:ext>
            </a:extLst>
          </p:cNvPr>
          <p:cNvSpPr txBox="1"/>
          <p:nvPr/>
        </p:nvSpPr>
        <p:spPr>
          <a:xfrm>
            <a:off x="457200" y="1417638"/>
            <a:ext cx="8229600" cy="4159921"/>
          </a:xfrm>
          <a:prstGeom prst="rect">
            <a:avLst/>
          </a:prstGeom>
          <a:noFill/>
        </p:spPr>
        <p:txBody>
          <a:bodyPr wrap="square" rtlCol="0">
            <a:spAutoFit/>
          </a:bodyPr>
          <a:lstStyle/>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https://ijngc.perpetualinnovation.net/index.php/ijngc/article/view/208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https://www.mdpi.com/1424-8220/22/14/5304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https://www.hindawi.com/journals/jhe/2021/9930985/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https://www.irjet.net/archives/V10/i1/IRJET-V10I171.pdf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https://www.researchgate.net/publication/363331727_Surya_Namaskar_real-time_advanced_yoga_pose_recognition_and_correction_for_smart_healthcare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https://www.ncbi.nlm.nih.gov/pmc/articles/PMC3193654/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https://www.ncbi.nlm.nih.gov/pmc/articles/PMC1024880/pdf/brheartj00030-0006.pdf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https://journals.sagepub.com/doi/pdf/10.1177/193229681300700130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08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5C97-DB3C-1076-C61E-5FD7CC5205F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161A687-74C3-A2C2-4E85-A04774F28FE3}"/>
              </a:ext>
            </a:extLst>
          </p:cNvPr>
          <p:cNvSpPr txBox="1"/>
          <p:nvPr/>
        </p:nvSpPr>
        <p:spPr>
          <a:xfrm>
            <a:off x="457200" y="1417638"/>
            <a:ext cx="8229600" cy="5355312"/>
          </a:xfrm>
          <a:prstGeom prst="rect">
            <a:avLst/>
          </a:prstGeom>
          <a:noFill/>
        </p:spPr>
        <p:txBody>
          <a:bodyPr wrap="square" rtlCol="0">
            <a:spAutoFit/>
          </a:bodyPr>
          <a:lstStyle/>
          <a:p>
            <a:pPr algn="just"/>
            <a:r>
              <a:rPr lang="en-IN" u="sng" dirty="0">
                <a:latin typeface="Times New Roman" panose="02020603050405020304" pitchFamily="18" charset="0"/>
                <a:cs typeface="Times New Roman" panose="02020603050405020304" pitchFamily="18" charset="0"/>
              </a:rPr>
              <a:t>9.https://www.researchgate.net/publication/353016433_Disease_Prediction_and_Doctor_Recommendation_System_using_Machine_Learning_Approaches </a:t>
            </a:r>
          </a:p>
          <a:p>
            <a:pPr algn="just"/>
            <a:endParaRPr lang="en-IN" u="sng" dirty="0">
              <a:latin typeface="Times New Roman" panose="02020603050405020304" pitchFamily="18" charset="0"/>
              <a:cs typeface="Times New Roman" panose="02020603050405020304" pitchFamily="18" charset="0"/>
            </a:endParaRPr>
          </a:p>
          <a:p>
            <a:pPr algn="just"/>
            <a:r>
              <a:rPr lang="en-IN"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10.https://www.researchgate.net/publication/306118434_Benefits_need_and_importance_of_daily_exercise</a:t>
            </a:r>
            <a:endParaRPr lang="en-IN" u="sng" dirty="0">
              <a:latin typeface="Times New Roman" panose="02020603050405020304" pitchFamily="18" charset="0"/>
              <a:cs typeface="Times New Roman" panose="02020603050405020304" pitchFamily="18" charset="0"/>
            </a:endParaRPr>
          </a:p>
          <a:p>
            <a:pPr algn="just"/>
            <a:endParaRPr lang="en-IN"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11. Analytical study of heart disease diagnosis using classification techniques | IEEE Conference Publication | IEEE Xplore</a:t>
            </a:r>
            <a:endParaRPr lang="en-IN" u="sng" dirty="0">
              <a:latin typeface="Times New Roman" panose="02020603050405020304" pitchFamily="18" charset="0"/>
              <a:cs typeface="Times New Roman" panose="02020603050405020304" pitchFamily="18" charset="0"/>
            </a:endParaRPr>
          </a:p>
          <a:p>
            <a:pPr algn="just"/>
            <a:endParaRPr lang="en-IN"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12.Survey of Heart Disease Prediction and Identification using Machine Learning Approaches | IEEE Conference Publication | IEEE Xplore</a:t>
            </a:r>
            <a:endParaRPr lang="en-IN" u="sng" dirty="0">
              <a:latin typeface="Times New Roman" panose="02020603050405020304" pitchFamily="18" charset="0"/>
              <a:cs typeface="Times New Roman" panose="02020603050405020304" pitchFamily="18" charset="0"/>
            </a:endParaRPr>
          </a:p>
          <a:p>
            <a:pPr algn="just"/>
            <a:endParaRPr lang="en-IN"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13.Strength Training: A Fitness Application for Indoor Based Exercise Recognition and Comfort Analysis | IEEE Conference Publication | IEEE Xplore</a:t>
            </a:r>
            <a:endParaRPr lang="en-US" u="sng" dirty="0">
              <a:latin typeface="Times New Roman" panose="02020603050405020304" pitchFamily="18" charset="0"/>
              <a:cs typeface="Times New Roman" panose="02020603050405020304" pitchFamily="18" charset="0"/>
            </a:endParaRPr>
          </a:p>
          <a:p>
            <a:pPr algn="just"/>
            <a:endParaRPr lang="en-US"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14.Prediction of Diabetes using Classification Algorithms – ScienceDirect</a:t>
            </a:r>
            <a:endParaRPr lang="en-US" u="sng" dirty="0">
              <a:latin typeface="Times New Roman" panose="02020603050405020304" pitchFamily="18" charset="0"/>
              <a:cs typeface="Times New Roman" panose="02020603050405020304" pitchFamily="18" charset="0"/>
            </a:endParaRPr>
          </a:p>
          <a:p>
            <a:pPr algn="just"/>
            <a:endParaRPr lang="en-US" u="sng" dirty="0">
              <a:latin typeface="Times New Roman" panose="02020603050405020304" pitchFamily="18" charset="0"/>
              <a:cs typeface="Times New Roman" panose="02020603050405020304" pitchFamily="18" charset="0"/>
            </a:endParaRPr>
          </a:p>
          <a:p>
            <a:pPr algn="just"/>
            <a:r>
              <a:rPr lang="en-IN" u="sng" dirty="0">
                <a:latin typeface="Times New Roman" panose="02020603050405020304" pitchFamily="18" charset="0"/>
                <a:cs typeface="Times New Roman" panose="02020603050405020304" pitchFamily="18" charset="0"/>
              </a:rPr>
              <a:t>15.https://www.ingentaconnect.com/content/ben/cdr/2021/00000017/00000002/art00006</a:t>
            </a:r>
          </a:p>
        </p:txBody>
      </p:sp>
    </p:spTree>
    <p:extLst>
      <p:ext uri="{BB962C8B-B14F-4D97-AF65-F5344CB8AC3E}">
        <p14:creationId xmlns:p14="http://schemas.microsoft.com/office/powerpoint/2010/main" val="219203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E6D7-70BD-A7E8-3CCE-2CCDF31702C7}"/>
              </a:ext>
            </a:extLst>
          </p:cNvPr>
          <p:cNvSpPr>
            <a:spLocks noGrp="1"/>
          </p:cNvSpPr>
          <p:nvPr>
            <p:ph type="title"/>
          </p:nvPr>
        </p:nvSpPr>
        <p:spPr>
          <a:xfrm>
            <a:off x="533400" y="2895600"/>
            <a:ext cx="8229600" cy="1143000"/>
          </a:xfrm>
        </p:spPr>
        <p:txBody>
          <a:bodyPr>
            <a:norm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506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A74E-4F1C-F7ED-18AA-6C378167786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7538942E-1E0C-AA9B-D2BC-6EA5407CCDE7}"/>
              </a:ext>
            </a:extLst>
          </p:cNvPr>
          <p:cNvSpPr txBox="1"/>
          <p:nvPr/>
        </p:nvSpPr>
        <p:spPr>
          <a:xfrm>
            <a:off x="457200" y="1422554"/>
            <a:ext cx="82296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People today deal with a variety of diseases as a result of their lifestyle and the surroundings. As a result, it is crucial to predict diseases early 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hardest task is making an accurate diagnosis of a condition.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project aim is to predict diabetes and heart disease by utilizing machine learning algorithms.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our system also provides personalized recommendations for nutrition and yoga poses to help manage the detected disease. </a:t>
            </a:r>
          </a:p>
        </p:txBody>
      </p:sp>
    </p:spTree>
    <p:extLst>
      <p:ext uri="{BB962C8B-B14F-4D97-AF65-F5344CB8AC3E}">
        <p14:creationId xmlns:p14="http://schemas.microsoft.com/office/powerpoint/2010/main" val="95098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fontScale="90000"/>
          </a:bodyPr>
          <a:lstStyle/>
          <a:p>
            <a:r>
              <a:rPr lang="en-IN" sz="4000" b="1" dirty="0">
                <a:latin typeface="Times New Roman" panose="02020603050405020304" pitchFamily="18" charset="0"/>
                <a:cs typeface="Times New Roman" panose="02020603050405020304" pitchFamily="18" charset="0"/>
              </a:rPr>
              <a:t>Problem Statement and Proposed System</a:t>
            </a:r>
          </a:p>
        </p:txBody>
      </p:sp>
      <p:sp>
        <p:nvSpPr>
          <p:cNvPr id="3" name="TextBox 2">
            <a:extLst>
              <a:ext uri="{FF2B5EF4-FFF2-40B4-BE49-F238E27FC236}">
                <a16:creationId xmlns:a16="http://schemas.microsoft.com/office/drawing/2014/main" id="{7C3F26FB-D597-9DC1-2484-3D1C0B9D0DF8}"/>
              </a:ext>
            </a:extLst>
          </p:cNvPr>
          <p:cNvSpPr txBox="1"/>
          <p:nvPr/>
        </p:nvSpPr>
        <p:spPr>
          <a:xfrm>
            <a:off x="342900" y="1752600"/>
            <a:ext cx="8458200"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Problem Statement:</a:t>
            </a:r>
          </a:p>
          <a:p>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 growing burden of lifestyle-related diseases such as diabetes and heart disease, which can often be prevented or managed through lifestyle interventions such as diet and exercise.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many people struggle to adopt and maintain healthy habits due to factors such as lack of knowledge, motivation, and social support.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Proposed System:</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MediFit aims to address this problem by providing a technology-based solution that uses machine learning algorithms to predict the risk of diabetes and heart disease based on clinical parameters, and provides personalized recommendations for diet and exercise based on the user's individual risk profile.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11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Base Paper </a:t>
            </a:r>
          </a:p>
        </p:txBody>
      </p:sp>
      <p:sp>
        <p:nvSpPr>
          <p:cNvPr id="4" name="TextBox 3">
            <a:extLst>
              <a:ext uri="{FF2B5EF4-FFF2-40B4-BE49-F238E27FC236}">
                <a16:creationId xmlns:a16="http://schemas.microsoft.com/office/drawing/2014/main" id="{83109AFE-A33D-9D23-A6F3-585ECFABD4CC}"/>
              </a:ext>
            </a:extLst>
          </p:cNvPr>
          <p:cNvSpPr txBox="1"/>
          <p:nvPr/>
        </p:nvSpPr>
        <p:spPr>
          <a:xfrm>
            <a:off x="457200" y="1295400"/>
            <a:ext cx="8382000"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research paper titled "</a:t>
            </a:r>
            <a:r>
              <a:rPr lang="en-US" sz="2000" b="1" i="0" dirty="0">
                <a:effectLst/>
                <a:latin typeface="Times New Roman" panose="02020603050405020304" pitchFamily="18" charset="0"/>
                <a:cs typeface="Times New Roman" panose="02020603050405020304" pitchFamily="18" charset="0"/>
              </a:rPr>
              <a:t>Disease Prediction using Machine Learning Algorithms</a:t>
            </a:r>
            <a:r>
              <a:rPr lang="en-US" sz="2000" b="0" i="0" dirty="0">
                <a:effectLst/>
                <a:latin typeface="Times New Roman" panose="02020603050405020304" pitchFamily="18" charset="0"/>
                <a:cs typeface="Times New Roman" panose="02020603050405020304" pitchFamily="18" charset="0"/>
              </a:rPr>
              <a:t>" by Sneha </a:t>
            </a:r>
            <a:r>
              <a:rPr lang="en-US" sz="2000" b="0" i="0" dirty="0" err="1">
                <a:effectLst/>
                <a:latin typeface="Times New Roman" panose="02020603050405020304" pitchFamily="18" charset="0"/>
                <a:cs typeface="Times New Roman" panose="02020603050405020304" pitchFamily="18" charset="0"/>
              </a:rPr>
              <a:t>Grampurohit</a:t>
            </a:r>
            <a:r>
              <a:rPr lang="en-US" sz="2000" b="0" i="0" dirty="0">
                <a:effectLst/>
                <a:latin typeface="Times New Roman" panose="02020603050405020304" pitchFamily="18" charset="0"/>
                <a:cs typeface="Times New Roman" panose="02020603050405020304" pitchFamily="18" charset="0"/>
              </a:rPr>
              <a:t> and Chetan </a:t>
            </a:r>
            <a:r>
              <a:rPr lang="en-US" sz="2000" b="0" i="0" dirty="0" err="1">
                <a:effectLst/>
                <a:latin typeface="Times New Roman" panose="02020603050405020304" pitchFamily="18" charset="0"/>
                <a:cs typeface="Times New Roman" panose="02020603050405020304" pitchFamily="18" charset="0"/>
              </a:rPr>
              <a:t>Sagarnal</a:t>
            </a:r>
            <a:r>
              <a:rPr lang="en-US" sz="2000" b="0" i="0" dirty="0">
                <a:effectLst/>
                <a:latin typeface="Times New Roman" panose="02020603050405020304" pitchFamily="18" charset="0"/>
                <a:cs typeface="Times New Roman" panose="02020603050405020304" pitchFamily="18" charset="0"/>
              </a:rPr>
              <a:t> aims to explore the use of machine learning algorithms for disease prediction.</a:t>
            </a:r>
          </a:p>
          <a:p>
            <a:pPr marL="285750" indent="-285750" algn="just">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disease prediction system is implemented using the three data mining algorithms i.e. Decision tree classifier, Random forest classifier and Naïve Bayes classifier.</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authors propose a model for disease prediction that involves data preprocessing, feature selection, and model selection using various machine learning algorithms.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paper presents a comprehensive comparative study of three algorithms performance on a medical record each yielding an accuracy up to 95 percent. The performance is analyzed through confusion matrix and accuracy score.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62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1 </a:t>
            </a:r>
          </a:p>
        </p:txBody>
      </p:sp>
      <p:sp>
        <p:nvSpPr>
          <p:cNvPr id="3" name="TextBox 2">
            <a:extLst>
              <a:ext uri="{FF2B5EF4-FFF2-40B4-BE49-F238E27FC236}">
                <a16:creationId xmlns:a16="http://schemas.microsoft.com/office/drawing/2014/main" id="{4AE8D147-83D6-B373-99D5-862A8F3DE010}"/>
              </a:ext>
            </a:extLst>
          </p:cNvPr>
          <p:cNvSpPr txBox="1"/>
          <p:nvPr/>
        </p:nvSpPr>
        <p:spPr>
          <a:xfrm>
            <a:off x="533400" y="1417638"/>
            <a:ext cx="807720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a:t>
            </a:r>
            <a:r>
              <a:rPr lang="en-US" sz="2000" b="1" dirty="0">
                <a:latin typeface="Times New Roman" panose="02020603050405020304" pitchFamily="18" charset="0"/>
                <a:cs typeface="Times New Roman" panose="02020603050405020304" pitchFamily="18" charset="0"/>
              </a:rPr>
              <a:t>A systematic review of Machine learning techniques for Heart disease prediction</a:t>
            </a:r>
            <a:r>
              <a:rPr lang="en-US" sz="2000" dirty="0">
                <a:latin typeface="Times New Roman" panose="02020603050405020304" pitchFamily="18" charset="0"/>
                <a:cs typeface="Times New Roman" panose="02020603050405020304" pitchFamily="18" charset="0"/>
              </a:rPr>
              <a:t>" by </a:t>
            </a:r>
            <a:r>
              <a:rPr lang="en-US" sz="2000" dirty="0" err="1">
                <a:latin typeface="Times New Roman" panose="02020603050405020304" pitchFamily="18" charset="0"/>
                <a:cs typeface="Times New Roman" panose="02020603050405020304" pitchFamily="18" charset="0"/>
              </a:rPr>
              <a:t>Shivganga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Udhan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Bankat</a:t>
            </a:r>
            <a:r>
              <a:rPr lang="en-US" sz="2000" dirty="0">
                <a:latin typeface="Times New Roman" panose="02020603050405020304" pitchFamily="18" charset="0"/>
                <a:cs typeface="Times New Roman" panose="02020603050405020304" pitchFamily="18" charset="0"/>
              </a:rPr>
              <a:t> Patil aims to review and summarize the current literature on the use of machine learning techniques for heart disease prediction.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machine learning techniques have been employed for heart disease prediction, including decision trees, artificial neural networks, support vector machines, logistic regression, and random forests.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selection and dimensionality reduction techniques are commonly used to identify the most relevant features for heart disease prediction.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paper suggests that the </a:t>
            </a:r>
            <a:r>
              <a:rPr lang="en-US" sz="2000" dirty="0">
                <a:latin typeface="Times New Roman" panose="02020603050405020304" pitchFamily="18" charset="0"/>
                <a:cs typeface="Times New Roman" panose="02020603050405020304" pitchFamily="18" charset="0"/>
              </a:rPr>
              <a:t>integration of electronic health records and genetic data may enhance the performance of machine learning models for heart disease prediction.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19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2</a:t>
            </a:r>
          </a:p>
        </p:txBody>
      </p:sp>
      <p:sp>
        <p:nvSpPr>
          <p:cNvPr id="3" name="TextBox 2"/>
          <p:cNvSpPr txBox="1"/>
          <p:nvPr/>
        </p:nvSpPr>
        <p:spPr>
          <a:xfrm>
            <a:off x="457200" y="1432386"/>
            <a:ext cx="8229600"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titled "</a:t>
            </a:r>
            <a:r>
              <a:rPr lang="en-US" sz="2000" b="1" dirty="0">
                <a:latin typeface="Times New Roman" panose="02020603050405020304" pitchFamily="18" charset="0"/>
                <a:cs typeface="Times New Roman" panose="02020603050405020304" pitchFamily="18" charset="0"/>
              </a:rPr>
              <a:t>Exploring the Therapeutic Effects of Yoga and Its Ability to Increase Quality of Life</a:t>
            </a:r>
            <a:r>
              <a:rPr lang="en-US" sz="2000" dirty="0">
                <a:latin typeface="Times New Roman" panose="02020603050405020304" pitchFamily="18" charset="0"/>
                <a:cs typeface="Times New Roman" panose="02020603050405020304" pitchFamily="18" charset="0"/>
              </a:rPr>
              <a:t>" by Catherine Woodyard aims to review the scientific literature on the therapeutic effects of yoga and its potential to improve quality of life.</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Yoga is a mind-body practice that has been used for thousands of years to promote health and well-being.</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Mental health problems such as depression, anxiety, stress, and insomnia are among the most common reasons for individuals to seek treatment with complementary therapies such as yoga.</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Furthermore, yoga helps to improve the cardiovascular efficiency and homeostatic control of the body and results in improvements in autonomic balance, respiratory performance, and overall well-being. </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66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3 </a:t>
            </a:r>
          </a:p>
        </p:txBody>
      </p:sp>
      <p:sp>
        <p:nvSpPr>
          <p:cNvPr id="3" name="TextBox 2"/>
          <p:cNvSpPr txBox="1"/>
          <p:nvPr/>
        </p:nvSpPr>
        <p:spPr>
          <a:xfrm>
            <a:off x="457200" y="1258827"/>
            <a:ext cx="8229600" cy="532453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titled “</a:t>
            </a:r>
            <a:r>
              <a:rPr lang="en-US" sz="2000" b="1" dirty="0">
                <a:latin typeface="Times New Roman" panose="02020603050405020304" pitchFamily="18" charset="0"/>
                <a:cs typeface="Times New Roman" panose="02020603050405020304" pitchFamily="18" charset="0"/>
              </a:rPr>
              <a:t>Machine learning based diabetes classification and prediction for healthcare applications</a:t>
            </a:r>
            <a:r>
              <a:rPr lang="en-US" sz="2000" dirty="0">
                <a:latin typeface="Times New Roman" panose="02020603050405020304" pitchFamily="18" charset="0"/>
                <a:cs typeface="Times New Roman" panose="02020603050405020304" pitchFamily="18" charset="0"/>
              </a:rPr>
              <a:t>" by umair muneer butt, sukumar letchmunan, hafiz husnain raza sherazi aims to develop a machine learning-based approach for diabetes classification and prediction.</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used a dataset containing demographic and clinical data of diabetic and non-diabetic patients to develop machine learning models for diabetes classification and prediction.</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machine learning algorithms were evaluated, including decision tree, k-nearest neighbors (KNN), support vector machines (SVM), and logistic regression.</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found that the SVM model achieved the highest performance in diabetes classification, while the KNN model achieved the highest performance in diabetes prediction.</a:t>
            </a:r>
          </a:p>
        </p:txBody>
      </p:sp>
    </p:spTree>
    <p:extLst>
      <p:ext uri="{BB962C8B-B14F-4D97-AF65-F5344CB8AC3E}">
        <p14:creationId xmlns:p14="http://schemas.microsoft.com/office/powerpoint/2010/main" val="199974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 paper – 4 </a:t>
            </a:r>
          </a:p>
        </p:txBody>
      </p:sp>
      <p:sp>
        <p:nvSpPr>
          <p:cNvPr id="3" name="TextBox 2"/>
          <p:cNvSpPr txBox="1"/>
          <p:nvPr/>
        </p:nvSpPr>
        <p:spPr>
          <a:xfrm>
            <a:off x="457200" y="1676400"/>
            <a:ext cx="8229600" cy="4708981"/>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paper titled </a:t>
            </a:r>
            <a:r>
              <a:rPr lang="en-US" sz="2000" b="1" dirty="0">
                <a:latin typeface="Times New Roman" panose="02020603050405020304" pitchFamily="18" charset="0"/>
                <a:cs typeface="Times New Roman" panose="02020603050405020304" pitchFamily="18" charset="0"/>
              </a:rPr>
              <a:t>"Yoga Pose Detection Using Machine Learning Libraries"</a:t>
            </a:r>
            <a:r>
              <a:rPr lang="en-US" sz="2000" dirty="0">
                <a:latin typeface="Times New Roman" panose="02020603050405020304" pitchFamily="18" charset="0"/>
                <a:cs typeface="Times New Roman" panose="02020603050405020304" pitchFamily="18" charset="0"/>
              </a:rPr>
              <a:t> by Kushagra Anand, Kartik Verma, Shubhum Verma, Ms. Deepti Gupta, and Ms. Kavita Saxena aims to develop a machine learning-based approach for detecting yoga poses using image processing techniques.</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used a dataset of yoga pose images to develop a machine learning model for yoga pose detection.</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found that the CNN model achieved the highest performance in yoga pose detection.</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identified some limitations of the study, including the need for a larger and more diverse dataset, and the potential difficulty in detecting some complex yoga poses.</a:t>
            </a:r>
          </a:p>
        </p:txBody>
      </p:sp>
    </p:spTree>
    <p:extLst>
      <p:ext uri="{BB962C8B-B14F-4D97-AF65-F5344CB8AC3E}">
        <p14:creationId xmlns:p14="http://schemas.microsoft.com/office/powerpoint/2010/main" val="3873050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2689</Words>
  <Application>Microsoft Office PowerPoint</Application>
  <PresentationFormat>On-screen Show (4:3)</PresentationFormat>
  <Paragraphs>194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Halant Medium Bold</vt:lpstr>
      <vt:lpstr>Times New Roman</vt:lpstr>
      <vt:lpstr>Office Theme</vt:lpstr>
      <vt:lpstr>PowerPoint Presentation</vt:lpstr>
      <vt:lpstr>Literature Review Seminar</vt:lpstr>
      <vt:lpstr>Introduction</vt:lpstr>
      <vt:lpstr>Problem Statement and Proposed System</vt:lpstr>
      <vt:lpstr>Base Paper </vt:lpstr>
      <vt:lpstr>Reference paper – 1 </vt:lpstr>
      <vt:lpstr>Reference paper – 2</vt:lpstr>
      <vt:lpstr>Reference paper – 3 </vt:lpstr>
      <vt:lpstr>Reference paper – 4 </vt:lpstr>
      <vt:lpstr>Reference paper – 5</vt:lpstr>
      <vt:lpstr>Reference paper – 6</vt:lpstr>
      <vt:lpstr>Reference paper – 7 </vt:lpstr>
      <vt:lpstr>Reference paper – 8</vt:lpstr>
      <vt:lpstr>Reference paper – 9</vt:lpstr>
      <vt:lpstr>Reference paper – 10</vt:lpstr>
      <vt:lpstr>Reference paper – 11</vt:lpstr>
      <vt:lpstr>Reference paper – 12</vt:lpstr>
      <vt:lpstr>Reference paper – 13</vt:lpstr>
      <vt:lpstr>Reference paper – 14</vt:lpstr>
      <vt:lpstr>Reference paper – 15</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MALATHI</dc:creator>
  <cp:lastModifiedBy>Tirumala Giridhar</cp:lastModifiedBy>
  <cp:revision>40</cp:revision>
  <dcterms:created xsi:type="dcterms:W3CDTF">2023-02-19T09:56:55Z</dcterms:created>
  <dcterms:modified xsi:type="dcterms:W3CDTF">2023-03-20T08:08:16Z</dcterms:modified>
</cp:coreProperties>
</file>