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7" r:id="rId3"/>
    <p:sldId id="260" r:id="rId4"/>
    <p:sldId id="261" r:id="rId5"/>
    <p:sldId id="273" r:id="rId6"/>
    <p:sldId id="267" r:id="rId7"/>
    <p:sldId id="270" r:id="rId8"/>
    <p:sldId id="271" r:id="rId9"/>
    <p:sldId id="272" r:id="rId10"/>
    <p:sldId id="264"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113D052-9551-40B4-8A8D-DB9B07FACE57}"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D4182-952F-4D23-AC69-0692508A7565}" type="slidenum">
              <a:rPr lang="en-US" smtClean="0"/>
              <a:t>‹#›</a:t>
            </a:fld>
            <a:endParaRPr lang="en-US"/>
          </a:p>
        </p:txBody>
      </p:sp>
    </p:spTree>
    <p:extLst>
      <p:ext uri="{BB962C8B-B14F-4D97-AF65-F5344CB8AC3E}">
        <p14:creationId xmlns:p14="http://schemas.microsoft.com/office/powerpoint/2010/main" val="1053497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13D052-9551-40B4-8A8D-DB9B07FACE57}"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D4182-952F-4D23-AC69-0692508A7565}" type="slidenum">
              <a:rPr lang="en-US" smtClean="0"/>
              <a:t>‹#›</a:t>
            </a:fld>
            <a:endParaRPr lang="en-US"/>
          </a:p>
        </p:txBody>
      </p:sp>
    </p:spTree>
    <p:extLst>
      <p:ext uri="{BB962C8B-B14F-4D97-AF65-F5344CB8AC3E}">
        <p14:creationId xmlns:p14="http://schemas.microsoft.com/office/powerpoint/2010/main" val="2275988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13D052-9551-40B4-8A8D-DB9B07FACE57}"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D4182-952F-4D23-AC69-0692508A7565}" type="slidenum">
              <a:rPr lang="en-US" smtClean="0"/>
              <a:t>‹#›</a:t>
            </a:fld>
            <a:endParaRPr lang="en-US"/>
          </a:p>
        </p:txBody>
      </p:sp>
    </p:spTree>
    <p:extLst>
      <p:ext uri="{BB962C8B-B14F-4D97-AF65-F5344CB8AC3E}">
        <p14:creationId xmlns:p14="http://schemas.microsoft.com/office/powerpoint/2010/main" val="1878974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13D052-9551-40B4-8A8D-DB9B07FACE57}"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D4182-952F-4D23-AC69-0692508A7565}" type="slidenum">
              <a:rPr lang="en-US" smtClean="0"/>
              <a:t>‹#›</a:t>
            </a:fld>
            <a:endParaRPr lang="en-US"/>
          </a:p>
        </p:txBody>
      </p:sp>
    </p:spTree>
    <p:extLst>
      <p:ext uri="{BB962C8B-B14F-4D97-AF65-F5344CB8AC3E}">
        <p14:creationId xmlns:p14="http://schemas.microsoft.com/office/powerpoint/2010/main" val="3577255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13D052-9551-40B4-8A8D-DB9B07FACE57}"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D4182-952F-4D23-AC69-0692508A7565}" type="slidenum">
              <a:rPr lang="en-US" smtClean="0"/>
              <a:t>‹#›</a:t>
            </a:fld>
            <a:endParaRPr lang="en-US"/>
          </a:p>
        </p:txBody>
      </p:sp>
    </p:spTree>
    <p:extLst>
      <p:ext uri="{BB962C8B-B14F-4D97-AF65-F5344CB8AC3E}">
        <p14:creationId xmlns:p14="http://schemas.microsoft.com/office/powerpoint/2010/main" val="1244709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113D052-9551-40B4-8A8D-DB9B07FACE57}"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D4182-952F-4D23-AC69-0692508A7565}" type="slidenum">
              <a:rPr lang="en-US" smtClean="0"/>
              <a:t>‹#›</a:t>
            </a:fld>
            <a:endParaRPr lang="en-US"/>
          </a:p>
        </p:txBody>
      </p:sp>
    </p:spTree>
    <p:extLst>
      <p:ext uri="{BB962C8B-B14F-4D97-AF65-F5344CB8AC3E}">
        <p14:creationId xmlns:p14="http://schemas.microsoft.com/office/powerpoint/2010/main" val="918141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113D052-9551-40B4-8A8D-DB9B07FACE57}" type="datetimeFigureOut">
              <a:rPr lang="en-US" smtClean="0"/>
              <a:t>3/27/2023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7D4182-952F-4D23-AC69-0692508A7565}" type="slidenum">
              <a:rPr lang="en-US" smtClean="0"/>
              <a:t>‹#›</a:t>
            </a:fld>
            <a:endParaRPr lang="en-US"/>
          </a:p>
        </p:txBody>
      </p:sp>
    </p:spTree>
    <p:extLst>
      <p:ext uri="{BB962C8B-B14F-4D97-AF65-F5344CB8AC3E}">
        <p14:creationId xmlns:p14="http://schemas.microsoft.com/office/powerpoint/2010/main" val="777726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13D052-9551-40B4-8A8D-DB9B07FACE57}" type="datetimeFigureOut">
              <a:rPr lang="en-US" smtClean="0"/>
              <a:t>3/27/2023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7D4182-952F-4D23-AC69-0692508A7565}" type="slidenum">
              <a:rPr lang="en-US" smtClean="0"/>
              <a:t>‹#›</a:t>
            </a:fld>
            <a:endParaRPr lang="en-US"/>
          </a:p>
        </p:txBody>
      </p:sp>
    </p:spTree>
    <p:extLst>
      <p:ext uri="{BB962C8B-B14F-4D97-AF65-F5344CB8AC3E}">
        <p14:creationId xmlns:p14="http://schemas.microsoft.com/office/powerpoint/2010/main" val="1970223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13D052-9551-40B4-8A8D-DB9B07FACE57}" type="datetimeFigureOut">
              <a:rPr lang="en-US" smtClean="0"/>
              <a:t>3/27/2023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7D4182-952F-4D23-AC69-0692508A7565}" type="slidenum">
              <a:rPr lang="en-US" smtClean="0"/>
              <a:t>‹#›</a:t>
            </a:fld>
            <a:endParaRPr lang="en-US"/>
          </a:p>
        </p:txBody>
      </p:sp>
    </p:spTree>
    <p:extLst>
      <p:ext uri="{BB962C8B-B14F-4D97-AF65-F5344CB8AC3E}">
        <p14:creationId xmlns:p14="http://schemas.microsoft.com/office/powerpoint/2010/main" val="2969769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13D052-9551-40B4-8A8D-DB9B07FACE57}"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D4182-952F-4D23-AC69-0692508A7565}" type="slidenum">
              <a:rPr lang="en-US" smtClean="0"/>
              <a:t>‹#›</a:t>
            </a:fld>
            <a:endParaRPr lang="en-US"/>
          </a:p>
        </p:txBody>
      </p:sp>
    </p:spTree>
    <p:extLst>
      <p:ext uri="{BB962C8B-B14F-4D97-AF65-F5344CB8AC3E}">
        <p14:creationId xmlns:p14="http://schemas.microsoft.com/office/powerpoint/2010/main" val="3781274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13D052-9551-40B4-8A8D-DB9B07FACE57}"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D4182-952F-4D23-AC69-0692508A7565}" type="slidenum">
              <a:rPr lang="en-US" smtClean="0"/>
              <a:t>‹#›</a:t>
            </a:fld>
            <a:endParaRPr lang="en-US"/>
          </a:p>
        </p:txBody>
      </p:sp>
    </p:spTree>
    <p:extLst>
      <p:ext uri="{BB962C8B-B14F-4D97-AF65-F5344CB8AC3E}">
        <p14:creationId xmlns:p14="http://schemas.microsoft.com/office/powerpoint/2010/main" val="2332930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13D052-9551-40B4-8A8D-DB9B07FACE57}" type="datetimeFigureOut">
              <a:rPr lang="en-US" smtClean="0"/>
              <a:t>3/27/2023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D4182-952F-4D23-AC69-0692508A7565}" type="slidenum">
              <a:rPr lang="en-US" smtClean="0"/>
              <a:t>‹#›</a:t>
            </a:fld>
            <a:endParaRPr lang="en-US"/>
          </a:p>
        </p:txBody>
      </p:sp>
    </p:spTree>
    <p:extLst>
      <p:ext uri="{BB962C8B-B14F-4D97-AF65-F5344CB8AC3E}">
        <p14:creationId xmlns:p14="http://schemas.microsoft.com/office/powerpoint/2010/main" val="2120939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49E28-EC2C-F944-A4FC-234FF8F873E9}"/>
              </a:ext>
            </a:extLst>
          </p:cNvPr>
          <p:cNvSpPr txBox="1">
            <a:spLocks/>
          </p:cNvSpPr>
          <p:nvPr/>
        </p:nvSpPr>
        <p:spPr>
          <a:xfrm>
            <a:off x="314325" y="2279899"/>
            <a:ext cx="8515350" cy="12926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sz="3600" spc="-100"/>
            </a:pPr>
            <a:r>
              <a:rPr lang="en-US" sz="2200" spc="-100" dirty="0"/>
              <a:t>Major Project on</a:t>
            </a:r>
          </a:p>
          <a:p>
            <a:pPr>
              <a:defRPr sz="3600" spc="-100"/>
            </a:pPr>
            <a:r>
              <a:rPr lang="en-US" sz="3600" b="1" spc="-100" dirty="0"/>
              <a:t>MediFit</a:t>
            </a:r>
          </a:p>
        </p:txBody>
      </p:sp>
      <p:sp>
        <p:nvSpPr>
          <p:cNvPr id="3" name="TextBox 4">
            <a:extLst>
              <a:ext uri="{FF2B5EF4-FFF2-40B4-BE49-F238E27FC236}">
                <a16:creationId xmlns:a16="http://schemas.microsoft.com/office/drawing/2014/main" id="{3B91D86A-7918-C1B6-4F08-C6145B425FF0}"/>
              </a:ext>
            </a:extLst>
          </p:cNvPr>
          <p:cNvSpPr txBox="1"/>
          <p:nvPr/>
        </p:nvSpPr>
        <p:spPr>
          <a:xfrm>
            <a:off x="-29497" y="344678"/>
            <a:ext cx="9143999" cy="17851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2400" b="1">
                <a:solidFill>
                  <a:srgbClr val="FF0000"/>
                </a:solidFill>
                <a:latin typeface="Halant Medium Bold"/>
                <a:ea typeface="Halant Medium Bold"/>
                <a:cs typeface="Halant Medium Bold"/>
                <a:sym typeface="Halant Medium Bold"/>
              </a:defRPr>
            </a:pPr>
            <a:r>
              <a:rPr dirty="0">
                <a:solidFill>
                  <a:schemeClr val="tx1"/>
                </a:solidFill>
              </a:rPr>
              <a:t>NALLA MALLA REDDY ENGINEERING COLLEGE </a:t>
            </a:r>
            <a:endParaRPr dirty="0">
              <a:solidFill>
                <a:schemeClr val="tx1"/>
              </a:solidFill>
              <a:latin typeface="Calibri"/>
              <a:ea typeface="Calibri"/>
              <a:cs typeface="Calibri"/>
              <a:sym typeface="Calibri"/>
            </a:endParaRPr>
          </a:p>
          <a:p>
            <a:pPr algn="ctr">
              <a:defRPr sz="2400" b="1">
                <a:latin typeface="Halant Medium Bold"/>
                <a:ea typeface="Halant Medium Bold"/>
                <a:cs typeface="Halant Medium Bold"/>
                <a:sym typeface="Halant Medium Bold"/>
              </a:defRPr>
            </a:pPr>
            <a:r>
              <a:rPr dirty="0"/>
              <a:t>Autonomous Institution </a:t>
            </a:r>
            <a:endParaRPr dirty="0">
              <a:latin typeface="Calibri"/>
              <a:ea typeface="Calibri"/>
              <a:cs typeface="Calibri"/>
              <a:sym typeface="Calibri"/>
            </a:endParaRPr>
          </a:p>
          <a:p>
            <a:pPr algn="ctr">
              <a:defRPr sz="2400">
                <a:latin typeface="Halant Medium Bold"/>
                <a:ea typeface="Halant Medium Bold"/>
                <a:cs typeface="Halant Medium Bold"/>
                <a:sym typeface="Halant Medium Bold"/>
              </a:defRPr>
            </a:pPr>
            <a:endParaRPr lang="en-US" sz="2400" dirty="0"/>
          </a:p>
          <a:p>
            <a:pPr algn="ctr">
              <a:defRPr sz="2400">
                <a:latin typeface="Halant Medium Bold"/>
                <a:ea typeface="Halant Medium Bold"/>
                <a:cs typeface="Halant Medium Bold"/>
                <a:sym typeface="Halant Medium Bold"/>
              </a:defRPr>
            </a:pPr>
            <a:r>
              <a:rPr sz="2300" dirty="0"/>
              <a:t>Department of Computer Science &amp; Engineering</a:t>
            </a:r>
            <a:endParaRPr lang="en-US" sz="2300" dirty="0"/>
          </a:p>
          <a:p>
            <a:pPr algn="ctr">
              <a:defRPr sz="2400">
                <a:latin typeface="Halant Medium Bold"/>
                <a:ea typeface="Halant Medium Bold"/>
                <a:cs typeface="Halant Medium Bold"/>
                <a:sym typeface="Halant Medium Bold"/>
              </a:defRPr>
            </a:pPr>
            <a:r>
              <a:rPr lang="en-US" sz="1500" b="1" dirty="0"/>
              <a:t>2022-23</a:t>
            </a:r>
            <a:endParaRPr sz="1500" b="1" dirty="0"/>
          </a:p>
        </p:txBody>
      </p:sp>
      <p:pic>
        <p:nvPicPr>
          <p:cNvPr id="10" name="Picture 5" descr="Picture 5">
            <a:extLst>
              <a:ext uri="{FF2B5EF4-FFF2-40B4-BE49-F238E27FC236}">
                <a16:creationId xmlns:a16="http://schemas.microsoft.com/office/drawing/2014/main" id="{8DA5DAB3-C517-7CB3-F355-9C5780CA7DD1}"/>
              </a:ext>
            </a:extLst>
          </p:cNvPr>
          <p:cNvPicPr>
            <a:picLocks noChangeAspect="1"/>
          </p:cNvPicPr>
          <p:nvPr/>
        </p:nvPicPr>
        <p:blipFill>
          <a:blip r:embed="rId2"/>
          <a:stretch>
            <a:fillRect/>
          </a:stretch>
        </p:blipFill>
        <p:spPr>
          <a:xfrm>
            <a:off x="314325" y="344678"/>
            <a:ext cx="1066800" cy="1474529"/>
          </a:xfrm>
          <a:prstGeom prst="rect">
            <a:avLst/>
          </a:prstGeom>
          <a:ln w="12700">
            <a:miter lim="400000"/>
          </a:ln>
        </p:spPr>
      </p:pic>
      <p:sp>
        <p:nvSpPr>
          <p:cNvPr id="11" name="TextBox 2">
            <a:extLst>
              <a:ext uri="{FF2B5EF4-FFF2-40B4-BE49-F238E27FC236}">
                <a16:creationId xmlns:a16="http://schemas.microsoft.com/office/drawing/2014/main" id="{F3CC2849-AF17-BC9D-F05B-C0F57559EEAA}"/>
              </a:ext>
            </a:extLst>
          </p:cNvPr>
          <p:cNvSpPr txBox="1"/>
          <p:nvPr/>
        </p:nvSpPr>
        <p:spPr>
          <a:xfrm>
            <a:off x="6858000" y="6275054"/>
            <a:ext cx="2038350" cy="3385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buSzPct val="100000"/>
              <a:defRPr sz="1600">
                <a:latin typeface="Calibri Light"/>
                <a:ea typeface="Calibri Light"/>
                <a:cs typeface="Calibri Light"/>
                <a:sym typeface="Calibri Light"/>
              </a:defRPr>
            </a:pPr>
            <a:r>
              <a:rPr lang="en-US" b="1" dirty="0"/>
              <a:t>Batch No. 4C3</a:t>
            </a:r>
            <a:endParaRPr b="1" dirty="0"/>
          </a:p>
        </p:txBody>
      </p:sp>
      <p:sp>
        <p:nvSpPr>
          <p:cNvPr id="12" name="TextBox 2">
            <a:extLst>
              <a:ext uri="{FF2B5EF4-FFF2-40B4-BE49-F238E27FC236}">
                <a16:creationId xmlns:a16="http://schemas.microsoft.com/office/drawing/2014/main" id="{4DB252AE-8AE8-48BC-76B3-C53457029750}"/>
              </a:ext>
            </a:extLst>
          </p:cNvPr>
          <p:cNvSpPr txBox="1"/>
          <p:nvPr/>
        </p:nvSpPr>
        <p:spPr>
          <a:xfrm>
            <a:off x="285443" y="5034709"/>
            <a:ext cx="4286557" cy="20621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lc="http://schemas.openxmlformats.org/drawingml/2006/lockedCanvas" val="1"/>
            </a:ext>
          </a:extLst>
        </p:spPr>
        <p:txBody>
          <a:bodyPr wrap="square" lIns="45719" rIns="45719">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1600">
                <a:latin typeface="Calibri Light"/>
                <a:ea typeface="Calibri Light"/>
                <a:cs typeface="Calibri Light"/>
                <a:sym typeface="Calibri Light"/>
              </a:defRPr>
            </a:pPr>
            <a:r>
              <a:rPr b="1" dirty="0"/>
              <a:t>Team Members:</a:t>
            </a:r>
            <a:endParaRPr lang="en-US" b="1" dirty="0">
              <a:latin typeface="Calibri"/>
              <a:ea typeface="Calibri"/>
              <a:cs typeface="Calibri"/>
              <a:sym typeface="Calibri"/>
            </a:endParaRPr>
          </a:p>
          <a:p>
            <a:pPr marL="342900" indent="-342900">
              <a:buSzPct val="100000"/>
              <a:buAutoNum type="arabicPeriod"/>
              <a:defRPr sz="1600">
                <a:latin typeface="Calibri Light"/>
                <a:ea typeface="Calibri Light"/>
                <a:cs typeface="Calibri Light"/>
                <a:sym typeface="Calibri Light"/>
              </a:defRPr>
            </a:pPr>
            <a:r>
              <a:rPr lang="en-US" sz="2000" dirty="0"/>
              <a:t>V. Sai Mukesh Reddy – 19B61A05F9</a:t>
            </a:r>
          </a:p>
          <a:p>
            <a:pPr marL="342900" indent="-342900">
              <a:buSzPct val="100000"/>
              <a:buAutoNum type="arabicPeriod"/>
              <a:defRPr sz="1600">
                <a:latin typeface="Calibri Light"/>
                <a:ea typeface="Calibri Light"/>
                <a:cs typeface="Calibri Light"/>
                <a:sym typeface="Calibri Light"/>
              </a:defRPr>
            </a:pPr>
            <a:r>
              <a:rPr lang="en-US" sz="2000" dirty="0"/>
              <a:t>O. Srivalli Hrushitha – 19B61A05B3</a:t>
            </a:r>
          </a:p>
          <a:p>
            <a:pPr marL="342900" indent="-342900">
              <a:buSzPct val="100000"/>
              <a:buAutoNum type="arabicPeriod"/>
              <a:defRPr sz="1600">
                <a:latin typeface="Calibri Light"/>
                <a:ea typeface="Calibri Light"/>
                <a:cs typeface="Calibri Light"/>
                <a:sym typeface="Calibri Light"/>
              </a:defRPr>
            </a:pPr>
            <a:r>
              <a:rPr lang="en-US" sz="2000" dirty="0"/>
              <a:t>K. Sai Narsimha Reddy – 19B61A0572</a:t>
            </a:r>
          </a:p>
          <a:p>
            <a:pPr marL="342900" indent="-342900">
              <a:buSzPct val="100000"/>
              <a:buAutoNum type="arabicPeriod"/>
              <a:defRPr sz="1600">
                <a:latin typeface="Calibri Light"/>
                <a:ea typeface="Calibri Light"/>
                <a:cs typeface="Calibri Light"/>
                <a:sym typeface="Calibri Light"/>
              </a:defRPr>
            </a:pPr>
            <a:r>
              <a:rPr lang="en-US" sz="2000" dirty="0"/>
              <a:t>T. Venkata Giridhar – 19B61A05F4</a:t>
            </a:r>
          </a:p>
          <a:p>
            <a:pPr marL="342900" indent="-342900">
              <a:buSzPct val="100000"/>
              <a:buAutoNum type="arabicPeriod"/>
              <a:defRPr sz="1600">
                <a:latin typeface="Calibri Light"/>
                <a:ea typeface="Calibri Light"/>
                <a:cs typeface="Calibri Light"/>
                <a:sym typeface="Calibri Light"/>
              </a:defRPr>
            </a:pPr>
            <a:endParaRPr lang="en-US" dirty="0">
              <a:latin typeface="Calibri"/>
              <a:ea typeface="Calibri"/>
              <a:cs typeface="Calibri"/>
              <a:sym typeface="Calibri"/>
            </a:endParaRPr>
          </a:p>
          <a:p>
            <a:pPr marL="342900" indent="-342900">
              <a:buSzPct val="100000"/>
              <a:buAutoNum type="arabicPeriod"/>
              <a:defRPr sz="1600">
                <a:latin typeface="Calibri Light"/>
                <a:ea typeface="Calibri Light"/>
                <a:cs typeface="Calibri Light"/>
                <a:sym typeface="Calibri Light"/>
              </a:defRPr>
            </a:pPr>
            <a:endParaRPr dirty="0">
              <a:latin typeface="Calibri"/>
              <a:ea typeface="Calibri"/>
              <a:cs typeface="Calibri"/>
              <a:sym typeface="Calibri"/>
            </a:endParaRPr>
          </a:p>
        </p:txBody>
      </p:sp>
      <p:sp>
        <p:nvSpPr>
          <p:cNvPr id="13" name="TextBox 3">
            <a:extLst>
              <a:ext uri="{FF2B5EF4-FFF2-40B4-BE49-F238E27FC236}">
                <a16:creationId xmlns:a16="http://schemas.microsoft.com/office/drawing/2014/main" id="{22C93726-EB00-53DB-9422-198E6F0E108E}"/>
              </a:ext>
            </a:extLst>
          </p:cNvPr>
          <p:cNvSpPr txBox="1"/>
          <p:nvPr/>
        </p:nvSpPr>
        <p:spPr>
          <a:xfrm>
            <a:off x="2683897" y="3572561"/>
            <a:ext cx="3717209" cy="1292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a:latin typeface="Calibri"/>
                <a:ea typeface="Calibri"/>
                <a:cs typeface="Calibri"/>
                <a:sym typeface="Calibri"/>
              </a:defRPr>
            </a:pPr>
            <a:r>
              <a:rPr b="1" dirty="0"/>
              <a:t>Guid</a:t>
            </a:r>
            <a:r>
              <a:rPr lang="en-US" b="1" dirty="0"/>
              <a:t>e Details:</a:t>
            </a:r>
            <a:endParaRPr b="1" dirty="0"/>
          </a:p>
          <a:p>
            <a:pPr algn="ctr">
              <a:defRPr>
                <a:latin typeface="Calibri"/>
                <a:ea typeface="Calibri"/>
                <a:cs typeface="Calibri"/>
                <a:sym typeface="Calibri"/>
              </a:defRPr>
            </a:pPr>
            <a:r>
              <a:rPr lang="en-US" sz="2400" b="1" dirty="0"/>
              <a:t>Mr. S. Ramchandra Reddy</a:t>
            </a:r>
            <a:endParaRPr sz="2400" b="1" dirty="0"/>
          </a:p>
          <a:p>
            <a:pPr algn="ctr">
              <a:defRPr>
                <a:latin typeface="Calibri"/>
                <a:ea typeface="Calibri"/>
                <a:cs typeface="Calibri"/>
                <a:sym typeface="Calibri"/>
              </a:defRPr>
            </a:pPr>
            <a:r>
              <a:rPr lang="en-US" dirty="0"/>
              <a:t>Assistant Professor</a:t>
            </a:r>
            <a:endParaRPr dirty="0"/>
          </a:p>
          <a:p>
            <a:pPr algn="ctr">
              <a:defRPr>
                <a:latin typeface="Calibri"/>
                <a:ea typeface="Calibri"/>
                <a:cs typeface="Calibri"/>
                <a:sym typeface="Calibri"/>
              </a:defRPr>
            </a:pPr>
            <a:r>
              <a:rPr dirty="0"/>
              <a:t>Department </a:t>
            </a:r>
            <a:r>
              <a:rPr lang="en-US" dirty="0"/>
              <a:t>of CSE</a:t>
            </a:r>
            <a:endParaRPr dirty="0"/>
          </a:p>
        </p:txBody>
      </p:sp>
    </p:spTree>
    <p:extLst>
      <p:ext uri="{BB962C8B-B14F-4D97-AF65-F5344CB8AC3E}">
        <p14:creationId xmlns:p14="http://schemas.microsoft.com/office/powerpoint/2010/main" val="3176305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EE635-2FED-0FE1-B047-C86A738A31A3}"/>
              </a:ext>
            </a:extLst>
          </p:cNvPr>
          <p:cNvSpPr>
            <a:spLocks noGrp="1"/>
          </p:cNvSpPr>
          <p:nvPr>
            <p:ph type="title"/>
          </p:nvPr>
        </p:nvSpPr>
        <p:spPr>
          <a:xfrm>
            <a:off x="952500" y="228600"/>
            <a:ext cx="7239000" cy="715962"/>
          </a:xfrm>
        </p:spPr>
        <p:txBody>
          <a:bodyPr>
            <a:normAutofit/>
          </a:bodyPr>
          <a:lstStyle/>
          <a:p>
            <a:r>
              <a:rPr lang="en-IN" sz="4000" b="1"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8C9329DA-635B-38B9-48DD-41CF5B3C06FD}"/>
              </a:ext>
            </a:extLst>
          </p:cNvPr>
          <p:cNvSpPr txBox="1"/>
          <p:nvPr/>
        </p:nvSpPr>
        <p:spPr>
          <a:xfrm>
            <a:off x="381000" y="997089"/>
            <a:ext cx="8382000" cy="5632311"/>
          </a:xfrm>
          <a:prstGeom prst="rect">
            <a:avLst/>
          </a:prstGeom>
          <a:noFill/>
        </p:spPr>
        <p:txBody>
          <a:bodyPr wrap="square" rtlCol="0">
            <a:spAutoFit/>
          </a:bodyPr>
          <a:lstStyle/>
          <a:p>
            <a:pPr marL="342900" indent="-342900"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 conclusion, UML diagrams and design play a critical role in the development of the MediFit system.</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use case diagrams help in identifying and defining the system requirements, while the class diagrams and sequence diagrams aid in designing the system architecture and functionality.</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design also helps in identifying potential issues and risks in the system, which can be addressed before the development phase.</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Overall, the use of UML diagrams and design has been instrumental in creating a comprehensive and effective solution for MediFit.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7645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FE6D7-70BD-A7E8-3CCE-2CCDF31702C7}"/>
              </a:ext>
            </a:extLst>
          </p:cNvPr>
          <p:cNvSpPr>
            <a:spLocks noGrp="1"/>
          </p:cNvSpPr>
          <p:nvPr>
            <p:ph type="title"/>
          </p:nvPr>
        </p:nvSpPr>
        <p:spPr>
          <a:xfrm>
            <a:off x="533400" y="2895600"/>
            <a:ext cx="8229600" cy="1143000"/>
          </a:xfrm>
        </p:spPr>
        <p:txBody>
          <a:bodyPr>
            <a:normAutofit/>
          </a:bodyPr>
          <a:lstStyle/>
          <a:p>
            <a:r>
              <a:rPr lang="en-IN" sz="6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95066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54A8F-6294-7FAD-4FF2-EED924599A02}"/>
              </a:ext>
            </a:extLst>
          </p:cNvPr>
          <p:cNvSpPr>
            <a:spLocks noGrp="1"/>
          </p:cNvSpPr>
          <p:nvPr>
            <p:ph type="title"/>
          </p:nvPr>
        </p:nvSpPr>
        <p:spPr>
          <a:xfrm>
            <a:off x="533400" y="2362200"/>
            <a:ext cx="8229600" cy="1143000"/>
          </a:xfrm>
        </p:spPr>
        <p:txBody>
          <a:bodyPr>
            <a:noAutofit/>
          </a:bodyPr>
          <a:lstStyle/>
          <a:p>
            <a:r>
              <a:rPr lang="en-IN" sz="7200" b="1" dirty="0">
                <a:latin typeface="Times New Roman" panose="02020603050405020304" pitchFamily="18" charset="0"/>
                <a:cs typeface="Times New Roman" panose="02020603050405020304" pitchFamily="18" charset="0"/>
              </a:rPr>
              <a:t>Design Review Seminar</a:t>
            </a:r>
          </a:p>
        </p:txBody>
      </p:sp>
    </p:spTree>
    <p:extLst>
      <p:ext uri="{BB962C8B-B14F-4D97-AF65-F5344CB8AC3E}">
        <p14:creationId xmlns:p14="http://schemas.microsoft.com/office/powerpoint/2010/main" val="3412482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EA74E-4F1C-F7ED-18AA-6C3781677865}"/>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11EA23E2-AD65-0DA4-624A-51805E3B2E54}"/>
              </a:ext>
            </a:extLst>
          </p:cNvPr>
          <p:cNvSpPr txBox="1"/>
          <p:nvPr/>
        </p:nvSpPr>
        <p:spPr>
          <a:xfrm>
            <a:off x="457200" y="1422554"/>
            <a:ext cx="8229600" cy="4893647"/>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People today deal with a variety of diseases as a result of their lifestyle and the surroundings. As a result, it is crucial to predict diseases early on.</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hardest task is making an accurate diagnosis of a condition.</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Our project aim is to predict diabetes and heart disease by utilizing machine learning algorithms.</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Additionally, our system also provides personalized recommendations for nutrition and yoga poses to help manage the detected disease. </a:t>
            </a:r>
          </a:p>
        </p:txBody>
      </p:sp>
    </p:spTree>
    <p:extLst>
      <p:ext uri="{BB962C8B-B14F-4D97-AF65-F5344CB8AC3E}">
        <p14:creationId xmlns:p14="http://schemas.microsoft.com/office/powerpoint/2010/main" val="950987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A8A9-769D-8482-7D1A-579381C6E10F}"/>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Problem Statement</a:t>
            </a:r>
          </a:p>
        </p:txBody>
      </p:sp>
      <p:sp>
        <p:nvSpPr>
          <p:cNvPr id="4" name="TextBox 3">
            <a:extLst>
              <a:ext uri="{FF2B5EF4-FFF2-40B4-BE49-F238E27FC236}">
                <a16:creationId xmlns:a16="http://schemas.microsoft.com/office/drawing/2014/main" id="{E54794E4-8204-E01D-19FA-7EB8A4AA1E01}"/>
              </a:ext>
            </a:extLst>
          </p:cNvPr>
          <p:cNvSpPr txBox="1"/>
          <p:nvPr/>
        </p:nvSpPr>
        <p:spPr>
          <a:xfrm>
            <a:off x="457200" y="1417639"/>
            <a:ext cx="8229600" cy="4154984"/>
          </a:xfrm>
          <a:prstGeom prst="rect">
            <a:avLst/>
          </a:prstGeom>
          <a:noFill/>
        </p:spPr>
        <p:txBody>
          <a:bodyPr wrap="square">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is a growing burden of lifestyle-related diseases such as diabetes and heart disease, which can often be prevented or managed through lifestyle interventions such as diet and exercise.</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However, many people struggle to adopt and maintain healthy habits due to factors such as lack of knowledge, motivation, and social support.</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drawbacks of the existing system include cost, limited accessibility and lack of tailored recommendations.</a:t>
            </a:r>
          </a:p>
        </p:txBody>
      </p:sp>
    </p:spTree>
    <p:extLst>
      <p:ext uri="{BB962C8B-B14F-4D97-AF65-F5344CB8AC3E}">
        <p14:creationId xmlns:p14="http://schemas.microsoft.com/office/powerpoint/2010/main" val="1292116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35783" y="457200"/>
            <a:ext cx="4272433" cy="707886"/>
          </a:xfrm>
          <a:prstGeom prst="rect">
            <a:avLst/>
          </a:prstGeom>
        </p:spPr>
        <p:txBody>
          <a:bodyPr wrap="square">
            <a:spAutoFit/>
          </a:bodyPr>
          <a:lstStyle/>
          <a:p>
            <a:pPr algn="ctr"/>
            <a:r>
              <a:rPr lang="en-IN" sz="4000" b="1" dirty="0">
                <a:latin typeface="Times New Roman" panose="02020603050405020304" pitchFamily="18" charset="0"/>
                <a:cs typeface="Times New Roman" panose="02020603050405020304" pitchFamily="18" charset="0"/>
              </a:rPr>
              <a:t>Proposed System</a:t>
            </a:r>
            <a:endParaRPr lang="en-US" sz="4000" dirty="0"/>
          </a:p>
        </p:txBody>
      </p:sp>
      <p:sp>
        <p:nvSpPr>
          <p:cNvPr id="2" name="TextBox 1">
            <a:extLst>
              <a:ext uri="{FF2B5EF4-FFF2-40B4-BE49-F238E27FC236}">
                <a16:creationId xmlns:a16="http://schemas.microsoft.com/office/drawing/2014/main" id="{1BAA2DEB-E88A-6DF7-8C95-39C1DE3A5F2B}"/>
              </a:ext>
            </a:extLst>
          </p:cNvPr>
          <p:cNvSpPr txBox="1"/>
          <p:nvPr/>
        </p:nvSpPr>
        <p:spPr>
          <a:xfrm>
            <a:off x="495299" y="1371600"/>
            <a:ext cx="8153400" cy="4893647"/>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Our proposed system is a machine learning-based platform that aims to predict the risk of developing diabetes and heart disease based on various input parameters.</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system also provides personalized recommendations for nutrition and yoga therapy based on the detected disease.</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For example, the system might recommend specific foods or dietary interventions to help manage blood sugar levels for diabetes, or suggest yoga poses that are beneficial for reducing stress and improving cardiovascular health for heart disease.</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689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A8A9-769D-8482-7D1A-579381C6E10F}"/>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Functional Requirements</a:t>
            </a:r>
          </a:p>
        </p:txBody>
      </p:sp>
      <p:sp>
        <p:nvSpPr>
          <p:cNvPr id="3" name="TextBox 2">
            <a:extLst>
              <a:ext uri="{FF2B5EF4-FFF2-40B4-BE49-F238E27FC236}">
                <a16:creationId xmlns:a16="http://schemas.microsoft.com/office/drawing/2014/main" id="{29E3EEA2-B398-176E-7C41-6EEDB7ECDDDF}"/>
              </a:ext>
            </a:extLst>
          </p:cNvPr>
          <p:cNvSpPr txBox="1"/>
          <p:nvPr/>
        </p:nvSpPr>
        <p:spPr>
          <a:xfrm>
            <a:off x="486696" y="1417639"/>
            <a:ext cx="8428703" cy="4893647"/>
          </a:xfrm>
          <a:prstGeom prst="rect">
            <a:avLst/>
          </a:prstGeom>
          <a:noFill/>
        </p:spPr>
        <p:txBody>
          <a:bodyPr wrap="square" rtlCol="0">
            <a:spAutoFit/>
          </a:bodyPr>
          <a:lstStyle/>
          <a:p>
            <a:pPr algn="just"/>
            <a:r>
              <a:rPr lang="en-US" sz="2400" b="0" i="0" dirty="0">
                <a:effectLst/>
                <a:latin typeface="Times New Roman" panose="02020603050405020304" pitchFamily="18" charset="0"/>
                <a:cs typeface="Times New Roman" panose="02020603050405020304" pitchFamily="18" charset="0"/>
              </a:rPr>
              <a:t>The following are the functional requirements of </a:t>
            </a:r>
            <a:r>
              <a:rPr lang="en-US" sz="2400" dirty="0">
                <a:latin typeface="Times New Roman" panose="02020603050405020304" pitchFamily="18" charset="0"/>
                <a:cs typeface="Times New Roman" panose="02020603050405020304" pitchFamily="18" charset="0"/>
              </a:rPr>
              <a:t>M</a:t>
            </a:r>
            <a:r>
              <a:rPr lang="en-US" sz="2400" b="0" i="0" dirty="0">
                <a:effectLst/>
                <a:latin typeface="Times New Roman" panose="02020603050405020304" pitchFamily="18" charset="0"/>
                <a:cs typeface="Times New Roman" panose="02020603050405020304" pitchFamily="18" charset="0"/>
              </a:rPr>
              <a:t>ediFit:</a:t>
            </a:r>
          </a:p>
          <a:p>
            <a:pPr algn="just"/>
            <a:endParaRPr lang="en-US" sz="2400" b="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Disease prediction: The system should be able to predict the risk of developing diabetes and heart disease based on user inputs</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Yoga recommendations: The system should provide personalized yoga routines based on the user's disease risk profile.</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Pose classification: The system should be able to classify the estimated pose into a specific yoga pose from a pre-defined set of poses.</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5620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A8A9-769D-8482-7D1A-579381C6E10F}"/>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Non Functional Requirements </a:t>
            </a:r>
          </a:p>
        </p:txBody>
      </p:sp>
      <p:sp>
        <p:nvSpPr>
          <p:cNvPr id="5" name="TextBox 4">
            <a:extLst>
              <a:ext uri="{FF2B5EF4-FFF2-40B4-BE49-F238E27FC236}">
                <a16:creationId xmlns:a16="http://schemas.microsoft.com/office/drawing/2014/main" id="{2770EC25-604E-7C0E-7FC6-8236FC0D6446}"/>
              </a:ext>
            </a:extLst>
          </p:cNvPr>
          <p:cNvSpPr txBox="1"/>
          <p:nvPr/>
        </p:nvSpPr>
        <p:spPr>
          <a:xfrm>
            <a:off x="533400" y="1524000"/>
            <a:ext cx="8229600" cy="4524315"/>
          </a:xfrm>
          <a:prstGeom prst="rect">
            <a:avLst/>
          </a:prstGeom>
          <a:noFill/>
        </p:spPr>
        <p:txBody>
          <a:bodyPr wrap="square">
            <a:spAutoFit/>
          </a:bodyPr>
          <a:lstStyle/>
          <a:p>
            <a:pPr algn="just"/>
            <a:r>
              <a:rPr lang="en-US" sz="2400" b="0" i="0" dirty="0">
                <a:effectLst/>
                <a:latin typeface="Times New Roman" panose="02020603050405020304" pitchFamily="18" charset="0"/>
                <a:cs typeface="Times New Roman" panose="02020603050405020304" pitchFamily="18" charset="0"/>
              </a:rPr>
              <a:t>The following are the Non functional requirements of </a:t>
            </a:r>
            <a:r>
              <a:rPr lang="en-US" sz="2400" dirty="0">
                <a:latin typeface="Times New Roman" panose="02020603050405020304" pitchFamily="18" charset="0"/>
                <a:cs typeface="Times New Roman" panose="02020603050405020304" pitchFamily="18" charset="0"/>
              </a:rPr>
              <a:t>M</a:t>
            </a:r>
            <a:r>
              <a:rPr lang="en-US" sz="2400" b="0" i="0" dirty="0">
                <a:effectLst/>
                <a:latin typeface="Times New Roman" panose="02020603050405020304" pitchFamily="18" charset="0"/>
                <a:cs typeface="Times New Roman" panose="02020603050405020304" pitchFamily="18" charset="0"/>
              </a:rPr>
              <a:t>ediFit:</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Security: The system should ensure the confidentiality and security of user data, including personal information and health data.</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Usability: The system should be user-friendly and easy to use for people of different age groups and technical backgrounds.</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Accuracy: The system should be able to accurately predict and diagnose diseases, and provide appropriate recommendations for diet and exercise.</a:t>
            </a:r>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7196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A8A9-769D-8482-7D1A-579381C6E10F}"/>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Architecture and Modules </a:t>
            </a:r>
          </a:p>
        </p:txBody>
      </p:sp>
    </p:spTree>
    <p:extLst>
      <p:ext uri="{BB962C8B-B14F-4D97-AF65-F5344CB8AC3E}">
        <p14:creationId xmlns:p14="http://schemas.microsoft.com/office/powerpoint/2010/main" val="1999743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A8A9-769D-8482-7D1A-579381C6E10F}"/>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UML Diagrams </a:t>
            </a:r>
          </a:p>
        </p:txBody>
      </p:sp>
    </p:spTree>
    <p:extLst>
      <p:ext uri="{BB962C8B-B14F-4D97-AF65-F5344CB8AC3E}">
        <p14:creationId xmlns:p14="http://schemas.microsoft.com/office/powerpoint/2010/main" val="1999743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1377</TotalTime>
  <Words>565</Words>
  <Application>Microsoft Office PowerPoint</Application>
  <PresentationFormat>On-screen Show (4:3)</PresentationFormat>
  <Paragraphs>65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Halant Medium Bold</vt:lpstr>
      <vt:lpstr>Times New Roman</vt:lpstr>
      <vt:lpstr>Office Theme</vt:lpstr>
      <vt:lpstr>PowerPoint Presentation</vt:lpstr>
      <vt:lpstr>Design Review Seminar</vt:lpstr>
      <vt:lpstr>Introduction</vt:lpstr>
      <vt:lpstr>Problem Statement</vt:lpstr>
      <vt:lpstr>PowerPoint Presentation</vt:lpstr>
      <vt:lpstr>Functional Requirements</vt:lpstr>
      <vt:lpstr>Non Functional Requirements </vt:lpstr>
      <vt:lpstr>Architecture and Modules </vt:lpstr>
      <vt:lpstr>UML Diagrams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MALATHI</dc:creator>
  <cp:lastModifiedBy>Tirumala Giridhar</cp:lastModifiedBy>
  <cp:revision>35</cp:revision>
  <dcterms:created xsi:type="dcterms:W3CDTF">2023-02-19T09:56:55Z</dcterms:created>
  <dcterms:modified xsi:type="dcterms:W3CDTF">2023-03-26T19:48:20Z</dcterms:modified>
</cp:coreProperties>
</file>