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77" r:id="rId4"/>
    <p:sldId id="278" r:id="rId5"/>
    <p:sldId id="279" r:id="rId6"/>
    <p:sldId id="280" r:id="rId7"/>
    <p:sldId id="270" r:id="rId8"/>
    <p:sldId id="271" r:id="rId9"/>
    <p:sldId id="274" r:id="rId10"/>
    <p:sldId id="272" r:id="rId11"/>
    <p:sldId id="264" r:id="rId12"/>
    <p:sldId id="27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13D052-9551-40B4-8A8D-DB9B07FACE57}"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05349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27598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87897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57725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3D052-9551-40B4-8A8D-DB9B07FACE57}"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2447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13D052-9551-40B4-8A8D-DB9B07FACE57}"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91814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3D052-9551-40B4-8A8D-DB9B07FACE57}"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77772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13D052-9551-40B4-8A8D-DB9B07FACE57}"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97022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3D052-9551-40B4-8A8D-DB9B07FACE57}"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9697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78127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33293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3D052-9551-40B4-8A8D-DB9B07FACE57}" type="datetimeFigureOut">
              <a:rPr lang="en-US" smtClean="0"/>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D4182-952F-4D23-AC69-0692508A7565}" type="slidenum">
              <a:rPr lang="en-US" smtClean="0"/>
              <a:t>‹#›</a:t>
            </a:fld>
            <a:endParaRPr lang="en-US"/>
          </a:p>
        </p:txBody>
      </p:sp>
    </p:spTree>
    <p:extLst>
      <p:ext uri="{BB962C8B-B14F-4D97-AF65-F5344CB8AC3E}">
        <p14:creationId xmlns:p14="http://schemas.microsoft.com/office/powerpoint/2010/main" val="212093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9E28-EC2C-F944-A4FC-234FF8F873E9}"/>
              </a:ext>
            </a:extLst>
          </p:cNvPr>
          <p:cNvSpPr txBox="1">
            <a:spLocks/>
          </p:cNvSpPr>
          <p:nvPr/>
        </p:nvSpPr>
        <p:spPr>
          <a:xfrm>
            <a:off x="314325" y="2279899"/>
            <a:ext cx="8515350" cy="12926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3600" spc="-100"/>
            </a:pPr>
            <a:r>
              <a:rPr lang="en-US" sz="2200" spc="-100" dirty="0"/>
              <a:t>Major Project on</a:t>
            </a:r>
          </a:p>
          <a:p>
            <a:pPr>
              <a:defRPr sz="3600" spc="-100"/>
            </a:pPr>
            <a:r>
              <a:rPr lang="en-US" sz="3600" b="1" spc="-100" dirty="0"/>
              <a:t>MediFit</a:t>
            </a:r>
          </a:p>
        </p:txBody>
      </p:sp>
      <p:sp>
        <p:nvSpPr>
          <p:cNvPr id="3" name="TextBox 4">
            <a:extLst>
              <a:ext uri="{FF2B5EF4-FFF2-40B4-BE49-F238E27FC236}">
                <a16:creationId xmlns:a16="http://schemas.microsoft.com/office/drawing/2014/main" id="{3B91D86A-7918-C1B6-4F08-C6145B425FF0}"/>
              </a:ext>
            </a:extLst>
          </p:cNvPr>
          <p:cNvSpPr txBox="1"/>
          <p:nvPr/>
        </p:nvSpPr>
        <p:spPr>
          <a:xfrm>
            <a:off x="-29497" y="344678"/>
            <a:ext cx="9143999"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solidFill>
                  <a:srgbClr val="FF0000"/>
                </a:solidFill>
                <a:latin typeface="Halant Medium Bold"/>
                <a:ea typeface="Halant Medium Bold"/>
                <a:cs typeface="Halant Medium Bold"/>
                <a:sym typeface="Halant Medium Bold"/>
              </a:defRPr>
            </a:pPr>
            <a:r>
              <a:rPr dirty="0">
                <a:solidFill>
                  <a:schemeClr val="tx1"/>
                </a:solidFill>
              </a:rPr>
              <a:t>NALLA MALLA REDDY ENGINEERING COLLEGE </a:t>
            </a:r>
            <a:endParaRPr dirty="0">
              <a:solidFill>
                <a:schemeClr val="tx1"/>
              </a:solidFill>
              <a:latin typeface="Calibri"/>
              <a:ea typeface="Calibri"/>
              <a:cs typeface="Calibri"/>
              <a:sym typeface="Calibri"/>
            </a:endParaRPr>
          </a:p>
          <a:p>
            <a:pPr algn="ctr">
              <a:defRPr sz="2400" b="1">
                <a:latin typeface="Halant Medium Bold"/>
                <a:ea typeface="Halant Medium Bold"/>
                <a:cs typeface="Halant Medium Bold"/>
                <a:sym typeface="Halant Medium Bold"/>
              </a:defRPr>
            </a:pPr>
            <a:r>
              <a:rPr dirty="0"/>
              <a:t>Autonomous Institution </a:t>
            </a:r>
            <a:endParaRPr dirty="0">
              <a:latin typeface="Calibri"/>
              <a:ea typeface="Calibri"/>
              <a:cs typeface="Calibri"/>
              <a:sym typeface="Calibri"/>
            </a:endParaRPr>
          </a:p>
          <a:p>
            <a:pPr algn="ctr">
              <a:defRPr sz="2400">
                <a:latin typeface="Halant Medium Bold"/>
                <a:ea typeface="Halant Medium Bold"/>
                <a:cs typeface="Halant Medium Bold"/>
                <a:sym typeface="Halant Medium Bold"/>
              </a:defRPr>
            </a:pPr>
            <a:endParaRPr lang="en-US" sz="2400" dirty="0"/>
          </a:p>
          <a:p>
            <a:pPr algn="ctr">
              <a:defRPr sz="2400">
                <a:latin typeface="Halant Medium Bold"/>
                <a:ea typeface="Halant Medium Bold"/>
                <a:cs typeface="Halant Medium Bold"/>
                <a:sym typeface="Halant Medium Bold"/>
              </a:defRPr>
            </a:pPr>
            <a:r>
              <a:rPr sz="2300" dirty="0"/>
              <a:t>Department of Computer Science &amp; Engineering</a:t>
            </a:r>
            <a:endParaRPr lang="en-US" sz="2300" dirty="0"/>
          </a:p>
          <a:p>
            <a:pPr algn="ctr">
              <a:defRPr sz="2400">
                <a:latin typeface="Halant Medium Bold"/>
                <a:ea typeface="Halant Medium Bold"/>
                <a:cs typeface="Halant Medium Bold"/>
                <a:sym typeface="Halant Medium Bold"/>
              </a:defRPr>
            </a:pPr>
            <a:r>
              <a:rPr lang="en-US" sz="1500" b="1" dirty="0"/>
              <a:t>2022-23</a:t>
            </a:r>
            <a:endParaRPr sz="1500" b="1" dirty="0"/>
          </a:p>
        </p:txBody>
      </p:sp>
      <p:pic>
        <p:nvPicPr>
          <p:cNvPr id="10" name="Picture 5" descr="Picture 5">
            <a:extLst>
              <a:ext uri="{FF2B5EF4-FFF2-40B4-BE49-F238E27FC236}">
                <a16:creationId xmlns:a16="http://schemas.microsoft.com/office/drawing/2014/main" id="{8DA5DAB3-C517-7CB3-F355-9C5780CA7DD1}"/>
              </a:ext>
            </a:extLst>
          </p:cNvPr>
          <p:cNvPicPr>
            <a:picLocks noChangeAspect="1"/>
          </p:cNvPicPr>
          <p:nvPr/>
        </p:nvPicPr>
        <p:blipFill>
          <a:blip r:embed="rId2"/>
          <a:stretch>
            <a:fillRect/>
          </a:stretch>
        </p:blipFill>
        <p:spPr>
          <a:xfrm>
            <a:off x="314325" y="344678"/>
            <a:ext cx="1066800" cy="1474529"/>
          </a:xfrm>
          <a:prstGeom prst="rect">
            <a:avLst/>
          </a:prstGeom>
          <a:ln w="12700">
            <a:miter lim="400000"/>
          </a:ln>
        </p:spPr>
      </p:pic>
      <p:sp>
        <p:nvSpPr>
          <p:cNvPr id="11" name="TextBox 2">
            <a:extLst>
              <a:ext uri="{FF2B5EF4-FFF2-40B4-BE49-F238E27FC236}">
                <a16:creationId xmlns:a16="http://schemas.microsoft.com/office/drawing/2014/main" id="{F3CC2849-AF17-BC9D-F05B-C0F57559EEAA}"/>
              </a:ext>
            </a:extLst>
          </p:cNvPr>
          <p:cNvSpPr txBox="1"/>
          <p:nvPr/>
        </p:nvSpPr>
        <p:spPr>
          <a:xfrm>
            <a:off x="6858000" y="6275054"/>
            <a:ext cx="203835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1600">
                <a:latin typeface="Calibri Light"/>
                <a:ea typeface="Calibri Light"/>
                <a:cs typeface="Calibri Light"/>
                <a:sym typeface="Calibri Light"/>
              </a:defRPr>
            </a:pPr>
            <a:r>
              <a:rPr lang="en-US" b="1" dirty="0"/>
              <a:t>Batch No. 4C3</a:t>
            </a:r>
            <a:endParaRPr b="1" dirty="0"/>
          </a:p>
        </p:txBody>
      </p:sp>
      <p:sp>
        <p:nvSpPr>
          <p:cNvPr id="12" name="TextBox 2">
            <a:extLst>
              <a:ext uri="{FF2B5EF4-FFF2-40B4-BE49-F238E27FC236}">
                <a16:creationId xmlns:a16="http://schemas.microsoft.com/office/drawing/2014/main" id="{4DB252AE-8AE8-48BC-76B3-C53457029750}"/>
              </a:ext>
            </a:extLst>
          </p:cNvPr>
          <p:cNvSpPr txBox="1"/>
          <p:nvPr/>
        </p:nvSpPr>
        <p:spPr>
          <a:xfrm>
            <a:off x="285443" y="5034709"/>
            <a:ext cx="4286557" cy="2062103"/>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600">
                <a:latin typeface="Calibri Light"/>
                <a:ea typeface="Calibri Light"/>
                <a:cs typeface="Calibri Light"/>
                <a:sym typeface="Calibri Light"/>
              </a:defRPr>
            </a:pPr>
            <a:r>
              <a:rPr b="1" dirty="0"/>
              <a:t>Team Members:</a:t>
            </a:r>
            <a:endParaRPr lang="en-US" b="1"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r>
              <a:rPr lang="en-US" sz="2000" dirty="0"/>
              <a:t>V. Sai Mukesh Reddy – 19B61A05F9</a:t>
            </a:r>
          </a:p>
          <a:p>
            <a:pPr marL="342900" indent="-342900">
              <a:buSzPct val="100000"/>
              <a:buAutoNum type="arabicPeriod"/>
              <a:defRPr sz="1600">
                <a:latin typeface="Calibri Light"/>
                <a:ea typeface="Calibri Light"/>
                <a:cs typeface="Calibri Light"/>
                <a:sym typeface="Calibri Light"/>
              </a:defRPr>
            </a:pPr>
            <a:r>
              <a:rPr lang="en-US" sz="2000" dirty="0"/>
              <a:t>O. Srivalli Hrushitha – 19B61A05B3</a:t>
            </a:r>
          </a:p>
          <a:p>
            <a:pPr marL="342900" indent="-342900">
              <a:buSzPct val="100000"/>
              <a:buAutoNum type="arabicPeriod"/>
              <a:defRPr sz="1600">
                <a:latin typeface="Calibri Light"/>
                <a:ea typeface="Calibri Light"/>
                <a:cs typeface="Calibri Light"/>
                <a:sym typeface="Calibri Light"/>
              </a:defRPr>
            </a:pPr>
            <a:r>
              <a:rPr lang="en-US" sz="2000" dirty="0"/>
              <a:t>K. Sai Narsimha Reddy – 19B61A0572</a:t>
            </a:r>
          </a:p>
          <a:p>
            <a:pPr marL="342900" indent="-342900">
              <a:buSzPct val="100000"/>
              <a:buAutoNum type="arabicPeriod"/>
              <a:defRPr sz="1600">
                <a:latin typeface="Calibri Light"/>
                <a:ea typeface="Calibri Light"/>
                <a:cs typeface="Calibri Light"/>
                <a:sym typeface="Calibri Light"/>
              </a:defRPr>
            </a:pPr>
            <a:r>
              <a:rPr lang="en-US" sz="2000" dirty="0"/>
              <a:t>T. Venkata Giridhar – 19B61A05F4</a:t>
            </a:r>
          </a:p>
          <a:p>
            <a:pPr marL="342900" indent="-342900">
              <a:buSzPct val="100000"/>
              <a:buAutoNum type="arabicPeriod"/>
              <a:defRPr sz="1600">
                <a:latin typeface="Calibri Light"/>
                <a:ea typeface="Calibri Light"/>
                <a:cs typeface="Calibri Light"/>
                <a:sym typeface="Calibri Light"/>
              </a:defRPr>
            </a:pPr>
            <a:endParaRPr lang="en-US"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endParaRPr dirty="0">
              <a:latin typeface="Calibri"/>
              <a:ea typeface="Calibri"/>
              <a:cs typeface="Calibri"/>
              <a:sym typeface="Calibri"/>
            </a:endParaRPr>
          </a:p>
        </p:txBody>
      </p:sp>
      <p:sp>
        <p:nvSpPr>
          <p:cNvPr id="13" name="TextBox 3">
            <a:extLst>
              <a:ext uri="{FF2B5EF4-FFF2-40B4-BE49-F238E27FC236}">
                <a16:creationId xmlns:a16="http://schemas.microsoft.com/office/drawing/2014/main" id="{22C93726-EB00-53DB-9422-198E6F0E108E}"/>
              </a:ext>
            </a:extLst>
          </p:cNvPr>
          <p:cNvSpPr txBox="1"/>
          <p:nvPr/>
        </p:nvSpPr>
        <p:spPr>
          <a:xfrm>
            <a:off x="2683897" y="3572561"/>
            <a:ext cx="3717209" cy="1292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a:latin typeface="Calibri"/>
                <a:ea typeface="Calibri"/>
                <a:cs typeface="Calibri"/>
                <a:sym typeface="Calibri"/>
              </a:defRPr>
            </a:pPr>
            <a:r>
              <a:rPr b="1" dirty="0"/>
              <a:t>Guid</a:t>
            </a:r>
            <a:r>
              <a:rPr lang="en-US" b="1" dirty="0"/>
              <a:t>e Details:</a:t>
            </a:r>
            <a:endParaRPr b="1" dirty="0"/>
          </a:p>
          <a:p>
            <a:pPr algn="ctr">
              <a:defRPr>
                <a:latin typeface="Calibri"/>
                <a:ea typeface="Calibri"/>
                <a:cs typeface="Calibri"/>
                <a:sym typeface="Calibri"/>
              </a:defRPr>
            </a:pPr>
            <a:r>
              <a:rPr lang="en-US" sz="2400" b="1" dirty="0"/>
              <a:t>Mr. S. Ramchandra Reddy</a:t>
            </a:r>
            <a:endParaRPr sz="2400" b="1" dirty="0"/>
          </a:p>
          <a:p>
            <a:pPr algn="ctr">
              <a:defRPr>
                <a:latin typeface="Calibri"/>
                <a:ea typeface="Calibri"/>
                <a:cs typeface="Calibri"/>
                <a:sym typeface="Calibri"/>
              </a:defRPr>
            </a:pPr>
            <a:r>
              <a:rPr lang="en-US" dirty="0"/>
              <a:t>Assistant Professor</a:t>
            </a:r>
            <a:endParaRPr dirty="0"/>
          </a:p>
          <a:p>
            <a:pPr algn="ctr">
              <a:defRPr>
                <a:latin typeface="Calibri"/>
                <a:ea typeface="Calibri"/>
                <a:cs typeface="Calibri"/>
                <a:sym typeface="Calibri"/>
              </a:defRPr>
            </a:pPr>
            <a:r>
              <a:rPr dirty="0"/>
              <a:t>Department </a:t>
            </a:r>
            <a:r>
              <a:rPr lang="en-US" dirty="0"/>
              <a:t>of CSE</a:t>
            </a:r>
            <a:endParaRPr dirty="0"/>
          </a:p>
        </p:txBody>
      </p:sp>
    </p:spTree>
    <p:extLst>
      <p:ext uri="{BB962C8B-B14F-4D97-AF65-F5344CB8AC3E}">
        <p14:creationId xmlns:p14="http://schemas.microsoft.com/office/powerpoint/2010/main" val="317630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Testing and Implementation </a:t>
            </a:r>
          </a:p>
        </p:txBody>
      </p:sp>
      <p:sp>
        <p:nvSpPr>
          <p:cNvPr id="3" name="TextBox 2">
            <a:extLst>
              <a:ext uri="{FF2B5EF4-FFF2-40B4-BE49-F238E27FC236}">
                <a16:creationId xmlns:a16="http://schemas.microsoft.com/office/drawing/2014/main" id="{3EEFC85B-7808-9E31-AAC0-B5E92B5F3434}"/>
              </a:ext>
            </a:extLst>
          </p:cNvPr>
          <p:cNvSpPr txBox="1"/>
          <p:nvPr/>
        </p:nvSpPr>
        <p:spPr>
          <a:xfrm>
            <a:off x="609600" y="1496297"/>
            <a:ext cx="80772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Unit Testing:</a:t>
            </a:r>
            <a:r>
              <a:rPr lang="en-US" sz="2000" b="0" i="0" dirty="0">
                <a:effectLst/>
                <a:latin typeface="Times New Roman" panose="02020603050405020304" pitchFamily="18" charset="0"/>
                <a:cs typeface="Times New Roman" panose="02020603050405020304" pitchFamily="18" charset="0"/>
              </a:rPr>
              <a:t> This involves testing individual components or modules of the system like classification of disease to ensure that each one works as intended.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Integration Testing:</a:t>
            </a:r>
            <a:r>
              <a:rPr lang="en-US" sz="2000" b="0" i="0" dirty="0">
                <a:effectLst/>
                <a:latin typeface="Times New Roman" panose="02020603050405020304" pitchFamily="18" charset="0"/>
                <a:cs typeface="Times New Roman" panose="02020603050405020304" pitchFamily="18" charset="0"/>
              </a:rPr>
              <a:t> This involves testing how different modules or components of the system work together when integrated to ensure they function correctly as a whole. We tested whether th</a:t>
            </a:r>
            <a:r>
              <a:rPr lang="en-US" sz="2000" dirty="0">
                <a:latin typeface="Times New Roman" panose="02020603050405020304" pitchFamily="18" charset="0"/>
                <a:cs typeface="Times New Roman" panose="02020603050405020304" pitchFamily="18" charset="0"/>
              </a:rPr>
              <a:t>e system is able to use the parameters provided by the user to give suggestions.</a:t>
            </a:r>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Usability Testing: </a:t>
            </a:r>
            <a:r>
              <a:rPr lang="en-US" sz="2000" b="0" i="0" dirty="0">
                <a:effectLst/>
                <a:latin typeface="Times New Roman" panose="02020603050405020304" pitchFamily="18" charset="0"/>
                <a:cs typeface="Times New Roman" panose="02020603050405020304" pitchFamily="18" charset="0"/>
              </a:rPr>
              <a:t>This involves testing the system's user interface and user experience to ensure it is intuitive and easy to use for the target audience.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Acceptance Testing: </a:t>
            </a:r>
            <a:r>
              <a:rPr lang="en-US" sz="2000" dirty="0">
                <a:latin typeface="Times New Roman" panose="02020603050405020304" pitchFamily="18" charset="0"/>
                <a:cs typeface="Times New Roman" panose="02020603050405020304" pitchFamily="18" charset="0"/>
              </a:rPr>
              <a:t>This involves testing the system with a focus on meeting user requirements and expectations to ensure the system is ready for deployment.</a:t>
            </a:r>
          </a:p>
          <a:p>
            <a:pPr marL="342900" indent="-34290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4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a:xfrm>
            <a:off x="457200" y="377212"/>
            <a:ext cx="8229600" cy="487362"/>
          </a:xfrm>
        </p:spPr>
        <p:txBody>
          <a:bodyPr>
            <a:normAutofit fontScale="90000"/>
          </a:bodyPr>
          <a:lstStyle/>
          <a:p>
            <a:r>
              <a:rPr lang="en-IN" sz="4000" b="1" dirty="0">
                <a:latin typeface="Times New Roman" panose="02020603050405020304" pitchFamily="18" charset="0"/>
                <a:cs typeface="Times New Roman" panose="02020603050405020304" pitchFamily="18" charset="0"/>
              </a:rPr>
              <a:t>Screen Shot of the Login/Home Page</a:t>
            </a:r>
          </a:p>
        </p:txBody>
      </p:sp>
      <p:pic>
        <p:nvPicPr>
          <p:cNvPr id="4" name="Picture 3">
            <a:extLst>
              <a:ext uri="{FF2B5EF4-FFF2-40B4-BE49-F238E27FC236}">
                <a16:creationId xmlns:a16="http://schemas.microsoft.com/office/drawing/2014/main" id="{E5719AC4-CE86-F770-D7C6-ACBC57A76ED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726" t="8889" r="941" b="5185"/>
          <a:stretch/>
        </p:blipFill>
        <p:spPr>
          <a:xfrm>
            <a:off x="7374" y="1522207"/>
            <a:ext cx="9146628" cy="4495800"/>
          </a:xfrm>
          <a:prstGeom prst="rect">
            <a:avLst/>
          </a:prstGeom>
        </p:spPr>
      </p:pic>
    </p:spTree>
    <p:extLst>
      <p:ext uri="{BB962C8B-B14F-4D97-AF65-F5344CB8AC3E}">
        <p14:creationId xmlns:p14="http://schemas.microsoft.com/office/powerpoint/2010/main" val="22476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3B523A9-A252-92D9-BF61-6394936CE5C0}"/>
              </a:ext>
            </a:extLst>
          </p:cNvPr>
          <p:cNvSpPr txBox="1"/>
          <p:nvPr/>
        </p:nvSpPr>
        <p:spPr>
          <a:xfrm>
            <a:off x="457200" y="1410264"/>
            <a:ext cx="83820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In conclusion, our project </a:t>
            </a:r>
            <a:r>
              <a:rPr lang="en-US" sz="2000" b="0" i="0" dirty="0" err="1">
                <a:solidFill>
                  <a:srgbClr val="374151"/>
                </a:solidFill>
                <a:effectLst/>
                <a:latin typeface="Times New Roman" panose="02020603050405020304" pitchFamily="18" charset="0"/>
                <a:cs typeface="Times New Roman" panose="02020603050405020304" pitchFamily="18" charset="0"/>
              </a:rPr>
              <a:t>MediFit</a:t>
            </a:r>
            <a:r>
              <a:rPr lang="en-US" sz="2000" b="0" i="0" dirty="0">
                <a:solidFill>
                  <a:srgbClr val="374151"/>
                </a:solidFill>
                <a:effectLst/>
                <a:latin typeface="Times New Roman" panose="02020603050405020304" pitchFamily="18" charset="0"/>
                <a:cs typeface="Times New Roman" panose="02020603050405020304" pitchFamily="18" charset="0"/>
              </a:rPr>
              <a:t> is a solution to predict and prevent diseases like diabetes and heart disease while providing customized yoga poses and food suggestions to users. It has been designed and implemented with a user-friendly interface, ensuring easy navigation and interaction with the application.</a:t>
            </a:r>
          </a:p>
          <a:p>
            <a:pPr marL="342900" indent="-34290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comprises different modules, each with its unique functionality, including disease prediction, food recommendation, yoga pose detection, and user management. These modules work together to provide a comprehensive solution to our users.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MediFit</a:t>
            </a:r>
            <a:r>
              <a:rPr lang="en-US" sz="2000" dirty="0">
                <a:latin typeface="Times New Roman" panose="02020603050405020304" pitchFamily="18" charset="0"/>
                <a:cs typeface="Times New Roman" panose="02020603050405020304" pitchFamily="18" charset="0"/>
              </a:rPr>
              <a:t> has various real-life applications, including healthcare, fitness centers, and personal use. Our application can help individuals in maintaining a healthy lifestyle and reducing the risk of chronic diseases.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04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E6D7-70BD-A7E8-3CCE-2CCDF31702C7}"/>
              </a:ext>
            </a:extLst>
          </p:cNvPr>
          <p:cNvSpPr>
            <a:spLocks noGrp="1"/>
          </p:cNvSpPr>
          <p:nvPr>
            <p:ph type="title"/>
          </p:nvPr>
        </p:nvSpPr>
        <p:spPr>
          <a:xfrm>
            <a:off x="533400" y="2895600"/>
            <a:ext cx="8229600" cy="1143000"/>
          </a:xfrm>
        </p:spPr>
        <p:txBody>
          <a:bodyPr>
            <a:norm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50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A8F-6294-7FAD-4FF2-EED924599A02}"/>
              </a:ext>
            </a:extLst>
          </p:cNvPr>
          <p:cNvSpPr>
            <a:spLocks noGrp="1"/>
          </p:cNvSpPr>
          <p:nvPr>
            <p:ph type="title"/>
          </p:nvPr>
        </p:nvSpPr>
        <p:spPr>
          <a:xfrm>
            <a:off x="533400" y="2362200"/>
            <a:ext cx="8229600" cy="1143000"/>
          </a:xfrm>
        </p:spPr>
        <p:txBody>
          <a:bodyPr>
            <a:noAutofit/>
          </a:bodyPr>
          <a:lstStyle/>
          <a:p>
            <a:r>
              <a:rPr lang="en-IN" sz="7200" b="1" dirty="0">
                <a:latin typeface="Times New Roman" panose="02020603050405020304" pitchFamily="18" charset="0"/>
                <a:cs typeface="Times New Roman" panose="02020603050405020304" pitchFamily="18" charset="0"/>
              </a:rPr>
              <a:t>Implementation Review Seminar</a:t>
            </a:r>
          </a:p>
        </p:txBody>
      </p:sp>
    </p:spTree>
    <p:extLst>
      <p:ext uri="{BB962C8B-B14F-4D97-AF65-F5344CB8AC3E}">
        <p14:creationId xmlns:p14="http://schemas.microsoft.com/office/powerpoint/2010/main" val="34124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A74E-4F1C-F7ED-18AA-6C378167786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1EA23E2-AD65-0DA4-624A-51805E3B2E54}"/>
              </a:ext>
            </a:extLst>
          </p:cNvPr>
          <p:cNvSpPr txBox="1"/>
          <p:nvPr/>
        </p:nvSpPr>
        <p:spPr>
          <a:xfrm>
            <a:off x="457200" y="1422554"/>
            <a:ext cx="82296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People today deal with a variety of diseases as a result of their lifestyle and the surroundings. As a result, it is crucial to predict diseases early 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hardest task is making an accurate diagnosis of a condition.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project aim is to predict diabetes and heart disease by utilizing machine learning algorithms.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our system also provides personalized recommendations for nutrition and yoga poses to help manage the detected disease. </a:t>
            </a:r>
          </a:p>
        </p:txBody>
      </p:sp>
    </p:spTree>
    <p:extLst>
      <p:ext uri="{BB962C8B-B14F-4D97-AF65-F5344CB8AC3E}">
        <p14:creationId xmlns:p14="http://schemas.microsoft.com/office/powerpoint/2010/main" val="402558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54794E4-8204-E01D-19FA-7EB8A4AA1E01}"/>
              </a:ext>
            </a:extLst>
          </p:cNvPr>
          <p:cNvSpPr txBox="1"/>
          <p:nvPr/>
        </p:nvSpPr>
        <p:spPr>
          <a:xfrm>
            <a:off x="457200" y="1417639"/>
            <a:ext cx="82296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growing burden of lifestyle-related diseases such as diabetes and heart disease, which can often be prevented or managed through lifestyle interventions such as diet and exercise.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many people struggle to adopt and maintain healthy habits due to factors such as lack of knowledge, motivation, and social support.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drawbacks of the existing system include cost, limited accessibility and lack of tailored recommendations.</a:t>
            </a:r>
          </a:p>
        </p:txBody>
      </p:sp>
    </p:spTree>
    <p:extLst>
      <p:ext uri="{BB962C8B-B14F-4D97-AF65-F5344CB8AC3E}">
        <p14:creationId xmlns:p14="http://schemas.microsoft.com/office/powerpoint/2010/main" val="24291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5783" y="457200"/>
            <a:ext cx="4272433" cy="707886"/>
          </a:xfrm>
          <a:prstGeom prst="rect">
            <a:avLst/>
          </a:prstGeom>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Proposed System</a:t>
            </a:r>
            <a:endParaRPr lang="en-US" sz="4000" dirty="0"/>
          </a:p>
        </p:txBody>
      </p:sp>
      <p:sp>
        <p:nvSpPr>
          <p:cNvPr id="2" name="TextBox 1">
            <a:extLst>
              <a:ext uri="{FF2B5EF4-FFF2-40B4-BE49-F238E27FC236}">
                <a16:creationId xmlns:a16="http://schemas.microsoft.com/office/drawing/2014/main" id="{1BAA2DEB-E88A-6DF7-8C95-39C1DE3A5F2B}"/>
              </a:ext>
            </a:extLst>
          </p:cNvPr>
          <p:cNvSpPr txBox="1"/>
          <p:nvPr/>
        </p:nvSpPr>
        <p:spPr>
          <a:xfrm>
            <a:off x="495299" y="1371600"/>
            <a:ext cx="81534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proposed system is a machine learning-based platform that aims to predict the risk of developing diabetes and heart disease based on various input parameters.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also provides personalized recommendations for nutrition and yoga therapy based on the detected disease.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example, the system might recommend specific foods or dietary interventions to help manage blood sugar levels for diabetes, or suggest yoga poses that are beneficial for reducing stress and improving cardiovascular health for heart disease.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7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Details of Modules</a:t>
            </a:r>
          </a:p>
        </p:txBody>
      </p:sp>
      <p:sp>
        <p:nvSpPr>
          <p:cNvPr id="3" name="TextBox 2">
            <a:extLst>
              <a:ext uri="{FF2B5EF4-FFF2-40B4-BE49-F238E27FC236}">
                <a16:creationId xmlns:a16="http://schemas.microsoft.com/office/drawing/2014/main" id="{5BA32255-9A6B-4BFC-3B71-FFE72267DA8F}"/>
              </a:ext>
            </a:extLst>
          </p:cNvPr>
          <p:cNvSpPr txBox="1"/>
          <p:nvPr/>
        </p:nvSpPr>
        <p:spPr>
          <a:xfrm>
            <a:off x="533400" y="1676400"/>
            <a:ext cx="8153400"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Interface: </a:t>
            </a:r>
            <a:r>
              <a:rPr lang="en-US" sz="2000" dirty="0">
                <a:latin typeface="Times New Roman" panose="02020603050405020304" pitchFamily="18" charset="0"/>
                <a:cs typeface="Times New Roman" panose="02020603050405020304" pitchFamily="18" charset="0"/>
              </a:rPr>
              <a:t>The User Interface (UI) is a critical aspect of our project as it is the primary way for users to interact with the system. In the context of our project, a well-designed UI can help users easily input their medical parameters and receive disease predictions, food recommendations, and yoga tips.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PoseNet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are using </a:t>
            </a:r>
            <a:r>
              <a:rPr lang="en-US" sz="2000" dirty="0" err="1">
                <a:latin typeface="Times New Roman" panose="02020603050405020304" pitchFamily="18" charset="0"/>
                <a:cs typeface="Times New Roman" panose="02020603050405020304" pitchFamily="18" charset="0"/>
              </a:rPr>
              <a:t>PoseNet</a:t>
            </a:r>
            <a:r>
              <a:rPr lang="en-US" sz="2000" dirty="0">
                <a:latin typeface="Times New Roman" panose="02020603050405020304" pitchFamily="18" charset="0"/>
                <a:cs typeface="Times New Roman" panose="02020603050405020304" pitchFamily="18" charset="0"/>
              </a:rPr>
              <a:t> to derive the parameters by tracking human pose. By using </a:t>
            </a:r>
            <a:r>
              <a:rPr lang="en-US" sz="2000" dirty="0" err="1">
                <a:latin typeface="Times New Roman" panose="02020603050405020304" pitchFamily="18" charset="0"/>
                <a:cs typeface="Times New Roman" panose="02020603050405020304" pitchFamily="18" charset="0"/>
              </a:rPr>
              <a:t>PoseNet</a:t>
            </a:r>
            <a:r>
              <a:rPr lang="en-US" sz="2000" dirty="0">
                <a:latin typeface="Times New Roman" panose="02020603050405020304" pitchFamily="18" charset="0"/>
                <a:cs typeface="Times New Roman" panose="02020603050405020304" pitchFamily="18" charset="0"/>
              </a:rPr>
              <a:t>, we can accurately detect yoga poses in real-time and provide feedback to the user based on their form and positioning.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Prediction </a:t>
            </a:r>
            <a:r>
              <a:rPr lang="en-US" sz="2000" dirty="0">
                <a:latin typeface="Times New Roman" panose="02020603050405020304" pitchFamily="18" charset="0"/>
                <a:cs typeface="Times New Roman" panose="02020603050405020304" pitchFamily="18" charset="0"/>
              </a:rPr>
              <a:t>of heart and diabetes </a:t>
            </a:r>
            <a:r>
              <a:rPr lang="en-US" sz="2000">
                <a:latin typeface="Times New Roman" panose="02020603050405020304" pitchFamily="18" charset="0"/>
                <a:cs typeface="Times New Roman" panose="02020603050405020304" pitchFamily="18" charset="0"/>
              </a:rPr>
              <a:t>disease using </a:t>
            </a:r>
            <a:r>
              <a:rPr lang="en-US" sz="2000" dirty="0">
                <a:latin typeface="Times New Roman" panose="02020603050405020304" pitchFamily="18" charset="0"/>
                <a:cs typeface="Times New Roman" panose="02020603050405020304" pitchFamily="18" charset="0"/>
              </a:rPr>
              <a:t>input parameters  given by </a:t>
            </a:r>
            <a:r>
              <a:rPr lang="en-US" sz="2000">
                <a:latin typeface="Times New Roman" panose="02020603050405020304" pitchFamily="18" charset="0"/>
                <a:cs typeface="Times New Roman" panose="02020603050405020304" pitchFamily="18" charset="0"/>
              </a:rPr>
              <a:t>the user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55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Functionalities of the Project </a:t>
            </a:r>
          </a:p>
        </p:txBody>
      </p:sp>
      <p:sp>
        <p:nvSpPr>
          <p:cNvPr id="3" name="TextBox 2">
            <a:extLst>
              <a:ext uri="{FF2B5EF4-FFF2-40B4-BE49-F238E27FC236}">
                <a16:creationId xmlns:a16="http://schemas.microsoft.com/office/drawing/2014/main" id="{91BCE9A6-150F-5A82-DD31-130275BE49E2}"/>
              </a:ext>
            </a:extLst>
          </p:cNvPr>
          <p:cNvSpPr txBox="1"/>
          <p:nvPr/>
        </p:nvSpPr>
        <p:spPr>
          <a:xfrm>
            <a:off x="609600" y="1676400"/>
            <a:ext cx="7924800"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Registration: </a:t>
            </a:r>
            <a:r>
              <a:rPr lang="en-US" sz="2000" dirty="0">
                <a:latin typeface="Times New Roman" panose="02020603050405020304" pitchFamily="18" charset="0"/>
                <a:cs typeface="Times New Roman" panose="02020603050405020304" pitchFamily="18" charset="0"/>
              </a:rPr>
              <a:t>The user should be able to register and login. The user can enter their personal details like age, weight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during the registration process.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Disease Classification: </a:t>
            </a:r>
            <a:r>
              <a:rPr lang="en-US" sz="2000" dirty="0">
                <a:latin typeface="Times New Roman" panose="02020603050405020304" pitchFamily="18" charset="0"/>
                <a:cs typeface="Times New Roman" panose="02020603050405020304" pitchFamily="18" charset="0"/>
              </a:rPr>
              <a:t>The user should be able to get accurate results based on the parameters entered.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Pose Tracking: </a:t>
            </a:r>
            <a:r>
              <a:rPr lang="en-US" sz="2000" dirty="0">
                <a:latin typeface="Times New Roman" panose="02020603050405020304" pitchFamily="18" charset="0"/>
                <a:cs typeface="Times New Roman" panose="02020603050405020304" pitchFamily="18" charset="0"/>
              </a:rPr>
              <a:t>From the visuals, the system should be able to identify if the user is maintaining the correct posture or not.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Diet Recommendation: </a:t>
            </a:r>
            <a:r>
              <a:rPr lang="en-US" sz="2000" dirty="0">
                <a:latin typeface="Times New Roman" panose="02020603050405020304" pitchFamily="18" charset="0"/>
                <a:cs typeface="Times New Roman" panose="02020603050405020304" pitchFamily="18" charset="0"/>
              </a:rPr>
              <a:t>Based on the personal parameters shared by the user, the system should suggest the kind of food/ quantity that needs to be consumed.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Application of the Project </a:t>
            </a:r>
          </a:p>
        </p:txBody>
      </p:sp>
      <p:sp>
        <p:nvSpPr>
          <p:cNvPr id="3" name="TextBox 2">
            <a:extLst>
              <a:ext uri="{FF2B5EF4-FFF2-40B4-BE49-F238E27FC236}">
                <a16:creationId xmlns:a16="http://schemas.microsoft.com/office/drawing/2014/main" id="{E765E642-D1EA-83B4-E43B-D85BE673EC62}"/>
              </a:ext>
            </a:extLst>
          </p:cNvPr>
          <p:cNvSpPr txBox="1"/>
          <p:nvPr/>
        </p:nvSpPr>
        <p:spPr>
          <a:xfrm>
            <a:off x="533400" y="1676400"/>
            <a:ext cx="80772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Healthcare industry: </a:t>
            </a:r>
            <a:r>
              <a:rPr lang="en-US" sz="2000" b="0" i="0" dirty="0">
                <a:effectLst/>
                <a:latin typeface="Times New Roman" panose="02020603050405020304" pitchFamily="18" charset="0"/>
                <a:cs typeface="Times New Roman" panose="02020603050405020304" pitchFamily="18" charset="0"/>
              </a:rPr>
              <a:t>Our project can be used in the healthcare industry to provide personalized healthcare solutions for patients suffering from diabetes and heart disease. It can also be used by healthcare professionals to monitor the progress of their patients.</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Fitness industry:</a:t>
            </a:r>
            <a:r>
              <a:rPr lang="en-US" sz="2000" b="0" i="0" dirty="0">
                <a:effectLst/>
                <a:latin typeface="Times New Roman" panose="02020603050405020304" pitchFamily="18" charset="0"/>
                <a:cs typeface="Times New Roman" panose="02020603050405020304" pitchFamily="18" charset="0"/>
              </a:rPr>
              <a:t> Our project can be used in the fitness industry to provide personalized fitness solutions for individuals. It can be used to create customized workout plans and yoga routines for people based on their health conditions.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Personal healthcare:</a:t>
            </a:r>
            <a:r>
              <a:rPr lang="en-US" sz="2000" b="0" i="0" dirty="0">
                <a:effectLst/>
                <a:latin typeface="Times New Roman" panose="02020603050405020304" pitchFamily="18" charset="0"/>
                <a:cs typeface="Times New Roman" panose="02020603050405020304" pitchFamily="18" charset="0"/>
              </a:rPr>
              <a:t> Our project can be used by individuals to monitor their own health and fitness levels. They can use it to track their progress, set goals and get personalized recommendations for diet and exercise.</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4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a:xfrm>
            <a:off x="1752600" y="304800"/>
            <a:ext cx="5638800" cy="715962"/>
          </a:xfrm>
        </p:spPr>
        <p:txBody>
          <a:bodyPr>
            <a:normAutofit/>
          </a:bodyPr>
          <a:lstStyle/>
          <a:p>
            <a:r>
              <a:rPr lang="en-IN" sz="4000" b="1" dirty="0">
                <a:latin typeface="Times New Roman" panose="02020603050405020304" pitchFamily="18" charset="0"/>
                <a:cs typeface="Times New Roman" panose="02020603050405020304" pitchFamily="18" charset="0"/>
              </a:rPr>
              <a:t>Hardware Requirements</a:t>
            </a:r>
          </a:p>
        </p:txBody>
      </p:sp>
      <p:sp>
        <p:nvSpPr>
          <p:cNvPr id="4" name="TextBox 3">
            <a:extLst>
              <a:ext uri="{FF2B5EF4-FFF2-40B4-BE49-F238E27FC236}">
                <a16:creationId xmlns:a16="http://schemas.microsoft.com/office/drawing/2014/main" id="{9A623054-39E0-7252-19B0-37F923A9789D}"/>
              </a:ext>
            </a:extLst>
          </p:cNvPr>
          <p:cNvSpPr txBox="1"/>
          <p:nvPr/>
        </p:nvSpPr>
        <p:spPr>
          <a:xfrm>
            <a:off x="609600" y="1371600"/>
            <a:ext cx="8077200"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 Intel i3 or higher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4GB or higher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Camera: Minimum 2MP</a:t>
            </a:r>
          </a:p>
        </p:txBody>
      </p:sp>
      <p:sp>
        <p:nvSpPr>
          <p:cNvPr id="7" name="Title 1">
            <a:extLst>
              <a:ext uri="{FF2B5EF4-FFF2-40B4-BE49-F238E27FC236}">
                <a16:creationId xmlns:a16="http://schemas.microsoft.com/office/drawing/2014/main" id="{F75365CC-AC14-8FB3-BEF5-F947120272AC}"/>
              </a:ext>
            </a:extLst>
          </p:cNvPr>
          <p:cNvSpPr txBox="1">
            <a:spLocks/>
          </p:cNvSpPr>
          <p:nvPr/>
        </p:nvSpPr>
        <p:spPr>
          <a:xfrm>
            <a:off x="1909916" y="3071019"/>
            <a:ext cx="56388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Software Requirements</a:t>
            </a:r>
          </a:p>
        </p:txBody>
      </p:sp>
      <p:sp>
        <p:nvSpPr>
          <p:cNvPr id="8" name="TextBox 4">
            <a:extLst>
              <a:ext uri="{FF2B5EF4-FFF2-40B4-BE49-F238E27FC236}">
                <a16:creationId xmlns:a16="http://schemas.microsoft.com/office/drawing/2014/main" id="{1E2751D6-FE1C-E94D-4C3B-B309A280EB3B}"/>
              </a:ext>
            </a:extLst>
          </p:cNvPr>
          <p:cNvSpPr txBox="1"/>
          <p:nvPr/>
        </p:nvSpPr>
        <p:spPr>
          <a:xfrm>
            <a:off x="738648" y="4193738"/>
            <a:ext cx="7819103"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Windows 8 or later.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programing language and all related packages.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VS Code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464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TotalTime>
  <Words>957</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Halant Medium Bold</vt:lpstr>
      <vt:lpstr>Times New Roman</vt:lpstr>
      <vt:lpstr>Office Theme</vt:lpstr>
      <vt:lpstr>PowerPoint Presentation</vt:lpstr>
      <vt:lpstr>Implementation Review Seminar</vt:lpstr>
      <vt:lpstr>Introduction</vt:lpstr>
      <vt:lpstr>Problem Statement</vt:lpstr>
      <vt:lpstr>PowerPoint Presentation</vt:lpstr>
      <vt:lpstr>Details of Modules</vt:lpstr>
      <vt:lpstr>Functionalities of the Project </vt:lpstr>
      <vt:lpstr>Application of the Project </vt:lpstr>
      <vt:lpstr>Hardware Requirements</vt:lpstr>
      <vt:lpstr>Testing and Implementation </vt:lpstr>
      <vt:lpstr>Screen Shot of the Login/Home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MALATHI</dc:creator>
  <cp:lastModifiedBy>sai reddy</cp:lastModifiedBy>
  <cp:revision>46</cp:revision>
  <dcterms:created xsi:type="dcterms:W3CDTF">2023-02-19T09:56:55Z</dcterms:created>
  <dcterms:modified xsi:type="dcterms:W3CDTF">2023-04-15T06:43:47Z</dcterms:modified>
</cp:coreProperties>
</file>