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77" r:id="rId3"/>
    <p:sldId id="278" r:id="rId4"/>
    <p:sldId id="258" r:id="rId5"/>
    <p:sldId id="282" r:id="rId6"/>
    <p:sldId id="279" r:id="rId7"/>
    <p:sldId id="267" r:id="rId8"/>
    <p:sldId id="280" r:id="rId9"/>
    <p:sldId id="281" r:id="rId10"/>
    <p:sldId id="270" r:id="rId11"/>
    <p:sldId id="271" r:id="rId12"/>
    <p:sldId id="274" r:id="rId13"/>
    <p:sldId id="272" r:id="rId14"/>
    <p:sldId id="264" r:id="rId15"/>
    <p:sldId id="283" r:id="rId16"/>
    <p:sldId id="284" r:id="rId17"/>
    <p:sldId id="286" r:id="rId18"/>
    <p:sldId id="275" r:id="rId19"/>
    <p:sldId id="265" r:id="rId20"/>
    <p:sldId id="285" r:id="rId21"/>
    <p:sldId id="26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15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E6CCB1-FCC8-4F68-89B9-AA88E333C55C}"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478054-0181-4633-9171-2EFF9A6FE6E2}" type="slidenum">
              <a:rPr lang="en-IN" smtClean="0"/>
              <a:t>‹#›</a:t>
            </a:fld>
            <a:endParaRPr lang="en-IN"/>
          </a:p>
        </p:txBody>
      </p:sp>
    </p:spTree>
    <p:extLst>
      <p:ext uri="{BB962C8B-B14F-4D97-AF65-F5344CB8AC3E}">
        <p14:creationId xmlns:p14="http://schemas.microsoft.com/office/powerpoint/2010/main" val="2835574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E6CCB1-FCC8-4F68-89B9-AA88E333C55C}"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478054-0181-4633-9171-2EFF9A6FE6E2}" type="slidenum">
              <a:rPr lang="en-IN" smtClean="0"/>
              <a:t>‹#›</a:t>
            </a:fld>
            <a:endParaRPr lang="en-IN"/>
          </a:p>
        </p:txBody>
      </p:sp>
    </p:spTree>
    <p:extLst>
      <p:ext uri="{BB962C8B-B14F-4D97-AF65-F5344CB8AC3E}">
        <p14:creationId xmlns:p14="http://schemas.microsoft.com/office/powerpoint/2010/main" val="137601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E6CCB1-FCC8-4F68-89B9-AA88E333C55C}"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478054-0181-4633-9171-2EFF9A6FE6E2}" type="slidenum">
              <a:rPr lang="en-IN" smtClean="0"/>
              <a:t>‹#›</a:t>
            </a:fld>
            <a:endParaRPr lang="en-IN"/>
          </a:p>
        </p:txBody>
      </p:sp>
    </p:spTree>
    <p:extLst>
      <p:ext uri="{BB962C8B-B14F-4D97-AF65-F5344CB8AC3E}">
        <p14:creationId xmlns:p14="http://schemas.microsoft.com/office/powerpoint/2010/main" val="1533624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E6CCB1-FCC8-4F68-89B9-AA88E333C55C}"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478054-0181-4633-9171-2EFF9A6FE6E2}" type="slidenum">
              <a:rPr lang="en-IN" smtClean="0"/>
              <a:t>‹#›</a:t>
            </a:fld>
            <a:endParaRPr lang="en-IN"/>
          </a:p>
        </p:txBody>
      </p:sp>
    </p:spTree>
    <p:extLst>
      <p:ext uri="{BB962C8B-B14F-4D97-AF65-F5344CB8AC3E}">
        <p14:creationId xmlns:p14="http://schemas.microsoft.com/office/powerpoint/2010/main" val="4087762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E6CCB1-FCC8-4F68-89B9-AA88E333C55C}"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478054-0181-4633-9171-2EFF9A6FE6E2}" type="slidenum">
              <a:rPr lang="en-IN" smtClean="0"/>
              <a:t>‹#›</a:t>
            </a:fld>
            <a:endParaRPr lang="en-IN"/>
          </a:p>
        </p:txBody>
      </p:sp>
    </p:spTree>
    <p:extLst>
      <p:ext uri="{BB962C8B-B14F-4D97-AF65-F5344CB8AC3E}">
        <p14:creationId xmlns:p14="http://schemas.microsoft.com/office/powerpoint/2010/main" val="295717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E6CCB1-FCC8-4F68-89B9-AA88E333C55C}" type="datetimeFigureOut">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478054-0181-4633-9171-2EFF9A6FE6E2}" type="slidenum">
              <a:rPr lang="en-IN" smtClean="0"/>
              <a:t>‹#›</a:t>
            </a:fld>
            <a:endParaRPr lang="en-IN"/>
          </a:p>
        </p:txBody>
      </p:sp>
    </p:spTree>
    <p:extLst>
      <p:ext uri="{BB962C8B-B14F-4D97-AF65-F5344CB8AC3E}">
        <p14:creationId xmlns:p14="http://schemas.microsoft.com/office/powerpoint/2010/main" val="807160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E6CCB1-FCC8-4F68-89B9-AA88E333C55C}" type="datetimeFigureOut">
              <a:rPr lang="en-IN" smtClean="0"/>
              <a:t>05-05-2023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478054-0181-4633-9171-2EFF9A6FE6E2}" type="slidenum">
              <a:rPr lang="en-IN" smtClean="0"/>
              <a:t>‹#›</a:t>
            </a:fld>
            <a:endParaRPr lang="en-IN"/>
          </a:p>
        </p:txBody>
      </p:sp>
    </p:spTree>
    <p:extLst>
      <p:ext uri="{BB962C8B-B14F-4D97-AF65-F5344CB8AC3E}">
        <p14:creationId xmlns:p14="http://schemas.microsoft.com/office/powerpoint/2010/main" val="3771792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E6CCB1-FCC8-4F68-89B9-AA88E333C55C}" type="datetimeFigureOut">
              <a:rPr lang="en-IN" smtClean="0"/>
              <a:t>05-05-2023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478054-0181-4633-9171-2EFF9A6FE6E2}" type="slidenum">
              <a:rPr lang="en-IN" smtClean="0"/>
              <a:t>‹#›</a:t>
            </a:fld>
            <a:endParaRPr lang="en-IN"/>
          </a:p>
        </p:txBody>
      </p:sp>
    </p:spTree>
    <p:extLst>
      <p:ext uri="{BB962C8B-B14F-4D97-AF65-F5344CB8AC3E}">
        <p14:creationId xmlns:p14="http://schemas.microsoft.com/office/powerpoint/2010/main" val="956705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6CCB1-FCC8-4F68-89B9-AA88E333C55C}" type="datetimeFigureOut">
              <a:rPr lang="en-IN" smtClean="0"/>
              <a:t>05-05-2023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478054-0181-4633-9171-2EFF9A6FE6E2}" type="slidenum">
              <a:rPr lang="en-IN" smtClean="0"/>
              <a:t>‹#›</a:t>
            </a:fld>
            <a:endParaRPr lang="en-IN"/>
          </a:p>
        </p:txBody>
      </p:sp>
    </p:spTree>
    <p:extLst>
      <p:ext uri="{BB962C8B-B14F-4D97-AF65-F5344CB8AC3E}">
        <p14:creationId xmlns:p14="http://schemas.microsoft.com/office/powerpoint/2010/main" val="3511866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E6CCB1-FCC8-4F68-89B9-AA88E333C55C}" type="datetimeFigureOut">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478054-0181-4633-9171-2EFF9A6FE6E2}" type="slidenum">
              <a:rPr lang="en-IN" smtClean="0"/>
              <a:t>‹#›</a:t>
            </a:fld>
            <a:endParaRPr lang="en-IN"/>
          </a:p>
        </p:txBody>
      </p:sp>
    </p:spTree>
    <p:extLst>
      <p:ext uri="{BB962C8B-B14F-4D97-AF65-F5344CB8AC3E}">
        <p14:creationId xmlns:p14="http://schemas.microsoft.com/office/powerpoint/2010/main" val="2457920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E6CCB1-FCC8-4F68-89B9-AA88E333C55C}" type="datetimeFigureOut">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478054-0181-4633-9171-2EFF9A6FE6E2}" type="slidenum">
              <a:rPr lang="en-IN" smtClean="0"/>
              <a:t>‹#›</a:t>
            </a:fld>
            <a:endParaRPr lang="en-IN"/>
          </a:p>
        </p:txBody>
      </p:sp>
    </p:spTree>
    <p:extLst>
      <p:ext uri="{BB962C8B-B14F-4D97-AF65-F5344CB8AC3E}">
        <p14:creationId xmlns:p14="http://schemas.microsoft.com/office/powerpoint/2010/main" val="293018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6CCB1-FCC8-4F68-89B9-AA88E333C55C}" type="datetimeFigureOut">
              <a:rPr lang="en-IN" smtClean="0"/>
              <a:t>05-05-2023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478054-0181-4633-9171-2EFF9A6FE6E2}" type="slidenum">
              <a:rPr lang="en-IN" smtClean="0"/>
              <a:t>‹#›</a:t>
            </a:fld>
            <a:endParaRPr lang="en-IN"/>
          </a:p>
        </p:txBody>
      </p:sp>
    </p:spTree>
    <p:extLst>
      <p:ext uri="{BB962C8B-B14F-4D97-AF65-F5344CB8AC3E}">
        <p14:creationId xmlns:p14="http://schemas.microsoft.com/office/powerpoint/2010/main" val="1156327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ncbi.nlm.nih.gov/pmc/articles/PMC1024880/pdf/brheartj00030-0006.pdf" TargetMode="External"/><Relationship Id="rId3" Type="http://schemas.openxmlformats.org/officeDocument/2006/relationships/hyperlink" Target="https://www.mdpi.com/1424-8220/22/14/5304" TargetMode="External"/><Relationship Id="rId7" Type="http://schemas.openxmlformats.org/officeDocument/2006/relationships/hyperlink" Target="https://www.ncbi.nlm.nih.gov/pmc/articles/PMC3193654/" TargetMode="External"/><Relationship Id="rId2" Type="http://schemas.openxmlformats.org/officeDocument/2006/relationships/hyperlink" Target="https://ijngc.perpetualinnovation.net/index.php/ijngc/article/view/208"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63331727_Surya_Namaskar_real-time_advanced_yoga_pose_recognition_and_correction_for_smart_healthcare" TargetMode="External"/><Relationship Id="rId5" Type="http://schemas.openxmlformats.org/officeDocument/2006/relationships/hyperlink" Target="https://www.irjet.net/archives/V10/i1/IRJET-V10I171.pdf" TargetMode="External"/><Relationship Id="rId4" Type="http://schemas.openxmlformats.org/officeDocument/2006/relationships/hyperlink" Target="https://www.hindawi.com/journals/jhe/2021/9930985/" TargetMode="External"/><Relationship Id="rId9" Type="http://schemas.openxmlformats.org/officeDocument/2006/relationships/hyperlink" Target="https://journals.sagepub.com/doi/pdf/10.1177/1932296813007001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ieeexplore.ieee.org/document/8303115" TargetMode="External"/><Relationship Id="rId2" Type="http://schemas.openxmlformats.org/officeDocument/2006/relationships/hyperlink" Target="https://www.researchgate.net/publication/306118434_Benefits_need_and_importance_of_daily_exercise"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pii/S1877050918308548" TargetMode="External"/><Relationship Id="rId5" Type="http://schemas.openxmlformats.org/officeDocument/2006/relationships/hyperlink" Target="https://ieeexplore.ieee.org/document/8260796" TargetMode="External"/><Relationship Id="rId4" Type="http://schemas.openxmlformats.org/officeDocument/2006/relationships/hyperlink" Target="https://ieeexplore.ieee.org/document/9316119"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49E28-EC2C-F944-A4FC-234FF8F873E9}"/>
              </a:ext>
            </a:extLst>
          </p:cNvPr>
          <p:cNvSpPr txBox="1">
            <a:spLocks/>
          </p:cNvSpPr>
          <p:nvPr/>
        </p:nvSpPr>
        <p:spPr>
          <a:xfrm>
            <a:off x="314325" y="2279899"/>
            <a:ext cx="8515350" cy="12926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sz="3600" spc="-100"/>
            </a:pPr>
            <a:r>
              <a:rPr lang="en-US" sz="2200" spc="-100" dirty="0"/>
              <a:t>Major Project on</a:t>
            </a:r>
          </a:p>
          <a:p>
            <a:pPr>
              <a:defRPr sz="3600" spc="-100"/>
            </a:pPr>
            <a:r>
              <a:rPr lang="en-US" sz="3600" b="1" spc="-100" dirty="0"/>
              <a:t>MediFit</a:t>
            </a:r>
          </a:p>
        </p:txBody>
      </p:sp>
      <p:sp>
        <p:nvSpPr>
          <p:cNvPr id="3" name="TextBox 4">
            <a:extLst>
              <a:ext uri="{FF2B5EF4-FFF2-40B4-BE49-F238E27FC236}">
                <a16:creationId xmlns:a16="http://schemas.microsoft.com/office/drawing/2014/main" id="{3B91D86A-7918-C1B6-4F08-C6145B425FF0}"/>
              </a:ext>
            </a:extLst>
          </p:cNvPr>
          <p:cNvSpPr txBox="1"/>
          <p:nvPr/>
        </p:nvSpPr>
        <p:spPr>
          <a:xfrm>
            <a:off x="-29497" y="344678"/>
            <a:ext cx="9143999" cy="17851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2400" b="1">
                <a:solidFill>
                  <a:srgbClr val="FF0000"/>
                </a:solidFill>
                <a:latin typeface="Halant Medium Bold"/>
                <a:ea typeface="Halant Medium Bold"/>
                <a:cs typeface="Halant Medium Bold"/>
                <a:sym typeface="Halant Medium Bold"/>
              </a:defRPr>
            </a:pPr>
            <a:r>
              <a:rPr dirty="0">
                <a:solidFill>
                  <a:schemeClr val="tx1"/>
                </a:solidFill>
              </a:rPr>
              <a:t>NALLA MALLA REDDY ENGINEERING COLLEGE </a:t>
            </a:r>
            <a:endParaRPr dirty="0">
              <a:solidFill>
                <a:schemeClr val="tx1"/>
              </a:solidFill>
              <a:latin typeface="Calibri"/>
              <a:ea typeface="Calibri"/>
              <a:cs typeface="Calibri"/>
              <a:sym typeface="Calibri"/>
            </a:endParaRPr>
          </a:p>
          <a:p>
            <a:pPr algn="ctr">
              <a:defRPr sz="2400" b="1">
                <a:latin typeface="Halant Medium Bold"/>
                <a:ea typeface="Halant Medium Bold"/>
                <a:cs typeface="Halant Medium Bold"/>
                <a:sym typeface="Halant Medium Bold"/>
              </a:defRPr>
            </a:pPr>
            <a:r>
              <a:rPr dirty="0"/>
              <a:t>Autonomous Institution </a:t>
            </a:r>
            <a:endParaRPr dirty="0">
              <a:latin typeface="Calibri"/>
              <a:ea typeface="Calibri"/>
              <a:cs typeface="Calibri"/>
              <a:sym typeface="Calibri"/>
            </a:endParaRPr>
          </a:p>
          <a:p>
            <a:pPr algn="ctr">
              <a:defRPr sz="2400">
                <a:latin typeface="Halant Medium Bold"/>
                <a:ea typeface="Halant Medium Bold"/>
                <a:cs typeface="Halant Medium Bold"/>
                <a:sym typeface="Halant Medium Bold"/>
              </a:defRPr>
            </a:pPr>
            <a:endParaRPr lang="en-US" sz="2400" dirty="0"/>
          </a:p>
          <a:p>
            <a:pPr algn="ctr">
              <a:defRPr sz="2400">
                <a:latin typeface="Halant Medium Bold"/>
                <a:ea typeface="Halant Medium Bold"/>
                <a:cs typeface="Halant Medium Bold"/>
                <a:sym typeface="Halant Medium Bold"/>
              </a:defRPr>
            </a:pPr>
            <a:r>
              <a:rPr sz="2300" dirty="0"/>
              <a:t>Department of Computer Science &amp; Engineering</a:t>
            </a:r>
            <a:endParaRPr lang="en-US" sz="2300" dirty="0"/>
          </a:p>
          <a:p>
            <a:pPr algn="ctr">
              <a:defRPr sz="2400">
                <a:latin typeface="Halant Medium Bold"/>
                <a:ea typeface="Halant Medium Bold"/>
                <a:cs typeface="Halant Medium Bold"/>
                <a:sym typeface="Halant Medium Bold"/>
              </a:defRPr>
            </a:pPr>
            <a:r>
              <a:rPr lang="en-US" sz="1500" b="1" dirty="0"/>
              <a:t>2022-23</a:t>
            </a:r>
            <a:endParaRPr sz="1500" b="1" dirty="0"/>
          </a:p>
        </p:txBody>
      </p:sp>
      <p:pic>
        <p:nvPicPr>
          <p:cNvPr id="10" name="Picture 5" descr="Picture 5">
            <a:extLst>
              <a:ext uri="{FF2B5EF4-FFF2-40B4-BE49-F238E27FC236}">
                <a16:creationId xmlns:a16="http://schemas.microsoft.com/office/drawing/2014/main" id="{8DA5DAB3-C517-7CB3-F355-9C5780CA7DD1}"/>
              </a:ext>
            </a:extLst>
          </p:cNvPr>
          <p:cNvPicPr>
            <a:picLocks noChangeAspect="1"/>
          </p:cNvPicPr>
          <p:nvPr/>
        </p:nvPicPr>
        <p:blipFill>
          <a:blip r:embed="rId2"/>
          <a:stretch>
            <a:fillRect/>
          </a:stretch>
        </p:blipFill>
        <p:spPr>
          <a:xfrm>
            <a:off x="314325" y="344678"/>
            <a:ext cx="1066800" cy="1474529"/>
          </a:xfrm>
          <a:prstGeom prst="rect">
            <a:avLst/>
          </a:prstGeom>
          <a:ln w="12700">
            <a:miter lim="400000"/>
          </a:ln>
        </p:spPr>
      </p:pic>
      <p:sp>
        <p:nvSpPr>
          <p:cNvPr id="11" name="TextBox 2">
            <a:extLst>
              <a:ext uri="{FF2B5EF4-FFF2-40B4-BE49-F238E27FC236}">
                <a16:creationId xmlns:a16="http://schemas.microsoft.com/office/drawing/2014/main" id="{F3CC2849-AF17-BC9D-F05B-C0F57559EEAA}"/>
              </a:ext>
            </a:extLst>
          </p:cNvPr>
          <p:cNvSpPr txBox="1"/>
          <p:nvPr/>
        </p:nvSpPr>
        <p:spPr>
          <a:xfrm>
            <a:off x="6858000" y="6275054"/>
            <a:ext cx="2038350" cy="3385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buSzPct val="100000"/>
              <a:defRPr sz="1600">
                <a:latin typeface="Calibri Light"/>
                <a:ea typeface="Calibri Light"/>
                <a:cs typeface="Calibri Light"/>
                <a:sym typeface="Calibri Light"/>
              </a:defRPr>
            </a:pPr>
            <a:r>
              <a:rPr lang="en-US" b="1" dirty="0"/>
              <a:t>Batch No. 4C3</a:t>
            </a:r>
            <a:endParaRPr b="1" dirty="0"/>
          </a:p>
        </p:txBody>
      </p:sp>
      <p:sp>
        <p:nvSpPr>
          <p:cNvPr id="12" name="TextBox 2">
            <a:extLst>
              <a:ext uri="{FF2B5EF4-FFF2-40B4-BE49-F238E27FC236}">
                <a16:creationId xmlns:a16="http://schemas.microsoft.com/office/drawing/2014/main" id="{4DB252AE-8AE8-48BC-76B3-C53457029750}"/>
              </a:ext>
            </a:extLst>
          </p:cNvPr>
          <p:cNvSpPr txBox="1"/>
          <p:nvPr/>
        </p:nvSpPr>
        <p:spPr>
          <a:xfrm>
            <a:off x="285443" y="5034709"/>
            <a:ext cx="4286557" cy="2062103"/>
          </a:xfrm>
          <a:prstGeom prst="rect">
            <a:avLst/>
          </a:prstGeom>
          <a:ln w="12700">
            <a:miter lim="400000"/>
          </a:ln>
          <a:extLst>
            <a:ext uri="{C572A759-6A51-4108-AA02-DFA0A04FC94B}">
              <ma14:wrappingTextBoxFlag xmlns:lc="http://schemas.openxmlformats.org/drawingml/2006/lockedCanvas" xmlns="" xmlns:m="http://schemas.openxmlformats.org/officeDocument/2006/math" xmlns:a14="http://schemas.microsoft.com/office/drawing/2010/main" xmlns:ma14="http://schemas.microsoft.com/office/mac/drawingml/2011/main" val="1"/>
            </a:ext>
          </a:extLst>
        </p:spPr>
        <p:txBody>
          <a:bodyPr wrap="square" lIns="45719" rIns="45719">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1600">
                <a:latin typeface="Calibri Light"/>
                <a:ea typeface="Calibri Light"/>
                <a:cs typeface="Calibri Light"/>
                <a:sym typeface="Calibri Light"/>
              </a:defRPr>
            </a:pPr>
            <a:r>
              <a:rPr b="1" dirty="0"/>
              <a:t>Team Members:</a:t>
            </a:r>
            <a:endParaRPr lang="en-US" b="1" dirty="0">
              <a:latin typeface="Calibri"/>
              <a:ea typeface="Calibri"/>
              <a:cs typeface="Calibri"/>
              <a:sym typeface="Calibri"/>
            </a:endParaRPr>
          </a:p>
          <a:p>
            <a:pPr marL="342900" indent="-342900">
              <a:buSzPct val="100000"/>
              <a:buAutoNum type="arabicPeriod"/>
              <a:defRPr sz="1600">
                <a:latin typeface="Calibri Light"/>
                <a:ea typeface="Calibri Light"/>
                <a:cs typeface="Calibri Light"/>
                <a:sym typeface="Calibri Light"/>
              </a:defRPr>
            </a:pPr>
            <a:r>
              <a:rPr lang="en-US" sz="2000" dirty="0"/>
              <a:t>V. Sai Mukesh Reddy – 19B61A05F9</a:t>
            </a:r>
          </a:p>
          <a:p>
            <a:pPr marL="342900" indent="-342900">
              <a:buSzPct val="100000"/>
              <a:buAutoNum type="arabicPeriod"/>
              <a:defRPr sz="1600">
                <a:latin typeface="Calibri Light"/>
                <a:ea typeface="Calibri Light"/>
                <a:cs typeface="Calibri Light"/>
                <a:sym typeface="Calibri Light"/>
              </a:defRPr>
            </a:pPr>
            <a:r>
              <a:rPr lang="en-US" sz="2000" dirty="0"/>
              <a:t>O. Srivalli Hrushitha – 19B61A05B3</a:t>
            </a:r>
          </a:p>
          <a:p>
            <a:pPr marL="342900" indent="-342900">
              <a:buSzPct val="100000"/>
              <a:buAutoNum type="arabicPeriod"/>
              <a:defRPr sz="1600">
                <a:latin typeface="Calibri Light"/>
                <a:ea typeface="Calibri Light"/>
                <a:cs typeface="Calibri Light"/>
                <a:sym typeface="Calibri Light"/>
              </a:defRPr>
            </a:pPr>
            <a:r>
              <a:rPr lang="en-US" sz="2000" dirty="0"/>
              <a:t>K. Sai Narsimha Reddy – 19B61A0572</a:t>
            </a:r>
          </a:p>
          <a:p>
            <a:pPr marL="342900" indent="-342900">
              <a:buSzPct val="100000"/>
              <a:buAutoNum type="arabicPeriod"/>
              <a:defRPr sz="1600">
                <a:latin typeface="Calibri Light"/>
                <a:ea typeface="Calibri Light"/>
                <a:cs typeface="Calibri Light"/>
                <a:sym typeface="Calibri Light"/>
              </a:defRPr>
            </a:pPr>
            <a:r>
              <a:rPr lang="en-US" sz="2000" dirty="0"/>
              <a:t>T. Venkata Giridhar – 19B61A05F4</a:t>
            </a:r>
          </a:p>
          <a:p>
            <a:pPr marL="342900" indent="-342900">
              <a:buSzPct val="100000"/>
              <a:buAutoNum type="arabicPeriod"/>
              <a:defRPr sz="1600">
                <a:latin typeface="Calibri Light"/>
                <a:ea typeface="Calibri Light"/>
                <a:cs typeface="Calibri Light"/>
                <a:sym typeface="Calibri Light"/>
              </a:defRPr>
            </a:pPr>
            <a:endParaRPr lang="en-US" dirty="0">
              <a:latin typeface="Calibri"/>
              <a:ea typeface="Calibri"/>
              <a:cs typeface="Calibri"/>
              <a:sym typeface="Calibri"/>
            </a:endParaRPr>
          </a:p>
          <a:p>
            <a:pPr marL="342900" indent="-342900">
              <a:buSzPct val="100000"/>
              <a:buAutoNum type="arabicPeriod"/>
              <a:defRPr sz="1600">
                <a:latin typeface="Calibri Light"/>
                <a:ea typeface="Calibri Light"/>
                <a:cs typeface="Calibri Light"/>
                <a:sym typeface="Calibri Light"/>
              </a:defRPr>
            </a:pPr>
            <a:endParaRPr dirty="0">
              <a:latin typeface="Calibri"/>
              <a:ea typeface="Calibri"/>
              <a:cs typeface="Calibri"/>
              <a:sym typeface="Calibri"/>
            </a:endParaRPr>
          </a:p>
        </p:txBody>
      </p:sp>
      <p:sp>
        <p:nvSpPr>
          <p:cNvPr id="13" name="TextBox 3">
            <a:extLst>
              <a:ext uri="{FF2B5EF4-FFF2-40B4-BE49-F238E27FC236}">
                <a16:creationId xmlns:a16="http://schemas.microsoft.com/office/drawing/2014/main" id="{22C93726-EB00-53DB-9422-198E6F0E108E}"/>
              </a:ext>
            </a:extLst>
          </p:cNvPr>
          <p:cNvSpPr txBox="1"/>
          <p:nvPr/>
        </p:nvSpPr>
        <p:spPr>
          <a:xfrm>
            <a:off x="2683897" y="3572561"/>
            <a:ext cx="3717209" cy="1292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a:latin typeface="Calibri"/>
                <a:ea typeface="Calibri"/>
                <a:cs typeface="Calibri"/>
                <a:sym typeface="Calibri"/>
              </a:defRPr>
            </a:pPr>
            <a:r>
              <a:rPr b="1" dirty="0"/>
              <a:t>Guid</a:t>
            </a:r>
            <a:r>
              <a:rPr lang="en-US" b="1" dirty="0"/>
              <a:t>e Details:</a:t>
            </a:r>
            <a:endParaRPr b="1" dirty="0"/>
          </a:p>
          <a:p>
            <a:pPr algn="ctr">
              <a:defRPr>
                <a:latin typeface="Calibri"/>
                <a:ea typeface="Calibri"/>
                <a:cs typeface="Calibri"/>
                <a:sym typeface="Calibri"/>
              </a:defRPr>
            </a:pPr>
            <a:r>
              <a:rPr lang="en-US" sz="2400" b="1" dirty="0"/>
              <a:t>Mr. S. Ramchandra Reddy</a:t>
            </a:r>
            <a:endParaRPr sz="2400" b="1" dirty="0"/>
          </a:p>
          <a:p>
            <a:pPr algn="ctr">
              <a:defRPr>
                <a:latin typeface="Calibri"/>
                <a:ea typeface="Calibri"/>
                <a:cs typeface="Calibri"/>
                <a:sym typeface="Calibri"/>
              </a:defRPr>
            </a:pPr>
            <a:r>
              <a:rPr lang="en-US" dirty="0"/>
              <a:t>Assistant Professor</a:t>
            </a:r>
            <a:endParaRPr dirty="0"/>
          </a:p>
          <a:p>
            <a:pPr algn="ctr">
              <a:defRPr>
                <a:latin typeface="Calibri"/>
                <a:ea typeface="Calibri"/>
                <a:cs typeface="Calibri"/>
                <a:sym typeface="Calibri"/>
              </a:defRPr>
            </a:pPr>
            <a:r>
              <a:rPr dirty="0"/>
              <a:t>Department </a:t>
            </a:r>
            <a:r>
              <a:rPr lang="en-US" dirty="0"/>
              <a:t>of CSE</a:t>
            </a:r>
            <a:endParaRPr dirty="0"/>
          </a:p>
        </p:txBody>
      </p:sp>
    </p:spTree>
    <p:extLst>
      <p:ext uri="{BB962C8B-B14F-4D97-AF65-F5344CB8AC3E}">
        <p14:creationId xmlns:p14="http://schemas.microsoft.com/office/powerpoint/2010/main" val="3176305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Non-Functional Requirements </a:t>
            </a:r>
          </a:p>
        </p:txBody>
      </p:sp>
      <p:sp>
        <p:nvSpPr>
          <p:cNvPr id="5" name="TextBox 4">
            <a:extLst>
              <a:ext uri="{FF2B5EF4-FFF2-40B4-BE49-F238E27FC236}">
                <a16:creationId xmlns:a16="http://schemas.microsoft.com/office/drawing/2014/main" id="{2770EC25-604E-7C0E-7FC6-8236FC0D6446}"/>
              </a:ext>
            </a:extLst>
          </p:cNvPr>
          <p:cNvSpPr txBox="1"/>
          <p:nvPr/>
        </p:nvSpPr>
        <p:spPr>
          <a:xfrm>
            <a:off x="533400" y="1524000"/>
            <a:ext cx="8229600" cy="4154984"/>
          </a:xfrm>
          <a:prstGeom prst="rect">
            <a:avLst/>
          </a:prstGeom>
          <a:noFill/>
        </p:spPr>
        <p:txBody>
          <a:bodyPr wrap="square">
            <a:spAutoFit/>
          </a:bodyPr>
          <a:lstStyle/>
          <a:p>
            <a:pPr algn="just"/>
            <a:r>
              <a:rPr lang="en-US" sz="2400" b="0" i="0" dirty="0">
                <a:effectLst/>
                <a:latin typeface="Times New Roman" panose="02020603050405020304" pitchFamily="18" charset="0"/>
                <a:cs typeface="Times New Roman" panose="02020603050405020304" pitchFamily="18" charset="0"/>
              </a:rPr>
              <a:t>The following are the Non functional requirements of </a:t>
            </a:r>
            <a:r>
              <a:rPr lang="en-US" sz="2400" dirty="0">
                <a:latin typeface="Times New Roman" panose="02020603050405020304" pitchFamily="18" charset="0"/>
                <a:cs typeface="Times New Roman" panose="02020603050405020304" pitchFamily="18" charset="0"/>
              </a:rPr>
              <a:t>M</a:t>
            </a:r>
            <a:r>
              <a:rPr lang="en-US" sz="2400" b="0" i="0" dirty="0">
                <a:effectLst/>
                <a:latin typeface="Times New Roman" panose="02020603050405020304" pitchFamily="18" charset="0"/>
                <a:cs typeface="Times New Roman" panose="02020603050405020304" pitchFamily="18" charset="0"/>
              </a:rPr>
              <a:t>ediFit:</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Reliability:</a:t>
            </a:r>
            <a:r>
              <a:rPr lang="en-US" sz="2400" i="0" dirty="0">
                <a:effectLst/>
                <a:latin typeface="Times New Roman" panose="02020603050405020304" pitchFamily="18" charset="0"/>
                <a:cs typeface="Times New Roman" panose="02020603050405020304" pitchFamily="18" charset="0"/>
              </a:rPr>
              <a:t> The system should be reliable and available 24/7, with minimal downtime or service interruptions.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Usability</a:t>
            </a:r>
            <a:r>
              <a:rPr lang="en-US" sz="2400" b="0" i="0" dirty="0">
                <a:effectLst/>
                <a:latin typeface="Times New Roman" panose="02020603050405020304" pitchFamily="18" charset="0"/>
                <a:cs typeface="Times New Roman" panose="02020603050405020304" pitchFamily="18" charset="0"/>
              </a:rPr>
              <a:t>: The system should be user-friendly and easy to use for people of different age groups and technical backgrounds.</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Accuracy</a:t>
            </a:r>
            <a:r>
              <a:rPr lang="en-US" sz="2400" dirty="0">
                <a:latin typeface="Times New Roman" panose="02020603050405020304" pitchFamily="18" charset="0"/>
                <a:cs typeface="Times New Roman" panose="02020603050405020304" pitchFamily="18" charset="0"/>
              </a:rPr>
              <a:t>: The system should be able to accurately predict and diagnose diseases, and provide appropriate recommendations for diet and exercise.</a:t>
            </a: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7196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Application of the Project </a:t>
            </a:r>
          </a:p>
        </p:txBody>
      </p:sp>
      <p:sp>
        <p:nvSpPr>
          <p:cNvPr id="3" name="TextBox 2">
            <a:extLst>
              <a:ext uri="{FF2B5EF4-FFF2-40B4-BE49-F238E27FC236}">
                <a16:creationId xmlns:a16="http://schemas.microsoft.com/office/drawing/2014/main" id="{E765E642-D1EA-83B4-E43B-D85BE673EC62}"/>
              </a:ext>
            </a:extLst>
          </p:cNvPr>
          <p:cNvSpPr txBox="1"/>
          <p:nvPr/>
        </p:nvSpPr>
        <p:spPr>
          <a:xfrm>
            <a:off x="533400" y="1676400"/>
            <a:ext cx="8077200" cy="4401205"/>
          </a:xfrm>
          <a:prstGeom prst="rect">
            <a:avLst/>
          </a:prstGeom>
          <a:noFill/>
        </p:spPr>
        <p:txBody>
          <a:bodyPr wrap="square" rtlCol="0">
            <a:spAutoFit/>
          </a:bodyPr>
          <a:lstStyle/>
          <a:p>
            <a:pPr marL="285750" indent="-285750" algn="jus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Healthcare industry: </a:t>
            </a:r>
            <a:r>
              <a:rPr lang="en-US" sz="2000" b="0" i="0" dirty="0">
                <a:effectLst/>
                <a:latin typeface="Times New Roman" panose="02020603050405020304" pitchFamily="18" charset="0"/>
                <a:cs typeface="Times New Roman" panose="02020603050405020304" pitchFamily="18" charset="0"/>
              </a:rPr>
              <a:t>Our project can be used in the healthcare industry to provide personalized healthcare solutions for patients suffering from diabetes and heart disease. It can also be used by healthcare professionals to monitor the progress of their patients.</a:t>
            </a:r>
          </a:p>
          <a:p>
            <a:pPr marL="285750" indent="-285750" algn="just">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Fitness industry:</a:t>
            </a:r>
            <a:r>
              <a:rPr lang="en-US" sz="2000" b="0" i="0" dirty="0">
                <a:effectLst/>
                <a:latin typeface="Times New Roman" panose="02020603050405020304" pitchFamily="18" charset="0"/>
                <a:cs typeface="Times New Roman" panose="02020603050405020304" pitchFamily="18" charset="0"/>
              </a:rPr>
              <a:t> Our project can be used in the fitness industry to provide personalized fitness solutions for individuals. It can be used to create customized workout plans and yoga routines for people based on their health conditions.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Personal healthcare:</a:t>
            </a:r>
            <a:r>
              <a:rPr lang="en-US" sz="2000" b="0" i="0" dirty="0">
                <a:effectLst/>
                <a:latin typeface="Times New Roman" panose="02020603050405020304" pitchFamily="18" charset="0"/>
                <a:cs typeface="Times New Roman" panose="02020603050405020304" pitchFamily="18" charset="0"/>
              </a:rPr>
              <a:t> Our project can be used by individuals to monitor their own health and fitness levels. They can use it to track their progress, set goals and get personalized recommendations for diet and exercise.</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9743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a:xfrm>
            <a:off x="1752600" y="304800"/>
            <a:ext cx="5638800" cy="715962"/>
          </a:xfrm>
        </p:spPr>
        <p:txBody>
          <a:bodyPr>
            <a:normAutofit/>
          </a:bodyPr>
          <a:lstStyle/>
          <a:p>
            <a:pPr algn="ctr"/>
            <a:r>
              <a:rPr lang="en-IN" sz="4000" b="1" dirty="0">
                <a:latin typeface="Times New Roman" panose="02020603050405020304" pitchFamily="18" charset="0"/>
                <a:cs typeface="Times New Roman" panose="02020603050405020304" pitchFamily="18" charset="0"/>
              </a:rPr>
              <a:t>Hardware Requirements</a:t>
            </a:r>
          </a:p>
        </p:txBody>
      </p:sp>
      <p:sp>
        <p:nvSpPr>
          <p:cNvPr id="4" name="TextBox 3">
            <a:extLst>
              <a:ext uri="{FF2B5EF4-FFF2-40B4-BE49-F238E27FC236}">
                <a16:creationId xmlns:a16="http://schemas.microsoft.com/office/drawing/2014/main" id="{9A623054-39E0-7252-19B0-37F923A9789D}"/>
              </a:ext>
            </a:extLst>
          </p:cNvPr>
          <p:cNvSpPr txBox="1"/>
          <p:nvPr/>
        </p:nvSpPr>
        <p:spPr>
          <a:xfrm>
            <a:off x="609600" y="1371600"/>
            <a:ext cx="8077200" cy="1015663"/>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Processor : Intel i3 or higher</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RAM: 4GB or higher</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Camera: Minimum 2MP</a:t>
            </a:r>
          </a:p>
        </p:txBody>
      </p:sp>
      <p:sp>
        <p:nvSpPr>
          <p:cNvPr id="7" name="Title 1">
            <a:extLst>
              <a:ext uri="{FF2B5EF4-FFF2-40B4-BE49-F238E27FC236}">
                <a16:creationId xmlns:a16="http://schemas.microsoft.com/office/drawing/2014/main" id="{F75365CC-AC14-8FB3-BEF5-F947120272AC}"/>
              </a:ext>
            </a:extLst>
          </p:cNvPr>
          <p:cNvSpPr txBox="1">
            <a:spLocks/>
          </p:cNvSpPr>
          <p:nvPr/>
        </p:nvSpPr>
        <p:spPr>
          <a:xfrm>
            <a:off x="1909916" y="3071019"/>
            <a:ext cx="5638800" cy="7159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b="1" dirty="0">
                <a:latin typeface="Times New Roman" panose="02020603050405020304" pitchFamily="18" charset="0"/>
                <a:cs typeface="Times New Roman" panose="02020603050405020304" pitchFamily="18" charset="0"/>
              </a:rPr>
              <a:t>Software Requirements</a:t>
            </a:r>
          </a:p>
        </p:txBody>
      </p:sp>
      <p:sp>
        <p:nvSpPr>
          <p:cNvPr id="8" name="TextBox 4">
            <a:extLst>
              <a:ext uri="{FF2B5EF4-FFF2-40B4-BE49-F238E27FC236}">
                <a16:creationId xmlns:a16="http://schemas.microsoft.com/office/drawing/2014/main" id="{1E2751D6-FE1C-E94D-4C3B-B309A280EB3B}"/>
              </a:ext>
            </a:extLst>
          </p:cNvPr>
          <p:cNvSpPr txBox="1"/>
          <p:nvPr/>
        </p:nvSpPr>
        <p:spPr>
          <a:xfrm>
            <a:off x="738648" y="4193738"/>
            <a:ext cx="7819103" cy="129266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Windows 8 or later.</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Python programing language and all related packages.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VS Code </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04644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Testing and Implementation </a:t>
            </a:r>
          </a:p>
        </p:txBody>
      </p:sp>
      <p:sp>
        <p:nvSpPr>
          <p:cNvPr id="3" name="TextBox 2">
            <a:extLst>
              <a:ext uri="{FF2B5EF4-FFF2-40B4-BE49-F238E27FC236}">
                <a16:creationId xmlns:a16="http://schemas.microsoft.com/office/drawing/2014/main" id="{3EEFC85B-7808-9E31-AAC0-B5E92B5F3434}"/>
              </a:ext>
            </a:extLst>
          </p:cNvPr>
          <p:cNvSpPr txBox="1"/>
          <p:nvPr/>
        </p:nvSpPr>
        <p:spPr>
          <a:xfrm>
            <a:off x="609600" y="1496297"/>
            <a:ext cx="8077200" cy="5632311"/>
          </a:xfrm>
          <a:prstGeom prst="rect">
            <a:avLst/>
          </a:prstGeom>
          <a:noFill/>
        </p:spPr>
        <p:txBody>
          <a:bodyPr wrap="square" rtlCol="0">
            <a:spAutoFit/>
          </a:bodyPr>
          <a:lstStyle/>
          <a:p>
            <a:pPr marL="342900" indent="-342900" algn="jus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Unit Testing:</a:t>
            </a:r>
            <a:r>
              <a:rPr lang="en-US" sz="2000" b="0" i="0" dirty="0">
                <a:effectLst/>
                <a:latin typeface="Times New Roman" panose="02020603050405020304" pitchFamily="18" charset="0"/>
                <a:cs typeface="Times New Roman" panose="02020603050405020304" pitchFamily="18" charset="0"/>
              </a:rPr>
              <a:t> This involves testing individual components or modules of the system like classification of disease to ensure that each one works as intended.</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Integration Testing:</a:t>
            </a:r>
            <a:r>
              <a:rPr lang="en-US" sz="2000" b="0" i="0" dirty="0">
                <a:effectLst/>
                <a:latin typeface="Times New Roman" panose="02020603050405020304" pitchFamily="18" charset="0"/>
                <a:cs typeface="Times New Roman" panose="02020603050405020304" pitchFamily="18" charset="0"/>
              </a:rPr>
              <a:t> This involves testing how different modules or components of the system work together when integrated to ensure they function correctly as a whole. We tested whether th</a:t>
            </a:r>
            <a:r>
              <a:rPr lang="en-US" sz="2000" dirty="0">
                <a:latin typeface="Times New Roman" panose="02020603050405020304" pitchFamily="18" charset="0"/>
                <a:cs typeface="Times New Roman" panose="02020603050405020304" pitchFamily="18" charset="0"/>
              </a:rPr>
              <a:t>e system is able to use the parameters provided by the user to give suggestions.</a:t>
            </a:r>
            <a:endParaRPr lang="en-US" sz="20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solidFill>
                <a:srgbClr val="37415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Usability Testing: </a:t>
            </a:r>
            <a:r>
              <a:rPr lang="en-US" sz="2000" b="0" i="0" dirty="0">
                <a:effectLst/>
                <a:latin typeface="Times New Roman" panose="02020603050405020304" pitchFamily="18" charset="0"/>
                <a:cs typeface="Times New Roman" panose="02020603050405020304" pitchFamily="18" charset="0"/>
              </a:rPr>
              <a:t>This involves testing the system's user interface and user experience to ensure it is intuitive and easy to use for the target audience.</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Acceptance Testing: </a:t>
            </a:r>
            <a:r>
              <a:rPr lang="en-US" sz="2000" dirty="0">
                <a:latin typeface="Times New Roman" panose="02020603050405020304" pitchFamily="18" charset="0"/>
                <a:cs typeface="Times New Roman" panose="02020603050405020304" pitchFamily="18" charset="0"/>
              </a:rPr>
              <a:t>This involves testing the system with a focus on meeting user requirements and expectations to ensure the system is ready for deployment.</a:t>
            </a:r>
          </a:p>
          <a:p>
            <a:pPr marL="342900" indent="-342900" algn="just">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4043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EE635-2FED-0FE1-B047-C86A738A31A3}"/>
              </a:ext>
            </a:extLst>
          </p:cNvPr>
          <p:cNvSpPr>
            <a:spLocks noGrp="1"/>
          </p:cNvSpPr>
          <p:nvPr>
            <p:ph type="title"/>
          </p:nvPr>
        </p:nvSpPr>
        <p:spPr>
          <a:xfrm>
            <a:off x="465888" y="596312"/>
            <a:ext cx="8229600" cy="487362"/>
          </a:xfrm>
        </p:spPr>
        <p:txBody>
          <a:bodyPr>
            <a:normAutofit fontScale="90000"/>
          </a:bodyPr>
          <a:lstStyle/>
          <a:p>
            <a:pPr algn="ctr"/>
            <a:r>
              <a:rPr lang="en-IN" sz="4000" b="1" dirty="0">
                <a:latin typeface="Times New Roman" panose="02020603050405020304" pitchFamily="18" charset="0"/>
                <a:cs typeface="Times New Roman" panose="02020603050405020304" pitchFamily="18" charset="0"/>
              </a:rPr>
              <a:t>Results</a:t>
            </a:r>
          </a:p>
        </p:txBody>
      </p:sp>
      <p:pic>
        <p:nvPicPr>
          <p:cNvPr id="4" name="Picture 3">
            <a:extLst>
              <a:ext uri="{FF2B5EF4-FFF2-40B4-BE49-F238E27FC236}">
                <a16:creationId xmlns:a16="http://schemas.microsoft.com/office/drawing/2014/main" id="{E5719AC4-CE86-F770-D7C6-ACBC57A76EDD}"/>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726" t="8889" r="941" b="5185"/>
          <a:stretch/>
        </p:blipFill>
        <p:spPr>
          <a:xfrm>
            <a:off x="550506" y="1406470"/>
            <a:ext cx="8229600" cy="4045057"/>
          </a:xfrm>
          <a:prstGeom prst="rect">
            <a:avLst/>
          </a:prstGeom>
        </p:spPr>
      </p:pic>
      <p:sp>
        <p:nvSpPr>
          <p:cNvPr id="6" name="TextBox 5">
            <a:extLst>
              <a:ext uri="{FF2B5EF4-FFF2-40B4-BE49-F238E27FC236}">
                <a16:creationId xmlns:a16="http://schemas.microsoft.com/office/drawing/2014/main" id="{1E049639-4662-B4C1-9019-C1C1BA2E4BCA}"/>
              </a:ext>
            </a:extLst>
          </p:cNvPr>
          <p:cNvSpPr txBox="1"/>
          <p:nvPr/>
        </p:nvSpPr>
        <p:spPr>
          <a:xfrm>
            <a:off x="3461657" y="5654351"/>
            <a:ext cx="2500604"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Home Page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7645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DF9C8-9861-BB95-CF5C-69CF405B8A01}"/>
              </a:ext>
            </a:extLst>
          </p:cNvPr>
          <p:cNvSpPr>
            <a:spLocks noGrp="1"/>
          </p:cNvSpPr>
          <p:nvPr>
            <p:ph type="title"/>
          </p:nvPr>
        </p:nvSpPr>
        <p:spPr>
          <a:xfrm>
            <a:off x="1386908" y="238369"/>
            <a:ext cx="6370183" cy="838523"/>
          </a:xfrm>
        </p:spPr>
        <p:txBody>
          <a:bodyPr/>
          <a:lstStyle/>
          <a:p>
            <a:pPr algn="ctr"/>
            <a:r>
              <a:rPr lang="en-IN" sz="3600" b="1" dirty="0">
                <a:latin typeface="Times New Roman" panose="02020603050405020304" pitchFamily="18" charset="0"/>
                <a:cs typeface="Times New Roman" panose="02020603050405020304" pitchFamily="18" charset="0"/>
              </a:rPr>
              <a:t>Results</a:t>
            </a:r>
            <a:endParaRPr lang="en-IN" dirty="0"/>
          </a:p>
        </p:txBody>
      </p:sp>
      <p:pic>
        <p:nvPicPr>
          <p:cNvPr id="5" name="Content Placeholder 4">
            <a:extLst>
              <a:ext uri="{FF2B5EF4-FFF2-40B4-BE49-F238E27FC236}">
                <a16:creationId xmlns:a16="http://schemas.microsoft.com/office/drawing/2014/main" id="{722ECE89-94D2-072E-8E5F-2410C46F72A0}"/>
              </a:ext>
            </a:extLst>
          </p:cNvPr>
          <p:cNvPicPr>
            <a:picLocks noGrp="1" noChangeAspect="1"/>
          </p:cNvPicPr>
          <p:nvPr>
            <p:ph idx="1"/>
          </p:nvPr>
        </p:nvPicPr>
        <p:blipFill>
          <a:blip r:embed="rId2"/>
          <a:stretch>
            <a:fillRect/>
          </a:stretch>
        </p:blipFill>
        <p:spPr>
          <a:xfrm>
            <a:off x="918627" y="1260424"/>
            <a:ext cx="7306745" cy="4580539"/>
          </a:xfrm>
        </p:spPr>
      </p:pic>
      <p:sp>
        <p:nvSpPr>
          <p:cNvPr id="7" name="TextBox 6">
            <a:extLst>
              <a:ext uri="{FF2B5EF4-FFF2-40B4-BE49-F238E27FC236}">
                <a16:creationId xmlns:a16="http://schemas.microsoft.com/office/drawing/2014/main" id="{6CB1077E-4328-52CC-563F-6E074FABAFC9}"/>
              </a:ext>
            </a:extLst>
          </p:cNvPr>
          <p:cNvSpPr txBox="1"/>
          <p:nvPr/>
        </p:nvSpPr>
        <p:spPr>
          <a:xfrm>
            <a:off x="2379306" y="5656297"/>
            <a:ext cx="4572000"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Parameters Input Page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572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DF9C8-9861-BB95-CF5C-69CF405B8A01}"/>
              </a:ext>
            </a:extLst>
          </p:cNvPr>
          <p:cNvSpPr>
            <a:spLocks noGrp="1"/>
          </p:cNvSpPr>
          <p:nvPr>
            <p:ph type="title"/>
          </p:nvPr>
        </p:nvSpPr>
        <p:spPr>
          <a:xfrm>
            <a:off x="1571037" y="290481"/>
            <a:ext cx="6370183" cy="838523"/>
          </a:xfrm>
        </p:spPr>
        <p:txBody>
          <a:bodyPr/>
          <a:lstStyle/>
          <a:p>
            <a:pPr algn="ctr"/>
            <a:r>
              <a:rPr lang="en-IN" sz="3600" b="1" dirty="0">
                <a:latin typeface="Times New Roman" panose="02020603050405020304" pitchFamily="18" charset="0"/>
                <a:cs typeface="Times New Roman" panose="02020603050405020304" pitchFamily="18" charset="0"/>
              </a:rPr>
              <a:t>Results</a:t>
            </a:r>
            <a:endParaRPr lang="en-IN" dirty="0"/>
          </a:p>
        </p:txBody>
      </p:sp>
      <p:pic>
        <p:nvPicPr>
          <p:cNvPr id="7" name="Picture 6">
            <a:extLst>
              <a:ext uri="{FF2B5EF4-FFF2-40B4-BE49-F238E27FC236}">
                <a16:creationId xmlns:a16="http://schemas.microsoft.com/office/drawing/2014/main" id="{7AAFA911-7972-E9BC-6D2A-0115AC8A1D4C}"/>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4872" t="8362" r="7740" b="27310"/>
          <a:stretch/>
        </p:blipFill>
        <p:spPr bwMode="auto">
          <a:xfrm>
            <a:off x="563336" y="1320378"/>
            <a:ext cx="8385586" cy="4408618"/>
          </a:xfrm>
          <a:prstGeom prst="rect">
            <a:avLst/>
          </a:prstGeom>
          <a:noFill/>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1361E75A-7316-340E-5F24-5FB63A51614B}"/>
              </a:ext>
            </a:extLst>
          </p:cNvPr>
          <p:cNvSpPr txBox="1"/>
          <p:nvPr/>
        </p:nvSpPr>
        <p:spPr>
          <a:xfrm>
            <a:off x="2470128" y="5359664"/>
            <a:ext cx="4572000"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Result Page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1673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DF9C8-9861-BB95-CF5C-69CF405B8A01}"/>
              </a:ext>
            </a:extLst>
          </p:cNvPr>
          <p:cNvSpPr>
            <a:spLocks noGrp="1"/>
          </p:cNvSpPr>
          <p:nvPr>
            <p:ph type="title"/>
          </p:nvPr>
        </p:nvSpPr>
        <p:spPr>
          <a:xfrm>
            <a:off x="1571037" y="290481"/>
            <a:ext cx="6370183" cy="838523"/>
          </a:xfrm>
        </p:spPr>
        <p:txBody>
          <a:bodyPr/>
          <a:lstStyle/>
          <a:p>
            <a:pPr algn="ctr"/>
            <a:r>
              <a:rPr lang="en-IN" sz="3600" b="1" dirty="0">
                <a:latin typeface="Times New Roman" panose="02020603050405020304" pitchFamily="18" charset="0"/>
                <a:cs typeface="Times New Roman" panose="02020603050405020304" pitchFamily="18" charset="0"/>
              </a:rPr>
              <a:t>Results</a:t>
            </a:r>
            <a:endParaRPr lang="en-IN" dirty="0"/>
          </a:p>
        </p:txBody>
      </p:sp>
      <p:pic>
        <p:nvPicPr>
          <p:cNvPr id="3" name="Picture 2">
            <a:extLst>
              <a:ext uri="{FF2B5EF4-FFF2-40B4-BE49-F238E27FC236}">
                <a16:creationId xmlns:a16="http://schemas.microsoft.com/office/drawing/2014/main" id="{F76C8E0C-8E6D-D8D0-A0E9-AFE0C50A7CD4}"/>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3684" t="8277" r="6967" b="8194"/>
          <a:stretch/>
        </p:blipFill>
        <p:spPr bwMode="auto">
          <a:xfrm>
            <a:off x="1386908" y="1260576"/>
            <a:ext cx="6370183" cy="4336847"/>
          </a:xfrm>
          <a:prstGeom prst="rect">
            <a:avLst/>
          </a:prstGeom>
          <a:noFill/>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A1808C1F-0A00-51B0-7A90-BE6C47ACAB39}"/>
              </a:ext>
            </a:extLst>
          </p:cNvPr>
          <p:cNvSpPr txBox="1"/>
          <p:nvPr/>
        </p:nvSpPr>
        <p:spPr>
          <a:xfrm>
            <a:off x="2470128" y="5728995"/>
            <a:ext cx="4572000"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Yoga Pose Detection Page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0301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EE635-2FED-0FE1-B047-C86A738A31A3}"/>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F3B523A9-A252-92D9-BF61-6394936CE5C0}"/>
              </a:ext>
            </a:extLst>
          </p:cNvPr>
          <p:cNvSpPr txBox="1"/>
          <p:nvPr/>
        </p:nvSpPr>
        <p:spPr>
          <a:xfrm>
            <a:off x="457200" y="1410264"/>
            <a:ext cx="8382000" cy="4401205"/>
          </a:xfrm>
          <a:prstGeom prst="rect">
            <a:avLst/>
          </a:prstGeom>
          <a:noFill/>
        </p:spPr>
        <p:txBody>
          <a:bodyPr wrap="square" rtlCol="0">
            <a:spAutoFit/>
          </a:bodyPr>
          <a:lstStyle/>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 conclusion, our project </a:t>
            </a:r>
            <a:r>
              <a:rPr lang="en-US" sz="2000" b="0" i="0" dirty="0" err="1">
                <a:effectLst/>
                <a:latin typeface="Times New Roman" panose="02020603050405020304" pitchFamily="18" charset="0"/>
                <a:cs typeface="Times New Roman" panose="02020603050405020304" pitchFamily="18" charset="0"/>
              </a:rPr>
              <a:t>MediFit</a:t>
            </a:r>
            <a:r>
              <a:rPr lang="en-US" sz="2000" b="0" i="0" dirty="0">
                <a:effectLst/>
                <a:latin typeface="Times New Roman" panose="02020603050405020304" pitchFamily="18" charset="0"/>
                <a:cs typeface="Times New Roman" panose="02020603050405020304" pitchFamily="18" charset="0"/>
              </a:rPr>
              <a:t> is a solution to predict and prevent diseases like diabetes and heart disease while providing customized yoga poses and food suggestions to users. It has been designed and implemented with a user-friendly interface, ensuring easy navigation and interaction with the application.</a:t>
            </a:r>
          </a:p>
          <a:p>
            <a:pPr marL="342900" indent="-342900" algn="just">
              <a:buFont typeface="Arial" panose="020B0604020202020204" pitchFamily="34" charset="0"/>
              <a:buChar char="•"/>
            </a:pPr>
            <a:endParaRPr lang="en-US" sz="2000" dirty="0">
              <a:solidFill>
                <a:srgbClr val="37415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project comprises different modules, each with its unique functionality, including disease prediction, food recommendation, yoga pose detection, and user management. These modules work together to provide a comprehensive solution to our users.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MediFit</a:t>
            </a:r>
            <a:r>
              <a:rPr lang="en-US" sz="2000" dirty="0">
                <a:latin typeface="Times New Roman" panose="02020603050405020304" pitchFamily="18" charset="0"/>
                <a:cs typeface="Times New Roman" panose="02020603050405020304" pitchFamily="18" charset="0"/>
              </a:rPr>
              <a:t> has various real-life applications, including healthcare, fitness centers, and personal use. Our application can help individuals in maintaining a healthy lifestyle and reducing the risk of chronic diseases.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4040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5C97-DB3C-1076-C61E-5FD7CC5205F4}"/>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9161A687-74C3-A2C2-4E85-A04774F28FE3}"/>
              </a:ext>
            </a:extLst>
          </p:cNvPr>
          <p:cNvSpPr txBox="1"/>
          <p:nvPr/>
        </p:nvSpPr>
        <p:spPr>
          <a:xfrm>
            <a:off x="457200" y="1417638"/>
            <a:ext cx="8229600" cy="4159921"/>
          </a:xfrm>
          <a:prstGeom prst="rect">
            <a:avLst/>
          </a:prstGeom>
          <a:noFill/>
        </p:spPr>
        <p:txBody>
          <a:bodyPr wrap="square" rtlCol="0">
            <a:spAutoFit/>
          </a:bodyPr>
          <a:lstStyle/>
          <a:p>
            <a:pPr marL="342900" indent="-342900" algn="just">
              <a:lnSpc>
                <a:spcPct val="107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https://ijngc.perpetualinnovation.net/index.php/ijngc/article/view/208</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https://www.mdpi.com/1424-8220/22/14/5304</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https://www.hindawi.com/journals/jhe/2021/9930985/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https://www.irjet.net/archives/V10/i1/IRJET-V10I171.pdf</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https://www.researchgate.net/publication/363331727_Surya_Namaskar_real-time_advanced_yoga_pose_recognition_and_correction_for_smart_healthcare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https://www.ncbi.nlm.nih.gov/pmc/articles/PMC3193654/</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https://www.ncbi.nlm.nih.gov/pmc/articles/PMC1024880/pdf/brheartj00030-0006.pdf</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https://journals.sagepub.com/doi/pdf/10.1177/193229681300700130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6087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EA74E-4F1C-F7ED-18AA-6C3781677865}"/>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11EA23E2-AD65-0DA4-624A-51805E3B2E54}"/>
              </a:ext>
            </a:extLst>
          </p:cNvPr>
          <p:cNvSpPr txBox="1"/>
          <p:nvPr/>
        </p:nvSpPr>
        <p:spPr>
          <a:xfrm>
            <a:off x="457200" y="1422554"/>
            <a:ext cx="8229600" cy="4893647"/>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People today deal with a variety of diseases as a result of their lifestyle and the surroundings. As a result, it is crucial to predict diseases early on.</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hardest task is making an accurate diagnosis of a condition.</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Our project aim is to predict diabetes and heart disease by utilizing machine learning algorithms.</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Additionally, our system also provides personalized recommendations for nutrition and yoga poses to help manage the detected disease. </a:t>
            </a:r>
          </a:p>
        </p:txBody>
      </p:sp>
    </p:spTree>
    <p:extLst>
      <p:ext uri="{BB962C8B-B14F-4D97-AF65-F5344CB8AC3E}">
        <p14:creationId xmlns:p14="http://schemas.microsoft.com/office/powerpoint/2010/main" val="4025584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5C97-DB3C-1076-C61E-5FD7CC5205F4}"/>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9161A687-74C3-A2C2-4E85-A04774F28FE3}"/>
              </a:ext>
            </a:extLst>
          </p:cNvPr>
          <p:cNvSpPr txBox="1"/>
          <p:nvPr/>
        </p:nvSpPr>
        <p:spPr>
          <a:xfrm>
            <a:off x="457200" y="1417638"/>
            <a:ext cx="8406882" cy="5078313"/>
          </a:xfrm>
          <a:prstGeom prst="rect">
            <a:avLst/>
          </a:prstGeom>
          <a:noFill/>
        </p:spPr>
        <p:txBody>
          <a:bodyPr wrap="square" rtlCol="0">
            <a:spAutoFit/>
          </a:bodyPr>
          <a:lstStyle/>
          <a:p>
            <a:pPr algn="just"/>
            <a:r>
              <a:rPr lang="en-IN" u="sng" dirty="0">
                <a:latin typeface="Times New Roman" panose="02020603050405020304" pitchFamily="18" charset="0"/>
                <a:cs typeface="Times New Roman" panose="02020603050405020304" pitchFamily="18" charset="0"/>
              </a:rPr>
              <a:t>9.https://www.researchgate.net/publication/353016433_Disease_Prediction_and_Doctor_Recommendation_System_using_Machine_Learning_Approaches </a:t>
            </a:r>
          </a:p>
          <a:p>
            <a:pPr algn="just"/>
            <a:endParaRPr lang="en-IN" u="sng" dirty="0">
              <a:latin typeface="Times New Roman" panose="02020603050405020304" pitchFamily="18" charset="0"/>
              <a:cs typeface="Times New Roman" panose="02020603050405020304" pitchFamily="18" charset="0"/>
            </a:endParaRPr>
          </a:p>
          <a:p>
            <a:pPr algn="just"/>
            <a:r>
              <a:rPr lang="en-IN" u="sng"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10.https://www.researchgate.net/publication/306118434_Benefits_need_and_importance_of_daily_exercise</a:t>
            </a:r>
            <a:endParaRPr lang="en-IN" u="sng" dirty="0">
              <a:latin typeface="Times New Roman" panose="02020603050405020304" pitchFamily="18" charset="0"/>
              <a:cs typeface="Times New Roman" panose="02020603050405020304" pitchFamily="18" charset="0"/>
            </a:endParaRPr>
          </a:p>
          <a:p>
            <a:pPr algn="just"/>
            <a:endParaRPr lang="en-IN" u="sng" dirty="0">
              <a:latin typeface="Times New Roman" panose="02020603050405020304" pitchFamily="18" charset="0"/>
              <a:cs typeface="Times New Roman" panose="02020603050405020304" pitchFamily="18" charset="0"/>
            </a:endParaRPr>
          </a:p>
          <a:p>
            <a:pPr algn="just"/>
            <a:r>
              <a:rPr lang="en-US" u="sng"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11. Analytical study of heart disease diagnosis using classification techniques | IEEE Conference Publication | IEEE Xplore</a:t>
            </a:r>
            <a:endParaRPr lang="en-IN" u="sng" dirty="0">
              <a:latin typeface="Times New Roman" panose="02020603050405020304" pitchFamily="18" charset="0"/>
              <a:cs typeface="Times New Roman" panose="02020603050405020304" pitchFamily="18" charset="0"/>
            </a:endParaRPr>
          </a:p>
          <a:p>
            <a:pPr algn="just"/>
            <a:endParaRPr lang="en-IN" u="sng" dirty="0">
              <a:latin typeface="Times New Roman" panose="02020603050405020304" pitchFamily="18" charset="0"/>
              <a:cs typeface="Times New Roman" panose="02020603050405020304" pitchFamily="18" charset="0"/>
            </a:endParaRPr>
          </a:p>
          <a:p>
            <a:pPr algn="just"/>
            <a:r>
              <a:rPr lang="en-US" u="sng"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12.Survey of Heart Disease Prediction and Identification using Machine Learning Approaches | IEEE Conference Publication | IEEE Xplore</a:t>
            </a:r>
            <a:endParaRPr lang="en-IN" u="sng" dirty="0">
              <a:latin typeface="Times New Roman" panose="02020603050405020304" pitchFamily="18" charset="0"/>
              <a:cs typeface="Times New Roman" panose="02020603050405020304" pitchFamily="18" charset="0"/>
            </a:endParaRPr>
          </a:p>
          <a:p>
            <a:pPr algn="just"/>
            <a:endParaRPr lang="en-IN" u="sng" dirty="0">
              <a:latin typeface="Times New Roman" panose="02020603050405020304" pitchFamily="18" charset="0"/>
              <a:cs typeface="Times New Roman" panose="02020603050405020304" pitchFamily="18" charset="0"/>
            </a:endParaRPr>
          </a:p>
          <a:p>
            <a:pPr algn="just"/>
            <a:r>
              <a:rPr lang="en-US" u="sng"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13.Strength Training: A Fitness Application for Indoor Based Exercise Recognition and Comfort Analysis | IEEE Conference Publication | IEEE Xplore</a:t>
            </a:r>
            <a:endParaRPr lang="en-US" u="sng" dirty="0">
              <a:latin typeface="Times New Roman" panose="02020603050405020304" pitchFamily="18" charset="0"/>
              <a:cs typeface="Times New Roman" panose="02020603050405020304" pitchFamily="18" charset="0"/>
            </a:endParaRPr>
          </a:p>
          <a:p>
            <a:pPr algn="just"/>
            <a:endParaRPr lang="en-US" u="sng" dirty="0">
              <a:latin typeface="Times New Roman" panose="02020603050405020304" pitchFamily="18" charset="0"/>
              <a:cs typeface="Times New Roman" panose="02020603050405020304" pitchFamily="18" charset="0"/>
            </a:endParaRPr>
          </a:p>
          <a:p>
            <a:pPr algn="just"/>
            <a:r>
              <a:rPr lang="en-US" u="sng" dirty="0">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14.Prediction of Diabetes using Classification Algorithms – ScienceDirect</a:t>
            </a:r>
            <a:endParaRPr lang="en-US" u="sng" dirty="0">
              <a:latin typeface="Times New Roman" panose="02020603050405020304" pitchFamily="18" charset="0"/>
              <a:cs typeface="Times New Roman" panose="02020603050405020304" pitchFamily="18" charset="0"/>
            </a:endParaRPr>
          </a:p>
          <a:p>
            <a:pPr algn="just"/>
            <a:endParaRPr lang="en-US" u="sng" dirty="0">
              <a:latin typeface="Times New Roman" panose="02020603050405020304" pitchFamily="18" charset="0"/>
              <a:cs typeface="Times New Roman" panose="02020603050405020304" pitchFamily="18" charset="0"/>
            </a:endParaRPr>
          </a:p>
          <a:p>
            <a:pPr algn="just"/>
            <a:r>
              <a:rPr lang="en-IN" u="sng" dirty="0">
                <a:latin typeface="Times New Roman" panose="02020603050405020304" pitchFamily="18" charset="0"/>
                <a:cs typeface="Times New Roman" panose="02020603050405020304" pitchFamily="18" charset="0"/>
              </a:rPr>
              <a:t>15.https://www.ingentaconnect.com/content/ben/cdr/2021/00000017/00000002/art00006</a:t>
            </a:r>
          </a:p>
        </p:txBody>
      </p:sp>
    </p:spTree>
    <p:extLst>
      <p:ext uri="{BB962C8B-B14F-4D97-AF65-F5344CB8AC3E}">
        <p14:creationId xmlns:p14="http://schemas.microsoft.com/office/powerpoint/2010/main" val="219203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FE6D7-70BD-A7E8-3CCE-2CCDF31702C7}"/>
              </a:ext>
            </a:extLst>
          </p:cNvPr>
          <p:cNvSpPr>
            <a:spLocks noGrp="1"/>
          </p:cNvSpPr>
          <p:nvPr>
            <p:ph type="title"/>
          </p:nvPr>
        </p:nvSpPr>
        <p:spPr>
          <a:xfrm>
            <a:off x="533400" y="2895600"/>
            <a:ext cx="8229600" cy="1143000"/>
          </a:xfrm>
        </p:spPr>
        <p:txBody>
          <a:bodyPr>
            <a:normAutofit/>
          </a:bodyPr>
          <a:lstStyle/>
          <a:p>
            <a:pPr algn="ctr"/>
            <a:r>
              <a:rPr lang="en-IN" sz="6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95066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E54794E4-8204-E01D-19FA-7EB8A4AA1E01}"/>
              </a:ext>
            </a:extLst>
          </p:cNvPr>
          <p:cNvSpPr txBox="1"/>
          <p:nvPr/>
        </p:nvSpPr>
        <p:spPr>
          <a:xfrm>
            <a:off x="457200" y="1417639"/>
            <a:ext cx="8229600" cy="4154984"/>
          </a:xfrm>
          <a:prstGeom prst="rect">
            <a:avLst/>
          </a:prstGeom>
          <a:noFill/>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a growing burden of lifestyle-related diseases such as diabetes and heart disease, which can often be prevented or managed through lifestyle interventions such as diet and exercise.</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However, many people struggle to adopt and maintain healthy habits due to factors such as lack of knowledge, motivation, and social support.</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drawbacks of the existing system include cost, limited accessibility and lack of tailored recommendations.</a:t>
            </a:r>
          </a:p>
        </p:txBody>
      </p:sp>
    </p:spTree>
    <p:extLst>
      <p:ext uri="{BB962C8B-B14F-4D97-AF65-F5344CB8AC3E}">
        <p14:creationId xmlns:p14="http://schemas.microsoft.com/office/powerpoint/2010/main" val="24291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599-42E1-B67B-F24F-35B06261BA93}"/>
              </a:ext>
            </a:extLst>
          </p:cNvPr>
          <p:cNvSpPr>
            <a:spLocks noGrp="1"/>
          </p:cNvSpPr>
          <p:nvPr>
            <p:ph type="title"/>
          </p:nvPr>
        </p:nvSpPr>
        <p:spPr>
          <a:xfrm>
            <a:off x="468086" y="457200"/>
            <a:ext cx="8229600" cy="838200"/>
          </a:xfrm>
        </p:spPr>
        <p:txBody>
          <a:bodyPr>
            <a:normAutofit/>
          </a:bodyPr>
          <a:lstStyle/>
          <a:p>
            <a:pPr algn="ctr"/>
            <a:r>
              <a:rPr lang="en-IN" sz="4000" b="1" dirty="0">
                <a:latin typeface="Times New Roman" panose="02020603050405020304" pitchFamily="18" charset="0"/>
                <a:cs typeface="Times New Roman" panose="02020603050405020304" pitchFamily="18" charset="0"/>
              </a:rPr>
              <a:t>Existing System</a:t>
            </a:r>
            <a:endParaRPr lang="en-IN" sz="4000" dirty="0"/>
          </a:p>
        </p:txBody>
      </p:sp>
      <p:sp>
        <p:nvSpPr>
          <p:cNvPr id="3" name="Content Placeholder 2">
            <a:extLst>
              <a:ext uri="{FF2B5EF4-FFF2-40B4-BE49-F238E27FC236}">
                <a16:creationId xmlns:a16="http://schemas.microsoft.com/office/drawing/2014/main" id="{D9A5E895-E05C-F234-0093-97E2190386F7}"/>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There are various existing systems and tools that are used for disease prediction and management, nutrition recommendations, and yoga therapy.</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Telemedicine platforms: Telemedicine platforms allow users to connect with healthcare providers remotely, making it easier and more convenient to seek medical advice. These platforms can also provide users with tools to monitor their health at home and detect potential health problems early.</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5138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599-42E1-B67B-F24F-35B06261BA93}"/>
              </a:ext>
            </a:extLst>
          </p:cNvPr>
          <p:cNvSpPr>
            <a:spLocks noGrp="1"/>
          </p:cNvSpPr>
          <p:nvPr>
            <p:ph type="title"/>
          </p:nvPr>
        </p:nvSpPr>
        <p:spPr>
          <a:xfrm>
            <a:off x="457200" y="304800"/>
            <a:ext cx="8229600" cy="1143000"/>
          </a:xfrm>
        </p:spPr>
        <p:txBody>
          <a:bodyPr>
            <a:normAutofit/>
          </a:bodyPr>
          <a:lstStyle/>
          <a:p>
            <a:pPr algn="ctr"/>
            <a:r>
              <a:rPr lang="en-IN" sz="4000" b="1" dirty="0">
                <a:latin typeface="Times New Roman" panose="02020603050405020304" pitchFamily="18" charset="0"/>
                <a:cs typeface="Times New Roman" panose="02020603050405020304" pitchFamily="18" charset="0"/>
              </a:rPr>
              <a:t>Existing System</a:t>
            </a:r>
            <a:endParaRPr lang="en-IN" sz="4000" dirty="0"/>
          </a:p>
        </p:txBody>
      </p:sp>
      <p:sp>
        <p:nvSpPr>
          <p:cNvPr id="3" name="Content Placeholder 2">
            <a:extLst>
              <a:ext uri="{FF2B5EF4-FFF2-40B4-BE49-F238E27FC236}">
                <a16:creationId xmlns:a16="http://schemas.microsoft.com/office/drawing/2014/main" id="{D9A5E895-E05C-F234-0093-97E2190386F7}"/>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Nutrition recommendation systems, such as MyPlate, ChooseMyPlate, and MyFitnessPal, which provide personalized recommendations for daily nutrient intake based on individual needs and dietary preferences.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Yoga therapy platforms, such as Glo, </a:t>
            </a:r>
            <a:r>
              <a:rPr lang="en-US" sz="2400" dirty="0" err="1">
                <a:latin typeface="Times New Roman" panose="02020603050405020304" pitchFamily="18" charset="0"/>
                <a:cs typeface="Times New Roman" panose="02020603050405020304" pitchFamily="18" charset="0"/>
              </a:rPr>
              <a:t>Yogaia</a:t>
            </a:r>
            <a:r>
              <a:rPr lang="en-US" sz="2400" dirty="0">
                <a:latin typeface="Times New Roman" panose="02020603050405020304" pitchFamily="18" charset="0"/>
                <a:cs typeface="Times New Roman" panose="02020603050405020304" pitchFamily="18" charset="0"/>
              </a:rPr>
              <a:t>, and Yoga International, which provide online classes and personalized recommendations for yoga poses and sequences based on individual needs and fitness levels.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3390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5783" y="457200"/>
            <a:ext cx="4272433" cy="707886"/>
          </a:xfrm>
          <a:prstGeom prst="rect">
            <a:avLst/>
          </a:prstGeom>
        </p:spPr>
        <p:txBody>
          <a:bodyPr wrap="square">
            <a:spAutoFit/>
          </a:bodyPr>
          <a:lstStyle/>
          <a:p>
            <a:pPr algn="ctr"/>
            <a:r>
              <a:rPr lang="en-IN" sz="4000" b="1" dirty="0">
                <a:latin typeface="Times New Roman" panose="02020603050405020304" pitchFamily="18" charset="0"/>
                <a:cs typeface="Times New Roman" panose="02020603050405020304" pitchFamily="18" charset="0"/>
              </a:rPr>
              <a:t>Proposed System</a:t>
            </a:r>
            <a:endParaRPr lang="en-US" sz="4000" dirty="0"/>
          </a:p>
        </p:txBody>
      </p:sp>
      <p:sp>
        <p:nvSpPr>
          <p:cNvPr id="2" name="TextBox 1">
            <a:extLst>
              <a:ext uri="{FF2B5EF4-FFF2-40B4-BE49-F238E27FC236}">
                <a16:creationId xmlns:a16="http://schemas.microsoft.com/office/drawing/2014/main" id="{1BAA2DEB-E88A-6DF7-8C95-39C1DE3A5F2B}"/>
              </a:ext>
            </a:extLst>
          </p:cNvPr>
          <p:cNvSpPr txBox="1"/>
          <p:nvPr/>
        </p:nvSpPr>
        <p:spPr>
          <a:xfrm>
            <a:off x="495299" y="1371600"/>
            <a:ext cx="8153400" cy="526297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Our proposed system is a machine learning-based platform that aims to predict the risk of developing diabetes and heart disease based on various input parameters.</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system also provides personalized recommendations for nutrition based on the medical conditions. It also provides Yoga courses for the user.</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For example, the system might recommend specific foods or dietary interventions to help manage blood sugar levels for diabetes that are beneficial for reducing stress and improving cardiovascular health for heart disease.</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0676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Details of Modules</a:t>
            </a:r>
          </a:p>
        </p:txBody>
      </p:sp>
      <p:sp>
        <p:nvSpPr>
          <p:cNvPr id="3" name="TextBox 2">
            <a:extLst>
              <a:ext uri="{FF2B5EF4-FFF2-40B4-BE49-F238E27FC236}">
                <a16:creationId xmlns:a16="http://schemas.microsoft.com/office/drawing/2014/main" id="{5BA32255-9A6B-4BFC-3B71-FFE72267DA8F}"/>
              </a:ext>
            </a:extLst>
          </p:cNvPr>
          <p:cNvSpPr txBox="1"/>
          <p:nvPr/>
        </p:nvSpPr>
        <p:spPr>
          <a:xfrm>
            <a:off x="495300" y="1690062"/>
            <a:ext cx="8153400" cy="3477875"/>
          </a:xfrm>
          <a:prstGeom prst="rect">
            <a:avLst/>
          </a:prstGeom>
          <a:noFill/>
        </p:spPr>
        <p:txBody>
          <a:bodyPr wrap="square" rtlCol="0">
            <a:spAutoFit/>
          </a:bodyPr>
          <a:lstStyle/>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Logistic Regression: </a:t>
            </a:r>
            <a:r>
              <a:rPr lang="en-US" sz="2000" dirty="0">
                <a:latin typeface="Times New Roman" panose="02020603050405020304" pitchFamily="18" charset="0"/>
                <a:cs typeface="Times New Roman" panose="02020603050405020304" pitchFamily="18" charset="0"/>
              </a:rPr>
              <a:t>We</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are using Logistic Regression for heart disease prediction. </a:t>
            </a:r>
            <a:r>
              <a:rPr lang="en-US" sz="2000" dirty="0">
                <a:latin typeface="Times New Roman" panose="02020603050405020304" pitchFamily="18" charset="0"/>
                <a:cs typeface="Times New Roman" panose="02020603050405020304" pitchFamily="18" charset="0"/>
              </a:rPr>
              <a:t>Logistic Regression is a commonly used machine learning algorithm that works well for binary classification tasks such as heart disease prediction. It is a simple yet effective algorithm that is easy to interpret and provides good accuracy when used with appropriate feature selection and regularization techniques. </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Support Vector Machine (SVM)</a:t>
            </a:r>
            <a:r>
              <a:rPr lang="en-IN" sz="2000" b="0" i="0" dirty="0">
                <a:effectLst/>
                <a:latin typeface="Times New Roman" panose="02020603050405020304" pitchFamily="18" charset="0"/>
                <a:cs typeface="Times New Roman" panose="02020603050405020304" pitchFamily="18" charset="0"/>
              </a:rPr>
              <a:t>:</a:t>
            </a:r>
            <a:r>
              <a:rPr lang="en-IN" sz="2000" b="0" i="0" dirty="0">
                <a:solidFill>
                  <a:srgbClr val="374151"/>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are using SVM for Diabetes prediction. </a:t>
            </a:r>
            <a:r>
              <a:rPr lang="en-US" sz="2000" dirty="0">
                <a:latin typeface="Times New Roman" panose="02020603050405020304" pitchFamily="18" charset="0"/>
                <a:cs typeface="Times New Roman" panose="02020603050405020304" pitchFamily="18" charset="0"/>
              </a:rPr>
              <a:t>SVM tries to find the best possible line (hyperplane) that separates the data points into different classes with the maximum margin between them.</a:t>
            </a:r>
          </a:p>
        </p:txBody>
      </p:sp>
    </p:spTree>
    <p:extLst>
      <p:ext uri="{BB962C8B-B14F-4D97-AF65-F5344CB8AC3E}">
        <p14:creationId xmlns:p14="http://schemas.microsoft.com/office/powerpoint/2010/main" val="3945620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Details of Modules</a:t>
            </a:r>
          </a:p>
        </p:txBody>
      </p:sp>
      <p:sp>
        <p:nvSpPr>
          <p:cNvPr id="3" name="TextBox 2">
            <a:extLst>
              <a:ext uri="{FF2B5EF4-FFF2-40B4-BE49-F238E27FC236}">
                <a16:creationId xmlns:a16="http://schemas.microsoft.com/office/drawing/2014/main" id="{5BA32255-9A6B-4BFC-3B71-FFE72267DA8F}"/>
              </a:ext>
            </a:extLst>
          </p:cNvPr>
          <p:cNvSpPr txBox="1"/>
          <p:nvPr/>
        </p:nvSpPr>
        <p:spPr>
          <a:xfrm>
            <a:off x="533400" y="1676400"/>
            <a:ext cx="8153400" cy="3170099"/>
          </a:xfrm>
          <a:prstGeom prst="rect">
            <a:avLst/>
          </a:prstGeom>
          <a:noFill/>
        </p:spPr>
        <p:txBody>
          <a:bodyPr wrap="square" rtlCol="0">
            <a:spAutoFit/>
          </a:bodyPr>
          <a:lstStyle/>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User Interface: </a:t>
            </a:r>
            <a:r>
              <a:rPr lang="en-US" sz="2000" dirty="0">
                <a:latin typeface="Times New Roman" panose="02020603050405020304" pitchFamily="18" charset="0"/>
                <a:cs typeface="Times New Roman" panose="02020603050405020304" pitchFamily="18" charset="0"/>
              </a:rPr>
              <a:t>The User Interface (UI) is a critical aspect of our project as it is the primary way for users to interact with the system. In the context of our project, a well-designed UI can help users easily input their medical parameters and receive disease predictions, food recommendations, and yoga tips.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err="1">
                <a:latin typeface="Times New Roman" panose="02020603050405020304" pitchFamily="18" charset="0"/>
                <a:cs typeface="Times New Roman" panose="02020603050405020304" pitchFamily="18" charset="0"/>
              </a:rPr>
              <a:t>PoseNet</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 are using </a:t>
            </a:r>
            <a:r>
              <a:rPr lang="en-US" sz="2000" dirty="0" err="1">
                <a:latin typeface="Times New Roman" panose="02020603050405020304" pitchFamily="18" charset="0"/>
                <a:cs typeface="Times New Roman" panose="02020603050405020304" pitchFamily="18" charset="0"/>
              </a:rPr>
              <a:t>PoseNet</a:t>
            </a:r>
            <a:r>
              <a:rPr lang="en-US" sz="2000" dirty="0">
                <a:latin typeface="Times New Roman" panose="02020603050405020304" pitchFamily="18" charset="0"/>
                <a:cs typeface="Times New Roman" panose="02020603050405020304" pitchFamily="18" charset="0"/>
              </a:rPr>
              <a:t> to derive the parameters by tracking human pose. By using </a:t>
            </a:r>
            <a:r>
              <a:rPr lang="en-US" sz="2000" dirty="0" err="1">
                <a:latin typeface="Times New Roman" panose="02020603050405020304" pitchFamily="18" charset="0"/>
                <a:cs typeface="Times New Roman" panose="02020603050405020304" pitchFamily="18" charset="0"/>
              </a:rPr>
              <a:t>PoseNet</a:t>
            </a:r>
            <a:r>
              <a:rPr lang="en-US" sz="2000" dirty="0">
                <a:latin typeface="Times New Roman" panose="02020603050405020304" pitchFamily="18" charset="0"/>
                <a:cs typeface="Times New Roman" panose="02020603050405020304" pitchFamily="18" charset="0"/>
              </a:rPr>
              <a:t>, we can accurately detect yoga poses in real-time and provide feedback to the user based on their form and positioning.</a:t>
            </a:r>
          </a:p>
        </p:txBody>
      </p:sp>
    </p:spTree>
    <p:extLst>
      <p:ext uri="{BB962C8B-B14F-4D97-AF65-F5344CB8AC3E}">
        <p14:creationId xmlns:p14="http://schemas.microsoft.com/office/powerpoint/2010/main" val="2915557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Functional Requirements</a:t>
            </a:r>
          </a:p>
        </p:txBody>
      </p:sp>
      <p:sp>
        <p:nvSpPr>
          <p:cNvPr id="3" name="TextBox 2">
            <a:extLst>
              <a:ext uri="{FF2B5EF4-FFF2-40B4-BE49-F238E27FC236}">
                <a16:creationId xmlns:a16="http://schemas.microsoft.com/office/drawing/2014/main" id="{29E3EEA2-B398-176E-7C41-6EEDB7ECDDDF}"/>
              </a:ext>
            </a:extLst>
          </p:cNvPr>
          <p:cNvSpPr txBox="1"/>
          <p:nvPr/>
        </p:nvSpPr>
        <p:spPr>
          <a:xfrm>
            <a:off x="486696" y="1417639"/>
            <a:ext cx="8428703" cy="4893647"/>
          </a:xfrm>
          <a:prstGeom prst="rect">
            <a:avLst/>
          </a:prstGeom>
          <a:noFill/>
        </p:spPr>
        <p:txBody>
          <a:bodyPr wrap="square" rtlCol="0">
            <a:spAutoFit/>
          </a:bodyPr>
          <a:lstStyle/>
          <a:p>
            <a:pPr algn="just"/>
            <a:r>
              <a:rPr lang="en-US" sz="2400" b="0" i="0" dirty="0">
                <a:effectLst/>
                <a:latin typeface="Times New Roman" panose="02020603050405020304" pitchFamily="18" charset="0"/>
                <a:cs typeface="Times New Roman" panose="02020603050405020304" pitchFamily="18" charset="0"/>
              </a:rPr>
              <a:t>The following are the functional requirements of </a:t>
            </a:r>
            <a:r>
              <a:rPr lang="en-US" sz="2400" dirty="0">
                <a:latin typeface="Times New Roman" panose="02020603050405020304" pitchFamily="18" charset="0"/>
                <a:cs typeface="Times New Roman" panose="02020603050405020304" pitchFamily="18" charset="0"/>
              </a:rPr>
              <a:t>M</a:t>
            </a:r>
            <a:r>
              <a:rPr lang="en-US" sz="2400" b="0" i="0" dirty="0">
                <a:effectLst/>
                <a:latin typeface="Times New Roman" panose="02020603050405020304" pitchFamily="18" charset="0"/>
                <a:cs typeface="Times New Roman" panose="02020603050405020304" pitchFamily="18" charset="0"/>
              </a:rPr>
              <a:t>ediFit:</a:t>
            </a:r>
          </a:p>
          <a:p>
            <a:pPr algn="just"/>
            <a:endParaRPr lang="en-US" sz="24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Disease prediction</a:t>
            </a:r>
            <a:r>
              <a:rPr lang="en-US" sz="2400" dirty="0">
                <a:latin typeface="Times New Roman" panose="02020603050405020304" pitchFamily="18" charset="0"/>
                <a:cs typeface="Times New Roman" panose="02020603050405020304" pitchFamily="18" charset="0"/>
              </a:rPr>
              <a:t>: The system should be able to predict the risk of developing diabetes and heart disease based on user inputs</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Yoga recommendations</a:t>
            </a:r>
            <a:r>
              <a:rPr lang="en-US" sz="2400" dirty="0">
                <a:latin typeface="Times New Roman" panose="02020603050405020304" pitchFamily="18" charset="0"/>
                <a:cs typeface="Times New Roman" panose="02020603050405020304" pitchFamily="18" charset="0"/>
              </a:rPr>
              <a:t>: The system should provide yoga routines and should be able to track the timer.</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Yoga Pose classification</a:t>
            </a:r>
            <a:r>
              <a:rPr lang="en-US" sz="2400" dirty="0">
                <a:latin typeface="Times New Roman" panose="02020603050405020304" pitchFamily="18" charset="0"/>
                <a:cs typeface="Times New Roman" panose="02020603050405020304" pitchFamily="18" charset="0"/>
              </a:rPr>
              <a:t>: The system should be able to classify the estimated pose into a specific yoga pose from a pre-defined set of poses.</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82395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26</TotalTime>
  <Words>1532</Words>
  <Application>Microsoft Office PowerPoint</Application>
  <PresentationFormat>On-screen Show (4:3)</PresentationFormat>
  <Paragraphs>129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Halant Medium Bold</vt:lpstr>
      <vt:lpstr>Times New Roman</vt:lpstr>
      <vt:lpstr>Office Theme</vt:lpstr>
      <vt:lpstr>PowerPoint Presentation</vt:lpstr>
      <vt:lpstr>Introduction</vt:lpstr>
      <vt:lpstr>Problem Statement</vt:lpstr>
      <vt:lpstr>Existing System</vt:lpstr>
      <vt:lpstr>Existing System</vt:lpstr>
      <vt:lpstr>PowerPoint Presentation</vt:lpstr>
      <vt:lpstr>Details of Modules</vt:lpstr>
      <vt:lpstr>Details of Modules</vt:lpstr>
      <vt:lpstr>Functional Requirements</vt:lpstr>
      <vt:lpstr>Non-Functional Requirements </vt:lpstr>
      <vt:lpstr>Application of the Project </vt:lpstr>
      <vt:lpstr>Hardware Requirements</vt:lpstr>
      <vt:lpstr>Testing and Implementation </vt:lpstr>
      <vt:lpstr>Results</vt:lpstr>
      <vt:lpstr>Results</vt:lpstr>
      <vt:lpstr>Results</vt:lpstr>
      <vt:lpstr>Results</vt:lpstr>
      <vt:lpstr>Conclusion</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Tirumala Giridhar</dc:creator>
  <cp:lastModifiedBy>Tirumala Giridhar</cp:lastModifiedBy>
  <cp:revision>4</cp:revision>
  <dcterms:created xsi:type="dcterms:W3CDTF">2023-05-05T08:41:50Z</dcterms:created>
  <dcterms:modified xsi:type="dcterms:W3CDTF">2023-05-05T09:08:29Z</dcterms:modified>
</cp:coreProperties>
</file>