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EC9271-29F0-4437-A9A3-AFF4DB04C099}">
  <a:tblStyle styleId="{32EC9271-29F0-4437-A9A3-AFF4DB04C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6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e73fa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ee73fa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e73fa7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ee73fa7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e73fa7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ee73fa7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0573e0c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0573e0c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0573e0c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0573e0c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0573e0c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0573e0c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0573e0c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0573e0c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49568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249568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249568b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249568b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249568b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249568b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f9b2d39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f9b2d39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fbd6264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fbd6264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2acb4b1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2acb4b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2acb4b1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2acb4b1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2acb4b1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2acb4b1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3741a59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3741a59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3741a59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3741a59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3741a599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3741a599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3741a59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3741a59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f96f12de0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f96f12de0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96f12de0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96f12de0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96f12de0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96f12de0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f96f12de0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f96f12de0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f96f12de0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f96f12de0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6f12de0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f96f12de0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fbd62641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fbd6264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Relationship Id="rId8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llthatgrows.in/blogs/posts/vegetable-growing-season-chart-indi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gmarknet.gov.in/SearchCmmMkt.aspx?Tx_Commodity=20&amp;Tx_State=KL&amp;Tx_District=16&amp;Tx_Market=128&amp;DateFrom=01-Jan-2012&amp;DateTo=31-Dec-2012&amp;Fr_Date=01-Jan-2012&amp;To_Date=31-Dec-2012&amp;Tx_Trend=0&amp;Tx_CommodityHead=Mango&amp;Tx_StateHead=Kerala&amp;Tx_DistrictHead=Alappuzha&amp;Tx_MarketHead=Alappuzh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      	 </a:t>
            </a:r>
            <a:r>
              <a:rPr lang="en-GB">
                <a:solidFill>
                  <a:srgbClr val="0B5394"/>
                </a:solidFill>
              </a:rPr>
              <a:t>CROP PLANNING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    		Weekly presentation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700" y="744575"/>
            <a:ext cx="8520600" cy="9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Data 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025" y="1605950"/>
            <a:ext cx="1976047" cy="31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311700" y="535775"/>
            <a:ext cx="85206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Tomato 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46" y="1178746"/>
            <a:ext cx="2861600" cy="19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500" y="1186075"/>
            <a:ext cx="2861600" cy="198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050" y="1282131"/>
            <a:ext cx="2609100" cy="179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3226437"/>
            <a:ext cx="2606626" cy="176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5012" y="3177437"/>
            <a:ext cx="2553969" cy="176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5649" y="3177437"/>
            <a:ext cx="2586639" cy="176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311700" y="380475"/>
            <a:ext cx="8520600" cy="7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Tomato week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825" y="2935666"/>
            <a:ext cx="2773175" cy="196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950" y="2803213"/>
            <a:ext cx="2995750" cy="20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50" y="2945699"/>
            <a:ext cx="2773175" cy="194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6871" y="890071"/>
            <a:ext cx="2773175" cy="19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7">
            <a:alphaModFix/>
          </a:blip>
          <a:srcRect b="-5533" l="6080" r="-6080" t="-8791"/>
          <a:stretch/>
        </p:blipFill>
        <p:spPr>
          <a:xfrm>
            <a:off x="3094569" y="789400"/>
            <a:ext cx="3102306" cy="21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090" y="982600"/>
            <a:ext cx="2742011" cy="19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02-Aug-2022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311700" y="744575"/>
            <a:ext cx="85206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Pricipation vs Avg_pricipation</a:t>
            </a:r>
            <a:endParaRPr sz="36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7975"/>
            <a:ext cx="43529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725" y="1637975"/>
            <a:ext cx="42576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ctrTitle"/>
          </p:nvPr>
        </p:nvSpPr>
        <p:spPr>
          <a:xfrm>
            <a:off x="311700" y="169075"/>
            <a:ext cx="8520600" cy="5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price,Arrival and pricipation</a:t>
            </a:r>
            <a:endParaRPr sz="24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735900"/>
            <a:ext cx="2915125" cy="19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825" y="751825"/>
            <a:ext cx="2915125" cy="19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1950" y="805188"/>
            <a:ext cx="2750351" cy="185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425" y="2945514"/>
            <a:ext cx="2955593" cy="199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8018" y="2945514"/>
            <a:ext cx="2998442" cy="199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6445" y="3051938"/>
            <a:ext cx="27503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311700" y="744575"/>
            <a:ext cx="85206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 Demand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675" y="1466025"/>
            <a:ext cx="42100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ctrTitle"/>
          </p:nvPr>
        </p:nvSpPr>
        <p:spPr>
          <a:xfrm>
            <a:off x="351575" y="2642475"/>
            <a:ext cx="85206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05-Aug-22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ctrTitle"/>
          </p:nvPr>
        </p:nvSpPr>
        <p:spPr>
          <a:xfrm>
            <a:off x="311700" y="187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graphs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75" y="1326868"/>
            <a:ext cx="2755425" cy="19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950" y="1299850"/>
            <a:ext cx="2696100" cy="18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450" y="1132850"/>
            <a:ext cx="2919150" cy="199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356" y="3226950"/>
            <a:ext cx="2755420" cy="19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3950" y="3226950"/>
            <a:ext cx="2848500" cy="19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0925" y="3282900"/>
            <a:ext cx="2623050" cy="181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9275" y="1806000"/>
            <a:ext cx="914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Year and month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['2016-1', '2016-2', '2016-3', '2016-4', '2016-5', '2016-6', '2016-7', '2016-8', '2016-9', '2016-10', '2016-11', '2016-12', '2017-1', '2017-2', '2017-3', '2017-4', '2017-5', '2017-6', '2017-7', '2017-8', '2017-9', '2017-10', '2017-11', '2017-12', '2018-1', '2018-2', '2018-3', '2018-4', '2018-5', '2018-6', '2018-7', '2018-8', '2018-9', '2018-10', '2018-11', '2018-12', '2019-1', '2019-2', '2019-3', '2019-4', '2019-5', '2019-6', '2019-7', '2019-8', '2019-9', '2019-10', '2019-11', '2019-12', '2020-1', '2020-2', '2020-3', '2020-4', '2020-5', '2020-6', '2020-7', '2020-8', '2020-9', '2020-10', '2020-11', '2020-12', '2021-1', '2021-2', '2021-3', '2021-4', '2021-5', '2021-6', '2021-7', '2021-8', '2021-9', '2021-10', '2021-11','2021-12']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27-July-2022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/>
        </p:nvSpPr>
        <p:spPr>
          <a:xfrm>
            <a:off x="0" y="0"/>
            <a:ext cx="90201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avg_price_mont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[2314.9166666666665, 714.8695652173913, 548.7096774193549, 947.448275862069, 2865.8275862068967, 3320.366666666667, 1999.225806451613, 760.0967741935484, 1107.2666666666667, 1098.032258064516, 436.9, 401.7096774193548, 902.2692307692307, 1453.0833333333333, 1390.6774193548388, 839.1666666666666, 758.2903225806451, 2120.2, 4114.5161290322585, 2769.2580645161293, 1311.6, 1866.483870967742, 2078.7, 883.9032258064516, 459.61290322580646, 387.67857142857144, 515.741935483871, 536.0, 516.0967741935484, 789.0, 1114.6451612903227, 684.1612903225806, 597.4, 709.7741935483871, 700.5, 724.2258064516129, 1184.967741935484, 655.6071428571429, 841.9354838709677, 1483.3666666666666, 2073.1290322580644, 1748.04, 1835.1764705882354, 1155.9354838709678, 1010.4, 1258.4516129032259, 930.2333333333333, 771.0, 913.3548387096774, 611.8275862068965, 556.6, 315.73333333333335, 469.41379310344826, 1210.0, 1693.3666666666666, 1548.9, 2066.633333333333, 1645.1935483870968, 1523.3333333333333, 1156.7, 846.258064516129, 1052.392857142857, 594.6451612903226, 493.39285714285717, 436.19354838709677, 494.43333333333334, 579.1290322580645, 585.3333333333334, 662.3333333333334, 1351.6129032258063, 2501.3333333333335, 2702.2580645161293]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avg_demand_month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[161.70833333333334, 189.04347826086956, 131.5483870967742, 162.10344827586206, 111.51724137931035, 255.2, 1107.8387096774193, 1339.0, 550.9, 408.0967741935484, 568.0, 227.51612903225808, 151.42307692307693, 190.375, 167.19354838709677, 210.33333333333334, 269.93548387096774, 519.5333333333333, 661.0967741935484, 443.0967741935484, 359.8666666666667, 283.258064516129, 324.3666666666667, 419.4516129032258, 434.0, 242.75, 155.06451612903226, 177.45833333333334, 337.3225806451613, 1104.5333333333333, 1431.032258064516, 1377.0, 853.2, 843.4193548387096, 673.1, 411.0967741935484, 255.48387096774192, 179.64285714285714, 177.93548387096774, 192.2, 302.8709677419355, 894.72, 1611.764705882353, 1455.3548387096773, 1072.4333333333334, 1239.4516129032259, 1101.2333333333333, 631.3870967741935, 417.5806451612903, 395.0, 460.1666666666667, 508.1, 1223.344827586207, 2331.2, 1485.6, 1467.9, 1996.6666666666667, 1959.032258064516, 2339.4, 1836.5333333333333, 775.7096774193549, 525.1785714285714, 669.5483870967741, 501.32142857142856, 1522.6774193548388, 3152.9333333333334, 3511.0967741935483, 2087.1666666666665, 1547.2666666666667, 1331.3870967741937, 969.9666666666667, 602.5483870967741]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ctrTitle"/>
          </p:nvPr>
        </p:nvSpPr>
        <p:spPr>
          <a:xfrm>
            <a:off x="311700" y="744575"/>
            <a:ext cx="8520600" cy="26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08th August 2022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ctrTitle"/>
          </p:nvPr>
        </p:nvSpPr>
        <p:spPr>
          <a:xfrm>
            <a:off x="53575" y="75000"/>
            <a:ext cx="9090300" cy="17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</a:rPr>
              <a:t>IBM Research paper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98" name="Google Shape;198;p34"/>
          <p:cNvSpPr txBox="1"/>
          <p:nvPr>
            <p:ph idx="1" type="subTitle"/>
          </p:nvPr>
        </p:nvSpPr>
        <p:spPr>
          <a:xfrm>
            <a:off x="0" y="1982400"/>
            <a:ext cx="91440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romanUcPeriod"/>
            </a:pPr>
            <a:r>
              <a:rPr lang="en-GB" sz="1800">
                <a:solidFill>
                  <a:srgbClr val="1C4587"/>
                </a:solidFill>
              </a:rPr>
              <a:t>Introduction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romanUcPeriod"/>
            </a:pPr>
            <a:r>
              <a:rPr lang="en-GB" sz="1800">
                <a:solidFill>
                  <a:srgbClr val="1C4587"/>
                </a:solidFill>
              </a:rPr>
              <a:t>Related works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romanUcPeriod"/>
            </a:pPr>
            <a:r>
              <a:rPr lang="en-GB" sz="1800">
                <a:solidFill>
                  <a:srgbClr val="1C4587"/>
                </a:solidFill>
              </a:rPr>
              <a:t>Dataset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romanUcPeriod"/>
            </a:pPr>
            <a:r>
              <a:rPr lang="en-GB" sz="1800">
                <a:solidFill>
                  <a:srgbClr val="1C4587"/>
                </a:solidFill>
              </a:rPr>
              <a:t>Proposed methods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romanUcPeriod"/>
            </a:pPr>
            <a:r>
              <a:rPr lang="en-GB" sz="1800">
                <a:solidFill>
                  <a:srgbClr val="1C4587"/>
                </a:solidFill>
              </a:rPr>
              <a:t>Experiments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AutoNum type="romanUcPeriod"/>
            </a:pPr>
            <a:r>
              <a:rPr lang="en-GB" sz="1800">
                <a:solidFill>
                  <a:srgbClr val="1C4587"/>
                </a:solidFill>
              </a:rPr>
              <a:t>Conclusion</a:t>
            </a:r>
            <a:r>
              <a:rPr lang="en-GB" sz="1800">
                <a:solidFill>
                  <a:srgbClr val="1C4587"/>
                </a:solidFill>
              </a:rPr>
              <a:t> and future works</a:t>
            </a:r>
            <a:endParaRPr sz="18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7325" lvl="0" marL="179999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AutoNum type="romanUcPeriod"/>
            </a:pPr>
            <a:r>
              <a:rPr b="1" lang="en-GB" u="sng">
                <a:solidFill>
                  <a:srgbClr val="1C4587"/>
                </a:solidFill>
              </a:rPr>
              <a:t>Introduction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GB" sz="1400">
                <a:solidFill>
                  <a:schemeClr val="dk1"/>
                </a:solidFill>
              </a:rPr>
              <a:t>Crop prices are affected due to:</a:t>
            </a:r>
            <a:endParaRPr b="1" sz="1400"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area under cultivation for a particular crop</a:t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supply projection</a:t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government policies</a:t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consumer demands</a:t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supply chain aspects of producers for agriculture-based products</a:t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Weather conditions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b="1" lang="en-GB" sz="1400">
                <a:solidFill>
                  <a:schemeClr val="dk1"/>
                </a:solidFill>
              </a:rPr>
              <a:t>Challenges</a:t>
            </a:r>
            <a:r>
              <a:rPr b="1" lang="en-GB" sz="1400">
                <a:solidFill>
                  <a:schemeClr val="dk1"/>
                </a:solidFill>
              </a:rPr>
              <a:t> in crop price forecasting</a:t>
            </a:r>
            <a:endParaRPr b="1" sz="1400"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data quality issues</a:t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unreliability in future weather predictions</a:t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high fluctuation present in the historical crop price</a:t>
            </a:r>
            <a:endParaRPr sz="1400"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sz="1400">
                <a:solidFill>
                  <a:schemeClr val="dk1"/>
                </a:solidFill>
              </a:rPr>
              <a:t>crop price variations across neighboring marketplaces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700"/>
              <a:buAutoNum type="romanUcPeriod"/>
            </a:pPr>
            <a:r>
              <a:rPr b="1" lang="en-GB" sz="2700" u="sng">
                <a:solidFill>
                  <a:srgbClr val="1C4587"/>
                </a:solidFill>
              </a:rPr>
              <a:t>Related works</a:t>
            </a:r>
            <a:endParaRPr b="1" sz="2700" u="sng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idx="1" type="subTitle"/>
          </p:nvPr>
        </p:nvSpPr>
        <p:spPr>
          <a:xfrm>
            <a:off x="0" y="-107150"/>
            <a:ext cx="9144000" cy="52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 u="sng">
                <a:solidFill>
                  <a:srgbClr val="1C4587"/>
                </a:solidFill>
              </a:rPr>
              <a:t>III. Dataset</a:t>
            </a:r>
            <a:endParaRPr b="1" sz="2700" u="sng">
              <a:solidFill>
                <a:srgbClr val="1C458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1682350" y="114657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36"/>
          <p:cNvGraphicFramePr/>
          <p:nvPr/>
        </p:nvGraphicFramePr>
        <p:xfrm>
          <a:off x="111375" y="44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{32EC9271-29F0-4437-A9A3-AFF4DB04C099}</a:tableStyleId>
              </a:tblPr>
              <a:tblGrid>
                <a:gridCol w="1564250"/>
                <a:gridCol w="4457500"/>
                <a:gridCol w="3010875"/>
              </a:tblGrid>
              <a:tr h="529125">
                <a:tc>
                  <a:txBody>
                    <a:bodyPr/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AutoNum type="arabicPeriod"/>
                      </a:pPr>
                      <a:r>
                        <a:rPr b="1" lang="en-GB" sz="1700"/>
                        <a:t>Weather Data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/>
                        <a:t>2. Agmarknet Data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124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Features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Average humidity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Total rainfall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Average 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Minimum price per quintal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Maximum price per quintal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Model price per quintal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GB"/>
                        <a:t>Arrival volume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Reference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Weather Channel APIs to access the weather data for the geo-locations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Agricultural Marketing Information Network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Location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Davangere district in Karnataka state for the years 2017 and 2018.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For 7 markets in Kolar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For Tomato &amp; Maize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Jan 2016 - Jul 2019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Note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Transport </a:t>
                      </a:r>
                      <a:r>
                        <a:rPr lang="en-GB"/>
                        <a:t>disturbance</a:t>
                      </a:r>
                      <a:r>
                        <a:rPr lang="en-GB"/>
                        <a:t> - heavy rainfall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temperature and humidity affect the shelf life of crops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quantity of crops brought to the marketplaces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9525" lvl="0" marL="89999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Website is not updated on sundays. Thus, no arrival of crops on Sundays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idx="1" type="subTitle"/>
          </p:nvPr>
        </p:nvSpPr>
        <p:spPr>
          <a:xfrm>
            <a:off x="42875" y="0"/>
            <a:ext cx="9054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1C4587"/>
                </a:solidFill>
              </a:rPr>
              <a:t>IV. Proposed Method</a:t>
            </a:r>
            <a:endParaRPr b="1" u="sng">
              <a:solidFill>
                <a:srgbClr val="1C458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4587"/>
              </a:solidFill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632225" y="600075"/>
            <a:ext cx="8004600" cy="16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b="1" lang="en-GB" sz="1800" u="sng">
                <a:solidFill>
                  <a:srgbClr val="CC0000"/>
                </a:solidFill>
              </a:rPr>
              <a:t>Data preprocessing</a:t>
            </a:r>
            <a:endParaRPr b="1" sz="1800" u="sng">
              <a:solidFill>
                <a:srgbClr val="CC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GB">
                <a:solidFill>
                  <a:schemeClr val="dk1"/>
                </a:solidFill>
              </a:rPr>
              <a:t>Identification of </a:t>
            </a:r>
            <a:r>
              <a:rPr b="1" lang="en-GB" u="sng">
                <a:solidFill>
                  <a:schemeClr val="dk1"/>
                </a:solidFill>
                <a:highlight>
                  <a:srgbClr val="00FFFF"/>
                </a:highlight>
              </a:rPr>
              <a:t>missing value</a:t>
            </a:r>
            <a:r>
              <a:rPr lang="en-GB">
                <a:solidFill>
                  <a:schemeClr val="dk1"/>
                </a:solidFill>
              </a:rPr>
              <a:t> and filled with</a:t>
            </a:r>
            <a:r>
              <a:rPr lang="en-GB">
                <a:solidFill>
                  <a:schemeClr val="dk1"/>
                </a:solidFill>
                <a:highlight>
                  <a:schemeClr val="accent6"/>
                </a:highlight>
              </a:rPr>
              <a:t> splined</a:t>
            </a:r>
            <a:r>
              <a:rPr lang="en-GB">
                <a:solidFill>
                  <a:schemeClr val="dk1"/>
                </a:solidFill>
              </a:rPr>
              <a:t> based technique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For Agmarknet all days except Sunday no entry - missing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b="1" lang="en-GB" u="sng">
                <a:solidFill>
                  <a:schemeClr val="dk1"/>
                </a:solidFill>
                <a:highlight>
                  <a:srgbClr val="00FFFF"/>
                </a:highlight>
              </a:rPr>
              <a:t>Outlier</a:t>
            </a:r>
            <a:endParaRPr b="1" u="sng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Detected by  IQR (Interquartile range) method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were not modified(considered as human error when recording)</a:t>
            </a:r>
            <a:endParaRPr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4363025" y="2234250"/>
            <a:ext cx="414300" cy="39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632200" y="2625450"/>
            <a:ext cx="8004600" cy="25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0000"/>
                </a:solidFill>
              </a:rPr>
              <a:t>2. Statistical Analysis</a:t>
            </a:r>
            <a:endParaRPr b="1" sz="1800" u="sng">
              <a:solidFill>
                <a:srgbClr val="FF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GB">
                <a:solidFill>
                  <a:schemeClr val="dk1"/>
                </a:solidFill>
              </a:rPr>
              <a:t>ADF &amp; KPSS tests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non-stationary, strict</a:t>
            </a:r>
            <a:r>
              <a:rPr lang="en-GB">
                <a:solidFill>
                  <a:schemeClr val="dk1"/>
                </a:solidFill>
              </a:rPr>
              <a:t>-stationary</a:t>
            </a:r>
            <a:r>
              <a:rPr lang="en-GB">
                <a:solidFill>
                  <a:schemeClr val="dk1"/>
                </a:solidFill>
              </a:rPr>
              <a:t>, trend-stationary or difference stationary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Tomato price - Strict stationary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Maize price - non- stationary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GB">
                <a:solidFill>
                  <a:schemeClr val="dk1"/>
                </a:solidFill>
              </a:rPr>
              <a:t>Agmarknet data is decomposed into </a:t>
            </a:r>
            <a:r>
              <a:rPr b="1" lang="en-GB" u="sng">
                <a:solidFill>
                  <a:schemeClr val="dk1"/>
                </a:solidFill>
              </a:rPr>
              <a:t>trend, seasonal and residual components</a:t>
            </a:r>
            <a:r>
              <a:rPr lang="en-GB">
                <a:solidFill>
                  <a:schemeClr val="dk1"/>
                </a:solidFill>
              </a:rPr>
              <a:t> using </a:t>
            </a:r>
            <a:r>
              <a:rPr lang="en-GB">
                <a:solidFill>
                  <a:schemeClr val="dk1"/>
                </a:solidFill>
                <a:highlight>
                  <a:srgbClr val="00FFFF"/>
                </a:highlight>
              </a:rPr>
              <a:t>additive seasonal decomposition techniques</a:t>
            </a:r>
            <a:endParaRPr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GB">
                <a:solidFill>
                  <a:schemeClr val="dk1"/>
                </a:solidFill>
                <a:highlight>
                  <a:schemeClr val="lt2"/>
                </a:highlight>
              </a:rPr>
              <a:t>Residual component/noise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  <a:highlight>
                  <a:schemeClr val="lt2"/>
                </a:highlight>
              </a:rPr>
              <a:t>Mean = 0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  <a:highlight>
                  <a:schemeClr val="lt2"/>
                </a:highlight>
              </a:rPr>
              <a:t>Avg Std Deviation: Tomato = 202.43; Maize = 34.39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/>
          <p:nvPr/>
        </p:nvSpPr>
        <p:spPr>
          <a:xfrm>
            <a:off x="4352450" y="0"/>
            <a:ext cx="439200" cy="7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50" y="750175"/>
            <a:ext cx="9144000" cy="30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 u="sng">
                <a:solidFill>
                  <a:srgbClr val="FF0000"/>
                </a:solidFill>
              </a:rPr>
              <a:t>3. Data quality based features</a:t>
            </a:r>
            <a:endParaRPr b="1" sz="2800" u="sng">
              <a:solidFill>
                <a:srgbClr val="FF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GB">
                <a:solidFill>
                  <a:schemeClr val="dk1"/>
                </a:solidFill>
              </a:rPr>
              <a:t>Already there are features from 2 datasets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Weather dataset - WD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Agmarknet dataset - AG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GB">
                <a:solidFill>
                  <a:schemeClr val="dk1"/>
                </a:solidFill>
              </a:rPr>
              <a:t>Additionally following features are </a:t>
            </a:r>
            <a:r>
              <a:rPr lang="en-GB">
                <a:solidFill>
                  <a:schemeClr val="dk1"/>
                </a:solidFill>
              </a:rPr>
              <a:t> proposed to capture the data </a:t>
            </a:r>
            <a:r>
              <a:rPr lang="en-GB">
                <a:solidFill>
                  <a:schemeClr val="dk1"/>
                </a:solidFill>
              </a:rPr>
              <a:t>quality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issues</a:t>
            </a:r>
            <a:r>
              <a:rPr lang="en-GB">
                <a:solidFill>
                  <a:schemeClr val="dk1"/>
                </a:solidFill>
              </a:rPr>
              <a:t> - DQ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Missing flag (M) - binary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Outlier flag (O) - binary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Fourier Transform based features (FT) -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Time related features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Day &amp; Month - Numerical value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-GB">
                <a:solidFill>
                  <a:schemeClr val="dk1"/>
                </a:solidFill>
              </a:rPr>
              <a:t>Statistical Indicators (SI)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moving averages, moving standard deviation of the price timeseries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8"/>
          <p:cNvSpPr/>
          <p:nvPr/>
        </p:nvSpPr>
        <p:spPr>
          <a:xfrm>
            <a:off x="4352400" y="3771775"/>
            <a:ext cx="439200" cy="13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/>
          <p:nvPr/>
        </p:nvSpPr>
        <p:spPr>
          <a:xfrm>
            <a:off x="4389775" y="0"/>
            <a:ext cx="417900" cy="90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/>
          <p:nvPr/>
        </p:nvSpPr>
        <p:spPr>
          <a:xfrm>
            <a:off x="53575" y="900125"/>
            <a:ext cx="9090300" cy="23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FF0000"/>
                </a:solidFill>
              </a:rPr>
              <a:t>4. Feature Representation</a:t>
            </a:r>
            <a:endParaRPr b="1" sz="2400" u="sng">
              <a:solidFill>
                <a:srgbClr val="FF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GB">
                <a:solidFill>
                  <a:schemeClr val="dk1"/>
                </a:solidFill>
              </a:rPr>
              <a:t>Features : AG, WD, DQ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05125" y="51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week progress (</a:t>
            </a:r>
            <a:r>
              <a:rPr lang="en-GB"/>
              <a:t>20.07.2022  - 27.07.2022)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Analysis of seasonal fruits and vegetables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Collecting dataset for seasonal fruits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Analysis of daily price report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Analysis of weekly price report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1010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/>
              <a:t>Analysis of seasonal fruits and vegetables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 sz="4300"/>
              <a:t>Analysis the indian seasonal fruits and vegetables</a:t>
            </a:r>
            <a:endParaRPr sz="4300"/>
          </a:p>
          <a:p>
            <a:pPr indent="-2968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GB" sz="4300"/>
              <a:t>Fruits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Apple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Grapes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Mango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Papaya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Pineapple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Jackfruit</a:t>
            </a:r>
            <a:endParaRPr sz="4300"/>
          </a:p>
          <a:p>
            <a:pPr indent="-2968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GB" sz="4300"/>
              <a:t>Vegetables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Bitter Gourd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Gabbage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Cauliflower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Okra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Onion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Peas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Potato</a:t>
            </a:r>
            <a:endParaRPr sz="4300"/>
          </a:p>
          <a:p>
            <a:pPr indent="-2968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300"/>
              <a:t>Tomato 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300"/>
              <a:t>Reference : </a:t>
            </a:r>
            <a:r>
              <a:rPr lang="en-GB" sz="4300" u="sng">
                <a:solidFill>
                  <a:schemeClr val="hlink"/>
                </a:solidFill>
                <a:hlinkClick r:id="rId3"/>
              </a:rPr>
              <a:t>https://www.allthatgrows.in/blogs/posts/vegetable-growing-season-chart-india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/>
              <a:t>Collecting dataset for seasonal fruits</a:t>
            </a:r>
            <a:endParaRPr b="1"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Collects the daily price report of Pineapple for Kerala, Alappuzha district, Alappuzha market from Jan 01 2012 to June 31 2022.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Reference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gmarknet.gov.in/SearchCmmMkt.aspx?Tx_Commodity=20&amp;Tx_State=KL&amp;Tx_District=16&amp;Tx_Market=128&amp;DateFrom=01-Jan-2012&amp;DateTo=31-Dec-2012&amp;Fr_Date=01-Jan-2012&amp;To_Date=31-Dec-2012&amp;Tx_Trend=0&amp;Tx_CommodityHead=Mango&amp;Tx_StateHead=Kerala&amp;Tx_DistrictHead=Alappuzha&amp;Tx_MarketHead=Alappuzh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70725"/>
            <a:ext cx="8520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Analysis of daily price report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488625"/>
            <a:ext cx="8520600" cy="4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Number of data collected from daily price report for: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1027525" y="94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{32EC9271-29F0-4437-A9A3-AFF4DB04C099}</a:tableStyleId>
              </a:tblPr>
              <a:tblGrid>
                <a:gridCol w="1647850"/>
                <a:gridCol w="1647850"/>
              </a:tblGrid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311700" y="171450"/>
            <a:ext cx="8520600" cy="4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Graphical analysis of daily price report for 2012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554825"/>
            <a:ext cx="49339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311700" y="53575"/>
            <a:ext cx="8520600" cy="5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chemeClr val="dk2"/>
                </a:solidFill>
              </a:rPr>
              <a:t>Analysis of weekly price report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42875" y="814400"/>
            <a:ext cx="9022500" cy="4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 sz="1400"/>
              <a:t>Due to the lack of data for daily analysis, found the average price for a week of a year and create weekly price report and analyse it.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148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52400"/>
            <a:ext cx="41148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57525"/>
            <a:ext cx="4419601" cy="21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0" y="2957525"/>
            <a:ext cx="4114800" cy="21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