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70075-D025-4DBB-BA55-4EAB3FD44DC2}">
  <a:tblStyle styleId="{39C70075-D025-4DBB-BA55-4EAB3FD44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62B369-0C4A-4DF0-84A1-8F8A1ECC7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bd0aa662c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bd0aa662c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bd0aa662c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bd0aa662c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bd0aa662c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bd0aa662c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bd0aa662c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bd0aa662c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f24101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f24101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f24101e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f24101e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f24101e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f24101e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bd0aa662c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bd0aa662c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fa6afa7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6fa6afa7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bd0aa66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bd0aa66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bd0aa6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bd0aa6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bd0aa66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bd0aa66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bd0aa662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bd0aa662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bd0aa662c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bd0aa662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bd0aa662c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bd0aa662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bd0aa662c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bd0aa662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8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Root Cause Analysis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/>
        </p:nvSpPr>
        <p:spPr>
          <a:xfrm>
            <a:off x="3081250" y="160750"/>
            <a:ext cx="276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Max power</a:t>
            </a: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 Mode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2450"/>
            <a:ext cx="3954175" cy="23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675" y="2885613"/>
            <a:ext cx="4294325" cy="2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84200"/>
            <a:ext cx="4106575" cy="21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5300" y="622450"/>
            <a:ext cx="4051725" cy="2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/>
        </p:nvSpPr>
        <p:spPr>
          <a:xfrm>
            <a:off x="171450" y="171450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Fault Classification </a:t>
            </a:r>
            <a:endParaRPr b="1" i="1" sz="2200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5" name="Google Shape;355;p23"/>
          <p:cNvGraphicFramePr/>
          <p:nvPr/>
        </p:nvGraphicFramePr>
        <p:xfrm>
          <a:off x="952500" y="15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{D462B369-0C4A-4DF0-84A1-8F8A1ECC7317}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 Classifier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0.90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14525" y="1983625"/>
            <a:ext cx="6775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400"/>
              <a:t>What if our data is available ?</a:t>
            </a:r>
            <a:endParaRPr b="1" sz="3400"/>
          </a:p>
        </p:txBody>
      </p:sp>
      <p:sp>
        <p:nvSpPr>
          <p:cNvPr id="366" name="Google Shape;366;p25"/>
          <p:cNvSpPr txBox="1"/>
          <p:nvPr/>
        </p:nvSpPr>
        <p:spPr>
          <a:xfrm>
            <a:off x="171450" y="171450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Sprint Plan </a:t>
            </a:r>
            <a:r>
              <a:rPr b="1" i="1" lang="en-GB" sz="2200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2200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14350" y="159250"/>
            <a:ext cx="76224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Maintenance/Fault type classification  </a:t>
            </a: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 </a:t>
            </a:r>
            <a:endParaRPr sz="2644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1663575" y="1328725"/>
            <a:ext cx="11679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4039775" y="1328725"/>
            <a:ext cx="12669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 RUL </a:t>
            </a:r>
            <a:r>
              <a:rPr lang="en-GB"/>
              <a:t> 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6600750" y="1328725"/>
            <a:ext cx="14298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 the data </a:t>
            </a:r>
            <a:r>
              <a:rPr lang="en-GB"/>
              <a:t> 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6600750" y="3358775"/>
            <a:ext cx="14298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and feature </a:t>
            </a:r>
            <a:r>
              <a:rPr lang="en-GB"/>
              <a:t>engineering</a:t>
            </a:r>
            <a:r>
              <a:rPr lang="en-GB"/>
              <a:t> </a:t>
            </a:r>
            <a:r>
              <a:rPr lang="en-GB"/>
              <a:t> 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3958325" y="3358775"/>
            <a:ext cx="14298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models </a:t>
            </a:r>
            <a:r>
              <a:rPr lang="en-GB"/>
              <a:t>  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1598575" y="3305200"/>
            <a:ext cx="1429800" cy="1028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</a:t>
            </a:r>
            <a:r>
              <a:rPr lang="en-GB"/>
              <a:t>evaluation</a:t>
            </a:r>
            <a:r>
              <a:rPr lang="en-GB"/>
              <a:t> </a:t>
            </a:r>
            <a:r>
              <a:rPr lang="en-GB"/>
              <a:t>  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028375" y="1719800"/>
            <a:ext cx="8145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5503575" y="1703750"/>
            <a:ext cx="8145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 rot="10800000">
            <a:off x="3086100" y="3792725"/>
            <a:ext cx="8145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 rot="10800000">
            <a:off x="5503575" y="3792725"/>
            <a:ext cx="8145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 rot="5400000">
            <a:off x="6969925" y="2777700"/>
            <a:ext cx="8145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idx="1" type="body"/>
          </p:nvPr>
        </p:nvSpPr>
        <p:spPr>
          <a:xfrm>
            <a:off x="1282375" y="942975"/>
            <a:ext cx="70305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Noise Removal 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Principal Component Analysis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Auto-encoders for noise removal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Analyzing the correlation between features and target variable </a:t>
            </a:r>
            <a:endParaRPr sz="1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Smoothing 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Exponential smoothing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Moving coverage </a:t>
            </a:r>
            <a:endParaRPr sz="14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Scaling the data 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-GB" sz="1500"/>
              <a:t>Frequency domain analysis 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Create a new set of features based on signal processing approach(FFT)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-GB" sz="1400"/>
              <a:t>Creating new statistical features 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Mean, mode, median etc.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8" name="Google Shape;388;p27"/>
          <p:cNvSpPr txBox="1"/>
          <p:nvPr>
            <p:ph type="title"/>
          </p:nvPr>
        </p:nvSpPr>
        <p:spPr>
          <a:xfrm>
            <a:off x="114350" y="159250"/>
            <a:ext cx="76224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</a:t>
            </a: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644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1239525" y="929200"/>
            <a:ext cx="70305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-GB" sz="1400"/>
              <a:t>Conventional regression techniques for RUL </a:t>
            </a:r>
            <a:r>
              <a:rPr b="1" lang="en-GB" sz="1400"/>
              <a:t>prediction</a:t>
            </a:r>
            <a:r>
              <a:rPr b="1" lang="en-GB" sz="1400"/>
              <a:t> 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SVM, RF, MLP etc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-GB" sz="1400"/>
              <a:t>Time Series Approach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CNN </a:t>
            </a:r>
            <a:r>
              <a:rPr lang="en-GB" sz="1400"/>
              <a:t>based RUL prediction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Combinations of 1DCNN , LSTM and Dense layer</a:t>
            </a:r>
            <a:endParaRPr sz="1400"/>
          </a:p>
        </p:txBody>
      </p:sp>
      <p:sp>
        <p:nvSpPr>
          <p:cNvPr id="394" name="Google Shape;394;p28"/>
          <p:cNvSpPr txBox="1"/>
          <p:nvPr>
            <p:ph type="title"/>
          </p:nvPr>
        </p:nvSpPr>
        <p:spPr>
          <a:xfrm>
            <a:off x="114350" y="159250"/>
            <a:ext cx="50934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Strategies  </a:t>
            </a:r>
            <a:r>
              <a:rPr lang="en-GB" sz="2644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644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2771850" y="2227350"/>
            <a:ext cx="378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328700" y="202100"/>
            <a:ext cx="32682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0">
                <a:solidFill>
                  <a:srgbClr val="424242"/>
                </a:solidFill>
              </a:rPr>
              <a:t>Introduction </a:t>
            </a:r>
            <a:endParaRPr sz="282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146700" y="1484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24242"/>
                </a:solidFill>
              </a:rPr>
              <a:t>Objective </a:t>
            </a:r>
            <a:endParaRPr b="1" sz="2400">
              <a:solidFill>
                <a:srgbClr val="424242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➢"/>
            </a:pPr>
            <a:r>
              <a:rPr lang="en-GB" sz="2200">
                <a:solidFill>
                  <a:srgbClr val="424242"/>
                </a:solidFill>
              </a:rPr>
              <a:t>Identify the root cause of IOT device failure using sensor data </a:t>
            </a:r>
            <a:endParaRPr sz="2200">
              <a:solidFill>
                <a:srgbClr val="42424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Char char="➢"/>
            </a:pPr>
            <a:r>
              <a:rPr lang="en-GB" sz="2200">
                <a:solidFill>
                  <a:srgbClr val="424242"/>
                </a:solidFill>
              </a:rPr>
              <a:t>Predict remaining uselife(RUL) of devices before it fails </a:t>
            </a:r>
            <a:endParaRPr sz="22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303800" y="1723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520" u="sng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</a:t>
            </a:r>
            <a:endParaRPr b="1" i="1" sz="4520" u="sng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-194100" y="0"/>
            <a:ext cx="34758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3268" u="sng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 Prediction</a:t>
            </a:r>
            <a:endParaRPr i="1" sz="3268" u="sng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121850" y="764100"/>
            <a:ext cx="5865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❖"/>
            </a:pPr>
            <a:r>
              <a:rPr b="1" lang="en-GB" sz="2500">
                <a:solidFill>
                  <a:srgbClr val="000000"/>
                </a:solidFill>
              </a:rPr>
              <a:t>Dataset   —&gt; Nasa’s Turbofan Data  </a:t>
            </a:r>
            <a:endParaRPr b="1" sz="2500">
              <a:solidFill>
                <a:srgbClr val="000000"/>
              </a:solidFill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0" y="1448238"/>
            <a:ext cx="83343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105900" y="3106925"/>
            <a:ext cx="7897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Features: Engine id, time cycle, sensor 1 to sensor 21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Fault modes :  HPC degradation, Fan degradation (1:HPC, 2: HPC+fan)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RUL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16"/>
          <p:cNvSpPr/>
          <p:nvPr/>
        </p:nvSpPr>
        <p:spPr>
          <a:xfrm>
            <a:off x="1378550" y="3964800"/>
            <a:ext cx="1607700" cy="8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the engines by its id 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3592100" y="3964800"/>
            <a:ext cx="1671900" cy="8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</a:t>
            </a:r>
            <a:r>
              <a:rPr lang="en-GB"/>
              <a:t>operating time</a:t>
            </a:r>
            <a:r>
              <a:rPr lang="en-GB"/>
              <a:t> Cycle </a:t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6016225" y="3952200"/>
            <a:ext cx="2963400" cy="8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 = Max_cycle - Current_cycle</a:t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2986250" y="4320600"/>
            <a:ext cx="523800" cy="1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5346050" y="4320600"/>
            <a:ext cx="523800" cy="1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0" y="160750"/>
            <a:ext cx="617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0B6374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b="1" i="1" sz="2400">
              <a:solidFill>
                <a:srgbClr val="0B637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0" y="602400"/>
            <a:ext cx="4132850" cy="23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0" y="3026850"/>
            <a:ext cx="4372151" cy="21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350" y="666700"/>
            <a:ext cx="4506500" cy="20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350" y="3026850"/>
            <a:ext cx="450650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91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/>
        </p:nvSpPr>
        <p:spPr>
          <a:xfrm>
            <a:off x="407200" y="75000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RUL prediction </a:t>
            </a:r>
            <a:endParaRPr b="1" i="1" sz="2200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3" name="Google Shape;323;p19"/>
          <p:cNvGraphicFramePr/>
          <p:nvPr/>
        </p:nvGraphicFramePr>
        <p:xfrm>
          <a:off x="1541275" y="80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{39C70075-D025-4DBB-BA55-4EAB3FD44DC2}</a:tableStyleId>
              </a:tblPr>
              <a:tblGrid>
                <a:gridCol w="1944975"/>
                <a:gridCol w="1586050"/>
                <a:gridCol w="1748125"/>
                <a:gridCol w="1944975"/>
              </a:tblGrid>
              <a:tr h="4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Dataset 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algorithm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train_RMSE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test_RMSE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FD001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</a:t>
                      </a:r>
                      <a:r>
                        <a:rPr b="1" lang="en-GB" sz="1200"/>
                        <a:t>iner_regression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22.7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22.9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FD001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SVM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23.17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22.6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FD001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Random forest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7.9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19.4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All 4 dataset 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Linear_regression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Random Forest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21.9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6.7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31.3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27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FD001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Simple MLP model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24.2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25.36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8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FD001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LSTM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LSTM_H_Tune 1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LSTM_</a:t>
                      </a: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H_Tune 2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13.5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12.31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15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38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29.9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27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0" y="73500"/>
            <a:ext cx="35469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293"/>
              <a:buFont typeface="Arial"/>
              <a:buNone/>
            </a:pPr>
            <a:r>
              <a:rPr b="0" i="1" lang="en-GB" sz="3268" u="sng">
                <a:solidFill>
                  <a:srgbClr val="0B63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 Classification</a:t>
            </a:r>
            <a:endParaRPr b="0" i="1" sz="3268" u="sng">
              <a:solidFill>
                <a:srgbClr val="0B63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6698"/>
              <a:buFont typeface="Arial"/>
              <a:buNone/>
            </a:pPr>
            <a:r>
              <a:t/>
            </a:r>
            <a:endParaRPr b="0" sz="2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71600" y="1454275"/>
            <a:ext cx="70305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Char char="●"/>
            </a:pPr>
            <a:r>
              <a:rPr lang="en-GB" sz="2000">
                <a:solidFill>
                  <a:srgbClr val="212121"/>
                </a:solidFill>
              </a:rPr>
              <a:t>Two modes  </a:t>
            </a:r>
            <a:br>
              <a:rPr lang="en-GB" sz="2000">
                <a:solidFill>
                  <a:srgbClr val="212121"/>
                </a:solidFill>
              </a:rPr>
            </a:br>
            <a:r>
              <a:rPr lang="en-GB" sz="2000">
                <a:solidFill>
                  <a:srgbClr val="212121"/>
                </a:solidFill>
              </a:rPr>
              <a:t>MPPT  —&gt; </a:t>
            </a:r>
            <a:r>
              <a:rPr lang="en-GB" sz="2000">
                <a:solidFill>
                  <a:srgbClr val="212121"/>
                </a:solidFill>
              </a:rPr>
              <a:t>Maximum</a:t>
            </a:r>
            <a:r>
              <a:rPr lang="en-GB" sz="2000">
                <a:solidFill>
                  <a:srgbClr val="212121"/>
                </a:solidFill>
              </a:rPr>
              <a:t> Power Mode</a:t>
            </a:r>
            <a:br>
              <a:rPr lang="en-GB" sz="2000">
                <a:solidFill>
                  <a:srgbClr val="212121"/>
                </a:solidFill>
              </a:rPr>
            </a:br>
            <a:r>
              <a:rPr lang="en-GB" sz="2000">
                <a:solidFill>
                  <a:srgbClr val="212121"/>
                </a:solidFill>
              </a:rPr>
              <a:t>IPPI      —&gt; Limited Power Mode </a:t>
            </a:r>
            <a:endParaRPr sz="2000">
              <a:solidFill>
                <a:srgbClr val="21212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Char char="●"/>
            </a:pPr>
            <a:r>
              <a:rPr lang="en-GB" sz="2000">
                <a:solidFill>
                  <a:srgbClr val="212121"/>
                </a:solidFill>
              </a:rPr>
              <a:t>Each mode has 7 fault dataset  and 1 fault free dataset </a:t>
            </a:r>
            <a:endParaRPr sz="2000">
              <a:solidFill>
                <a:srgbClr val="21212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Char char="●"/>
            </a:pPr>
            <a:r>
              <a:rPr lang="en-GB" sz="2000">
                <a:solidFill>
                  <a:srgbClr val="212121"/>
                </a:solidFill>
              </a:rPr>
              <a:t>15 features including fault type label</a:t>
            </a:r>
            <a:endParaRPr sz="2000">
              <a:solidFill>
                <a:srgbClr val="21212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Char char="●"/>
            </a:pPr>
            <a:r>
              <a:rPr lang="en-GB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109342 rows × 15 columns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50"/>
              <a:buFont typeface="Roboto"/>
              <a:buChar char="●"/>
            </a:pPr>
            <a:r>
              <a:rPr lang="en-GB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Fault were </a:t>
            </a:r>
            <a:r>
              <a:rPr lang="en-GB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introduced</a:t>
            </a:r>
            <a:r>
              <a:rPr lang="en-GB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manually 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1371600" y="846525"/>
            <a:ext cx="617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Char char="❖"/>
            </a:pPr>
            <a:r>
              <a:rPr b="1" lang="en-GB" sz="2300">
                <a:latin typeface="Nunito"/>
                <a:ea typeface="Nunito"/>
                <a:cs typeface="Nunito"/>
                <a:sym typeface="Nunito"/>
              </a:rPr>
              <a:t>Dataset  →Solar system (GPVS)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/>
        </p:nvSpPr>
        <p:spPr>
          <a:xfrm>
            <a:off x="0" y="160750"/>
            <a:ext cx="617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0B6374"/>
                </a:solidFill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b="1" i="1" sz="2400">
              <a:solidFill>
                <a:srgbClr val="0B637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5" y="636775"/>
            <a:ext cx="3741624" cy="23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25" y="636775"/>
            <a:ext cx="4003200" cy="22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50" y="3030525"/>
            <a:ext cx="3379400" cy="20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4175" y="2969875"/>
            <a:ext cx="3928075" cy="20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3081250" y="160750"/>
            <a:ext cx="276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Nunito"/>
                <a:ea typeface="Nunito"/>
                <a:cs typeface="Nunito"/>
                <a:sym typeface="Nunito"/>
              </a:rPr>
              <a:t>Limited Power Mode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