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hyy.org/articles/which-pa-school-districts-get-the-highest-percentage-of-aid-from-the-state/"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Image - </a:t>
            </a:r>
            <a:r>
              <a:rPr lang="en" u="sng">
                <a:solidFill>
                  <a:schemeClr val="hlink"/>
                </a:solidFill>
                <a:hlinkClick r:id="rId3"/>
              </a:rPr>
              <a:t>https://whyy.org/articles/which-pa-school-districts-get-the-highest-percentage-of-aid-from-the-state/</a:t>
            </a:r>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22319c7105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22319c710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22319c7105_1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22319c7105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22319c7105_1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22319c7105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b3cc3806957c04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b3cc3806957c04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rPr>
              <a:t>-Breif explanation of what it does.</a:t>
            </a:r>
            <a:endParaRPr sz="18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800">
                <a:solidFill>
                  <a:schemeClr val="dk1"/>
                </a:solidFill>
              </a:rPr>
              <a:t>Purpose (generate routes  for buses), but first need to select stu addr to use for routes…. Needs to cluster and randomly select addr to use as students</a:t>
            </a:r>
            <a:endParaRPr sz="1800">
              <a:solidFill>
                <a:schemeClr val="dk1"/>
              </a:solidFill>
            </a:endParaRPr>
          </a:p>
          <a:p>
            <a:pPr marL="0" lvl="0" indent="0" algn="l" rtl="0">
              <a:lnSpc>
                <a:spcPct val="115000"/>
              </a:lnSpc>
              <a:spcBef>
                <a:spcPts val="1200"/>
              </a:spcBef>
              <a:spcAft>
                <a:spcPts val="1200"/>
              </a:spcAft>
              <a:buClr>
                <a:schemeClr val="dk1"/>
              </a:buClr>
              <a:buSzPts val="1100"/>
              <a:buFont typeface="Arial"/>
              <a:buNone/>
            </a:pPr>
            <a:r>
              <a:rPr lang="en" sz="1800">
                <a:solidFill>
                  <a:schemeClr val="dk1"/>
                </a:solidFill>
              </a:rPr>
              <a:t>….</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b3cc3806957c04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b3cc3806957c04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rPr>
              <a:t>-schs may over spend on busing</a:t>
            </a:r>
            <a:endParaRPr sz="18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800">
                <a:solidFill>
                  <a:schemeClr val="dk1"/>
                </a:solidFill>
              </a:rPr>
              <a:t>-Give sch districts a tool to compare their current busing structure to our to see if their routing could be diff / changed / improved / save money.</a:t>
            </a:r>
            <a:endParaRPr sz="180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sz="1800">
              <a:solidFill>
                <a:schemeClr val="dk1"/>
              </a:solidFill>
            </a:endParaRPr>
          </a:p>
          <a:p>
            <a:pPr marL="0" lvl="0" indent="0" algn="l" rtl="0">
              <a:spcBef>
                <a:spcPts val="1200"/>
              </a:spcBef>
              <a:spcAft>
                <a:spcPts val="0"/>
              </a:spcAft>
              <a:buNone/>
            </a:pP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b3cc3806957c04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b3cc3806957c04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
              <a:t>At the start of our project, we had to collect a lot of data that we were going to need. This included a long list of addresses for each state that could be used for clustering and randomly generating student addresses. To know which addresses were in the given school district to use for clustering, we used shapefiles. Shapefiles are basically a file of a map that contains, in our case, the polygons of each school district. And of course we needed the data for all of the different school districts and the schools within those districts. </a:t>
            </a:r>
            <a:endParaRPr/>
          </a:p>
          <a:p>
            <a:pPr marL="0" lvl="0" indent="457200" algn="l" rtl="0">
              <a:spcBef>
                <a:spcPts val="0"/>
              </a:spcBef>
              <a:spcAft>
                <a:spcPts val="0"/>
              </a:spcAft>
              <a:buNone/>
            </a:pPr>
            <a:r>
              <a:rPr lang="en"/>
              <a:t>On the actual website, the user would first select a State. </a:t>
            </a:r>
            <a:r>
              <a:rPr lang="en" sz="1000" i="1"/>
              <a:t>Right now only Pennsylvania is complete, but adding more states is fairly straightforward</a:t>
            </a:r>
            <a:r>
              <a:rPr lang="en"/>
              <a:t>. After selecting the state we will go find all of the Counties for the user, where they can then select a specific County, which will then list all of the School Districts. When they select a </a:t>
            </a:r>
            <a:r>
              <a:rPr lang="en">
                <a:solidFill>
                  <a:schemeClr val="dk1"/>
                </a:solidFill>
              </a:rPr>
              <a:t>School District this will go pull all of the schools data for that given District and present the user with the clustering options.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b3cc3806957c042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b3cc3806957c04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
              <a:t>The clustering part of the project is where a lot of our code gets executed. Since every school district may bus and route their students differently, it has to handle all of the different possible busing configurations. For example, Slippery Rock Area School District may bus Middle and High Schools together, but bus the two elementary schools separately. </a:t>
            </a:r>
            <a:r>
              <a:rPr lang="en" strike="sngStrike"/>
              <a:t>This means that depending on how the district wants to bus their schools, the clustering is executed differently</a:t>
            </a:r>
            <a:r>
              <a:rPr lang="en"/>
              <a:t>. We added a few examples of how the clustering would look when different options are selected. The first picture shows the high school being routed by itself… The next two pictures shows how elementary schools clusters would look if they wanted them routed separately. </a:t>
            </a:r>
            <a:r>
              <a:rPr lang="en">
                <a:solidFill>
                  <a:schemeClr val="dk1"/>
                </a:solidFill>
              </a:rPr>
              <a:t>As you can see in the picture Moraine did not select addresses from the upper half of the district since they should belong to the other elementary school.</a:t>
            </a:r>
            <a:r>
              <a:rPr lang="en"/>
              <a:t> The last picture shows if the elementary schools were routed together. In this case, Slippery Rock only contains 2 elementary schools, so it is selecting addresses from the entire district. If Slippery Rock contained a third elementary school, you would see that there may be a blank area on the map, where clustering was skipped since it may have belonged to the third elementary school.</a:t>
            </a:r>
            <a:endParaRPr/>
          </a:p>
          <a:p>
            <a:pPr marL="0" lvl="0" indent="457200" algn="l" rtl="0">
              <a:spcBef>
                <a:spcPts val="0"/>
              </a:spcBef>
              <a:spcAft>
                <a:spcPts val="0"/>
              </a:spcAft>
              <a:buNone/>
            </a:pPr>
            <a:r>
              <a:rPr lang="en"/>
              <a:t>After the clustering is done and the student addresses are assigned, the user is able to generate the bus routing input file that can be used later. The user is also able to email themselves the file as well.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b3cc3806957c04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b3cc3806957c04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b3cc3806957c04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b3cc3806957c04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b3cc3806957c042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b3cc3806957c04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b3cc3806957c042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b3cc3806957c04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4">
            <a:alphaModFix/>
          </a:blip>
          <a:srcRect l="8350" t="15368" r="6354"/>
          <a:stretch/>
        </p:blipFill>
        <p:spPr>
          <a:xfrm>
            <a:off x="0" y="0"/>
            <a:ext cx="9144000" cy="5143500"/>
          </a:xfrm>
          <a:prstGeom prst="rect">
            <a:avLst/>
          </a:prstGeom>
          <a:noFill/>
          <a:ln>
            <a:noFill/>
          </a:ln>
        </p:spPr>
      </p:pic>
      <p:sp>
        <p:nvSpPr>
          <p:cNvPr id="55" name="Google Shape;55;p13"/>
          <p:cNvSpPr/>
          <p:nvPr/>
        </p:nvSpPr>
        <p:spPr>
          <a:xfrm>
            <a:off x="1221000" y="671475"/>
            <a:ext cx="6702000" cy="2125800"/>
          </a:xfrm>
          <a:prstGeom prst="roundRect">
            <a:avLst>
              <a:gd name="adj" fmla="val 16667"/>
            </a:avLst>
          </a:prstGeom>
          <a:solidFill>
            <a:srgbClr val="000000">
              <a:alpha val="78770"/>
            </a:srgb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6" name="Google Shape;56;p13"/>
          <p:cNvSpPr txBox="1">
            <a:spLocks noGrp="1"/>
          </p:cNvSpPr>
          <p:nvPr>
            <p:ph type="ctrTitle"/>
          </p:nvPr>
        </p:nvSpPr>
        <p:spPr>
          <a:xfrm>
            <a:off x="1090950" y="744675"/>
            <a:ext cx="6962100" cy="205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4755">
                <a:solidFill>
                  <a:schemeClr val="accent1"/>
                </a:solidFill>
              </a:rPr>
              <a:t>Group 1</a:t>
            </a:r>
            <a:r>
              <a:rPr lang="en" sz="4755">
                <a:solidFill>
                  <a:schemeClr val="lt1"/>
                </a:solidFill>
              </a:rPr>
              <a:t>:</a:t>
            </a:r>
            <a:endParaRPr sz="4755">
              <a:solidFill>
                <a:schemeClr val="lt1"/>
              </a:solidFill>
            </a:endParaRPr>
          </a:p>
          <a:p>
            <a:pPr marL="0" lvl="0" indent="0" algn="ctr" rtl="0">
              <a:spcBef>
                <a:spcPts val="0"/>
              </a:spcBef>
              <a:spcAft>
                <a:spcPts val="0"/>
              </a:spcAft>
              <a:buNone/>
            </a:pPr>
            <a:r>
              <a:rPr lang="en" b="1">
                <a:solidFill>
                  <a:schemeClr val="accent4"/>
                </a:solidFill>
              </a:rPr>
              <a:t>Web Based Population Clustering</a:t>
            </a:r>
            <a:endParaRPr b="1">
              <a:solidFill>
                <a:schemeClr val="accent4"/>
              </a:solidFill>
            </a:endParaRPr>
          </a:p>
        </p:txBody>
      </p:sp>
      <p:sp>
        <p:nvSpPr>
          <p:cNvPr id="57" name="Google Shape;57;p13"/>
          <p:cNvSpPr/>
          <p:nvPr/>
        </p:nvSpPr>
        <p:spPr>
          <a:xfrm>
            <a:off x="4337725" y="3776700"/>
            <a:ext cx="4618200" cy="733800"/>
          </a:xfrm>
          <a:prstGeom prst="roundRect">
            <a:avLst>
              <a:gd name="adj" fmla="val 16667"/>
            </a:avLst>
          </a:prstGeom>
          <a:solidFill>
            <a:srgbClr val="000000">
              <a:alpha val="78770"/>
            </a:srgb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8" name="Google Shape;58;p13"/>
          <p:cNvSpPr txBox="1">
            <a:spLocks noGrp="1"/>
          </p:cNvSpPr>
          <p:nvPr>
            <p:ph type="subTitle" idx="1"/>
          </p:nvPr>
        </p:nvSpPr>
        <p:spPr>
          <a:xfrm>
            <a:off x="4243675" y="3747300"/>
            <a:ext cx="4806300" cy="79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
                <a:solidFill>
                  <a:srgbClr val="FFFFFF"/>
                </a:solidFill>
              </a:rPr>
              <a:t>Connor Barthen, Nathan Barthen, &amp; Cole Cassano</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311700" y="1071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FF0000"/>
                </a:solidFill>
              </a:rPr>
              <a:t>1/3 - DEMO Backup</a:t>
            </a:r>
            <a:endParaRPr>
              <a:solidFill>
                <a:srgbClr val="FF0000"/>
              </a:solidFill>
            </a:endParaRPr>
          </a:p>
        </p:txBody>
      </p:sp>
      <p:pic>
        <p:nvPicPr>
          <p:cNvPr id="127" name="Google Shape;127;p22"/>
          <p:cNvPicPr preferRelativeResize="0"/>
          <p:nvPr/>
        </p:nvPicPr>
        <p:blipFill>
          <a:blip r:embed="rId4">
            <a:alphaModFix/>
          </a:blip>
          <a:stretch>
            <a:fillRect/>
          </a:stretch>
        </p:blipFill>
        <p:spPr>
          <a:xfrm>
            <a:off x="190525" y="782613"/>
            <a:ext cx="2209800" cy="1438275"/>
          </a:xfrm>
          <a:prstGeom prst="rect">
            <a:avLst/>
          </a:prstGeom>
          <a:noFill/>
          <a:ln>
            <a:noFill/>
          </a:ln>
        </p:spPr>
      </p:pic>
      <p:pic>
        <p:nvPicPr>
          <p:cNvPr id="128" name="Google Shape;128;p22"/>
          <p:cNvPicPr preferRelativeResize="0"/>
          <p:nvPr/>
        </p:nvPicPr>
        <p:blipFill>
          <a:blip r:embed="rId5">
            <a:alphaModFix/>
          </a:blip>
          <a:stretch>
            <a:fillRect/>
          </a:stretch>
        </p:blipFill>
        <p:spPr>
          <a:xfrm>
            <a:off x="2593975" y="782625"/>
            <a:ext cx="2383854" cy="1438275"/>
          </a:xfrm>
          <a:prstGeom prst="rect">
            <a:avLst/>
          </a:prstGeom>
          <a:noFill/>
          <a:ln>
            <a:noFill/>
          </a:ln>
        </p:spPr>
      </p:pic>
      <p:pic>
        <p:nvPicPr>
          <p:cNvPr id="129" name="Google Shape;129;p22"/>
          <p:cNvPicPr preferRelativeResize="0"/>
          <p:nvPr/>
        </p:nvPicPr>
        <p:blipFill>
          <a:blip r:embed="rId6">
            <a:alphaModFix/>
          </a:blip>
          <a:stretch>
            <a:fillRect/>
          </a:stretch>
        </p:blipFill>
        <p:spPr>
          <a:xfrm>
            <a:off x="5171475" y="911036"/>
            <a:ext cx="3491451" cy="1181450"/>
          </a:xfrm>
          <a:prstGeom prst="rect">
            <a:avLst/>
          </a:prstGeom>
          <a:noFill/>
          <a:ln>
            <a:noFill/>
          </a:ln>
        </p:spPr>
      </p:pic>
      <p:pic>
        <p:nvPicPr>
          <p:cNvPr id="130" name="Google Shape;130;p22"/>
          <p:cNvPicPr preferRelativeResize="0"/>
          <p:nvPr/>
        </p:nvPicPr>
        <p:blipFill>
          <a:blip r:embed="rId7">
            <a:alphaModFix/>
          </a:blip>
          <a:stretch>
            <a:fillRect/>
          </a:stretch>
        </p:blipFill>
        <p:spPr>
          <a:xfrm>
            <a:off x="152400" y="2571738"/>
            <a:ext cx="8839200" cy="18497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4"/>
        <p:cNvGrpSpPr/>
        <p:nvPr/>
      </p:nvGrpSpPr>
      <p:grpSpPr>
        <a:xfrm>
          <a:off x="0" y="0"/>
          <a:ext cx="0" cy="0"/>
          <a:chOff x="0" y="0"/>
          <a:chExt cx="0" cy="0"/>
        </a:xfrm>
      </p:grpSpPr>
      <p:sp>
        <p:nvSpPr>
          <p:cNvPr id="135" name="Google Shape;135;p23"/>
          <p:cNvSpPr txBox="1">
            <a:spLocks noGrp="1"/>
          </p:cNvSpPr>
          <p:nvPr>
            <p:ph type="title"/>
          </p:nvPr>
        </p:nvSpPr>
        <p:spPr>
          <a:xfrm>
            <a:off x="311700" y="1071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FF0000"/>
                </a:solidFill>
              </a:rPr>
              <a:t>2/3 - DEMO Backup</a:t>
            </a:r>
            <a:endParaRPr>
              <a:solidFill>
                <a:srgbClr val="FF0000"/>
              </a:solidFill>
            </a:endParaRPr>
          </a:p>
        </p:txBody>
      </p:sp>
      <p:pic>
        <p:nvPicPr>
          <p:cNvPr id="136" name="Google Shape;136;p23"/>
          <p:cNvPicPr preferRelativeResize="0"/>
          <p:nvPr/>
        </p:nvPicPr>
        <p:blipFill>
          <a:blip r:embed="rId4">
            <a:alphaModFix/>
          </a:blip>
          <a:stretch>
            <a:fillRect/>
          </a:stretch>
        </p:blipFill>
        <p:spPr>
          <a:xfrm>
            <a:off x="219725" y="769525"/>
            <a:ext cx="8520599" cy="347453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311700" y="1071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FF0000"/>
                </a:solidFill>
              </a:rPr>
              <a:t>3/3 - DEMO Backup</a:t>
            </a:r>
            <a:endParaRPr>
              <a:solidFill>
                <a:srgbClr val="FF0000"/>
              </a:solidFill>
            </a:endParaRPr>
          </a:p>
        </p:txBody>
      </p:sp>
      <p:pic>
        <p:nvPicPr>
          <p:cNvPr id="142" name="Google Shape;142;p24"/>
          <p:cNvPicPr preferRelativeResize="0"/>
          <p:nvPr/>
        </p:nvPicPr>
        <p:blipFill>
          <a:blip r:embed="rId4">
            <a:alphaModFix/>
          </a:blip>
          <a:stretch>
            <a:fillRect/>
          </a:stretch>
        </p:blipFill>
        <p:spPr>
          <a:xfrm>
            <a:off x="2195038" y="679825"/>
            <a:ext cx="4753935" cy="41588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283875"/>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4020">
                <a:solidFill>
                  <a:schemeClr val="accent5"/>
                </a:solidFill>
              </a:rPr>
              <a:t>Introduction</a:t>
            </a:r>
            <a:endParaRPr sz="4020">
              <a:solidFill>
                <a:schemeClr val="accent5"/>
              </a:solidFill>
            </a:endParaRPr>
          </a:p>
        </p:txBody>
      </p:sp>
      <p:sp>
        <p:nvSpPr>
          <p:cNvPr id="64" name="Google Shape;64;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lt1"/>
              </a:buClr>
              <a:buSzPts val="1800"/>
              <a:buChar char="-"/>
            </a:pPr>
            <a:r>
              <a:rPr lang="en" dirty="0">
                <a:solidFill>
                  <a:schemeClr val="lt1"/>
                </a:solidFill>
              </a:rPr>
              <a:t>Webpage that </a:t>
            </a:r>
            <a:r>
              <a:rPr lang="en" dirty="0">
                <a:solidFill>
                  <a:schemeClr val="accent4"/>
                </a:solidFill>
              </a:rPr>
              <a:t>selects and displays clusters </a:t>
            </a:r>
            <a:r>
              <a:rPr lang="en" dirty="0">
                <a:solidFill>
                  <a:schemeClr val="lt1"/>
                </a:solidFill>
              </a:rPr>
              <a:t>of </a:t>
            </a:r>
            <a:r>
              <a:rPr lang="en" dirty="0">
                <a:solidFill>
                  <a:srgbClr val="4A86E8"/>
                </a:solidFill>
              </a:rPr>
              <a:t>student addresses</a:t>
            </a:r>
            <a:r>
              <a:rPr lang="en" dirty="0">
                <a:solidFill>
                  <a:schemeClr val="lt1"/>
                </a:solidFill>
              </a:rPr>
              <a:t> by the density of total addresses. </a:t>
            </a:r>
            <a:endParaRPr dirty="0">
              <a:solidFill>
                <a:schemeClr val="lt1"/>
              </a:solidFill>
            </a:endParaRPr>
          </a:p>
          <a:p>
            <a:pPr marL="457200" lvl="0" indent="0" algn="l" rtl="0">
              <a:spcBef>
                <a:spcPts val="1200"/>
              </a:spcBef>
              <a:spcAft>
                <a:spcPts val="0"/>
              </a:spcAft>
              <a:buNone/>
            </a:pPr>
            <a:endParaRPr dirty="0">
              <a:solidFill>
                <a:schemeClr val="lt1"/>
              </a:solidFill>
            </a:endParaRPr>
          </a:p>
          <a:p>
            <a:pPr marL="457200" lvl="0" indent="-342900" algn="l" rtl="0">
              <a:spcBef>
                <a:spcPts val="1200"/>
              </a:spcBef>
              <a:spcAft>
                <a:spcPts val="0"/>
              </a:spcAft>
              <a:buClr>
                <a:schemeClr val="lt1"/>
              </a:buClr>
              <a:buSzPts val="1800"/>
              <a:buChar char="-"/>
            </a:pPr>
            <a:r>
              <a:rPr lang="en" dirty="0">
                <a:solidFill>
                  <a:schemeClr val="lt1"/>
                </a:solidFill>
              </a:rPr>
              <a:t>User will </a:t>
            </a:r>
            <a:r>
              <a:rPr lang="en" dirty="0">
                <a:solidFill>
                  <a:schemeClr val="accent4"/>
                </a:solidFill>
              </a:rPr>
              <a:t>select specific schools</a:t>
            </a:r>
            <a:r>
              <a:rPr lang="en" dirty="0">
                <a:solidFill>
                  <a:schemeClr val="lt1"/>
                </a:solidFill>
              </a:rPr>
              <a:t> to use for clustering.</a:t>
            </a:r>
            <a:endParaRPr dirty="0">
              <a:solidFill>
                <a:schemeClr val="lt1"/>
              </a:solidFill>
            </a:endParaRPr>
          </a:p>
          <a:p>
            <a:pPr marL="457200" lvl="0" indent="0" algn="l" rtl="0">
              <a:spcBef>
                <a:spcPts val="1200"/>
              </a:spcBef>
              <a:spcAft>
                <a:spcPts val="0"/>
              </a:spcAft>
              <a:buNone/>
            </a:pPr>
            <a:endParaRPr dirty="0">
              <a:solidFill>
                <a:schemeClr val="lt1"/>
              </a:solidFill>
            </a:endParaRPr>
          </a:p>
          <a:p>
            <a:pPr marL="457200" lvl="0" indent="-342900" algn="l" rtl="0">
              <a:spcBef>
                <a:spcPts val="1200"/>
              </a:spcBef>
              <a:spcAft>
                <a:spcPts val="0"/>
              </a:spcAft>
              <a:buClr>
                <a:schemeClr val="lt1"/>
              </a:buClr>
              <a:buSzPts val="1800"/>
              <a:buChar char="-"/>
            </a:pPr>
            <a:r>
              <a:rPr lang="en" dirty="0">
                <a:solidFill>
                  <a:schemeClr val="lt1"/>
                </a:solidFill>
              </a:rPr>
              <a:t>Clustering information can be used to </a:t>
            </a:r>
            <a:r>
              <a:rPr lang="en" dirty="0">
                <a:solidFill>
                  <a:schemeClr val="accent4"/>
                </a:solidFill>
              </a:rPr>
              <a:t>estimate bus information</a:t>
            </a:r>
            <a:r>
              <a:rPr lang="en" dirty="0">
                <a:solidFill>
                  <a:schemeClr val="lt1"/>
                </a:solidFill>
              </a:rPr>
              <a:t>.</a:t>
            </a:r>
            <a:endParaRPr dirty="0">
              <a:solidFill>
                <a:schemeClr val="accent4"/>
              </a:solidFill>
            </a:endParaRPr>
          </a:p>
          <a:p>
            <a:pPr marL="914400" lvl="1" indent="-317500" algn="l" rtl="0">
              <a:spcBef>
                <a:spcPts val="0"/>
              </a:spcBef>
              <a:spcAft>
                <a:spcPts val="0"/>
              </a:spcAft>
              <a:buClr>
                <a:schemeClr val="lt1"/>
              </a:buClr>
              <a:buSzPts val="1400"/>
              <a:buChar char="-"/>
            </a:pPr>
            <a:r>
              <a:rPr lang="en" dirty="0">
                <a:solidFill>
                  <a:schemeClr val="lt1"/>
                </a:solidFill>
              </a:rPr>
              <a:t>Estimate total number of buses needed.</a:t>
            </a:r>
            <a:endParaRPr dirty="0">
              <a:solidFill>
                <a:schemeClr val="lt1"/>
              </a:solidFill>
            </a:endParaRPr>
          </a:p>
          <a:p>
            <a:pPr marL="914400" lvl="1" indent="-317500" algn="l" rtl="0">
              <a:spcBef>
                <a:spcPts val="0"/>
              </a:spcBef>
              <a:spcAft>
                <a:spcPts val="0"/>
              </a:spcAft>
              <a:buClr>
                <a:schemeClr val="lt1"/>
              </a:buClr>
              <a:buSzPts val="1400"/>
              <a:buChar char="-"/>
            </a:pPr>
            <a:r>
              <a:rPr lang="en" dirty="0">
                <a:solidFill>
                  <a:schemeClr val="lt1"/>
                </a:solidFill>
              </a:rPr>
              <a:t>Estimate potential bus routes.</a:t>
            </a:r>
            <a:endParaRPr dirty="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257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ts val="891"/>
              <a:buFont typeface="Arial"/>
              <a:buNone/>
            </a:pPr>
            <a:r>
              <a:rPr lang="en" sz="4020">
                <a:solidFill>
                  <a:schemeClr val="accent5"/>
                </a:solidFill>
              </a:rPr>
              <a:t>Motivation</a:t>
            </a:r>
            <a:endParaRPr sz="4020">
              <a:solidFill>
                <a:schemeClr val="accent5"/>
              </a:solidFill>
            </a:endParaRPr>
          </a:p>
          <a:p>
            <a:pPr marL="0" lvl="0" indent="0" algn="l" rtl="0">
              <a:spcBef>
                <a:spcPts val="0"/>
              </a:spcBef>
              <a:spcAft>
                <a:spcPts val="0"/>
              </a:spcAft>
              <a:buNone/>
            </a:pPr>
            <a:endParaRPr/>
          </a:p>
        </p:txBody>
      </p:sp>
      <p:sp>
        <p:nvSpPr>
          <p:cNvPr id="70" name="Google Shape;70;p15"/>
          <p:cNvSpPr txBox="1">
            <a:spLocks noGrp="1"/>
          </p:cNvSpPr>
          <p:nvPr>
            <p:ph type="body" idx="1"/>
          </p:nvPr>
        </p:nvSpPr>
        <p:spPr>
          <a:xfrm>
            <a:off x="311700" y="96442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2200" dirty="0">
              <a:solidFill>
                <a:schemeClr val="lt1"/>
              </a:solidFill>
            </a:endParaRPr>
          </a:p>
          <a:p>
            <a:pPr marL="457200" lvl="0" indent="-368300" algn="l" rtl="0">
              <a:spcBef>
                <a:spcPts val="1200"/>
              </a:spcBef>
              <a:spcAft>
                <a:spcPts val="0"/>
              </a:spcAft>
              <a:buClr>
                <a:schemeClr val="lt1"/>
              </a:buClr>
              <a:buSzPts val="2200"/>
              <a:buChar char="-"/>
            </a:pPr>
            <a:r>
              <a:rPr lang="en" sz="2200" dirty="0">
                <a:solidFill>
                  <a:schemeClr val="lt1"/>
                </a:solidFill>
              </a:rPr>
              <a:t>Will give schools/users information about their buses.</a:t>
            </a:r>
            <a:endParaRPr sz="2200" dirty="0">
              <a:solidFill>
                <a:schemeClr val="lt1"/>
              </a:solidFill>
            </a:endParaRPr>
          </a:p>
          <a:p>
            <a:pPr marL="914400" lvl="1" indent="-342900" algn="l" rtl="0">
              <a:spcBef>
                <a:spcPts val="0"/>
              </a:spcBef>
              <a:spcAft>
                <a:spcPts val="0"/>
              </a:spcAft>
              <a:buClr>
                <a:schemeClr val="lt1"/>
              </a:buClr>
              <a:buSzPts val="1800"/>
              <a:buChar char="-"/>
            </a:pPr>
            <a:r>
              <a:rPr lang="en" sz="1800" dirty="0">
                <a:solidFill>
                  <a:schemeClr val="lt1"/>
                </a:solidFill>
              </a:rPr>
              <a:t>Are they </a:t>
            </a:r>
            <a:r>
              <a:rPr lang="en" sz="1800" dirty="0">
                <a:solidFill>
                  <a:schemeClr val="accent4"/>
                </a:solidFill>
              </a:rPr>
              <a:t>over spending</a:t>
            </a:r>
            <a:r>
              <a:rPr lang="en" sz="1800" dirty="0">
                <a:solidFill>
                  <a:schemeClr val="lt1"/>
                </a:solidFill>
              </a:rPr>
              <a:t> on number of buses.</a:t>
            </a:r>
            <a:endParaRPr sz="1800" dirty="0">
              <a:solidFill>
                <a:schemeClr val="lt1"/>
              </a:solidFill>
            </a:endParaRPr>
          </a:p>
          <a:p>
            <a:pPr marL="914400" lvl="1" indent="-342900" algn="l" rtl="0">
              <a:spcBef>
                <a:spcPts val="0"/>
              </a:spcBef>
              <a:spcAft>
                <a:spcPts val="0"/>
              </a:spcAft>
              <a:buClr>
                <a:schemeClr val="lt1"/>
              </a:buClr>
              <a:buSzPts val="1800"/>
              <a:buChar char="-"/>
            </a:pPr>
            <a:r>
              <a:rPr lang="en" sz="1800" dirty="0">
                <a:solidFill>
                  <a:schemeClr val="lt1"/>
                </a:solidFill>
              </a:rPr>
              <a:t>Can give </a:t>
            </a:r>
            <a:r>
              <a:rPr lang="en" sz="1800" dirty="0">
                <a:solidFill>
                  <a:schemeClr val="accent4"/>
                </a:solidFill>
              </a:rPr>
              <a:t>estimations</a:t>
            </a:r>
            <a:r>
              <a:rPr lang="en" sz="1800" dirty="0">
                <a:solidFill>
                  <a:schemeClr val="lt1"/>
                </a:solidFill>
              </a:rPr>
              <a:t>/</a:t>
            </a:r>
            <a:r>
              <a:rPr lang="en" sz="1800" dirty="0">
                <a:solidFill>
                  <a:schemeClr val="accent4"/>
                </a:solidFill>
              </a:rPr>
              <a:t>suggestions</a:t>
            </a:r>
            <a:r>
              <a:rPr lang="en" sz="1800" dirty="0">
                <a:solidFill>
                  <a:schemeClr val="lt1"/>
                </a:solidFill>
              </a:rPr>
              <a:t> to potential bus routes.</a:t>
            </a:r>
            <a:endParaRPr sz="1800" dirty="0">
              <a:solidFill>
                <a:schemeClr val="lt1"/>
              </a:solidFill>
            </a:endParaRPr>
          </a:p>
          <a:p>
            <a:pPr marL="0" lvl="0" indent="0" algn="l" rtl="0">
              <a:spcBef>
                <a:spcPts val="1200"/>
              </a:spcBef>
              <a:spcAft>
                <a:spcPts val="0"/>
              </a:spcAft>
              <a:buNone/>
            </a:pPr>
            <a:endParaRPr sz="2200" dirty="0">
              <a:solidFill>
                <a:schemeClr val="lt1"/>
              </a:solidFill>
            </a:endParaRPr>
          </a:p>
          <a:p>
            <a:pPr marL="457200" lvl="0" indent="-368300" algn="l" rtl="0">
              <a:spcBef>
                <a:spcPts val="1200"/>
              </a:spcBef>
              <a:spcAft>
                <a:spcPts val="0"/>
              </a:spcAft>
              <a:buClr>
                <a:schemeClr val="lt1"/>
              </a:buClr>
              <a:buSzPts val="2200"/>
              <a:buChar char="-"/>
            </a:pPr>
            <a:r>
              <a:rPr lang="en" sz="2200" dirty="0">
                <a:solidFill>
                  <a:schemeClr val="lt1"/>
                </a:solidFill>
              </a:rPr>
              <a:t>Gave us an opportunity to experience new things.</a:t>
            </a:r>
            <a:endParaRPr sz="2200" dirty="0">
              <a:solidFill>
                <a:schemeClr val="lt1"/>
              </a:solidFill>
            </a:endParaRPr>
          </a:p>
          <a:p>
            <a:pPr marL="914400" lvl="1" indent="-342900" algn="l" rtl="0">
              <a:spcBef>
                <a:spcPts val="0"/>
              </a:spcBef>
              <a:spcAft>
                <a:spcPts val="0"/>
              </a:spcAft>
              <a:buClr>
                <a:schemeClr val="lt1"/>
              </a:buClr>
              <a:buSzPts val="1800"/>
              <a:buChar char="-"/>
            </a:pPr>
            <a:r>
              <a:rPr lang="en" sz="1800" dirty="0">
                <a:solidFill>
                  <a:schemeClr val="lt1"/>
                </a:solidFill>
              </a:rPr>
              <a:t>Geojson / shapefiles / clustering</a:t>
            </a:r>
            <a:endParaRPr sz="1800" dirty="0">
              <a:solidFill>
                <a:schemeClr val="lt1"/>
              </a:solidFill>
            </a:endParaRPr>
          </a:p>
          <a:p>
            <a:pPr marL="0" lvl="0" indent="0" algn="l" rtl="0">
              <a:spcBef>
                <a:spcPts val="1200"/>
              </a:spcBef>
              <a:spcAft>
                <a:spcPts val="1200"/>
              </a:spcAft>
              <a:buNone/>
            </a:pPr>
            <a:endParaRPr sz="2200" dirty="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2379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4020">
                <a:solidFill>
                  <a:schemeClr val="accent5"/>
                </a:solidFill>
              </a:rPr>
              <a:t>Body - Data &amp; School Selection</a:t>
            </a:r>
            <a:endParaRPr/>
          </a:p>
        </p:txBody>
      </p:sp>
      <p:pic>
        <p:nvPicPr>
          <p:cNvPr id="76" name="Google Shape;76;p16"/>
          <p:cNvPicPr preferRelativeResize="0"/>
          <p:nvPr/>
        </p:nvPicPr>
        <p:blipFill rotWithShape="1">
          <a:blip r:embed="rId4">
            <a:alphaModFix/>
          </a:blip>
          <a:srcRect l="10656" r="22738"/>
          <a:stretch/>
        </p:blipFill>
        <p:spPr>
          <a:xfrm>
            <a:off x="5958300" y="945325"/>
            <a:ext cx="2299549" cy="1588625"/>
          </a:xfrm>
          <a:prstGeom prst="rect">
            <a:avLst/>
          </a:prstGeom>
          <a:noFill/>
          <a:ln>
            <a:noFill/>
          </a:ln>
        </p:spPr>
      </p:pic>
      <p:sp>
        <p:nvSpPr>
          <p:cNvPr id="77" name="Google Shape;77;p16"/>
          <p:cNvSpPr txBox="1"/>
          <p:nvPr/>
        </p:nvSpPr>
        <p:spPr>
          <a:xfrm>
            <a:off x="5958325" y="2484175"/>
            <a:ext cx="22995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i="1">
                <a:solidFill>
                  <a:schemeClr val="lt1"/>
                </a:solidFill>
              </a:rPr>
              <a:t> OpenAddresses - available counties</a:t>
            </a:r>
            <a:endParaRPr sz="1000" i="1">
              <a:solidFill>
                <a:schemeClr val="lt1"/>
              </a:solidFill>
            </a:endParaRPr>
          </a:p>
        </p:txBody>
      </p:sp>
      <p:pic>
        <p:nvPicPr>
          <p:cNvPr id="78" name="Google Shape;78;p16"/>
          <p:cNvPicPr preferRelativeResize="0"/>
          <p:nvPr/>
        </p:nvPicPr>
        <p:blipFill>
          <a:blip r:embed="rId5">
            <a:alphaModFix/>
          </a:blip>
          <a:stretch>
            <a:fillRect/>
          </a:stretch>
        </p:blipFill>
        <p:spPr>
          <a:xfrm>
            <a:off x="4399925" y="2916351"/>
            <a:ext cx="4378621" cy="743250"/>
          </a:xfrm>
          <a:prstGeom prst="rect">
            <a:avLst/>
          </a:prstGeom>
          <a:noFill/>
          <a:ln>
            <a:noFill/>
          </a:ln>
        </p:spPr>
      </p:pic>
      <p:sp>
        <p:nvSpPr>
          <p:cNvPr id="79" name="Google Shape;79;p16"/>
          <p:cNvSpPr txBox="1"/>
          <p:nvPr/>
        </p:nvSpPr>
        <p:spPr>
          <a:xfrm>
            <a:off x="6232500" y="3613850"/>
            <a:ext cx="25998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i="1">
                <a:solidFill>
                  <a:schemeClr val="lt1"/>
                </a:solidFill>
              </a:rPr>
              <a:t>School Information file - sample</a:t>
            </a:r>
            <a:endParaRPr sz="1000" i="1">
              <a:solidFill>
                <a:schemeClr val="lt1"/>
              </a:solidFill>
            </a:endParaRPr>
          </a:p>
        </p:txBody>
      </p:sp>
      <p:sp>
        <p:nvSpPr>
          <p:cNvPr id="80" name="Google Shape;80;p16"/>
          <p:cNvSpPr txBox="1">
            <a:spLocks noGrp="1"/>
          </p:cNvSpPr>
          <p:nvPr>
            <p:ph type="body" idx="1"/>
          </p:nvPr>
        </p:nvSpPr>
        <p:spPr>
          <a:xfrm>
            <a:off x="426775" y="1017725"/>
            <a:ext cx="5691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dirty="0">
                <a:solidFill>
                  <a:schemeClr val="accent4"/>
                </a:solidFill>
              </a:rPr>
              <a:t>Data Collection</a:t>
            </a:r>
            <a:r>
              <a:rPr lang="en" sz="2200" dirty="0">
                <a:solidFill>
                  <a:schemeClr val="lt1"/>
                </a:solidFill>
              </a:rPr>
              <a:t>:</a:t>
            </a:r>
            <a:endParaRPr sz="2200" dirty="0">
              <a:solidFill>
                <a:schemeClr val="lt1"/>
              </a:solidFill>
            </a:endParaRPr>
          </a:p>
          <a:p>
            <a:pPr marL="0" lvl="0" indent="0" algn="l" rtl="0">
              <a:spcBef>
                <a:spcPts val="0"/>
              </a:spcBef>
              <a:spcAft>
                <a:spcPts val="0"/>
              </a:spcAft>
              <a:buNone/>
            </a:pPr>
            <a:r>
              <a:rPr lang="en" dirty="0">
                <a:solidFill>
                  <a:schemeClr val="lt1"/>
                </a:solidFill>
              </a:rPr>
              <a:t>        -</a:t>
            </a:r>
            <a:r>
              <a:rPr lang="en" dirty="0">
                <a:solidFill>
                  <a:srgbClr val="8E7CC3"/>
                </a:solidFill>
              </a:rPr>
              <a:t>OpenAddresses.io </a:t>
            </a:r>
            <a:r>
              <a:rPr lang="en" dirty="0">
                <a:solidFill>
                  <a:schemeClr val="lt1"/>
                </a:solidFill>
              </a:rPr>
              <a:t>- sample address (txt)</a:t>
            </a:r>
            <a:endParaRPr dirty="0">
              <a:solidFill>
                <a:schemeClr val="lt1"/>
              </a:solidFill>
            </a:endParaRPr>
          </a:p>
          <a:p>
            <a:pPr marL="0" lvl="0" indent="457200" algn="l" rtl="0">
              <a:spcBef>
                <a:spcPts val="0"/>
              </a:spcBef>
              <a:spcAft>
                <a:spcPts val="0"/>
              </a:spcAft>
              <a:buNone/>
            </a:pPr>
            <a:r>
              <a:rPr lang="en" dirty="0">
                <a:solidFill>
                  <a:schemeClr val="lt1"/>
                </a:solidFill>
              </a:rPr>
              <a:t> -</a:t>
            </a:r>
            <a:r>
              <a:rPr lang="en" dirty="0">
                <a:solidFill>
                  <a:srgbClr val="8E7CC3"/>
                </a:solidFill>
              </a:rPr>
              <a:t>US Census Bureau</a:t>
            </a:r>
            <a:r>
              <a:rPr lang="en" dirty="0">
                <a:solidFill>
                  <a:schemeClr val="lt1"/>
                </a:solidFill>
              </a:rPr>
              <a:t> - shapefiles (map files)</a:t>
            </a:r>
            <a:endParaRPr dirty="0">
              <a:solidFill>
                <a:schemeClr val="lt1"/>
              </a:solidFill>
            </a:endParaRPr>
          </a:p>
          <a:p>
            <a:pPr marL="0" lvl="0" indent="0" algn="l" rtl="0">
              <a:spcBef>
                <a:spcPts val="0"/>
              </a:spcBef>
              <a:spcAft>
                <a:spcPts val="0"/>
              </a:spcAft>
              <a:buNone/>
            </a:pPr>
            <a:r>
              <a:rPr lang="en" dirty="0">
                <a:solidFill>
                  <a:schemeClr val="lt1"/>
                </a:solidFill>
              </a:rPr>
              <a:t>	-</a:t>
            </a:r>
            <a:r>
              <a:rPr lang="en" dirty="0">
                <a:solidFill>
                  <a:srgbClr val="8E7CC3"/>
                </a:solidFill>
              </a:rPr>
              <a:t>NACE</a:t>
            </a:r>
            <a:r>
              <a:rPr lang="en" sz="1200" dirty="0">
                <a:solidFill>
                  <a:schemeClr val="lt1"/>
                </a:solidFill>
              </a:rPr>
              <a:t> </a:t>
            </a:r>
            <a:r>
              <a:rPr lang="en" dirty="0">
                <a:solidFill>
                  <a:schemeClr val="lt1"/>
                </a:solidFill>
              </a:rPr>
              <a:t>- school information (csv)</a:t>
            </a:r>
            <a:endParaRPr dirty="0">
              <a:solidFill>
                <a:schemeClr val="lt1"/>
              </a:solidFill>
            </a:endParaRPr>
          </a:p>
          <a:p>
            <a:pPr marL="0" lvl="0" indent="0" algn="l" rtl="0">
              <a:spcBef>
                <a:spcPts val="0"/>
              </a:spcBef>
              <a:spcAft>
                <a:spcPts val="0"/>
              </a:spcAft>
              <a:buNone/>
            </a:pPr>
            <a:endParaRPr dirty="0">
              <a:solidFill>
                <a:schemeClr val="lt1"/>
              </a:solidFill>
            </a:endParaRPr>
          </a:p>
          <a:p>
            <a:pPr marL="0" lvl="0" indent="0" algn="l" rtl="0">
              <a:spcBef>
                <a:spcPts val="0"/>
              </a:spcBef>
              <a:spcAft>
                <a:spcPts val="0"/>
              </a:spcAft>
              <a:buNone/>
            </a:pPr>
            <a:r>
              <a:rPr lang="en" dirty="0">
                <a:solidFill>
                  <a:schemeClr val="accent4"/>
                </a:solidFill>
              </a:rPr>
              <a:t>On the Website</a:t>
            </a:r>
            <a:r>
              <a:rPr lang="en" dirty="0">
                <a:solidFill>
                  <a:schemeClr val="lt1"/>
                </a:solidFill>
              </a:rPr>
              <a:t>:</a:t>
            </a:r>
            <a:endParaRPr dirty="0">
              <a:solidFill>
                <a:schemeClr val="lt1"/>
              </a:solidFill>
            </a:endParaRPr>
          </a:p>
          <a:p>
            <a:pPr marL="0" lvl="0" indent="0" algn="l" rtl="0">
              <a:spcBef>
                <a:spcPts val="0"/>
              </a:spcBef>
              <a:spcAft>
                <a:spcPts val="0"/>
              </a:spcAft>
              <a:buNone/>
            </a:pPr>
            <a:r>
              <a:rPr lang="en" dirty="0">
                <a:solidFill>
                  <a:schemeClr val="lt1"/>
                </a:solidFill>
              </a:rPr>
              <a:t>       Select a </a:t>
            </a:r>
            <a:r>
              <a:rPr lang="en" dirty="0">
                <a:solidFill>
                  <a:srgbClr val="4A86E8"/>
                </a:solidFill>
              </a:rPr>
              <a:t>State </a:t>
            </a:r>
            <a:r>
              <a:rPr lang="en" dirty="0">
                <a:solidFill>
                  <a:schemeClr val="lt1"/>
                </a:solidFill>
              </a:rPr>
              <a:t>→ </a:t>
            </a:r>
            <a:endParaRPr dirty="0">
              <a:solidFill>
                <a:schemeClr val="lt1"/>
              </a:solidFill>
            </a:endParaRPr>
          </a:p>
          <a:p>
            <a:pPr marL="0" lvl="0" indent="0" algn="l" rtl="0">
              <a:spcBef>
                <a:spcPts val="0"/>
              </a:spcBef>
              <a:spcAft>
                <a:spcPts val="0"/>
              </a:spcAft>
              <a:buNone/>
            </a:pPr>
            <a:r>
              <a:rPr lang="en" dirty="0">
                <a:solidFill>
                  <a:schemeClr val="lt1"/>
                </a:solidFill>
              </a:rPr>
              <a:t>	Select a </a:t>
            </a:r>
            <a:r>
              <a:rPr lang="en" dirty="0">
                <a:solidFill>
                  <a:srgbClr val="4A86E8"/>
                </a:solidFill>
              </a:rPr>
              <a:t>County </a:t>
            </a:r>
            <a:r>
              <a:rPr lang="en" dirty="0">
                <a:solidFill>
                  <a:schemeClr val="lt1"/>
                </a:solidFill>
              </a:rPr>
              <a:t>→ </a:t>
            </a:r>
            <a:endParaRPr dirty="0">
              <a:solidFill>
                <a:schemeClr val="lt1"/>
              </a:solidFill>
            </a:endParaRPr>
          </a:p>
          <a:p>
            <a:pPr marL="0" lvl="0" indent="0" algn="l" rtl="0">
              <a:spcBef>
                <a:spcPts val="0"/>
              </a:spcBef>
              <a:spcAft>
                <a:spcPts val="0"/>
              </a:spcAft>
              <a:buNone/>
            </a:pPr>
            <a:r>
              <a:rPr lang="en" dirty="0">
                <a:solidFill>
                  <a:schemeClr val="lt1"/>
                </a:solidFill>
              </a:rPr>
              <a:t>	      Select a </a:t>
            </a:r>
            <a:r>
              <a:rPr lang="en" dirty="0">
                <a:solidFill>
                  <a:srgbClr val="4A86E8"/>
                </a:solidFill>
              </a:rPr>
              <a:t>School District</a:t>
            </a:r>
            <a:r>
              <a:rPr lang="en" dirty="0">
                <a:solidFill>
                  <a:schemeClr val="lt1"/>
                </a:solidFill>
              </a:rPr>
              <a:t> → </a:t>
            </a:r>
            <a:endParaRPr dirty="0">
              <a:solidFill>
                <a:schemeClr val="lt1"/>
              </a:solidFill>
            </a:endParaRPr>
          </a:p>
          <a:p>
            <a:pPr marL="0" lvl="0" indent="0" algn="l" rtl="0">
              <a:spcBef>
                <a:spcPts val="0"/>
              </a:spcBef>
              <a:spcAft>
                <a:spcPts val="0"/>
              </a:spcAft>
              <a:buNone/>
            </a:pPr>
            <a:r>
              <a:rPr lang="en" dirty="0">
                <a:solidFill>
                  <a:schemeClr val="lt1"/>
                </a:solidFill>
              </a:rPr>
              <a:t>		Pull </a:t>
            </a:r>
            <a:r>
              <a:rPr lang="en" dirty="0">
                <a:solidFill>
                  <a:srgbClr val="4A86E8"/>
                </a:solidFill>
              </a:rPr>
              <a:t>School(s) Information</a:t>
            </a:r>
            <a:r>
              <a:rPr lang="en" dirty="0">
                <a:solidFill>
                  <a:schemeClr val="lt1"/>
                </a:solidFill>
              </a:rPr>
              <a:t>…</a:t>
            </a:r>
            <a:endParaRPr dirty="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796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27363"/>
              <a:buFont typeface="Arial"/>
              <a:buNone/>
            </a:pPr>
            <a:r>
              <a:rPr lang="en" sz="4020">
                <a:solidFill>
                  <a:schemeClr val="accent5"/>
                </a:solidFill>
              </a:rPr>
              <a:t>Body - Clustering / </a:t>
            </a:r>
            <a:r>
              <a:rPr lang="en" sz="4020" i="1">
                <a:solidFill>
                  <a:schemeClr val="accent5"/>
                </a:solidFill>
              </a:rPr>
              <a:t>Routing</a:t>
            </a:r>
            <a:endParaRPr i="1"/>
          </a:p>
          <a:p>
            <a:pPr marL="0" lvl="0" indent="0" algn="l" rtl="0">
              <a:spcBef>
                <a:spcPts val="0"/>
              </a:spcBef>
              <a:spcAft>
                <a:spcPts val="0"/>
              </a:spcAft>
              <a:buNone/>
            </a:pPr>
            <a:endParaRPr/>
          </a:p>
        </p:txBody>
      </p:sp>
      <p:sp>
        <p:nvSpPr>
          <p:cNvPr id="86" name="Google Shape;86;p17"/>
          <p:cNvSpPr txBox="1">
            <a:spLocks noGrp="1"/>
          </p:cNvSpPr>
          <p:nvPr>
            <p:ph type="body" idx="1"/>
          </p:nvPr>
        </p:nvSpPr>
        <p:spPr>
          <a:xfrm>
            <a:off x="311700" y="763200"/>
            <a:ext cx="4879500" cy="3941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dirty="0">
                <a:solidFill>
                  <a:srgbClr val="FFFFFF"/>
                </a:solidFill>
              </a:rPr>
              <a:t>After </a:t>
            </a:r>
            <a:r>
              <a:rPr lang="en" dirty="0">
                <a:solidFill>
                  <a:srgbClr val="4A86E8"/>
                </a:solidFill>
              </a:rPr>
              <a:t>School(s) Information </a:t>
            </a:r>
            <a:r>
              <a:rPr lang="en" dirty="0">
                <a:solidFill>
                  <a:srgbClr val="FFFFFF"/>
                </a:solidFill>
              </a:rPr>
              <a:t>is pulled:</a:t>
            </a:r>
            <a:endParaRPr dirty="0">
              <a:solidFill>
                <a:srgbClr val="FFFFFF"/>
              </a:solidFill>
            </a:endParaRPr>
          </a:p>
          <a:p>
            <a:pPr marL="0" lvl="0" indent="0" algn="l" rtl="0">
              <a:spcBef>
                <a:spcPts val="0"/>
              </a:spcBef>
              <a:spcAft>
                <a:spcPts val="0"/>
              </a:spcAft>
              <a:buNone/>
            </a:pPr>
            <a:endParaRPr sz="850" dirty="0">
              <a:solidFill>
                <a:srgbClr val="FFFFFF"/>
              </a:solidFill>
            </a:endParaRPr>
          </a:p>
          <a:p>
            <a:pPr marL="0" lvl="0" indent="0" algn="l" rtl="0">
              <a:spcBef>
                <a:spcPts val="0"/>
              </a:spcBef>
              <a:spcAft>
                <a:spcPts val="0"/>
              </a:spcAft>
              <a:buNone/>
            </a:pPr>
            <a:r>
              <a:rPr lang="en" dirty="0">
                <a:solidFill>
                  <a:srgbClr val="FFFFFF"/>
                </a:solidFill>
              </a:rPr>
              <a:t>-</a:t>
            </a:r>
            <a:r>
              <a:rPr lang="en" dirty="0">
                <a:solidFill>
                  <a:srgbClr val="E06666"/>
                </a:solidFill>
              </a:rPr>
              <a:t>Every School District buses their students </a:t>
            </a:r>
            <a:endParaRPr dirty="0">
              <a:solidFill>
                <a:srgbClr val="E06666"/>
              </a:solidFill>
            </a:endParaRPr>
          </a:p>
          <a:p>
            <a:pPr marL="0" lvl="0" indent="0" algn="l" rtl="0">
              <a:spcBef>
                <a:spcPts val="0"/>
              </a:spcBef>
              <a:spcAft>
                <a:spcPts val="0"/>
              </a:spcAft>
              <a:buNone/>
            </a:pPr>
            <a:r>
              <a:rPr lang="en" dirty="0">
                <a:solidFill>
                  <a:srgbClr val="E06666"/>
                </a:solidFill>
              </a:rPr>
              <a:t> differently</a:t>
            </a:r>
            <a:r>
              <a:rPr lang="en" dirty="0">
                <a:solidFill>
                  <a:srgbClr val="FFFFFF"/>
                </a:solidFill>
              </a:rPr>
              <a:t>.</a:t>
            </a:r>
            <a:endParaRPr dirty="0">
              <a:solidFill>
                <a:srgbClr val="FFFFFF"/>
              </a:solidFill>
            </a:endParaRPr>
          </a:p>
          <a:p>
            <a:pPr marL="0" lvl="0" indent="457200" algn="l" rtl="0">
              <a:spcBef>
                <a:spcPts val="0"/>
              </a:spcBef>
              <a:spcAft>
                <a:spcPts val="0"/>
              </a:spcAft>
              <a:buNone/>
            </a:pPr>
            <a:r>
              <a:rPr lang="en" sz="1583" dirty="0">
                <a:solidFill>
                  <a:srgbClr val="FFFFFF"/>
                </a:solidFill>
              </a:rPr>
              <a:t>-</a:t>
            </a:r>
            <a:r>
              <a:rPr lang="en" sz="1583" dirty="0">
                <a:solidFill>
                  <a:srgbClr val="B7B7B7"/>
                </a:solidFill>
              </a:rPr>
              <a:t>All Separate OR All Together</a:t>
            </a:r>
            <a:endParaRPr sz="1583" dirty="0">
              <a:solidFill>
                <a:srgbClr val="B7B7B7"/>
              </a:solidFill>
            </a:endParaRPr>
          </a:p>
          <a:p>
            <a:pPr marL="0" lvl="0" indent="457200" algn="l" rtl="0">
              <a:spcBef>
                <a:spcPts val="0"/>
              </a:spcBef>
              <a:spcAft>
                <a:spcPts val="0"/>
              </a:spcAft>
              <a:buNone/>
            </a:pPr>
            <a:r>
              <a:rPr lang="en" sz="1583" dirty="0">
                <a:solidFill>
                  <a:srgbClr val="FFFFFF"/>
                </a:solidFill>
              </a:rPr>
              <a:t>-</a:t>
            </a:r>
            <a:r>
              <a:rPr lang="en" sz="1583" dirty="0">
                <a:solidFill>
                  <a:srgbClr val="B7B7B7"/>
                </a:solidFill>
              </a:rPr>
              <a:t>Middle &amp; High together OR Separate</a:t>
            </a:r>
            <a:endParaRPr sz="1583" dirty="0">
              <a:solidFill>
                <a:srgbClr val="B7B7B7"/>
              </a:solidFill>
            </a:endParaRPr>
          </a:p>
          <a:p>
            <a:pPr marL="0" lvl="0" indent="457200" algn="l" rtl="0">
              <a:spcBef>
                <a:spcPts val="0"/>
              </a:spcBef>
              <a:spcAft>
                <a:spcPts val="0"/>
              </a:spcAft>
              <a:buNone/>
            </a:pPr>
            <a:r>
              <a:rPr lang="en" sz="1583" dirty="0">
                <a:solidFill>
                  <a:srgbClr val="FFFFFF"/>
                </a:solidFill>
              </a:rPr>
              <a:t>-</a:t>
            </a:r>
            <a:r>
              <a:rPr lang="en" sz="1583" dirty="0">
                <a:solidFill>
                  <a:srgbClr val="B7B7B7"/>
                </a:solidFill>
              </a:rPr>
              <a:t>Elementary all together OR Separate</a:t>
            </a:r>
            <a:endParaRPr sz="1583" dirty="0">
              <a:solidFill>
                <a:srgbClr val="B7B7B7"/>
              </a:solidFill>
            </a:endParaRPr>
          </a:p>
          <a:p>
            <a:pPr marL="0" lvl="0" indent="457200" algn="l" rtl="0">
              <a:spcBef>
                <a:spcPts val="0"/>
              </a:spcBef>
              <a:spcAft>
                <a:spcPts val="0"/>
              </a:spcAft>
              <a:buNone/>
            </a:pPr>
            <a:endParaRPr sz="450" dirty="0">
              <a:solidFill>
                <a:srgbClr val="B7B7B7"/>
              </a:solidFill>
            </a:endParaRPr>
          </a:p>
          <a:p>
            <a:pPr marL="0" lvl="0" indent="0" algn="l" rtl="0">
              <a:spcBef>
                <a:spcPts val="0"/>
              </a:spcBef>
              <a:spcAft>
                <a:spcPts val="0"/>
              </a:spcAft>
              <a:buNone/>
            </a:pPr>
            <a:r>
              <a:rPr lang="en" dirty="0">
                <a:solidFill>
                  <a:srgbClr val="FFFFFF"/>
                </a:solidFill>
              </a:rPr>
              <a:t>-Clustering </a:t>
            </a:r>
            <a:r>
              <a:rPr lang="en" b="1" dirty="0">
                <a:solidFill>
                  <a:srgbClr val="4A86E8"/>
                </a:solidFill>
              </a:rPr>
              <a:t>must accommodate</a:t>
            </a:r>
            <a:r>
              <a:rPr lang="en" dirty="0">
                <a:solidFill>
                  <a:srgbClr val="FFFFFF"/>
                </a:solidFill>
              </a:rPr>
              <a:t> all of these </a:t>
            </a:r>
            <a:endParaRPr dirty="0">
              <a:solidFill>
                <a:srgbClr val="FFFFFF"/>
              </a:solidFill>
            </a:endParaRPr>
          </a:p>
          <a:p>
            <a:pPr marL="0" lvl="0" indent="0" algn="l" rtl="0">
              <a:spcBef>
                <a:spcPts val="0"/>
              </a:spcBef>
              <a:spcAft>
                <a:spcPts val="0"/>
              </a:spcAft>
              <a:buNone/>
            </a:pPr>
            <a:r>
              <a:rPr lang="en" dirty="0">
                <a:solidFill>
                  <a:srgbClr val="FFFFFF"/>
                </a:solidFill>
              </a:rPr>
              <a:t> combinations.</a:t>
            </a:r>
            <a:endParaRPr dirty="0">
              <a:solidFill>
                <a:srgbClr val="FFFFFF"/>
              </a:solidFill>
            </a:endParaRPr>
          </a:p>
          <a:p>
            <a:pPr marL="0" lvl="0" indent="0" algn="l" rtl="0">
              <a:spcBef>
                <a:spcPts val="0"/>
              </a:spcBef>
              <a:spcAft>
                <a:spcPts val="0"/>
              </a:spcAft>
              <a:buNone/>
            </a:pPr>
            <a:endParaRPr sz="850" dirty="0">
              <a:solidFill>
                <a:srgbClr val="FFFFFF"/>
              </a:solidFill>
            </a:endParaRPr>
          </a:p>
          <a:p>
            <a:pPr marL="0" lvl="0" indent="0" algn="l" rtl="0">
              <a:spcBef>
                <a:spcPts val="0"/>
              </a:spcBef>
              <a:spcAft>
                <a:spcPts val="0"/>
              </a:spcAft>
              <a:buNone/>
            </a:pPr>
            <a:r>
              <a:rPr lang="en" dirty="0">
                <a:solidFill>
                  <a:srgbClr val="FFFFFF"/>
                </a:solidFill>
              </a:rPr>
              <a:t>-Must also </a:t>
            </a:r>
            <a:r>
              <a:rPr lang="en" dirty="0">
                <a:solidFill>
                  <a:srgbClr val="E06666"/>
                </a:solidFill>
              </a:rPr>
              <a:t>handle exceptions</a:t>
            </a:r>
            <a:r>
              <a:rPr lang="en" dirty="0">
                <a:solidFill>
                  <a:srgbClr val="FFFFFF"/>
                </a:solidFill>
              </a:rPr>
              <a:t> when data is </a:t>
            </a:r>
            <a:endParaRPr dirty="0">
              <a:solidFill>
                <a:srgbClr val="FFFFFF"/>
              </a:solidFill>
            </a:endParaRPr>
          </a:p>
          <a:p>
            <a:pPr marL="0" lvl="0" indent="0" algn="l" rtl="0">
              <a:spcBef>
                <a:spcPts val="0"/>
              </a:spcBef>
              <a:spcAft>
                <a:spcPts val="0"/>
              </a:spcAft>
              <a:buNone/>
            </a:pPr>
            <a:r>
              <a:rPr lang="en" dirty="0">
                <a:solidFill>
                  <a:srgbClr val="FFFFFF"/>
                </a:solidFill>
              </a:rPr>
              <a:t> missing.</a:t>
            </a:r>
            <a:endParaRPr dirty="0">
              <a:solidFill>
                <a:srgbClr val="FFFFFF"/>
              </a:solidFill>
            </a:endParaRPr>
          </a:p>
          <a:p>
            <a:pPr marL="0" lvl="0" indent="457200" algn="l" rtl="0">
              <a:spcBef>
                <a:spcPts val="0"/>
              </a:spcBef>
              <a:spcAft>
                <a:spcPts val="0"/>
              </a:spcAft>
              <a:buNone/>
            </a:pPr>
            <a:r>
              <a:rPr lang="en" dirty="0">
                <a:solidFill>
                  <a:srgbClr val="FFFFFF"/>
                </a:solidFill>
              </a:rPr>
              <a:t>-Ex. Add/Edit School, missing polygon, </a:t>
            </a:r>
            <a:endParaRPr dirty="0">
              <a:solidFill>
                <a:srgbClr val="FFFFFF"/>
              </a:solidFill>
            </a:endParaRPr>
          </a:p>
          <a:p>
            <a:pPr marL="0" lvl="0" indent="457200" algn="l" rtl="0">
              <a:spcBef>
                <a:spcPts val="0"/>
              </a:spcBef>
              <a:spcAft>
                <a:spcPts val="0"/>
              </a:spcAft>
              <a:buNone/>
            </a:pPr>
            <a:r>
              <a:rPr lang="en" dirty="0">
                <a:solidFill>
                  <a:srgbClr val="FFFFFF"/>
                </a:solidFill>
              </a:rPr>
              <a:t> not enough addresses.</a:t>
            </a:r>
            <a:endParaRPr dirty="0">
              <a:solidFill>
                <a:srgbClr val="FFFFFF"/>
              </a:solidFill>
            </a:endParaRPr>
          </a:p>
          <a:p>
            <a:pPr marL="0" lvl="0" indent="457200" algn="l" rtl="0">
              <a:spcBef>
                <a:spcPts val="0"/>
              </a:spcBef>
              <a:spcAft>
                <a:spcPts val="0"/>
              </a:spcAft>
              <a:buNone/>
            </a:pPr>
            <a:endParaRPr sz="850" dirty="0">
              <a:solidFill>
                <a:srgbClr val="FFFFFF"/>
              </a:solidFill>
            </a:endParaRPr>
          </a:p>
          <a:p>
            <a:pPr marL="0" lvl="0" indent="0" algn="l" rtl="0">
              <a:spcBef>
                <a:spcPts val="0"/>
              </a:spcBef>
              <a:spcAft>
                <a:spcPts val="0"/>
              </a:spcAft>
              <a:buNone/>
            </a:pPr>
            <a:r>
              <a:rPr lang="en" dirty="0">
                <a:solidFill>
                  <a:srgbClr val="FFFFFF"/>
                </a:solidFill>
              </a:rPr>
              <a:t>-Generate </a:t>
            </a:r>
            <a:r>
              <a:rPr lang="en" dirty="0">
                <a:solidFill>
                  <a:schemeClr val="accent1"/>
                </a:solidFill>
              </a:rPr>
              <a:t>Routing input file</a:t>
            </a:r>
            <a:r>
              <a:rPr lang="en" dirty="0">
                <a:solidFill>
                  <a:srgbClr val="FFFFFF"/>
                </a:solidFill>
              </a:rPr>
              <a:t> &amp; </a:t>
            </a:r>
            <a:r>
              <a:rPr lang="en" dirty="0">
                <a:solidFill>
                  <a:schemeClr val="accent1"/>
                </a:solidFill>
              </a:rPr>
              <a:t>email user</a:t>
            </a:r>
            <a:r>
              <a:rPr lang="en" dirty="0">
                <a:solidFill>
                  <a:srgbClr val="FFFFFF"/>
                </a:solidFill>
              </a:rPr>
              <a:t> file.</a:t>
            </a:r>
            <a:endParaRPr dirty="0">
              <a:solidFill>
                <a:srgbClr val="FFFFFF"/>
              </a:solidFill>
            </a:endParaRPr>
          </a:p>
        </p:txBody>
      </p:sp>
      <p:pic>
        <p:nvPicPr>
          <p:cNvPr id="87" name="Google Shape;87;p17"/>
          <p:cNvPicPr preferRelativeResize="0"/>
          <p:nvPr/>
        </p:nvPicPr>
        <p:blipFill rotWithShape="1">
          <a:blip r:embed="rId4">
            <a:alphaModFix/>
          </a:blip>
          <a:srcRect l="9052" t="4017" r="13373" b="3842"/>
          <a:stretch/>
        </p:blipFill>
        <p:spPr>
          <a:xfrm>
            <a:off x="5525675" y="805625"/>
            <a:ext cx="1066925" cy="1900950"/>
          </a:xfrm>
          <a:prstGeom prst="rect">
            <a:avLst/>
          </a:prstGeom>
          <a:noFill/>
          <a:ln>
            <a:noFill/>
          </a:ln>
        </p:spPr>
      </p:pic>
      <p:sp>
        <p:nvSpPr>
          <p:cNvPr id="88" name="Google Shape;88;p17"/>
          <p:cNvSpPr txBox="1"/>
          <p:nvPr/>
        </p:nvSpPr>
        <p:spPr>
          <a:xfrm>
            <a:off x="5484138" y="2623375"/>
            <a:ext cx="15993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solidFill>
                  <a:srgbClr val="FFFFFF"/>
                </a:solidFill>
              </a:rPr>
              <a:t>#1 - High School Only</a:t>
            </a:r>
            <a:endParaRPr sz="800">
              <a:solidFill>
                <a:srgbClr val="FFFFFF"/>
              </a:solidFill>
            </a:endParaRPr>
          </a:p>
        </p:txBody>
      </p:sp>
      <p:pic>
        <p:nvPicPr>
          <p:cNvPr id="89" name="Google Shape;89;p17"/>
          <p:cNvPicPr preferRelativeResize="0"/>
          <p:nvPr/>
        </p:nvPicPr>
        <p:blipFill>
          <a:blip r:embed="rId5">
            <a:alphaModFix/>
          </a:blip>
          <a:stretch>
            <a:fillRect/>
          </a:stretch>
        </p:blipFill>
        <p:spPr>
          <a:xfrm>
            <a:off x="7388095" y="763188"/>
            <a:ext cx="1000505" cy="1900950"/>
          </a:xfrm>
          <a:prstGeom prst="rect">
            <a:avLst/>
          </a:prstGeom>
          <a:noFill/>
          <a:ln>
            <a:noFill/>
          </a:ln>
        </p:spPr>
      </p:pic>
      <p:sp>
        <p:nvSpPr>
          <p:cNvPr id="90" name="Google Shape;90;p17"/>
          <p:cNvSpPr txBox="1"/>
          <p:nvPr/>
        </p:nvSpPr>
        <p:spPr>
          <a:xfrm>
            <a:off x="7376400" y="2571750"/>
            <a:ext cx="15993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solidFill>
                  <a:schemeClr val="lt1"/>
                </a:solidFill>
              </a:rPr>
              <a:t>#2 - </a:t>
            </a:r>
            <a:r>
              <a:rPr lang="en" sz="800">
                <a:solidFill>
                  <a:srgbClr val="FFFFFF"/>
                </a:solidFill>
              </a:rPr>
              <a:t>Only Moraine Ele</a:t>
            </a:r>
            <a:endParaRPr sz="800">
              <a:solidFill>
                <a:srgbClr val="FFFFFF"/>
              </a:solidFill>
            </a:endParaRPr>
          </a:p>
        </p:txBody>
      </p:sp>
      <p:sp>
        <p:nvSpPr>
          <p:cNvPr id="91" name="Google Shape;91;p17"/>
          <p:cNvSpPr txBox="1"/>
          <p:nvPr/>
        </p:nvSpPr>
        <p:spPr>
          <a:xfrm>
            <a:off x="5191200" y="450100"/>
            <a:ext cx="378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accent4"/>
                </a:solidFill>
              </a:rPr>
              <a:t>Example Clustering - Slippery Rock Area SD</a:t>
            </a:r>
            <a:endParaRPr u="sng">
              <a:solidFill>
                <a:schemeClr val="accent4"/>
              </a:solidFill>
            </a:endParaRPr>
          </a:p>
        </p:txBody>
      </p:sp>
      <p:sp>
        <p:nvSpPr>
          <p:cNvPr id="92" name="Google Shape;92;p17"/>
          <p:cNvSpPr txBox="1"/>
          <p:nvPr/>
        </p:nvSpPr>
        <p:spPr>
          <a:xfrm>
            <a:off x="5484150" y="4704250"/>
            <a:ext cx="20544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solidFill>
                  <a:schemeClr val="lt1"/>
                </a:solidFill>
              </a:rPr>
              <a:t>#3 - </a:t>
            </a:r>
            <a:r>
              <a:rPr lang="en" sz="800">
                <a:solidFill>
                  <a:srgbClr val="FFFFFF"/>
                </a:solidFill>
              </a:rPr>
              <a:t>Only Slippery Rock Ele</a:t>
            </a:r>
            <a:endParaRPr sz="800">
              <a:solidFill>
                <a:srgbClr val="FFFFFF"/>
              </a:solidFill>
            </a:endParaRPr>
          </a:p>
        </p:txBody>
      </p:sp>
      <p:pic>
        <p:nvPicPr>
          <p:cNvPr id="93" name="Google Shape;93;p17"/>
          <p:cNvPicPr preferRelativeResize="0"/>
          <p:nvPr/>
        </p:nvPicPr>
        <p:blipFill>
          <a:blip r:embed="rId6">
            <a:alphaModFix/>
          </a:blip>
          <a:stretch>
            <a:fillRect/>
          </a:stretch>
        </p:blipFill>
        <p:spPr>
          <a:xfrm>
            <a:off x="5558887" y="2884429"/>
            <a:ext cx="1000500" cy="1906271"/>
          </a:xfrm>
          <a:prstGeom prst="rect">
            <a:avLst/>
          </a:prstGeom>
          <a:noFill/>
          <a:ln>
            <a:noFill/>
          </a:ln>
        </p:spPr>
      </p:pic>
      <p:sp>
        <p:nvSpPr>
          <p:cNvPr id="94" name="Google Shape;94;p17"/>
          <p:cNvSpPr txBox="1"/>
          <p:nvPr/>
        </p:nvSpPr>
        <p:spPr>
          <a:xfrm>
            <a:off x="7376400" y="4704250"/>
            <a:ext cx="20544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solidFill>
                  <a:schemeClr val="lt1"/>
                </a:solidFill>
              </a:rPr>
              <a:t>#4 - </a:t>
            </a:r>
            <a:r>
              <a:rPr lang="en" sz="800">
                <a:solidFill>
                  <a:srgbClr val="FFFFFF"/>
                </a:solidFill>
              </a:rPr>
              <a:t>Both Elementary Schs</a:t>
            </a:r>
            <a:endParaRPr sz="800">
              <a:solidFill>
                <a:srgbClr val="FFFFFF"/>
              </a:solidFill>
            </a:endParaRPr>
          </a:p>
        </p:txBody>
      </p:sp>
      <p:pic>
        <p:nvPicPr>
          <p:cNvPr id="95" name="Google Shape;95;p17"/>
          <p:cNvPicPr preferRelativeResize="0"/>
          <p:nvPr/>
        </p:nvPicPr>
        <p:blipFill>
          <a:blip r:embed="rId7">
            <a:alphaModFix/>
          </a:blip>
          <a:stretch>
            <a:fillRect/>
          </a:stretch>
        </p:blipFill>
        <p:spPr>
          <a:xfrm>
            <a:off x="7388099" y="2888286"/>
            <a:ext cx="1000500" cy="18985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11700" y="181175"/>
            <a:ext cx="8520600" cy="669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4020">
                <a:solidFill>
                  <a:schemeClr val="accent5"/>
                </a:solidFill>
              </a:rPr>
              <a:t>Future Work</a:t>
            </a:r>
            <a:endParaRPr/>
          </a:p>
        </p:txBody>
      </p:sp>
      <p:sp>
        <p:nvSpPr>
          <p:cNvPr id="101" name="Google Shape;101;p18"/>
          <p:cNvSpPr txBox="1">
            <a:spLocks noGrp="1"/>
          </p:cNvSpPr>
          <p:nvPr>
            <p:ph type="body" idx="1"/>
          </p:nvPr>
        </p:nvSpPr>
        <p:spPr>
          <a:xfrm>
            <a:off x="311700" y="750200"/>
            <a:ext cx="5966700" cy="3990900"/>
          </a:xfrm>
          <a:prstGeom prst="rect">
            <a:avLst/>
          </a:prstGeom>
        </p:spPr>
        <p:txBody>
          <a:bodyPr spcFirstLastPara="1" wrap="square" lIns="91425" tIns="91425" rIns="91425" bIns="91425" anchor="t" anchorCtr="0">
            <a:normAutofit fontScale="25000" lnSpcReduction="20000"/>
          </a:bodyPr>
          <a:lstStyle/>
          <a:p>
            <a:pPr marL="457200" lvl="0" indent="-342900" algn="l" rtl="0">
              <a:spcBef>
                <a:spcPts val="0"/>
              </a:spcBef>
              <a:spcAft>
                <a:spcPts val="0"/>
              </a:spcAft>
              <a:buClr>
                <a:schemeClr val="accent4"/>
              </a:buClr>
              <a:buSzPct val="100000"/>
              <a:buChar char="-"/>
            </a:pPr>
            <a:r>
              <a:rPr lang="en" sz="7200" u="sng" dirty="0">
                <a:solidFill>
                  <a:schemeClr val="accent4"/>
                </a:solidFill>
              </a:rPr>
              <a:t>Add a Login / Sign Up Page</a:t>
            </a:r>
            <a:r>
              <a:rPr lang="en" sz="7200" dirty="0">
                <a:solidFill>
                  <a:schemeClr val="accent4"/>
                </a:solidFill>
              </a:rPr>
              <a:t>:</a:t>
            </a:r>
            <a:endParaRPr sz="7200" dirty="0">
              <a:solidFill>
                <a:schemeClr val="accent4"/>
              </a:solidFill>
            </a:endParaRPr>
          </a:p>
          <a:p>
            <a:pPr marL="914400" lvl="1" indent="-317500" algn="l" rtl="0">
              <a:spcBef>
                <a:spcPts val="0"/>
              </a:spcBef>
              <a:spcAft>
                <a:spcPts val="0"/>
              </a:spcAft>
              <a:buClr>
                <a:schemeClr val="lt1"/>
              </a:buClr>
              <a:buSzPct val="100000"/>
              <a:buChar char="-"/>
            </a:pPr>
            <a:r>
              <a:rPr lang="en" sz="5600" dirty="0">
                <a:solidFill>
                  <a:schemeClr val="lt1"/>
                </a:solidFill>
              </a:rPr>
              <a:t>Limit where users can go and what they can control.</a:t>
            </a:r>
            <a:endParaRPr sz="5600" dirty="0">
              <a:solidFill>
                <a:schemeClr val="lt1"/>
              </a:solidFill>
            </a:endParaRPr>
          </a:p>
          <a:p>
            <a:pPr marL="914400" lvl="1" indent="-317500" algn="l" rtl="0">
              <a:spcBef>
                <a:spcPts val="0"/>
              </a:spcBef>
              <a:spcAft>
                <a:spcPts val="0"/>
              </a:spcAft>
              <a:buClr>
                <a:schemeClr val="lt1"/>
              </a:buClr>
              <a:buSzPct val="100000"/>
              <a:buChar char="-"/>
            </a:pPr>
            <a:r>
              <a:rPr lang="en" sz="5600" dirty="0">
                <a:solidFill>
                  <a:schemeClr val="lt1"/>
                </a:solidFill>
              </a:rPr>
              <a:t>Every user having full unrestricted access is a </a:t>
            </a:r>
            <a:r>
              <a:rPr lang="en" sz="5600" dirty="0">
                <a:solidFill>
                  <a:schemeClr val="tx2"/>
                </a:solidFill>
              </a:rPr>
              <a:t>security risk</a:t>
            </a:r>
            <a:r>
              <a:rPr lang="en" sz="5600" dirty="0">
                <a:solidFill>
                  <a:schemeClr val="lt1"/>
                </a:solidFill>
              </a:rPr>
              <a:t>.</a:t>
            </a:r>
            <a:endParaRPr sz="5600" dirty="0">
              <a:solidFill>
                <a:schemeClr val="lt1"/>
              </a:solidFill>
            </a:endParaRPr>
          </a:p>
          <a:p>
            <a:pPr marL="0" lvl="0" indent="0" algn="l" rtl="0">
              <a:spcBef>
                <a:spcPts val="1200"/>
              </a:spcBef>
              <a:spcAft>
                <a:spcPts val="0"/>
              </a:spcAft>
              <a:buNone/>
            </a:pPr>
            <a:endParaRPr sz="7200" dirty="0">
              <a:solidFill>
                <a:schemeClr val="lt1"/>
              </a:solidFill>
            </a:endParaRPr>
          </a:p>
          <a:p>
            <a:pPr marL="457200" lvl="0" indent="-342900" algn="l" rtl="0">
              <a:spcBef>
                <a:spcPts val="1200"/>
              </a:spcBef>
              <a:spcAft>
                <a:spcPts val="0"/>
              </a:spcAft>
              <a:buClr>
                <a:schemeClr val="accent4"/>
              </a:buClr>
              <a:buSzPct val="100000"/>
              <a:buChar char="-"/>
            </a:pPr>
            <a:r>
              <a:rPr lang="en" sz="7200" u="sng" dirty="0">
                <a:solidFill>
                  <a:schemeClr val="accent4"/>
                </a:solidFill>
              </a:rPr>
              <a:t>Add a Bus Routing Algorithm</a:t>
            </a:r>
            <a:r>
              <a:rPr lang="en" sz="7200" dirty="0">
                <a:solidFill>
                  <a:schemeClr val="accent4"/>
                </a:solidFill>
              </a:rPr>
              <a:t>:</a:t>
            </a:r>
            <a:endParaRPr sz="7200" dirty="0">
              <a:solidFill>
                <a:schemeClr val="accent4"/>
              </a:solidFill>
            </a:endParaRPr>
          </a:p>
          <a:p>
            <a:pPr marL="914400" lvl="1" indent="-317500" algn="l" rtl="0">
              <a:spcBef>
                <a:spcPts val="0"/>
              </a:spcBef>
              <a:spcAft>
                <a:spcPts val="0"/>
              </a:spcAft>
              <a:buClr>
                <a:schemeClr val="lt1"/>
              </a:buClr>
              <a:buSzPct val="100000"/>
              <a:buChar char="-"/>
            </a:pPr>
            <a:r>
              <a:rPr lang="en" sz="5600" dirty="0">
                <a:solidFill>
                  <a:schemeClr val="lt1"/>
                </a:solidFill>
              </a:rPr>
              <a:t>Algorithm that takes the cluster information and generates bus routes.</a:t>
            </a:r>
            <a:endParaRPr sz="5600" dirty="0">
              <a:solidFill>
                <a:schemeClr val="lt1"/>
              </a:solidFill>
            </a:endParaRPr>
          </a:p>
          <a:p>
            <a:pPr marL="914400" lvl="1" indent="-317500" algn="l" rtl="0">
              <a:spcBef>
                <a:spcPts val="0"/>
              </a:spcBef>
              <a:spcAft>
                <a:spcPts val="0"/>
              </a:spcAft>
              <a:buClr>
                <a:schemeClr val="lt1"/>
              </a:buClr>
              <a:buSzPct val="100000"/>
              <a:buChar char="-"/>
            </a:pPr>
            <a:r>
              <a:rPr lang="en" sz="5600" dirty="0">
                <a:solidFill>
                  <a:schemeClr val="lt1"/>
                </a:solidFill>
              </a:rPr>
              <a:t>Plots routes based on the most optimal paths.</a:t>
            </a:r>
            <a:endParaRPr sz="5600" dirty="0">
              <a:solidFill>
                <a:schemeClr val="lt1"/>
              </a:solidFill>
            </a:endParaRPr>
          </a:p>
          <a:p>
            <a:pPr marL="0" lvl="0" indent="0" algn="l" rtl="0">
              <a:spcBef>
                <a:spcPts val="1200"/>
              </a:spcBef>
              <a:spcAft>
                <a:spcPts val="0"/>
              </a:spcAft>
              <a:buNone/>
            </a:pPr>
            <a:endParaRPr sz="7200" u="sng" dirty="0">
              <a:solidFill>
                <a:schemeClr val="lt1"/>
              </a:solidFill>
            </a:endParaRPr>
          </a:p>
          <a:p>
            <a:pPr marL="457200" lvl="0" indent="-342900" algn="l" rtl="0">
              <a:spcBef>
                <a:spcPts val="1200"/>
              </a:spcBef>
              <a:spcAft>
                <a:spcPts val="0"/>
              </a:spcAft>
              <a:buClr>
                <a:schemeClr val="accent4"/>
              </a:buClr>
              <a:buSzPct val="100000"/>
              <a:buChar char="-"/>
            </a:pPr>
            <a:r>
              <a:rPr lang="en" sz="7200" u="sng" dirty="0">
                <a:solidFill>
                  <a:schemeClr val="accent4"/>
                </a:solidFill>
              </a:rPr>
              <a:t>Add More States to the Program</a:t>
            </a:r>
            <a:r>
              <a:rPr lang="en" sz="7200" dirty="0">
                <a:solidFill>
                  <a:schemeClr val="accent4"/>
                </a:solidFill>
              </a:rPr>
              <a:t>:</a:t>
            </a:r>
            <a:endParaRPr sz="7200" dirty="0">
              <a:solidFill>
                <a:schemeClr val="accent4"/>
              </a:solidFill>
            </a:endParaRPr>
          </a:p>
          <a:p>
            <a:pPr marL="914400" lvl="1" indent="-317500" algn="l" rtl="0">
              <a:spcBef>
                <a:spcPts val="0"/>
              </a:spcBef>
              <a:spcAft>
                <a:spcPts val="0"/>
              </a:spcAft>
              <a:buClr>
                <a:schemeClr val="lt1"/>
              </a:buClr>
              <a:buSzPct val="100000"/>
              <a:buChar char="-"/>
            </a:pPr>
            <a:r>
              <a:rPr lang="en" sz="5600" dirty="0">
                <a:solidFill>
                  <a:srgbClr val="4A86E8"/>
                </a:solidFill>
              </a:rPr>
              <a:t>*Currently only supports PA</a:t>
            </a:r>
            <a:r>
              <a:rPr lang="en" sz="5600" dirty="0">
                <a:solidFill>
                  <a:schemeClr val="lt1"/>
                </a:solidFill>
              </a:rPr>
              <a:t>, but school information is added for 5 states (missing addresses).</a:t>
            </a:r>
            <a:endParaRPr sz="5600" dirty="0">
              <a:solidFill>
                <a:schemeClr val="lt1"/>
              </a:solidFill>
            </a:endParaRPr>
          </a:p>
          <a:p>
            <a:pPr marL="914400" lvl="1" indent="-317500" algn="l" rtl="0">
              <a:spcBef>
                <a:spcPts val="0"/>
              </a:spcBef>
              <a:spcAft>
                <a:spcPts val="0"/>
              </a:spcAft>
              <a:buClr>
                <a:schemeClr val="lt1"/>
              </a:buClr>
              <a:buSzPct val="100000"/>
              <a:buChar char="-"/>
            </a:pPr>
            <a:r>
              <a:rPr lang="en" sz="5600" dirty="0">
                <a:solidFill>
                  <a:srgbClr val="8E7CC3"/>
                </a:solidFill>
              </a:rPr>
              <a:t>Technical Manual</a:t>
            </a:r>
            <a:r>
              <a:rPr lang="en" sz="5600" dirty="0">
                <a:solidFill>
                  <a:schemeClr val="lt1"/>
                </a:solidFill>
              </a:rPr>
              <a:t> details steps to add more states.</a:t>
            </a:r>
            <a:endParaRPr sz="5600" dirty="0">
              <a:solidFill>
                <a:schemeClr val="lt1"/>
              </a:solidFill>
            </a:endParaRPr>
          </a:p>
          <a:p>
            <a:pPr marL="914400" lvl="1" indent="-317500" algn="l" rtl="0">
              <a:spcBef>
                <a:spcPts val="0"/>
              </a:spcBef>
              <a:spcAft>
                <a:spcPts val="0"/>
              </a:spcAft>
              <a:buClr>
                <a:schemeClr val="lt1"/>
              </a:buClr>
              <a:buSzPct val="100000"/>
              <a:buChar char="-"/>
            </a:pPr>
            <a:r>
              <a:rPr lang="en" sz="5600" dirty="0">
                <a:solidFill>
                  <a:schemeClr val="lt1"/>
                </a:solidFill>
              </a:rPr>
              <a:t>Ideally the program would be usable for every state.</a:t>
            </a:r>
            <a:endParaRPr sz="5600" dirty="0">
              <a:solidFill>
                <a:schemeClr val="lt1"/>
              </a:solidFill>
            </a:endParaRPr>
          </a:p>
          <a:p>
            <a:pPr marL="0" lvl="0" indent="0" algn="l" rtl="0">
              <a:spcBef>
                <a:spcPts val="1200"/>
              </a:spcBef>
              <a:spcAft>
                <a:spcPts val="0"/>
              </a:spcAft>
              <a:buNone/>
            </a:pPr>
            <a:endParaRPr dirty="0">
              <a:solidFill>
                <a:schemeClr val="lt1"/>
              </a:solidFill>
            </a:endParaRPr>
          </a:p>
          <a:p>
            <a:pPr marL="0" lvl="0" indent="0" algn="l" rtl="0">
              <a:spcBef>
                <a:spcPts val="1200"/>
              </a:spcBef>
              <a:spcAft>
                <a:spcPts val="0"/>
              </a:spcAft>
              <a:buNone/>
            </a:pPr>
            <a:endParaRPr dirty="0">
              <a:solidFill>
                <a:schemeClr val="lt1"/>
              </a:solidFill>
            </a:endParaRPr>
          </a:p>
          <a:p>
            <a:pPr marL="0" lvl="0" indent="0" algn="l" rtl="0">
              <a:spcBef>
                <a:spcPts val="1200"/>
              </a:spcBef>
              <a:spcAft>
                <a:spcPts val="1200"/>
              </a:spcAft>
              <a:buNone/>
            </a:pPr>
            <a:endParaRPr dirty="0">
              <a:solidFill>
                <a:schemeClr val="lt1"/>
              </a:solidFill>
            </a:endParaRPr>
          </a:p>
        </p:txBody>
      </p:sp>
      <p:pic>
        <p:nvPicPr>
          <p:cNvPr id="102" name="Google Shape;102;p18"/>
          <p:cNvPicPr preferRelativeResize="0"/>
          <p:nvPr/>
        </p:nvPicPr>
        <p:blipFill>
          <a:blip r:embed="rId4">
            <a:alphaModFix/>
          </a:blip>
          <a:stretch>
            <a:fillRect/>
          </a:stretch>
        </p:blipFill>
        <p:spPr>
          <a:xfrm>
            <a:off x="6532597" y="3509197"/>
            <a:ext cx="2033625" cy="1432625"/>
          </a:xfrm>
          <a:prstGeom prst="rect">
            <a:avLst/>
          </a:prstGeom>
          <a:noFill/>
          <a:ln>
            <a:noFill/>
          </a:ln>
        </p:spPr>
      </p:pic>
      <p:pic>
        <p:nvPicPr>
          <p:cNvPr id="103" name="Google Shape;103;p18"/>
          <p:cNvPicPr preferRelativeResize="0"/>
          <p:nvPr/>
        </p:nvPicPr>
        <p:blipFill>
          <a:blip r:embed="rId5">
            <a:alphaModFix/>
          </a:blip>
          <a:stretch>
            <a:fillRect/>
          </a:stretch>
        </p:blipFill>
        <p:spPr>
          <a:xfrm>
            <a:off x="6421800" y="1904525"/>
            <a:ext cx="2255225" cy="1334450"/>
          </a:xfrm>
          <a:prstGeom prst="rect">
            <a:avLst/>
          </a:prstGeom>
          <a:noFill/>
          <a:ln>
            <a:noFill/>
          </a:ln>
        </p:spPr>
      </p:pic>
      <p:pic>
        <p:nvPicPr>
          <p:cNvPr id="104" name="Google Shape;104;p18"/>
          <p:cNvPicPr preferRelativeResize="0"/>
          <p:nvPr/>
        </p:nvPicPr>
        <p:blipFill>
          <a:blip r:embed="rId6">
            <a:alphaModFix/>
          </a:blip>
          <a:stretch>
            <a:fillRect/>
          </a:stretch>
        </p:blipFill>
        <p:spPr>
          <a:xfrm>
            <a:off x="6777607" y="449319"/>
            <a:ext cx="1543600" cy="1135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311700" y="257000"/>
            <a:ext cx="8520600" cy="7635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27363"/>
              <a:buFont typeface="Arial"/>
              <a:buNone/>
            </a:pPr>
            <a:r>
              <a:rPr lang="en" sz="4020">
                <a:solidFill>
                  <a:schemeClr val="accent5"/>
                </a:solidFill>
              </a:rPr>
              <a:t>Conclusion</a:t>
            </a:r>
            <a:endParaRPr/>
          </a:p>
          <a:p>
            <a:pPr marL="0" lvl="0" indent="0" algn="l" rtl="0">
              <a:spcBef>
                <a:spcPts val="0"/>
              </a:spcBef>
              <a:spcAft>
                <a:spcPts val="0"/>
              </a:spcAft>
              <a:buNone/>
            </a:pPr>
            <a:endParaRPr/>
          </a:p>
        </p:txBody>
      </p:sp>
      <p:sp>
        <p:nvSpPr>
          <p:cNvPr id="110" name="Google Shape;110;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accent4"/>
              </a:buClr>
              <a:buSzPts val="1800"/>
              <a:buChar char="-"/>
            </a:pPr>
            <a:r>
              <a:rPr lang="en">
                <a:solidFill>
                  <a:schemeClr val="accent4"/>
                </a:solidFill>
              </a:rPr>
              <a:t>Our goal was to create a program that can use school information and make meaningful clusters/models:</a:t>
            </a:r>
            <a:endParaRPr>
              <a:solidFill>
                <a:schemeClr val="accent4"/>
              </a:solidFill>
            </a:endParaRPr>
          </a:p>
          <a:p>
            <a:pPr marL="914400" lvl="1" indent="-317500" algn="l" rtl="0">
              <a:spcBef>
                <a:spcPts val="0"/>
              </a:spcBef>
              <a:spcAft>
                <a:spcPts val="0"/>
              </a:spcAft>
              <a:buClr>
                <a:schemeClr val="lt2"/>
              </a:buClr>
              <a:buSzPts val="1400"/>
              <a:buChar char="-"/>
            </a:pPr>
            <a:r>
              <a:rPr lang="en">
                <a:solidFill>
                  <a:schemeClr val="lt2"/>
                </a:solidFill>
              </a:rPr>
              <a:t>Schools can then compare this information and determine what they need to change.</a:t>
            </a:r>
            <a:endParaRPr>
              <a:solidFill>
                <a:schemeClr val="lt2"/>
              </a:solidFill>
            </a:endParaRPr>
          </a:p>
          <a:p>
            <a:pPr marL="914400" lvl="1" indent="-317500" algn="l" rtl="0">
              <a:spcBef>
                <a:spcPts val="0"/>
              </a:spcBef>
              <a:spcAft>
                <a:spcPts val="0"/>
              </a:spcAft>
              <a:buClr>
                <a:schemeClr val="lt2"/>
              </a:buClr>
              <a:buSzPts val="1400"/>
              <a:buChar char="-"/>
            </a:pPr>
            <a:r>
              <a:rPr lang="en">
                <a:solidFill>
                  <a:schemeClr val="lt2"/>
                </a:solidFill>
              </a:rPr>
              <a:t>Are they over spending on bussing? </a:t>
            </a:r>
            <a:endParaRPr>
              <a:solidFill>
                <a:schemeClr val="lt2"/>
              </a:solidFill>
            </a:endParaRPr>
          </a:p>
          <a:p>
            <a:pPr marL="914400" lvl="1" indent="-317500" algn="l" rtl="0">
              <a:spcBef>
                <a:spcPts val="0"/>
              </a:spcBef>
              <a:spcAft>
                <a:spcPts val="0"/>
              </a:spcAft>
              <a:buClr>
                <a:schemeClr val="lt2"/>
              </a:buClr>
              <a:buSzPts val="1400"/>
              <a:buChar char="-"/>
            </a:pPr>
            <a:r>
              <a:rPr lang="en">
                <a:solidFill>
                  <a:schemeClr val="lt2"/>
                </a:solidFill>
              </a:rPr>
              <a:t>Are they routing in the most efficient way?</a:t>
            </a:r>
            <a:endParaRPr>
              <a:solidFill>
                <a:schemeClr val="lt2"/>
              </a:solidFill>
            </a:endParaRPr>
          </a:p>
          <a:p>
            <a:pPr marL="457200" lvl="0" indent="-342900" algn="l" rtl="0">
              <a:spcBef>
                <a:spcPts val="0"/>
              </a:spcBef>
              <a:spcAft>
                <a:spcPts val="0"/>
              </a:spcAft>
              <a:buClr>
                <a:schemeClr val="accent4"/>
              </a:buClr>
              <a:buSzPts val="1800"/>
              <a:buChar char="-"/>
            </a:pPr>
            <a:r>
              <a:rPr lang="en">
                <a:solidFill>
                  <a:schemeClr val="accent4"/>
                </a:solidFill>
              </a:rPr>
              <a:t>The webpage is simple:</a:t>
            </a:r>
            <a:endParaRPr>
              <a:solidFill>
                <a:schemeClr val="accent4"/>
              </a:solidFill>
            </a:endParaRPr>
          </a:p>
          <a:p>
            <a:pPr marL="914400" lvl="1" indent="-317500" algn="l" rtl="0">
              <a:spcBef>
                <a:spcPts val="0"/>
              </a:spcBef>
              <a:spcAft>
                <a:spcPts val="0"/>
              </a:spcAft>
              <a:buClr>
                <a:schemeClr val="lt2"/>
              </a:buClr>
              <a:buSzPts val="1400"/>
              <a:buChar char="-"/>
            </a:pPr>
            <a:r>
              <a:rPr lang="en">
                <a:solidFill>
                  <a:schemeClr val="lt2"/>
                </a:solidFill>
              </a:rPr>
              <a:t>However, a lot is going on in the background (especially when clustering).</a:t>
            </a:r>
            <a:endParaRPr>
              <a:solidFill>
                <a:schemeClr val="lt2"/>
              </a:solidFill>
            </a:endParaRPr>
          </a:p>
          <a:p>
            <a:pPr marL="914400" lvl="1" indent="-317500" algn="l" rtl="0">
              <a:spcBef>
                <a:spcPts val="0"/>
              </a:spcBef>
              <a:spcAft>
                <a:spcPts val="0"/>
              </a:spcAft>
              <a:buClr>
                <a:schemeClr val="lt2"/>
              </a:buClr>
              <a:buSzPts val="1400"/>
              <a:buChar char="-"/>
            </a:pPr>
            <a:r>
              <a:rPr lang="en">
                <a:solidFill>
                  <a:schemeClr val="lt2"/>
                </a:solidFill>
              </a:rPr>
              <a:t>User is able to select what information they want and how they want to cluster schools.</a:t>
            </a:r>
            <a:endParaRPr>
              <a:solidFill>
                <a:schemeClr val="lt2"/>
              </a:solidFill>
            </a:endParaRPr>
          </a:p>
          <a:p>
            <a:pPr marL="457200" lvl="0" indent="-342900" algn="l" rtl="0">
              <a:spcBef>
                <a:spcPts val="0"/>
              </a:spcBef>
              <a:spcAft>
                <a:spcPts val="0"/>
              </a:spcAft>
              <a:buClr>
                <a:schemeClr val="accent4"/>
              </a:buClr>
              <a:buSzPts val="1800"/>
              <a:buChar char="-"/>
            </a:pPr>
            <a:r>
              <a:rPr lang="en">
                <a:solidFill>
                  <a:schemeClr val="accent4"/>
                </a:solidFill>
              </a:rPr>
              <a:t>Room for future work/additions.</a:t>
            </a:r>
            <a:endParaRPr>
              <a:solidFill>
                <a:schemeClr val="accent4"/>
              </a:solidFill>
            </a:endParaRPr>
          </a:p>
          <a:p>
            <a:pPr marL="457200" lvl="0" indent="-342900" algn="l" rtl="0">
              <a:spcBef>
                <a:spcPts val="0"/>
              </a:spcBef>
              <a:spcAft>
                <a:spcPts val="0"/>
              </a:spcAft>
              <a:buClr>
                <a:schemeClr val="accent4"/>
              </a:buClr>
              <a:buSzPts val="1800"/>
              <a:buChar char="-"/>
            </a:pPr>
            <a:r>
              <a:rPr lang="en">
                <a:solidFill>
                  <a:schemeClr val="accent4"/>
                </a:solidFill>
              </a:rPr>
              <a:t>Overall a lot was accomplished in the 14 weeks we were given.</a:t>
            </a:r>
            <a:endParaRPr>
              <a:solidFill>
                <a:schemeClr val="accent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
        <p:cNvGrpSpPr/>
        <p:nvPr/>
      </p:nvGrpSpPr>
      <p:grpSpPr>
        <a:xfrm>
          <a:off x="0" y="0"/>
          <a:ext cx="0" cy="0"/>
          <a:chOff x="0" y="0"/>
          <a:chExt cx="0" cy="0"/>
        </a:xfrm>
      </p:grpSpPr>
      <p:sp>
        <p:nvSpPr>
          <p:cNvPr id="115" name="Google Shape;115;p20"/>
          <p:cNvSpPr txBox="1">
            <a:spLocks noGrp="1"/>
          </p:cNvSpPr>
          <p:nvPr>
            <p:ph type="body" idx="1"/>
          </p:nvPr>
        </p:nvSpPr>
        <p:spPr>
          <a:xfrm>
            <a:off x="1095150" y="1663950"/>
            <a:ext cx="6953700" cy="18156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10000">
                <a:solidFill>
                  <a:srgbClr val="FF0000"/>
                </a:solidFill>
              </a:rPr>
              <a:t>DEMO</a:t>
            </a:r>
            <a:endParaRPr sz="1000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Clustering Variations</a:t>
            </a:r>
            <a:endParaRPr/>
          </a:p>
        </p:txBody>
      </p:sp>
      <p:sp>
        <p:nvSpPr>
          <p:cNvPr id="121" name="Google Shape;121;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1094</Words>
  <Application>Microsoft Office PowerPoint</Application>
  <PresentationFormat>On-screen Show (16:9)</PresentationFormat>
  <Paragraphs>95</Paragraphs>
  <Slides>12</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Simple Light</vt:lpstr>
      <vt:lpstr>Group 1: Web Based Population Clustering</vt:lpstr>
      <vt:lpstr>Introduction</vt:lpstr>
      <vt:lpstr>Motivation </vt:lpstr>
      <vt:lpstr>Body - Data &amp; School Selection</vt:lpstr>
      <vt:lpstr>Body - Clustering / Routing </vt:lpstr>
      <vt:lpstr>Future Work</vt:lpstr>
      <vt:lpstr>Conclusion </vt:lpstr>
      <vt:lpstr>PowerPoint Presentation</vt:lpstr>
      <vt:lpstr>Clustering Variations</vt:lpstr>
      <vt:lpstr>1/3 - DEMO Backup</vt:lpstr>
      <vt:lpstr>2/3 - DEMO Backup</vt:lpstr>
      <vt:lpstr>3/3 - DEMO Backup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 Web Based Population Clustering</dc:title>
  <cp:lastModifiedBy>Barthen, Nathan C</cp:lastModifiedBy>
  <cp:revision>5</cp:revision>
  <dcterms:modified xsi:type="dcterms:W3CDTF">2022-04-24T22:16:19Z</dcterms:modified>
</cp:coreProperties>
</file>