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5" r:id="rId2"/>
  </p:sldMasterIdLst>
  <p:notesMasterIdLst>
    <p:notesMasterId r:id="rId14"/>
  </p:notesMasterIdLst>
  <p:sldIdLst>
    <p:sldId id="256" r:id="rId3"/>
    <p:sldId id="274" r:id="rId4"/>
    <p:sldId id="257" r:id="rId5"/>
    <p:sldId id="263" r:id="rId6"/>
    <p:sldId id="264" r:id="rId7"/>
    <p:sldId id="265" r:id="rId8"/>
    <p:sldId id="260" r:id="rId9"/>
    <p:sldId id="273" r:id="rId10"/>
    <p:sldId id="272" r:id="rId11"/>
    <p:sldId id="261" r:id="rId12"/>
    <p:sldId id="262"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4" autoAdjust="0"/>
    <p:restoredTop sz="76222" autoAdjust="0"/>
  </p:normalViewPr>
  <p:slideViewPr>
    <p:cSldViewPr snapToGrid="0">
      <p:cViewPr varScale="1">
        <p:scale>
          <a:sx n="125" d="100"/>
          <a:sy n="125" d="100"/>
        </p:scale>
        <p:origin x="1360" y="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56EE70-E9C1-4E39-99A0-88BA599EFE2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7DBDDEC-05F7-4E16-B39E-5588552C4D8E}">
      <dgm:prSet/>
      <dgm:spPr/>
      <dgm:t>
        <a:bodyPr/>
        <a:lstStyle/>
        <a:p>
          <a:pPr>
            <a:lnSpc>
              <a:spcPct val="100000"/>
            </a:lnSpc>
            <a:defRPr cap="all"/>
          </a:pPr>
          <a:r>
            <a:rPr lang="de-DE" baseline="0"/>
            <a:t>Einführung in das Thema</a:t>
          </a:r>
          <a:endParaRPr lang="en-US"/>
        </a:p>
      </dgm:t>
    </dgm:pt>
    <dgm:pt modelId="{B1D8DC2E-2F2E-49FD-904E-3066CF959969}" type="parTrans" cxnId="{ED741DEC-23D8-4814-BAE9-E58AA55EC870}">
      <dgm:prSet/>
      <dgm:spPr/>
      <dgm:t>
        <a:bodyPr/>
        <a:lstStyle/>
        <a:p>
          <a:endParaRPr lang="en-US"/>
        </a:p>
      </dgm:t>
    </dgm:pt>
    <dgm:pt modelId="{76C92A53-29F4-425F-8C5E-04E342E460AA}" type="sibTrans" cxnId="{ED741DEC-23D8-4814-BAE9-E58AA55EC870}">
      <dgm:prSet/>
      <dgm:spPr/>
      <dgm:t>
        <a:bodyPr/>
        <a:lstStyle/>
        <a:p>
          <a:endParaRPr lang="en-US"/>
        </a:p>
      </dgm:t>
    </dgm:pt>
    <dgm:pt modelId="{BABF3DC7-E119-4C6F-B51D-30AFF9FA6AC5}">
      <dgm:prSet/>
      <dgm:spPr/>
      <dgm:t>
        <a:bodyPr/>
        <a:lstStyle/>
        <a:p>
          <a:pPr>
            <a:lnSpc>
              <a:spcPct val="100000"/>
            </a:lnSpc>
            <a:defRPr cap="all"/>
          </a:pPr>
          <a:r>
            <a:rPr lang="de-DE" baseline="0"/>
            <a:t>Theoretischer Grundlagenteil</a:t>
          </a:r>
          <a:endParaRPr lang="en-US"/>
        </a:p>
      </dgm:t>
    </dgm:pt>
    <dgm:pt modelId="{988673C0-4ECE-41FE-9737-8CDE2629DBAB}" type="parTrans" cxnId="{D9D29437-1B6D-44D6-9835-ACCE93E622C4}">
      <dgm:prSet/>
      <dgm:spPr/>
      <dgm:t>
        <a:bodyPr/>
        <a:lstStyle/>
        <a:p>
          <a:endParaRPr lang="en-US"/>
        </a:p>
      </dgm:t>
    </dgm:pt>
    <dgm:pt modelId="{0D7E7971-E14B-496C-9E14-063EE55819AD}" type="sibTrans" cxnId="{D9D29437-1B6D-44D6-9835-ACCE93E622C4}">
      <dgm:prSet/>
      <dgm:spPr/>
      <dgm:t>
        <a:bodyPr/>
        <a:lstStyle/>
        <a:p>
          <a:endParaRPr lang="en-US"/>
        </a:p>
      </dgm:t>
    </dgm:pt>
    <dgm:pt modelId="{9E3DA25D-3B6A-4000-942C-42DD82F0F47A}">
      <dgm:prSet/>
      <dgm:spPr/>
      <dgm:t>
        <a:bodyPr/>
        <a:lstStyle/>
        <a:p>
          <a:pPr>
            <a:lnSpc>
              <a:spcPct val="100000"/>
            </a:lnSpc>
            <a:defRPr cap="all"/>
          </a:pPr>
          <a:r>
            <a:rPr lang="de-DE" baseline="0"/>
            <a:t>Praktischer Teil</a:t>
          </a:r>
          <a:endParaRPr lang="en-US"/>
        </a:p>
      </dgm:t>
    </dgm:pt>
    <dgm:pt modelId="{C12E33C0-7F26-4B41-B8A3-451139DD7727}" type="parTrans" cxnId="{25E638BA-9681-4FFE-A8E4-310981D8E3D8}">
      <dgm:prSet/>
      <dgm:spPr/>
      <dgm:t>
        <a:bodyPr/>
        <a:lstStyle/>
        <a:p>
          <a:endParaRPr lang="en-US"/>
        </a:p>
      </dgm:t>
    </dgm:pt>
    <dgm:pt modelId="{683BE372-DD46-47BC-84A0-FC0735C849B4}" type="sibTrans" cxnId="{25E638BA-9681-4FFE-A8E4-310981D8E3D8}">
      <dgm:prSet/>
      <dgm:spPr/>
      <dgm:t>
        <a:bodyPr/>
        <a:lstStyle/>
        <a:p>
          <a:endParaRPr lang="en-US"/>
        </a:p>
      </dgm:t>
    </dgm:pt>
    <dgm:pt modelId="{2EBC6122-90DF-4082-9485-F05C3CCDE6D0}">
      <dgm:prSet/>
      <dgm:spPr/>
      <dgm:t>
        <a:bodyPr/>
        <a:lstStyle/>
        <a:p>
          <a:pPr>
            <a:lnSpc>
              <a:spcPct val="100000"/>
            </a:lnSpc>
            <a:defRPr cap="all"/>
          </a:pPr>
          <a:r>
            <a:rPr lang="de-DE" baseline="0"/>
            <a:t>Zusammenfassung, WrapUp &amp; Feedback</a:t>
          </a:r>
          <a:endParaRPr lang="en-US"/>
        </a:p>
      </dgm:t>
    </dgm:pt>
    <dgm:pt modelId="{4E601A89-1E45-4F45-9B60-CFA59F7FE3D7}" type="parTrans" cxnId="{002FF322-63FF-450C-B03F-96D5983AC7BA}">
      <dgm:prSet/>
      <dgm:spPr/>
      <dgm:t>
        <a:bodyPr/>
        <a:lstStyle/>
        <a:p>
          <a:endParaRPr lang="en-US"/>
        </a:p>
      </dgm:t>
    </dgm:pt>
    <dgm:pt modelId="{D5743288-903C-4B71-BFB6-C0A49D328882}" type="sibTrans" cxnId="{002FF322-63FF-450C-B03F-96D5983AC7BA}">
      <dgm:prSet/>
      <dgm:spPr/>
      <dgm:t>
        <a:bodyPr/>
        <a:lstStyle/>
        <a:p>
          <a:endParaRPr lang="en-US"/>
        </a:p>
      </dgm:t>
    </dgm:pt>
    <dgm:pt modelId="{965D967D-C491-437E-AA49-03C35C0BAB48}" type="pres">
      <dgm:prSet presAssocID="{AC56EE70-E9C1-4E39-99A0-88BA599EFE23}" presName="root" presStyleCnt="0">
        <dgm:presLayoutVars>
          <dgm:dir/>
          <dgm:resizeHandles val="exact"/>
        </dgm:presLayoutVars>
      </dgm:prSet>
      <dgm:spPr/>
    </dgm:pt>
    <dgm:pt modelId="{32548DFA-5AC4-4E31-8BBA-5C8B19A18F94}" type="pres">
      <dgm:prSet presAssocID="{E7DBDDEC-05F7-4E16-B39E-5588552C4D8E}" presName="compNode" presStyleCnt="0"/>
      <dgm:spPr/>
    </dgm:pt>
    <dgm:pt modelId="{52CEEC88-2BB4-4250-B4E3-F5A969B90324}" type="pres">
      <dgm:prSet presAssocID="{E7DBDDEC-05F7-4E16-B39E-5588552C4D8E}" presName="iconBgRect" presStyleLbl="bgShp" presStyleIdx="0" presStyleCnt="4"/>
      <dgm:spPr>
        <a:prstGeom prst="round2DiagRect">
          <a:avLst>
            <a:gd name="adj1" fmla="val 29727"/>
            <a:gd name="adj2" fmla="val 0"/>
          </a:avLst>
        </a:prstGeom>
      </dgm:spPr>
    </dgm:pt>
    <dgm:pt modelId="{EC6A5CAA-A356-43DF-B66E-FB9E36C50AB3}" type="pres">
      <dgm:prSet presAssocID="{E7DBDDEC-05F7-4E16-B39E-5588552C4D8E}"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chulgebäude mit einfarbiger Füllung"/>
        </a:ext>
      </dgm:extLst>
    </dgm:pt>
    <dgm:pt modelId="{AE429A56-B98C-49D3-BABC-257CFB0002FE}" type="pres">
      <dgm:prSet presAssocID="{E7DBDDEC-05F7-4E16-B39E-5588552C4D8E}" presName="spaceRect" presStyleCnt="0"/>
      <dgm:spPr/>
    </dgm:pt>
    <dgm:pt modelId="{A024552A-D3D2-483B-92C8-2E4B7EC4D118}" type="pres">
      <dgm:prSet presAssocID="{E7DBDDEC-05F7-4E16-B39E-5588552C4D8E}" presName="textRect" presStyleLbl="revTx" presStyleIdx="0" presStyleCnt="4">
        <dgm:presLayoutVars>
          <dgm:chMax val="1"/>
          <dgm:chPref val="1"/>
        </dgm:presLayoutVars>
      </dgm:prSet>
      <dgm:spPr/>
    </dgm:pt>
    <dgm:pt modelId="{CE41AA66-5F47-4352-823D-21456364CA62}" type="pres">
      <dgm:prSet presAssocID="{76C92A53-29F4-425F-8C5E-04E342E460AA}" presName="sibTrans" presStyleCnt="0"/>
      <dgm:spPr/>
    </dgm:pt>
    <dgm:pt modelId="{1E300B42-40B3-44D3-96BB-8944FB83EFC7}" type="pres">
      <dgm:prSet presAssocID="{BABF3DC7-E119-4C6F-B51D-30AFF9FA6AC5}" presName="compNode" presStyleCnt="0"/>
      <dgm:spPr/>
    </dgm:pt>
    <dgm:pt modelId="{0B81282E-BAB4-41EC-968D-52BC047926DC}" type="pres">
      <dgm:prSet presAssocID="{BABF3DC7-E119-4C6F-B51D-30AFF9FA6AC5}" presName="iconBgRect" presStyleLbl="bgShp" presStyleIdx="1" presStyleCnt="4"/>
      <dgm:spPr>
        <a:prstGeom prst="round2DiagRect">
          <a:avLst>
            <a:gd name="adj1" fmla="val 29727"/>
            <a:gd name="adj2" fmla="val 0"/>
          </a:avLst>
        </a:prstGeom>
      </dgm:spPr>
    </dgm:pt>
    <dgm:pt modelId="{3E80111E-E2F2-400F-B962-F9527EAD19A0}" type="pres">
      <dgm:prSet presAssocID="{BABF3DC7-E119-4C6F-B51D-30AFF9FA6AC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Klassenzimmer mit einfarbiger Füllung"/>
        </a:ext>
      </dgm:extLst>
    </dgm:pt>
    <dgm:pt modelId="{7884C9F2-CA1A-43C4-A4A7-68C56348FFA5}" type="pres">
      <dgm:prSet presAssocID="{BABF3DC7-E119-4C6F-B51D-30AFF9FA6AC5}" presName="spaceRect" presStyleCnt="0"/>
      <dgm:spPr/>
    </dgm:pt>
    <dgm:pt modelId="{4D84439A-7FA1-4203-9DA0-B63281EAED64}" type="pres">
      <dgm:prSet presAssocID="{BABF3DC7-E119-4C6F-B51D-30AFF9FA6AC5}" presName="textRect" presStyleLbl="revTx" presStyleIdx="1" presStyleCnt="4">
        <dgm:presLayoutVars>
          <dgm:chMax val="1"/>
          <dgm:chPref val="1"/>
        </dgm:presLayoutVars>
      </dgm:prSet>
      <dgm:spPr/>
    </dgm:pt>
    <dgm:pt modelId="{88774C80-F242-453C-96DF-362C92425CFD}" type="pres">
      <dgm:prSet presAssocID="{0D7E7971-E14B-496C-9E14-063EE55819AD}" presName="sibTrans" presStyleCnt="0"/>
      <dgm:spPr/>
    </dgm:pt>
    <dgm:pt modelId="{1F0234EE-602B-4538-81DE-EB64D6729106}" type="pres">
      <dgm:prSet presAssocID="{9E3DA25D-3B6A-4000-942C-42DD82F0F47A}" presName="compNode" presStyleCnt="0"/>
      <dgm:spPr/>
    </dgm:pt>
    <dgm:pt modelId="{AA90B3A2-E913-4003-9E08-3FDB67920633}" type="pres">
      <dgm:prSet presAssocID="{9E3DA25D-3B6A-4000-942C-42DD82F0F47A}" presName="iconBgRect" presStyleLbl="bgShp" presStyleIdx="2" presStyleCnt="4"/>
      <dgm:spPr>
        <a:prstGeom prst="round2DiagRect">
          <a:avLst>
            <a:gd name="adj1" fmla="val 29727"/>
            <a:gd name="adj2" fmla="val 0"/>
          </a:avLst>
        </a:prstGeom>
      </dgm:spPr>
    </dgm:pt>
    <dgm:pt modelId="{387A6236-F2F3-46FB-9298-CB140B568F10}" type="pres">
      <dgm:prSet presAssocID="{9E3DA25D-3B6A-4000-942C-42DD82F0F47A}"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md (Terminal) mit einfarbiger Füllung"/>
        </a:ext>
      </dgm:extLst>
    </dgm:pt>
    <dgm:pt modelId="{9CC585B7-348C-4BBC-9B8E-376F9B679C0D}" type="pres">
      <dgm:prSet presAssocID="{9E3DA25D-3B6A-4000-942C-42DD82F0F47A}" presName="spaceRect" presStyleCnt="0"/>
      <dgm:spPr/>
    </dgm:pt>
    <dgm:pt modelId="{740C8C09-3DDE-40E1-BB1F-99FD6E454559}" type="pres">
      <dgm:prSet presAssocID="{9E3DA25D-3B6A-4000-942C-42DD82F0F47A}" presName="textRect" presStyleLbl="revTx" presStyleIdx="2" presStyleCnt="4">
        <dgm:presLayoutVars>
          <dgm:chMax val="1"/>
          <dgm:chPref val="1"/>
        </dgm:presLayoutVars>
      </dgm:prSet>
      <dgm:spPr/>
    </dgm:pt>
    <dgm:pt modelId="{45FEB95B-5696-4021-93DC-A35433ADD332}" type="pres">
      <dgm:prSet presAssocID="{683BE372-DD46-47BC-84A0-FC0735C849B4}" presName="sibTrans" presStyleCnt="0"/>
      <dgm:spPr/>
    </dgm:pt>
    <dgm:pt modelId="{5F32059E-3B44-4917-A7C7-DDA1363051AF}" type="pres">
      <dgm:prSet presAssocID="{2EBC6122-90DF-4082-9485-F05C3CCDE6D0}" presName="compNode" presStyleCnt="0"/>
      <dgm:spPr/>
    </dgm:pt>
    <dgm:pt modelId="{75F4A53E-46A8-439D-BF5F-99F97F5B0907}" type="pres">
      <dgm:prSet presAssocID="{2EBC6122-90DF-4082-9485-F05C3CCDE6D0}" presName="iconBgRect" presStyleLbl="bgShp" presStyleIdx="3" presStyleCnt="4"/>
      <dgm:spPr>
        <a:prstGeom prst="round2DiagRect">
          <a:avLst>
            <a:gd name="adj1" fmla="val 29727"/>
            <a:gd name="adj2" fmla="val 0"/>
          </a:avLst>
        </a:prstGeom>
      </dgm:spPr>
    </dgm:pt>
    <dgm:pt modelId="{F4F97A3D-F05F-46FC-B248-FAEA479AB148}" type="pres">
      <dgm:prSet presAssocID="{2EBC6122-90DF-4082-9485-F05C3CCDE6D0}"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mbition mit einfarbiger Füllung"/>
        </a:ext>
      </dgm:extLst>
    </dgm:pt>
    <dgm:pt modelId="{0546E24F-8C94-4B88-8A1C-3AE5EE034CBC}" type="pres">
      <dgm:prSet presAssocID="{2EBC6122-90DF-4082-9485-F05C3CCDE6D0}" presName="spaceRect" presStyleCnt="0"/>
      <dgm:spPr/>
    </dgm:pt>
    <dgm:pt modelId="{C43D65D4-87CD-4FEC-98FB-48A1DDD693BD}" type="pres">
      <dgm:prSet presAssocID="{2EBC6122-90DF-4082-9485-F05C3CCDE6D0}" presName="textRect" presStyleLbl="revTx" presStyleIdx="3" presStyleCnt="4">
        <dgm:presLayoutVars>
          <dgm:chMax val="1"/>
          <dgm:chPref val="1"/>
        </dgm:presLayoutVars>
      </dgm:prSet>
      <dgm:spPr/>
    </dgm:pt>
  </dgm:ptLst>
  <dgm:cxnLst>
    <dgm:cxn modelId="{61B4BE12-63D8-42FF-8C54-631E810C7F6E}" type="presOf" srcId="{2EBC6122-90DF-4082-9485-F05C3CCDE6D0}" destId="{C43D65D4-87CD-4FEC-98FB-48A1DDD693BD}" srcOrd="0" destOrd="0" presId="urn:microsoft.com/office/officeart/2018/5/layout/IconLeafLabelList"/>
    <dgm:cxn modelId="{42D17B22-750B-461E-B712-4B429529CDBF}" type="presOf" srcId="{AC56EE70-E9C1-4E39-99A0-88BA599EFE23}" destId="{965D967D-C491-437E-AA49-03C35C0BAB48}" srcOrd="0" destOrd="0" presId="urn:microsoft.com/office/officeart/2018/5/layout/IconLeafLabelList"/>
    <dgm:cxn modelId="{002FF322-63FF-450C-B03F-96D5983AC7BA}" srcId="{AC56EE70-E9C1-4E39-99A0-88BA599EFE23}" destId="{2EBC6122-90DF-4082-9485-F05C3CCDE6D0}" srcOrd="3" destOrd="0" parTransId="{4E601A89-1E45-4F45-9B60-CFA59F7FE3D7}" sibTransId="{D5743288-903C-4B71-BFB6-C0A49D328882}"/>
    <dgm:cxn modelId="{D9D29437-1B6D-44D6-9835-ACCE93E622C4}" srcId="{AC56EE70-E9C1-4E39-99A0-88BA599EFE23}" destId="{BABF3DC7-E119-4C6F-B51D-30AFF9FA6AC5}" srcOrd="1" destOrd="0" parTransId="{988673C0-4ECE-41FE-9737-8CDE2629DBAB}" sibTransId="{0D7E7971-E14B-496C-9E14-063EE55819AD}"/>
    <dgm:cxn modelId="{6DA02774-AE48-4541-A172-0D1553921D44}" type="presOf" srcId="{BABF3DC7-E119-4C6F-B51D-30AFF9FA6AC5}" destId="{4D84439A-7FA1-4203-9DA0-B63281EAED64}" srcOrd="0" destOrd="0" presId="urn:microsoft.com/office/officeart/2018/5/layout/IconLeafLabelList"/>
    <dgm:cxn modelId="{25E638BA-9681-4FFE-A8E4-310981D8E3D8}" srcId="{AC56EE70-E9C1-4E39-99A0-88BA599EFE23}" destId="{9E3DA25D-3B6A-4000-942C-42DD82F0F47A}" srcOrd="2" destOrd="0" parTransId="{C12E33C0-7F26-4B41-B8A3-451139DD7727}" sibTransId="{683BE372-DD46-47BC-84A0-FC0735C849B4}"/>
    <dgm:cxn modelId="{96CCC5C0-BAA7-4BF2-A3A7-2B475AB63183}" type="presOf" srcId="{9E3DA25D-3B6A-4000-942C-42DD82F0F47A}" destId="{740C8C09-3DDE-40E1-BB1F-99FD6E454559}" srcOrd="0" destOrd="0" presId="urn:microsoft.com/office/officeart/2018/5/layout/IconLeafLabelList"/>
    <dgm:cxn modelId="{ED741DEC-23D8-4814-BAE9-E58AA55EC870}" srcId="{AC56EE70-E9C1-4E39-99A0-88BA599EFE23}" destId="{E7DBDDEC-05F7-4E16-B39E-5588552C4D8E}" srcOrd="0" destOrd="0" parTransId="{B1D8DC2E-2F2E-49FD-904E-3066CF959969}" sibTransId="{76C92A53-29F4-425F-8C5E-04E342E460AA}"/>
    <dgm:cxn modelId="{ACA137ED-A47A-4D40-89F7-37468E100409}" type="presOf" srcId="{E7DBDDEC-05F7-4E16-B39E-5588552C4D8E}" destId="{A024552A-D3D2-483B-92C8-2E4B7EC4D118}" srcOrd="0" destOrd="0" presId="urn:microsoft.com/office/officeart/2018/5/layout/IconLeafLabelList"/>
    <dgm:cxn modelId="{3162D4AC-2BE3-4D23-B40F-865AB1A4F947}" type="presParOf" srcId="{965D967D-C491-437E-AA49-03C35C0BAB48}" destId="{32548DFA-5AC4-4E31-8BBA-5C8B19A18F94}" srcOrd="0" destOrd="0" presId="urn:microsoft.com/office/officeart/2018/5/layout/IconLeafLabelList"/>
    <dgm:cxn modelId="{7792302C-AA69-4662-BAC4-3ECD1493DD6C}" type="presParOf" srcId="{32548DFA-5AC4-4E31-8BBA-5C8B19A18F94}" destId="{52CEEC88-2BB4-4250-B4E3-F5A969B90324}" srcOrd="0" destOrd="0" presId="urn:microsoft.com/office/officeart/2018/5/layout/IconLeafLabelList"/>
    <dgm:cxn modelId="{8AF8C8E5-1BC4-4AB6-8B1B-5B30866E910E}" type="presParOf" srcId="{32548DFA-5AC4-4E31-8BBA-5C8B19A18F94}" destId="{EC6A5CAA-A356-43DF-B66E-FB9E36C50AB3}" srcOrd="1" destOrd="0" presId="urn:microsoft.com/office/officeart/2018/5/layout/IconLeafLabelList"/>
    <dgm:cxn modelId="{EE8D05B1-0985-46F8-9C97-D1C930F4B644}" type="presParOf" srcId="{32548DFA-5AC4-4E31-8BBA-5C8B19A18F94}" destId="{AE429A56-B98C-49D3-BABC-257CFB0002FE}" srcOrd="2" destOrd="0" presId="urn:microsoft.com/office/officeart/2018/5/layout/IconLeafLabelList"/>
    <dgm:cxn modelId="{B265BD6D-33F9-4E81-8BE8-239E2AAAE652}" type="presParOf" srcId="{32548DFA-5AC4-4E31-8BBA-5C8B19A18F94}" destId="{A024552A-D3D2-483B-92C8-2E4B7EC4D118}" srcOrd="3" destOrd="0" presId="urn:microsoft.com/office/officeart/2018/5/layout/IconLeafLabelList"/>
    <dgm:cxn modelId="{16286C2D-29EE-4EBE-A23C-1EEDDB6E5C2B}" type="presParOf" srcId="{965D967D-C491-437E-AA49-03C35C0BAB48}" destId="{CE41AA66-5F47-4352-823D-21456364CA62}" srcOrd="1" destOrd="0" presId="urn:microsoft.com/office/officeart/2018/5/layout/IconLeafLabelList"/>
    <dgm:cxn modelId="{6AB420FB-92D4-4AF4-A681-7306076C03D9}" type="presParOf" srcId="{965D967D-C491-437E-AA49-03C35C0BAB48}" destId="{1E300B42-40B3-44D3-96BB-8944FB83EFC7}" srcOrd="2" destOrd="0" presId="urn:microsoft.com/office/officeart/2018/5/layout/IconLeafLabelList"/>
    <dgm:cxn modelId="{C9AEA857-ED11-4C4D-86C4-168161A27A34}" type="presParOf" srcId="{1E300B42-40B3-44D3-96BB-8944FB83EFC7}" destId="{0B81282E-BAB4-41EC-968D-52BC047926DC}" srcOrd="0" destOrd="0" presId="urn:microsoft.com/office/officeart/2018/5/layout/IconLeafLabelList"/>
    <dgm:cxn modelId="{581BD8B2-E117-4205-91D7-F1AE4738F7A3}" type="presParOf" srcId="{1E300B42-40B3-44D3-96BB-8944FB83EFC7}" destId="{3E80111E-E2F2-400F-B962-F9527EAD19A0}" srcOrd="1" destOrd="0" presId="urn:microsoft.com/office/officeart/2018/5/layout/IconLeafLabelList"/>
    <dgm:cxn modelId="{2BC7CA30-1932-4F40-BBB4-2AEFBF75684C}" type="presParOf" srcId="{1E300B42-40B3-44D3-96BB-8944FB83EFC7}" destId="{7884C9F2-CA1A-43C4-A4A7-68C56348FFA5}" srcOrd="2" destOrd="0" presId="urn:microsoft.com/office/officeart/2018/5/layout/IconLeafLabelList"/>
    <dgm:cxn modelId="{79880788-3200-487D-9CBD-A0C002809E9B}" type="presParOf" srcId="{1E300B42-40B3-44D3-96BB-8944FB83EFC7}" destId="{4D84439A-7FA1-4203-9DA0-B63281EAED64}" srcOrd="3" destOrd="0" presId="urn:microsoft.com/office/officeart/2018/5/layout/IconLeafLabelList"/>
    <dgm:cxn modelId="{1C9AE25C-7EED-44C3-9756-44C38DDD0572}" type="presParOf" srcId="{965D967D-C491-437E-AA49-03C35C0BAB48}" destId="{88774C80-F242-453C-96DF-362C92425CFD}" srcOrd="3" destOrd="0" presId="urn:microsoft.com/office/officeart/2018/5/layout/IconLeafLabelList"/>
    <dgm:cxn modelId="{AD97733D-728B-410C-869D-44E3CFB7AC9E}" type="presParOf" srcId="{965D967D-C491-437E-AA49-03C35C0BAB48}" destId="{1F0234EE-602B-4538-81DE-EB64D6729106}" srcOrd="4" destOrd="0" presId="urn:microsoft.com/office/officeart/2018/5/layout/IconLeafLabelList"/>
    <dgm:cxn modelId="{34FD3E95-1485-464D-8468-D00F25942BFE}" type="presParOf" srcId="{1F0234EE-602B-4538-81DE-EB64D6729106}" destId="{AA90B3A2-E913-4003-9E08-3FDB67920633}" srcOrd="0" destOrd="0" presId="urn:microsoft.com/office/officeart/2018/5/layout/IconLeafLabelList"/>
    <dgm:cxn modelId="{389BD166-2D97-448E-B686-E982937CBD77}" type="presParOf" srcId="{1F0234EE-602B-4538-81DE-EB64D6729106}" destId="{387A6236-F2F3-46FB-9298-CB140B568F10}" srcOrd="1" destOrd="0" presId="urn:microsoft.com/office/officeart/2018/5/layout/IconLeafLabelList"/>
    <dgm:cxn modelId="{77F82DE0-BB41-4163-A308-C2D9217A057F}" type="presParOf" srcId="{1F0234EE-602B-4538-81DE-EB64D6729106}" destId="{9CC585B7-348C-4BBC-9B8E-376F9B679C0D}" srcOrd="2" destOrd="0" presId="urn:microsoft.com/office/officeart/2018/5/layout/IconLeafLabelList"/>
    <dgm:cxn modelId="{6D1F04F2-FE3B-480C-8B47-CCD31C1B6BD6}" type="presParOf" srcId="{1F0234EE-602B-4538-81DE-EB64D6729106}" destId="{740C8C09-3DDE-40E1-BB1F-99FD6E454559}" srcOrd="3" destOrd="0" presId="urn:microsoft.com/office/officeart/2018/5/layout/IconLeafLabelList"/>
    <dgm:cxn modelId="{4EC64D32-3C28-4E1C-8ACF-35AC822EA164}" type="presParOf" srcId="{965D967D-C491-437E-AA49-03C35C0BAB48}" destId="{45FEB95B-5696-4021-93DC-A35433ADD332}" srcOrd="5" destOrd="0" presId="urn:microsoft.com/office/officeart/2018/5/layout/IconLeafLabelList"/>
    <dgm:cxn modelId="{35C895F5-CD60-4654-ADA7-41B37E0624C5}" type="presParOf" srcId="{965D967D-C491-437E-AA49-03C35C0BAB48}" destId="{5F32059E-3B44-4917-A7C7-DDA1363051AF}" srcOrd="6" destOrd="0" presId="urn:microsoft.com/office/officeart/2018/5/layout/IconLeafLabelList"/>
    <dgm:cxn modelId="{1DF5DB7C-5235-4EE4-8C29-D55CE8FA5DFE}" type="presParOf" srcId="{5F32059E-3B44-4917-A7C7-DDA1363051AF}" destId="{75F4A53E-46A8-439D-BF5F-99F97F5B0907}" srcOrd="0" destOrd="0" presId="urn:microsoft.com/office/officeart/2018/5/layout/IconLeafLabelList"/>
    <dgm:cxn modelId="{77AF7F60-215A-4ABD-A1C0-E7099F055E11}" type="presParOf" srcId="{5F32059E-3B44-4917-A7C7-DDA1363051AF}" destId="{F4F97A3D-F05F-46FC-B248-FAEA479AB148}" srcOrd="1" destOrd="0" presId="urn:microsoft.com/office/officeart/2018/5/layout/IconLeafLabelList"/>
    <dgm:cxn modelId="{7BD9C6D9-C6E1-4A65-83F8-BCCCFA56233A}" type="presParOf" srcId="{5F32059E-3B44-4917-A7C7-DDA1363051AF}" destId="{0546E24F-8C94-4B88-8A1C-3AE5EE034CBC}" srcOrd="2" destOrd="0" presId="urn:microsoft.com/office/officeart/2018/5/layout/IconLeafLabelList"/>
    <dgm:cxn modelId="{B190B4E7-41E8-4AFF-916B-204B2D8C9565}" type="presParOf" srcId="{5F32059E-3B44-4917-A7C7-DDA1363051AF}" destId="{C43D65D4-87CD-4FEC-98FB-48A1DDD693BD}"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EEC88-2BB4-4250-B4E3-F5A969B90324}">
      <dsp:nvSpPr>
        <dsp:cNvPr id="0" name=""/>
        <dsp:cNvSpPr/>
      </dsp:nvSpPr>
      <dsp:spPr>
        <a:xfrm>
          <a:off x="902689" y="842697"/>
          <a:ext cx="1261054" cy="126105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6A5CAA-A356-43DF-B66E-FB9E36C50AB3}">
      <dsp:nvSpPr>
        <dsp:cNvPr id="0" name=""/>
        <dsp:cNvSpPr/>
      </dsp:nvSpPr>
      <dsp:spPr>
        <a:xfrm>
          <a:off x="1171439" y="1111446"/>
          <a:ext cx="723555" cy="72355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24552A-D3D2-483B-92C8-2E4B7EC4D118}">
      <dsp:nvSpPr>
        <dsp:cNvPr id="0" name=""/>
        <dsp:cNvSpPr/>
      </dsp:nvSpPr>
      <dsp:spPr>
        <a:xfrm>
          <a:off x="499565" y="2496539"/>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DE" sz="1400" kern="1200" baseline="0"/>
            <a:t>Einführung in das Thema</a:t>
          </a:r>
          <a:endParaRPr lang="en-US" sz="1400" kern="1200"/>
        </a:p>
      </dsp:txBody>
      <dsp:txXfrm>
        <a:off x="499565" y="2496539"/>
        <a:ext cx="2067302" cy="720000"/>
      </dsp:txXfrm>
    </dsp:sp>
    <dsp:sp modelId="{0B81282E-BAB4-41EC-968D-52BC047926DC}">
      <dsp:nvSpPr>
        <dsp:cNvPr id="0" name=""/>
        <dsp:cNvSpPr/>
      </dsp:nvSpPr>
      <dsp:spPr>
        <a:xfrm>
          <a:off x="3331770" y="842697"/>
          <a:ext cx="1261054" cy="126105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80111E-E2F2-400F-B962-F9527EAD19A0}">
      <dsp:nvSpPr>
        <dsp:cNvPr id="0" name=""/>
        <dsp:cNvSpPr/>
      </dsp:nvSpPr>
      <dsp:spPr>
        <a:xfrm>
          <a:off x="3600519" y="1111446"/>
          <a:ext cx="723555" cy="72355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84439A-7FA1-4203-9DA0-B63281EAED64}">
      <dsp:nvSpPr>
        <dsp:cNvPr id="0" name=""/>
        <dsp:cNvSpPr/>
      </dsp:nvSpPr>
      <dsp:spPr>
        <a:xfrm>
          <a:off x="2928646" y="2496539"/>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DE" sz="1400" kern="1200" baseline="0"/>
            <a:t>Theoretischer Grundlagenteil</a:t>
          </a:r>
          <a:endParaRPr lang="en-US" sz="1400" kern="1200"/>
        </a:p>
      </dsp:txBody>
      <dsp:txXfrm>
        <a:off x="2928646" y="2496539"/>
        <a:ext cx="2067302" cy="720000"/>
      </dsp:txXfrm>
    </dsp:sp>
    <dsp:sp modelId="{AA90B3A2-E913-4003-9E08-3FDB67920633}">
      <dsp:nvSpPr>
        <dsp:cNvPr id="0" name=""/>
        <dsp:cNvSpPr/>
      </dsp:nvSpPr>
      <dsp:spPr>
        <a:xfrm>
          <a:off x="5760850" y="842697"/>
          <a:ext cx="1261054" cy="126105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A6236-F2F3-46FB-9298-CB140B568F10}">
      <dsp:nvSpPr>
        <dsp:cNvPr id="0" name=""/>
        <dsp:cNvSpPr/>
      </dsp:nvSpPr>
      <dsp:spPr>
        <a:xfrm>
          <a:off x="6029599" y="1111446"/>
          <a:ext cx="723555" cy="72355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0C8C09-3DDE-40E1-BB1F-99FD6E454559}">
      <dsp:nvSpPr>
        <dsp:cNvPr id="0" name=""/>
        <dsp:cNvSpPr/>
      </dsp:nvSpPr>
      <dsp:spPr>
        <a:xfrm>
          <a:off x="5357726" y="2496539"/>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DE" sz="1400" kern="1200" baseline="0"/>
            <a:t>Praktischer Teil</a:t>
          </a:r>
          <a:endParaRPr lang="en-US" sz="1400" kern="1200"/>
        </a:p>
      </dsp:txBody>
      <dsp:txXfrm>
        <a:off x="5357726" y="2496539"/>
        <a:ext cx="2067302" cy="720000"/>
      </dsp:txXfrm>
    </dsp:sp>
    <dsp:sp modelId="{75F4A53E-46A8-439D-BF5F-99F97F5B0907}">
      <dsp:nvSpPr>
        <dsp:cNvPr id="0" name=""/>
        <dsp:cNvSpPr/>
      </dsp:nvSpPr>
      <dsp:spPr>
        <a:xfrm>
          <a:off x="8189930" y="842697"/>
          <a:ext cx="1261054" cy="126105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F97A3D-F05F-46FC-B248-FAEA479AB148}">
      <dsp:nvSpPr>
        <dsp:cNvPr id="0" name=""/>
        <dsp:cNvSpPr/>
      </dsp:nvSpPr>
      <dsp:spPr>
        <a:xfrm>
          <a:off x="8458679" y="1111446"/>
          <a:ext cx="723555" cy="72355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3D65D4-87CD-4FEC-98FB-48A1DDD693BD}">
      <dsp:nvSpPr>
        <dsp:cNvPr id="0" name=""/>
        <dsp:cNvSpPr/>
      </dsp:nvSpPr>
      <dsp:spPr>
        <a:xfrm>
          <a:off x="7786806" y="2496539"/>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DE" sz="1400" kern="1200" baseline="0"/>
            <a:t>Zusammenfassung, WrapUp &amp; Feedback</a:t>
          </a:r>
          <a:endParaRPr lang="en-US" sz="1400" kern="1200"/>
        </a:p>
      </dsp:txBody>
      <dsp:txXfrm>
        <a:off x="7786806" y="2496539"/>
        <a:ext cx="206730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06F85-6AA0-4F7E-AD7A-2A16DC9A1633}" type="datetimeFigureOut">
              <a:rPr lang="de-DE" smtClean="0"/>
              <a:t>15.06.2021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3A264-C9D2-4DBC-90C1-EB51C452E752}" type="slidenum">
              <a:rPr lang="de-DE" smtClean="0"/>
              <a:t>‹Nr.›</a:t>
            </a:fld>
            <a:endParaRPr lang="de-DE"/>
          </a:p>
        </p:txBody>
      </p:sp>
    </p:spTree>
    <p:extLst>
      <p:ext uri="{BB962C8B-B14F-4D97-AF65-F5344CB8AC3E}">
        <p14:creationId xmlns:p14="http://schemas.microsoft.com/office/powerpoint/2010/main" val="2912201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E13A264-C9D2-4DBC-90C1-EB51C452E752}" type="slidenum">
              <a:rPr lang="de-DE" smtClean="0"/>
              <a:t>2</a:t>
            </a:fld>
            <a:endParaRPr lang="de-DE"/>
          </a:p>
        </p:txBody>
      </p:sp>
    </p:spTree>
    <p:extLst>
      <p:ext uri="{BB962C8B-B14F-4D97-AF65-F5344CB8AC3E}">
        <p14:creationId xmlns:p14="http://schemas.microsoft.com/office/powerpoint/2010/main" val="133317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So als erstes sollten natürlich die Grundlegenden Sachen vorgestellt werden,</a:t>
            </a:r>
            <a:br>
              <a:rPr lang="de-DE" dirty="0"/>
            </a:br>
            <a:r>
              <a:rPr lang="de-DE" dirty="0"/>
              <a:t>dazu gehören zum einen Was ist </a:t>
            </a:r>
            <a:r>
              <a:rPr lang="de-DE" dirty="0" err="1"/>
              <a:t>Swagger</a:t>
            </a:r>
            <a:r>
              <a:rPr lang="de-DE" dirty="0"/>
              <a:t>/</a:t>
            </a:r>
            <a:r>
              <a:rPr lang="de-DE" dirty="0" err="1"/>
              <a:t>OpenAPI</a:t>
            </a:r>
            <a:r>
              <a:rPr lang="de-DE" dirty="0"/>
              <a:t> überhaupt? </a:t>
            </a:r>
            <a:br>
              <a:rPr lang="de-DE" dirty="0"/>
            </a:br>
            <a:r>
              <a:rPr lang="de-DE" dirty="0"/>
              <a:t>Dann einige Informationen über Hintergrund von </a:t>
            </a:r>
            <a:r>
              <a:rPr lang="de-DE" dirty="0" err="1"/>
              <a:t>Swagger</a:t>
            </a:r>
            <a:r>
              <a:rPr lang="de-DE" dirty="0"/>
              <a:t>/</a:t>
            </a:r>
            <a:r>
              <a:rPr lang="de-DE" dirty="0" err="1"/>
              <a:t>OpenAPI</a:t>
            </a:r>
            <a:br>
              <a:rPr lang="de-DE" dirty="0"/>
            </a:br>
            <a:r>
              <a:rPr lang="de-DE" dirty="0"/>
              <a:t>und dann ganz wichtig finde ich die verschiedenen Use Cases die uns ermöglicht werden.</a:t>
            </a:r>
          </a:p>
          <a:p>
            <a:endParaRPr lang="de-DE" dirty="0"/>
          </a:p>
        </p:txBody>
      </p:sp>
      <p:sp>
        <p:nvSpPr>
          <p:cNvPr id="4" name="Foliennummernplatzhalter 3"/>
          <p:cNvSpPr>
            <a:spLocks noGrp="1"/>
          </p:cNvSpPr>
          <p:nvPr>
            <p:ph type="sldNum" sz="quarter" idx="5"/>
          </p:nvPr>
        </p:nvSpPr>
        <p:spPr/>
        <p:txBody>
          <a:bodyPr/>
          <a:lstStyle/>
          <a:p>
            <a:fld id="{FE13A264-C9D2-4DBC-90C1-EB51C452E752}" type="slidenum">
              <a:rPr lang="de-DE" smtClean="0"/>
              <a:t>3</a:t>
            </a:fld>
            <a:endParaRPr lang="de-DE"/>
          </a:p>
        </p:txBody>
      </p:sp>
    </p:spTree>
    <p:extLst>
      <p:ext uri="{BB962C8B-B14F-4D97-AF65-F5344CB8AC3E}">
        <p14:creationId xmlns:p14="http://schemas.microsoft.com/office/powerpoint/2010/main" val="1449993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Und damit kommen wir direkt zu unserer ersten Frage: Was ist </a:t>
            </a:r>
            <a:r>
              <a:rPr lang="de-DE" dirty="0" err="1"/>
              <a:t>Swagger</a:t>
            </a:r>
            <a:r>
              <a:rPr lang="de-DE" dirty="0"/>
              <a:t>/</a:t>
            </a:r>
            <a:r>
              <a:rPr lang="de-DE" dirty="0" err="1"/>
              <a:t>OpenAPI</a:t>
            </a:r>
            <a:r>
              <a:rPr lang="de-DE" dirty="0"/>
              <a:t> überhaupt?</a:t>
            </a:r>
          </a:p>
          <a:p>
            <a:r>
              <a:rPr lang="de-DE" dirty="0"/>
              <a:t>Wenn wir eine REST API entwickeln und diese zur Verfügung stellen, entstehen häufig die Probleme, dass niemand genau weiß was denn der Server kann und welche APIs vorhanden sind.</a:t>
            </a:r>
            <a:br>
              <a:rPr lang="de-DE" dirty="0"/>
            </a:br>
            <a:r>
              <a:rPr lang="de-DE" dirty="0"/>
              <a:t>Deswegen wird eine ausführliche Dokumentation für die Verwendung einer solchen Schnittstelle benötigt. Ich selber als Entwickler bin aber meist faul und wähle den einfachsten weg. </a:t>
            </a:r>
            <a:br>
              <a:rPr lang="de-DE" dirty="0"/>
            </a:br>
            <a:r>
              <a:rPr lang="de-DE" dirty="0"/>
              <a:t>Deswegen ist </a:t>
            </a:r>
            <a:r>
              <a:rPr lang="de-DE" dirty="0" err="1"/>
              <a:t>Swagger</a:t>
            </a:r>
            <a:r>
              <a:rPr lang="de-DE" dirty="0"/>
              <a:t>/</a:t>
            </a:r>
            <a:r>
              <a:rPr lang="de-DE" dirty="0" err="1"/>
              <a:t>OpenAPI</a:t>
            </a:r>
            <a:r>
              <a:rPr lang="de-DE" dirty="0"/>
              <a:t> perfekt für mich. Denn der Grundgedanke hinter dieser Technologie ist es, das unsere API in einem maschinenlesbaren Format beschrieben wird.</a:t>
            </a:r>
            <a:br>
              <a:rPr lang="de-DE" dirty="0"/>
            </a:br>
            <a:br>
              <a:rPr lang="de-DE" dirty="0"/>
            </a:br>
            <a:r>
              <a:rPr lang="de-DE" dirty="0"/>
              <a:t>Dies geschieht tollerweise mithilfe einer Sprachunabhängigen Spezifikation, sodass es für uns im </a:t>
            </a:r>
            <a:r>
              <a:rPr lang="de-DE" dirty="0" err="1"/>
              <a:t>endeffekt</a:t>
            </a:r>
            <a:r>
              <a:rPr lang="de-DE" dirty="0"/>
              <a:t> egal ist, ob wir unsere Anwendung in PHP, </a:t>
            </a:r>
            <a:r>
              <a:rPr lang="de-DE" dirty="0" err="1"/>
              <a:t>NodeJS</a:t>
            </a:r>
            <a:r>
              <a:rPr lang="de-DE" dirty="0"/>
              <a:t> oder C# entwickeln.</a:t>
            </a:r>
          </a:p>
        </p:txBody>
      </p:sp>
      <p:sp>
        <p:nvSpPr>
          <p:cNvPr id="4" name="Foliennummernplatzhalter 3"/>
          <p:cNvSpPr>
            <a:spLocks noGrp="1"/>
          </p:cNvSpPr>
          <p:nvPr>
            <p:ph type="sldNum" sz="quarter" idx="5"/>
          </p:nvPr>
        </p:nvSpPr>
        <p:spPr/>
        <p:txBody>
          <a:bodyPr/>
          <a:lstStyle/>
          <a:p>
            <a:fld id="{FE13A264-C9D2-4DBC-90C1-EB51C452E752}" type="slidenum">
              <a:rPr lang="de-DE" smtClean="0"/>
              <a:t>4</a:t>
            </a:fld>
            <a:endParaRPr lang="de-DE"/>
          </a:p>
        </p:txBody>
      </p:sp>
    </p:spTree>
    <p:extLst>
      <p:ext uri="{BB962C8B-B14F-4D97-AF65-F5344CB8AC3E}">
        <p14:creationId xmlns:p14="http://schemas.microsoft.com/office/powerpoint/2010/main" val="1409439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Doch wie wir auch bereits gelernt haben ist besonders am Anfang, wenn wir uns für eine Technologie entscheiden nicht nur wichtig, was sie kann, sondern auch wo diese herkommt.</a:t>
            </a:r>
            <a:br>
              <a:rPr lang="de-DE" dirty="0"/>
            </a:br>
            <a:endParaRPr lang="de-DE" dirty="0"/>
          </a:p>
          <a:p>
            <a:r>
              <a:rPr lang="de-DE" dirty="0"/>
              <a:t>2010 hat Tony Tam </a:t>
            </a:r>
            <a:r>
              <a:rPr lang="de-DE" dirty="0" err="1"/>
              <a:t>Swagger</a:t>
            </a:r>
            <a:r>
              <a:rPr lang="de-DE" dirty="0"/>
              <a:t> ins Leben gerufen, da er der </a:t>
            </a:r>
            <a:r>
              <a:rPr lang="de-DE" dirty="0" err="1"/>
              <a:t>ansicht</a:t>
            </a:r>
            <a:r>
              <a:rPr lang="de-DE" dirty="0"/>
              <a:t> war, dass es kein einfaches und unkompliziertes Beschreibungsformat für REST-APIs existiert.</a:t>
            </a:r>
          </a:p>
          <a:p>
            <a:endParaRPr lang="de-DE" dirty="0"/>
          </a:p>
          <a:p>
            <a:r>
              <a:rPr lang="de-DE" dirty="0"/>
              <a:t>Durch die stetig wachsende Fan-Gemeinschaft von </a:t>
            </a:r>
            <a:r>
              <a:rPr lang="de-DE" dirty="0" err="1"/>
              <a:t>Swagger</a:t>
            </a:r>
            <a:r>
              <a:rPr lang="de-DE" dirty="0"/>
              <a:t> entschied sich die Firma </a:t>
            </a:r>
            <a:r>
              <a:rPr lang="de-DE" dirty="0" err="1"/>
              <a:t>Smartbear</a:t>
            </a:r>
            <a:r>
              <a:rPr lang="de-DE" dirty="0"/>
              <a:t> 2015 </a:t>
            </a:r>
            <a:r>
              <a:rPr lang="de-DE" dirty="0" err="1"/>
              <a:t>Swagger</a:t>
            </a:r>
            <a:r>
              <a:rPr lang="de-DE" dirty="0"/>
              <a:t> aufzukaufen und weiter zu entwickeln.</a:t>
            </a:r>
            <a:br>
              <a:rPr lang="de-DE" dirty="0"/>
            </a:br>
            <a:r>
              <a:rPr lang="de-DE" dirty="0" err="1"/>
              <a:t>Swagger</a:t>
            </a:r>
            <a:r>
              <a:rPr lang="de-DE" dirty="0"/>
              <a:t> wurde Ursprünglich von </a:t>
            </a:r>
            <a:r>
              <a:rPr lang="de-DE" dirty="0" err="1"/>
              <a:t>SmartBear</a:t>
            </a:r>
            <a:r>
              <a:rPr lang="de-DE" dirty="0"/>
              <a:t> entwickelt </a:t>
            </a:r>
          </a:p>
          <a:p>
            <a:endParaRPr lang="de-DE" dirty="0"/>
          </a:p>
          <a:p>
            <a:r>
              <a:rPr lang="de-DE" dirty="0"/>
              <a:t>Jedoch fanden sie den Ansatz gut, dass verschiedene </a:t>
            </a:r>
            <a:r>
              <a:rPr lang="de-DE" dirty="0" err="1"/>
              <a:t>Herrsteller</a:t>
            </a:r>
            <a:r>
              <a:rPr lang="de-DE" dirty="0"/>
              <a:t> und Firmen an dieser Spezifikation mitarbeiten sollen, also </a:t>
            </a:r>
            <a:r>
              <a:rPr lang="de-DE" dirty="0" err="1"/>
              <a:t>gründetetn</a:t>
            </a:r>
            <a:r>
              <a:rPr lang="de-DE" dirty="0"/>
              <a:t> sie die </a:t>
            </a:r>
            <a:r>
              <a:rPr lang="de-DE" dirty="0" err="1"/>
              <a:t>OpenAPI</a:t>
            </a:r>
            <a:r>
              <a:rPr lang="de-DE" dirty="0"/>
              <a:t> Initiative unter dem Dach der Linux </a:t>
            </a:r>
            <a:r>
              <a:rPr lang="de-DE" dirty="0" err="1"/>
              <a:t>Foundation</a:t>
            </a:r>
            <a:r>
              <a:rPr lang="de-DE" dirty="0"/>
              <a:t> Ende 2015.</a:t>
            </a:r>
            <a:br>
              <a:rPr lang="de-DE" dirty="0"/>
            </a:br>
            <a:r>
              <a:rPr lang="de-DE" dirty="0"/>
              <a:t>Dadurch sollte alle herstellerneutral bleiben und unterschiedliche Interessen und Verbesserungsvorschläge gehandhabt werden.</a:t>
            </a:r>
          </a:p>
          <a:p>
            <a:endParaRPr lang="de-DE" dirty="0"/>
          </a:p>
          <a:p>
            <a:r>
              <a:rPr lang="de-DE" dirty="0"/>
              <a:t>In dem Zuge wurde </a:t>
            </a:r>
            <a:r>
              <a:rPr lang="de-DE" dirty="0" err="1"/>
              <a:t>Swagger</a:t>
            </a:r>
            <a:r>
              <a:rPr lang="de-DE" dirty="0"/>
              <a:t> nach der Version in </a:t>
            </a:r>
            <a:r>
              <a:rPr lang="de-DE" dirty="0" err="1"/>
              <a:t>OpenAPI</a:t>
            </a:r>
            <a:r>
              <a:rPr lang="de-DE" dirty="0"/>
              <a:t> Spezifikation umbenannt.</a:t>
            </a:r>
            <a:br>
              <a:rPr lang="de-DE" dirty="0"/>
            </a:br>
            <a:r>
              <a:rPr lang="de-DE" dirty="0"/>
              <a:t>Jedoch sagen viele weiterhin einfach </a:t>
            </a:r>
            <a:r>
              <a:rPr lang="de-DE" dirty="0" err="1"/>
              <a:t>Swagger</a:t>
            </a:r>
            <a:r>
              <a:rPr lang="de-DE" dirty="0"/>
              <a:t> dazu.</a:t>
            </a:r>
          </a:p>
          <a:p>
            <a:r>
              <a:rPr lang="de-DE" dirty="0"/>
              <a:t>Inzwischen ist die Initiative auch stetig weiter gewachsen und es gehören </a:t>
            </a:r>
            <a:r>
              <a:rPr lang="de-DE" dirty="0" err="1"/>
              <a:t>mitlerweile</a:t>
            </a:r>
            <a:r>
              <a:rPr lang="de-DE" dirty="0"/>
              <a:t> auch Firmen wie Google und Microsoft dazu.</a:t>
            </a:r>
            <a:br>
              <a:rPr lang="de-DE" dirty="0"/>
            </a:br>
            <a:br>
              <a:rPr lang="de-DE" dirty="0"/>
            </a:br>
            <a:r>
              <a:rPr lang="de-DE" dirty="0"/>
              <a:t>Ich habe hier einmal die Links zu den Spezifikationen auf </a:t>
            </a:r>
            <a:r>
              <a:rPr lang="de-DE" dirty="0" err="1"/>
              <a:t>Github</a:t>
            </a:r>
            <a:r>
              <a:rPr lang="de-DE" dirty="0"/>
              <a:t> und auf der </a:t>
            </a:r>
            <a:r>
              <a:rPr lang="de-DE" dirty="0" err="1"/>
              <a:t>Swagger</a:t>
            </a:r>
            <a:r>
              <a:rPr lang="de-DE" dirty="0"/>
              <a:t> Seite verlinkt. Keine Angst ich werde die Präsentationsfolien später zur Verfügung stellen, wodurch ihr diese in Ruhe euch anschauen könnt.</a:t>
            </a:r>
            <a:br>
              <a:rPr lang="de-DE" dirty="0"/>
            </a:br>
            <a:br>
              <a:rPr lang="de-DE" dirty="0"/>
            </a:br>
            <a:endParaRPr lang="de-DE" dirty="0"/>
          </a:p>
        </p:txBody>
      </p:sp>
      <p:sp>
        <p:nvSpPr>
          <p:cNvPr id="4" name="Foliennummernplatzhalter 3"/>
          <p:cNvSpPr>
            <a:spLocks noGrp="1"/>
          </p:cNvSpPr>
          <p:nvPr>
            <p:ph type="sldNum" sz="quarter" idx="5"/>
          </p:nvPr>
        </p:nvSpPr>
        <p:spPr/>
        <p:txBody>
          <a:bodyPr/>
          <a:lstStyle/>
          <a:p>
            <a:fld id="{FE13A264-C9D2-4DBC-90C1-EB51C452E752}" type="slidenum">
              <a:rPr lang="de-DE" smtClean="0"/>
              <a:t>5</a:t>
            </a:fld>
            <a:endParaRPr lang="de-DE"/>
          </a:p>
        </p:txBody>
      </p:sp>
    </p:spTree>
    <p:extLst>
      <p:ext uri="{BB962C8B-B14F-4D97-AF65-F5344CB8AC3E}">
        <p14:creationId xmlns:p14="http://schemas.microsoft.com/office/powerpoint/2010/main" val="1958603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Jetzt wo ihr ungefähr wisst wo </a:t>
            </a:r>
            <a:r>
              <a:rPr lang="de-DE" dirty="0" err="1"/>
              <a:t>Swagger</a:t>
            </a:r>
            <a:r>
              <a:rPr lang="de-DE" dirty="0"/>
              <a:t> bzw. </a:t>
            </a:r>
            <a:r>
              <a:rPr lang="de-DE" dirty="0" err="1"/>
              <a:t>OpenAPI</a:t>
            </a:r>
            <a:r>
              <a:rPr lang="de-DE" dirty="0"/>
              <a:t> herkommt und was es grob macht, stellt sich die Finale Frage: Warum sollte ich es nutzen und wo kann ich es einsetzen?</a:t>
            </a:r>
            <a:br>
              <a:rPr lang="de-DE" dirty="0"/>
            </a:br>
            <a:r>
              <a:rPr lang="de-DE" dirty="0"/>
              <a:t>Darum habe ich hier einmal die relevanten Use Cases aufgelistet, für die die Verwendung der Technologie sinnvoll ist.</a:t>
            </a:r>
            <a:br>
              <a:rPr lang="de-DE" dirty="0"/>
            </a:br>
            <a:br>
              <a:rPr lang="de-DE" dirty="0"/>
            </a:br>
            <a:r>
              <a:rPr lang="de-DE" dirty="0"/>
              <a:t>Der Erste Punkt ist natürlich API Design. Bevor wir mit der Entwicklung unserer Software anfangen, müssen wir ja erst einmal spezifizieren, was wir überhaupt brauchen. </a:t>
            </a:r>
            <a:br>
              <a:rPr lang="de-DE" dirty="0"/>
            </a:br>
            <a:r>
              <a:rPr lang="de-DE" dirty="0"/>
              <a:t>In der Regel sind das erst einmal Informationen, wie die URL unter der wir die API erreichen und ob es eine GET, PUT, POST etc. Funktion ist. Dies schreiben wir in unsere Spezifikation, wie dies genau aussieht wird im laufe des Seminars noch vorgestellt.</a:t>
            </a:r>
            <a:br>
              <a:rPr lang="de-DE" dirty="0"/>
            </a:br>
            <a:br>
              <a:rPr lang="de-DE" dirty="0"/>
            </a:br>
            <a:r>
              <a:rPr lang="de-DE" dirty="0"/>
              <a:t>Nachdem wir das API Design haben, kommt irgendwann der Punkt auf den sich die Entwickler freuen, und zwar die Entwicklung. </a:t>
            </a:r>
            <a:r>
              <a:rPr lang="de-DE" dirty="0" err="1"/>
              <a:t>Swagger</a:t>
            </a:r>
            <a:r>
              <a:rPr lang="de-DE" dirty="0"/>
              <a:t> ermöglicht uns mithilfe des </a:t>
            </a:r>
            <a:r>
              <a:rPr lang="de-DE" dirty="0" err="1"/>
              <a:t>Swagger</a:t>
            </a:r>
            <a:r>
              <a:rPr lang="de-DE" dirty="0"/>
              <a:t> Editors aus unseren Spezifikationsdateien Code zu generieren. </a:t>
            </a:r>
          </a:p>
          <a:p>
            <a:r>
              <a:rPr lang="de-DE" dirty="0"/>
              <a:t>Hierbei ist es möglich, sowohl den Servercode als auch den Clientcode zu generieren. Beim Server ist jedoch zu bedachten, dass nur der Aufruf und die Rückgabe existiert, alles dazwischen müssen wir immer noch selber Programmieren.</a:t>
            </a:r>
          </a:p>
          <a:p>
            <a:r>
              <a:rPr lang="de-DE" dirty="0"/>
              <a:t>Außerdem möchte ich hierbei anmerken, dass </a:t>
            </a:r>
            <a:r>
              <a:rPr lang="de-DE" dirty="0" err="1"/>
              <a:t>Swagger</a:t>
            </a:r>
            <a:r>
              <a:rPr lang="de-DE" dirty="0"/>
              <a:t> sich halt an seine eigene Struktur hält, weswegen ich persönlich den Servercode nur selten generieren lasse, sondern diesen komplett selber schreibe und mir anhand dieses Codes anschließend das YAML File erstellen lasse.</a:t>
            </a:r>
            <a:br>
              <a:rPr lang="de-DE" dirty="0"/>
            </a:br>
            <a:r>
              <a:rPr lang="de-DE" dirty="0" err="1"/>
              <a:t>Vorallem</a:t>
            </a:r>
            <a:r>
              <a:rPr lang="de-DE" dirty="0"/>
              <a:t> ist hierbei der Vorteil, dass ich nicht jedes mal das API Design händisch anpassen muss, wenn ich Änderungen im Backend vornehme, sondern </a:t>
            </a:r>
            <a:r>
              <a:rPr lang="de-DE" dirty="0" err="1"/>
              <a:t>Swagger</a:t>
            </a:r>
            <a:r>
              <a:rPr lang="de-DE" dirty="0"/>
              <a:t> das für mich übernehmen kann.</a:t>
            </a:r>
            <a:br>
              <a:rPr lang="de-DE" dirty="0"/>
            </a:br>
            <a:br>
              <a:rPr lang="de-DE" dirty="0"/>
            </a:br>
            <a:r>
              <a:rPr lang="de-DE" dirty="0"/>
              <a:t>Jetzt kommt anschließend wieder ein Punkt den die meisten ungerne machen. Nachdem nun die APIs entwickelt wurden, müssen diese für die weitere Nutzung auch gut Dokumentiert werden. Zwar haben wir die Spezifikationsdateien, welche man dafür nutzen könnte. </a:t>
            </a:r>
          </a:p>
          <a:p>
            <a:r>
              <a:rPr lang="de-DE" dirty="0"/>
              <a:t>Jedoch sind diese maschinenlesbar, weswegen Personen ohne die entsprechenden Kenntnisse eher Fragezeichen in den Augen hätten, als zu erkennen was sie mit unserer API anfangen können. </a:t>
            </a:r>
            <a:br>
              <a:rPr lang="de-DE" dirty="0"/>
            </a:br>
            <a:r>
              <a:rPr lang="de-DE" dirty="0"/>
              <a:t>Aber auch hier liefert </a:t>
            </a:r>
            <a:r>
              <a:rPr lang="de-DE" dirty="0" err="1"/>
              <a:t>Swagger</a:t>
            </a:r>
            <a:r>
              <a:rPr lang="de-DE" dirty="0"/>
              <a:t> uns </a:t>
            </a:r>
            <a:r>
              <a:rPr lang="de-DE" dirty="0" err="1"/>
              <a:t>abhilfe</a:t>
            </a:r>
            <a:r>
              <a:rPr lang="de-DE" dirty="0"/>
              <a:t>, indem </a:t>
            </a:r>
            <a:r>
              <a:rPr lang="de-DE" dirty="0" err="1"/>
              <a:t>Swagger</a:t>
            </a:r>
            <a:r>
              <a:rPr lang="de-DE" dirty="0"/>
              <a:t> uns eine Dokumentation auf einer Webseite generiert, welche ein Mensch ohne Probleme lesen kann.</a:t>
            </a:r>
            <a:br>
              <a:rPr lang="de-DE" dirty="0"/>
            </a:br>
            <a:br>
              <a:rPr lang="de-DE" dirty="0"/>
            </a:br>
            <a:r>
              <a:rPr lang="de-DE" dirty="0"/>
              <a:t>Schlussendlich dann noch das </a:t>
            </a:r>
            <a:r>
              <a:rPr lang="de-DE" dirty="0" err="1"/>
              <a:t>Testing</a:t>
            </a:r>
            <a:r>
              <a:rPr lang="de-DE" dirty="0"/>
              <a:t>, ich selber arbeite primär im Backend und meistens kommt dann das Frontendteam auf mich zu und sagt: Hey ich übergebe dir folgende Dateien und möchte anschließend ein JSON in der folgenden Struktur zurück.</a:t>
            </a:r>
            <a:br>
              <a:rPr lang="de-DE" dirty="0"/>
            </a:br>
            <a:r>
              <a:rPr lang="de-DE" dirty="0"/>
              <a:t>Jetzt kann ich natürlich nicht warten bis die das für mich testen oder gar einfach ohne die API zu testen die Entwicklung beenden. </a:t>
            </a:r>
            <a:br>
              <a:rPr lang="de-DE" dirty="0"/>
            </a:br>
            <a:r>
              <a:rPr lang="de-DE" dirty="0"/>
              <a:t>Das schöne hierbei ist, dass es Tools gibt, welche anhand der YAML Struktur automatisch testen, ob alles funktioniert. Dies wäre zu vergleichen mit Unittest. </a:t>
            </a:r>
            <a:br>
              <a:rPr lang="de-DE" dirty="0"/>
            </a:br>
            <a:r>
              <a:rPr lang="de-DE" dirty="0"/>
              <a:t>Darüber hinaus habe ich jedoch im Backend auch die Möglichkeit die APIs mit wenigen </a:t>
            </a:r>
            <a:r>
              <a:rPr lang="de-DE" dirty="0" err="1"/>
              <a:t>Clicks</a:t>
            </a:r>
            <a:r>
              <a:rPr lang="de-DE" dirty="0"/>
              <a:t> über eine automatisch erstellte Oberfläche zu testen, und zu erkennen ob die Rückgabewerte dem entsprechen, was ich mir vorstelle.</a:t>
            </a:r>
          </a:p>
        </p:txBody>
      </p:sp>
      <p:sp>
        <p:nvSpPr>
          <p:cNvPr id="4" name="Foliennummernplatzhalter 3"/>
          <p:cNvSpPr>
            <a:spLocks noGrp="1"/>
          </p:cNvSpPr>
          <p:nvPr>
            <p:ph type="sldNum" sz="quarter" idx="5"/>
          </p:nvPr>
        </p:nvSpPr>
        <p:spPr/>
        <p:txBody>
          <a:bodyPr/>
          <a:lstStyle/>
          <a:p>
            <a:fld id="{FE13A264-C9D2-4DBC-90C1-EB51C452E752}" type="slidenum">
              <a:rPr lang="de-DE" smtClean="0"/>
              <a:t>6</a:t>
            </a:fld>
            <a:endParaRPr lang="de-DE"/>
          </a:p>
        </p:txBody>
      </p:sp>
    </p:spTree>
    <p:extLst>
      <p:ext uri="{BB962C8B-B14F-4D97-AF65-F5344CB8AC3E}">
        <p14:creationId xmlns:p14="http://schemas.microsoft.com/office/powerpoint/2010/main" val="479308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E13A264-C9D2-4DBC-90C1-EB51C452E752}" type="slidenum">
              <a:rPr lang="de-DE" smtClean="0"/>
              <a:t>9</a:t>
            </a:fld>
            <a:endParaRPr lang="de-DE"/>
          </a:p>
        </p:txBody>
      </p:sp>
    </p:spTree>
    <p:extLst>
      <p:ext uri="{BB962C8B-B14F-4D97-AF65-F5344CB8AC3E}">
        <p14:creationId xmlns:p14="http://schemas.microsoft.com/office/powerpoint/2010/main" val="215431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D83E4-0E93-465E-9DBE-F8A721F50C69}"/>
              </a:ext>
            </a:extLst>
          </p:cNvPr>
          <p:cNvSpPr>
            <a:spLocks noGrp="1"/>
          </p:cNvSpPr>
          <p:nvPr>
            <p:ph type="ctrTitle"/>
          </p:nvPr>
        </p:nvSpPr>
        <p:spPr>
          <a:xfrm>
            <a:off x="1524000" y="1122363"/>
            <a:ext cx="9144000" cy="2387600"/>
          </a:xfrm>
        </p:spPr>
        <p:txBody>
          <a:bodyPr anchor="b"/>
          <a:lstStyle>
            <a:lvl1pPr algn="ctr">
              <a:defRPr sz="6000"/>
            </a:lvl1pPr>
          </a:lstStyle>
          <a:p>
            <a:r>
              <a:rPr lang="de-DE" dirty="0"/>
              <a:t>Mastertitelformat bearbeiten</a:t>
            </a:r>
          </a:p>
        </p:txBody>
      </p:sp>
      <p:sp>
        <p:nvSpPr>
          <p:cNvPr id="3" name="Untertitel 2">
            <a:extLst>
              <a:ext uri="{FF2B5EF4-FFF2-40B4-BE49-F238E27FC236}">
                <a16:creationId xmlns:a16="http://schemas.microsoft.com/office/drawing/2014/main" id="{0CC40CB5-ED60-49BA-9424-BADC51BAE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Tree>
    <p:extLst>
      <p:ext uri="{BB962C8B-B14F-4D97-AF65-F5344CB8AC3E}">
        <p14:creationId xmlns:p14="http://schemas.microsoft.com/office/powerpoint/2010/main" val="125555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5B5B05-1F91-4872-9C5C-32BE1F009A6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63FB324-3C1A-4050-A05B-7CB8930E48F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9014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A8ED629-8037-4242-A0FB-3595E50AC59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6D82971-80F0-45C8-86B3-EBC8C1CAC22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624743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de-DE"/>
              <a:t>Mastertitelformat bearbeiten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Tree>
    <p:extLst>
      <p:ext uri="{BB962C8B-B14F-4D97-AF65-F5344CB8AC3E}">
        <p14:creationId xmlns:p14="http://schemas.microsoft.com/office/powerpoint/2010/main" val="123521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3699466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Tree>
    <p:extLst>
      <p:ext uri="{BB962C8B-B14F-4D97-AF65-F5344CB8AC3E}">
        <p14:creationId xmlns:p14="http://schemas.microsoft.com/office/powerpoint/2010/main" val="770935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1001570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7820194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3027163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194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10951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C8F1BC-2252-4CE7-A076-9FC60DF5198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9B35079-6E21-43B3-8B7F-B6C00990CEA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72381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de-DE"/>
              <a:t>Mastertitelformat bearbeiten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1023318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de-DE"/>
              <a:t>Mastertitelformat bearbeiten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Tree>
    <p:extLst>
      <p:ext uri="{BB962C8B-B14F-4D97-AF65-F5344CB8AC3E}">
        <p14:creationId xmlns:p14="http://schemas.microsoft.com/office/powerpoint/2010/main" val="70499742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Tree>
    <p:extLst>
      <p:ext uri="{BB962C8B-B14F-4D97-AF65-F5344CB8AC3E}">
        <p14:creationId xmlns:p14="http://schemas.microsoft.com/office/powerpoint/2010/main" val="332343017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5770667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Tree>
    <p:extLst>
      <p:ext uri="{BB962C8B-B14F-4D97-AF65-F5344CB8AC3E}">
        <p14:creationId xmlns:p14="http://schemas.microsoft.com/office/powerpoint/2010/main" val="889653537"/>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de-DE"/>
              <a:t>Mastertitelformat bearbeiten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37012180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de-DE"/>
              <a:t>Mastertitelformat bearbeiten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588441432"/>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33928029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358604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682F5A-9A84-450B-8CDC-7C55F822382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ABCE505-8024-40DB-B45D-AADD9BFB3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Tree>
    <p:extLst>
      <p:ext uri="{BB962C8B-B14F-4D97-AF65-F5344CB8AC3E}">
        <p14:creationId xmlns:p14="http://schemas.microsoft.com/office/powerpoint/2010/main" val="115062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8C562-025D-4332-80AB-C1B5D3B384B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E306B5F-2026-4C45-ACE5-DC48C9CF052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2D815F-6B26-48CE-8D27-38B19E9BF6F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50563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2EFA12-5A02-483F-BE55-6F1E79B987A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34995BB-A072-4917-AA48-D96DD78D7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DF08443-8D69-4310-B14A-82664E0C8C2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1B924EC-9511-4C2C-8B83-46879B625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630B70C-53C2-44C5-B06B-11DC0D41AE4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39011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B2036D-9C26-46AF-B159-412EFF7F473C}"/>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58790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4940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FF003-696F-43CC-97E7-6EA7807977E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85D8F69-DA96-455B-95AA-209B8A1042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39E9651-CFD2-40FF-B95E-1442BF016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Tree>
    <p:extLst>
      <p:ext uri="{BB962C8B-B14F-4D97-AF65-F5344CB8AC3E}">
        <p14:creationId xmlns:p14="http://schemas.microsoft.com/office/powerpoint/2010/main" val="40895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BAA75E-B86B-4252-8F09-D62AA11723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4406040-F610-4825-A741-CB1230EEE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1C430C85-7026-47E7-80CC-C457FA9E4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Tree>
    <p:extLst>
      <p:ext uri="{BB962C8B-B14F-4D97-AF65-F5344CB8AC3E}">
        <p14:creationId xmlns:p14="http://schemas.microsoft.com/office/powerpoint/2010/main" val="412290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8552C0D-4EA4-46F5-B472-F7DC2F1FAC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695E1C91-F7DC-4AFE-8E94-86A6CB1AECEB}"/>
              </a:ext>
            </a:extLst>
          </p:cNvPr>
          <p:cNvSpPr>
            <a:spLocks noGrp="1"/>
          </p:cNvSpPr>
          <p:nvPr>
            <p:ph type="body" idx="1"/>
          </p:nvPr>
        </p:nvSpPr>
        <p:spPr>
          <a:xfrm>
            <a:off x="838200" y="1825625"/>
            <a:ext cx="10515600" cy="3742209"/>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8" name="Grafik 7">
            <a:extLst>
              <a:ext uri="{FF2B5EF4-FFF2-40B4-BE49-F238E27FC236}">
                <a16:creationId xmlns:a16="http://schemas.microsoft.com/office/drawing/2014/main" id="{CBFEAC40-42E3-4E71-AC7C-5BAB432CAF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0173" y="254431"/>
            <a:ext cx="11071654" cy="49899"/>
          </a:xfrm>
          <a:prstGeom prst="rect">
            <a:avLst/>
          </a:prstGeom>
        </p:spPr>
      </p:pic>
      <p:pic>
        <p:nvPicPr>
          <p:cNvPr id="9" name="Grafik 8">
            <a:extLst>
              <a:ext uri="{FF2B5EF4-FFF2-40B4-BE49-F238E27FC236}">
                <a16:creationId xmlns:a16="http://schemas.microsoft.com/office/drawing/2014/main" id="{19ECA55E-3C7A-47CA-9FC0-0EBD42B20E5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0173" y="6454322"/>
            <a:ext cx="11071654" cy="49899"/>
          </a:xfrm>
          <a:prstGeom prst="rect">
            <a:avLst/>
          </a:prstGeom>
        </p:spPr>
      </p:pic>
      <p:pic>
        <p:nvPicPr>
          <p:cNvPr id="11" name="Bild 35" descr="F07">
            <a:extLst>
              <a:ext uri="{FF2B5EF4-FFF2-40B4-BE49-F238E27FC236}">
                <a16:creationId xmlns:a16="http://schemas.microsoft.com/office/drawing/2014/main" id="{6C89D958-ED16-4D29-96B9-CB0531EF95AB}"/>
              </a:ext>
            </a:extLst>
          </p:cNvPr>
          <p:cNvPicPr/>
          <p:nvPr/>
        </p:nvPicPr>
        <p:blipFill rotWithShape="1">
          <a:blip r:embed="rId14" cstate="print">
            <a:extLst>
              <a:ext uri="{28A0092B-C50C-407E-A947-70E740481C1C}">
                <a14:useLocalDpi xmlns:a14="http://schemas.microsoft.com/office/drawing/2010/main" val="0"/>
              </a:ext>
            </a:extLst>
          </a:blip>
          <a:srcRect t="63220"/>
          <a:stretch/>
        </p:blipFill>
        <p:spPr bwMode="auto">
          <a:xfrm>
            <a:off x="10471116" y="335093"/>
            <a:ext cx="1432560" cy="795714"/>
          </a:xfrm>
          <a:prstGeom prst="rect">
            <a:avLst/>
          </a:prstGeom>
          <a:noFill/>
          <a:ln>
            <a:noFill/>
          </a:ln>
        </p:spPr>
      </p:pic>
      <p:sp>
        <p:nvSpPr>
          <p:cNvPr id="4" name="Textfeld 3">
            <a:extLst>
              <a:ext uri="{FF2B5EF4-FFF2-40B4-BE49-F238E27FC236}">
                <a16:creationId xmlns:a16="http://schemas.microsoft.com/office/drawing/2014/main" id="{70881D71-6F1D-4D48-BFF6-44C1E3E32105}"/>
              </a:ext>
            </a:extLst>
          </p:cNvPr>
          <p:cNvSpPr txBox="1"/>
          <p:nvPr userDrawn="1"/>
        </p:nvSpPr>
        <p:spPr>
          <a:xfrm>
            <a:off x="560173" y="6506795"/>
            <a:ext cx="3681515" cy="338554"/>
          </a:xfrm>
          <a:prstGeom prst="rect">
            <a:avLst/>
          </a:prstGeom>
          <a:noFill/>
        </p:spPr>
        <p:txBody>
          <a:bodyPr wrap="square" rtlCol="0">
            <a:spAutoFit/>
          </a:bodyPr>
          <a:lstStyle/>
          <a:p>
            <a:r>
              <a:rPr lang="de-DE" sz="800" dirty="0"/>
              <a:t>Web Technologien</a:t>
            </a:r>
            <a:br>
              <a:rPr lang="de-DE" sz="800" dirty="0"/>
            </a:br>
            <a:r>
              <a:rPr lang="de-DE" sz="800" dirty="0"/>
              <a:t>Technische Hochschule Köln</a:t>
            </a:r>
          </a:p>
        </p:txBody>
      </p:sp>
      <p:sp>
        <p:nvSpPr>
          <p:cNvPr id="5" name="Textfeld 4">
            <a:extLst>
              <a:ext uri="{FF2B5EF4-FFF2-40B4-BE49-F238E27FC236}">
                <a16:creationId xmlns:a16="http://schemas.microsoft.com/office/drawing/2014/main" id="{6672478A-4C80-4D7F-B748-578F7EA28C89}"/>
              </a:ext>
            </a:extLst>
          </p:cNvPr>
          <p:cNvSpPr txBox="1"/>
          <p:nvPr userDrawn="1"/>
        </p:nvSpPr>
        <p:spPr>
          <a:xfrm>
            <a:off x="4241688" y="6504221"/>
            <a:ext cx="3681515" cy="215444"/>
          </a:xfrm>
          <a:prstGeom prst="rect">
            <a:avLst/>
          </a:prstGeom>
          <a:noFill/>
        </p:spPr>
        <p:txBody>
          <a:bodyPr wrap="square" rtlCol="0">
            <a:spAutoFit/>
          </a:bodyPr>
          <a:lstStyle/>
          <a:p>
            <a:pPr algn="ctr"/>
            <a:r>
              <a:rPr lang="de-DE" sz="800" dirty="0" err="1"/>
              <a:t>OpenAPI</a:t>
            </a:r>
            <a:r>
              <a:rPr lang="de-DE" sz="800" dirty="0"/>
              <a:t> und </a:t>
            </a:r>
            <a:r>
              <a:rPr lang="de-DE" sz="800" dirty="0" err="1"/>
              <a:t>Swagger</a:t>
            </a:r>
            <a:endParaRPr lang="de-DE" sz="800" dirty="0"/>
          </a:p>
        </p:txBody>
      </p:sp>
      <p:sp>
        <p:nvSpPr>
          <p:cNvPr id="6" name="Textfeld 5">
            <a:extLst>
              <a:ext uri="{FF2B5EF4-FFF2-40B4-BE49-F238E27FC236}">
                <a16:creationId xmlns:a16="http://schemas.microsoft.com/office/drawing/2014/main" id="{8B751B49-7E94-4088-8A8E-2A9155B23437}"/>
              </a:ext>
            </a:extLst>
          </p:cNvPr>
          <p:cNvSpPr txBox="1"/>
          <p:nvPr userDrawn="1"/>
        </p:nvSpPr>
        <p:spPr>
          <a:xfrm>
            <a:off x="7923203" y="6505170"/>
            <a:ext cx="3681515" cy="338554"/>
          </a:xfrm>
          <a:prstGeom prst="rect">
            <a:avLst/>
          </a:prstGeom>
          <a:noFill/>
        </p:spPr>
        <p:txBody>
          <a:bodyPr wrap="square" rtlCol="0">
            <a:spAutoFit/>
          </a:bodyPr>
          <a:lstStyle/>
          <a:p>
            <a:pPr algn="r"/>
            <a:r>
              <a:rPr lang="de-DE" sz="800" dirty="0"/>
              <a:t>Patrick Albus</a:t>
            </a:r>
            <a:br>
              <a:rPr lang="de-DE" sz="800" dirty="0"/>
            </a:br>
            <a:r>
              <a:rPr lang="de-DE" sz="800" dirty="0"/>
              <a:t>11111571</a:t>
            </a:r>
          </a:p>
        </p:txBody>
      </p:sp>
    </p:spTree>
    <p:extLst>
      <p:ext uri="{BB962C8B-B14F-4D97-AF65-F5344CB8AC3E}">
        <p14:creationId xmlns:p14="http://schemas.microsoft.com/office/powerpoint/2010/main" val="461733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456946124"/>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8.jpg"/><Relationship Id="rId5" Type="http://schemas.openxmlformats.org/officeDocument/2006/relationships/hyperlink" Target="https://github.com/Narua2010" TargetMode="External"/><Relationship Id="rId4" Type="http://schemas.openxmlformats.org/officeDocument/2006/relationships/hyperlink" Target="https://www.linkedin.com/in/patrick-albus-46129763/"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AI/OpenAPI-Specification"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swagger.io/resources/open-api/"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15D29F-51BD-40D9-A8D0-314A293D7092}"/>
              </a:ext>
            </a:extLst>
          </p:cNvPr>
          <p:cNvSpPr>
            <a:spLocks noGrp="1"/>
          </p:cNvSpPr>
          <p:nvPr>
            <p:ph type="ctrTitle"/>
          </p:nvPr>
        </p:nvSpPr>
        <p:spPr/>
        <p:txBody>
          <a:bodyPr>
            <a:normAutofit/>
          </a:bodyPr>
          <a:lstStyle/>
          <a:p>
            <a:r>
              <a:rPr lang="de-DE" dirty="0" err="1"/>
              <a:t>OpenAPI</a:t>
            </a:r>
            <a:r>
              <a:rPr lang="de-DE" dirty="0"/>
              <a:t> und </a:t>
            </a:r>
            <a:r>
              <a:rPr lang="de-DE" dirty="0" err="1"/>
              <a:t>Swagger</a:t>
            </a:r>
            <a:endParaRPr lang="de-DE" dirty="0"/>
          </a:p>
        </p:txBody>
      </p:sp>
      <p:sp>
        <p:nvSpPr>
          <p:cNvPr id="3" name="Untertitel 2">
            <a:extLst>
              <a:ext uri="{FF2B5EF4-FFF2-40B4-BE49-F238E27FC236}">
                <a16:creationId xmlns:a16="http://schemas.microsoft.com/office/drawing/2014/main" id="{D0CBCD0B-8A5E-4865-8E10-B1CED6529B18}"/>
              </a:ext>
            </a:extLst>
          </p:cNvPr>
          <p:cNvSpPr>
            <a:spLocks noGrp="1"/>
          </p:cNvSpPr>
          <p:nvPr>
            <p:ph type="subTitle" idx="1"/>
          </p:nvPr>
        </p:nvSpPr>
        <p:spPr>
          <a:xfrm>
            <a:off x="1524000" y="3921352"/>
            <a:ext cx="9144000" cy="427037"/>
          </a:xfrm>
        </p:spPr>
        <p:txBody>
          <a:bodyPr/>
          <a:lstStyle/>
          <a:p>
            <a:r>
              <a:rPr lang="de-DE" dirty="0"/>
              <a:t>Workshop im Modul Web Technologien</a:t>
            </a:r>
          </a:p>
        </p:txBody>
      </p:sp>
    </p:spTree>
    <p:extLst>
      <p:ext uri="{BB962C8B-B14F-4D97-AF65-F5344CB8AC3E}">
        <p14:creationId xmlns:p14="http://schemas.microsoft.com/office/powerpoint/2010/main" val="371415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0DD37-B156-4390-8832-9104F9F13A40}"/>
              </a:ext>
            </a:extLst>
          </p:cNvPr>
          <p:cNvSpPr>
            <a:spLocks noGrp="1"/>
          </p:cNvSpPr>
          <p:nvPr>
            <p:ph type="title"/>
          </p:nvPr>
        </p:nvSpPr>
        <p:spPr/>
        <p:txBody>
          <a:bodyPr/>
          <a:lstStyle/>
          <a:p>
            <a:r>
              <a:rPr lang="de-DE" dirty="0"/>
              <a:t>Praktischer Teil</a:t>
            </a:r>
          </a:p>
        </p:txBody>
      </p:sp>
      <p:sp>
        <p:nvSpPr>
          <p:cNvPr id="3" name="Inhaltsplatzhalter 2">
            <a:extLst>
              <a:ext uri="{FF2B5EF4-FFF2-40B4-BE49-F238E27FC236}">
                <a16:creationId xmlns:a16="http://schemas.microsoft.com/office/drawing/2014/main" id="{F5DAA102-6857-489A-8F10-1C88C6299C00}"/>
              </a:ext>
            </a:extLst>
          </p:cNvPr>
          <p:cNvSpPr>
            <a:spLocks noGrp="1"/>
          </p:cNvSpPr>
          <p:nvPr>
            <p:ph type="body" idx="1"/>
          </p:nvPr>
        </p:nvSpPr>
        <p:spPr/>
        <p:txBody>
          <a:bodyPr/>
          <a:lstStyle/>
          <a:p>
            <a:r>
              <a:rPr lang="de-DE" b="0" i="0" dirty="0">
                <a:solidFill>
                  <a:srgbClr val="4A4A4A"/>
                </a:solidFill>
                <a:effectLst/>
                <a:latin typeface="PT Sans"/>
              </a:rPr>
              <a:t>Das ist der wichtigste Teil des Workshops, denn hier findet eine konkrete, praktische Auseinandersetzung mit dem Thema statt: Übungen, Aufgaben, Analysen, Synthese, etc. Der oder die praktischen Teile müssen gut an- und abmoderiert werden und auch gut begleitet und dokumentiert werden.</a:t>
            </a:r>
            <a:endParaRPr lang="de-DE" dirty="0"/>
          </a:p>
        </p:txBody>
      </p:sp>
    </p:spTree>
    <p:extLst>
      <p:ext uri="{BB962C8B-B14F-4D97-AF65-F5344CB8AC3E}">
        <p14:creationId xmlns:p14="http://schemas.microsoft.com/office/powerpoint/2010/main" val="75427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A38BCF-8DE2-49CF-8241-99C08FE797C3}"/>
              </a:ext>
            </a:extLst>
          </p:cNvPr>
          <p:cNvSpPr>
            <a:spLocks noGrp="1"/>
          </p:cNvSpPr>
          <p:nvPr>
            <p:ph type="title"/>
          </p:nvPr>
        </p:nvSpPr>
        <p:spPr/>
        <p:txBody>
          <a:bodyPr/>
          <a:lstStyle/>
          <a:p>
            <a:r>
              <a:rPr lang="de-DE" dirty="0"/>
              <a:t>Zusammenfassung, </a:t>
            </a:r>
            <a:r>
              <a:rPr lang="de-DE" dirty="0" err="1"/>
              <a:t>WrapUp</a:t>
            </a:r>
            <a:r>
              <a:rPr lang="de-DE" dirty="0"/>
              <a:t> &amp; Feedback</a:t>
            </a:r>
          </a:p>
        </p:txBody>
      </p:sp>
      <p:sp>
        <p:nvSpPr>
          <p:cNvPr id="3" name="Inhaltsplatzhalter 2">
            <a:extLst>
              <a:ext uri="{FF2B5EF4-FFF2-40B4-BE49-F238E27FC236}">
                <a16:creationId xmlns:a16="http://schemas.microsoft.com/office/drawing/2014/main" id="{2AC81DEF-EA3F-46A6-B3CB-9912610E40E7}"/>
              </a:ext>
            </a:extLst>
          </p:cNvPr>
          <p:cNvSpPr>
            <a:spLocks noGrp="1"/>
          </p:cNvSpPr>
          <p:nvPr>
            <p:ph type="body" idx="1"/>
          </p:nvPr>
        </p:nvSpPr>
        <p:spPr/>
        <p:txBody>
          <a:bodyPr>
            <a:normAutofit fontScale="92500" lnSpcReduction="20000"/>
          </a:bodyPr>
          <a:lstStyle/>
          <a:p>
            <a:r>
              <a:rPr lang="de-DE" b="0" i="0" dirty="0">
                <a:solidFill>
                  <a:srgbClr val="4A4A4A"/>
                </a:solidFill>
                <a:effectLst/>
                <a:latin typeface="PT Sans"/>
              </a:rPr>
              <a:t>Was wurde gemacht? </a:t>
            </a:r>
          </a:p>
          <a:p>
            <a:r>
              <a:rPr lang="de-DE" b="0" i="0" dirty="0">
                <a:solidFill>
                  <a:srgbClr val="4A4A4A"/>
                </a:solidFill>
                <a:effectLst/>
                <a:latin typeface="PT Sans"/>
              </a:rPr>
              <a:t>Was sollen/ können die Teilnehmer mitnehmen?</a:t>
            </a:r>
            <a:endParaRPr lang="de-DE" dirty="0">
              <a:solidFill>
                <a:srgbClr val="4A4A4A"/>
              </a:solidFill>
              <a:latin typeface="PT Sans"/>
            </a:endParaRPr>
          </a:p>
          <a:p>
            <a:r>
              <a:rPr lang="de-DE" b="0" i="0" dirty="0">
                <a:solidFill>
                  <a:srgbClr val="4A4A4A"/>
                </a:solidFill>
                <a:effectLst/>
                <a:latin typeface="PT Sans"/>
              </a:rPr>
              <a:t>Wie kann man das Thema vertiefen?</a:t>
            </a:r>
          </a:p>
          <a:p>
            <a:r>
              <a:rPr lang="de-DE" b="0" i="0" dirty="0">
                <a:solidFill>
                  <a:srgbClr val="4A4A4A"/>
                </a:solidFill>
                <a:effectLst/>
                <a:latin typeface="PT Sans"/>
              </a:rPr>
              <a:t>Was haben die Teilnehmer mitgenommen?</a:t>
            </a:r>
            <a:endParaRPr lang="de-DE" dirty="0"/>
          </a:p>
        </p:txBody>
      </p:sp>
    </p:spTree>
    <p:extLst>
      <p:ext uri="{BB962C8B-B14F-4D97-AF65-F5344CB8AC3E}">
        <p14:creationId xmlns:p14="http://schemas.microsoft.com/office/powerpoint/2010/main" val="148702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B3E1240-9695-4EAA-97CD-A1AED7089084}"/>
              </a:ext>
            </a:extLst>
          </p:cNvPr>
          <p:cNvSpPr>
            <a:spLocks noGrp="1"/>
          </p:cNvSpPr>
          <p:nvPr>
            <p:ph type="title"/>
          </p:nvPr>
        </p:nvSpPr>
        <p:spPr>
          <a:xfrm>
            <a:off x="913795" y="609600"/>
            <a:ext cx="10353762" cy="970450"/>
          </a:xfrm>
        </p:spPr>
        <p:txBody>
          <a:bodyPr vert="horz" lIns="91440" tIns="45720" rIns="91440" bIns="45720" rtlCol="0" anchor="ctr">
            <a:normAutofit/>
          </a:bodyPr>
          <a:lstStyle/>
          <a:p>
            <a:pPr algn="l"/>
            <a:r>
              <a:rPr lang="en-US" sz="4000" dirty="0" err="1"/>
              <a:t>Wer</a:t>
            </a:r>
            <a:r>
              <a:rPr lang="en-US" sz="4000" dirty="0"/>
              <a:t> bin ich?</a:t>
            </a:r>
          </a:p>
        </p:txBody>
      </p:sp>
      <p:sp>
        <p:nvSpPr>
          <p:cNvPr id="6" name="Textplatzhalter 5">
            <a:extLst>
              <a:ext uri="{FF2B5EF4-FFF2-40B4-BE49-F238E27FC236}">
                <a16:creationId xmlns:a16="http://schemas.microsoft.com/office/drawing/2014/main" id="{E6F77775-856B-4C7B-A84A-263C654025F4}"/>
              </a:ext>
            </a:extLst>
          </p:cNvPr>
          <p:cNvSpPr>
            <a:spLocks noGrp="1"/>
          </p:cNvSpPr>
          <p:nvPr>
            <p:ph type="body" sz="half" idx="2"/>
          </p:nvPr>
        </p:nvSpPr>
        <p:spPr>
          <a:xfrm>
            <a:off x="913795" y="1732449"/>
            <a:ext cx="5546272" cy="4058751"/>
          </a:xfrm>
        </p:spPr>
        <p:txBody>
          <a:bodyPr vert="horz" lIns="91440" tIns="45720" rIns="91440" bIns="45720" rtlCol="0" anchor="t">
            <a:normAutofit/>
          </a:bodyPr>
          <a:lstStyle/>
          <a:p>
            <a:pPr algn="l">
              <a:buClr>
                <a:srgbClr val="4990E2"/>
              </a:buClr>
            </a:pPr>
            <a:endParaRPr lang="en-US" dirty="0"/>
          </a:p>
          <a:p>
            <a:pPr algn="l">
              <a:buClr>
                <a:srgbClr val="4990E2"/>
              </a:buClr>
            </a:pPr>
            <a:endParaRPr lang="en-US" dirty="0"/>
          </a:p>
          <a:p>
            <a:pPr algn="l">
              <a:buClr>
                <a:srgbClr val="4990E2"/>
              </a:buClr>
            </a:pPr>
            <a:r>
              <a:rPr lang="en-US" dirty="0"/>
              <a:t>Patrick Albus</a:t>
            </a:r>
          </a:p>
          <a:p>
            <a:pPr algn="l">
              <a:buClr>
                <a:srgbClr val="4990E2"/>
              </a:buClr>
            </a:pPr>
            <a:r>
              <a:rPr lang="en-US" dirty="0"/>
              <a:t>Master of Science </a:t>
            </a:r>
            <a:r>
              <a:rPr lang="en-US" dirty="0" err="1"/>
              <a:t>Medieninformatik</a:t>
            </a:r>
            <a:r>
              <a:rPr lang="en-US" dirty="0"/>
              <a:t> – Weaving the Web</a:t>
            </a:r>
          </a:p>
          <a:p>
            <a:pPr algn="l">
              <a:buClr>
                <a:srgbClr val="4990E2"/>
              </a:buClr>
            </a:pPr>
            <a:r>
              <a:rPr lang="en-US" dirty="0">
                <a:hlinkClick r:id="rId4"/>
              </a:rPr>
              <a:t>LinkedIn</a:t>
            </a:r>
            <a:r>
              <a:rPr lang="en-US" dirty="0"/>
              <a:t> </a:t>
            </a:r>
          </a:p>
          <a:p>
            <a:pPr algn="l">
              <a:buClr>
                <a:srgbClr val="4990E2"/>
              </a:buClr>
            </a:pPr>
            <a:r>
              <a:rPr lang="en-US" dirty="0">
                <a:hlinkClick r:id="rId5"/>
              </a:rPr>
              <a:t>GitHub</a:t>
            </a:r>
            <a:endParaRPr lang="en-US" dirty="0"/>
          </a:p>
        </p:txBody>
      </p:sp>
      <p:pic>
        <p:nvPicPr>
          <p:cNvPr id="12" name="Bildplatzhalter 11" descr="Ein Bild, das draußen, Person, Himmel enthält.&#10;&#10;Automatisch generierte Beschreibung">
            <a:extLst>
              <a:ext uri="{FF2B5EF4-FFF2-40B4-BE49-F238E27FC236}">
                <a16:creationId xmlns:a16="http://schemas.microsoft.com/office/drawing/2014/main" id="{12C495E7-558F-40CA-B447-DF0F27D94C31}"/>
              </a:ext>
            </a:extLst>
          </p:cNvPr>
          <p:cNvPicPr>
            <a:picLocks noGrp="1" noChangeAspect="1"/>
          </p:cNvPicPr>
          <p:nvPr>
            <p:ph type="pic" idx="1"/>
          </p:nvPr>
        </p:nvPicPr>
        <p:blipFill rotWithShape="1">
          <a:blip r:embed="rId6">
            <a:extLst>
              <a:ext uri="{28A0092B-C50C-407E-A947-70E740481C1C}">
                <a14:useLocalDpi xmlns:a14="http://schemas.microsoft.com/office/drawing/2010/main" val="0"/>
              </a:ext>
            </a:extLst>
          </a:blip>
          <a:srcRect l="56565" t="16200" r="3267" b="14313"/>
          <a:stretch/>
        </p:blipFill>
        <p:spPr>
          <a:xfrm>
            <a:off x="7329743" y="943154"/>
            <a:ext cx="3478381" cy="4528005"/>
          </a:xfrm>
          <a:prstGeom prst="rect">
            <a:avLst/>
          </a:prstGeom>
        </p:spPr>
      </p:pic>
    </p:spTree>
    <p:extLst>
      <p:ext uri="{BB962C8B-B14F-4D97-AF65-F5344CB8AC3E}">
        <p14:creationId xmlns:p14="http://schemas.microsoft.com/office/powerpoint/2010/main" val="204859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DD723F-5BFD-4D31-BD13-08AD003308F2}"/>
              </a:ext>
            </a:extLst>
          </p:cNvPr>
          <p:cNvSpPr>
            <a:spLocks noGrp="1"/>
          </p:cNvSpPr>
          <p:nvPr>
            <p:ph type="title"/>
          </p:nvPr>
        </p:nvSpPr>
        <p:spPr>
          <a:xfrm>
            <a:off x="913795" y="609600"/>
            <a:ext cx="10353762" cy="970450"/>
          </a:xfrm>
        </p:spPr>
        <p:txBody>
          <a:bodyPr>
            <a:normAutofit/>
          </a:bodyPr>
          <a:lstStyle/>
          <a:p>
            <a:r>
              <a:rPr lang="de-DE"/>
              <a:t>Agenda</a:t>
            </a:r>
            <a:endParaRPr lang="de-DE" dirty="0"/>
          </a:p>
        </p:txBody>
      </p:sp>
      <p:graphicFrame>
        <p:nvGraphicFramePr>
          <p:cNvPr id="18" name="Inhaltsplatzhalter 2">
            <a:extLst>
              <a:ext uri="{FF2B5EF4-FFF2-40B4-BE49-F238E27FC236}">
                <a16:creationId xmlns:a16="http://schemas.microsoft.com/office/drawing/2014/main" id="{1AEA7C65-8EC6-43AC-8EFF-20CF07D6D8AB}"/>
              </a:ext>
            </a:extLst>
          </p:cNvPr>
          <p:cNvGraphicFramePr>
            <a:graphicFrameLocks noGrp="1"/>
          </p:cNvGraphicFramePr>
          <p:nvPr>
            <p:ph idx="1"/>
            <p:extLst>
              <p:ext uri="{D42A27DB-BD31-4B8C-83A1-F6EECF244321}">
                <p14:modId xmlns:p14="http://schemas.microsoft.com/office/powerpoint/2010/main" val="2861183502"/>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61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4C667-4192-460C-92FB-528BE6A9B381}"/>
              </a:ext>
            </a:extLst>
          </p:cNvPr>
          <p:cNvSpPr>
            <a:spLocks noGrp="1"/>
          </p:cNvSpPr>
          <p:nvPr>
            <p:ph type="title"/>
          </p:nvPr>
        </p:nvSpPr>
        <p:spPr/>
        <p:txBody>
          <a:bodyPr/>
          <a:lstStyle/>
          <a:p>
            <a:r>
              <a:rPr lang="de-DE" dirty="0"/>
              <a:t>Was ist </a:t>
            </a:r>
            <a:r>
              <a:rPr lang="de-DE" dirty="0" err="1"/>
              <a:t>Swagger</a:t>
            </a:r>
            <a:r>
              <a:rPr lang="de-DE" dirty="0"/>
              <a:t>/</a:t>
            </a:r>
            <a:r>
              <a:rPr lang="de-DE" dirty="0" err="1"/>
              <a:t>OpenAPI</a:t>
            </a:r>
            <a:r>
              <a:rPr lang="de-DE" dirty="0"/>
              <a:t>?</a:t>
            </a:r>
          </a:p>
        </p:txBody>
      </p:sp>
    </p:spTree>
    <p:extLst>
      <p:ext uri="{BB962C8B-B14F-4D97-AF65-F5344CB8AC3E}">
        <p14:creationId xmlns:p14="http://schemas.microsoft.com/office/powerpoint/2010/main" val="193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1354C0-0039-41B4-B55B-89B67B77ED37}"/>
              </a:ext>
            </a:extLst>
          </p:cNvPr>
          <p:cNvSpPr>
            <a:spLocks noGrp="1"/>
          </p:cNvSpPr>
          <p:nvPr>
            <p:ph type="title"/>
          </p:nvPr>
        </p:nvSpPr>
        <p:spPr/>
        <p:txBody>
          <a:bodyPr/>
          <a:lstStyle/>
          <a:p>
            <a:r>
              <a:rPr lang="de-DE" dirty="0"/>
              <a:t>Hintergrund zu </a:t>
            </a:r>
            <a:r>
              <a:rPr lang="de-DE" dirty="0" err="1"/>
              <a:t>Swagger</a:t>
            </a:r>
            <a:r>
              <a:rPr lang="de-DE" dirty="0"/>
              <a:t>/</a:t>
            </a:r>
            <a:r>
              <a:rPr lang="de-DE" dirty="0" err="1"/>
              <a:t>OpenAPI</a:t>
            </a:r>
            <a:endParaRPr lang="de-DE" dirty="0"/>
          </a:p>
        </p:txBody>
      </p:sp>
      <p:sp>
        <p:nvSpPr>
          <p:cNvPr id="3" name="Inhaltsplatzhalter 2">
            <a:extLst>
              <a:ext uri="{FF2B5EF4-FFF2-40B4-BE49-F238E27FC236}">
                <a16:creationId xmlns:a16="http://schemas.microsoft.com/office/drawing/2014/main" id="{65020035-FBAA-4447-BC01-3B2B0BA661F0}"/>
              </a:ext>
            </a:extLst>
          </p:cNvPr>
          <p:cNvSpPr>
            <a:spLocks noGrp="1"/>
          </p:cNvSpPr>
          <p:nvPr>
            <p:ph idx="1"/>
          </p:nvPr>
        </p:nvSpPr>
        <p:spPr>
          <a:xfrm>
            <a:off x="838200" y="1820545"/>
            <a:ext cx="10515600" cy="3742209"/>
          </a:xfrm>
        </p:spPr>
        <p:txBody>
          <a:bodyPr/>
          <a:lstStyle/>
          <a:p>
            <a:r>
              <a:rPr lang="de-DE" dirty="0"/>
              <a:t>2010 durch Tony Tam ins Leben gerufen</a:t>
            </a:r>
          </a:p>
          <a:p>
            <a:r>
              <a:rPr lang="de-DE" dirty="0"/>
              <a:t>Kauf von </a:t>
            </a:r>
            <a:r>
              <a:rPr lang="de-DE" dirty="0" err="1"/>
              <a:t>Swagger</a:t>
            </a:r>
            <a:r>
              <a:rPr lang="de-DE" dirty="0"/>
              <a:t> durch </a:t>
            </a:r>
            <a:r>
              <a:rPr lang="de-DE" dirty="0" err="1"/>
              <a:t>SmartBear</a:t>
            </a:r>
            <a:r>
              <a:rPr lang="de-DE" dirty="0"/>
              <a:t> Anfang 2015</a:t>
            </a:r>
          </a:p>
          <a:p>
            <a:r>
              <a:rPr lang="de-DE" dirty="0"/>
              <a:t>Gründung der Open API Initiative Ende 2015</a:t>
            </a:r>
          </a:p>
          <a:p>
            <a:r>
              <a:rPr lang="de-DE" dirty="0" err="1"/>
              <a:t>Swagger</a:t>
            </a:r>
            <a:r>
              <a:rPr lang="de-DE" dirty="0"/>
              <a:t> 2.0 wurde zur Open API Spezifikation</a:t>
            </a:r>
          </a:p>
          <a:p>
            <a:r>
              <a:rPr lang="de-DE" dirty="0"/>
              <a:t>Spezifikationen</a:t>
            </a:r>
          </a:p>
          <a:p>
            <a:pPr lvl="1"/>
            <a:r>
              <a:rPr lang="de-DE" dirty="0">
                <a:hlinkClick r:id="rId3"/>
              </a:rPr>
              <a:t>GitHub</a:t>
            </a:r>
            <a:endParaRPr lang="de-DE" dirty="0"/>
          </a:p>
          <a:p>
            <a:pPr lvl="1"/>
            <a:r>
              <a:rPr lang="de-DE" dirty="0" err="1">
                <a:hlinkClick r:id="rId4"/>
              </a:rPr>
              <a:t>Swagger</a:t>
            </a:r>
            <a:endParaRPr lang="de-DE" dirty="0"/>
          </a:p>
        </p:txBody>
      </p:sp>
    </p:spTree>
    <p:extLst>
      <p:ext uri="{BB962C8B-B14F-4D97-AF65-F5344CB8AC3E}">
        <p14:creationId xmlns:p14="http://schemas.microsoft.com/office/powerpoint/2010/main" val="335344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E71F04-13F3-4DF6-9BC7-34781A1BF6D6}"/>
              </a:ext>
            </a:extLst>
          </p:cNvPr>
          <p:cNvSpPr>
            <a:spLocks noGrp="1"/>
          </p:cNvSpPr>
          <p:nvPr>
            <p:ph type="title"/>
          </p:nvPr>
        </p:nvSpPr>
        <p:spPr/>
        <p:txBody>
          <a:bodyPr/>
          <a:lstStyle/>
          <a:p>
            <a:r>
              <a:rPr lang="de-DE" dirty="0"/>
              <a:t>Use Cases</a:t>
            </a:r>
          </a:p>
        </p:txBody>
      </p:sp>
      <p:sp>
        <p:nvSpPr>
          <p:cNvPr id="3" name="Inhaltsplatzhalter 2">
            <a:extLst>
              <a:ext uri="{FF2B5EF4-FFF2-40B4-BE49-F238E27FC236}">
                <a16:creationId xmlns:a16="http://schemas.microsoft.com/office/drawing/2014/main" id="{D2937560-75C4-4979-BDA9-F993764CF46E}"/>
              </a:ext>
            </a:extLst>
          </p:cNvPr>
          <p:cNvSpPr>
            <a:spLocks noGrp="1"/>
          </p:cNvSpPr>
          <p:nvPr>
            <p:ph idx="1"/>
          </p:nvPr>
        </p:nvSpPr>
        <p:spPr/>
        <p:txBody>
          <a:bodyPr/>
          <a:lstStyle/>
          <a:p>
            <a:r>
              <a:rPr lang="de-DE" dirty="0"/>
              <a:t>API Design</a:t>
            </a:r>
          </a:p>
          <a:p>
            <a:r>
              <a:rPr lang="de-DE" dirty="0"/>
              <a:t>API Entwicklung</a:t>
            </a:r>
          </a:p>
          <a:p>
            <a:r>
              <a:rPr lang="de-DE" dirty="0"/>
              <a:t>API Dokumentation</a:t>
            </a:r>
          </a:p>
          <a:p>
            <a:r>
              <a:rPr lang="de-DE" dirty="0"/>
              <a:t>API </a:t>
            </a:r>
            <a:r>
              <a:rPr lang="de-DE" dirty="0" err="1"/>
              <a:t>Testing</a:t>
            </a:r>
            <a:endParaRPr lang="de-DE" dirty="0"/>
          </a:p>
        </p:txBody>
      </p:sp>
    </p:spTree>
    <p:extLst>
      <p:ext uri="{BB962C8B-B14F-4D97-AF65-F5344CB8AC3E}">
        <p14:creationId xmlns:p14="http://schemas.microsoft.com/office/powerpoint/2010/main" val="198664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E8B52D-1895-449D-AAF0-7C43DB333283}"/>
              </a:ext>
            </a:extLst>
          </p:cNvPr>
          <p:cNvSpPr>
            <a:spLocks noGrp="1"/>
          </p:cNvSpPr>
          <p:nvPr>
            <p:ph type="title"/>
          </p:nvPr>
        </p:nvSpPr>
        <p:spPr/>
        <p:txBody>
          <a:bodyPr/>
          <a:lstStyle/>
          <a:p>
            <a:r>
              <a:rPr lang="de-DE" dirty="0"/>
              <a:t>Theoretischer Grundlagenteil</a:t>
            </a:r>
          </a:p>
        </p:txBody>
      </p:sp>
      <p:sp>
        <p:nvSpPr>
          <p:cNvPr id="4" name="Textplatzhalter 3">
            <a:extLst>
              <a:ext uri="{FF2B5EF4-FFF2-40B4-BE49-F238E27FC236}">
                <a16:creationId xmlns:a16="http://schemas.microsoft.com/office/drawing/2014/main" id="{38777892-844C-4625-8B28-1311C6119B97}"/>
              </a:ext>
            </a:extLst>
          </p:cNvPr>
          <p:cNvSpPr>
            <a:spLocks noGrp="1"/>
          </p:cNvSpPr>
          <p:nvPr>
            <p:ph type="body" idx="1"/>
          </p:nvPr>
        </p:nvSpPr>
        <p:spPr>
          <a:xfrm>
            <a:off x="1026192" y="3429000"/>
            <a:ext cx="4876344" cy="544884"/>
          </a:xfrm>
        </p:spPr>
        <p:txBody>
          <a:bodyPr/>
          <a:lstStyle/>
          <a:p>
            <a:r>
              <a:rPr lang="de-DE" dirty="0"/>
              <a:t>API-First</a:t>
            </a:r>
            <a:endParaRPr lang="de-DE" dirty="0">
              <a:solidFill>
                <a:srgbClr val="4A4A4A"/>
              </a:solidFill>
              <a:latin typeface="PT Sans"/>
            </a:endParaRPr>
          </a:p>
        </p:txBody>
      </p:sp>
      <p:sp>
        <p:nvSpPr>
          <p:cNvPr id="5" name="Textplatzhalter 4">
            <a:extLst>
              <a:ext uri="{FF2B5EF4-FFF2-40B4-BE49-F238E27FC236}">
                <a16:creationId xmlns:a16="http://schemas.microsoft.com/office/drawing/2014/main" id="{88EE1FA4-DB1F-4053-AF27-C3A80C8565AD}"/>
              </a:ext>
            </a:extLst>
          </p:cNvPr>
          <p:cNvSpPr>
            <a:spLocks noGrp="1"/>
          </p:cNvSpPr>
          <p:nvPr>
            <p:ph type="body" sz="quarter" idx="3"/>
          </p:nvPr>
        </p:nvSpPr>
        <p:spPr>
          <a:xfrm>
            <a:off x="6270478" y="3429001"/>
            <a:ext cx="4895330" cy="544883"/>
          </a:xfrm>
        </p:spPr>
        <p:txBody>
          <a:bodyPr/>
          <a:lstStyle/>
          <a:p>
            <a:r>
              <a:rPr lang="de-DE" dirty="0"/>
              <a:t>Code First</a:t>
            </a:r>
          </a:p>
        </p:txBody>
      </p:sp>
    </p:spTree>
    <p:extLst>
      <p:ext uri="{BB962C8B-B14F-4D97-AF65-F5344CB8AC3E}">
        <p14:creationId xmlns:p14="http://schemas.microsoft.com/office/powerpoint/2010/main" val="420702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072B55EA-3899-4506-8380-1AF832244996}"/>
              </a:ext>
            </a:extLst>
          </p:cNvPr>
          <p:cNvSpPr>
            <a:spLocks noGrp="1"/>
          </p:cNvSpPr>
          <p:nvPr>
            <p:ph type="title"/>
          </p:nvPr>
        </p:nvSpPr>
        <p:spPr/>
        <p:txBody>
          <a:bodyPr/>
          <a:lstStyle/>
          <a:p>
            <a:r>
              <a:rPr lang="de-DE" dirty="0"/>
              <a:t>API-First</a:t>
            </a:r>
          </a:p>
        </p:txBody>
      </p:sp>
      <p:sp>
        <p:nvSpPr>
          <p:cNvPr id="5" name="Textplatzhalter 4">
            <a:extLst>
              <a:ext uri="{FF2B5EF4-FFF2-40B4-BE49-F238E27FC236}">
                <a16:creationId xmlns:a16="http://schemas.microsoft.com/office/drawing/2014/main" id="{7850B492-16FA-40E3-9CAC-E1FB276F5112}"/>
              </a:ext>
            </a:extLst>
          </p:cNvPr>
          <p:cNvSpPr>
            <a:spLocks noGrp="1"/>
          </p:cNvSpPr>
          <p:nvPr>
            <p:ph type="body" idx="1"/>
          </p:nvPr>
        </p:nvSpPr>
        <p:spPr/>
        <p:txBody>
          <a:bodyPr/>
          <a:lstStyle/>
          <a:p>
            <a:r>
              <a:rPr lang="de-DE" dirty="0"/>
              <a:t>Vorteile</a:t>
            </a:r>
          </a:p>
        </p:txBody>
      </p:sp>
      <p:sp>
        <p:nvSpPr>
          <p:cNvPr id="6" name="Inhaltsplatzhalter 5">
            <a:extLst>
              <a:ext uri="{FF2B5EF4-FFF2-40B4-BE49-F238E27FC236}">
                <a16:creationId xmlns:a16="http://schemas.microsoft.com/office/drawing/2014/main" id="{0CCA8A8C-E703-459C-9DC4-8A0FA25357B2}"/>
              </a:ext>
            </a:extLst>
          </p:cNvPr>
          <p:cNvSpPr>
            <a:spLocks noGrp="1"/>
          </p:cNvSpPr>
          <p:nvPr>
            <p:ph sz="half" idx="2"/>
          </p:nvPr>
        </p:nvSpPr>
        <p:spPr/>
        <p:txBody>
          <a:bodyPr/>
          <a:lstStyle/>
          <a:p>
            <a:r>
              <a:rPr lang="de-DE" dirty="0"/>
              <a:t>Schnittstellenbeschreibung ist ein vereinbarter Vertrag</a:t>
            </a:r>
          </a:p>
          <a:p>
            <a:r>
              <a:rPr lang="de-DE" dirty="0"/>
              <a:t>Client- und Servercode können generiert werden</a:t>
            </a:r>
          </a:p>
        </p:txBody>
      </p:sp>
      <p:sp>
        <p:nvSpPr>
          <p:cNvPr id="7" name="Textplatzhalter 6">
            <a:extLst>
              <a:ext uri="{FF2B5EF4-FFF2-40B4-BE49-F238E27FC236}">
                <a16:creationId xmlns:a16="http://schemas.microsoft.com/office/drawing/2014/main" id="{BC43F4D6-5F39-482D-8A84-47FA7FD144A8}"/>
              </a:ext>
            </a:extLst>
          </p:cNvPr>
          <p:cNvSpPr>
            <a:spLocks noGrp="1"/>
          </p:cNvSpPr>
          <p:nvPr>
            <p:ph type="body" sz="quarter" idx="3"/>
          </p:nvPr>
        </p:nvSpPr>
        <p:spPr/>
        <p:txBody>
          <a:bodyPr/>
          <a:lstStyle/>
          <a:p>
            <a:r>
              <a:rPr lang="de-DE" dirty="0"/>
              <a:t>Nachteile</a:t>
            </a:r>
          </a:p>
        </p:txBody>
      </p:sp>
      <p:sp>
        <p:nvSpPr>
          <p:cNvPr id="8" name="Inhaltsplatzhalter 7">
            <a:extLst>
              <a:ext uri="{FF2B5EF4-FFF2-40B4-BE49-F238E27FC236}">
                <a16:creationId xmlns:a16="http://schemas.microsoft.com/office/drawing/2014/main" id="{3F3AF608-381D-4247-8177-4461C1A250D9}"/>
              </a:ext>
            </a:extLst>
          </p:cNvPr>
          <p:cNvSpPr>
            <a:spLocks noGrp="1"/>
          </p:cNvSpPr>
          <p:nvPr>
            <p:ph sz="quarter" idx="4"/>
          </p:nvPr>
        </p:nvSpPr>
        <p:spPr/>
        <p:txBody>
          <a:bodyPr/>
          <a:lstStyle/>
          <a:p>
            <a:r>
              <a:rPr lang="de-DE" dirty="0"/>
              <a:t>Code ggf. unübersichtlich</a:t>
            </a:r>
          </a:p>
          <a:p>
            <a:r>
              <a:rPr lang="de-DE" dirty="0"/>
              <a:t>Generelle Kritik an spezifikationsbasierter Codegenerierung</a:t>
            </a:r>
          </a:p>
        </p:txBody>
      </p:sp>
    </p:spTree>
    <p:extLst>
      <p:ext uri="{BB962C8B-B14F-4D97-AF65-F5344CB8AC3E}">
        <p14:creationId xmlns:p14="http://schemas.microsoft.com/office/powerpoint/2010/main" val="426453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D722704-5648-41FA-9FEE-3F0BB74077EC}"/>
              </a:ext>
            </a:extLst>
          </p:cNvPr>
          <p:cNvSpPr>
            <a:spLocks noGrp="1"/>
          </p:cNvSpPr>
          <p:nvPr>
            <p:ph type="title"/>
          </p:nvPr>
        </p:nvSpPr>
        <p:spPr/>
        <p:txBody>
          <a:bodyPr/>
          <a:lstStyle/>
          <a:p>
            <a:r>
              <a:rPr lang="de-DE" dirty="0"/>
              <a:t>Code First</a:t>
            </a:r>
          </a:p>
        </p:txBody>
      </p:sp>
      <p:sp>
        <p:nvSpPr>
          <p:cNvPr id="8" name="Textplatzhalter 7">
            <a:extLst>
              <a:ext uri="{FF2B5EF4-FFF2-40B4-BE49-F238E27FC236}">
                <a16:creationId xmlns:a16="http://schemas.microsoft.com/office/drawing/2014/main" id="{91F7B67F-3E59-4934-92E4-DE5F56881689}"/>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409365320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B9A6B56F-0DEB-4BF2-99BE-2DE39724320C}" vid="{A201424D-9417-44D5-84D3-41BAB8C93FB3}"/>
    </a:ext>
  </a:extLst>
</a:theme>
</file>

<file path=ppt/theme/theme2.xml><?xml version="1.0" encoding="utf-8"?>
<a:theme xmlns:a="http://schemas.openxmlformats.org/drawingml/2006/main" name="Schiefer">
  <a:themeElements>
    <a:clrScheme name="Schiefer">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chiefer">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iefer">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Design1</Template>
  <TotalTime>0</TotalTime>
  <Words>1144</Words>
  <Application>Microsoft Office PowerPoint</Application>
  <PresentationFormat>Breitbild</PresentationFormat>
  <Paragraphs>68</Paragraphs>
  <Slides>11</Slides>
  <Notes>6</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11</vt:i4>
      </vt:variant>
    </vt:vector>
  </HeadingPairs>
  <TitlesOfParts>
    <vt:vector size="19" baseType="lpstr">
      <vt:lpstr>Arial</vt:lpstr>
      <vt:lpstr>Calibri</vt:lpstr>
      <vt:lpstr>Calibri Light</vt:lpstr>
      <vt:lpstr>Calisto MT</vt:lpstr>
      <vt:lpstr>PT Sans</vt:lpstr>
      <vt:lpstr>Wingdings 2</vt:lpstr>
      <vt:lpstr>Design1</vt:lpstr>
      <vt:lpstr>Schiefer</vt:lpstr>
      <vt:lpstr>OpenAPI und Swagger</vt:lpstr>
      <vt:lpstr>Wer bin ich?</vt:lpstr>
      <vt:lpstr>Agenda</vt:lpstr>
      <vt:lpstr>Was ist Swagger/OpenAPI?</vt:lpstr>
      <vt:lpstr>Hintergrund zu Swagger/OpenAPI</vt:lpstr>
      <vt:lpstr>Use Cases</vt:lpstr>
      <vt:lpstr>Theoretischer Grundlagenteil</vt:lpstr>
      <vt:lpstr>API-First</vt:lpstr>
      <vt:lpstr>Code First</vt:lpstr>
      <vt:lpstr>Praktischer Teil</vt:lpstr>
      <vt:lpstr>Zusammenfassung, WrapUp &amp;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Patrick Albus</dc:creator>
  <cp:lastModifiedBy>Patrick Albus</cp:lastModifiedBy>
  <cp:revision>75</cp:revision>
  <dcterms:created xsi:type="dcterms:W3CDTF">2020-08-27T11:37:21Z</dcterms:created>
  <dcterms:modified xsi:type="dcterms:W3CDTF">2021-06-15T16:15:49Z</dcterms:modified>
</cp:coreProperties>
</file>