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56" r:id="rId1"/>
  </p:sldMasterIdLst>
  <p:notesMasterIdLst>
    <p:notesMasterId r:id="rId14"/>
  </p:notesMasterIdLst>
  <p:handoutMasterIdLst>
    <p:handoutMasterId r:id="rId15"/>
  </p:handoutMasterIdLst>
  <p:sldIdLst>
    <p:sldId id="256" r:id="rId2"/>
    <p:sldId id="257" r:id="rId3"/>
    <p:sldId id="262" r:id="rId4"/>
    <p:sldId id="258" r:id="rId5"/>
    <p:sldId id="259" r:id="rId6"/>
    <p:sldId id="260" r:id="rId7"/>
    <p:sldId id="263" r:id="rId8"/>
    <p:sldId id="261"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退職前勉強会資料①ベンダー修行時代に得たもの" id="{2ED50044-6994-3B47-8F24-F879EF2ADC6B}">
          <p14:sldIdLst>
            <p14:sldId id="256"/>
            <p14:sldId id="257"/>
            <p14:sldId id="262"/>
            <p14:sldId id="258"/>
            <p14:sldId id="259"/>
            <p14:sldId id="260"/>
            <p14:sldId id="263"/>
            <p14:sldId id="261"/>
            <p14:sldId id="264"/>
            <p14:sldId id="265"/>
            <p14:sldId id="266"/>
            <p14:sldId id="267"/>
          </p14:sldIdLst>
        </p14:section>
        <p14:section name="退職前勉強会資料② 技術から理解するMOBIUS - サーバーサイド編-" id="{1E7869E3-7B4C-9F42-AE06-2488163E8179}">
          <p14:sldIdLst/>
        </p14:section>
        <p14:section name="退職前勉強会資料③ 技術から理解するMOBIUS - クライアントサイド編-" id="{9B7F844B-7C9D-F443-9356-EAEA19849B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82"/>
  </p:normalViewPr>
  <p:slideViewPr>
    <p:cSldViewPr snapToGrid="0" snapToObjects="1">
      <p:cViewPr varScale="1">
        <p:scale>
          <a:sx n="107" d="100"/>
          <a:sy n="107" d="100"/>
        </p:scale>
        <p:origin x="50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39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03B2F-973B-C64B-B99B-7E8C186DFA0A}"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kumimoji="1" lang="ja-JP" altLang="en-US"/>
        </a:p>
      </dgm:t>
    </dgm:pt>
    <dgm:pt modelId="{E7FE4D79-32AF-FD42-B2AE-0804F771A6EC}">
      <dgm:prSet phldrT="[テキスト]"/>
      <dgm:spPr/>
      <dgm:t>
        <a:bodyPr/>
        <a:lstStyle/>
        <a:p>
          <a:r>
            <a:rPr kumimoji="1" lang="ja-JP" altLang="en-US"/>
            <a:t>要件整理</a:t>
          </a:r>
        </a:p>
      </dgm:t>
    </dgm:pt>
    <dgm:pt modelId="{838B2907-2B32-7443-89FF-A8C7580D656C}" type="parTrans" cxnId="{BEA06528-62CF-1A49-8B97-9D88A6B48524}">
      <dgm:prSet/>
      <dgm:spPr/>
      <dgm:t>
        <a:bodyPr/>
        <a:lstStyle/>
        <a:p>
          <a:endParaRPr kumimoji="1" lang="ja-JP" altLang="en-US"/>
        </a:p>
      </dgm:t>
    </dgm:pt>
    <dgm:pt modelId="{971A4864-52D6-2842-9CC6-A4D63D186FE8}" type="sibTrans" cxnId="{BEA06528-62CF-1A49-8B97-9D88A6B48524}">
      <dgm:prSet/>
      <dgm:spPr/>
      <dgm:t>
        <a:bodyPr/>
        <a:lstStyle/>
        <a:p>
          <a:endParaRPr kumimoji="1" lang="ja-JP" altLang="en-US"/>
        </a:p>
      </dgm:t>
    </dgm:pt>
    <dgm:pt modelId="{692BDD42-0F37-9147-B967-34A12EE5DB5C}">
      <dgm:prSet phldrT="[テキスト]"/>
      <dgm:spPr/>
      <dgm:t>
        <a:bodyPr/>
        <a:lstStyle/>
        <a:p>
          <a:r>
            <a:rPr kumimoji="1" lang="ja-JP" altLang="en-US"/>
            <a:t>基本設計書作成</a:t>
          </a:r>
        </a:p>
      </dgm:t>
    </dgm:pt>
    <dgm:pt modelId="{D3BC6130-CF1C-0543-95EE-CE99AB9334C8}" type="parTrans" cxnId="{59A4700E-65A5-C542-B707-757F62836550}">
      <dgm:prSet/>
      <dgm:spPr/>
      <dgm:t>
        <a:bodyPr/>
        <a:lstStyle/>
        <a:p>
          <a:endParaRPr kumimoji="1" lang="ja-JP" altLang="en-US"/>
        </a:p>
      </dgm:t>
    </dgm:pt>
    <dgm:pt modelId="{75085DBC-79F9-164B-AA8C-D2D367625BAC}" type="sibTrans" cxnId="{59A4700E-65A5-C542-B707-757F62836550}">
      <dgm:prSet/>
      <dgm:spPr/>
      <dgm:t>
        <a:bodyPr/>
        <a:lstStyle/>
        <a:p>
          <a:endParaRPr kumimoji="1" lang="ja-JP" altLang="en-US"/>
        </a:p>
      </dgm:t>
    </dgm:pt>
    <dgm:pt modelId="{8D0AC21D-1515-2843-A49B-E138044E2219}">
      <dgm:prSet/>
      <dgm:spPr/>
      <dgm:t>
        <a:bodyPr/>
        <a:lstStyle/>
        <a:p>
          <a:r>
            <a:rPr kumimoji="1" lang="ja-JP" altLang="en-US"/>
            <a:t>詳細設計</a:t>
          </a:r>
        </a:p>
      </dgm:t>
    </dgm:pt>
    <dgm:pt modelId="{09C4CE40-3FD4-2847-91BA-8C755764266B}" type="parTrans" cxnId="{619A1057-F50F-7A4E-8F23-5D483132B8C3}">
      <dgm:prSet/>
      <dgm:spPr/>
      <dgm:t>
        <a:bodyPr/>
        <a:lstStyle/>
        <a:p>
          <a:endParaRPr kumimoji="1" lang="ja-JP" altLang="en-US"/>
        </a:p>
      </dgm:t>
    </dgm:pt>
    <dgm:pt modelId="{49AF6C99-B5C4-864F-9716-D5043DB63A4E}" type="sibTrans" cxnId="{619A1057-F50F-7A4E-8F23-5D483132B8C3}">
      <dgm:prSet/>
      <dgm:spPr/>
      <dgm:t>
        <a:bodyPr/>
        <a:lstStyle/>
        <a:p>
          <a:endParaRPr kumimoji="1" lang="ja-JP" altLang="en-US"/>
        </a:p>
      </dgm:t>
    </dgm:pt>
    <dgm:pt modelId="{D100707E-436C-1341-A0B5-A4F8A84558A5}">
      <dgm:prSet/>
      <dgm:spPr/>
      <dgm:t>
        <a:bodyPr/>
        <a:lstStyle/>
        <a:p>
          <a:r>
            <a:rPr kumimoji="1" lang="en-US" altLang="ja-JP" dirty="0"/>
            <a:t>CD/UT</a:t>
          </a:r>
          <a:endParaRPr kumimoji="1" lang="ja-JP" altLang="en-US"/>
        </a:p>
      </dgm:t>
    </dgm:pt>
    <dgm:pt modelId="{AC039FFC-91ED-5048-8295-4F8FCED047F0}" type="parTrans" cxnId="{0A34F276-49E5-754E-84B2-BE20AFD0B34A}">
      <dgm:prSet/>
      <dgm:spPr/>
      <dgm:t>
        <a:bodyPr/>
        <a:lstStyle/>
        <a:p>
          <a:endParaRPr kumimoji="1" lang="ja-JP" altLang="en-US"/>
        </a:p>
      </dgm:t>
    </dgm:pt>
    <dgm:pt modelId="{7FB39336-680F-A14E-A698-C9B4DA0306EA}" type="sibTrans" cxnId="{0A34F276-49E5-754E-84B2-BE20AFD0B34A}">
      <dgm:prSet/>
      <dgm:spPr/>
      <dgm:t>
        <a:bodyPr/>
        <a:lstStyle/>
        <a:p>
          <a:endParaRPr kumimoji="1" lang="ja-JP" altLang="en-US"/>
        </a:p>
      </dgm:t>
    </dgm:pt>
    <dgm:pt modelId="{3534D6C2-236B-2D40-99B9-37D2BB2A589A}">
      <dgm:prSet/>
      <dgm:spPr/>
      <dgm:t>
        <a:bodyPr/>
        <a:lstStyle/>
        <a:p>
          <a:r>
            <a:rPr kumimoji="1" lang="en-US" altLang="ja-JP" dirty="0"/>
            <a:t>IF</a:t>
          </a:r>
          <a:r>
            <a:rPr kumimoji="1" lang="ja-JP" altLang="en-US"/>
            <a:t>仕様　調整</a:t>
          </a:r>
        </a:p>
      </dgm:t>
    </dgm:pt>
    <dgm:pt modelId="{1B8B1713-22C2-EE42-A073-525BC92BAE9E}" type="parTrans" cxnId="{A19DE198-BB75-3442-B955-23E75812C0E5}">
      <dgm:prSet/>
      <dgm:spPr/>
      <dgm:t>
        <a:bodyPr/>
        <a:lstStyle/>
        <a:p>
          <a:endParaRPr kumimoji="1" lang="ja-JP" altLang="en-US"/>
        </a:p>
      </dgm:t>
    </dgm:pt>
    <dgm:pt modelId="{D8681353-9DE9-3445-8AC0-E7F739D891EA}" type="sibTrans" cxnId="{A19DE198-BB75-3442-B955-23E75812C0E5}">
      <dgm:prSet/>
      <dgm:spPr/>
      <dgm:t>
        <a:bodyPr/>
        <a:lstStyle/>
        <a:p>
          <a:endParaRPr kumimoji="1" lang="ja-JP" altLang="en-US"/>
        </a:p>
      </dgm:t>
    </dgm:pt>
    <dgm:pt modelId="{0D9144F0-EF48-564F-AA67-ED7A6E553C6E}" type="pres">
      <dgm:prSet presAssocID="{6B303B2F-973B-C64B-B99B-7E8C186DFA0A}" presName="Name0" presStyleCnt="0">
        <dgm:presLayoutVars>
          <dgm:dir/>
          <dgm:animLvl val="lvl"/>
          <dgm:resizeHandles val="exact"/>
        </dgm:presLayoutVars>
      </dgm:prSet>
      <dgm:spPr/>
    </dgm:pt>
    <dgm:pt modelId="{B9D760B4-DD47-664B-8C30-12FC9BF52CF8}" type="pres">
      <dgm:prSet presAssocID="{E7FE4D79-32AF-FD42-B2AE-0804F771A6EC}" presName="parTxOnly" presStyleLbl="node1" presStyleIdx="0" presStyleCnt="5">
        <dgm:presLayoutVars>
          <dgm:chMax val="0"/>
          <dgm:chPref val="0"/>
          <dgm:bulletEnabled val="1"/>
        </dgm:presLayoutVars>
      </dgm:prSet>
      <dgm:spPr/>
    </dgm:pt>
    <dgm:pt modelId="{58A42C9C-A922-474B-9CB4-1B77083329AE}" type="pres">
      <dgm:prSet presAssocID="{971A4864-52D6-2842-9CC6-A4D63D186FE8}" presName="parTxOnlySpace" presStyleCnt="0"/>
      <dgm:spPr/>
    </dgm:pt>
    <dgm:pt modelId="{C9C63F0D-331B-7C4E-BC85-5149991E71DA}" type="pres">
      <dgm:prSet presAssocID="{3534D6C2-236B-2D40-99B9-37D2BB2A589A}" presName="parTxOnly" presStyleLbl="node1" presStyleIdx="1" presStyleCnt="5">
        <dgm:presLayoutVars>
          <dgm:chMax val="0"/>
          <dgm:chPref val="0"/>
          <dgm:bulletEnabled val="1"/>
        </dgm:presLayoutVars>
      </dgm:prSet>
      <dgm:spPr/>
    </dgm:pt>
    <dgm:pt modelId="{2DE93793-00B0-5B40-A47B-84C2E34026ED}" type="pres">
      <dgm:prSet presAssocID="{D8681353-9DE9-3445-8AC0-E7F739D891EA}" presName="parTxOnlySpace" presStyleCnt="0"/>
      <dgm:spPr/>
    </dgm:pt>
    <dgm:pt modelId="{67B5B2FB-5CA5-5A45-98C2-17071BFE28DB}" type="pres">
      <dgm:prSet presAssocID="{692BDD42-0F37-9147-B967-34A12EE5DB5C}" presName="parTxOnly" presStyleLbl="node1" presStyleIdx="2" presStyleCnt="5">
        <dgm:presLayoutVars>
          <dgm:chMax val="0"/>
          <dgm:chPref val="0"/>
          <dgm:bulletEnabled val="1"/>
        </dgm:presLayoutVars>
      </dgm:prSet>
      <dgm:spPr/>
    </dgm:pt>
    <dgm:pt modelId="{7BCF7FAB-B5F5-6B4F-A654-009DA3A1BA2A}" type="pres">
      <dgm:prSet presAssocID="{75085DBC-79F9-164B-AA8C-D2D367625BAC}" presName="parTxOnlySpace" presStyleCnt="0"/>
      <dgm:spPr/>
    </dgm:pt>
    <dgm:pt modelId="{CD1EF194-D366-6D47-A81F-502C4EA78D32}" type="pres">
      <dgm:prSet presAssocID="{8D0AC21D-1515-2843-A49B-E138044E2219}" presName="parTxOnly" presStyleLbl="node1" presStyleIdx="3" presStyleCnt="5">
        <dgm:presLayoutVars>
          <dgm:chMax val="0"/>
          <dgm:chPref val="0"/>
          <dgm:bulletEnabled val="1"/>
        </dgm:presLayoutVars>
      </dgm:prSet>
      <dgm:spPr/>
    </dgm:pt>
    <dgm:pt modelId="{855CB27A-383C-544A-A10C-74AC758193A6}" type="pres">
      <dgm:prSet presAssocID="{49AF6C99-B5C4-864F-9716-D5043DB63A4E}" presName="parTxOnlySpace" presStyleCnt="0"/>
      <dgm:spPr/>
    </dgm:pt>
    <dgm:pt modelId="{56C5634A-4847-DE41-A23A-8D675C56FD76}" type="pres">
      <dgm:prSet presAssocID="{D100707E-436C-1341-A0B5-A4F8A84558A5}" presName="parTxOnly" presStyleLbl="node1" presStyleIdx="4" presStyleCnt="5">
        <dgm:presLayoutVars>
          <dgm:chMax val="0"/>
          <dgm:chPref val="0"/>
          <dgm:bulletEnabled val="1"/>
        </dgm:presLayoutVars>
      </dgm:prSet>
      <dgm:spPr/>
    </dgm:pt>
  </dgm:ptLst>
  <dgm:cxnLst>
    <dgm:cxn modelId="{59A4700E-65A5-C542-B707-757F62836550}" srcId="{6B303B2F-973B-C64B-B99B-7E8C186DFA0A}" destId="{692BDD42-0F37-9147-B967-34A12EE5DB5C}" srcOrd="2" destOrd="0" parTransId="{D3BC6130-CF1C-0543-95EE-CE99AB9334C8}" sibTransId="{75085DBC-79F9-164B-AA8C-D2D367625BAC}"/>
    <dgm:cxn modelId="{BEA06528-62CF-1A49-8B97-9D88A6B48524}" srcId="{6B303B2F-973B-C64B-B99B-7E8C186DFA0A}" destId="{E7FE4D79-32AF-FD42-B2AE-0804F771A6EC}" srcOrd="0" destOrd="0" parTransId="{838B2907-2B32-7443-89FF-A8C7580D656C}" sibTransId="{971A4864-52D6-2842-9CC6-A4D63D186FE8}"/>
    <dgm:cxn modelId="{E929234B-68FF-594D-918A-31389C0AC14A}" type="presOf" srcId="{692BDD42-0F37-9147-B967-34A12EE5DB5C}" destId="{67B5B2FB-5CA5-5A45-98C2-17071BFE28DB}" srcOrd="0" destOrd="0" presId="urn:microsoft.com/office/officeart/2005/8/layout/chevron1"/>
    <dgm:cxn modelId="{619A1057-F50F-7A4E-8F23-5D483132B8C3}" srcId="{6B303B2F-973B-C64B-B99B-7E8C186DFA0A}" destId="{8D0AC21D-1515-2843-A49B-E138044E2219}" srcOrd="3" destOrd="0" parTransId="{09C4CE40-3FD4-2847-91BA-8C755764266B}" sibTransId="{49AF6C99-B5C4-864F-9716-D5043DB63A4E}"/>
    <dgm:cxn modelId="{0A34F276-49E5-754E-84B2-BE20AFD0B34A}" srcId="{6B303B2F-973B-C64B-B99B-7E8C186DFA0A}" destId="{D100707E-436C-1341-A0B5-A4F8A84558A5}" srcOrd="4" destOrd="0" parTransId="{AC039FFC-91ED-5048-8295-4F8FCED047F0}" sibTransId="{7FB39336-680F-A14E-A698-C9B4DA0306EA}"/>
    <dgm:cxn modelId="{A5D5A093-7A39-5546-9096-203D7897FEEF}" type="presOf" srcId="{3534D6C2-236B-2D40-99B9-37D2BB2A589A}" destId="{C9C63F0D-331B-7C4E-BC85-5149991E71DA}" srcOrd="0" destOrd="0" presId="urn:microsoft.com/office/officeart/2005/8/layout/chevron1"/>
    <dgm:cxn modelId="{7FC8E196-09B4-DA47-94FE-B25888BB074F}" type="presOf" srcId="{D100707E-436C-1341-A0B5-A4F8A84558A5}" destId="{56C5634A-4847-DE41-A23A-8D675C56FD76}" srcOrd="0" destOrd="0" presId="urn:microsoft.com/office/officeart/2005/8/layout/chevron1"/>
    <dgm:cxn modelId="{A19DE198-BB75-3442-B955-23E75812C0E5}" srcId="{6B303B2F-973B-C64B-B99B-7E8C186DFA0A}" destId="{3534D6C2-236B-2D40-99B9-37D2BB2A589A}" srcOrd="1" destOrd="0" parTransId="{1B8B1713-22C2-EE42-A073-525BC92BAE9E}" sibTransId="{D8681353-9DE9-3445-8AC0-E7F739D891EA}"/>
    <dgm:cxn modelId="{B755ADB8-68E1-2946-9EF4-65AAD73D54BA}" type="presOf" srcId="{6B303B2F-973B-C64B-B99B-7E8C186DFA0A}" destId="{0D9144F0-EF48-564F-AA67-ED7A6E553C6E}" srcOrd="0" destOrd="0" presId="urn:microsoft.com/office/officeart/2005/8/layout/chevron1"/>
    <dgm:cxn modelId="{4EF83ACE-2507-C04F-A717-DD0672ABE07C}" type="presOf" srcId="{8D0AC21D-1515-2843-A49B-E138044E2219}" destId="{CD1EF194-D366-6D47-A81F-502C4EA78D32}" srcOrd="0" destOrd="0" presId="urn:microsoft.com/office/officeart/2005/8/layout/chevron1"/>
    <dgm:cxn modelId="{19D9BEF9-8535-0347-9218-88D475725E77}" type="presOf" srcId="{E7FE4D79-32AF-FD42-B2AE-0804F771A6EC}" destId="{B9D760B4-DD47-664B-8C30-12FC9BF52CF8}" srcOrd="0" destOrd="0" presId="urn:microsoft.com/office/officeart/2005/8/layout/chevron1"/>
    <dgm:cxn modelId="{2F6B8EAB-A286-1841-A9D7-B87C23BE405C}" type="presParOf" srcId="{0D9144F0-EF48-564F-AA67-ED7A6E553C6E}" destId="{B9D760B4-DD47-664B-8C30-12FC9BF52CF8}" srcOrd="0" destOrd="0" presId="urn:microsoft.com/office/officeart/2005/8/layout/chevron1"/>
    <dgm:cxn modelId="{38E4FA89-CEB9-CB43-A751-E99AB0542654}" type="presParOf" srcId="{0D9144F0-EF48-564F-AA67-ED7A6E553C6E}" destId="{58A42C9C-A922-474B-9CB4-1B77083329AE}" srcOrd="1" destOrd="0" presId="urn:microsoft.com/office/officeart/2005/8/layout/chevron1"/>
    <dgm:cxn modelId="{6D74CBAA-D71D-8543-8C2B-A1512D6C0C8D}" type="presParOf" srcId="{0D9144F0-EF48-564F-AA67-ED7A6E553C6E}" destId="{C9C63F0D-331B-7C4E-BC85-5149991E71DA}" srcOrd="2" destOrd="0" presId="urn:microsoft.com/office/officeart/2005/8/layout/chevron1"/>
    <dgm:cxn modelId="{19297209-BF14-054F-BD00-C78A71E8DE76}" type="presParOf" srcId="{0D9144F0-EF48-564F-AA67-ED7A6E553C6E}" destId="{2DE93793-00B0-5B40-A47B-84C2E34026ED}" srcOrd="3" destOrd="0" presId="urn:microsoft.com/office/officeart/2005/8/layout/chevron1"/>
    <dgm:cxn modelId="{6FB018ED-E13D-9B47-96CC-A92ECC3C7116}" type="presParOf" srcId="{0D9144F0-EF48-564F-AA67-ED7A6E553C6E}" destId="{67B5B2FB-5CA5-5A45-98C2-17071BFE28DB}" srcOrd="4" destOrd="0" presId="urn:microsoft.com/office/officeart/2005/8/layout/chevron1"/>
    <dgm:cxn modelId="{1E9A14D8-7C97-3C4D-B0BD-15F4908ED257}" type="presParOf" srcId="{0D9144F0-EF48-564F-AA67-ED7A6E553C6E}" destId="{7BCF7FAB-B5F5-6B4F-A654-009DA3A1BA2A}" srcOrd="5" destOrd="0" presId="urn:microsoft.com/office/officeart/2005/8/layout/chevron1"/>
    <dgm:cxn modelId="{15398079-1735-214B-A993-0E9F673FD08A}" type="presParOf" srcId="{0D9144F0-EF48-564F-AA67-ED7A6E553C6E}" destId="{CD1EF194-D366-6D47-A81F-502C4EA78D32}" srcOrd="6" destOrd="0" presId="urn:microsoft.com/office/officeart/2005/8/layout/chevron1"/>
    <dgm:cxn modelId="{5EFFDB8A-2913-7749-B3AA-FD12B0BC5DD5}" type="presParOf" srcId="{0D9144F0-EF48-564F-AA67-ED7A6E553C6E}" destId="{855CB27A-383C-544A-A10C-74AC758193A6}" srcOrd="7" destOrd="0" presId="urn:microsoft.com/office/officeart/2005/8/layout/chevron1"/>
    <dgm:cxn modelId="{5F59816B-27B1-674F-AEE2-18D50B4903EE}" type="presParOf" srcId="{0D9144F0-EF48-564F-AA67-ED7A6E553C6E}" destId="{56C5634A-4847-DE41-A23A-8D675C56FD76}"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760B4-DD47-664B-8C30-12FC9BF52CF8}">
      <dsp:nvSpPr>
        <dsp:cNvPr id="0" name=""/>
        <dsp:cNvSpPr/>
      </dsp:nvSpPr>
      <dsp:spPr>
        <a:xfrm>
          <a:off x="2623"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t>要件整理</a:t>
          </a:r>
        </a:p>
      </dsp:txBody>
      <dsp:txXfrm>
        <a:off x="469518" y="402971"/>
        <a:ext cx="1400686" cy="933790"/>
      </dsp:txXfrm>
    </dsp:sp>
    <dsp:sp modelId="{C9C63F0D-331B-7C4E-BC85-5149991E71DA}">
      <dsp:nvSpPr>
        <dsp:cNvPr id="0" name=""/>
        <dsp:cNvSpPr/>
      </dsp:nvSpPr>
      <dsp:spPr>
        <a:xfrm>
          <a:off x="2103651"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IF</a:t>
          </a:r>
          <a:r>
            <a:rPr kumimoji="1" lang="ja-JP" altLang="en-US" sz="2200" kern="1200"/>
            <a:t>仕様　調整</a:t>
          </a:r>
        </a:p>
      </dsp:txBody>
      <dsp:txXfrm>
        <a:off x="2570546" y="402971"/>
        <a:ext cx="1400686" cy="933790"/>
      </dsp:txXfrm>
    </dsp:sp>
    <dsp:sp modelId="{67B5B2FB-5CA5-5A45-98C2-17071BFE28DB}">
      <dsp:nvSpPr>
        <dsp:cNvPr id="0" name=""/>
        <dsp:cNvSpPr/>
      </dsp:nvSpPr>
      <dsp:spPr>
        <a:xfrm>
          <a:off x="4204680"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t>基本設計書作成</a:t>
          </a:r>
        </a:p>
      </dsp:txBody>
      <dsp:txXfrm>
        <a:off x="4671575" y="402971"/>
        <a:ext cx="1400686" cy="933790"/>
      </dsp:txXfrm>
    </dsp:sp>
    <dsp:sp modelId="{CD1EF194-D366-6D47-A81F-502C4EA78D32}">
      <dsp:nvSpPr>
        <dsp:cNvPr id="0" name=""/>
        <dsp:cNvSpPr/>
      </dsp:nvSpPr>
      <dsp:spPr>
        <a:xfrm>
          <a:off x="6305709"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t>詳細設計</a:t>
          </a:r>
        </a:p>
      </dsp:txBody>
      <dsp:txXfrm>
        <a:off x="6772604" y="402971"/>
        <a:ext cx="1400686" cy="933790"/>
      </dsp:txXfrm>
    </dsp:sp>
    <dsp:sp modelId="{56C5634A-4847-DE41-A23A-8D675C56FD76}">
      <dsp:nvSpPr>
        <dsp:cNvPr id="0" name=""/>
        <dsp:cNvSpPr/>
      </dsp:nvSpPr>
      <dsp:spPr>
        <a:xfrm>
          <a:off x="8406737"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CD/UT</a:t>
          </a:r>
          <a:endParaRPr kumimoji="1" lang="ja-JP" altLang="en-US" sz="2200" kern="1200"/>
        </a:p>
      </dsp:txBody>
      <dsp:txXfrm>
        <a:off x="8873632" y="402971"/>
        <a:ext cx="1400686" cy="9337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235A60D-7C40-A348-BBA5-7079F5F30E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BB62AC8-4B47-544F-BA4F-75F38A896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8B40C8-6AFC-1F47-8E61-72062BDF4D71}" type="datetimeFigureOut">
              <a:rPr kumimoji="1" lang="ja-JP" altLang="en-US" smtClean="0"/>
              <a:t>2018/6/15</a:t>
            </a:fld>
            <a:endParaRPr kumimoji="1" lang="ja-JP" altLang="en-US"/>
          </a:p>
        </p:txBody>
      </p:sp>
      <p:sp>
        <p:nvSpPr>
          <p:cNvPr id="4" name="フッター プレースホルダー 3">
            <a:extLst>
              <a:ext uri="{FF2B5EF4-FFF2-40B4-BE49-F238E27FC236}">
                <a16:creationId xmlns:a16="http://schemas.microsoft.com/office/drawing/2014/main" id="{CB7B190D-C7B7-F14D-AB91-82C805EA7B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018B7DD-D24E-EA47-A65B-CA8BA6A3C6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C83E3-4FB5-AA45-80EB-8EF138667D26}" type="slidenum">
              <a:rPr kumimoji="1" lang="ja-JP" altLang="en-US" smtClean="0"/>
              <a:t>‹#›</a:t>
            </a:fld>
            <a:endParaRPr kumimoji="1" lang="ja-JP" altLang="en-US"/>
          </a:p>
        </p:txBody>
      </p:sp>
    </p:spTree>
    <p:extLst>
      <p:ext uri="{BB962C8B-B14F-4D97-AF65-F5344CB8AC3E}">
        <p14:creationId xmlns:p14="http://schemas.microsoft.com/office/powerpoint/2010/main" val="28692767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83641-4FAC-2341-9A57-42FFC419962F}" type="datetimeFigureOut">
              <a:rPr kumimoji="1" lang="ja-JP" altLang="en-US" smtClean="0"/>
              <a:t>2018/6/15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7BD41-1B85-8F45-BA05-5FAE0808F78D}" type="slidenum">
              <a:rPr kumimoji="1" lang="ja-JP" altLang="en-US" smtClean="0"/>
              <a:t>‹#›</a:t>
            </a:fld>
            <a:endParaRPr kumimoji="1" lang="ja-JP" altLang="en-US"/>
          </a:p>
        </p:txBody>
      </p:sp>
    </p:spTree>
    <p:extLst>
      <p:ext uri="{BB962C8B-B14F-4D97-AF65-F5344CB8AC3E}">
        <p14:creationId xmlns:p14="http://schemas.microsoft.com/office/powerpoint/2010/main" val="38512220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0D7BD41-1B85-8F45-BA05-5FAE0808F78D}" type="slidenum">
              <a:rPr kumimoji="1" lang="ja-JP" altLang="en-US" smtClean="0"/>
              <a:t>0</a:t>
            </a:fld>
            <a:endParaRPr kumimoji="1" lang="ja-JP" altLang="en-US"/>
          </a:p>
        </p:txBody>
      </p:sp>
    </p:spTree>
    <p:extLst>
      <p:ext uri="{BB962C8B-B14F-4D97-AF65-F5344CB8AC3E}">
        <p14:creationId xmlns:p14="http://schemas.microsoft.com/office/powerpoint/2010/main" val="105835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2CE566-7076-0C41-9AD9-E654C7E87B37}" type="datetime1">
              <a:rPr kumimoji="1" lang="ja-JP" altLang="en-US" smtClean="0"/>
              <a:t>2018/6/15</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7C718892-8A2D-1641-9485-86E9D14BDF37}"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836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D7F26A-BB78-6E4E-8CA3-E41E79F9F812}" type="datetime1">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61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42A67E-8144-5648-8835-2C8C1E3B4FE1}" type="datetime1">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0225" y="804519"/>
            <a:ext cx="8642195" cy="592035"/>
          </a:xfrm>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a:xfrm>
            <a:off x="680225" y="1643798"/>
            <a:ext cx="10838984" cy="4389012"/>
          </a:xfrm>
        </p:spPr>
        <p:txBody>
          <a:bodyPr anchor="t">
            <a:normAutofit/>
          </a:bodyPr>
          <a:lstStyle>
            <a:lvl1pPr>
              <a:defRPr sz="2000" baseline="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cxnSp>
        <p:nvCxnSpPr>
          <p:cNvPr id="33" name="Straight Connector 32"/>
          <p:cNvCxnSpPr>
            <a:cxnSpLocks/>
          </p:cNvCxnSpPr>
          <p:nvPr/>
        </p:nvCxnSpPr>
        <p:spPr>
          <a:xfrm>
            <a:off x="680224" y="1396554"/>
            <a:ext cx="108389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日付プレースホルダー 6">
            <a:extLst>
              <a:ext uri="{FF2B5EF4-FFF2-40B4-BE49-F238E27FC236}">
                <a16:creationId xmlns:a16="http://schemas.microsoft.com/office/drawing/2014/main" id="{02F9AA18-F101-3B41-9B90-F14BA0B3801C}"/>
              </a:ext>
            </a:extLst>
          </p:cNvPr>
          <p:cNvSpPr>
            <a:spLocks noGrp="1"/>
          </p:cNvSpPr>
          <p:nvPr>
            <p:ph type="dt" sz="half" idx="10"/>
          </p:nvPr>
        </p:nvSpPr>
        <p:spPr>
          <a:xfrm>
            <a:off x="680224" y="331095"/>
            <a:ext cx="3500715" cy="309201"/>
          </a:xfrm>
        </p:spPr>
        <p:txBody>
          <a:bodyPr/>
          <a:lstStyle/>
          <a:p>
            <a:fld id="{389258D5-C851-B444-BF8E-DF844752EFAF}" type="datetime1">
              <a:rPr kumimoji="1" lang="ja-JP" altLang="en-US" smtClean="0"/>
              <a:t>2018/6/15</a:t>
            </a:fld>
            <a:endParaRPr kumimoji="1" lang="ja-JP" altLang="en-US"/>
          </a:p>
        </p:txBody>
      </p:sp>
      <p:sp>
        <p:nvSpPr>
          <p:cNvPr id="9" name="スライド番号プレースホルダー 8">
            <a:extLst>
              <a:ext uri="{FF2B5EF4-FFF2-40B4-BE49-F238E27FC236}">
                <a16:creationId xmlns:a16="http://schemas.microsoft.com/office/drawing/2014/main" id="{A2E600BE-1B25-384C-ACBF-B87E3FD4927E}"/>
              </a:ext>
            </a:extLst>
          </p:cNvPr>
          <p:cNvSpPr>
            <a:spLocks noGrp="1"/>
          </p:cNvSpPr>
          <p:nvPr>
            <p:ph type="sldNum" sz="quarter" idx="12"/>
          </p:nvPr>
        </p:nvSpPr>
        <p:spPr>
          <a:xfrm>
            <a:off x="10708190" y="248074"/>
            <a:ext cx="811019" cy="309201"/>
          </a:xfrm>
        </p:spPr>
        <p:txBody>
          <a:bodyPr/>
          <a:lstStyle/>
          <a:p>
            <a:fld id="{7C718892-8A2D-1641-9485-86E9D14BDF37}" type="slidenum">
              <a:rPr kumimoji="1" lang="ja-JP" altLang="en-US" smtClean="0"/>
              <a:t>‹#›</a:t>
            </a:fld>
            <a:endParaRPr kumimoji="1" lang="ja-JP" altLang="en-US"/>
          </a:p>
        </p:txBody>
      </p:sp>
      <p:sp>
        <p:nvSpPr>
          <p:cNvPr id="8" name="フッター プレースホルダー 7">
            <a:extLst>
              <a:ext uri="{FF2B5EF4-FFF2-40B4-BE49-F238E27FC236}">
                <a16:creationId xmlns:a16="http://schemas.microsoft.com/office/drawing/2014/main" id="{7D0B0BC9-1745-9B40-AC15-CD14ADE27937}"/>
              </a:ext>
            </a:extLst>
          </p:cNvPr>
          <p:cNvSpPr>
            <a:spLocks noGrp="1"/>
          </p:cNvSpPr>
          <p:nvPr>
            <p:ph type="ftr" sz="quarter" idx="11"/>
          </p:nvPr>
        </p:nvSpPr>
        <p:spPr>
          <a:xfrm>
            <a:off x="8943278" y="371696"/>
            <a:ext cx="1566745" cy="309201"/>
          </a:xfrm>
        </p:spPr>
        <p:txBody>
          <a:bodyPr/>
          <a:lstStyle>
            <a:lvl1pPr algn="r">
              <a:defRPr sz="1600" u="sng" baseline="0">
                <a:solidFill>
                  <a:schemeClr val="tx1"/>
                </a:solidFill>
              </a:defRPr>
            </a:lvl1pPr>
          </a:lstStyle>
          <a:p>
            <a:pPr algn="ctr"/>
            <a:r>
              <a:rPr lang="ja-JP" altLang="en-US"/>
              <a:t>今いる章</a:t>
            </a:r>
            <a:endParaRPr lang="en-US" altLang="ja-JP" dirty="0"/>
          </a:p>
        </p:txBody>
      </p:sp>
    </p:spTree>
    <p:extLst>
      <p:ext uri="{BB962C8B-B14F-4D97-AF65-F5344CB8AC3E}">
        <p14:creationId xmlns:p14="http://schemas.microsoft.com/office/powerpoint/2010/main" val="6819605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259ED6-757B-B44E-BD9A-E3770D736527}" type="datetime1">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34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B71520-C349-C047-9CED-EA3B414757B8}" type="datetime1">
              <a:rPr kumimoji="1" lang="ja-JP" altLang="en-US" smtClean="0"/>
              <a:t>2018/6/15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06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9528EA2-2981-3B42-9E6F-A8EC87BFA6A1}" type="datetime1">
              <a:rPr kumimoji="1" lang="ja-JP" altLang="en-US" smtClean="0"/>
              <a:t>2018/6/15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83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F5961C6-926E-F94D-83AC-ACCABA8E86D2}" type="datetime1">
              <a:rPr kumimoji="1" lang="ja-JP" altLang="en-US" smtClean="0"/>
              <a:t>2018/6/15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48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8793D-FF65-ED40-8B7F-6E005A448B96}" type="datetime1">
              <a:rPr kumimoji="1" lang="ja-JP" altLang="en-US" smtClean="0"/>
              <a:t>2018/6/15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spTree>
    <p:extLst>
      <p:ext uri="{BB962C8B-B14F-4D97-AF65-F5344CB8AC3E}">
        <p14:creationId xmlns:p14="http://schemas.microsoft.com/office/powerpoint/2010/main" val="36484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57B669D-B7B4-E441-AF8D-00B7C43606C3}" type="datetime1">
              <a:rPr kumimoji="1" lang="ja-JP" altLang="en-US" smtClean="0"/>
              <a:t>2018/6/15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5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799E91-B3AC-B042-9083-5DCBA1A217EB}" type="datetime1">
              <a:rPr kumimoji="1" lang="ja-JP" altLang="en-US" smtClean="0"/>
              <a:t>2018/6/15</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1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ACE78F-E80D-564C-8F55-5F983A833C67}" type="datetime1">
              <a:rPr kumimoji="1" lang="ja-JP" altLang="en-US" smtClean="0"/>
              <a:t>2018/6/15</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718892-8A2D-1641-9485-86E9D14BDF37}"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8497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CD338-CDC2-F54B-A90B-DC4835CA2F07}"/>
              </a:ext>
            </a:extLst>
          </p:cNvPr>
          <p:cNvSpPr>
            <a:spLocks noGrp="1"/>
          </p:cNvSpPr>
          <p:nvPr>
            <p:ph type="ctrTitle"/>
          </p:nvPr>
        </p:nvSpPr>
        <p:spPr/>
        <p:txBody>
          <a:bodyPr>
            <a:normAutofit/>
          </a:bodyPr>
          <a:lstStyle/>
          <a:p>
            <a:r>
              <a:rPr kumimoji="1" lang="ja-JP" altLang="en-US"/>
              <a:t>ベンダー修行時代に</a:t>
            </a:r>
            <a:br>
              <a:rPr kumimoji="1" lang="en-US" altLang="ja-JP" dirty="0"/>
            </a:br>
            <a:r>
              <a:rPr kumimoji="1" lang="ja-JP" altLang="en-US"/>
              <a:t>得たもの</a:t>
            </a:r>
          </a:p>
        </p:txBody>
      </p:sp>
      <p:sp>
        <p:nvSpPr>
          <p:cNvPr id="3" name="字幕 2">
            <a:extLst>
              <a:ext uri="{FF2B5EF4-FFF2-40B4-BE49-F238E27FC236}">
                <a16:creationId xmlns:a16="http://schemas.microsoft.com/office/drawing/2014/main" id="{1F9CFED5-03EC-1942-B039-9F237008BBAE}"/>
              </a:ext>
            </a:extLst>
          </p:cNvPr>
          <p:cNvSpPr>
            <a:spLocks noGrp="1"/>
          </p:cNvSpPr>
          <p:nvPr>
            <p:ph type="subTitle" idx="1"/>
          </p:nvPr>
        </p:nvSpPr>
        <p:spPr/>
        <p:txBody>
          <a:bodyPr/>
          <a:lstStyle/>
          <a:p>
            <a:r>
              <a:rPr lang="ja-JP" altLang="en-US"/>
              <a:t>勉強会資料①</a:t>
            </a:r>
            <a:endParaRPr kumimoji="1" lang="ja-JP" altLang="en-US"/>
          </a:p>
        </p:txBody>
      </p:sp>
    </p:spTree>
    <p:extLst>
      <p:ext uri="{BB962C8B-B14F-4D97-AF65-F5344CB8AC3E}">
        <p14:creationId xmlns:p14="http://schemas.microsoft.com/office/powerpoint/2010/main" val="31500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p:txBody>
          <a:bodyPr/>
          <a:lstStyle/>
          <a:p>
            <a:r>
              <a:rPr kumimoji="1" lang="ja-JP" altLang="en-US"/>
              <a:t>期間中の業務の流れ</a:t>
            </a:r>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9</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graphicFrame>
        <p:nvGraphicFramePr>
          <p:cNvPr id="10" name="図表 9">
            <a:extLst>
              <a:ext uri="{FF2B5EF4-FFF2-40B4-BE49-F238E27FC236}">
                <a16:creationId xmlns:a16="http://schemas.microsoft.com/office/drawing/2014/main" id="{C5745FF9-1A9B-A849-850D-19353CF3B428}"/>
              </a:ext>
            </a:extLst>
          </p:cNvPr>
          <p:cNvGraphicFramePr/>
          <p:nvPr>
            <p:extLst>
              <p:ext uri="{D42A27DB-BD31-4B8C-83A1-F6EECF244321}">
                <p14:modId xmlns:p14="http://schemas.microsoft.com/office/powerpoint/2010/main" val="4131566637"/>
              </p:ext>
            </p:extLst>
          </p:nvPr>
        </p:nvGraphicFramePr>
        <p:xfrm>
          <a:off x="680225" y="1100536"/>
          <a:ext cx="10743837" cy="1739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正方形/長方形 11">
            <a:extLst>
              <a:ext uri="{FF2B5EF4-FFF2-40B4-BE49-F238E27FC236}">
                <a16:creationId xmlns:a16="http://schemas.microsoft.com/office/drawing/2014/main" id="{D6BB06F0-7266-D843-B806-C04CAF5F0FB4}"/>
              </a:ext>
            </a:extLst>
          </p:cNvPr>
          <p:cNvSpPr/>
          <p:nvPr/>
        </p:nvSpPr>
        <p:spPr>
          <a:xfrm>
            <a:off x="680225"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a:t>・</a:t>
            </a:r>
            <a:endParaRPr kumimoji="1" lang="ja-JP" altLang="en-US"/>
          </a:p>
        </p:txBody>
      </p:sp>
      <p:sp>
        <p:nvSpPr>
          <p:cNvPr id="13" name="正方形/長方形 12">
            <a:extLst>
              <a:ext uri="{FF2B5EF4-FFF2-40B4-BE49-F238E27FC236}">
                <a16:creationId xmlns:a16="http://schemas.microsoft.com/office/drawing/2014/main" id="{E7FC64F5-5C3F-664F-8D8F-45EF32EC518F}"/>
              </a:ext>
            </a:extLst>
          </p:cNvPr>
          <p:cNvSpPr/>
          <p:nvPr/>
        </p:nvSpPr>
        <p:spPr>
          <a:xfrm>
            <a:off x="2792053"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909FCE0-2DBA-CA48-AC77-EA62118EF0B1}"/>
              </a:ext>
            </a:extLst>
          </p:cNvPr>
          <p:cNvSpPr/>
          <p:nvPr/>
        </p:nvSpPr>
        <p:spPr>
          <a:xfrm>
            <a:off x="4903881"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8F93E65-DE30-204C-BC14-46AE27055728}"/>
              </a:ext>
            </a:extLst>
          </p:cNvPr>
          <p:cNvSpPr/>
          <p:nvPr/>
        </p:nvSpPr>
        <p:spPr>
          <a:xfrm>
            <a:off x="7015709"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3A4C665-2C69-1C48-B9CB-71860FF43A7A}"/>
              </a:ext>
            </a:extLst>
          </p:cNvPr>
          <p:cNvSpPr/>
          <p:nvPr/>
        </p:nvSpPr>
        <p:spPr>
          <a:xfrm>
            <a:off x="9127537"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2024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a:xfrm>
            <a:off x="680225" y="804519"/>
            <a:ext cx="8950663" cy="592035"/>
          </a:xfrm>
        </p:spPr>
        <p:txBody>
          <a:bodyPr>
            <a:normAutofit/>
          </a:bodyPr>
          <a:lstStyle/>
          <a:p>
            <a:r>
              <a:rPr kumimoji="1" lang="ja-JP" altLang="en-US"/>
              <a:t>気づき②シス共部品間の連携部分は要注意</a:t>
            </a:r>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10</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sp>
        <p:nvSpPr>
          <p:cNvPr id="7" name="コンテンツ プレースホルダー 6">
            <a:extLst>
              <a:ext uri="{FF2B5EF4-FFF2-40B4-BE49-F238E27FC236}">
                <a16:creationId xmlns:a16="http://schemas.microsoft.com/office/drawing/2014/main" id="{138EE20A-2C22-0144-A1D0-C1B03B4992CE}"/>
              </a:ext>
            </a:extLst>
          </p:cNvPr>
          <p:cNvSpPr>
            <a:spLocks noGrp="1"/>
          </p:cNvSpPr>
          <p:nvPr>
            <p:ph idx="1"/>
          </p:nvPr>
        </p:nvSpPr>
        <p:spPr/>
        <p:txBody>
          <a:bodyPr/>
          <a:lstStyle/>
          <a:p>
            <a:pPr marL="0" indent="0">
              <a:buNone/>
            </a:pPr>
            <a:r>
              <a:rPr lang="ja-JP" altLang="en-US"/>
              <a:t>一口にシス共部品と言っても、中身は様々。</a:t>
            </a:r>
            <a:endParaRPr lang="en-US" altLang="ja-JP" dirty="0"/>
          </a:p>
          <a:p>
            <a:pPr marL="0" indent="0">
              <a:buNone/>
            </a:pPr>
            <a:r>
              <a:rPr lang="ja-JP" altLang="en-US"/>
              <a:t>それゆえ、担当者も部品ごとに細かく別れていて、自分の担当でない部品については、互いに中身をききあっていて、必ずしも精通しているわけではありません。</a:t>
            </a:r>
          </a:p>
        </p:txBody>
      </p:sp>
      <p:sp>
        <p:nvSpPr>
          <p:cNvPr id="8" name="テキスト ボックス 7">
            <a:extLst>
              <a:ext uri="{FF2B5EF4-FFF2-40B4-BE49-F238E27FC236}">
                <a16:creationId xmlns:a16="http://schemas.microsoft.com/office/drawing/2014/main" id="{1222E8FA-F301-8343-A33D-72355FD69E34}"/>
              </a:ext>
            </a:extLst>
          </p:cNvPr>
          <p:cNvSpPr txBox="1"/>
          <p:nvPr/>
        </p:nvSpPr>
        <p:spPr>
          <a:xfrm>
            <a:off x="680226" y="5321522"/>
            <a:ext cx="1338580" cy="369332"/>
          </a:xfrm>
          <a:prstGeom prst="rect">
            <a:avLst/>
          </a:prstGeom>
          <a:solidFill>
            <a:schemeClr val="accent3"/>
          </a:solidFill>
          <a:ln w="38100">
            <a:solidFill>
              <a:schemeClr val="accent2"/>
            </a:solidFill>
          </a:ln>
        </p:spPr>
        <p:txBody>
          <a:bodyPr wrap="square" rtlCol="0">
            <a:spAutoFit/>
          </a:bodyPr>
          <a:lstStyle/>
          <a:p>
            <a:pPr algn="ctr"/>
            <a:r>
              <a:rPr kumimoji="1" lang="ja-JP" altLang="en-US"/>
              <a:t>ポイント</a:t>
            </a:r>
          </a:p>
        </p:txBody>
      </p:sp>
      <p:sp>
        <p:nvSpPr>
          <p:cNvPr id="10" name="テキスト ボックス 9">
            <a:extLst>
              <a:ext uri="{FF2B5EF4-FFF2-40B4-BE49-F238E27FC236}">
                <a16:creationId xmlns:a16="http://schemas.microsoft.com/office/drawing/2014/main" id="{EB85BB75-539D-ED4A-9508-B14AEDDD7525}"/>
              </a:ext>
            </a:extLst>
          </p:cNvPr>
          <p:cNvSpPr txBox="1"/>
          <p:nvPr/>
        </p:nvSpPr>
        <p:spPr>
          <a:xfrm>
            <a:off x="680225" y="5690854"/>
            <a:ext cx="10838984" cy="646331"/>
          </a:xfrm>
          <a:prstGeom prst="rect">
            <a:avLst/>
          </a:prstGeom>
          <a:solidFill>
            <a:schemeClr val="accent1">
              <a:lumMod val="20000"/>
              <a:lumOff val="80000"/>
            </a:schemeClr>
          </a:solidFill>
          <a:ln>
            <a:solidFill>
              <a:schemeClr val="accent2"/>
            </a:solidFill>
          </a:ln>
        </p:spPr>
        <p:txBody>
          <a:bodyPr wrap="square" rtlCol="0">
            <a:spAutoFit/>
          </a:bodyPr>
          <a:lstStyle/>
          <a:p>
            <a:r>
              <a:rPr lang="ja-JP" altLang="en-US"/>
              <a:t>他の</a:t>
            </a:r>
            <a:r>
              <a:rPr lang="en-US" altLang="ja-JP" dirty="0"/>
              <a:t>FW</a:t>
            </a:r>
            <a:r>
              <a:rPr lang="ja-JP" altLang="en-US"/>
              <a:t>を呼んでいる部分はレビューポイント。</a:t>
            </a:r>
            <a:endParaRPr lang="en-US" altLang="ja-JP" dirty="0"/>
          </a:p>
          <a:p>
            <a:r>
              <a:rPr lang="ja-JP" altLang="en-US"/>
              <a:t>適切な機能を使っているか、機能が変更されていないかなど</a:t>
            </a:r>
            <a:endParaRPr kumimoji="1" lang="ja-JP" altLang="en-US"/>
          </a:p>
        </p:txBody>
      </p:sp>
      <p:grpSp>
        <p:nvGrpSpPr>
          <p:cNvPr id="13" name="グループ化 12">
            <a:extLst>
              <a:ext uri="{FF2B5EF4-FFF2-40B4-BE49-F238E27FC236}">
                <a16:creationId xmlns:a16="http://schemas.microsoft.com/office/drawing/2014/main" id="{DC82D15A-2034-374A-8805-0A3E46B8BD7F}"/>
              </a:ext>
            </a:extLst>
          </p:cNvPr>
          <p:cNvGrpSpPr/>
          <p:nvPr/>
        </p:nvGrpSpPr>
        <p:grpSpPr>
          <a:xfrm>
            <a:off x="10180629" y="5118953"/>
            <a:ext cx="1338580" cy="774470"/>
            <a:chOff x="10006627" y="4916384"/>
            <a:chExt cx="1338580" cy="774470"/>
          </a:xfrm>
        </p:grpSpPr>
        <p:sp>
          <p:nvSpPr>
            <p:cNvPr id="11" name="円/楕円 10">
              <a:extLst>
                <a:ext uri="{FF2B5EF4-FFF2-40B4-BE49-F238E27FC236}">
                  <a16:creationId xmlns:a16="http://schemas.microsoft.com/office/drawing/2014/main" id="{F9E77EEC-9AA5-FA4D-A891-A9891D0B5221}"/>
                </a:ext>
              </a:extLst>
            </p:cNvPr>
            <p:cNvSpPr/>
            <p:nvPr/>
          </p:nvSpPr>
          <p:spPr>
            <a:xfrm>
              <a:off x="10272156" y="4916384"/>
              <a:ext cx="807522" cy="77447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900"/>
            </a:p>
          </p:txBody>
        </p:sp>
        <p:sp>
          <p:nvSpPr>
            <p:cNvPr id="12" name="テキスト ボックス 11">
              <a:extLst>
                <a:ext uri="{FF2B5EF4-FFF2-40B4-BE49-F238E27FC236}">
                  <a16:creationId xmlns:a16="http://schemas.microsoft.com/office/drawing/2014/main" id="{8E2EA5EF-FB57-9D4F-8EEF-4293D6437078}"/>
                </a:ext>
              </a:extLst>
            </p:cNvPr>
            <p:cNvSpPr txBox="1"/>
            <p:nvPr/>
          </p:nvSpPr>
          <p:spPr>
            <a:xfrm>
              <a:off x="10006627" y="5180508"/>
              <a:ext cx="1338580" cy="246221"/>
            </a:xfrm>
            <a:prstGeom prst="rect">
              <a:avLst/>
            </a:prstGeom>
            <a:noFill/>
            <a:ln w="38100">
              <a:noFill/>
            </a:ln>
          </p:spPr>
          <p:txBody>
            <a:bodyPr wrap="square" rtlCol="0">
              <a:spAutoFit/>
            </a:bodyPr>
            <a:lstStyle/>
            <a:p>
              <a:pPr algn="ctr"/>
              <a:r>
                <a:rPr lang="ja-JP" altLang="en-US" sz="1000"/>
                <a:t>レビューア</a:t>
              </a:r>
              <a:endParaRPr kumimoji="1" lang="ja-JP" altLang="en-US" sz="1000"/>
            </a:p>
          </p:txBody>
        </p:sp>
      </p:grpSp>
    </p:spTree>
    <p:extLst>
      <p:ext uri="{BB962C8B-B14F-4D97-AF65-F5344CB8AC3E}">
        <p14:creationId xmlns:p14="http://schemas.microsoft.com/office/powerpoint/2010/main" val="362907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a:xfrm>
            <a:off x="680225" y="804519"/>
            <a:ext cx="9295048" cy="592035"/>
          </a:xfrm>
        </p:spPr>
        <p:txBody>
          <a:bodyPr>
            <a:normAutofit fontScale="90000"/>
          </a:bodyPr>
          <a:lstStyle/>
          <a:p>
            <a:r>
              <a:rPr kumimoji="1" lang="ja-JP" altLang="en-US"/>
              <a:t>気づき３　基本設計書は設計書の根拠も書く</a:t>
            </a:r>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11</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sp>
        <p:nvSpPr>
          <p:cNvPr id="7" name="コンテンツ プレースホルダー 6">
            <a:extLst>
              <a:ext uri="{FF2B5EF4-FFF2-40B4-BE49-F238E27FC236}">
                <a16:creationId xmlns:a16="http://schemas.microsoft.com/office/drawing/2014/main" id="{138EE20A-2C22-0144-A1D0-C1B03B4992CE}"/>
              </a:ext>
            </a:extLst>
          </p:cNvPr>
          <p:cNvSpPr>
            <a:spLocks noGrp="1"/>
          </p:cNvSpPr>
          <p:nvPr>
            <p:ph idx="1"/>
          </p:nvPr>
        </p:nvSpPr>
        <p:spPr/>
        <p:txBody>
          <a:bodyPr/>
          <a:lstStyle/>
          <a:p>
            <a:pPr marL="0" indent="0">
              <a:buNone/>
            </a:pPr>
            <a:r>
              <a:rPr lang="ja-JP" altLang="en-US"/>
              <a:t>基本設計書で機能概要などを書いていると、その機能が「どういう作りか」という視点でのみ書きがちですが、「なぜその作りにしたか」という視点で書くべきと感じます。</a:t>
            </a:r>
            <a:endParaRPr lang="en-US" altLang="ja-JP" dirty="0"/>
          </a:p>
          <a:p>
            <a:pPr marL="0" indent="0">
              <a:buNone/>
            </a:pPr>
            <a:r>
              <a:rPr lang="ja-JP" altLang="en-US"/>
              <a:t>そうでないと、第三者が見たときにその設計の妥当性を確認できません。</a:t>
            </a:r>
          </a:p>
        </p:txBody>
      </p:sp>
      <p:sp>
        <p:nvSpPr>
          <p:cNvPr id="8" name="テキスト ボックス 7">
            <a:extLst>
              <a:ext uri="{FF2B5EF4-FFF2-40B4-BE49-F238E27FC236}">
                <a16:creationId xmlns:a16="http://schemas.microsoft.com/office/drawing/2014/main" id="{1222E8FA-F301-8343-A33D-72355FD69E34}"/>
              </a:ext>
            </a:extLst>
          </p:cNvPr>
          <p:cNvSpPr txBox="1"/>
          <p:nvPr/>
        </p:nvSpPr>
        <p:spPr>
          <a:xfrm>
            <a:off x="680226" y="5321522"/>
            <a:ext cx="1338580" cy="369332"/>
          </a:xfrm>
          <a:prstGeom prst="rect">
            <a:avLst/>
          </a:prstGeom>
          <a:solidFill>
            <a:schemeClr val="accent3"/>
          </a:solidFill>
          <a:ln w="38100">
            <a:solidFill>
              <a:schemeClr val="accent2"/>
            </a:solidFill>
          </a:ln>
        </p:spPr>
        <p:txBody>
          <a:bodyPr wrap="square" rtlCol="0">
            <a:spAutoFit/>
          </a:bodyPr>
          <a:lstStyle/>
          <a:p>
            <a:pPr algn="ctr"/>
            <a:r>
              <a:rPr kumimoji="1" lang="ja-JP" altLang="en-US"/>
              <a:t>ポイント</a:t>
            </a:r>
          </a:p>
        </p:txBody>
      </p:sp>
      <p:sp>
        <p:nvSpPr>
          <p:cNvPr id="10" name="テキスト ボックス 9">
            <a:extLst>
              <a:ext uri="{FF2B5EF4-FFF2-40B4-BE49-F238E27FC236}">
                <a16:creationId xmlns:a16="http://schemas.microsoft.com/office/drawing/2014/main" id="{EB85BB75-539D-ED4A-9508-B14AEDDD7525}"/>
              </a:ext>
            </a:extLst>
          </p:cNvPr>
          <p:cNvSpPr txBox="1"/>
          <p:nvPr/>
        </p:nvSpPr>
        <p:spPr>
          <a:xfrm>
            <a:off x="680225" y="5690854"/>
            <a:ext cx="10838984" cy="646331"/>
          </a:xfrm>
          <a:prstGeom prst="rect">
            <a:avLst/>
          </a:prstGeom>
          <a:solidFill>
            <a:schemeClr val="accent1">
              <a:lumMod val="20000"/>
              <a:lumOff val="80000"/>
            </a:schemeClr>
          </a:solidFill>
          <a:ln>
            <a:solidFill>
              <a:schemeClr val="accent2"/>
            </a:solidFill>
          </a:ln>
        </p:spPr>
        <p:txBody>
          <a:bodyPr wrap="square" rtlCol="0">
            <a:spAutoFit/>
          </a:bodyPr>
          <a:lstStyle/>
          <a:p>
            <a:r>
              <a:rPr lang="ja-JP" altLang="en-US"/>
              <a:t>他の</a:t>
            </a:r>
            <a:r>
              <a:rPr lang="en-US" altLang="ja-JP" dirty="0"/>
              <a:t>FW</a:t>
            </a:r>
            <a:r>
              <a:rPr lang="ja-JP" altLang="en-US"/>
              <a:t>を呼んでいる部分はレビューポイント。</a:t>
            </a:r>
            <a:endParaRPr lang="en-US" altLang="ja-JP" dirty="0"/>
          </a:p>
          <a:p>
            <a:r>
              <a:rPr lang="ja-JP" altLang="en-US"/>
              <a:t>適切な機能を使っているか、機能が変更されていないかなど</a:t>
            </a:r>
            <a:endParaRPr kumimoji="1" lang="ja-JP" altLang="en-US"/>
          </a:p>
        </p:txBody>
      </p:sp>
      <p:grpSp>
        <p:nvGrpSpPr>
          <p:cNvPr id="13" name="グループ化 12">
            <a:extLst>
              <a:ext uri="{FF2B5EF4-FFF2-40B4-BE49-F238E27FC236}">
                <a16:creationId xmlns:a16="http://schemas.microsoft.com/office/drawing/2014/main" id="{DC82D15A-2034-374A-8805-0A3E46B8BD7F}"/>
              </a:ext>
            </a:extLst>
          </p:cNvPr>
          <p:cNvGrpSpPr/>
          <p:nvPr/>
        </p:nvGrpSpPr>
        <p:grpSpPr>
          <a:xfrm>
            <a:off x="10180629" y="5118953"/>
            <a:ext cx="1338580" cy="774470"/>
            <a:chOff x="10006627" y="4916384"/>
            <a:chExt cx="1338580" cy="774470"/>
          </a:xfrm>
        </p:grpSpPr>
        <p:sp>
          <p:nvSpPr>
            <p:cNvPr id="11" name="円/楕円 10">
              <a:extLst>
                <a:ext uri="{FF2B5EF4-FFF2-40B4-BE49-F238E27FC236}">
                  <a16:creationId xmlns:a16="http://schemas.microsoft.com/office/drawing/2014/main" id="{F9E77EEC-9AA5-FA4D-A891-A9891D0B5221}"/>
                </a:ext>
              </a:extLst>
            </p:cNvPr>
            <p:cNvSpPr/>
            <p:nvPr/>
          </p:nvSpPr>
          <p:spPr>
            <a:xfrm>
              <a:off x="10272156" y="4916384"/>
              <a:ext cx="807522" cy="77447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900"/>
            </a:p>
          </p:txBody>
        </p:sp>
        <p:sp>
          <p:nvSpPr>
            <p:cNvPr id="12" name="テキスト ボックス 11">
              <a:extLst>
                <a:ext uri="{FF2B5EF4-FFF2-40B4-BE49-F238E27FC236}">
                  <a16:creationId xmlns:a16="http://schemas.microsoft.com/office/drawing/2014/main" id="{8E2EA5EF-FB57-9D4F-8EEF-4293D6437078}"/>
                </a:ext>
              </a:extLst>
            </p:cNvPr>
            <p:cNvSpPr txBox="1"/>
            <p:nvPr/>
          </p:nvSpPr>
          <p:spPr>
            <a:xfrm>
              <a:off x="10006627" y="5180508"/>
              <a:ext cx="1338580" cy="246221"/>
            </a:xfrm>
            <a:prstGeom prst="rect">
              <a:avLst/>
            </a:prstGeom>
            <a:noFill/>
            <a:ln w="38100">
              <a:noFill/>
            </a:ln>
          </p:spPr>
          <p:txBody>
            <a:bodyPr wrap="square" rtlCol="0">
              <a:spAutoFit/>
            </a:bodyPr>
            <a:lstStyle/>
            <a:p>
              <a:pPr algn="ctr"/>
              <a:r>
                <a:rPr lang="ja-JP" altLang="en-US" sz="1000"/>
                <a:t>レビューア</a:t>
              </a:r>
              <a:endParaRPr kumimoji="1" lang="ja-JP" altLang="en-US" sz="1000"/>
            </a:p>
          </p:txBody>
        </p:sp>
      </p:grpSp>
    </p:spTree>
    <p:extLst>
      <p:ext uri="{BB962C8B-B14F-4D97-AF65-F5344CB8AC3E}">
        <p14:creationId xmlns:p14="http://schemas.microsoft.com/office/powerpoint/2010/main" val="172771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785-8BC0-A747-99FD-81C5B0245DC4}"/>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0ED85B16-0F79-4045-AE88-DB169F21EA2F}"/>
              </a:ext>
            </a:extLst>
          </p:cNvPr>
          <p:cNvSpPr>
            <a:spLocks noGrp="1"/>
          </p:cNvSpPr>
          <p:nvPr>
            <p:ph idx="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2EB954F-CB6F-CD4A-8CA6-2745B58EB653}"/>
              </a:ext>
            </a:extLst>
          </p:cNvPr>
          <p:cNvSpPr>
            <a:spLocks noGrp="1"/>
          </p:cNvSpPr>
          <p:nvPr>
            <p:ph type="sldNum" sz="quarter" idx="12"/>
          </p:nvPr>
        </p:nvSpPr>
        <p:spPr>
          <a:xfrm>
            <a:off x="10708190" y="262858"/>
            <a:ext cx="811019" cy="503578"/>
          </a:xfrm>
        </p:spPr>
        <p:txBody>
          <a:bodyPr/>
          <a:lstStyle/>
          <a:p>
            <a:fld id="{7C718892-8A2D-1641-9485-86E9D14BDF37}" type="slidenum">
              <a:rPr kumimoji="1" lang="ja-JP" altLang="en-US" smtClean="0"/>
              <a:t>1</a:t>
            </a:fld>
            <a:endParaRPr kumimoji="1" lang="ja-JP" altLang="en-US"/>
          </a:p>
        </p:txBody>
      </p:sp>
    </p:spTree>
    <p:extLst>
      <p:ext uri="{BB962C8B-B14F-4D97-AF65-F5344CB8AC3E}">
        <p14:creationId xmlns:p14="http://schemas.microsoft.com/office/powerpoint/2010/main" val="211118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F6795F4-AB33-ED44-918A-F9AE2FA3B8EB}"/>
              </a:ext>
            </a:extLst>
          </p:cNvPr>
          <p:cNvSpPr>
            <a:spLocks noGrp="1"/>
          </p:cNvSpPr>
          <p:nvPr>
            <p:ph type="sldNum" sz="quarter" idx="12"/>
          </p:nvPr>
        </p:nvSpPr>
        <p:spPr/>
        <p:txBody>
          <a:bodyPr/>
          <a:lstStyle/>
          <a:p>
            <a:fld id="{7C718892-8A2D-1641-9485-86E9D14BDF37}"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D3DB662B-F615-5548-97F7-A854AB81DC53}"/>
              </a:ext>
            </a:extLst>
          </p:cNvPr>
          <p:cNvSpPr txBox="1"/>
          <p:nvPr/>
        </p:nvSpPr>
        <p:spPr>
          <a:xfrm>
            <a:off x="688769" y="1436913"/>
            <a:ext cx="10830440" cy="923330"/>
          </a:xfrm>
          <a:prstGeom prst="rect">
            <a:avLst/>
          </a:prstGeom>
          <a:noFill/>
        </p:spPr>
        <p:txBody>
          <a:bodyPr wrap="square" rtlCol="0">
            <a:spAutoFit/>
          </a:bodyPr>
          <a:lstStyle/>
          <a:p>
            <a:r>
              <a:rPr kumimoji="1" lang="ja-JP" altLang="en-US" sz="5400"/>
              <a:t>初めに</a:t>
            </a:r>
          </a:p>
        </p:txBody>
      </p:sp>
    </p:spTree>
    <p:extLst>
      <p:ext uri="{BB962C8B-B14F-4D97-AF65-F5344CB8AC3E}">
        <p14:creationId xmlns:p14="http://schemas.microsoft.com/office/powerpoint/2010/main" val="352083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16F-165E-984F-B4AA-214BB7014865}"/>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712D4C3E-4354-4D43-85D0-00B9AB64E135}"/>
              </a:ext>
            </a:extLst>
          </p:cNvPr>
          <p:cNvSpPr>
            <a:spLocks noGrp="1"/>
          </p:cNvSpPr>
          <p:nvPr>
            <p:ph idx="1"/>
          </p:nvPr>
        </p:nvSpPr>
        <p:spPr/>
        <p:txBody>
          <a:bodyPr/>
          <a:lstStyle/>
          <a:p>
            <a:r>
              <a:rPr lang="ja-JP" altLang="en-US"/>
              <a:t> 国際系システム事業部第</a:t>
            </a:r>
            <a:r>
              <a:rPr lang="en-US" altLang="ja-JP" dirty="0"/>
              <a:t>1</a:t>
            </a:r>
            <a:r>
              <a:rPr lang="ja-JP" altLang="en-US"/>
              <a:t>部に配属後、</a:t>
            </a:r>
            <a:r>
              <a:rPr lang="en-US" altLang="ja-JP" dirty="0"/>
              <a:t>2014</a:t>
            </a:r>
            <a:r>
              <a:rPr lang="ja-JP" altLang="en-US"/>
              <a:t>年</a:t>
            </a:r>
            <a:r>
              <a:rPr lang="en-US" altLang="ja-JP" dirty="0"/>
              <a:t>9</a:t>
            </a:r>
            <a:r>
              <a:rPr lang="ja-JP" altLang="en-US"/>
              <a:t>月</a:t>
            </a:r>
            <a:r>
              <a:rPr lang="en-US" altLang="ja-JP" dirty="0"/>
              <a:t>~2015</a:t>
            </a:r>
            <a:r>
              <a:rPr lang="ja-JP" altLang="en-US"/>
              <a:t>年</a:t>
            </a:r>
            <a:r>
              <a:rPr lang="en-US" altLang="ja-JP" dirty="0"/>
              <a:t>11</a:t>
            </a:r>
            <a:r>
              <a:rPr lang="ja-JP" altLang="en-US"/>
              <a:t>月まで、協力会社であるシステム共通の日立さんに混じって、アジア型新システム</a:t>
            </a:r>
            <a:r>
              <a:rPr lang="en-US" altLang="ja-JP" dirty="0"/>
              <a:t>(MOBIUS)</a:t>
            </a:r>
            <a:r>
              <a:rPr lang="ja-JP" altLang="en-US"/>
              <a:t>の基本設計から開発までを担当する機会をいただきました。</a:t>
            </a:r>
            <a:endParaRPr lang="en-US" altLang="ja-JP" dirty="0"/>
          </a:p>
          <a:p>
            <a:pPr marL="0" indent="0">
              <a:buNone/>
            </a:pPr>
            <a:r>
              <a:rPr lang="ja-JP" altLang="en-US"/>
              <a:t>（当時そのような機会を下さった上長の皆様には改めて感謝いたします。）</a:t>
            </a:r>
            <a:endParaRPr lang="en-US" altLang="ja-JP" dirty="0"/>
          </a:p>
          <a:p>
            <a:r>
              <a:rPr lang="ja-JP" altLang="en-US"/>
              <a:t>本資料はその期間に自分なりに得た経験・知見をまとめ、社内に還元することを意図したものです。</a:t>
            </a:r>
            <a:endParaRPr lang="en-US" altLang="ja-JP" dirty="0"/>
          </a:p>
          <a:p>
            <a:r>
              <a:rPr lang="ja-JP" altLang="en-US"/>
              <a:t>何らかの形で、この資料が今後の業務を進める上でご覧になった方の一助になればと思っています。</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D92D7971-07AC-2C40-AFEA-FDBBED34BB72}"/>
              </a:ext>
            </a:extLst>
          </p:cNvPr>
          <p:cNvSpPr>
            <a:spLocks noGrp="1"/>
          </p:cNvSpPr>
          <p:nvPr>
            <p:ph type="sldNum" sz="quarter" idx="12"/>
          </p:nvPr>
        </p:nvSpPr>
        <p:spPr/>
        <p:txBody>
          <a:bodyPr/>
          <a:lstStyle/>
          <a:p>
            <a:fld id="{7C718892-8A2D-1641-9485-86E9D14BDF37}"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033675F2-0BD2-5043-A2F7-FE06E129ECEE}"/>
              </a:ext>
            </a:extLst>
          </p:cNvPr>
          <p:cNvSpPr>
            <a:spLocks noGrp="1"/>
          </p:cNvSpPr>
          <p:nvPr>
            <p:ph type="ftr" sz="quarter" idx="11"/>
          </p:nvPr>
        </p:nvSpPr>
        <p:spPr/>
        <p:txBody>
          <a:bodyPr/>
          <a:lstStyle/>
          <a:p>
            <a:r>
              <a:rPr lang="ja-JP" altLang="en-US"/>
              <a:t>初めに</a:t>
            </a:r>
            <a:endParaRPr lang="en-US" altLang="ja-JP" dirty="0"/>
          </a:p>
        </p:txBody>
      </p:sp>
    </p:spTree>
    <p:extLst>
      <p:ext uri="{BB962C8B-B14F-4D97-AF65-F5344CB8AC3E}">
        <p14:creationId xmlns:p14="http://schemas.microsoft.com/office/powerpoint/2010/main" val="395335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16F-165E-984F-B4AA-214BB7014865}"/>
              </a:ext>
            </a:extLst>
          </p:cNvPr>
          <p:cNvSpPr>
            <a:spLocks noGrp="1"/>
          </p:cNvSpPr>
          <p:nvPr>
            <p:ph type="title"/>
          </p:nvPr>
        </p:nvSpPr>
        <p:spPr/>
        <p:txBody>
          <a:bodyPr/>
          <a:lstStyle/>
          <a:p>
            <a:r>
              <a:rPr kumimoji="1" lang="ja-JP" altLang="en-US"/>
              <a:t>御断り</a:t>
            </a:r>
          </a:p>
        </p:txBody>
      </p:sp>
      <p:sp>
        <p:nvSpPr>
          <p:cNvPr id="3" name="コンテンツ プレースホルダー 2">
            <a:extLst>
              <a:ext uri="{FF2B5EF4-FFF2-40B4-BE49-F238E27FC236}">
                <a16:creationId xmlns:a16="http://schemas.microsoft.com/office/drawing/2014/main" id="{712D4C3E-4354-4D43-85D0-00B9AB64E135}"/>
              </a:ext>
            </a:extLst>
          </p:cNvPr>
          <p:cNvSpPr>
            <a:spLocks noGrp="1"/>
          </p:cNvSpPr>
          <p:nvPr>
            <p:ph idx="1"/>
          </p:nvPr>
        </p:nvSpPr>
        <p:spPr/>
        <p:txBody>
          <a:bodyPr/>
          <a:lstStyle/>
          <a:p>
            <a:r>
              <a:rPr lang="ja-JP" altLang="en-US"/>
              <a:t> 飽くまで個人的・主観的に書いており、客観的でない内容も含みます。</a:t>
            </a:r>
            <a:endParaRPr lang="en-US" altLang="ja-JP" dirty="0"/>
          </a:p>
          <a:p>
            <a:pPr marL="0" indent="0">
              <a:buNone/>
            </a:pPr>
            <a:r>
              <a:rPr lang="ja-JP" altLang="en-US"/>
              <a:t>　</a:t>
            </a:r>
            <a:r>
              <a:rPr lang="en-US" altLang="ja-JP" dirty="0"/>
              <a:t>(</a:t>
            </a:r>
            <a:r>
              <a:rPr lang="ja-JP" altLang="en-US"/>
              <a:t>第</a:t>
            </a:r>
            <a:r>
              <a:rPr lang="en-US" altLang="ja-JP" dirty="0"/>
              <a:t>3</a:t>
            </a:r>
            <a:r>
              <a:rPr lang="ja-JP" altLang="en-US"/>
              <a:t>者のレビューを受けた資料でもありません。</a:t>
            </a:r>
            <a:r>
              <a:rPr lang="en-US" altLang="ja-JP" dirty="0"/>
              <a:t>)</a:t>
            </a:r>
            <a:endParaRPr lang="ja-JP" altLang="en-US"/>
          </a:p>
          <a:p>
            <a:r>
              <a:rPr lang="ja-JP" altLang="en-US"/>
              <a:t> この資料を通じて</a:t>
            </a:r>
            <a:r>
              <a:rPr lang="ja-JP" altLang="en-US" b="1" u="sng"/>
              <a:t>何かを批判・肯定するつもりはありません</a:t>
            </a:r>
            <a:r>
              <a:rPr lang="ja-JP" altLang="en-US"/>
              <a:t>。</a:t>
            </a:r>
          </a:p>
          <a:p>
            <a:r>
              <a:rPr lang="ja-JP" altLang="en-US"/>
              <a:t> 自分の経験をベースにしているため、一部の内容は体系的でなく、また</a:t>
            </a:r>
            <a:r>
              <a:rPr lang="en-US" altLang="ja-JP" dirty="0"/>
              <a:t>1</a:t>
            </a:r>
            <a:r>
              <a:rPr lang="ja-JP" altLang="en-US"/>
              <a:t>つ</a:t>
            </a:r>
            <a:r>
              <a:rPr lang="en-US" altLang="ja-JP" dirty="0"/>
              <a:t>1</a:t>
            </a:r>
            <a:r>
              <a:rPr lang="ja-JP" altLang="en-US"/>
              <a:t>つの内容全てを完全には理解出来ていないことをご理解ください</a:t>
            </a:r>
            <a:endParaRPr lang="en-US" altLang="ja-JP" dirty="0"/>
          </a:p>
          <a:p>
            <a:r>
              <a:rPr lang="ja-JP" altLang="en-US"/>
              <a:t>上記のことから、本資料は開発にあたっての</a:t>
            </a:r>
            <a:r>
              <a:rPr lang="ja-JP" altLang="en-US" b="1" u="sng"/>
              <a:t>ベストプラクティスを教えるものでもありません。</a:t>
            </a:r>
            <a:r>
              <a:rPr lang="ja-JP" altLang="en-US"/>
              <a:t>「</a:t>
            </a:r>
            <a:r>
              <a:rPr lang="en-US" altLang="ja-JP" dirty="0"/>
              <a:t>(</a:t>
            </a:r>
            <a:r>
              <a:rPr lang="ja-JP" altLang="en-US"/>
              <a:t>このプロジェクトで</a:t>
            </a:r>
            <a:r>
              <a:rPr lang="en-US" altLang="ja-JP" dirty="0"/>
              <a:t>)</a:t>
            </a:r>
            <a:r>
              <a:rPr lang="ja-JP" altLang="en-US"/>
              <a:t>ソフトウェア開発をしているとこういうことに直面する可能性がある」という点を理解いただき、それについて</a:t>
            </a:r>
            <a:r>
              <a:rPr lang="ja-JP" altLang="en-US" b="1" u="sng"/>
              <a:t>考えるきっかけを与えられれば</a:t>
            </a:r>
            <a:r>
              <a:rPr lang="ja-JP" altLang="en-US"/>
              <a:t>と思っています。</a:t>
            </a:r>
          </a:p>
          <a:p>
            <a:pPr lvl="1"/>
            <a:endParaRPr kumimoji="1" lang="ja-JP" altLang="en-US"/>
          </a:p>
        </p:txBody>
      </p:sp>
      <p:sp>
        <p:nvSpPr>
          <p:cNvPr id="4" name="スライド番号プレースホルダー 3">
            <a:extLst>
              <a:ext uri="{FF2B5EF4-FFF2-40B4-BE49-F238E27FC236}">
                <a16:creationId xmlns:a16="http://schemas.microsoft.com/office/drawing/2014/main" id="{D92D7971-07AC-2C40-AFEA-FDBBED34BB72}"/>
              </a:ext>
            </a:extLst>
          </p:cNvPr>
          <p:cNvSpPr>
            <a:spLocks noGrp="1"/>
          </p:cNvSpPr>
          <p:nvPr>
            <p:ph type="sldNum" sz="quarter" idx="12"/>
          </p:nvPr>
        </p:nvSpPr>
        <p:spPr/>
        <p:txBody>
          <a:bodyPr/>
          <a:lstStyle/>
          <a:p>
            <a:fld id="{7C718892-8A2D-1641-9485-86E9D14BDF37}"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4AFFF8E0-8291-AF45-AF76-C2092E7947DF}"/>
              </a:ext>
            </a:extLst>
          </p:cNvPr>
          <p:cNvSpPr>
            <a:spLocks noGrp="1"/>
          </p:cNvSpPr>
          <p:nvPr>
            <p:ph type="ftr" sz="quarter" idx="11"/>
          </p:nvPr>
        </p:nvSpPr>
        <p:spPr/>
        <p:txBody>
          <a:bodyPr/>
          <a:lstStyle/>
          <a:p>
            <a:r>
              <a:rPr lang="ja-JP" altLang="en-US"/>
              <a:t>初めに</a:t>
            </a:r>
            <a:endParaRPr lang="en-US" altLang="ja-JP" dirty="0"/>
          </a:p>
        </p:txBody>
      </p:sp>
    </p:spTree>
    <p:extLst>
      <p:ext uri="{BB962C8B-B14F-4D97-AF65-F5344CB8AC3E}">
        <p14:creationId xmlns:p14="http://schemas.microsoft.com/office/powerpoint/2010/main" val="25906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16F-165E-984F-B4AA-214BB7014865}"/>
              </a:ext>
            </a:extLst>
          </p:cNvPr>
          <p:cNvSpPr>
            <a:spLocks noGrp="1"/>
          </p:cNvSpPr>
          <p:nvPr>
            <p:ph type="title"/>
          </p:nvPr>
        </p:nvSpPr>
        <p:spPr/>
        <p:txBody>
          <a:bodyPr/>
          <a:lstStyle/>
          <a:p>
            <a:r>
              <a:rPr kumimoji="1" lang="ja-JP" altLang="en-US"/>
              <a:t>想定する読者</a:t>
            </a:r>
          </a:p>
        </p:txBody>
      </p:sp>
      <p:sp>
        <p:nvSpPr>
          <p:cNvPr id="3" name="コンテンツ プレースホルダー 2">
            <a:extLst>
              <a:ext uri="{FF2B5EF4-FFF2-40B4-BE49-F238E27FC236}">
                <a16:creationId xmlns:a16="http://schemas.microsoft.com/office/drawing/2014/main" id="{712D4C3E-4354-4D43-85D0-00B9AB64E135}"/>
              </a:ext>
            </a:extLst>
          </p:cNvPr>
          <p:cNvSpPr>
            <a:spLocks noGrp="1"/>
          </p:cNvSpPr>
          <p:nvPr>
            <p:ph idx="1"/>
          </p:nvPr>
        </p:nvSpPr>
        <p:spPr/>
        <p:txBody>
          <a:bodyPr/>
          <a:lstStyle/>
          <a:p>
            <a:pPr marL="0" indent="0">
              <a:buNone/>
            </a:pPr>
            <a:endParaRPr lang="en-US" altLang="ja-JP" dirty="0"/>
          </a:p>
          <a:p>
            <a:pPr marL="0" indent="0">
              <a:buNone/>
            </a:pPr>
            <a:endParaRPr lang="ja-JP" altLang="en-US"/>
          </a:p>
          <a:p>
            <a:pPr lvl="1"/>
            <a:endParaRPr kumimoji="1" lang="ja-JP" altLang="en-US"/>
          </a:p>
        </p:txBody>
      </p:sp>
      <p:sp>
        <p:nvSpPr>
          <p:cNvPr id="4" name="スライド番号プレースホルダー 3">
            <a:extLst>
              <a:ext uri="{FF2B5EF4-FFF2-40B4-BE49-F238E27FC236}">
                <a16:creationId xmlns:a16="http://schemas.microsoft.com/office/drawing/2014/main" id="{D92D7971-07AC-2C40-AFEA-FDBBED34BB72}"/>
              </a:ext>
            </a:extLst>
          </p:cNvPr>
          <p:cNvSpPr>
            <a:spLocks noGrp="1"/>
          </p:cNvSpPr>
          <p:nvPr>
            <p:ph type="sldNum" sz="quarter" idx="12"/>
          </p:nvPr>
        </p:nvSpPr>
        <p:spPr/>
        <p:txBody>
          <a:bodyPr/>
          <a:lstStyle/>
          <a:p>
            <a:fld id="{7C718892-8A2D-1641-9485-86E9D14BDF37}"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CC5C69D3-90E1-BB49-81E8-CEBBEAC3BB1C}"/>
              </a:ext>
            </a:extLst>
          </p:cNvPr>
          <p:cNvGraphicFramePr>
            <a:graphicFrameLocks noGrp="1"/>
          </p:cNvGraphicFramePr>
          <p:nvPr>
            <p:extLst>
              <p:ext uri="{D42A27DB-BD31-4B8C-83A1-F6EECF244321}">
                <p14:modId xmlns:p14="http://schemas.microsoft.com/office/powerpoint/2010/main" val="2069287472"/>
              </p:ext>
            </p:extLst>
          </p:nvPr>
        </p:nvGraphicFramePr>
        <p:xfrm>
          <a:off x="680225" y="1638795"/>
          <a:ext cx="10838984" cy="3630040"/>
        </p:xfrm>
        <a:graphic>
          <a:graphicData uri="http://schemas.openxmlformats.org/drawingml/2006/table">
            <a:tbl>
              <a:tblPr firstRow="1" bandRow="1">
                <a:tableStyleId>{BC89EF96-8CEA-46FF-86C4-4CE0E7609802}</a:tableStyleId>
              </a:tblPr>
              <a:tblGrid>
                <a:gridCol w="5419492">
                  <a:extLst>
                    <a:ext uri="{9D8B030D-6E8A-4147-A177-3AD203B41FA5}">
                      <a16:colId xmlns:a16="http://schemas.microsoft.com/office/drawing/2014/main" val="3682936615"/>
                    </a:ext>
                  </a:extLst>
                </a:gridCol>
                <a:gridCol w="5419492">
                  <a:extLst>
                    <a:ext uri="{9D8B030D-6E8A-4147-A177-3AD203B41FA5}">
                      <a16:colId xmlns:a16="http://schemas.microsoft.com/office/drawing/2014/main" val="936956598"/>
                    </a:ext>
                  </a:extLst>
                </a:gridCol>
              </a:tblGrid>
              <a:tr h="427511">
                <a:tc>
                  <a:txBody>
                    <a:bodyPr/>
                    <a:lstStyle/>
                    <a:p>
                      <a:r>
                        <a:rPr kumimoji="1" lang="ja-JP" altLang="en-US"/>
                        <a:t>読者</a:t>
                      </a:r>
                    </a:p>
                  </a:txBody>
                  <a:tcPr/>
                </a:tc>
                <a:tc>
                  <a:txBody>
                    <a:bodyPr/>
                    <a:lstStyle/>
                    <a:p>
                      <a:r>
                        <a:rPr kumimoji="1" lang="ja-JP" altLang="en-US"/>
                        <a:t>理由</a:t>
                      </a:r>
                    </a:p>
                  </a:txBody>
                  <a:tcPr/>
                </a:tc>
                <a:extLst>
                  <a:ext uri="{0D108BD9-81ED-4DB2-BD59-A6C34878D82A}">
                    <a16:rowId xmlns:a16="http://schemas.microsoft.com/office/drawing/2014/main" val="182303725"/>
                  </a:ext>
                </a:extLst>
              </a:tr>
              <a:tr h="901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日立さんとお仕事する</a:t>
                      </a:r>
                      <a:r>
                        <a:rPr lang="en-US" altLang="ja-JP" dirty="0"/>
                        <a:t>IR</a:t>
                      </a:r>
                      <a:r>
                        <a:rPr lang="ja-JP" altLang="en-US"/>
                        <a:t>担当者の方</a:t>
                      </a:r>
                      <a:endParaRPr lang="en-US" altLang="ja-JP" dirty="0"/>
                    </a:p>
                  </a:txBody>
                  <a:tcPr/>
                </a:tc>
                <a:tc>
                  <a:txBody>
                    <a:bodyPr/>
                    <a:lstStyle/>
                    <a:p>
                      <a:pPr marL="285750" indent="-285750">
                        <a:buFont typeface="Arial" panose="020B0604020202020204" pitchFamily="34" charset="0"/>
                        <a:buChar char="•"/>
                      </a:pPr>
                      <a:r>
                        <a:rPr kumimoji="1" lang="ja-JP" altLang="en-US"/>
                        <a:t>日立さんの現場の開発の進め方の理解に繋がる</a:t>
                      </a:r>
                      <a:endParaRPr kumimoji="1" lang="en-US" altLang="ja-JP" dirty="0"/>
                    </a:p>
                    <a:p>
                      <a:pPr marL="285750" indent="-285750">
                        <a:buFont typeface="Arial" panose="020B0604020202020204" pitchFamily="34" charset="0"/>
                        <a:buChar char="•"/>
                      </a:pPr>
                      <a:r>
                        <a:rPr kumimoji="1" lang="ja-JP" altLang="en-US"/>
                        <a:t>今後の仕事の進め方の参考になれば幸い</a:t>
                      </a:r>
                    </a:p>
                  </a:txBody>
                  <a:tcPr/>
                </a:tc>
                <a:extLst>
                  <a:ext uri="{0D108BD9-81ED-4DB2-BD59-A6C34878D82A}">
                    <a16:rowId xmlns:a16="http://schemas.microsoft.com/office/drawing/2014/main" val="908630423"/>
                  </a:ext>
                </a:extLst>
              </a:tr>
              <a:tr h="115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実際に設計</a:t>
                      </a:r>
                      <a:r>
                        <a:rPr lang="en-US" altLang="ja-JP" dirty="0"/>
                        <a:t>/</a:t>
                      </a:r>
                      <a:r>
                        <a:rPr lang="ja-JP" altLang="en-US"/>
                        <a:t>実装をする開発者の方</a:t>
                      </a:r>
                      <a:endParaRPr lang="en-US" altLang="ja-JP" dirty="0"/>
                    </a:p>
                    <a:p>
                      <a:endParaRPr kumimoji="1" lang="ja-JP" altLang="en-US"/>
                    </a:p>
                  </a:txBody>
                  <a:tcPr/>
                </a:tc>
                <a:tc>
                  <a:txBody>
                    <a:bodyPr/>
                    <a:lstStyle/>
                    <a:p>
                      <a:pPr marL="285750" indent="-285750">
                        <a:buFont typeface="Arial" panose="020B0604020202020204" pitchFamily="34" charset="0"/>
                        <a:buChar char="•"/>
                      </a:pPr>
                      <a:r>
                        <a:rPr kumimoji="1" lang="en-US" altLang="ja-JP" dirty="0"/>
                        <a:t>(</a:t>
                      </a:r>
                      <a:r>
                        <a:rPr kumimoji="1" lang="ja-JP" altLang="en-US"/>
                        <a:t>研修でなく</a:t>
                      </a:r>
                      <a:r>
                        <a:rPr kumimoji="1" lang="en-US" altLang="ja-JP" dirty="0"/>
                        <a:t>)</a:t>
                      </a:r>
                      <a:r>
                        <a:rPr kumimoji="1" lang="ja-JP" altLang="en-US"/>
                        <a:t>実開発の経験がない</a:t>
                      </a:r>
                      <a:r>
                        <a:rPr kumimoji="1" lang="en-US" altLang="ja-JP" dirty="0"/>
                        <a:t>SE</a:t>
                      </a:r>
                      <a:r>
                        <a:rPr kumimoji="1" lang="ja-JP" altLang="en-US"/>
                        <a:t>が、初めてのプロジェクトで経験し得ることを事前に共有</a:t>
                      </a:r>
                      <a:endParaRPr kumimoji="1" lang="en-US" altLang="ja-JP" dirty="0"/>
                    </a:p>
                    <a:p>
                      <a:pPr marL="285750" indent="-285750">
                        <a:buFont typeface="Arial" panose="020B0604020202020204" pitchFamily="34" charset="0"/>
                        <a:buChar char="•"/>
                      </a:pPr>
                      <a:r>
                        <a:rPr kumimoji="1" lang="ja-JP" altLang="en-US"/>
                        <a:t>スムーズな開発参加への助けになると思料</a:t>
                      </a:r>
                    </a:p>
                  </a:txBody>
                  <a:tcPr/>
                </a:tc>
                <a:extLst>
                  <a:ext uri="{0D108BD9-81ED-4DB2-BD59-A6C34878D82A}">
                    <a16:rowId xmlns:a16="http://schemas.microsoft.com/office/drawing/2014/main" val="4043179381"/>
                  </a:ext>
                </a:extLst>
              </a:tr>
              <a:tr h="1150560">
                <a:tc>
                  <a:txBody>
                    <a:bodyPr/>
                    <a:lstStyle/>
                    <a:p>
                      <a:r>
                        <a:rPr lang="ja-JP" altLang="en-US"/>
                        <a:t>今後同じような施策を考えるマネージャーの方</a:t>
                      </a:r>
                      <a:endParaRPr kumimoji="1" lang="ja-JP" altLang="en-US"/>
                    </a:p>
                  </a:txBody>
                  <a:tcPr/>
                </a:tc>
                <a:tc>
                  <a:txBody>
                    <a:bodyPr/>
                    <a:lstStyle/>
                    <a:p>
                      <a:pPr marL="285750" indent="-285750">
                        <a:buFont typeface="Arial" panose="020B0604020202020204" pitchFamily="34" charset="0"/>
                        <a:buChar char="•"/>
                      </a:pPr>
                      <a:r>
                        <a:rPr kumimoji="1" lang="ja-JP" altLang="en-US"/>
                        <a:t>今後、同様の施策を考える際の参考資料として</a:t>
                      </a:r>
                    </a:p>
                  </a:txBody>
                  <a:tcPr/>
                </a:tc>
                <a:extLst>
                  <a:ext uri="{0D108BD9-81ED-4DB2-BD59-A6C34878D82A}">
                    <a16:rowId xmlns:a16="http://schemas.microsoft.com/office/drawing/2014/main" val="55599427"/>
                  </a:ext>
                </a:extLst>
              </a:tr>
            </a:tbl>
          </a:graphicData>
        </a:graphic>
      </p:graphicFrame>
      <p:sp>
        <p:nvSpPr>
          <p:cNvPr id="6" name="フッター プレースホルダー 5">
            <a:extLst>
              <a:ext uri="{FF2B5EF4-FFF2-40B4-BE49-F238E27FC236}">
                <a16:creationId xmlns:a16="http://schemas.microsoft.com/office/drawing/2014/main" id="{7C12A799-454C-F84F-BECF-9D0726959829}"/>
              </a:ext>
            </a:extLst>
          </p:cNvPr>
          <p:cNvSpPr>
            <a:spLocks noGrp="1"/>
          </p:cNvSpPr>
          <p:nvPr>
            <p:ph type="ftr" sz="quarter" idx="11"/>
          </p:nvPr>
        </p:nvSpPr>
        <p:spPr/>
        <p:txBody>
          <a:bodyPr/>
          <a:lstStyle/>
          <a:p>
            <a:r>
              <a:rPr lang="ja-JP" altLang="en-US"/>
              <a:t>初めに</a:t>
            </a:r>
            <a:endParaRPr lang="en-US" altLang="ja-JP" dirty="0"/>
          </a:p>
        </p:txBody>
      </p:sp>
    </p:spTree>
    <p:extLst>
      <p:ext uri="{BB962C8B-B14F-4D97-AF65-F5344CB8AC3E}">
        <p14:creationId xmlns:p14="http://schemas.microsoft.com/office/powerpoint/2010/main" val="115116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F6795F4-AB33-ED44-918A-F9AE2FA3B8EB}"/>
              </a:ext>
            </a:extLst>
          </p:cNvPr>
          <p:cNvSpPr>
            <a:spLocks noGrp="1"/>
          </p:cNvSpPr>
          <p:nvPr>
            <p:ph type="sldNum" sz="quarter" idx="12"/>
          </p:nvPr>
        </p:nvSpPr>
        <p:spPr/>
        <p:txBody>
          <a:bodyPr/>
          <a:lstStyle/>
          <a:p>
            <a:fld id="{7C718892-8A2D-1641-9485-86E9D14BDF37}"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D3DB662B-F615-5548-97F7-A854AB81DC53}"/>
              </a:ext>
            </a:extLst>
          </p:cNvPr>
          <p:cNvSpPr txBox="1"/>
          <p:nvPr/>
        </p:nvSpPr>
        <p:spPr>
          <a:xfrm>
            <a:off x="688769" y="1436913"/>
            <a:ext cx="10830440" cy="923330"/>
          </a:xfrm>
          <a:prstGeom prst="rect">
            <a:avLst/>
          </a:prstGeom>
          <a:noFill/>
        </p:spPr>
        <p:txBody>
          <a:bodyPr wrap="square" rtlCol="0">
            <a:spAutoFit/>
          </a:bodyPr>
          <a:lstStyle/>
          <a:p>
            <a:r>
              <a:rPr kumimoji="1" lang="ja-JP" altLang="en-US" sz="5400"/>
              <a:t>開発概要</a:t>
            </a:r>
          </a:p>
        </p:txBody>
      </p:sp>
    </p:spTree>
    <p:extLst>
      <p:ext uri="{BB962C8B-B14F-4D97-AF65-F5344CB8AC3E}">
        <p14:creationId xmlns:p14="http://schemas.microsoft.com/office/powerpoint/2010/main" val="154891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p:txBody>
          <a:bodyPr/>
          <a:lstStyle/>
          <a:p>
            <a:r>
              <a:rPr kumimoji="1" lang="ja-JP" altLang="en-US"/>
              <a:t>担当した機能</a:t>
            </a:r>
          </a:p>
        </p:txBody>
      </p:sp>
      <p:sp>
        <p:nvSpPr>
          <p:cNvPr id="3" name="コンテンツ プレースホルダー 2">
            <a:extLst>
              <a:ext uri="{FF2B5EF4-FFF2-40B4-BE49-F238E27FC236}">
                <a16:creationId xmlns:a16="http://schemas.microsoft.com/office/drawing/2014/main" id="{E2385321-0AB4-0941-A6DF-9003CAD1334D}"/>
              </a:ext>
            </a:extLst>
          </p:cNvPr>
          <p:cNvSpPr>
            <a:spLocks noGrp="1"/>
          </p:cNvSpPr>
          <p:nvPr>
            <p:ph idx="1"/>
          </p:nvPr>
        </p:nvSpPr>
        <p:spPr>
          <a:xfrm>
            <a:off x="680225" y="1643798"/>
            <a:ext cx="10838984" cy="4483870"/>
          </a:xfrm>
        </p:spPr>
        <p:txBody>
          <a:bodyPr>
            <a:normAutofit lnSpcReduction="10000"/>
          </a:bodyPr>
          <a:lstStyle/>
          <a:p>
            <a:pPr marL="0" indent="0">
              <a:buNone/>
            </a:pPr>
            <a:r>
              <a:rPr lang="en-US" altLang="ja-JP" b="1" dirty="0"/>
              <a:t>●EUC</a:t>
            </a:r>
            <a:r>
              <a:rPr lang="ja-JP" altLang="en-US" b="1"/>
              <a:t>連携機能</a:t>
            </a:r>
            <a:endParaRPr lang="en-US" altLang="ja-JP" b="1" dirty="0"/>
          </a:p>
          <a:p>
            <a:pPr marL="0" indent="0">
              <a:buNone/>
            </a:pPr>
            <a:r>
              <a:rPr kumimoji="1" lang="ja-JP" altLang="en-US" u="sng"/>
              <a:t>機能概要</a:t>
            </a:r>
            <a:r>
              <a:rPr kumimoji="1" lang="en-US" altLang="ja-JP" dirty="0"/>
              <a:t>	</a:t>
            </a:r>
          </a:p>
          <a:p>
            <a:pPr marL="0" indent="0">
              <a:buNone/>
            </a:pPr>
            <a:r>
              <a:rPr kumimoji="1" lang="ja-JP" altLang="en-US"/>
              <a:t>アジア型新システム</a:t>
            </a:r>
            <a:r>
              <a:rPr kumimoji="1" lang="en-US" altLang="ja-JP" dirty="0"/>
              <a:t>(</a:t>
            </a:r>
            <a:r>
              <a:rPr kumimoji="1" lang="ja-JP" altLang="en-US"/>
              <a:t>後の</a:t>
            </a:r>
            <a:r>
              <a:rPr lang="en-US" altLang="ja-JP" dirty="0"/>
              <a:t>MOBIUS</a:t>
            </a:r>
            <a:r>
              <a:rPr lang="ja-JP" altLang="en-US"/>
              <a:t>であるため、以下</a:t>
            </a:r>
            <a:r>
              <a:rPr lang="en-US" altLang="ja-JP" dirty="0"/>
              <a:t>MOBIUS</a:t>
            </a:r>
            <a:r>
              <a:rPr kumimoji="1" lang="en-US" altLang="ja-JP" dirty="0"/>
              <a:t>)</a:t>
            </a:r>
            <a:r>
              <a:rPr kumimoji="1" lang="ja-JP" altLang="en-US"/>
              <a:t>と、各海外拠点に設定されている</a:t>
            </a:r>
            <a:r>
              <a:rPr kumimoji="1" lang="en-US" altLang="ja-JP" dirty="0"/>
              <a:t>EUC</a:t>
            </a:r>
            <a:r>
              <a:rPr kumimoji="1" lang="ja-JP" altLang="en-US"/>
              <a:t>システム</a:t>
            </a:r>
            <a:r>
              <a:rPr kumimoji="1" lang="en-US" altLang="ja-JP" dirty="0"/>
              <a:t>(</a:t>
            </a:r>
            <a:r>
              <a:rPr kumimoji="1" lang="ja-JP" altLang="en-US"/>
              <a:t>以下、</a:t>
            </a:r>
            <a:r>
              <a:rPr kumimoji="1" lang="en-US" altLang="ja-JP" dirty="0"/>
              <a:t>EUC)</a:t>
            </a:r>
            <a:r>
              <a:rPr kumimoji="1" lang="ja-JP" altLang="en-US"/>
              <a:t>との接続機能を提供するフレームワーク。</a:t>
            </a:r>
            <a:endParaRPr kumimoji="1" lang="en-US" altLang="ja-JP" dirty="0"/>
          </a:p>
          <a:p>
            <a:pPr marL="0" indent="0">
              <a:buNone/>
            </a:pPr>
            <a:r>
              <a:rPr lang="ja-JP" altLang="en-US" u="sng"/>
              <a:t>機能のコンセプト</a:t>
            </a:r>
            <a:endParaRPr lang="en-US" altLang="ja-JP" u="sng" dirty="0"/>
          </a:p>
          <a:p>
            <a:r>
              <a:rPr lang="ja-JP" altLang="en-US"/>
              <a:t>異なるファイルフォーマットを汎用的に処理できる機能とする。</a:t>
            </a:r>
            <a:endParaRPr lang="en-US" altLang="ja-JP" dirty="0"/>
          </a:p>
          <a:p>
            <a:r>
              <a:rPr lang="en-US" altLang="ja-JP" dirty="0"/>
              <a:t>EUC</a:t>
            </a:r>
            <a:r>
              <a:rPr lang="ja-JP" altLang="en-US"/>
              <a:t>と密結合ではなく疎な関係にする。</a:t>
            </a:r>
            <a:r>
              <a:rPr lang="en-US" altLang="ja-JP" dirty="0"/>
              <a:t>(MOBIUS</a:t>
            </a:r>
            <a:r>
              <a:rPr lang="ja-JP" altLang="en-US"/>
              <a:t>が</a:t>
            </a:r>
            <a:r>
              <a:rPr lang="en-US" altLang="ja-JP" dirty="0"/>
              <a:t>EUC</a:t>
            </a:r>
            <a:r>
              <a:rPr lang="ja-JP" altLang="en-US"/>
              <a:t>の存在を意識しない設計</a:t>
            </a:r>
            <a:r>
              <a:rPr lang="en-US" altLang="ja-JP" dirty="0"/>
              <a:t>)</a:t>
            </a:r>
          </a:p>
          <a:p>
            <a:pPr>
              <a:buFont typeface="Wingdings" pitchFamily="2" charset="2"/>
              <a:buChar char="à"/>
            </a:pPr>
            <a:r>
              <a:rPr lang="en-US" altLang="ja-JP" dirty="0"/>
              <a:t>EUC</a:t>
            </a:r>
            <a:r>
              <a:rPr lang="ja-JP" altLang="en-US"/>
              <a:t>の中には品質や耐障害性の低いものがあるため、その影響を</a:t>
            </a:r>
            <a:r>
              <a:rPr lang="en-US" altLang="ja-JP" dirty="0"/>
              <a:t>MOBIUS</a:t>
            </a:r>
            <a:r>
              <a:rPr lang="ja-JP" altLang="en-US"/>
              <a:t>が受けないように</a:t>
            </a:r>
            <a:endParaRPr lang="en-US" altLang="ja-JP" dirty="0"/>
          </a:p>
          <a:p>
            <a:pPr>
              <a:buFont typeface="Wingdings" pitchFamily="2" charset="2"/>
              <a:buChar char="à"/>
            </a:pPr>
            <a:r>
              <a:rPr lang="en-US" altLang="ja-JP" dirty="0"/>
              <a:t>EUC</a:t>
            </a:r>
            <a:r>
              <a:rPr lang="ja-JP" altLang="en-US"/>
              <a:t>からは多種の用途のファイルを受信・送信することから、その中身をフレームワークで意識するときりがない</a:t>
            </a:r>
            <a:endParaRPr lang="en-US" altLang="ja-JP" dirty="0"/>
          </a:p>
          <a:p>
            <a:pPr marL="0" indent="0">
              <a:buNone/>
            </a:pPr>
            <a:endParaRPr lang="en-US" altLang="ja-JP" u="sng" dirty="0"/>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7</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spTree>
    <p:extLst>
      <p:ext uri="{BB962C8B-B14F-4D97-AF65-F5344CB8AC3E}">
        <p14:creationId xmlns:p14="http://schemas.microsoft.com/office/powerpoint/2010/main" val="187396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p:txBody>
          <a:bodyPr/>
          <a:lstStyle/>
          <a:p>
            <a:r>
              <a:rPr kumimoji="1" lang="ja-JP" altLang="en-US"/>
              <a:t>マスタースケジュール</a:t>
            </a:r>
            <a:r>
              <a:rPr kumimoji="1" lang="en-US" altLang="ja-JP" dirty="0"/>
              <a:t>/</a:t>
            </a:r>
            <a:r>
              <a:rPr lang="ja-JP" altLang="en-US"/>
              <a:t>工程</a:t>
            </a:r>
            <a:endParaRPr kumimoji="1" lang="ja-JP" altLang="en-US"/>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8</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sp>
        <p:nvSpPr>
          <p:cNvPr id="7" name="コンテンツ プレースホルダー 6">
            <a:extLst>
              <a:ext uri="{FF2B5EF4-FFF2-40B4-BE49-F238E27FC236}">
                <a16:creationId xmlns:a16="http://schemas.microsoft.com/office/drawing/2014/main" id="{138EE20A-2C22-0144-A1D0-C1B03B4992CE}"/>
              </a:ext>
            </a:extLst>
          </p:cNvPr>
          <p:cNvSpPr>
            <a:spLocks noGrp="1"/>
          </p:cNvSpPr>
          <p:nvPr>
            <p:ph idx="1"/>
          </p:nvPr>
        </p:nvSpPr>
        <p:spPr/>
        <p:txBody>
          <a:bodyPr/>
          <a:lstStyle/>
          <a:p>
            <a:r>
              <a:rPr lang="ja-JP" altLang="en-US"/>
              <a:t>過去のマスタースケジュールなどを引用</a:t>
            </a:r>
          </a:p>
        </p:txBody>
      </p:sp>
    </p:spTree>
    <p:extLst>
      <p:ext uri="{BB962C8B-B14F-4D97-AF65-F5344CB8AC3E}">
        <p14:creationId xmlns:p14="http://schemas.microsoft.com/office/powerpoint/2010/main" val="311792484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{E84658E4-0546-7941-96EE-816957F5596D}tf10001119</Template>
  <TotalTime>744</TotalTime>
  <Words>365</Words>
  <Application>Microsoft Macintosh PowerPoint</Application>
  <PresentationFormat>ワイド画面</PresentationFormat>
  <Paragraphs>80</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游ゴシック Light</vt:lpstr>
      <vt:lpstr>Arial</vt:lpstr>
      <vt:lpstr>Gill Sans MT</vt:lpstr>
      <vt:lpstr>Wingdings</vt:lpstr>
      <vt:lpstr>ギャラリー</vt:lpstr>
      <vt:lpstr>ベンダー修行時代に 得たもの</vt:lpstr>
      <vt:lpstr>目次</vt:lpstr>
      <vt:lpstr>PowerPoint プレゼンテーション</vt:lpstr>
      <vt:lpstr>概要</vt:lpstr>
      <vt:lpstr>御断り</vt:lpstr>
      <vt:lpstr>想定する読者</vt:lpstr>
      <vt:lpstr>PowerPoint プレゼンテーション</vt:lpstr>
      <vt:lpstr>担当した機能</vt:lpstr>
      <vt:lpstr>マスタースケジュール/工程</vt:lpstr>
      <vt:lpstr>期間中の業務の流れ</vt:lpstr>
      <vt:lpstr>気づき②シス共部品間の連携部分は要注意</vt:lpstr>
      <vt:lpstr>気づき３　基本設計書は設計書の根拠も書く</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ベンダー修行時代に 得たもの</dc:title>
  <dc:creator>野尻稔彦</dc:creator>
  <cp:lastModifiedBy>野尻稔彦</cp:lastModifiedBy>
  <cp:revision>15</cp:revision>
  <cp:lastPrinted>2018-06-09T06:11:48Z</cp:lastPrinted>
  <dcterms:created xsi:type="dcterms:W3CDTF">2018-06-09T06:03:41Z</dcterms:created>
  <dcterms:modified xsi:type="dcterms:W3CDTF">2018-06-14T21:30:38Z</dcterms:modified>
</cp:coreProperties>
</file>