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8" r:id="rId3"/>
    <p:sldId id="282" r:id="rId4"/>
    <p:sldId id="264" r:id="rId5"/>
    <p:sldId id="263" r:id="rId6"/>
    <p:sldId id="303" r:id="rId7"/>
    <p:sldId id="273" r:id="rId8"/>
    <p:sldId id="272" r:id="rId9"/>
    <p:sldId id="302" r:id="rId10"/>
    <p:sldId id="262" r:id="rId11"/>
    <p:sldId id="261" r:id="rId12"/>
    <p:sldId id="291" r:id="rId13"/>
    <p:sldId id="293" r:id="rId14"/>
    <p:sldId id="294" r:id="rId15"/>
    <p:sldId id="260" r:id="rId16"/>
    <p:sldId id="295" r:id="rId17"/>
    <p:sldId id="266" r:id="rId18"/>
    <p:sldId id="283" r:id="rId19"/>
    <p:sldId id="274" r:id="rId20"/>
    <p:sldId id="267" r:id="rId21"/>
    <p:sldId id="284" r:id="rId22"/>
    <p:sldId id="285" r:id="rId23"/>
    <p:sldId id="279" r:id="rId24"/>
    <p:sldId id="288" r:id="rId25"/>
    <p:sldId id="306" r:id="rId26"/>
    <p:sldId id="269" r:id="rId27"/>
    <p:sldId id="289" r:id="rId28"/>
    <p:sldId id="296" r:id="rId29"/>
    <p:sldId id="297" r:id="rId30"/>
    <p:sldId id="299" r:id="rId31"/>
    <p:sldId id="298" r:id="rId32"/>
    <p:sldId id="301" r:id="rId33"/>
    <p:sldId id="300" r:id="rId34"/>
    <p:sldId id="270" r:id="rId35"/>
    <p:sldId id="265" r:id="rId36"/>
    <p:sldId id="271" r:id="rId37"/>
    <p:sldId id="304" r:id="rId38"/>
    <p:sldId id="305" r:id="rId39"/>
    <p:sldId id="307"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78" d="100"/>
          <a:sy n="78" d="100"/>
        </p:scale>
        <p:origin x="162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B0672-1B94-4A60-842A-DF9F0BF0CC8B}" type="datetimeFigureOut">
              <a:rPr lang="en-IN" smtClean="0"/>
              <a:t>02-04-2025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47B17-79FE-4478-A310-1A2505B9FEF6}" type="slidenum">
              <a:rPr lang="en-IN" smtClean="0"/>
              <a:t>‹#›</a:t>
            </a:fld>
            <a:endParaRPr lang="en-IN"/>
          </a:p>
        </p:txBody>
      </p:sp>
    </p:spTree>
    <p:extLst>
      <p:ext uri="{BB962C8B-B14F-4D97-AF65-F5344CB8AC3E}">
        <p14:creationId xmlns:p14="http://schemas.microsoft.com/office/powerpoint/2010/main" val="38662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3</a:t>
            </a:fld>
            <a:endParaRPr lang="en-IN"/>
          </a:p>
        </p:txBody>
      </p:sp>
    </p:spTree>
    <p:extLst>
      <p:ext uri="{BB962C8B-B14F-4D97-AF65-F5344CB8AC3E}">
        <p14:creationId xmlns:p14="http://schemas.microsoft.com/office/powerpoint/2010/main" val="213928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747B17-79FE-4478-A310-1A2505B9FEF6}" type="slidenum">
              <a:rPr lang="en-IN" smtClean="0"/>
              <a:t>4</a:t>
            </a:fld>
            <a:endParaRPr lang="en-IN"/>
          </a:p>
        </p:txBody>
      </p:sp>
    </p:spTree>
    <p:extLst>
      <p:ext uri="{BB962C8B-B14F-4D97-AF65-F5344CB8AC3E}">
        <p14:creationId xmlns:p14="http://schemas.microsoft.com/office/powerpoint/2010/main" val="21028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5</a:t>
            </a:fld>
            <a:endParaRPr lang="en-IN"/>
          </a:p>
        </p:txBody>
      </p:sp>
    </p:spTree>
    <p:extLst>
      <p:ext uri="{BB962C8B-B14F-4D97-AF65-F5344CB8AC3E}">
        <p14:creationId xmlns:p14="http://schemas.microsoft.com/office/powerpoint/2010/main" val="397802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6</a:t>
            </a:fld>
            <a:endParaRPr lang="en-IN"/>
          </a:p>
        </p:txBody>
      </p:sp>
    </p:spTree>
    <p:extLst>
      <p:ext uri="{BB962C8B-B14F-4D97-AF65-F5344CB8AC3E}">
        <p14:creationId xmlns:p14="http://schemas.microsoft.com/office/powerpoint/2010/main" val="47884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6747B17-79FE-4478-A310-1A2505B9FEF6}" type="slidenum">
              <a:rPr lang="en-IN" smtClean="0"/>
              <a:t>7</a:t>
            </a:fld>
            <a:endParaRPr lang="en-IN"/>
          </a:p>
        </p:txBody>
      </p:sp>
    </p:spTree>
    <p:extLst>
      <p:ext uri="{BB962C8B-B14F-4D97-AF65-F5344CB8AC3E}">
        <p14:creationId xmlns:p14="http://schemas.microsoft.com/office/powerpoint/2010/main" val="3841861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747B17-79FE-4478-A310-1A2505B9FEF6}" type="slidenum">
              <a:rPr lang="en-IN" smtClean="0"/>
              <a:t>28</a:t>
            </a:fld>
            <a:endParaRPr lang="en-IN"/>
          </a:p>
        </p:txBody>
      </p:sp>
    </p:spTree>
    <p:extLst>
      <p:ext uri="{BB962C8B-B14F-4D97-AF65-F5344CB8AC3E}">
        <p14:creationId xmlns:p14="http://schemas.microsoft.com/office/powerpoint/2010/main" val="1231996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747B17-79FE-4478-A310-1A2505B9FEF6}" type="slidenum">
              <a:rPr lang="en-IN" smtClean="0"/>
              <a:t>35</a:t>
            </a:fld>
            <a:endParaRPr lang="en-IN"/>
          </a:p>
        </p:txBody>
      </p:sp>
    </p:spTree>
    <p:extLst>
      <p:ext uri="{BB962C8B-B14F-4D97-AF65-F5344CB8AC3E}">
        <p14:creationId xmlns:p14="http://schemas.microsoft.com/office/powerpoint/2010/main" val="146692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6747B17-79FE-4478-A310-1A2505B9FEF6}" type="slidenum">
              <a:rPr lang="en-IN" smtClean="0"/>
              <a:t>37</a:t>
            </a:fld>
            <a:endParaRPr lang="en-IN"/>
          </a:p>
        </p:txBody>
      </p:sp>
    </p:spTree>
    <p:extLst>
      <p:ext uri="{BB962C8B-B14F-4D97-AF65-F5344CB8AC3E}">
        <p14:creationId xmlns:p14="http://schemas.microsoft.com/office/powerpoint/2010/main" val="2116678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065591-C3C6-47CF-A2DB-55DDBFB55A85}" type="datetime1">
              <a:rPr lang="en-IN" smtClean="0"/>
              <a:t>02-04-2025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C0C9A-A18F-4F99-8022-CCFEBCD4A044}" type="datetime1">
              <a:rPr lang="en-IN" smtClean="0"/>
              <a:t>02-04-2025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91557-4971-443F-96E7-C200B513F2AB}" type="datetime1">
              <a:rPr lang="en-IN" smtClean="0"/>
              <a:t>02-04-2025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432E2-0806-4929-8779-EE88DDC47E47}" type="datetime1">
              <a:rPr lang="en-IN" smtClean="0"/>
              <a:t>02-04-2025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15436-A2AC-4D89-9329-97AA1B97EAFC}" type="datetime1">
              <a:rPr lang="en-IN" smtClean="0"/>
              <a:t>02-04-2025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8E84AF-4249-49EE-87E5-0A37D77DAEE4}" type="datetime1">
              <a:rPr lang="en-IN" smtClean="0"/>
              <a:t>02-04-2025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42BAB-21C6-4946-AC9E-F08FB01A7447}" type="datetime1">
              <a:rPr lang="en-IN" smtClean="0"/>
              <a:t>02-04-2025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251D88-3FE6-4182-8819-A45055358F36}" type="datetime1">
              <a:rPr lang="en-IN" smtClean="0"/>
              <a:t>02-04-2025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E1635-4293-4BDB-9808-27ED47FEDDC8}" type="datetime1">
              <a:rPr lang="en-IN" smtClean="0"/>
              <a:t>02-04-2025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1E957-E8C0-4B79-8C47-A2FFB4C79D04}" type="datetime1">
              <a:rPr lang="en-IN" smtClean="0"/>
              <a:t>02-04-2025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60097-B585-439D-9C55-CBA24A0E2EC5}" type="datetime1">
              <a:rPr lang="en-IN" smtClean="0"/>
              <a:t>02-04-2025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574CBD-D244-420B-B808-B53ACA3B5DC2}" type="datetime1">
              <a:rPr lang="en-IN" smtClean="0"/>
              <a:t>02-04-2025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74379" y="99322"/>
            <a:ext cx="1576960" cy="1178263"/>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88372"/>
            <a:ext cx="1306884" cy="117826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r>
              <a:rPr lang="en-US" sz="2400" b="1" dirty="0">
                <a:solidFill>
                  <a:srgbClr val="7030A0"/>
                </a:solidFill>
                <a:latin typeface="Times New Roman" panose="02020603050405020304" pitchFamily="18" charset="0"/>
              </a:rPr>
              <a:t>Department of Computer Science and Engineering </a:t>
            </a:r>
            <a:endParaRPr lang="en-IN" sz="2400" b="1" dirty="0">
              <a:solidFill>
                <a:srgbClr val="7030A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74378" y="2374857"/>
            <a:ext cx="8297983"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AI Generative Personalized Interview </a:t>
            </a:r>
          </a:p>
          <a:p>
            <a:pPr algn="ctr"/>
            <a:r>
              <a:rPr lang="en-US" sz="2800" b="1" dirty="0">
                <a:latin typeface="Times New Roman" panose="02020603050405020304" pitchFamily="18" charset="0"/>
                <a:cs typeface="Times New Roman" panose="02020603050405020304" pitchFamily="18" charset="0"/>
              </a:rPr>
              <a:t>Preparation Platform</a:t>
            </a:r>
          </a:p>
        </p:txBody>
      </p:sp>
      <p:sp>
        <p:nvSpPr>
          <p:cNvPr id="16" name="TextBox 15">
            <a:extLst>
              <a:ext uri="{FF2B5EF4-FFF2-40B4-BE49-F238E27FC236}">
                <a16:creationId xmlns:a16="http://schemas.microsoft.com/office/drawing/2014/main" id="{1330EC8A-088B-458F-9182-920EE3139846}"/>
              </a:ext>
            </a:extLst>
          </p:cNvPr>
          <p:cNvSpPr txBox="1"/>
          <p:nvPr/>
        </p:nvSpPr>
        <p:spPr>
          <a:xfrm>
            <a:off x="628650" y="5452962"/>
            <a:ext cx="3938725" cy="64633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Project Guide: Dr. LAKSHMI D </a:t>
            </a:r>
          </a:p>
          <a:p>
            <a:pPr algn="just"/>
            <a:r>
              <a:rPr lang="en-US" b="1" dirty="0">
                <a:latin typeface="Times New Roman" panose="02020603050405020304" pitchFamily="18" charset="0"/>
                <a:cs typeface="Times New Roman" panose="02020603050405020304" pitchFamily="18" charset="0"/>
              </a:rPr>
              <a:t>ASSOCIATE PROFESSOR.	</a:t>
            </a: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1921959" y="3486606"/>
            <a:ext cx="4802820"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SDG : 4 (QUALITY EDUCATION)</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NARUNIKKA R – 211421104170</a:t>
            </a:r>
          </a:p>
          <a:p>
            <a:pPr algn="ctr"/>
            <a:r>
              <a:rPr lang="en-US" b="1" dirty="0">
                <a:latin typeface="Times New Roman" panose="02020603050405020304" pitchFamily="18" charset="0"/>
                <a:cs typeface="Times New Roman" panose="02020603050405020304" pitchFamily="18" charset="0"/>
              </a:rPr>
              <a:t>MONIKA M – 211421104165</a:t>
            </a:r>
          </a:p>
          <a:p>
            <a:pPr algn="ctr"/>
            <a:r>
              <a:rPr lang="en-US" b="1" dirty="0">
                <a:latin typeface="Times New Roman" panose="02020603050405020304" pitchFamily="18" charset="0"/>
                <a:cs typeface="Times New Roman" panose="02020603050405020304" pitchFamily="18" charset="0"/>
              </a:rPr>
              <a:t>DEVIPRIYA S M - 211421104054</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4973160" y="5314462"/>
            <a:ext cx="3175301" cy="923330"/>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Project Coordinator: </a:t>
            </a:r>
          </a:p>
          <a:p>
            <a:pPr algn="just"/>
            <a:r>
              <a:rPr lang="en-US" b="1" dirty="0">
                <a:latin typeface="Times New Roman" panose="02020603050405020304" pitchFamily="18" charset="0"/>
                <a:cs typeface="Times New Roman" panose="02020603050405020304" pitchFamily="18" charset="0"/>
              </a:rPr>
              <a:t>Dr. KAVITHA SUBRAMANI, PROFESSOR.</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418480" y="99322"/>
            <a:ext cx="6133822" cy="1263286"/>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r>
              <a:rPr lang="en-US" dirty="0"/>
              <a:t>2.04.2025</a:t>
            </a:r>
            <a:endParaRPr lang="en-IN" dirty="0"/>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fld id="{9D3FF152-60F5-4862-82F9-1190556AA56F}" type="slidenum">
              <a:rPr lang="en-IN" sz="1400" b="1" smtClean="0">
                <a:solidFill>
                  <a:schemeClr val="tx1"/>
                </a:solidFill>
              </a:rPr>
              <a:t>1</a:t>
            </a:fld>
            <a:endParaRPr lang="en-IN" sz="1400" b="1" dirty="0">
              <a:solidFill>
                <a:schemeClr val="tx1"/>
              </a:solidFill>
            </a:endParaRPr>
          </a:p>
        </p:txBody>
      </p:sp>
      <p:sp>
        <p:nvSpPr>
          <p:cNvPr id="8" name="Footer Placeholder 7">
            <a:extLst>
              <a:ext uri="{FF2B5EF4-FFF2-40B4-BE49-F238E27FC236}">
                <a16:creationId xmlns:a16="http://schemas.microsoft.com/office/drawing/2014/main" id="{883DBBAE-C41A-ABDF-CB33-314E9D7C56C6}"/>
              </a:ext>
            </a:extLst>
          </p:cNvPr>
          <p:cNvSpPr>
            <a:spLocks noGrp="1"/>
          </p:cNvSpPr>
          <p:nvPr>
            <p:ph type="ftr" sz="quarter" idx="11"/>
          </p:nvPr>
        </p:nvSpPr>
        <p:spPr/>
        <p:txBody>
          <a:bodyPr/>
          <a:lstStyle/>
          <a:p>
            <a:r>
              <a:rPr lang="en-US" dirty="0"/>
              <a:t>AI Generative Personalized Interview Preparation Platform</a:t>
            </a:r>
          </a:p>
        </p:txBody>
      </p:sp>
    </p:spTree>
    <p:extLst>
      <p:ext uri="{BB962C8B-B14F-4D97-AF65-F5344CB8AC3E}">
        <p14:creationId xmlns:p14="http://schemas.microsoft.com/office/powerpoint/2010/main" val="989993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55821" y="578685"/>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D320AE4C-C8AD-5FE8-F765-45A6576E3B0B}"/>
              </a:ext>
            </a:extLst>
          </p:cNvPr>
          <p:cNvSpPr>
            <a:spLocks noGrp="1"/>
          </p:cNvSpPr>
          <p:nvPr>
            <p:ph type="dt" sz="half" idx="10"/>
          </p:nvPr>
        </p:nvSpPr>
        <p:spPr/>
        <p:txBody>
          <a:bodyPr/>
          <a:lstStyle/>
          <a:p>
            <a:fld id="{F455D1BD-F729-4AF1-B27A-A2B4224E89E6}" type="datetime1">
              <a:rPr lang="en-IN" smtClean="0"/>
              <a:t>02-04-2025</a:t>
            </a:fld>
            <a:endParaRPr lang="en-IN"/>
          </a:p>
        </p:txBody>
      </p:sp>
      <p:sp>
        <p:nvSpPr>
          <p:cNvPr id="4" name="Slide Number Placeholder 3">
            <a:extLst>
              <a:ext uri="{FF2B5EF4-FFF2-40B4-BE49-F238E27FC236}">
                <a16:creationId xmlns:a16="http://schemas.microsoft.com/office/drawing/2014/main" id="{69985F6D-C615-D78B-6019-8D3BBB5A2B93}"/>
              </a:ext>
            </a:extLst>
          </p:cNvPr>
          <p:cNvSpPr>
            <a:spLocks noGrp="1"/>
          </p:cNvSpPr>
          <p:nvPr>
            <p:ph type="sldNum" sz="quarter" idx="12"/>
          </p:nvPr>
        </p:nvSpPr>
        <p:spPr/>
        <p:txBody>
          <a:bodyPr/>
          <a:lstStyle/>
          <a:p>
            <a:fld id="{9D3FF152-60F5-4862-82F9-1190556AA56F}" type="slidenum">
              <a:rPr lang="en-IN" sz="1400" b="1" smtClean="0">
                <a:solidFill>
                  <a:schemeClr val="tx1"/>
                </a:solidFill>
              </a:rPr>
              <a:t>10</a:t>
            </a:fld>
            <a:endParaRPr lang="en-IN" sz="1400" b="1" dirty="0">
              <a:solidFill>
                <a:schemeClr val="tx1"/>
              </a:solidFill>
            </a:endParaRPr>
          </a:p>
        </p:txBody>
      </p:sp>
      <p:sp>
        <p:nvSpPr>
          <p:cNvPr id="5" name="Footer Placeholder 4">
            <a:extLst>
              <a:ext uri="{FF2B5EF4-FFF2-40B4-BE49-F238E27FC236}">
                <a16:creationId xmlns:a16="http://schemas.microsoft.com/office/drawing/2014/main" id="{9AB47FE8-5ECE-D477-E2CB-E5C8C7F085C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TextBox 5"/>
          <p:cNvSpPr txBox="1"/>
          <p:nvPr/>
        </p:nvSpPr>
        <p:spPr>
          <a:xfrm>
            <a:off x="780881" y="1789627"/>
            <a:ext cx="7582237" cy="3139321"/>
          </a:xfrm>
          <a:prstGeom prst="rect">
            <a:avLst/>
          </a:prstGeom>
          <a:noFill/>
        </p:spPr>
        <p:txBody>
          <a:bodyPr wrap="square" rtlCol="0">
            <a:spAutoFit/>
          </a:bodyPr>
          <a:lstStyle/>
          <a:p>
            <a:pPr lvl="0" algn="just" defTabSz="914400"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In today's competitive job market, candidates struggle with interview preparation due to the lack of personalized guidance tailored to their skills and experience. Existing platforms for resume analysis, mock interviews, and aptitude tests work in isolation, offering generic feedback without leveraging the candidate's resume. There is no unified system that integrates resume-based question generation, self-introduction assistance, mock tests, and ATS scoring, leaving candidates unable to effectively articulate their strengths or optimize their resumes. An AI-powered platform that extracts key resume details, generates customized interview questions, conducts mock tests, and evaluates ATS compatibility would enhance job seekers' confidence and improve their chances of success.</a:t>
            </a:r>
          </a:p>
        </p:txBody>
      </p:sp>
    </p:spTree>
    <p:extLst>
      <p:ext uri="{BB962C8B-B14F-4D97-AF65-F5344CB8AC3E}">
        <p14:creationId xmlns:p14="http://schemas.microsoft.com/office/powerpoint/2010/main" val="126665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Existing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02-04-2025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11</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TextBox 5"/>
          <p:cNvSpPr txBox="1"/>
          <p:nvPr/>
        </p:nvSpPr>
        <p:spPr>
          <a:xfrm>
            <a:off x="728283" y="1319001"/>
            <a:ext cx="7339476" cy="3416320"/>
          </a:xfrm>
          <a:prstGeom prst="rect">
            <a:avLst/>
          </a:prstGeom>
          <a:noFill/>
        </p:spPr>
        <p:txBody>
          <a:bodyPr wrap="square" rtlCol="0">
            <a:spAutoFit/>
          </a:bodyPr>
          <a:lstStyle/>
          <a:p>
            <a:pPr marL="734061" lvl="1" indent="-367031" algn="just">
              <a:buFont typeface="Arial"/>
              <a:buChar char="•"/>
            </a:pP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Resume Analysis Tools (e.g., HireVue, </a:t>
            </a:r>
            <a:r>
              <a:rPr lang="en-US" spc="17" dirty="0" err="1">
                <a:solidFill>
                  <a:srgbClr val="2B2C30"/>
                </a:solidFill>
                <a:latin typeface="Times New Roman" panose="02020603050405020304" pitchFamily="18" charset="0"/>
                <a:ea typeface="Playfair Display"/>
                <a:cs typeface="Times New Roman" panose="02020603050405020304" pitchFamily="18" charset="0"/>
                <a:sym typeface="Playfair Display"/>
              </a:rPr>
              <a:t>Zety</a:t>
            </a: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a:t>
            </a:r>
          </a:p>
          <a:p>
            <a:pPr marL="367030" lvl="1" algn="just"/>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Extract details from resumes, match candidates to jobs, and offer       feedback. However, they lack personalized question generation.</a:t>
            </a:r>
          </a:p>
          <a:p>
            <a:pPr algn="just"/>
            <a:endPar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734061" lvl="1" indent="-367031" algn="just">
              <a:buFont typeface="Arial"/>
              <a:buChar char="•"/>
            </a:pP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Mock Interview Platforms (e.g., </a:t>
            </a:r>
            <a:r>
              <a:rPr lang="en-US" spc="17" dirty="0" err="1">
                <a:solidFill>
                  <a:srgbClr val="2B2C30"/>
                </a:solidFill>
                <a:latin typeface="Times New Roman" panose="02020603050405020304" pitchFamily="18" charset="0"/>
                <a:ea typeface="Playfair Display"/>
                <a:cs typeface="Times New Roman" panose="02020603050405020304" pitchFamily="18" charset="0"/>
                <a:sym typeface="Playfair Display"/>
              </a:rPr>
              <a:t>Pramp</a:t>
            </a: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 </a:t>
            </a:r>
            <a:r>
              <a:rPr lang="en-US" spc="17" dirty="0" err="1">
                <a:solidFill>
                  <a:srgbClr val="2B2C30"/>
                </a:solidFill>
                <a:latin typeface="Times New Roman" panose="02020603050405020304" pitchFamily="18" charset="0"/>
                <a:ea typeface="Playfair Display"/>
                <a:cs typeface="Times New Roman" panose="02020603050405020304" pitchFamily="18" charset="0"/>
                <a:sym typeface="Playfair Display"/>
              </a:rPr>
              <a:t>InterviewBuddy</a:t>
            </a: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a:t>
            </a:r>
          </a:p>
          <a:p>
            <a:pPr marL="367030" lvl="1" algn="just"/>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Provide mock interviews and feedback, but typically focus on general   interview practice rather than personalized self-introductions or aptitude tests.</a:t>
            </a:r>
          </a:p>
          <a:p>
            <a:pPr algn="just"/>
            <a:endPar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734061" lvl="1" indent="-367031" algn="just">
              <a:buFont typeface="Arial"/>
              <a:buChar char="•"/>
            </a:pP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Aptitude Test Platforms (e.g., </a:t>
            </a:r>
            <a:r>
              <a:rPr lang="en-US" spc="17" dirty="0" err="1">
                <a:solidFill>
                  <a:srgbClr val="2B2C30"/>
                </a:solidFill>
                <a:latin typeface="Times New Roman" panose="02020603050405020304" pitchFamily="18" charset="0"/>
                <a:ea typeface="Playfair Display"/>
                <a:cs typeface="Times New Roman" panose="02020603050405020304" pitchFamily="18" charset="0"/>
                <a:sym typeface="Playfair Display"/>
              </a:rPr>
              <a:t>HackerRank</a:t>
            </a: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 </a:t>
            </a:r>
            <a:r>
              <a:rPr lang="en-US" spc="17" dirty="0" err="1">
                <a:solidFill>
                  <a:srgbClr val="2B2C30"/>
                </a:solidFill>
                <a:latin typeface="Times New Roman" panose="02020603050405020304" pitchFamily="18" charset="0"/>
                <a:ea typeface="Playfair Display"/>
                <a:cs typeface="Times New Roman" panose="02020603050405020304" pitchFamily="18" charset="0"/>
                <a:sym typeface="Playfair Display"/>
              </a:rPr>
              <a:t>TestGorilla</a:t>
            </a: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a:t>
            </a:r>
          </a:p>
          <a:p>
            <a:pPr marL="367030" lvl="1" algn="just"/>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Generate and evaluate technical and aptitude tests, but don't integrate resume-driven question generation or self-introduction features.</a:t>
            </a:r>
          </a:p>
        </p:txBody>
      </p:sp>
    </p:spTree>
    <p:extLst>
      <p:ext uri="{BB962C8B-B14F-4D97-AF65-F5344CB8AC3E}">
        <p14:creationId xmlns:p14="http://schemas.microsoft.com/office/powerpoint/2010/main" val="8533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98394" y="302392"/>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Limitations</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02-04-2025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12</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TextBox 5"/>
          <p:cNvSpPr txBox="1"/>
          <p:nvPr/>
        </p:nvSpPr>
        <p:spPr>
          <a:xfrm>
            <a:off x="845618" y="1205713"/>
            <a:ext cx="7339476" cy="4247317"/>
          </a:xfrm>
          <a:prstGeom prst="rect">
            <a:avLst/>
          </a:prstGeom>
          <a:noFill/>
        </p:spPr>
        <p:txBody>
          <a:bodyPr wrap="square" rtlCol="0">
            <a:spAutoFit/>
          </a:bodyPr>
          <a:lstStyle/>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Lack of Personalized Question Generation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Resume analysis tools like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HireVue</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Zety</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extract details but do not generate tailored interview questions based on a candidate’s specific skills and experience.</a:t>
            </a:r>
          </a:p>
          <a:p>
            <a:pPr algn="just"/>
            <a:endPar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Generalized Mock Interviews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Platforms like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Pramp</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InterviewBuddy</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provide mock interviews but lack customization based on a candidate’s background, making the experience less relevant to their specific job role.</a:t>
            </a:r>
          </a:p>
          <a:p>
            <a:pPr algn="just"/>
            <a:endPar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No Resume-Driven Aptitude Tests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Aptitude test platforms such as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HackerRank</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TestGorilla</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assess general skills but do not generate questions tailored to the candidate’s resume, potentially leading to an irrelevant or inefficient assessment process.</a:t>
            </a:r>
          </a:p>
          <a:p>
            <a:pPr algn="just"/>
            <a:endParaRPr lang="en-US" spc="20" dirty="0">
              <a:solidFill>
                <a:srgbClr val="2B2C30"/>
              </a:solidFill>
              <a:ea typeface="Playfair Display"/>
              <a:cs typeface="Playfair Display"/>
              <a:sym typeface="Playfair Display"/>
            </a:endParaRPr>
          </a:p>
        </p:txBody>
      </p:sp>
    </p:spTree>
    <p:extLst>
      <p:ext uri="{BB962C8B-B14F-4D97-AF65-F5344CB8AC3E}">
        <p14:creationId xmlns:p14="http://schemas.microsoft.com/office/powerpoint/2010/main" val="146711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355038" y="521288"/>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Limitations</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02-04-2025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13</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TextBox 5"/>
          <p:cNvSpPr txBox="1"/>
          <p:nvPr/>
        </p:nvSpPr>
        <p:spPr>
          <a:xfrm>
            <a:off x="902262" y="1569855"/>
            <a:ext cx="7339476" cy="3693319"/>
          </a:xfrm>
          <a:prstGeom prst="rect">
            <a:avLst/>
          </a:prstGeom>
          <a:noFill/>
        </p:spPr>
        <p:txBody>
          <a:bodyPr wrap="square" rtlCol="0">
            <a:spAutoFit/>
          </a:bodyPr>
          <a:lstStyle/>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Limited Self-Introduction Guidance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Existing platforms do not assist candidates in crafting structured and engaging self-introductions tailored to their experience and job aspirations.</a:t>
            </a:r>
          </a:p>
          <a:p>
            <a:pPr algn="just"/>
            <a:endPar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No Instant Feedback Mechanism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Many tools provide evaluations, but few offer real-time feedback on aptitude tests, self-introductions, and interview responses, delaying the learning process.</a:t>
            </a:r>
          </a:p>
          <a:p>
            <a:pPr algn="just"/>
            <a:endPar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457200" indent="-457200" algn="just">
              <a:buFont typeface="Arial" panose="020B0604020202020204" pitchFamily="34" charset="0"/>
              <a:buChar char="•"/>
            </a:pPr>
            <a:r>
              <a:rPr lang="en-US" b="1"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Poor Integration of ATS Scoring </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Resume screening tools may check ATS compatibility but do not offer an integrated solution that combines resume analysis, ATS scoring, and interview preparation in a single platform.</a:t>
            </a:r>
          </a:p>
          <a:p>
            <a:pPr algn="just"/>
            <a:endParaRPr lang="en-US" spc="20" dirty="0">
              <a:solidFill>
                <a:srgbClr val="2B2C30"/>
              </a:solidFill>
              <a:ea typeface="Playfair Display"/>
              <a:cs typeface="Playfair Display"/>
              <a:sym typeface="Playfair Display"/>
            </a:endParaRPr>
          </a:p>
        </p:txBody>
      </p:sp>
    </p:spTree>
    <p:extLst>
      <p:ext uri="{BB962C8B-B14F-4D97-AF65-F5344CB8AC3E}">
        <p14:creationId xmlns:p14="http://schemas.microsoft.com/office/powerpoint/2010/main" val="376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355038" y="651513"/>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Proposed System</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4ED6F37-FDEB-14D6-7786-B755476111F7}"/>
              </a:ext>
            </a:extLst>
          </p:cNvPr>
          <p:cNvSpPr>
            <a:spLocks noGrp="1"/>
          </p:cNvSpPr>
          <p:nvPr>
            <p:ph type="dt" sz="half" idx="10"/>
          </p:nvPr>
        </p:nvSpPr>
        <p:spPr/>
        <p:txBody>
          <a:bodyPr/>
          <a:lstStyle/>
          <a:p>
            <a:fld id="{3487E929-4048-4FA8-8BB8-CA6B1DEE6F8B}" type="datetime1">
              <a:rPr lang="en-IN" smtClean="0"/>
              <a:t>02-04-2025</a:t>
            </a:fld>
            <a:endParaRPr lang="en-IN"/>
          </a:p>
        </p:txBody>
      </p:sp>
      <p:sp>
        <p:nvSpPr>
          <p:cNvPr id="4" name="Slide Number Placeholder 3">
            <a:extLst>
              <a:ext uri="{FF2B5EF4-FFF2-40B4-BE49-F238E27FC236}">
                <a16:creationId xmlns:a16="http://schemas.microsoft.com/office/drawing/2014/main" id="{4DB30AD6-C0F0-3ECE-0069-7C5248013755}"/>
              </a:ext>
            </a:extLst>
          </p:cNvPr>
          <p:cNvSpPr>
            <a:spLocks noGrp="1"/>
          </p:cNvSpPr>
          <p:nvPr>
            <p:ph type="sldNum" sz="quarter" idx="12"/>
          </p:nvPr>
        </p:nvSpPr>
        <p:spPr/>
        <p:txBody>
          <a:bodyPr/>
          <a:lstStyle/>
          <a:p>
            <a:fld id="{9D3FF152-60F5-4862-82F9-1190556AA56F}" type="slidenum">
              <a:rPr lang="en-IN" sz="1400" b="1" smtClean="0">
                <a:solidFill>
                  <a:schemeClr val="tx1"/>
                </a:solidFill>
              </a:rPr>
              <a:t>14</a:t>
            </a:fld>
            <a:endParaRPr lang="en-IN" sz="1400" b="1" dirty="0">
              <a:solidFill>
                <a:schemeClr val="tx1"/>
              </a:solidFill>
            </a:endParaRPr>
          </a:p>
        </p:txBody>
      </p:sp>
      <p:sp>
        <p:nvSpPr>
          <p:cNvPr id="5" name="Footer Placeholder 4">
            <a:extLst>
              <a:ext uri="{FF2B5EF4-FFF2-40B4-BE49-F238E27FC236}">
                <a16:creationId xmlns:a16="http://schemas.microsoft.com/office/drawing/2014/main" id="{0DB4B592-9668-B593-B60D-EA7A50346ECC}"/>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TextBox 5"/>
          <p:cNvSpPr txBox="1"/>
          <p:nvPr/>
        </p:nvSpPr>
        <p:spPr>
          <a:xfrm>
            <a:off x="628650" y="1666958"/>
            <a:ext cx="7339476" cy="2862322"/>
          </a:xfrm>
          <a:prstGeom prst="rect">
            <a:avLst/>
          </a:prstGeom>
          <a:noFill/>
        </p:spPr>
        <p:txBody>
          <a:bodyPr wrap="square" rtlCol="0">
            <a:spAutoFit/>
          </a:bodyPr>
          <a:lstStyle/>
          <a:p>
            <a:pPr marL="734061" lvl="1" indent="-367031" algn="just">
              <a:buFont typeface="Arial"/>
              <a:buChar char="•"/>
            </a:pP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The proposed system, focused on automating career recommendations and interview preparation through resume analysis, could benefit from enhanced integration of real-time feedback mechanisms, allowing dynamic adjustments to recommendations based on user progress.</a:t>
            </a:r>
          </a:p>
          <a:p>
            <a:pPr algn="just"/>
            <a:endPar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734061" lvl="1" indent="-367031" algn="just">
              <a:buFont typeface="Arial"/>
              <a:buChar char="•"/>
            </a:pPr>
            <a:r>
              <a:rPr lang="en-US" spc="17" dirty="0">
                <a:solidFill>
                  <a:srgbClr val="2B2C30"/>
                </a:solidFill>
                <a:latin typeface="Times New Roman" panose="02020603050405020304" pitchFamily="18" charset="0"/>
                <a:ea typeface="Playfair Display"/>
                <a:cs typeface="Times New Roman" panose="02020603050405020304" pitchFamily="18" charset="0"/>
                <a:sym typeface="Playfair Display"/>
              </a:rPr>
              <a:t> Additionally, incorporating more advanced NLP models to handle diverse resume formats and career paths would improve the system's adaptability and precision.</a:t>
            </a:r>
          </a:p>
          <a:p>
            <a:pPr algn="just"/>
            <a:endParaRPr lang="en-US" spc="17" dirty="0">
              <a:solidFill>
                <a:srgbClr val="2B2C30"/>
              </a:solidFill>
              <a:ea typeface="Playfair Display"/>
              <a:cs typeface="Playfair Display"/>
              <a:sym typeface="Playfair Display"/>
            </a:endParaRPr>
          </a:p>
        </p:txBody>
      </p:sp>
    </p:spTree>
    <p:extLst>
      <p:ext uri="{BB962C8B-B14F-4D97-AF65-F5344CB8AC3E}">
        <p14:creationId xmlns:p14="http://schemas.microsoft.com/office/powerpoint/2010/main" val="162554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66058"/>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Software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FAF13B13-FE7B-44B3-A17C-0E207613EA14}" type="datetime1">
              <a:rPr lang="en-IN" smtClean="0"/>
              <a:t>02-04-2025</a:t>
            </a:fld>
            <a:endParaRPr lang="en-IN" dirty="0"/>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15</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Rectangle 5"/>
          <p:cNvSpPr/>
          <p:nvPr/>
        </p:nvSpPr>
        <p:spPr>
          <a:xfrm>
            <a:off x="1309393" y="1297688"/>
            <a:ext cx="6669354" cy="4247317"/>
          </a:xfrm>
          <a:prstGeom prst="rect">
            <a:avLst/>
          </a:prstGeom>
        </p:spPr>
        <p:txBody>
          <a:bodyPr wrap="square">
            <a:spAutoFit/>
          </a:bodyPr>
          <a:lstStyle/>
          <a:p>
            <a:pPr algn="just"/>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1. Operating System: Windows 10/11</a:t>
            </a:r>
          </a:p>
          <a:p>
            <a:pPr algn="just"/>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2. Programming Language: Python 3.8+</a:t>
            </a:r>
          </a:p>
          <a:p>
            <a:pPr algn="just"/>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3. Libraries &amp; Frameworks:</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Web Framework: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Streamlit</a:t>
            </a:r>
            <a:endPar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Document Processing: PyPDF2 , docx2pdf</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Vector Database: FAISS </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Large Language Model (LLM): Google Gemini API </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Text Processing: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langchain</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langchain_text_splitters</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(for chunking and processing documents)</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Database: Firebase </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Authentication: Custom authentication via database.py (for user login and registration)</a:t>
            </a:r>
          </a:p>
          <a:p>
            <a:pPr marL="906777" lvl="1" indent="-453388" algn="just">
              <a:buFont typeface="Arial"/>
              <a:buChar char="•"/>
            </a:pP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Audio Processing: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gtts</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(for text-to-speech conversion), </a:t>
            </a:r>
            <a:r>
              <a:rPr lang="en-US"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pygame</a:t>
            </a:r>
            <a:r>
              <a:rPr lang="en-US"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(for audio playback)</a:t>
            </a:r>
          </a:p>
          <a:p>
            <a:pPr marL="906777" lvl="1" indent="-453388" algn="just">
              <a:buFont typeface="Arial"/>
              <a:buChar char="•"/>
            </a:pPr>
            <a:endParaRPr lang="en-US" spc="20" dirty="0">
              <a:solidFill>
                <a:srgbClr val="2B2C30"/>
              </a:solidFill>
              <a:latin typeface="Calibri" panose="020F0502020204030204" pitchFamily="34" charset="0"/>
              <a:ea typeface="Playfair Display"/>
              <a:cs typeface="Calibri" panose="020F0502020204030204" pitchFamily="34" charset="0"/>
              <a:sym typeface="Playfair Display"/>
            </a:endParaRPr>
          </a:p>
        </p:txBody>
      </p:sp>
    </p:spTree>
    <p:extLst>
      <p:ext uri="{BB962C8B-B14F-4D97-AF65-F5344CB8AC3E}">
        <p14:creationId xmlns:p14="http://schemas.microsoft.com/office/powerpoint/2010/main" val="207026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148438" y="489615"/>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Hardware used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6E8B922-F211-8D88-DCF1-70B86E5B87CE}"/>
              </a:ext>
            </a:extLst>
          </p:cNvPr>
          <p:cNvSpPr>
            <a:spLocks noGrp="1"/>
          </p:cNvSpPr>
          <p:nvPr>
            <p:ph type="dt" sz="half" idx="10"/>
          </p:nvPr>
        </p:nvSpPr>
        <p:spPr/>
        <p:txBody>
          <a:bodyPr/>
          <a:lstStyle/>
          <a:p>
            <a:fld id="{FAF13B13-FE7B-44B3-A17C-0E207613EA14}" type="datetime1">
              <a:rPr lang="en-IN" smtClean="0"/>
              <a:t>02-04-2025</a:t>
            </a:fld>
            <a:endParaRPr lang="en-IN"/>
          </a:p>
        </p:txBody>
      </p:sp>
      <p:sp>
        <p:nvSpPr>
          <p:cNvPr id="4" name="Slide Number Placeholder 3">
            <a:extLst>
              <a:ext uri="{FF2B5EF4-FFF2-40B4-BE49-F238E27FC236}">
                <a16:creationId xmlns:a16="http://schemas.microsoft.com/office/drawing/2014/main" id="{2894247B-9CF2-A38D-3B41-D90F4E4CF4C0}"/>
              </a:ext>
            </a:extLst>
          </p:cNvPr>
          <p:cNvSpPr>
            <a:spLocks noGrp="1"/>
          </p:cNvSpPr>
          <p:nvPr>
            <p:ph type="sldNum" sz="quarter" idx="12"/>
          </p:nvPr>
        </p:nvSpPr>
        <p:spPr/>
        <p:txBody>
          <a:bodyPr/>
          <a:lstStyle/>
          <a:p>
            <a:fld id="{9D3FF152-60F5-4862-82F9-1190556AA56F}" type="slidenum">
              <a:rPr lang="en-IN" sz="1400" b="1" smtClean="0">
                <a:solidFill>
                  <a:schemeClr val="tx1"/>
                </a:solidFill>
              </a:rPr>
              <a:t>16</a:t>
            </a:fld>
            <a:endParaRPr lang="en-IN" sz="1400" b="1" dirty="0">
              <a:solidFill>
                <a:schemeClr val="tx1"/>
              </a:solidFill>
            </a:endParaRPr>
          </a:p>
        </p:txBody>
      </p:sp>
      <p:sp>
        <p:nvSpPr>
          <p:cNvPr id="5" name="Footer Placeholder 4">
            <a:extLst>
              <a:ext uri="{FF2B5EF4-FFF2-40B4-BE49-F238E27FC236}">
                <a16:creationId xmlns:a16="http://schemas.microsoft.com/office/drawing/2014/main" id="{4A3E7582-B1E8-EAD0-208E-A369B8300F04}"/>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6" name="Rectangle 1"/>
          <p:cNvSpPr>
            <a:spLocks noChangeArrowheads="1"/>
          </p:cNvSpPr>
          <p:nvPr/>
        </p:nvSpPr>
        <p:spPr bwMode="auto">
          <a:xfrm>
            <a:off x="1073713" y="1488210"/>
            <a:ext cx="6880758"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Here's a brief summary of the specifications: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i5 (10th Gen or newer) or AMD </a:t>
            </a:r>
            <a:r>
              <a:rPr kumimoji="0" 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Ryzen</a:t>
            </a: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8GB, Recommended 16GB for better performance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256GB SSD (Solid-State Drive) for faster data access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specs are suitable for general use, multitasking, and moderate performance tasks.</a:t>
            </a:r>
          </a:p>
        </p:txBody>
      </p:sp>
    </p:spTree>
    <p:extLst>
      <p:ext uri="{BB962C8B-B14F-4D97-AF65-F5344CB8AC3E}">
        <p14:creationId xmlns:p14="http://schemas.microsoft.com/office/powerpoint/2010/main" val="267877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E423047D-1ACD-4B81-ACD0-B5BF1E815C27}" type="datetime1">
              <a:rPr lang="en-IN" smtClean="0"/>
              <a:t>02-04-2025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z="1400" b="1" smtClean="0">
                <a:solidFill>
                  <a:schemeClr val="tx1"/>
                </a:solidFill>
              </a:rPr>
              <a:t>17</a:t>
            </a:fld>
            <a:endParaRPr lang="en-IN" b="1" dirty="0">
              <a:solidFill>
                <a:schemeClr val="tx1"/>
              </a:solidFill>
            </a:endParaRPr>
          </a:p>
        </p:txBody>
      </p:sp>
      <p:sp>
        <p:nvSpPr>
          <p:cNvPr id="3" name="Footer Placeholder 2">
            <a:extLst>
              <a:ext uri="{FF2B5EF4-FFF2-40B4-BE49-F238E27FC236}">
                <a16:creationId xmlns:a16="http://schemas.microsoft.com/office/drawing/2014/main" id="{34C646A9-0D81-7699-9DA6-C34614EB0F05}"/>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6" name="Picture 5">
            <a:extLst>
              <a:ext uri="{FF2B5EF4-FFF2-40B4-BE49-F238E27FC236}">
                <a16:creationId xmlns:a16="http://schemas.microsoft.com/office/drawing/2014/main" id="{D9F66DF9-64F9-7EAF-B7A6-4DC86064C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973395"/>
            <a:ext cx="7748435" cy="5034116"/>
          </a:xfrm>
          <a:prstGeom prst="rect">
            <a:avLst/>
          </a:prstGeom>
        </p:spPr>
      </p:pic>
    </p:spTree>
    <p:extLst>
      <p:ext uri="{BB962C8B-B14F-4D97-AF65-F5344CB8AC3E}">
        <p14:creationId xmlns:p14="http://schemas.microsoft.com/office/powerpoint/2010/main" val="1665330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EAA6-7323-9478-B954-A04160F5C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02402-E98A-24E5-C014-9BE7A0BAA857}"/>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 DFD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9C914EFB-E8C1-B98C-116D-C72CB7182FED}"/>
              </a:ext>
            </a:extLst>
          </p:cNvPr>
          <p:cNvSpPr>
            <a:spLocks noGrp="1"/>
          </p:cNvSpPr>
          <p:nvPr>
            <p:ph type="dt" sz="half" idx="10"/>
          </p:nvPr>
        </p:nvSpPr>
        <p:spPr/>
        <p:txBody>
          <a:bodyPr/>
          <a:lstStyle/>
          <a:p>
            <a:fld id="{93C8E2EA-5B1E-4C4B-8119-2064F1198F72}" type="datetime1">
              <a:rPr lang="en-IN" smtClean="0"/>
              <a:t>02-04-2025</a:t>
            </a:fld>
            <a:endParaRPr lang="en-IN"/>
          </a:p>
        </p:txBody>
      </p:sp>
      <p:sp>
        <p:nvSpPr>
          <p:cNvPr id="8" name="Slide Number Placeholder 7">
            <a:extLst>
              <a:ext uri="{FF2B5EF4-FFF2-40B4-BE49-F238E27FC236}">
                <a16:creationId xmlns:a16="http://schemas.microsoft.com/office/drawing/2014/main" id="{D47092FB-CF37-3B8E-00EB-3048786413CF}"/>
              </a:ext>
            </a:extLst>
          </p:cNvPr>
          <p:cNvSpPr>
            <a:spLocks noGrp="1"/>
          </p:cNvSpPr>
          <p:nvPr>
            <p:ph type="sldNum" sz="quarter" idx="12"/>
          </p:nvPr>
        </p:nvSpPr>
        <p:spPr/>
        <p:txBody>
          <a:bodyPr/>
          <a:lstStyle/>
          <a:p>
            <a:fld id="{9D3FF152-60F5-4862-82F9-1190556AA56F}" type="slidenum">
              <a:rPr lang="en-IN" smtClean="0"/>
              <a:t>18</a:t>
            </a:fld>
            <a:endParaRPr lang="en-IN"/>
          </a:p>
        </p:txBody>
      </p:sp>
      <p:sp>
        <p:nvSpPr>
          <p:cNvPr id="3" name="Footer Placeholder 2">
            <a:extLst>
              <a:ext uri="{FF2B5EF4-FFF2-40B4-BE49-F238E27FC236}">
                <a16:creationId xmlns:a16="http://schemas.microsoft.com/office/drawing/2014/main" id="{20B5977A-999A-377F-6F96-9D9CC78B6DB3}"/>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775" y="1070172"/>
            <a:ext cx="4529074" cy="4912255"/>
          </a:xfrm>
          <a:prstGeom prst="rect">
            <a:avLst/>
          </a:prstGeom>
        </p:spPr>
      </p:pic>
    </p:spTree>
    <p:extLst>
      <p:ext uri="{BB962C8B-B14F-4D97-AF65-F5344CB8AC3E}">
        <p14:creationId xmlns:p14="http://schemas.microsoft.com/office/powerpoint/2010/main" val="1073122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Design -DFD </a:t>
            </a:r>
            <a:endParaRPr lang="en-IN" sz="60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1950720" y="1948934"/>
            <a:ext cx="4572000" cy="369332"/>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9E8B47BC-0028-77ED-E0AF-805FFDB5AD29}"/>
              </a:ext>
            </a:extLst>
          </p:cNvPr>
          <p:cNvSpPr txBox="1"/>
          <p:nvPr/>
        </p:nvSpPr>
        <p:spPr>
          <a:xfrm>
            <a:off x="1412240" y="2962255"/>
            <a:ext cx="6654800" cy="369332"/>
          </a:xfrm>
          <a:prstGeom prst="rect">
            <a:avLst/>
          </a:prstGeom>
          <a:noFill/>
        </p:spPr>
        <p:txBody>
          <a:bodyPr wrap="square">
            <a:spAutoFit/>
          </a:bodyPr>
          <a:lstStyle/>
          <a:p>
            <a:pPr marL="285750" indent="-285750">
              <a:buFont typeface="Arial" panose="020B0604020202020204" pitchFamily="34" charset="0"/>
              <a:buChar char="•"/>
            </a:pPr>
            <a:endParaRPr lang="en-IN" dirty="0"/>
          </a:p>
        </p:txBody>
      </p:sp>
      <p:sp>
        <p:nvSpPr>
          <p:cNvPr id="7" name="Date Placeholder 6">
            <a:extLst>
              <a:ext uri="{FF2B5EF4-FFF2-40B4-BE49-F238E27FC236}">
                <a16:creationId xmlns:a16="http://schemas.microsoft.com/office/drawing/2014/main" id="{C882CF49-C6EE-11A2-A9CF-6435ECACEAA7}"/>
              </a:ext>
            </a:extLst>
          </p:cNvPr>
          <p:cNvSpPr>
            <a:spLocks noGrp="1"/>
          </p:cNvSpPr>
          <p:nvPr>
            <p:ph type="dt" sz="half" idx="10"/>
          </p:nvPr>
        </p:nvSpPr>
        <p:spPr/>
        <p:txBody>
          <a:bodyPr/>
          <a:lstStyle/>
          <a:p>
            <a:fld id="{AE04E01F-CA7A-462E-A07C-89F26DCA0092}" type="datetime1">
              <a:rPr lang="en-IN" smtClean="0"/>
              <a:t>02-04-2025</a:t>
            </a:fld>
            <a:endParaRPr lang="en-IN"/>
          </a:p>
        </p:txBody>
      </p:sp>
      <p:sp>
        <p:nvSpPr>
          <p:cNvPr id="8" name="Slide Number Placeholder 7">
            <a:extLst>
              <a:ext uri="{FF2B5EF4-FFF2-40B4-BE49-F238E27FC236}">
                <a16:creationId xmlns:a16="http://schemas.microsoft.com/office/drawing/2014/main" id="{49F084E4-6470-6E54-01D5-51470D9D3D05}"/>
              </a:ext>
            </a:extLst>
          </p:cNvPr>
          <p:cNvSpPr>
            <a:spLocks noGrp="1"/>
          </p:cNvSpPr>
          <p:nvPr>
            <p:ph type="sldNum" sz="quarter" idx="12"/>
          </p:nvPr>
        </p:nvSpPr>
        <p:spPr/>
        <p:txBody>
          <a:bodyPr/>
          <a:lstStyle/>
          <a:p>
            <a:fld id="{9D3FF152-60F5-4862-82F9-1190556AA56F}" type="slidenum">
              <a:rPr lang="en-IN" smtClean="0"/>
              <a:t>19</a:t>
            </a:fld>
            <a:endParaRPr lang="en-IN"/>
          </a:p>
        </p:txBody>
      </p:sp>
      <p:sp>
        <p:nvSpPr>
          <p:cNvPr id="3" name="Footer Placeholder 2">
            <a:extLst>
              <a:ext uri="{FF2B5EF4-FFF2-40B4-BE49-F238E27FC236}">
                <a16:creationId xmlns:a16="http://schemas.microsoft.com/office/drawing/2014/main" id="{AC48C95D-0F77-D4F0-B055-532F01D13379}"/>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8877" y="911005"/>
            <a:ext cx="4610341" cy="4987086"/>
          </a:xfrm>
          <a:prstGeom prst="rect">
            <a:avLst/>
          </a:prstGeom>
        </p:spPr>
      </p:pic>
    </p:spTree>
    <p:extLst>
      <p:ext uri="{BB962C8B-B14F-4D97-AF65-F5344CB8AC3E}">
        <p14:creationId xmlns:p14="http://schemas.microsoft.com/office/powerpoint/2010/main" val="97236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Abstract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2222777-92ED-54BE-C685-6C231F278C74}"/>
              </a:ext>
            </a:extLst>
          </p:cNvPr>
          <p:cNvSpPr>
            <a:spLocks noGrp="1"/>
          </p:cNvSpPr>
          <p:nvPr>
            <p:ph type="dt" sz="half" idx="10"/>
          </p:nvPr>
        </p:nvSpPr>
        <p:spPr/>
        <p:txBody>
          <a:bodyPr/>
          <a:lstStyle/>
          <a:p>
            <a:r>
              <a:rPr lang="en-US" dirty="0"/>
              <a:t>2.04.2025</a:t>
            </a:r>
            <a:endParaRPr lang="en-IN" dirty="0"/>
          </a:p>
        </p:txBody>
      </p:sp>
      <p:sp>
        <p:nvSpPr>
          <p:cNvPr id="4" name="Slide Number Placeholder 3">
            <a:extLst>
              <a:ext uri="{FF2B5EF4-FFF2-40B4-BE49-F238E27FC236}">
                <a16:creationId xmlns:a16="http://schemas.microsoft.com/office/drawing/2014/main" id="{4D0D27F3-A695-E40C-B83C-8D83510D94B2}"/>
              </a:ext>
            </a:extLst>
          </p:cNvPr>
          <p:cNvSpPr>
            <a:spLocks noGrp="1"/>
          </p:cNvSpPr>
          <p:nvPr>
            <p:ph type="sldNum" sz="quarter" idx="12"/>
          </p:nvPr>
        </p:nvSpPr>
        <p:spPr/>
        <p:txBody>
          <a:bodyPr/>
          <a:lstStyle/>
          <a:p>
            <a:fld id="{9D3FF152-60F5-4862-82F9-1190556AA56F}" type="slidenum">
              <a:rPr lang="en-IN" sz="1400" b="1" smtClean="0">
                <a:solidFill>
                  <a:schemeClr val="tx1"/>
                </a:solidFill>
              </a:rPr>
              <a:t>2</a:t>
            </a:fld>
            <a:endParaRPr lang="en-IN" sz="1400" b="1" dirty="0">
              <a:solidFill>
                <a:schemeClr val="tx1"/>
              </a:solidFill>
            </a:endParaRPr>
          </a:p>
        </p:txBody>
      </p:sp>
      <p:sp>
        <p:nvSpPr>
          <p:cNvPr id="5" name="TextBox 4">
            <a:extLst>
              <a:ext uri="{FF2B5EF4-FFF2-40B4-BE49-F238E27FC236}">
                <a16:creationId xmlns:a16="http://schemas.microsoft.com/office/drawing/2014/main" id="{DC7BA443-99A8-7A6F-DA2E-441820D56F6D}"/>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531CCE89-FE17-CEEC-F45A-C882A485DC45}"/>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7" name="TextBox 6"/>
          <p:cNvSpPr txBox="1"/>
          <p:nvPr/>
        </p:nvSpPr>
        <p:spPr>
          <a:xfrm>
            <a:off x="760651" y="1351369"/>
            <a:ext cx="7695526" cy="397031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project introduces an AI-powered interview preparation platform designed to optimize job candidates' readiness by leveraging advanced Natural Language Processing (NLP) techniques. The platform analyzes resumes in multiple formats, including PDF, DOCX, and Google Drive links, to generate personalized interview questions, aptitude tests, and self-introduction prompts tailored to the user's professional background. The system provides instant feedback on responses, allowing candidates to track their progress and refine their answers for better performance. Additionally, the platform evaluates resumes for Applicant Tracking System (ATS) compatibility, offering an ATS score to help candidates optimize their resumes for better visibility during the hiring process. With an easy-to-use interface and secure authentication, the platform enhances the interview preparation journey by giving candidates the tools to articulate their strengths, assess their preparedness, and improve their chances of success in a competitive job market.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377797" y="303716"/>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E8DBB-8CAD-47AF-1F08-E5D854F507F6}"/>
              </a:ext>
            </a:extLst>
          </p:cNvPr>
          <p:cNvSpPr txBox="1"/>
          <p:nvPr/>
        </p:nvSpPr>
        <p:spPr>
          <a:xfrm>
            <a:off x="979136" y="1066903"/>
            <a:ext cx="7185728" cy="4247317"/>
          </a:xfrm>
          <a:prstGeom prst="rect">
            <a:avLst/>
          </a:prstGeom>
          <a:noFill/>
        </p:spPr>
        <p:txBody>
          <a:bodyPr wrap="square">
            <a:spAutoFit/>
          </a:bodyPr>
          <a:lstStyle/>
          <a:p>
            <a:pPr marL="571500" indent="-5715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Handling &amp; Preprocessing Module</a:t>
            </a:r>
          </a:p>
          <a:p>
            <a:pPr marL="571500" indent="-5715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Question Generation Module</a:t>
            </a:r>
          </a:p>
          <a:p>
            <a:pPr marL="571500" indent="-5715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Mock test Module</a:t>
            </a:r>
          </a:p>
          <a:p>
            <a:pPr marL="571500" indent="-5715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ATS scoring &amp; Resume Analysis</a:t>
            </a:r>
          </a:p>
          <a:p>
            <a:pPr marL="571500" indent="-5715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Generate About self</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Data Handling &amp; Pre-processing Module:</a:t>
            </a:r>
          </a:p>
          <a:p>
            <a:pPr algn="just"/>
            <a:endParaRPr lang="en-IN"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Responsible for loading, extracting, and preprocessing relevant data.</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Loads keywords and test questions from JSON files.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Extracts skills from input text using regex and predefined keyword sets.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Prepares data for question generation by normalizing and cleaning text.</a:t>
            </a:r>
          </a:p>
          <a:p>
            <a:pPr algn="just"/>
            <a:endParaRPr lang="en-IN" dirty="0"/>
          </a:p>
          <a:p>
            <a:pPr algn="just"/>
            <a:r>
              <a:rPr lang="en-US" dirty="0">
                <a:solidFill>
                  <a:srgbClr val="222222"/>
                </a:solidFill>
                <a:effectLst/>
                <a:ea typeface="Calibri" panose="020F0502020204030204" pitchFamily="34" charset="0"/>
              </a:rPr>
              <a:t>  </a:t>
            </a:r>
            <a:endParaRPr lang="en-IN" dirty="0"/>
          </a:p>
        </p:txBody>
      </p:sp>
      <p:sp>
        <p:nvSpPr>
          <p:cNvPr id="3" name="Date Placeholder 2">
            <a:extLst>
              <a:ext uri="{FF2B5EF4-FFF2-40B4-BE49-F238E27FC236}">
                <a16:creationId xmlns:a16="http://schemas.microsoft.com/office/drawing/2014/main" id="{F7C3E4E9-4199-339C-75CA-C1D0D0AF6F57}"/>
              </a:ext>
            </a:extLst>
          </p:cNvPr>
          <p:cNvSpPr>
            <a:spLocks noGrp="1"/>
          </p:cNvSpPr>
          <p:nvPr>
            <p:ph type="dt" sz="half" idx="10"/>
          </p:nvPr>
        </p:nvSpPr>
        <p:spPr/>
        <p:txBody>
          <a:bodyPr/>
          <a:lstStyle/>
          <a:p>
            <a:fld id="{2D949113-FF7A-40B9-8139-10E567AB16BA}" type="datetime1">
              <a:rPr lang="en-IN" smtClean="0"/>
              <a:t>02-04-2025</a:t>
            </a:fld>
            <a:endParaRPr lang="en-IN"/>
          </a:p>
        </p:txBody>
      </p:sp>
      <p:sp>
        <p:nvSpPr>
          <p:cNvPr id="5" name="Slide Number Placeholder 4">
            <a:extLst>
              <a:ext uri="{FF2B5EF4-FFF2-40B4-BE49-F238E27FC236}">
                <a16:creationId xmlns:a16="http://schemas.microsoft.com/office/drawing/2014/main" id="{8BBB847C-58FB-58C8-32C9-9A8BAF62EA4A}"/>
              </a:ext>
            </a:extLst>
          </p:cNvPr>
          <p:cNvSpPr>
            <a:spLocks noGrp="1"/>
          </p:cNvSpPr>
          <p:nvPr>
            <p:ph type="sldNum" sz="quarter" idx="12"/>
          </p:nvPr>
        </p:nvSpPr>
        <p:spPr/>
        <p:txBody>
          <a:bodyPr/>
          <a:lstStyle/>
          <a:p>
            <a:fld id="{9D3FF152-60F5-4862-82F9-1190556AA56F}" type="slidenum">
              <a:rPr lang="en-IN" smtClean="0"/>
              <a:t>20</a:t>
            </a:fld>
            <a:endParaRPr lang="en-IN"/>
          </a:p>
        </p:txBody>
      </p:sp>
      <p:sp>
        <p:nvSpPr>
          <p:cNvPr id="6" name="Footer Placeholder 5">
            <a:extLst>
              <a:ext uri="{FF2B5EF4-FFF2-40B4-BE49-F238E27FC236}">
                <a16:creationId xmlns:a16="http://schemas.microsoft.com/office/drawing/2014/main" id="{4CC9CFD2-EB2F-6895-48F0-E578AAFB86F9}"/>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Tree>
    <p:extLst>
      <p:ext uri="{BB962C8B-B14F-4D97-AF65-F5344CB8AC3E}">
        <p14:creationId xmlns:p14="http://schemas.microsoft.com/office/powerpoint/2010/main" val="254752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7C0E9-8F27-43C7-56D5-AEDF09F4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EB707D-7B1E-D524-EFD2-B8B6525327CF}"/>
              </a:ext>
            </a:extLst>
          </p:cNvPr>
          <p:cNvSpPr>
            <a:spLocks noGrp="1"/>
          </p:cNvSpPr>
          <p:nvPr>
            <p:ph type="title"/>
          </p:nvPr>
        </p:nvSpPr>
        <p:spPr>
          <a:xfrm>
            <a:off x="296876" y="724341"/>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1C64950-C0F9-3307-4C78-24C189D18FB6}"/>
              </a:ext>
            </a:extLst>
          </p:cNvPr>
          <p:cNvSpPr txBox="1"/>
          <p:nvPr/>
        </p:nvSpPr>
        <p:spPr>
          <a:xfrm>
            <a:off x="969007" y="1543317"/>
            <a:ext cx="7063809" cy="4524315"/>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Question Generation Module:</a:t>
            </a:r>
          </a:p>
          <a:p>
            <a:pPr algn="just"/>
            <a:endParaRPr lang="en-IN"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Creates MCQs and interview questions based on extracted skills.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relevance by mapping questions to detected keywords.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Generates AI-powered answers for both types of questions.</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Mock test Module:</a:t>
            </a:r>
          </a:p>
          <a:p>
            <a:pPr algn="just"/>
            <a:endParaRPr lang="en-IN"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Conducts an AI-powered mock test with real-time evaluation.</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Generates a customizable number of test questions dynamically.</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users to select answers and submit responses through an interactive UI.</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Scores the test in real time and provides instant feedback, including performance-based effects</a:t>
            </a:r>
          </a:p>
          <a:p>
            <a:pPr algn="just"/>
            <a:endParaRPr lang="en-US" dirty="0">
              <a:latin typeface="Calibri" panose="020F0502020204030204" pitchFamily="34" charset="0"/>
              <a:cs typeface="Calibri" panose="020F0502020204030204" pitchFamily="34" charset="0"/>
            </a:endParaRPr>
          </a:p>
          <a:p>
            <a:pPr algn="just"/>
            <a:r>
              <a:rPr lang="en-US"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
        <p:nvSpPr>
          <p:cNvPr id="3" name="Date Placeholder 2">
            <a:extLst>
              <a:ext uri="{FF2B5EF4-FFF2-40B4-BE49-F238E27FC236}">
                <a16:creationId xmlns:a16="http://schemas.microsoft.com/office/drawing/2014/main" id="{AB4F9D56-EBAA-285C-EEF4-B5A2B9D224F6}"/>
              </a:ext>
            </a:extLst>
          </p:cNvPr>
          <p:cNvSpPr>
            <a:spLocks noGrp="1"/>
          </p:cNvSpPr>
          <p:nvPr>
            <p:ph type="dt" sz="half" idx="10"/>
          </p:nvPr>
        </p:nvSpPr>
        <p:spPr/>
        <p:txBody>
          <a:bodyPr/>
          <a:lstStyle/>
          <a:p>
            <a:fld id="{32F8DBF1-1527-4697-BE85-B9C494A9BC35}" type="datetime1">
              <a:rPr lang="en-IN" smtClean="0"/>
              <a:t>02-04-2025</a:t>
            </a:fld>
            <a:endParaRPr lang="en-IN"/>
          </a:p>
        </p:txBody>
      </p:sp>
      <p:sp>
        <p:nvSpPr>
          <p:cNvPr id="5" name="Slide Number Placeholder 4">
            <a:extLst>
              <a:ext uri="{FF2B5EF4-FFF2-40B4-BE49-F238E27FC236}">
                <a16:creationId xmlns:a16="http://schemas.microsoft.com/office/drawing/2014/main" id="{3236325A-CB24-D4DF-B241-7B1034510424}"/>
              </a:ext>
            </a:extLst>
          </p:cNvPr>
          <p:cNvSpPr>
            <a:spLocks noGrp="1"/>
          </p:cNvSpPr>
          <p:nvPr>
            <p:ph type="sldNum" sz="quarter" idx="12"/>
          </p:nvPr>
        </p:nvSpPr>
        <p:spPr/>
        <p:txBody>
          <a:bodyPr/>
          <a:lstStyle/>
          <a:p>
            <a:fld id="{9D3FF152-60F5-4862-82F9-1190556AA56F}" type="slidenum">
              <a:rPr lang="en-IN" smtClean="0"/>
              <a:t>21</a:t>
            </a:fld>
            <a:endParaRPr lang="en-IN"/>
          </a:p>
        </p:txBody>
      </p:sp>
      <p:sp>
        <p:nvSpPr>
          <p:cNvPr id="6" name="Footer Placeholder 5">
            <a:extLst>
              <a:ext uri="{FF2B5EF4-FFF2-40B4-BE49-F238E27FC236}">
                <a16:creationId xmlns:a16="http://schemas.microsoft.com/office/drawing/2014/main" id="{3E4A5C17-8BE5-DAA7-5A3F-CAF71BEAA45A}"/>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Tree>
    <p:extLst>
      <p:ext uri="{BB962C8B-B14F-4D97-AF65-F5344CB8AC3E}">
        <p14:creationId xmlns:p14="http://schemas.microsoft.com/office/powerpoint/2010/main" val="383422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BD906-AB7D-B467-158F-0AFDF6881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3181A-9B34-9F9B-46CF-B06B3A325964}"/>
              </a:ext>
            </a:extLst>
          </p:cNvPr>
          <p:cNvSpPr>
            <a:spLocks noGrp="1"/>
          </p:cNvSpPr>
          <p:nvPr>
            <p:ph type="title"/>
          </p:nvPr>
        </p:nvSpPr>
        <p:spPr>
          <a:xfrm>
            <a:off x="305457" y="675789"/>
            <a:ext cx="7886700" cy="530258"/>
          </a:xfrm>
        </p:spPr>
        <p:txBody>
          <a:bodyPr>
            <a:noAutofit/>
          </a:bodyPr>
          <a:lstStyle/>
          <a:p>
            <a:pPr algn="ctr"/>
            <a:r>
              <a:rPr lang="en-US" sz="36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Module Description</a:t>
            </a:r>
            <a:endParaRPr lang="en-IN" sz="9600" b="1" dirty="0">
              <a:solidFill>
                <a:srgbClr val="7030A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E67D59-BAEA-5C96-7363-5F9B4B09FE99}"/>
              </a:ext>
            </a:extLst>
          </p:cNvPr>
          <p:cNvSpPr txBox="1"/>
          <p:nvPr/>
        </p:nvSpPr>
        <p:spPr>
          <a:xfrm>
            <a:off x="951842" y="1470721"/>
            <a:ext cx="7240315" cy="4524315"/>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ATS scoring &amp; Resume Analysis: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Evaluates a resume’s strength and relevance for a job application.</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Analyzes resume content using ATS scoring techniques.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Identifies missing or weak areas by comparing extracted keywords with job descriptions.</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actionable feedback to improve resume alignment with job requirements.</a:t>
            </a:r>
          </a:p>
          <a:p>
            <a:pPr algn="just"/>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Generate about Self:</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module plays a crucial role in assisting users with crafting a well-structured, professional, and engaging self-introduction based on their resume information. </a:t>
            </a:r>
          </a:p>
          <a:p>
            <a:pPr marL="457200" indent="-4572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leveraging advanced AI and Natural Language Processing (NLP) techniques, the system ensures that the generated self-introduction effectively highlights the user's qualifications, skills, and experiences in a coherent manner. </a:t>
            </a:r>
            <a:endParaRPr lang="en-IN"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047FC2BD-1724-6199-9D29-6EF14970BA20}"/>
              </a:ext>
            </a:extLst>
          </p:cNvPr>
          <p:cNvSpPr>
            <a:spLocks noGrp="1"/>
          </p:cNvSpPr>
          <p:nvPr>
            <p:ph type="dt" sz="half" idx="10"/>
          </p:nvPr>
        </p:nvSpPr>
        <p:spPr/>
        <p:txBody>
          <a:bodyPr/>
          <a:lstStyle/>
          <a:p>
            <a:fld id="{BF12D3EE-FD66-4677-80BB-D7D610DDE236}" type="datetime1">
              <a:rPr lang="en-IN" smtClean="0"/>
              <a:t>02-04-2025</a:t>
            </a:fld>
            <a:endParaRPr lang="en-IN"/>
          </a:p>
        </p:txBody>
      </p:sp>
      <p:sp>
        <p:nvSpPr>
          <p:cNvPr id="5" name="Slide Number Placeholder 4">
            <a:extLst>
              <a:ext uri="{FF2B5EF4-FFF2-40B4-BE49-F238E27FC236}">
                <a16:creationId xmlns:a16="http://schemas.microsoft.com/office/drawing/2014/main" id="{28371C4B-7C44-C037-0D8D-36F40D552362}"/>
              </a:ext>
            </a:extLst>
          </p:cNvPr>
          <p:cNvSpPr>
            <a:spLocks noGrp="1"/>
          </p:cNvSpPr>
          <p:nvPr>
            <p:ph type="sldNum" sz="quarter" idx="12"/>
          </p:nvPr>
        </p:nvSpPr>
        <p:spPr/>
        <p:txBody>
          <a:bodyPr/>
          <a:lstStyle/>
          <a:p>
            <a:fld id="{9D3FF152-60F5-4862-82F9-1190556AA56F}" type="slidenum">
              <a:rPr lang="en-IN" smtClean="0"/>
              <a:t>22</a:t>
            </a:fld>
            <a:endParaRPr lang="en-IN" dirty="0"/>
          </a:p>
        </p:txBody>
      </p:sp>
      <p:sp>
        <p:nvSpPr>
          <p:cNvPr id="6" name="Footer Placeholder 5">
            <a:extLst>
              <a:ext uri="{FF2B5EF4-FFF2-40B4-BE49-F238E27FC236}">
                <a16:creationId xmlns:a16="http://schemas.microsoft.com/office/drawing/2014/main" id="{84CD3E3F-B26B-76C4-0DC0-1D33710550D9}"/>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Tree>
    <p:extLst>
      <p:ext uri="{BB962C8B-B14F-4D97-AF65-F5344CB8AC3E}">
        <p14:creationId xmlns:p14="http://schemas.microsoft.com/office/powerpoint/2010/main" val="1220858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CDF707B-94FE-F18B-F474-DCC4DAAA8712}"/>
              </a:ext>
            </a:extLst>
          </p:cNvPr>
          <p:cNvSpPr>
            <a:spLocks noGrp="1"/>
          </p:cNvSpPr>
          <p:nvPr>
            <p:ph type="dt" sz="half" idx="10"/>
          </p:nvPr>
        </p:nvSpPr>
        <p:spPr/>
        <p:txBody>
          <a:bodyPr/>
          <a:lstStyle/>
          <a:p>
            <a:fld id="{5B5F191C-D7D2-437B-ABFF-C7F68D597B22}" type="datetime1">
              <a:rPr lang="en-IN" smtClean="0"/>
              <a:t>02-04-2025</a:t>
            </a:fld>
            <a:endParaRPr lang="en-IN"/>
          </a:p>
        </p:txBody>
      </p:sp>
      <p:sp>
        <p:nvSpPr>
          <p:cNvPr id="5" name="Slide Number Placeholder 4">
            <a:extLst>
              <a:ext uri="{FF2B5EF4-FFF2-40B4-BE49-F238E27FC236}">
                <a16:creationId xmlns:a16="http://schemas.microsoft.com/office/drawing/2014/main" id="{0C193825-7EA1-3874-5BC1-CAFD6A778198}"/>
              </a:ext>
            </a:extLst>
          </p:cNvPr>
          <p:cNvSpPr>
            <a:spLocks noGrp="1"/>
          </p:cNvSpPr>
          <p:nvPr>
            <p:ph type="sldNum" sz="quarter" idx="12"/>
          </p:nvPr>
        </p:nvSpPr>
        <p:spPr/>
        <p:txBody>
          <a:bodyPr/>
          <a:lstStyle/>
          <a:p>
            <a:fld id="{9D3FF152-60F5-4862-82F9-1190556AA56F}" type="slidenum">
              <a:rPr lang="en-IN" smtClean="0"/>
              <a:t>23</a:t>
            </a:fld>
            <a:endParaRPr lang="en-IN"/>
          </a:p>
        </p:txBody>
      </p:sp>
      <p:sp>
        <p:nvSpPr>
          <p:cNvPr id="6" name="Footer Placeholder 5">
            <a:extLst>
              <a:ext uri="{FF2B5EF4-FFF2-40B4-BE49-F238E27FC236}">
                <a16:creationId xmlns:a16="http://schemas.microsoft.com/office/drawing/2014/main" id="{74AEEE17-800D-5191-5AC4-5198C0D2F384}"/>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graphicFrame>
        <p:nvGraphicFramePr>
          <p:cNvPr id="7" name="Table 6">
            <a:extLst>
              <a:ext uri="{FF2B5EF4-FFF2-40B4-BE49-F238E27FC236}">
                <a16:creationId xmlns:a16="http://schemas.microsoft.com/office/drawing/2014/main" id="{90093C99-8333-AE5E-F85D-1F2B26559139}"/>
              </a:ext>
            </a:extLst>
          </p:cNvPr>
          <p:cNvGraphicFramePr>
            <a:graphicFrameLocks noGrp="1"/>
          </p:cNvGraphicFramePr>
          <p:nvPr>
            <p:extLst>
              <p:ext uri="{D42A27DB-BD31-4B8C-83A1-F6EECF244321}">
                <p14:modId xmlns:p14="http://schemas.microsoft.com/office/powerpoint/2010/main" val="3954358080"/>
              </p:ext>
            </p:extLst>
          </p:nvPr>
        </p:nvGraphicFramePr>
        <p:xfrm>
          <a:off x="628650" y="904568"/>
          <a:ext cx="7910900" cy="5224658"/>
        </p:xfrm>
        <a:graphic>
          <a:graphicData uri="http://schemas.openxmlformats.org/drawingml/2006/table">
            <a:tbl>
              <a:tblPr firstRow="1" firstCol="1" bandRow="1">
                <a:tableStyleId>{7DF18680-E054-41AD-8BC1-D1AEF772440D}</a:tableStyleId>
              </a:tblPr>
              <a:tblGrid>
                <a:gridCol w="889802">
                  <a:extLst>
                    <a:ext uri="{9D8B030D-6E8A-4147-A177-3AD203B41FA5}">
                      <a16:colId xmlns:a16="http://schemas.microsoft.com/office/drawing/2014/main" val="855140999"/>
                    </a:ext>
                  </a:extLst>
                </a:gridCol>
                <a:gridCol w="1528156">
                  <a:extLst>
                    <a:ext uri="{9D8B030D-6E8A-4147-A177-3AD203B41FA5}">
                      <a16:colId xmlns:a16="http://schemas.microsoft.com/office/drawing/2014/main" val="1081432116"/>
                    </a:ext>
                  </a:extLst>
                </a:gridCol>
                <a:gridCol w="1938305">
                  <a:extLst>
                    <a:ext uri="{9D8B030D-6E8A-4147-A177-3AD203B41FA5}">
                      <a16:colId xmlns:a16="http://schemas.microsoft.com/office/drawing/2014/main" val="2865091164"/>
                    </a:ext>
                  </a:extLst>
                </a:gridCol>
                <a:gridCol w="2063696">
                  <a:extLst>
                    <a:ext uri="{9D8B030D-6E8A-4147-A177-3AD203B41FA5}">
                      <a16:colId xmlns:a16="http://schemas.microsoft.com/office/drawing/2014/main" val="3127651079"/>
                    </a:ext>
                  </a:extLst>
                </a:gridCol>
                <a:gridCol w="1490941">
                  <a:extLst>
                    <a:ext uri="{9D8B030D-6E8A-4147-A177-3AD203B41FA5}">
                      <a16:colId xmlns:a16="http://schemas.microsoft.com/office/drawing/2014/main" val="1170507455"/>
                    </a:ext>
                  </a:extLst>
                </a:gridCol>
              </a:tblGrid>
              <a:tr h="727587">
                <a:tc>
                  <a:txBody>
                    <a:bodyPr/>
                    <a:lstStyle/>
                    <a:p>
                      <a:pPr algn="ctr">
                        <a:lnSpc>
                          <a:spcPct val="150000"/>
                        </a:lnSpc>
                        <a:spcBef>
                          <a:spcPts val="600"/>
                        </a:spcBef>
                        <a:buNone/>
                      </a:pPr>
                      <a:r>
                        <a:rPr lang="en-US" sz="1400" b="1">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Test case no.</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600"/>
                        </a:spcBef>
                        <a:buNone/>
                      </a:pPr>
                      <a:r>
                        <a:rPr lang="en-US" sz="1400" b="1"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 Test Scenario</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600"/>
                        </a:spcBef>
                        <a:buNone/>
                      </a:pPr>
                      <a:r>
                        <a:rPr lang="en-US" sz="1400" b="1"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 Test Steps</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600"/>
                        </a:spcBef>
                        <a:buNone/>
                      </a:pPr>
                      <a:r>
                        <a:rPr lang="en-US" sz="1400" b="1"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 Expected Result</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600"/>
                        </a:spcBef>
                        <a:buNone/>
                      </a:pPr>
                      <a:r>
                        <a:rPr lang="en-US" sz="1400" b="1"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 Status</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06921398"/>
                  </a:ext>
                </a:extLst>
              </a:tr>
              <a:tr h="948131">
                <a:tc>
                  <a:txBody>
                    <a:bodyPr/>
                    <a:lstStyle/>
                    <a:p>
                      <a:pPr algn="ct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1</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Verify resume upload functionality</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a resume file (PDF/DOCX).</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uploads the resume without errors.</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610378"/>
                  </a:ext>
                </a:extLst>
              </a:tr>
              <a:tr h="857239">
                <a:tc>
                  <a:txBody>
                    <a:bodyPr/>
                    <a:lstStyle/>
                    <a:p>
                      <a:pPr algn="ct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2</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Verify job description input</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Enter or upload the job description.</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Enter or upload the job description.</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69876256"/>
                  </a:ext>
                </a:extLst>
              </a:tr>
              <a:tr h="1449831">
                <a:tc>
                  <a:txBody>
                    <a:bodyPr/>
                    <a:lstStyle/>
                    <a:p>
                      <a:pPr algn="ct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3</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Check resume parsing accuracy</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a resume. Click on 'Analyze Resume'.</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extracts and displays key details (skills, experience, education, etc.).</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4358352"/>
                  </a:ext>
                </a:extLst>
              </a:tr>
              <a:tr h="1153535">
                <a:tc>
                  <a:txBody>
                    <a:bodyPr/>
                    <a:lstStyle/>
                    <a:p>
                      <a:pPr algn="ct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4</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Identify missing keywords</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resume and job description. Click 'Check ATS Score'.</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highlights missing keywords required for better matching.</a:t>
                      </a:r>
                      <a:endParaRPr lang="en-IN" sz="14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6261421"/>
                  </a:ext>
                </a:extLst>
              </a:tr>
            </a:tbl>
          </a:graphicData>
        </a:graphic>
      </p:graphicFrame>
    </p:spTree>
    <p:extLst>
      <p:ext uri="{BB962C8B-B14F-4D97-AF65-F5344CB8AC3E}">
        <p14:creationId xmlns:p14="http://schemas.microsoft.com/office/powerpoint/2010/main" val="4035232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8796-FD80-4E95-3667-6601EA68D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F3983-E996-B752-1F1E-47547844DEA1}"/>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9D1C8A5-8443-B0CF-7CA6-200D23BAB64B}"/>
              </a:ext>
            </a:extLst>
          </p:cNvPr>
          <p:cNvSpPr>
            <a:spLocks noGrp="1"/>
          </p:cNvSpPr>
          <p:nvPr>
            <p:ph type="dt" sz="half" idx="10"/>
          </p:nvPr>
        </p:nvSpPr>
        <p:spPr/>
        <p:txBody>
          <a:bodyPr/>
          <a:lstStyle/>
          <a:p>
            <a:fld id="{8F910233-9C06-4EDA-B95E-CB4A032185B7}" type="datetime1">
              <a:rPr lang="en-IN" smtClean="0"/>
              <a:t>02-04-2025</a:t>
            </a:fld>
            <a:endParaRPr lang="en-IN"/>
          </a:p>
        </p:txBody>
      </p:sp>
      <p:sp>
        <p:nvSpPr>
          <p:cNvPr id="5" name="Slide Number Placeholder 4">
            <a:extLst>
              <a:ext uri="{FF2B5EF4-FFF2-40B4-BE49-F238E27FC236}">
                <a16:creationId xmlns:a16="http://schemas.microsoft.com/office/drawing/2014/main" id="{80CAE307-7D82-DA50-A670-7291E8C56D53}"/>
              </a:ext>
            </a:extLst>
          </p:cNvPr>
          <p:cNvSpPr>
            <a:spLocks noGrp="1"/>
          </p:cNvSpPr>
          <p:nvPr>
            <p:ph type="sldNum" sz="quarter" idx="12"/>
          </p:nvPr>
        </p:nvSpPr>
        <p:spPr/>
        <p:txBody>
          <a:bodyPr/>
          <a:lstStyle/>
          <a:p>
            <a:fld id="{9D3FF152-60F5-4862-82F9-1190556AA56F}" type="slidenum">
              <a:rPr lang="en-IN" smtClean="0"/>
              <a:t>24</a:t>
            </a:fld>
            <a:endParaRPr lang="en-IN"/>
          </a:p>
        </p:txBody>
      </p:sp>
      <p:sp>
        <p:nvSpPr>
          <p:cNvPr id="6" name="Footer Placeholder 5">
            <a:extLst>
              <a:ext uri="{FF2B5EF4-FFF2-40B4-BE49-F238E27FC236}">
                <a16:creationId xmlns:a16="http://schemas.microsoft.com/office/drawing/2014/main" id="{E83F7681-9576-65DD-A748-FE8D29C3BA36}"/>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graphicFrame>
        <p:nvGraphicFramePr>
          <p:cNvPr id="7" name="Table 6">
            <a:extLst>
              <a:ext uri="{FF2B5EF4-FFF2-40B4-BE49-F238E27FC236}">
                <a16:creationId xmlns:a16="http://schemas.microsoft.com/office/drawing/2014/main" id="{482779BB-B91C-6BC6-0381-192E5E9EC151}"/>
              </a:ext>
            </a:extLst>
          </p:cNvPr>
          <p:cNvGraphicFramePr>
            <a:graphicFrameLocks noGrp="1"/>
          </p:cNvGraphicFramePr>
          <p:nvPr>
            <p:extLst>
              <p:ext uri="{D42A27DB-BD31-4B8C-83A1-F6EECF244321}">
                <p14:modId xmlns:p14="http://schemas.microsoft.com/office/powerpoint/2010/main" val="3989629520"/>
              </p:ext>
            </p:extLst>
          </p:nvPr>
        </p:nvGraphicFramePr>
        <p:xfrm>
          <a:off x="628650" y="993058"/>
          <a:ext cx="7886701" cy="4721942"/>
        </p:xfrm>
        <a:graphic>
          <a:graphicData uri="http://schemas.openxmlformats.org/drawingml/2006/table">
            <a:tbl>
              <a:tblPr firstRow="1" firstCol="1" bandRow="1">
                <a:tableStyleId>{5C22544A-7EE6-4342-B048-85BDC9FD1C3A}</a:tableStyleId>
              </a:tblPr>
              <a:tblGrid>
                <a:gridCol w="1449461">
                  <a:extLst>
                    <a:ext uri="{9D8B030D-6E8A-4147-A177-3AD203B41FA5}">
                      <a16:colId xmlns:a16="http://schemas.microsoft.com/office/drawing/2014/main" val="1353543079"/>
                    </a:ext>
                  </a:extLst>
                </a:gridCol>
                <a:gridCol w="1609310">
                  <a:extLst>
                    <a:ext uri="{9D8B030D-6E8A-4147-A177-3AD203B41FA5}">
                      <a16:colId xmlns:a16="http://schemas.microsoft.com/office/drawing/2014/main" val="3968274534"/>
                    </a:ext>
                  </a:extLst>
                </a:gridCol>
                <a:gridCol w="1609310">
                  <a:extLst>
                    <a:ext uri="{9D8B030D-6E8A-4147-A177-3AD203B41FA5}">
                      <a16:colId xmlns:a16="http://schemas.microsoft.com/office/drawing/2014/main" val="737328148"/>
                    </a:ext>
                  </a:extLst>
                </a:gridCol>
                <a:gridCol w="1609310">
                  <a:extLst>
                    <a:ext uri="{9D8B030D-6E8A-4147-A177-3AD203B41FA5}">
                      <a16:colId xmlns:a16="http://schemas.microsoft.com/office/drawing/2014/main" val="853118934"/>
                    </a:ext>
                  </a:extLst>
                </a:gridCol>
                <a:gridCol w="1609310">
                  <a:extLst>
                    <a:ext uri="{9D8B030D-6E8A-4147-A177-3AD203B41FA5}">
                      <a16:colId xmlns:a16="http://schemas.microsoft.com/office/drawing/2014/main" val="1474524503"/>
                    </a:ext>
                  </a:extLst>
                </a:gridCol>
              </a:tblGrid>
              <a:tr h="1697336">
                <a:tc>
                  <a:txBody>
                    <a:bodyPr/>
                    <a:lstStyle/>
                    <a:p>
                      <a:pPr algn="ct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5</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Validate percentage match calculation</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resume and job description. Click ‘Percentage Match’.</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displays an accurate match percentage.</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3773388"/>
                  </a:ext>
                </a:extLst>
              </a:tr>
              <a:tr h="1612215">
                <a:tc>
                  <a:txBody>
                    <a:bodyPr/>
                    <a:lstStyle/>
                    <a:p>
                      <a:pPr algn="ct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6</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Ensure system provides relevant suggestions</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resume and job description. Click 'Improve Resume'.</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provides actionable improvement suggestions.</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4830456"/>
                  </a:ext>
                </a:extLst>
              </a:tr>
              <a:tr h="1412391">
                <a:tc>
                  <a:txBody>
                    <a:bodyPr/>
                    <a:lstStyle/>
                    <a:p>
                      <a:pPr algn="ct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7</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Verify question generation based on input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Select 'Generate Mock Test'. Enter the number of questions.</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generates the correct number of questions in quiz format.</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8084291"/>
                  </a:ext>
                </a:extLst>
              </a:tr>
            </a:tbl>
          </a:graphicData>
        </a:graphic>
      </p:graphicFrame>
    </p:spTree>
    <p:extLst>
      <p:ext uri="{BB962C8B-B14F-4D97-AF65-F5344CB8AC3E}">
        <p14:creationId xmlns:p14="http://schemas.microsoft.com/office/powerpoint/2010/main" val="152547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4C9E2-C932-B96A-4C2E-315213548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06C5F-C46D-0073-FA29-7081E8789CD6}"/>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Performance Evaluation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10E0612-4AA5-8C40-15CC-876DD34F90A2}"/>
              </a:ext>
            </a:extLst>
          </p:cNvPr>
          <p:cNvSpPr>
            <a:spLocks noGrp="1"/>
          </p:cNvSpPr>
          <p:nvPr>
            <p:ph type="dt" sz="half" idx="10"/>
          </p:nvPr>
        </p:nvSpPr>
        <p:spPr/>
        <p:txBody>
          <a:bodyPr/>
          <a:lstStyle/>
          <a:p>
            <a:fld id="{8F910233-9C06-4EDA-B95E-CB4A032185B7}" type="datetime1">
              <a:rPr lang="en-IN" smtClean="0"/>
              <a:t>02-04-2025</a:t>
            </a:fld>
            <a:endParaRPr lang="en-IN"/>
          </a:p>
        </p:txBody>
      </p:sp>
      <p:sp>
        <p:nvSpPr>
          <p:cNvPr id="5" name="Slide Number Placeholder 4">
            <a:extLst>
              <a:ext uri="{FF2B5EF4-FFF2-40B4-BE49-F238E27FC236}">
                <a16:creationId xmlns:a16="http://schemas.microsoft.com/office/drawing/2014/main" id="{D8B20261-07E7-959C-7D98-AE08831D7017}"/>
              </a:ext>
            </a:extLst>
          </p:cNvPr>
          <p:cNvSpPr>
            <a:spLocks noGrp="1"/>
          </p:cNvSpPr>
          <p:nvPr>
            <p:ph type="sldNum" sz="quarter" idx="12"/>
          </p:nvPr>
        </p:nvSpPr>
        <p:spPr/>
        <p:txBody>
          <a:bodyPr/>
          <a:lstStyle/>
          <a:p>
            <a:fld id="{9D3FF152-60F5-4862-82F9-1190556AA56F}" type="slidenum">
              <a:rPr lang="en-IN" smtClean="0"/>
              <a:t>25</a:t>
            </a:fld>
            <a:endParaRPr lang="en-IN"/>
          </a:p>
        </p:txBody>
      </p:sp>
      <p:sp>
        <p:nvSpPr>
          <p:cNvPr id="6" name="Footer Placeholder 5">
            <a:extLst>
              <a:ext uri="{FF2B5EF4-FFF2-40B4-BE49-F238E27FC236}">
                <a16:creationId xmlns:a16="http://schemas.microsoft.com/office/drawing/2014/main" id="{EC753B68-897B-FD7C-632C-FFAB6F405D9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graphicFrame>
        <p:nvGraphicFramePr>
          <p:cNvPr id="7" name="Table 6">
            <a:extLst>
              <a:ext uri="{FF2B5EF4-FFF2-40B4-BE49-F238E27FC236}">
                <a16:creationId xmlns:a16="http://schemas.microsoft.com/office/drawing/2014/main" id="{09B35BA3-5520-D78B-5E55-16A2B130DB4E}"/>
              </a:ext>
            </a:extLst>
          </p:cNvPr>
          <p:cNvGraphicFramePr>
            <a:graphicFrameLocks noGrp="1"/>
          </p:cNvGraphicFramePr>
          <p:nvPr>
            <p:extLst>
              <p:ext uri="{D42A27DB-BD31-4B8C-83A1-F6EECF244321}">
                <p14:modId xmlns:p14="http://schemas.microsoft.com/office/powerpoint/2010/main" val="3208411915"/>
              </p:ext>
            </p:extLst>
          </p:nvPr>
        </p:nvGraphicFramePr>
        <p:xfrm>
          <a:off x="628650" y="993058"/>
          <a:ext cx="7886701" cy="5191501"/>
        </p:xfrm>
        <a:graphic>
          <a:graphicData uri="http://schemas.openxmlformats.org/drawingml/2006/table">
            <a:tbl>
              <a:tblPr firstRow="1" firstCol="1" bandRow="1">
                <a:tableStyleId>{5C22544A-7EE6-4342-B048-85BDC9FD1C3A}</a:tableStyleId>
              </a:tblPr>
              <a:tblGrid>
                <a:gridCol w="1449461">
                  <a:extLst>
                    <a:ext uri="{9D8B030D-6E8A-4147-A177-3AD203B41FA5}">
                      <a16:colId xmlns:a16="http://schemas.microsoft.com/office/drawing/2014/main" val="1353543079"/>
                    </a:ext>
                  </a:extLst>
                </a:gridCol>
                <a:gridCol w="1609310">
                  <a:extLst>
                    <a:ext uri="{9D8B030D-6E8A-4147-A177-3AD203B41FA5}">
                      <a16:colId xmlns:a16="http://schemas.microsoft.com/office/drawing/2014/main" val="3968274534"/>
                    </a:ext>
                  </a:extLst>
                </a:gridCol>
                <a:gridCol w="1609310">
                  <a:extLst>
                    <a:ext uri="{9D8B030D-6E8A-4147-A177-3AD203B41FA5}">
                      <a16:colId xmlns:a16="http://schemas.microsoft.com/office/drawing/2014/main" val="737328148"/>
                    </a:ext>
                  </a:extLst>
                </a:gridCol>
                <a:gridCol w="1609310">
                  <a:extLst>
                    <a:ext uri="{9D8B030D-6E8A-4147-A177-3AD203B41FA5}">
                      <a16:colId xmlns:a16="http://schemas.microsoft.com/office/drawing/2014/main" val="853118934"/>
                    </a:ext>
                  </a:extLst>
                </a:gridCol>
                <a:gridCol w="1609310">
                  <a:extLst>
                    <a:ext uri="{9D8B030D-6E8A-4147-A177-3AD203B41FA5}">
                      <a16:colId xmlns:a16="http://schemas.microsoft.com/office/drawing/2014/main" val="1474524503"/>
                    </a:ext>
                  </a:extLst>
                </a:gridCol>
              </a:tblGrid>
              <a:tr h="1697336">
                <a:tc>
                  <a:txBody>
                    <a:bodyPr/>
                    <a:lstStyle/>
                    <a:p>
                      <a:pPr algn="ct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8</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Ensure quiz can be taken without errors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Start the mock test, Answer all questions, Submit the test.</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records and evaluates responses successfully.</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3773388"/>
                  </a:ext>
                </a:extLst>
              </a:tr>
              <a:tr h="1612215">
                <a:tc>
                  <a:txBody>
                    <a:bodyPr/>
                    <a:lstStyle/>
                    <a:p>
                      <a:pPr algn="ct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9</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Verify score calculation</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Complete and submit the mock test.</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displays a score breakdown.</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44830456"/>
                  </a:ext>
                </a:extLst>
              </a:tr>
              <a:tr h="1412391">
                <a:tc>
                  <a:txBody>
                    <a:bodyPr/>
                    <a:lstStyle/>
                    <a:p>
                      <a:pPr algn="ct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10</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Check system behavior for invalid inputs</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Upload an unsupported file format, Enter non-numeric values in the question count field.</a:t>
                      </a:r>
                      <a:endParaRPr lang="en-IN" sz="1400" b="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50000"/>
                        </a:lnSpc>
                        <a:spcBef>
                          <a:spcPts val="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The system displays an appropriate error message.</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50000"/>
                        </a:lnSpc>
                        <a:spcBef>
                          <a:spcPts val="1800"/>
                        </a:spcBef>
                        <a:buNone/>
                      </a:pPr>
                      <a:r>
                        <a:rPr lang="en-US"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rPr>
                        <a:t>Pass</a:t>
                      </a:r>
                      <a:endParaRPr lang="en-IN" sz="1400" b="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8084291"/>
                  </a:ext>
                </a:extLst>
              </a:tr>
            </a:tbl>
          </a:graphicData>
        </a:graphic>
      </p:graphicFrame>
    </p:spTree>
    <p:extLst>
      <p:ext uri="{BB962C8B-B14F-4D97-AF65-F5344CB8AC3E}">
        <p14:creationId xmlns:p14="http://schemas.microsoft.com/office/powerpoint/2010/main" val="3899045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490233" y="481580"/>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0F0A957-C112-EF6D-C238-451630D247C7}"/>
              </a:ext>
            </a:extLst>
          </p:cNvPr>
          <p:cNvSpPr>
            <a:spLocks noGrp="1"/>
          </p:cNvSpPr>
          <p:nvPr>
            <p:ph type="dt" sz="half" idx="10"/>
          </p:nvPr>
        </p:nvSpPr>
        <p:spPr/>
        <p:txBody>
          <a:bodyPr/>
          <a:lstStyle/>
          <a:p>
            <a:fld id="{6956C1CE-CACE-47FC-90A2-A02E4AD860D2}" type="datetime1">
              <a:rPr lang="en-IN" smtClean="0"/>
              <a:t>02-04-2025</a:t>
            </a:fld>
            <a:endParaRPr lang="en-IN"/>
          </a:p>
        </p:txBody>
      </p:sp>
      <p:sp>
        <p:nvSpPr>
          <p:cNvPr id="5" name="Slide Number Placeholder 4">
            <a:extLst>
              <a:ext uri="{FF2B5EF4-FFF2-40B4-BE49-F238E27FC236}">
                <a16:creationId xmlns:a16="http://schemas.microsoft.com/office/drawing/2014/main" id="{97198833-85FA-C44B-804E-1CCDC213431C}"/>
              </a:ext>
            </a:extLst>
          </p:cNvPr>
          <p:cNvSpPr>
            <a:spLocks noGrp="1"/>
          </p:cNvSpPr>
          <p:nvPr>
            <p:ph type="sldNum" sz="quarter" idx="12"/>
          </p:nvPr>
        </p:nvSpPr>
        <p:spPr/>
        <p:txBody>
          <a:bodyPr/>
          <a:lstStyle/>
          <a:p>
            <a:fld id="{9D3FF152-60F5-4862-82F9-1190556AA56F}" type="slidenum">
              <a:rPr lang="en-IN" smtClean="0"/>
              <a:t>26</a:t>
            </a:fld>
            <a:endParaRPr lang="en-IN"/>
          </a:p>
        </p:txBody>
      </p:sp>
      <p:sp>
        <p:nvSpPr>
          <p:cNvPr id="6" name="Footer Placeholder 5">
            <a:extLst>
              <a:ext uri="{FF2B5EF4-FFF2-40B4-BE49-F238E27FC236}">
                <a16:creationId xmlns:a16="http://schemas.microsoft.com/office/drawing/2014/main" id="{07A11D33-9EC1-367D-06D7-7E0A626A3DD6}"/>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602033"/>
            <a:ext cx="7609867" cy="3269865"/>
          </a:xfrm>
          <a:prstGeom prst="rect">
            <a:avLst/>
          </a:prstGeom>
        </p:spPr>
      </p:pic>
    </p:spTree>
    <p:extLst>
      <p:ext uri="{BB962C8B-B14F-4D97-AF65-F5344CB8AC3E}">
        <p14:creationId xmlns:p14="http://schemas.microsoft.com/office/powerpoint/2010/main" val="112652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288784" y="441120"/>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27</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06" y="1450181"/>
            <a:ext cx="8035509" cy="3477869"/>
          </a:xfrm>
          <a:prstGeom prst="rect">
            <a:avLst/>
          </a:prstGeom>
        </p:spPr>
      </p:pic>
    </p:spTree>
    <p:extLst>
      <p:ext uri="{BB962C8B-B14F-4D97-AF65-F5344CB8AC3E}">
        <p14:creationId xmlns:p14="http://schemas.microsoft.com/office/powerpoint/2010/main" val="202338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369705" y="271206"/>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28</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259" y="1151935"/>
            <a:ext cx="7088685" cy="3973215"/>
          </a:xfrm>
          <a:prstGeom prst="rect">
            <a:avLst/>
          </a:prstGeom>
        </p:spPr>
      </p:pic>
    </p:spTree>
    <p:extLst>
      <p:ext uri="{BB962C8B-B14F-4D97-AF65-F5344CB8AC3E}">
        <p14:creationId xmlns:p14="http://schemas.microsoft.com/office/powerpoint/2010/main" val="1457653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466725" y="28737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29</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1173682"/>
            <a:ext cx="8210550" cy="3733800"/>
          </a:xfrm>
          <a:prstGeom prst="rect">
            <a:avLst/>
          </a:prstGeom>
        </p:spPr>
      </p:pic>
    </p:spTree>
    <p:extLst>
      <p:ext uri="{BB962C8B-B14F-4D97-AF65-F5344CB8AC3E}">
        <p14:creationId xmlns:p14="http://schemas.microsoft.com/office/powerpoint/2010/main" val="398724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3973-5CB2-B295-1E11-CA5D4A9BE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C7439-3E46-FB72-889A-830805CBE77B}"/>
              </a:ext>
            </a:extLst>
          </p:cNvPr>
          <p:cNvSpPr>
            <a:spLocks noGrp="1"/>
          </p:cNvSpPr>
          <p:nvPr>
            <p:ph type="title"/>
          </p:nvPr>
        </p:nvSpPr>
        <p:spPr>
          <a:xfrm>
            <a:off x="628650" y="273567"/>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Introduction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ACA581E-806B-0FF4-2B2A-DF0A841F0679}"/>
              </a:ext>
            </a:extLst>
          </p:cNvPr>
          <p:cNvSpPr>
            <a:spLocks noGrp="1"/>
          </p:cNvSpPr>
          <p:nvPr>
            <p:ph type="dt" sz="half" idx="10"/>
          </p:nvPr>
        </p:nvSpPr>
        <p:spPr/>
        <p:txBody>
          <a:bodyPr/>
          <a:lstStyle/>
          <a:p>
            <a:r>
              <a:rPr lang="en-US" dirty="0"/>
              <a:t>2.04.2025</a:t>
            </a:r>
            <a:endParaRPr lang="en-IN" dirty="0"/>
          </a:p>
        </p:txBody>
      </p:sp>
      <p:sp>
        <p:nvSpPr>
          <p:cNvPr id="4" name="Slide Number Placeholder 3">
            <a:extLst>
              <a:ext uri="{FF2B5EF4-FFF2-40B4-BE49-F238E27FC236}">
                <a16:creationId xmlns:a16="http://schemas.microsoft.com/office/drawing/2014/main" id="{163D1A13-6535-53E7-62C9-38B3E3917C11}"/>
              </a:ext>
            </a:extLst>
          </p:cNvPr>
          <p:cNvSpPr>
            <a:spLocks noGrp="1"/>
          </p:cNvSpPr>
          <p:nvPr>
            <p:ph type="sldNum" sz="quarter" idx="12"/>
          </p:nvPr>
        </p:nvSpPr>
        <p:spPr/>
        <p:txBody>
          <a:bodyPr/>
          <a:lstStyle/>
          <a:p>
            <a:fld id="{9D3FF152-60F5-4862-82F9-1190556AA56F}" type="slidenum">
              <a:rPr lang="en-IN" sz="1400" b="1" smtClean="0">
                <a:solidFill>
                  <a:schemeClr val="tx1"/>
                </a:solidFill>
              </a:rPr>
              <a:t>3</a:t>
            </a:fld>
            <a:endParaRPr lang="en-IN" sz="1400" b="1" dirty="0">
              <a:solidFill>
                <a:schemeClr val="tx1"/>
              </a:solidFill>
            </a:endParaRPr>
          </a:p>
        </p:txBody>
      </p:sp>
      <p:sp>
        <p:nvSpPr>
          <p:cNvPr id="5" name="TextBox 4">
            <a:extLst>
              <a:ext uri="{FF2B5EF4-FFF2-40B4-BE49-F238E27FC236}">
                <a16:creationId xmlns:a16="http://schemas.microsoft.com/office/drawing/2014/main" id="{A022CDF2-10EA-7F7B-6A0E-C3116661B0C2}"/>
              </a:ext>
            </a:extLst>
          </p:cNvPr>
          <p:cNvSpPr txBox="1"/>
          <p:nvPr/>
        </p:nvSpPr>
        <p:spPr>
          <a:xfrm>
            <a:off x="1120588" y="1604682"/>
            <a:ext cx="7394762" cy="369332"/>
          </a:xfrm>
          <a:prstGeom prst="rect">
            <a:avLst/>
          </a:prstGeom>
          <a:noFill/>
        </p:spPr>
        <p:txBody>
          <a:bodyPr wrap="square" rtlCol="0">
            <a:spAutoFit/>
          </a:bodyPr>
          <a:lstStyle/>
          <a:p>
            <a:endParaRPr lang="en-IN" dirty="0"/>
          </a:p>
        </p:txBody>
      </p:sp>
      <p:sp>
        <p:nvSpPr>
          <p:cNvPr id="6" name="Footer Placeholder 5">
            <a:extLst>
              <a:ext uri="{FF2B5EF4-FFF2-40B4-BE49-F238E27FC236}">
                <a16:creationId xmlns:a16="http://schemas.microsoft.com/office/drawing/2014/main" id="{18C2F2CF-9D19-6907-22FC-54C42EE15594}"/>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7" name="TextBox 6"/>
          <p:cNvSpPr txBox="1"/>
          <p:nvPr/>
        </p:nvSpPr>
        <p:spPr>
          <a:xfrm>
            <a:off x="720191" y="1068147"/>
            <a:ext cx="7679342"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today's competitive job market, preparing for interviews can be a daunting task. Traditional preparation methods are often generic and do not cater to an individual's unique career path. To address this gap, we have developed an AI-based interview preparation platform that customizes the syllabus based on your resume. This platform leverages the power of artificial intelligence to analyze your professional background, skills, and experience, then tailors the interview preparation process specifically to your profile. Whether you are applying for a technical role, a managerial position, or something else, the platform ensures that you focus on the most relevant topics and skills for the job you're targeting. Our innovative system provides personalized mock interviews, study materials, and question banks, helping you prepare with greater efficiency and confidence. With continuous feedback and performance tracking, you can identify areas for improvement and fine-tune your responses to increase your chances of success. By aligning the syllabus with your career goals, this platform maximizes your preparation efforts, offering a dynamic and individualized approach to mastering the interview process.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183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30</a:t>
            </a:fld>
            <a:endParaRPr lang="en-IN" dirty="0"/>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014" y="1070046"/>
            <a:ext cx="6913912" cy="4125042"/>
          </a:xfrm>
          <a:prstGeom prst="rect">
            <a:avLst/>
          </a:prstGeom>
        </p:spPr>
      </p:pic>
    </p:spTree>
    <p:extLst>
      <p:ext uri="{BB962C8B-B14F-4D97-AF65-F5344CB8AC3E}">
        <p14:creationId xmlns:p14="http://schemas.microsoft.com/office/powerpoint/2010/main" val="968500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472251" y="400660"/>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31</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11" y="1323269"/>
            <a:ext cx="7557840" cy="3507676"/>
          </a:xfrm>
          <a:prstGeom prst="rect">
            <a:avLst/>
          </a:prstGeom>
        </p:spPr>
      </p:pic>
    </p:spTree>
    <p:extLst>
      <p:ext uri="{BB962C8B-B14F-4D97-AF65-F5344CB8AC3E}">
        <p14:creationId xmlns:p14="http://schemas.microsoft.com/office/powerpoint/2010/main" val="1379290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32</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780" y="1092888"/>
            <a:ext cx="7197992" cy="4192929"/>
          </a:xfrm>
          <a:prstGeom prst="rect">
            <a:avLst/>
          </a:prstGeom>
        </p:spPr>
      </p:pic>
    </p:spTree>
    <p:extLst>
      <p:ext uri="{BB962C8B-B14F-4D97-AF65-F5344CB8AC3E}">
        <p14:creationId xmlns:p14="http://schemas.microsoft.com/office/powerpoint/2010/main" val="1272280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3077-6D02-CE4D-D4F8-09405402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6395F-893D-7F37-D0EB-DD801F9BAD88}"/>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Screen Shots</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E26B7201-A724-670C-E82C-19A2741EA4D2}"/>
              </a:ext>
            </a:extLst>
          </p:cNvPr>
          <p:cNvSpPr>
            <a:spLocks noGrp="1"/>
          </p:cNvSpPr>
          <p:nvPr>
            <p:ph type="dt" sz="half" idx="10"/>
          </p:nvPr>
        </p:nvSpPr>
        <p:spPr/>
        <p:txBody>
          <a:bodyPr/>
          <a:lstStyle/>
          <a:p>
            <a:fld id="{90B8A376-A028-4B2E-948B-5A93DED2192E}" type="datetime1">
              <a:rPr lang="en-IN" smtClean="0"/>
              <a:t>02-04-2025</a:t>
            </a:fld>
            <a:endParaRPr lang="en-IN"/>
          </a:p>
        </p:txBody>
      </p:sp>
      <p:sp>
        <p:nvSpPr>
          <p:cNvPr id="5" name="Slide Number Placeholder 4">
            <a:extLst>
              <a:ext uri="{FF2B5EF4-FFF2-40B4-BE49-F238E27FC236}">
                <a16:creationId xmlns:a16="http://schemas.microsoft.com/office/drawing/2014/main" id="{6E10206F-5FFC-B4D6-DE2C-664A7D179828}"/>
              </a:ext>
            </a:extLst>
          </p:cNvPr>
          <p:cNvSpPr>
            <a:spLocks noGrp="1"/>
          </p:cNvSpPr>
          <p:nvPr>
            <p:ph type="sldNum" sz="quarter" idx="12"/>
          </p:nvPr>
        </p:nvSpPr>
        <p:spPr/>
        <p:txBody>
          <a:bodyPr/>
          <a:lstStyle/>
          <a:p>
            <a:fld id="{9D3FF152-60F5-4862-82F9-1190556AA56F}" type="slidenum">
              <a:rPr lang="en-IN" smtClean="0"/>
              <a:t>33</a:t>
            </a:fld>
            <a:endParaRPr lang="en-IN"/>
          </a:p>
        </p:txBody>
      </p:sp>
      <p:sp>
        <p:nvSpPr>
          <p:cNvPr id="6" name="Footer Placeholder 5">
            <a:extLst>
              <a:ext uri="{FF2B5EF4-FFF2-40B4-BE49-F238E27FC236}">
                <a16:creationId xmlns:a16="http://schemas.microsoft.com/office/drawing/2014/main" id="{5B76BDE4-1258-192F-3519-27C34EC23DBF}"/>
              </a:ext>
            </a:extLst>
          </p:cNvPr>
          <p:cNvSpPr>
            <a:spLocks noGrp="1"/>
          </p:cNvSpPr>
          <p:nvPr>
            <p:ph type="ftr" sz="quarter" idx="11"/>
          </p:nvPr>
        </p:nvSpPr>
        <p:spPr/>
        <p:txBody>
          <a:bodyPr/>
          <a:lstStyle/>
          <a:p>
            <a:r>
              <a:rPr lang="en-US" dirty="0"/>
              <a:t>AI Generative Personalized Interview Preparation Platform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63" y="929025"/>
            <a:ext cx="7644274" cy="4945794"/>
          </a:xfrm>
          <a:prstGeom prst="rect">
            <a:avLst/>
          </a:prstGeom>
        </p:spPr>
      </p:pic>
    </p:spTree>
    <p:extLst>
      <p:ext uri="{BB962C8B-B14F-4D97-AF65-F5344CB8AC3E}">
        <p14:creationId xmlns:p14="http://schemas.microsoft.com/office/powerpoint/2010/main" val="557305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72601" y="869998"/>
            <a:ext cx="7886700" cy="530258"/>
          </a:xfrm>
        </p:spPr>
        <p:txBody>
          <a:bodyPr>
            <a:noAutofit/>
          </a:bodyPr>
          <a:lstStyle/>
          <a:p>
            <a:pPr algn="ctr"/>
            <a:r>
              <a:rPr lang="en-US" sz="32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99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7DFE683E-AC90-C1AF-8D07-537D4AF5506B}"/>
              </a:ext>
            </a:extLst>
          </p:cNvPr>
          <p:cNvSpPr>
            <a:spLocks noGrp="1"/>
          </p:cNvSpPr>
          <p:nvPr>
            <p:ph type="dt" sz="half" idx="10"/>
          </p:nvPr>
        </p:nvSpPr>
        <p:spPr/>
        <p:txBody>
          <a:bodyPr/>
          <a:lstStyle/>
          <a:p>
            <a:fld id="{76DFA34F-4ABB-49E2-B705-EBED4503D36D}" type="datetime1">
              <a:rPr lang="en-IN" smtClean="0"/>
              <a:t>02-04-2025</a:t>
            </a:fld>
            <a:endParaRPr lang="en-IN"/>
          </a:p>
        </p:txBody>
      </p:sp>
      <p:sp>
        <p:nvSpPr>
          <p:cNvPr id="5" name="Slide Number Placeholder 4">
            <a:extLst>
              <a:ext uri="{FF2B5EF4-FFF2-40B4-BE49-F238E27FC236}">
                <a16:creationId xmlns:a16="http://schemas.microsoft.com/office/drawing/2014/main" id="{F5220BD1-1A25-E8B3-BE29-F8796FD4F8FA}"/>
              </a:ext>
            </a:extLst>
          </p:cNvPr>
          <p:cNvSpPr>
            <a:spLocks noGrp="1"/>
          </p:cNvSpPr>
          <p:nvPr>
            <p:ph type="sldNum" sz="quarter" idx="12"/>
          </p:nvPr>
        </p:nvSpPr>
        <p:spPr/>
        <p:txBody>
          <a:bodyPr/>
          <a:lstStyle/>
          <a:p>
            <a:fld id="{9D3FF152-60F5-4862-82F9-1190556AA56F}" type="slidenum">
              <a:rPr lang="en-IN" smtClean="0"/>
              <a:t>34</a:t>
            </a:fld>
            <a:endParaRPr lang="en-IN"/>
          </a:p>
        </p:txBody>
      </p:sp>
      <p:sp>
        <p:nvSpPr>
          <p:cNvPr id="4" name="Footer Placeholder 3">
            <a:extLst>
              <a:ext uri="{FF2B5EF4-FFF2-40B4-BE49-F238E27FC236}">
                <a16:creationId xmlns:a16="http://schemas.microsoft.com/office/drawing/2014/main" id="{D60D3D79-E23D-B8E6-A891-AB9847E89CF7}"/>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7" name="Rectangle 6"/>
          <p:cNvSpPr/>
          <p:nvPr/>
        </p:nvSpPr>
        <p:spPr>
          <a:xfrm>
            <a:off x="884054" y="2024167"/>
            <a:ext cx="7375891" cy="2308324"/>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This project leverages the power of AI, particularly Google Gemini AI, and advanced deep learning techniques to create an adaptive and efficient system for interview preparation and skill assessment. By dynamically extracting relevant keywords and generating context-aware questions and answers, the platform ensures accurate, personalized, and coherent content. The integration of automated question generation, intelligent answer validation, and structured data processing makes this solution a valuable AI-driven tool for students and professionals, enhancing their chances of success in competitive job markets.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939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23454" y="383287"/>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IN" dirty="0"/>
              <a:t>02-04-2025</a:t>
            </a:r>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35</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7" name="TextBox 6">
            <a:extLst>
              <a:ext uri="{FF2B5EF4-FFF2-40B4-BE49-F238E27FC236}">
                <a16:creationId xmlns:a16="http://schemas.microsoft.com/office/drawing/2014/main" id="{3A549706-B391-4ACB-0216-F359243081CC}"/>
              </a:ext>
            </a:extLst>
          </p:cNvPr>
          <p:cNvSpPr txBox="1"/>
          <p:nvPr/>
        </p:nvSpPr>
        <p:spPr>
          <a:xfrm>
            <a:off x="2047783" y="3239822"/>
            <a:ext cx="4572000" cy="369332"/>
          </a:xfrm>
          <a:prstGeom prst="rect">
            <a:avLst/>
          </a:prstGeom>
          <a:noFill/>
        </p:spPr>
        <p:txBody>
          <a:bodyPr wrap="square">
            <a:spAutoFit/>
          </a:bodyPr>
          <a:lstStyle/>
          <a:p>
            <a:endParaRPr lang="en-IN" dirty="0"/>
          </a:p>
        </p:txBody>
      </p:sp>
      <p:sp>
        <p:nvSpPr>
          <p:cNvPr id="8" name="Rectangle 7"/>
          <p:cNvSpPr/>
          <p:nvPr/>
        </p:nvSpPr>
        <p:spPr>
          <a:xfrm>
            <a:off x="523454" y="1235843"/>
            <a:ext cx="7745475" cy="4124591"/>
          </a:xfrm>
          <a:prstGeom prst="rect">
            <a:avLst/>
          </a:prstGeom>
        </p:spPr>
        <p:txBody>
          <a:bodyPr wrap="square">
            <a:spAutoFit/>
          </a:bodyPr>
          <a:lstStyle/>
          <a:p>
            <a:pPr marL="453389" lvl="1" algn="just">
              <a:lnSpc>
                <a:spcPct val="150000"/>
              </a:lnSpc>
            </a:pPr>
            <a:r>
              <a:rPr lang="en-US" sz="1100" spc="20" dirty="0">
                <a:solidFill>
                  <a:srgbClr val="2B2C30"/>
                </a:solidFill>
                <a:latin typeface="Playfair Display"/>
                <a:ea typeface="Playfair Display"/>
                <a:cs typeface="Playfair Display"/>
                <a:sym typeface="Playfair Display"/>
              </a:rPr>
              <a:t>[</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1]. S.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Ashrafi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B.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Majidi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E.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Akhtarkavan</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S. H. R.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Hajiagha</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"Efficient Resume-Based Re-Education for Career Recommendation in Rapidly Evolving Job Markets," IEEE Access, vol. 11, pp. 124350–124367, 2023. </a:t>
            </a:r>
          </a:p>
          <a:p>
            <a:pPr marL="453389" lvl="1" algn="just">
              <a:lnSpc>
                <a:spcPct val="150000"/>
              </a:lnSpc>
            </a:pP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[2]. M.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Kaif</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S. Sharma, and S.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Rana</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"Gemini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MultiPDF</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Chatbot</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Multiple Document RAG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Chatbot</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using Gemini Large Language Model," International Journal for Research in Applied Science and Engineering Technology (IJRASET), vol. 12, no. 8, pp. 123–130, 2024.</a:t>
            </a:r>
          </a:p>
          <a:p>
            <a:pPr marL="453389" lvl="1" algn="just">
              <a:lnSpc>
                <a:spcPct val="150000"/>
              </a:lnSpc>
            </a:pP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[3]. K.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Muludi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K. M.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Fitria</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J.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Triloka</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S.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Sutedi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"Retrieval-Augmented Generation Approach: Document Question Answering using Large Language Model," International Journal of Advanced Computer Science and Applications (IJACSA), vol. 15, no. 3, pp. 79–85, 2024. </a:t>
            </a:r>
          </a:p>
          <a:p>
            <a:pPr marL="453389" lvl="1" algn="just">
              <a:lnSpc>
                <a:spcPct val="150000"/>
              </a:lnSpc>
            </a:pP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[4].  J.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Xu</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M. Sun, Z. Zhang, and J. Zhou,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ChatUIE</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Exploring Chat-based Unified Information Extraction Using Large Language Models," in Proceedings of the 2024 Joint International Conference on Computational Linguistics, Language Resources and Evaluation (LRECCOLING 2024), Torino, Italia, May 2024, pp. 3146–3152.</a:t>
            </a:r>
          </a:p>
          <a:p>
            <a:pPr marL="453389" lvl="1" algn="just">
              <a:lnSpc>
                <a:spcPct val="150000"/>
              </a:lnSpc>
            </a:pP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[5].  S.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Sanaei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B.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Majidi</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and E.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Akhtarkavan</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"Deep </a:t>
            </a:r>
            <a:r>
              <a:rPr lang="en-US" sz="1100" spc="20" dirty="0" err="1">
                <a:solidFill>
                  <a:srgbClr val="2B2C30"/>
                </a:solidFill>
                <a:latin typeface="Times New Roman" panose="02020603050405020304" pitchFamily="18" charset="0"/>
                <a:ea typeface="Playfair Display"/>
                <a:cs typeface="Times New Roman" panose="02020603050405020304" pitchFamily="18" charset="0"/>
                <a:sym typeface="Playfair Display"/>
              </a:rPr>
              <a:t>Multisensor</a:t>
            </a:r>
            <a:r>
              <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rPr>
              <a:t> Dashboard for Composition Layer of Web of Things in the Smart City," in 2018 9th International Symposium on Telecommunications (IST), Tehran, Iran, 2018, pp. 211–215.</a:t>
            </a:r>
          </a:p>
          <a:p>
            <a:pPr marL="453389" lvl="1" algn="just">
              <a:lnSpc>
                <a:spcPct val="150000"/>
              </a:lnSpc>
            </a:pPr>
            <a:r>
              <a:rPr lang="en-IN" sz="1100" dirty="0">
                <a:latin typeface="Times New Roman" panose="02020603050405020304" pitchFamily="18" charset="0"/>
                <a:cs typeface="Times New Roman" panose="02020603050405020304" pitchFamily="18" charset="0"/>
              </a:rPr>
              <a:t>[6].  A. Krishnan, J. Joseph, N. N. </a:t>
            </a:r>
            <a:r>
              <a:rPr lang="en-IN" sz="1100" dirty="0" err="1">
                <a:latin typeface="Times New Roman" panose="02020603050405020304" pitchFamily="18" charset="0"/>
                <a:cs typeface="Times New Roman" panose="02020603050405020304" pitchFamily="18" charset="0"/>
              </a:rPr>
              <a:t>Nihal</a:t>
            </a:r>
            <a:r>
              <a:rPr lang="en-IN" sz="1100" dirty="0">
                <a:latin typeface="Times New Roman" panose="02020603050405020304" pitchFamily="18" charset="0"/>
                <a:cs typeface="Times New Roman" panose="02020603050405020304" pitchFamily="18" charset="0"/>
              </a:rPr>
              <a:t>, S. F. S. </a:t>
            </a:r>
            <a:r>
              <a:rPr lang="en-IN" sz="1100" dirty="0" err="1">
                <a:latin typeface="Times New Roman" panose="02020603050405020304" pitchFamily="18" charset="0"/>
                <a:cs typeface="Times New Roman" panose="02020603050405020304" pitchFamily="18" charset="0"/>
              </a:rPr>
              <a:t>Salva</a:t>
            </a:r>
            <a:r>
              <a:rPr lang="en-IN" sz="1100" dirty="0">
                <a:latin typeface="Times New Roman" panose="02020603050405020304" pitchFamily="18" charset="0"/>
                <a:cs typeface="Times New Roman" panose="02020603050405020304" pitchFamily="18" charset="0"/>
              </a:rPr>
              <a:t>, and P. C. V, "Skill Mount: Personalized Career Skills Development Using Machine Learning Algorithms," in 2024 11th International Conference on Advances in Computing and Communications (ICACC), 2024, pp. 1–6.</a:t>
            </a:r>
            <a:endParaRPr lang="en-US" sz="1100" spc="20" dirty="0">
              <a:solidFill>
                <a:srgbClr val="2B2C30"/>
              </a:solidFill>
              <a:latin typeface="Times New Roman" panose="02020603050405020304" pitchFamily="18" charset="0"/>
              <a:ea typeface="Playfair Display"/>
              <a:cs typeface="Times New Roman" panose="02020603050405020304" pitchFamily="18" charset="0"/>
              <a:sym typeface="Playfair Display"/>
            </a:endParaRPr>
          </a:p>
        </p:txBody>
      </p:sp>
    </p:spTree>
    <p:extLst>
      <p:ext uri="{BB962C8B-B14F-4D97-AF65-F5344CB8AC3E}">
        <p14:creationId xmlns:p14="http://schemas.microsoft.com/office/powerpoint/2010/main" val="3554452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49" y="372468"/>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4732A565-8813-4399-A521-59C8D95CA068}" type="datetime1">
              <a:rPr lang="en-IN" smtClean="0"/>
              <a:t>02-04-2025</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36</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6" name="TextBox 5">
            <a:extLst>
              <a:ext uri="{FF2B5EF4-FFF2-40B4-BE49-F238E27FC236}">
                <a16:creationId xmlns:a16="http://schemas.microsoft.com/office/drawing/2014/main" id="{6DE83474-40C5-1425-EC5B-86E132D1C6D9}"/>
              </a:ext>
            </a:extLst>
          </p:cNvPr>
          <p:cNvSpPr txBox="1"/>
          <p:nvPr/>
        </p:nvSpPr>
        <p:spPr>
          <a:xfrm>
            <a:off x="1015550" y="1494271"/>
            <a:ext cx="7112899" cy="3869457"/>
          </a:xfrm>
          <a:prstGeom prst="rect">
            <a:avLst/>
          </a:prstGeom>
          <a:noFill/>
        </p:spPr>
        <p:txBody>
          <a:bodyPr wrap="square">
            <a:spAutoFit/>
          </a:bodyPr>
          <a:lstStyle/>
          <a:p>
            <a:pPr algn="just">
              <a:lnSpc>
                <a:spcPct val="150000"/>
              </a:lnSpc>
            </a:pPr>
            <a:r>
              <a:rPr lang="en-IN" sz="1100" dirty="0">
                <a:latin typeface="Times New Roman" panose="02020603050405020304" pitchFamily="18" charset="0"/>
                <a:cs typeface="Times New Roman" panose="02020603050405020304" pitchFamily="18" charset="0"/>
              </a:rPr>
              <a:t>[7].  </a:t>
            </a:r>
            <a:r>
              <a:rPr lang="en-IN" sz="1100" dirty="0" err="1">
                <a:latin typeface="Times New Roman" panose="02020603050405020304" pitchFamily="18" charset="0"/>
                <a:cs typeface="Times New Roman" panose="02020603050405020304" pitchFamily="18" charset="0"/>
              </a:rPr>
              <a:t>K.S.Kumar,P.Srihari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andC.J</a:t>
            </a:r>
            <a:r>
              <a:rPr lang="en-IN" sz="1100" dirty="0">
                <a:latin typeface="Times New Roman" panose="02020603050405020304" pitchFamily="18" charset="0"/>
                <a:cs typeface="Times New Roman" panose="02020603050405020304" pitchFamily="18" charset="0"/>
              </a:rPr>
              <a:t>. Raman,"</a:t>
            </a:r>
            <a:r>
              <a:rPr lang="en-IN" sz="1100" dirty="0" err="1">
                <a:latin typeface="Times New Roman" panose="02020603050405020304" pitchFamily="18" charset="0"/>
                <a:cs typeface="Times New Roman" panose="02020603050405020304" pitchFamily="18" charset="0"/>
              </a:rPr>
              <a:t>AIforCareer</a:t>
            </a:r>
            <a:r>
              <a:rPr lang="en-IN" sz="1100" dirty="0">
                <a:latin typeface="Times New Roman" panose="02020603050405020304" pitchFamily="18" charset="0"/>
                <a:cs typeface="Times New Roman" panose="02020603050405020304" pitchFamily="18" charset="0"/>
              </a:rPr>
              <a:t> Growth: Advanced Resume Analysis and LinkedIn Scraping for Personalized Job Recommendations," in 2024 2nd International Conference on Self Sustainable Artificial Intelligence Systems (ICSSAS), 2024, pp. 1287–1293. </a:t>
            </a:r>
          </a:p>
          <a:p>
            <a:pPr algn="just">
              <a:lnSpc>
                <a:spcPct val="150000"/>
              </a:lnSpc>
            </a:pPr>
            <a:r>
              <a:rPr lang="en-IN" sz="1100" dirty="0">
                <a:latin typeface="Times New Roman" panose="02020603050405020304" pitchFamily="18" charset="0"/>
                <a:cs typeface="Times New Roman" panose="02020603050405020304" pitchFamily="18" charset="0"/>
              </a:rPr>
              <a:t>[8].  A. D, K. S, N. E. R, K. K, J. M. S, and R. R, "</a:t>
            </a:r>
            <a:r>
              <a:rPr lang="en-IN" sz="1100" dirty="0" err="1">
                <a:latin typeface="Times New Roman" panose="02020603050405020304" pitchFamily="18" charset="0"/>
                <a:cs typeface="Times New Roman" panose="02020603050405020304" pitchFamily="18" charset="0"/>
              </a:rPr>
              <a:t>Resspar</a:t>
            </a:r>
            <a:r>
              <a:rPr lang="en-IN" sz="1100" dirty="0">
                <a:latin typeface="Times New Roman" panose="02020603050405020304" pitchFamily="18" charset="0"/>
                <a:cs typeface="Times New Roman" panose="02020603050405020304" pitchFamily="18" charset="0"/>
              </a:rPr>
              <a:t>: AI-Driven Resume Parsing and Recruitment System using NLP and Generative AI," in 2024 Second International Conference on Intelligent Cyber Physical Systems and Internet of Things (</a:t>
            </a:r>
            <a:r>
              <a:rPr lang="en-IN" sz="1100" dirty="0" err="1">
                <a:latin typeface="Times New Roman" panose="02020603050405020304" pitchFamily="18" charset="0"/>
                <a:cs typeface="Times New Roman" panose="02020603050405020304" pitchFamily="18" charset="0"/>
              </a:rPr>
              <a:t>ICoICI</a:t>
            </a:r>
            <a:r>
              <a:rPr lang="en-IN" sz="1100" dirty="0">
                <a:latin typeface="Times New Roman" panose="02020603050405020304" pitchFamily="18" charset="0"/>
                <a:cs typeface="Times New Roman" panose="02020603050405020304" pitchFamily="18" charset="0"/>
              </a:rPr>
              <a:t>), 2024, pp. 1–6. </a:t>
            </a:r>
          </a:p>
          <a:p>
            <a:pPr algn="just">
              <a:lnSpc>
                <a:spcPct val="150000"/>
              </a:lnSpc>
            </a:pPr>
            <a:r>
              <a:rPr lang="en-IN" sz="1100" dirty="0">
                <a:latin typeface="Times New Roman" panose="02020603050405020304" pitchFamily="18" charset="0"/>
                <a:cs typeface="Times New Roman" panose="02020603050405020304" pitchFamily="18" charset="0"/>
              </a:rPr>
              <a:t>[9].  V. Manish, Y. </a:t>
            </a:r>
            <a:r>
              <a:rPr lang="en-IN" sz="1100" dirty="0" err="1">
                <a:latin typeface="Times New Roman" panose="02020603050405020304" pitchFamily="18" charset="0"/>
                <a:cs typeface="Times New Roman" panose="02020603050405020304" pitchFamily="18" charset="0"/>
              </a:rPr>
              <a:t>Manchala</a:t>
            </a:r>
            <a:r>
              <a:rPr lang="en-IN" sz="1100" dirty="0">
                <a:latin typeface="Times New Roman" panose="02020603050405020304" pitchFamily="18" charset="0"/>
                <a:cs typeface="Times New Roman" panose="02020603050405020304" pitchFamily="18" charset="0"/>
              </a:rPr>
              <a:t>, Y. V. Reddy, S. B. Chopra, and K. Y. Reddy, "Optimizing Resume Parsing Processes by Leveraging Large Language Models," in 2024 IEEE Region 10 Symposium (TENSYMP), 2024, pp. 1–5. </a:t>
            </a:r>
          </a:p>
          <a:p>
            <a:pPr algn="just">
              <a:lnSpc>
                <a:spcPct val="150000"/>
              </a:lnSpc>
            </a:pPr>
            <a:r>
              <a:rPr lang="en-IN" sz="1100" dirty="0">
                <a:latin typeface="Times New Roman" panose="02020603050405020304" pitchFamily="18" charset="0"/>
                <a:cs typeface="Times New Roman" panose="02020603050405020304" pitchFamily="18" charset="0"/>
              </a:rPr>
              <a:t>[10].  A. Mishra, S. Singh, and R. C. </a:t>
            </a:r>
            <a:r>
              <a:rPr lang="en-IN" sz="1100" dirty="0" err="1">
                <a:latin typeface="Times New Roman" panose="02020603050405020304" pitchFamily="18" charset="0"/>
                <a:cs typeface="Times New Roman" panose="02020603050405020304" pitchFamily="18" charset="0"/>
              </a:rPr>
              <a:t>Jisha</a:t>
            </a:r>
            <a:r>
              <a:rPr lang="en-IN" sz="1100" dirty="0">
                <a:latin typeface="Times New Roman" panose="02020603050405020304" pitchFamily="18" charset="0"/>
                <a:cs typeface="Times New Roman" panose="02020603050405020304" pitchFamily="18" charset="0"/>
              </a:rPr>
              <a:t>, "AI-Powered Model for Intelligent Resume Recommendation and Feedback," in 2024 15th International Conference on Computing Communication and Networking Technologies (ICCCNT), 2024, pp. 1–6.</a:t>
            </a:r>
          </a:p>
          <a:p>
            <a:pPr algn="just">
              <a:lnSpc>
                <a:spcPct val="150000"/>
              </a:lnSpc>
            </a:pPr>
            <a:r>
              <a:rPr lang="en-US" sz="1100" dirty="0">
                <a:latin typeface="Times New Roman" panose="02020603050405020304" pitchFamily="18" charset="0"/>
                <a:cs typeface="Times New Roman" panose="02020603050405020304" pitchFamily="18" charset="0"/>
              </a:rPr>
              <a:t>[11].  T. Patel and A. Gupta, "AI-Driven Job Matching System Using Deep Learning Techniques," IEEE Transactions on Computational Intelligence and AI in Games, vol. 17, no. 2, pp. 231–245, 2023.</a:t>
            </a:r>
          </a:p>
          <a:p>
            <a:pPr algn="just">
              <a:lnSpc>
                <a:spcPct val="150000"/>
              </a:lnSpc>
            </a:pPr>
            <a:r>
              <a:rPr lang="en-IN" sz="1100" dirty="0">
                <a:latin typeface="Times New Roman" panose="02020603050405020304" pitchFamily="18" charset="0"/>
                <a:cs typeface="Times New Roman" panose="02020603050405020304" pitchFamily="18" charset="0"/>
              </a:rPr>
              <a:t>12].  J. Kang and M. Lee, "Resume Analysis Framework Using </a:t>
            </a:r>
            <a:r>
              <a:rPr lang="en-IN" sz="1100" dirty="0" err="1">
                <a:latin typeface="Times New Roman" panose="02020603050405020304" pitchFamily="18" charset="0"/>
                <a:cs typeface="Times New Roman" panose="02020603050405020304" pitchFamily="18" charset="0"/>
              </a:rPr>
              <a:t>WordEmbeddingsandRankingAlgorithms</a:t>
            </a:r>
            <a:r>
              <a:rPr lang="en-IN" sz="1100" dirty="0">
                <a:latin typeface="Times New Roman" panose="02020603050405020304" pitchFamily="18" charset="0"/>
                <a:cs typeface="Times New Roman" panose="02020603050405020304" pitchFamily="18" charset="0"/>
              </a:rPr>
              <a:t>," Expert Systems with Applications, vol. 217, pp. 119–132, 2023.</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124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23454" y="383287"/>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Reference Paper</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a:off x="943897" y="1179871"/>
            <a:ext cx="7364361" cy="475881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IN" sz="1100" dirty="0">
                <a:latin typeface="Playfair Display" panose="020B0604020202020204" charset="0"/>
              </a:rPr>
              <a:t> [</a:t>
            </a:r>
            <a:r>
              <a:rPr lang="en-IN" sz="1100" dirty="0">
                <a:latin typeface="Times New Roman" panose="02020603050405020304" pitchFamily="18" charset="0"/>
                <a:cs typeface="Times New Roman" panose="02020603050405020304" pitchFamily="18" charset="0"/>
              </a:rPr>
              <a:t>13].  L. </a:t>
            </a:r>
            <a:r>
              <a:rPr lang="en-IN" sz="1100" dirty="0" err="1">
                <a:latin typeface="Times New Roman" panose="02020603050405020304" pitchFamily="18" charset="0"/>
                <a:cs typeface="Times New Roman" panose="02020603050405020304" pitchFamily="18" charset="0"/>
              </a:rPr>
              <a:t>Zheng</a:t>
            </a:r>
            <a:r>
              <a:rPr lang="en-IN" sz="1100" dirty="0">
                <a:latin typeface="Times New Roman" panose="02020603050405020304" pitchFamily="18" charset="0"/>
                <a:cs typeface="Times New Roman" panose="02020603050405020304" pitchFamily="18" charset="0"/>
              </a:rPr>
              <a:t>, P. Wu, and D. Li, "GIRL: Generative Intelligent Resume Learning for Job Matching," ACM Transactions on Information Systems (TOIS), vol. 42, no. 1, pp. 1–25, 2024.</a:t>
            </a:r>
          </a:p>
          <a:p>
            <a:pPr algn="just">
              <a:lnSpc>
                <a:spcPct val="150000"/>
              </a:lnSpc>
            </a:pPr>
            <a:r>
              <a:rPr lang="en-IN" sz="1100" dirty="0">
                <a:latin typeface="Times New Roman" panose="02020603050405020304" pitchFamily="18" charset="0"/>
                <a:cs typeface="Times New Roman" panose="02020603050405020304" pitchFamily="18" charset="0"/>
              </a:rPr>
              <a:t> [14].  C.Du,X.Zhou,andY.Wang,"</a:t>
            </a:r>
            <a:r>
              <a:rPr lang="en-IN" sz="1100" dirty="0" err="1">
                <a:latin typeface="Times New Roman" panose="02020603050405020304" pitchFamily="18" charset="0"/>
                <a:cs typeface="Times New Roman" panose="02020603050405020304" pitchFamily="18" charset="0"/>
              </a:rPr>
              <a:t>JobRecommendation</a:t>
            </a:r>
            <a:r>
              <a:rPr lang="en-IN" sz="1100" dirty="0">
                <a:latin typeface="Times New Roman" panose="02020603050405020304" pitchFamily="18" charset="0"/>
                <a:cs typeface="Times New Roman" panose="02020603050405020304" pitchFamily="18" charset="0"/>
              </a:rPr>
              <a:t> System using LLM-Based Generative Adversarial Networks," IEEE Transactions on Knowledge and Data Engineering, vol. 36, no. 1, pp. 57–68, 2024.</a:t>
            </a:r>
          </a:p>
          <a:p>
            <a:pPr algn="just">
              <a:lnSpc>
                <a:spcPct val="150000"/>
              </a:lnSpc>
            </a:pPr>
            <a:r>
              <a:rPr lang="en-IN" sz="1100" dirty="0">
                <a:latin typeface="Times New Roman" panose="02020603050405020304" pitchFamily="18" charset="0"/>
                <a:cs typeface="Times New Roman" panose="02020603050405020304" pitchFamily="18" charset="0"/>
              </a:rPr>
              <a:t> [15].  M. Rahman, T. Sinha, and R. Bose, "</a:t>
            </a:r>
            <a:r>
              <a:rPr lang="en-IN" sz="1100" dirty="0" err="1">
                <a:latin typeface="Times New Roman" panose="02020603050405020304" pitchFamily="18" charset="0"/>
                <a:cs typeface="Times New Roman" panose="02020603050405020304" pitchFamily="18" charset="0"/>
              </a:rPr>
              <a:t>ResumAI</a:t>
            </a:r>
            <a:r>
              <a:rPr lang="en-IN" sz="1100" dirty="0">
                <a:latin typeface="Times New Roman" panose="02020603050405020304" pitchFamily="18" charset="0"/>
                <a:cs typeface="Times New Roman" panose="02020603050405020304" pitchFamily="18" charset="0"/>
              </a:rPr>
              <a:t>: An AI-Driven Career </a:t>
            </a:r>
            <a:r>
              <a:rPr lang="en-IN" sz="1100" dirty="0" err="1">
                <a:latin typeface="Times New Roman" panose="02020603050405020304" pitchFamily="18" charset="0"/>
                <a:cs typeface="Times New Roman" panose="02020603050405020304" pitchFamily="18" charset="0"/>
              </a:rPr>
              <a:t>Counseling</a:t>
            </a:r>
            <a:r>
              <a:rPr lang="en-IN" sz="1100" dirty="0">
                <a:latin typeface="Times New Roman" panose="02020603050405020304" pitchFamily="18" charset="0"/>
                <a:cs typeface="Times New Roman" panose="02020603050405020304" pitchFamily="18" charset="0"/>
              </a:rPr>
              <a:t> and Resume Enhancement Platform," Journal of Artificial Intelligence Research (JAIR), vol. 78, pp. 243–262, 2023.</a:t>
            </a:r>
          </a:p>
          <a:p>
            <a:pPr algn="just">
              <a:lnSpc>
                <a:spcPct val="150000"/>
              </a:lnSpc>
            </a:pPr>
            <a:r>
              <a:rPr lang="en-IN" sz="1100" dirty="0">
                <a:latin typeface="Times New Roman" panose="02020603050405020304" pitchFamily="18" charset="0"/>
                <a:cs typeface="Times New Roman" panose="02020603050405020304" pitchFamily="18" charset="0"/>
              </a:rPr>
              <a:t>[16].  P. </a:t>
            </a:r>
            <a:r>
              <a:rPr lang="en-IN" sz="1100" dirty="0" err="1">
                <a:latin typeface="Times New Roman" panose="02020603050405020304" pitchFamily="18" charset="0"/>
                <a:cs typeface="Times New Roman" panose="02020603050405020304" pitchFamily="18" charset="0"/>
              </a:rPr>
              <a:t>Decorte</a:t>
            </a:r>
            <a:r>
              <a:rPr lang="en-IN" sz="1100" dirty="0">
                <a:latin typeface="Times New Roman" panose="02020603050405020304" pitchFamily="18" charset="0"/>
                <a:cs typeface="Times New Roman" panose="02020603050405020304" pitchFamily="18" charset="0"/>
              </a:rPr>
              <a:t>, M. Esposito, and J. Tang, "Career Path Prediction Using Resume Representation Learning and Skill-Based Matching," IEEE Transactions on </a:t>
            </a:r>
            <a:r>
              <a:rPr lang="en-IN" sz="1100" dirty="0" err="1">
                <a:latin typeface="Times New Roman" panose="02020603050405020304" pitchFamily="18" charset="0"/>
                <a:cs typeface="Times New Roman" panose="02020603050405020304" pitchFamily="18" charset="0"/>
              </a:rPr>
              <a:t>NeuralNetworks</a:t>
            </a:r>
            <a:r>
              <a:rPr lang="en-IN" sz="1100" dirty="0">
                <a:latin typeface="Times New Roman" panose="02020603050405020304" pitchFamily="18" charset="0"/>
                <a:cs typeface="Times New Roman" panose="02020603050405020304" pitchFamily="18" charset="0"/>
              </a:rPr>
              <a:t> and Learning Systems, vol. 35, no. 3, pp. 322–336, 2024.</a:t>
            </a:r>
          </a:p>
          <a:p>
            <a:pPr algn="just">
              <a:lnSpc>
                <a:spcPct val="150000"/>
              </a:lnSpc>
            </a:pPr>
            <a:r>
              <a:rPr lang="en-IN" sz="1100" dirty="0">
                <a:latin typeface="Times New Roman" panose="02020603050405020304" pitchFamily="18" charset="0"/>
                <a:cs typeface="Times New Roman" panose="02020603050405020304" pitchFamily="18" charset="0"/>
              </a:rPr>
              <a:t> [17].  Y. Chen, X. Sun, and L. Zhang, "Large Language Models for Automated Job Recommendation and Resume Screening," Journal of Machine Learning Research vol. 24, no. 6, pp. 1456–1478, 2023.</a:t>
            </a:r>
          </a:p>
          <a:p>
            <a:pPr algn="just">
              <a:lnSpc>
                <a:spcPct val="150000"/>
              </a:lnSpc>
            </a:pPr>
            <a:r>
              <a:rPr lang="en-IN" sz="1100" dirty="0">
                <a:latin typeface="Times New Roman" panose="02020603050405020304" pitchFamily="18" charset="0"/>
                <a:cs typeface="Times New Roman" panose="02020603050405020304" pitchFamily="18" charset="0"/>
              </a:rPr>
              <a:t> [18].  </a:t>
            </a:r>
            <a:r>
              <a:rPr lang="en-IN" sz="1100" dirty="0" err="1">
                <a:latin typeface="Times New Roman" panose="02020603050405020304" pitchFamily="18" charset="0"/>
                <a:cs typeface="Times New Roman" panose="02020603050405020304" pitchFamily="18" charset="0"/>
              </a:rPr>
              <a:t>H.KimandS.Park</a:t>
            </a:r>
            <a:r>
              <a:rPr lang="en-IN" sz="1100" dirty="0">
                <a:latin typeface="Times New Roman" panose="02020603050405020304" pitchFamily="18" charset="0"/>
                <a:cs typeface="Times New Roman" panose="02020603050405020304" pitchFamily="18" charset="0"/>
              </a:rPr>
              <a:t>, "Neural Network-Based Resume Analysis and Applicant Ranking System," IEEE Access, vol. 12, pp. 40230–40247, 2024.</a:t>
            </a:r>
          </a:p>
          <a:p>
            <a:pPr algn="just">
              <a:lnSpc>
                <a:spcPct val="150000"/>
              </a:lnSpc>
            </a:pPr>
            <a:r>
              <a:rPr lang="en-IN" sz="1100" dirty="0">
                <a:latin typeface="Times New Roman" panose="02020603050405020304" pitchFamily="18" charset="0"/>
                <a:cs typeface="Times New Roman" panose="02020603050405020304" pitchFamily="18" charset="0"/>
              </a:rPr>
              <a:t> [19].  X. Wei and J. </a:t>
            </a:r>
            <a:r>
              <a:rPr lang="en-IN" sz="1100" dirty="0" err="1">
                <a:latin typeface="Times New Roman" panose="02020603050405020304" pitchFamily="18" charset="0"/>
                <a:cs typeface="Times New Roman" panose="02020603050405020304" pitchFamily="18" charset="0"/>
              </a:rPr>
              <a:t>Xu</a:t>
            </a:r>
            <a:r>
              <a:rPr lang="en-IN" sz="1100" dirty="0">
                <a:latin typeface="Times New Roman" panose="02020603050405020304" pitchFamily="18" charset="0"/>
                <a:cs typeface="Times New Roman" panose="02020603050405020304" pitchFamily="18" charset="0"/>
              </a:rPr>
              <a:t>, "AI-Powered Personalized Career Development Framework Based on Natural Language Processing," Future Generation Computer Systems, vol. 150, pp. 99–115, 2024.</a:t>
            </a:r>
          </a:p>
          <a:p>
            <a:pPr algn="just">
              <a:lnSpc>
                <a:spcPct val="150000"/>
              </a:lnSpc>
            </a:pPr>
            <a:r>
              <a:rPr lang="en-IN" sz="1100" dirty="0">
                <a:latin typeface="Times New Roman" panose="02020603050405020304" pitchFamily="18" charset="0"/>
                <a:cs typeface="Times New Roman" panose="02020603050405020304" pitchFamily="18" charset="0"/>
              </a:rPr>
              <a:t> [20].  A. </a:t>
            </a:r>
            <a:r>
              <a:rPr lang="en-IN" sz="1100" dirty="0" err="1">
                <a:latin typeface="Times New Roman" panose="02020603050405020304" pitchFamily="18" charset="0"/>
                <a:cs typeface="Times New Roman" panose="02020603050405020304" pitchFamily="18" charset="0"/>
              </a:rPr>
              <a:t>Verma</a:t>
            </a:r>
            <a:r>
              <a:rPr lang="en-IN" sz="1100" dirty="0">
                <a:latin typeface="Times New Roman" panose="02020603050405020304" pitchFamily="18" charset="0"/>
                <a:cs typeface="Times New Roman" panose="02020603050405020304" pitchFamily="18" charset="0"/>
              </a:rPr>
              <a:t>, P. Agarwal, and S. Roy, "Enhancing Job Seeker Experience with AI-Powered Resume Evaluation," International Journal of Intelligent Systems, vol. 38, no. 2, pp. 215–230, 2024.</a:t>
            </a:r>
          </a:p>
        </p:txBody>
      </p:sp>
      <p:sp>
        <p:nvSpPr>
          <p:cNvPr id="5" name="Date Placeholder 4">
            <a:extLst>
              <a:ext uri="{FF2B5EF4-FFF2-40B4-BE49-F238E27FC236}">
                <a16:creationId xmlns:a16="http://schemas.microsoft.com/office/drawing/2014/main" id="{3E5EA7E0-721F-6954-4BF0-896788EE53AE}"/>
              </a:ext>
            </a:extLst>
          </p:cNvPr>
          <p:cNvSpPr>
            <a:spLocks noGrp="1"/>
          </p:cNvSpPr>
          <p:nvPr>
            <p:ph type="dt" sz="half" idx="10"/>
          </p:nvPr>
        </p:nvSpPr>
        <p:spPr/>
        <p:txBody>
          <a:bodyPr/>
          <a:lstStyle/>
          <a:p>
            <a:r>
              <a:rPr lang="en-US" dirty="0"/>
              <a:t>02.04.2025</a:t>
            </a:r>
            <a:endParaRPr lang="en-IN" dirty="0"/>
          </a:p>
        </p:txBody>
      </p:sp>
      <p:sp>
        <p:nvSpPr>
          <p:cNvPr id="6" name="Slide Number Placeholder 5">
            <a:extLst>
              <a:ext uri="{FF2B5EF4-FFF2-40B4-BE49-F238E27FC236}">
                <a16:creationId xmlns:a16="http://schemas.microsoft.com/office/drawing/2014/main" id="{43E9B934-EE6A-1A45-AAAE-017246AA72E8}"/>
              </a:ext>
            </a:extLst>
          </p:cNvPr>
          <p:cNvSpPr>
            <a:spLocks noGrp="1"/>
          </p:cNvSpPr>
          <p:nvPr>
            <p:ph type="sldNum" sz="quarter" idx="12"/>
          </p:nvPr>
        </p:nvSpPr>
        <p:spPr/>
        <p:txBody>
          <a:bodyPr/>
          <a:lstStyle/>
          <a:p>
            <a:fld id="{9D3FF152-60F5-4862-82F9-1190556AA56F}" type="slidenum">
              <a:rPr lang="en-IN" smtClean="0"/>
              <a:t>37</a:t>
            </a:fld>
            <a:endParaRPr lang="en-IN"/>
          </a:p>
        </p:txBody>
      </p:sp>
      <p:sp>
        <p:nvSpPr>
          <p:cNvPr id="4" name="Footer Placeholder 3">
            <a:extLst>
              <a:ext uri="{FF2B5EF4-FFF2-40B4-BE49-F238E27FC236}">
                <a16:creationId xmlns:a16="http://schemas.microsoft.com/office/drawing/2014/main" id="{4E20D2F8-BD1F-BE3A-17E5-8E06A4AE8342}"/>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7" name="TextBox 6">
            <a:extLst>
              <a:ext uri="{FF2B5EF4-FFF2-40B4-BE49-F238E27FC236}">
                <a16:creationId xmlns:a16="http://schemas.microsoft.com/office/drawing/2014/main" id="{3A549706-B391-4ACB-0216-F359243081CC}"/>
              </a:ext>
            </a:extLst>
          </p:cNvPr>
          <p:cNvSpPr txBox="1"/>
          <p:nvPr/>
        </p:nvSpPr>
        <p:spPr>
          <a:xfrm>
            <a:off x="2047783" y="3239822"/>
            <a:ext cx="457200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3727581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Conference</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E265B8C-C896-A501-9CD3-FE1FC45A6521}"/>
              </a:ext>
            </a:extLst>
          </p:cNvPr>
          <p:cNvSpPr>
            <a:spLocks noGrp="1"/>
          </p:cNvSpPr>
          <p:nvPr>
            <p:ph type="dt" sz="half" idx="10"/>
          </p:nvPr>
        </p:nvSpPr>
        <p:spPr/>
        <p:txBody>
          <a:bodyPr/>
          <a:lstStyle/>
          <a:p>
            <a:fld id="{4732A565-8813-4399-A521-59C8D95CA068}" type="datetime1">
              <a:rPr lang="en-IN" smtClean="0"/>
              <a:t>02-04-2025</a:t>
            </a:fld>
            <a:endParaRPr lang="en-IN"/>
          </a:p>
        </p:txBody>
      </p:sp>
      <p:sp>
        <p:nvSpPr>
          <p:cNvPr id="5" name="Slide Number Placeholder 4">
            <a:extLst>
              <a:ext uri="{FF2B5EF4-FFF2-40B4-BE49-F238E27FC236}">
                <a16:creationId xmlns:a16="http://schemas.microsoft.com/office/drawing/2014/main" id="{91EFDBAE-521D-3BF3-1EEF-E033411EFA66}"/>
              </a:ext>
            </a:extLst>
          </p:cNvPr>
          <p:cNvSpPr>
            <a:spLocks noGrp="1"/>
          </p:cNvSpPr>
          <p:nvPr>
            <p:ph type="sldNum" sz="quarter" idx="12"/>
          </p:nvPr>
        </p:nvSpPr>
        <p:spPr/>
        <p:txBody>
          <a:bodyPr/>
          <a:lstStyle/>
          <a:p>
            <a:fld id="{9D3FF152-60F5-4862-82F9-1190556AA56F}" type="slidenum">
              <a:rPr lang="en-IN" smtClean="0"/>
              <a:t>38</a:t>
            </a:fld>
            <a:endParaRPr lang="en-IN"/>
          </a:p>
        </p:txBody>
      </p:sp>
      <p:sp>
        <p:nvSpPr>
          <p:cNvPr id="4" name="Footer Placeholder 3">
            <a:extLst>
              <a:ext uri="{FF2B5EF4-FFF2-40B4-BE49-F238E27FC236}">
                <a16:creationId xmlns:a16="http://schemas.microsoft.com/office/drawing/2014/main" id="{8DB4ACF5-6B29-0140-C8E4-C0CF462EE1F0}"/>
              </a:ext>
            </a:extLst>
          </p:cNvPr>
          <p:cNvSpPr>
            <a:spLocks noGrp="1"/>
          </p:cNvSpPr>
          <p:nvPr>
            <p:ph type="ftr" sz="quarter" idx="11"/>
          </p:nvPr>
        </p:nvSpPr>
        <p:spPr/>
        <p:txBody>
          <a:bodyPr/>
          <a:lstStyle/>
          <a:p>
            <a:r>
              <a:rPr lang="en-US" dirty="0"/>
              <a:t>AI Generative Personalized Interview Preparation Platform</a:t>
            </a:r>
            <a:endParaRPr lang="en-IN" dirty="0"/>
          </a:p>
        </p:txBody>
      </p:sp>
      <p:sp>
        <p:nvSpPr>
          <p:cNvPr id="7" name="TextBox 6">
            <a:extLst>
              <a:ext uri="{FF2B5EF4-FFF2-40B4-BE49-F238E27FC236}">
                <a16:creationId xmlns:a16="http://schemas.microsoft.com/office/drawing/2014/main" id="{D7D90DFD-E894-D700-1623-C15A0B92ED2E}"/>
              </a:ext>
            </a:extLst>
          </p:cNvPr>
          <p:cNvSpPr txBox="1"/>
          <p:nvPr/>
        </p:nvSpPr>
        <p:spPr>
          <a:xfrm>
            <a:off x="555522" y="1122565"/>
            <a:ext cx="8032955" cy="1861472"/>
          </a:xfrm>
          <a:prstGeom prst="rect">
            <a:avLst/>
          </a:prstGeom>
          <a:noFill/>
        </p:spPr>
        <p:txBody>
          <a:bodyPr wrap="square">
            <a:spAutoFit/>
          </a:bodyPr>
          <a:lstStyle/>
          <a:p>
            <a:pPr marL="539115">
              <a:spcBef>
                <a:spcPts val="1560"/>
              </a:spcBef>
              <a:buNone/>
            </a:pPr>
            <a:r>
              <a:rPr lang="en-US" sz="1400" spc="-10" dirty="0">
                <a:effectLst/>
                <a:latin typeface="Times New Roman" panose="02020603050405020304" pitchFamily="18" charset="0"/>
                <a:ea typeface="Times New Roman" panose="02020603050405020304" pitchFamily="18" charset="0"/>
              </a:rPr>
              <a:t>ICICN2025</a:t>
            </a:r>
            <a:endParaRPr lang="en-IN" sz="1400" dirty="0">
              <a:effectLst/>
              <a:latin typeface="Times New Roman" panose="02020603050405020304" pitchFamily="18" charset="0"/>
              <a:ea typeface="Times New Roman" panose="02020603050405020304" pitchFamily="18" charset="0"/>
            </a:endParaRPr>
          </a:p>
          <a:p>
            <a:pPr marL="539115">
              <a:lnSpc>
                <a:spcPct val="145000"/>
              </a:lnSpc>
              <a:buNone/>
            </a:pPr>
            <a:r>
              <a:rPr lang="en-US" sz="1400" dirty="0">
                <a:effectLst/>
                <a:latin typeface="Times New Roman" panose="02020603050405020304" pitchFamily="18" charset="0"/>
                <a:ea typeface="Times New Roman" panose="02020603050405020304" pitchFamily="18" charset="0"/>
              </a:rPr>
              <a:t>International</a:t>
            </a:r>
            <a:r>
              <a:rPr lang="en-US" sz="1400" spc="18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Conference</a:t>
            </a:r>
            <a:r>
              <a:rPr lang="en-US" sz="1400" spc="17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on</a:t>
            </a:r>
            <a:r>
              <a:rPr lang="en-US" sz="1400" spc="18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Computational</a:t>
            </a:r>
            <a:r>
              <a:rPr lang="en-US" sz="1400" spc="-1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Intelligence</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&amp;</a:t>
            </a:r>
            <a:r>
              <a:rPr lang="en-US" sz="1400" spc="-40"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Communication</a:t>
            </a:r>
            <a:r>
              <a:rPr lang="en-US" sz="1400" spc="-4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Networks Hybrid Mode</a:t>
            </a:r>
            <a:endParaRPr lang="en-IN" sz="1400" dirty="0">
              <a:effectLst/>
              <a:latin typeface="Times New Roman" panose="02020603050405020304" pitchFamily="18" charset="0"/>
              <a:ea typeface="Times New Roman" panose="02020603050405020304" pitchFamily="18" charset="0"/>
            </a:endParaRPr>
          </a:p>
          <a:p>
            <a:pPr marL="539115" marR="273050" algn="just">
              <a:lnSpc>
                <a:spcPct val="148000"/>
              </a:lnSpc>
              <a:spcBef>
                <a:spcPts val="1125"/>
              </a:spcBef>
            </a:pPr>
            <a:r>
              <a:rPr lang="en-US" sz="1400" dirty="0">
                <a:effectLst/>
                <a:latin typeface="Times New Roman" panose="02020603050405020304" pitchFamily="18" charset="0"/>
                <a:ea typeface="Times New Roman" panose="02020603050405020304" pitchFamily="18" charset="0"/>
              </a:rPr>
              <a:t>Organized By “DEPARTMENT OF INFORMATION TECHNOLOGY, EASHWARI ENGINEERING COLLEGE”</a:t>
            </a:r>
          </a:p>
          <a:p>
            <a:pPr marL="539115" marR="273050" algn="just">
              <a:lnSpc>
                <a:spcPct val="148000"/>
              </a:lnSpc>
              <a:spcBef>
                <a:spcPts val="1125"/>
              </a:spcBef>
            </a:pPr>
            <a:r>
              <a:rPr lang="en-US" sz="1600" b="1" dirty="0">
                <a:latin typeface="Times New Roman" panose="02020603050405020304" pitchFamily="18" charset="0"/>
                <a:ea typeface="Times New Roman" panose="02020603050405020304" pitchFamily="18" charset="0"/>
              </a:rPr>
              <a:t>ACCEPTANCE MAIL:</a:t>
            </a:r>
          </a:p>
        </p:txBody>
      </p:sp>
      <p:pic>
        <p:nvPicPr>
          <p:cNvPr id="8" name="Image 32">
            <a:extLst>
              <a:ext uri="{FF2B5EF4-FFF2-40B4-BE49-F238E27FC236}">
                <a16:creationId xmlns:a16="http://schemas.microsoft.com/office/drawing/2014/main" id="{B50D4908-DE33-BC39-049C-2513ED399521}"/>
              </a:ext>
            </a:extLst>
          </p:cNvPr>
          <p:cNvPicPr>
            <a:picLocks/>
          </p:cNvPicPr>
          <p:nvPr/>
        </p:nvPicPr>
        <p:blipFill>
          <a:blip r:embed="rId2" cstate="print"/>
          <a:stretch>
            <a:fillRect/>
          </a:stretch>
        </p:blipFill>
        <p:spPr>
          <a:xfrm>
            <a:off x="1367924" y="3179077"/>
            <a:ext cx="6045599" cy="2199167"/>
          </a:xfrm>
          <a:prstGeom prst="rect">
            <a:avLst/>
          </a:prstGeom>
        </p:spPr>
      </p:pic>
    </p:spTree>
    <p:extLst>
      <p:ext uri="{BB962C8B-B14F-4D97-AF65-F5344CB8AC3E}">
        <p14:creationId xmlns:p14="http://schemas.microsoft.com/office/powerpoint/2010/main" val="1277593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0573-B721-0492-6B62-B1FCB18ED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1BD79-DD21-F92B-8E4C-D3761A9F313E}"/>
              </a:ext>
            </a:extLst>
          </p:cNvPr>
          <p:cNvSpPr>
            <a:spLocks noGrp="1"/>
          </p:cNvSpPr>
          <p:nvPr>
            <p:ph type="title"/>
          </p:nvPr>
        </p:nvSpPr>
        <p:spPr>
          <a:xfrm>
            <a:off x="628650" y="2761707"/>
            <a:ext cx="7886700" cy="530258"/>
          </a:xfrm>
        </p:spPr>
        <p:txBody>
          <a:bodyPr>
            <a:noAutofit/>
          </a:bodyPr>
          <a:lstStyle/>
          <a:p>
            <a:pPr algn="ctr"/>
            <a:r>
              <a:rPr lang="en-US" sz="3200" b="1" dirty="0">
                <a:solidFill>
                  <a:srgbClr val="7030A0"/>
                </a:solidFill>
                <a:latin typeface="Times New Roman" panose="02020603050405020304" pitchFamily="18" charset="0"/>
                <a:cs typeface="Times New Roman" panose="02020603050405020304" pitchFamily="18" charset="0"/>
              </a:rPr>
              <a:t>THANK YOU</a:t>
            </a:r>
            <a:endParaRPr lang="en-IN" sz="32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28463A4-9904-2CB4-FE05-1FB3F20E65C0}"/>
              </a:ext>
            </a:extLst>
          </p:cNvPr>
          <p:cNvSpPr>
            <a:spLocks noGrp="1"/>
          </p:cNvSpPr>
          <p:nvPr>
            <p:ph type="dt" sz="half" idx="10"/>
          </p:nvPr>
        </p:nvSpPr>
        <p:spPr/>
        <p:txBody>
          <a:bodyPr/>
          <a:lstStyle/>
          <a:p>
            <a:fld id="{4732A565-8813-4399-A521-59C8D95CA068}" type="datetime1">
              <a:rPr lang="en-IN" smtClean="0"/>
              <a:t>02-04-2025</a:t>
            </a:fld>
            <a:endParaRPr lang="en-IN"/>
          </a:p>
        </p:txBody>
      </p:sp>
      <p:sp>
        <p:nvSpPr>
          <p:cNvPr id="5" name="Slide Number Placeholder 4">
            <a:extLst>
              <a:ext uri="{FF2B5EF4-FFF2-40B4-BE49-F238E27FC236}">
                <a16:creationId xmlns:a16="http://schemas.microsoft.com/office/drawing/2014/main" id="{7DB7124E-39F7-DF2D-A45B-AD555D1AAB07}"/>
              </a:ext>
            </a:extLst>
          </p:cNvPr>
          <p:cNvSpPr>
            <a:spLocks noGrp="1"/>
          </p:cNvSpPr>
          <p:nvPr>
            <p:ph type="sldNum" sz="quarter" idx="12"/>
          </p:nvPr>
        </p:nvSpPr>
        <p:spPr/>
        <p:txBody>
          <a:bodyPr/>
          <a:lstStyle/>
          <a:p>
            <a:fld id="{9D3FF152-60F5-4862-82F9-1190556AA56F}" type="slidenum">
              <a:rPr lang="en-IN" smtClean="0"/>
              <a:t>39</a:t>
            </a:fld>
            <a:endParaRPr lang="en-IN"/>
          </a:p>
        </p:txBody>
      </p:sp>
      <p:sp>
        <p:nvSpPr>
          <p:cNvPr id="4" name="Footer Placeholder 3">
            <a:extLst>
              <a:ext uri="{FF2B5EF4-FFF2-40B4-BE49-F238E27FC236}">
                <a16:creationId xmlns:a16="http://schemas.microsoft.com/office/drawing/2014/main" id="{485E3C55-800D-A257-8035-5A44F951841C}"/>
              </a:ext>
            </a:extLst>
          </p:cNvPr>
          <p:cNvSpPr>
            <a:spLocks noGrp="1"/>
          </p:cNvSpPr>
          <p:nvPr>
            <p:ph type="ftr" sz="quarter" idx="11"/>
          </p:nvPr>
        </p:nvSpPr>
        <p:spPr/>
        <p:txBody>
          <a:bodyPr/>
          <a:lstStyle/>
          <a:p>
            <a:r>
              <a:rPr lang="en-US" dirty="0"/>
              <a:t>AI Generative Personalized Interview Preparation Platform</a:t>
            </a:r>
            <a:endParaRPr lang="en-IN" dirty="0"/>
          </a:p>
        </p:txBody>
      </p:sp>
    </p:spTree>
    <p:extLst>
      <p:ext uri="{BB962C8B-B14F-4D97-AF65-F5344CB8AC3E}">
        <p14:creationId xmlns:p14="http://schemas.microsoft.com/office/powerpoint/2010/main" val="116164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Objective of the Project</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382B3EE2-24C4-940E-3786-D25689664F2D}"/>
              </a:ext>
            </a:extLst>
          </p:cNvPr>
          <p:cNvSpPr>
            <a:spLocks noGrp="1"/>
          </p:cNvSpPr>
          <p:nvPr>
            <p:ph type="dt" sz="half" idx="10"/>
          </p:nvPr>
        </p:nvSpPr>
        <p:spPr/>
        <p:txBody>
          <a:bodyPr/>
          <a:lstStyle/>
          <a:p>
            <a:r>
              <a:rPr lang="en-US" dirty="0"/>
              <a:t>02.04.2025</a:t>
            </a:r>
            <a:endParaRPr lang="en-IN" dirty="0"/>
          </a:p>
        </p:txBody>
      </p:sp>
      <p:sp>
        <p:nvSpPr>
          <p:cNvPr id="4" name="Slide Number Placeholder 3">
            <a:extLst>
              <a:ext uri="{FF2B5EF4-FFF2-40B4-BE49-F238E27FC236}">
                <a16:creationId xmlns:a16="http://schemas.microsoft.com/office/drawing/2014/main" id="{53EE05FC-38D6-EA45-0957-044D82E81D3A}"/>
              </a:ext>
            </a:extLst>
          </p:cNvPr>
          <p:cNvSpPr>
            <a:spLocks noGrp="1"/>
          </p:cNvSpPr>
          <p:nvPr>
            <p:ph type="sldNum" sz="quarter" idx="12"/>
          </p:nvPr>
        </p:nvSpPr>
        <p:spPr>
          <a:xfrm>
            <a:off x="6457949" y="6356351"/>
            <a:ext cx="2353541" cy="365125"/>
          </a:xfrm>
        </p:spPr>
        <p:txBody>
          <a:bodyPr/>
          <a:lstStyle/>
          <a:p>
            <a:fld id="{9D3FF152-60F5-4862-82F9-1190556AA56F}" type="slidenum">
              <a:rPr lang="en-IN" sz="1400" b="1" smtClean="0">
                <a:solidFill>
                  <a:schemeClr val="tx1"/>
                </a:solidFill>
              </a:rPr>
              <a:t>4</a:t>
            </a:fld>
            <a:endParaRPr lang="en-IN" b="1" dirty="0">
              <a:solidFill>
                <a:schemeClr val="tx1"/>
              </a:solidFill>
            </a:endParaRPr>
          </a:p>
        </p:txBody>
      </p:sp>
      <p:sp>
        <p:nvSpPr>
          <p:cNvPr id="5" name="Footer Placeholder 4">
            <a:extLst>
              <a:ext uri="{FF2B5EF4-FFF2-40B4-BE49-F238E27FC236}">
                <a16:creationId xmlns:a16="http://schemas.microsoft.com/office/drawing/2014/main" id="{8CD5E941-ED13-F9B3-3E1F-432A1F9B3DCB}"/>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sp>
        <p:nvSpPr>
          <p:cNvPr id="11" name="TextBox 10"/>
          <p:cNvSpPr txBox="1"/>
          <p:nvPr/>
        </p:nvSpPr>
        <p:spPr>
          <a:xfrm>
            <a:off x="628650" y="1043871"/>
            <a:ext cx="7886700" cy="480131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Personalizes Interview Preparation</a:t>
            </a:r>
            <a:r>
              <a:rPr lang="en-US" dirty="0">
                <a:latin typeface="Times New Roman" panose="02020603050405020304" pitchFamily="18" charset="0"/>
                <a:cs typeface="Times New Roman" panose="02020603050405020304" pitchFamily="18" charset="0"/>
              </a:rPr>
              <a:t>: Analyzes resumes to generate tailored interview questions, aptitude tests, and self-introduction prompts based on the user's professional background and career goals.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Enhances Interview Performance</a:t>
            </a:r>
            <a:r>
              <a:rPr lang="en-US" dirty="0">
                <a:latin typeface="Times New Roman" panose="02020603050405020304" pitchFamily="18" charset="0"/>
                <a:cs typeface="Times New Roman" panose="02020603050405020304" pitchFamily="18" charset="0"/>
              </a:rPr>
              <a:t>: Provides instant feedback on interview responses, helping candidates refine their answers and improve their interview skills, boosting their confidence and performance in real interview scenarios.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Optimizes Resume for ATS Compatibility</a:t>
            </a:r>
            <a:r>
              <a:rPr lang="en-US" dirty="0">
                <a:latin typeface="Times New Roman" panose="02020603050405020304" pitchFamily="18" charset="0"/>
                <a:cs typeface="Times New Roman" panose="02020603050405020304" pitchFamily="18" charset="0"/>
              </a:rPr>
              <a:t>: Evaluates resumes for compatibility with Applicant Tracking Systems (ATS), offering an ATS score and suggestions for improvement to increase the chances of the resume being noticed by recruiters.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Supports Multiple File Formats</a:t>
            </a:r>
            <a:r>
              <a:rPr lang="en-US" dirty="0">
                <a:latin typeface="Times New Roman" panose="02020603050405020304" pitchFamily="18" charset="0"/>
                <a:cs typeface="Times New Roman" panose="02020603050405020304" pitchFamily="18" charset="0"/>
              </a:rPr>
              <a:t>: Allows users to upload resumes in various formats (PDF, DOCX, Google Drive links), ensuring accessibility and ease of use for candidates with different document types.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Offers Personalized Access and User-Friendly Interface</a:t>
            </a:r>
            <a:r>
              <a:rPr lang="en-US" dirty="0">
                <a:latin typeface="Times New Roman" panose="02020603050405020304" pitchFamily="18" charset="0"/>
                <a:cs typeface="Times New Roman" panose="02020603050405020304" pitchFamily="18" charset="0"/>
              </a:rPr>
              <a:t>: Provides a smooth and intuitive user experience with built-in authentication, ensuring secure and personalized access to interview preparation resources.</a:t>
            </a:r>
          </a:p>
          <a:p>
            <a:pPr algn="just"/>
            <a:endParaRPr lang="en-IN" dirty="0"/>
          </a:p>
        </p:txBody>
      </p:sp>
    </p:spTree>
    <p:extLst>
      <p:ext uri="{BB962C8B-B14F-4D97-AF65-F5344CB8AC3E}">
        <p14:creationId xmlns:p14="http://schemas.microsoft.com/office/powerpoint/2010/main" val="400322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dirty="0"/>
              <a:t>02.04.2025</a:t>
            </a:r>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5</a:t>
            </a:fld>
            <a:endParaRPr lang="en-IN" sz="1400" b="1" dirty="0">
              <a:solidFill>
                <a:schemeClr val="tx1"/>
              </a:solidFill>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24" y="868458"/>
            <a:ext cx="7285351" cy="5121084"/>
          </a:xfrm>
          <a:prstGeom prst="rect">
            <a:avLst/>
          </a:prstGeom>
        </p:spPr>
      </p:pic>
    </p:spTree>
    <p:extLst>
      <p:ext uri="{BB962C8B-B14F-4D97-AF65-F5344CB8AC3E}">
        <p14:creationId xmlns:p14="http://schemas.microsoft.com/office/powerpoint/2010/main" val="33433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r>
              <a:rPr lang="en-US" dirty="0"/>
              <a:t>02.04.2025</a:t>
            </a:r>
            <a:endParaRPr lang="en-IN" dirty="0"/>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6</a:t>
            </a:fld>
            <a:endParaRPr lang="en-IN" sz="1400" b="1" dirty="0">
              <a:solidFill>
                <a:schemeClr val="tx1"/>
              </a:solidFill>
            </a:endParaRPr>
          </a:p>
        </p:txBody>
      </p:sp>
      <p:sp>
        <p:nvSpPr>
          <p:cNvPr id="3" name="Footer Placeholder 2">
            <a:extLst>
              <a:ext uri="{FF2B5EF4-FFF2-40B4-BE49-F238E27FC236}">
                <a16:creationId xmlns:a16="http://schemas.microsoft.com/office/drawing/2014/main" id="{22F822A3-7A79-DF90-FA03-D964E6FDB281}"/>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324" y="868458"/>
            <a:ext cx="7285351" cy="5121084"/>
          </a:xfrm>
          <a:prstGeom prst="rect">
            <a:avLst/>
          </a:prstGeom>
        </p:spPr>
      </p:pic>
    </p:spTree>
    <p:extLst>
      <p:ext uri="{BB962C8B-B14F-4D97-AF65-F5344CB8AC3E}">
        <p14:creationId xmlns:p14="http://schemas.microsoft.com/office/powerpoint/2010/main" val="11749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AFFC6AC0-F66E-4680-867A-834DA76782D9}" type="datetime1">
              <a:rPr lang="en-IN" smtClean="0"/>
              <a:t>02-04-2025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a:xfrm>
            <a:off x="6634596" y="6326884"/>
            <a:ext cx="2057400" cy="365125"/>
          </a:xfrm>
        </p:spPr>
        <p:txBody>
          <a:bodyPr/>
          <a:lstStyle/>
          <a:p>
            <a:fld id="{9D3FF152-60F5-4862-82F9-1190556AA56F}" type="slidenum">
              <a:rPr lang="en-IN" sz="1400" b="1" smtClean="0">
                <a:solidFill>
                  <a:schemeClr val="tx1"/>
                </a:solidFill>
              </a:rPr>
              <a:t>7</a:t>
            </a:fld>
            <a:endParaRPr lang="en-IN" sz="1400" b="1" dirty="0">
              <a:solidFill>
                <a:schemeClr val="tx1"/>
              </a:solidFill>
            </a:endParaRPr>
          </a:p>
        </p:txBody>
      </p:sp>
      <p:sp>
        <p:nvSpPr>
          <p:cNvPr id="3" name="Footer Placeholder 2">
            <a:extLst>
              <a:ext uri="{FF2B5EF4-FFF2-40B4-BE49-F238E27FC236}">
                <a16:creationId xmlns:a16="http://schemas.microsoft.com/office/drawing/2014/main" id="{073B1E47-29EC-9121-AE1A-4F8710431E06}"/>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720" y="848385"/>
            <a:ext cx="7258559" cy="5355830"/>
          </a:xfrm>
          <a:prstGeom prst="rect">
            <a:avLst/>
          </a:prstGeom>
        </p:spPr>
      </p:pic>
    </p:spTree>
    <p:extLst>
      <p:ext uri="{BB962C8B-B14F-4D97-AF65-F5344CB8AC3E}">
        <p14:creationId xmlns:p14="http://schemas.microsoft.com/office/powerpoint/2010/main" val="329505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4ACA647B-CC1E-4879-8F53-17A93E4F0425}" type="datetime1">
              <a:rPr lang="en-IN" smtClean="0"/>
              <a:t>02-04-2025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8</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55241"/>
            <a:ext cx="8022856" cy="5142118"/>
          </a:xfrm>
          <a:prstGeom prst="rect">
            <a:avLst/>
          </a:prstGeom>
        </p:spPr>
      </p:pic>
    </p:spTree>
    <p:extLst>
      <p:ext uri="{BB962C8B-B14F-4D97-AF65-F5344CB8AC3E}">
        <p14:creationId xmlns:p14="http://schemas.microsoft.com/office/powerpoint/2010/main" val="404964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Autofit/>
          </a:bodyPr>
          <a:lstStyle/>
          <a:p>
            <a:pPr algn="ctr"/>
            <a:r>
              <a:rPr lang="en-US" sz="3600" b="1" dirty="0">
                <a:solidFill>
                  <a:srgbClr val="7030A0"/>
                </a:solidFill>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0FCACADF-1635-558B-04DA-FD992F91EEEC}"/>
              </a:ext>
            </a:extLst>
          </p:cNvPr>
          <p:cNvSpPr>
            <a:spLocks noGrp="1"/>
          </p:cNvSpPr>
          <p:nvPr>
            <p:ph type="dt" sz="half" idx="10"/>
          </p:nvPr>
        </p:nvSpPr>
        <p:spPr/>
        <p:txBody>
          <a:bodyPr/>
          <a:lstStyle/>
          <a:p>
            <a:fld id="{4ACA647B-CC1E-4879-8F53-17A93E4F0425}" type="datetime1">
              <a:rPr lang="en-IN" smtClean="0"/>
              <a:t>02-04-2025</a:t>
            </a:fld>
            <a:endParaRPr lang="en-IN"/>
          </a:p>
        </p:txBody>
      </p:sp>
      <p:sp>
        <p:nvSpPr>
          <p:cNvPr id="6" name="Slide Number Placeholder 5">
            <a:extLst>
              <a:ext uri="{FF2B5EF4-FFF2-40B4-BE49-F238E27FC236}">
                <a16:creationId xmlns:a16="http://schemas.microsoft.com/office/drawing/2014/main" id="{1F558AD7-1919-A8D4-08D5-EFFEF53BCAAA}"/>
              </a:ext>
            </a:extLst>
          </p:cNvPr>
          <p:cNvSpPr>
            <a:spLocks noGrp="1"/>
          </p:cNvSpPr>
          <p:nvPr>
            <p:ph type="sldNum" sz="quarter" idx="12"/>
          </p:nvPr>
        </p:nvSpPr>
        <p:spPr/>
        <p:txBody>
          <a:bodyPr/>
          <a:lstStyle/>
          <a:p>
            <a:fld id="{9D3FF152-60F5-4862-82F9-1190556AA56F}" type="slidenum">
              <a:rPr lang="en-IN" sz="1400" b="1" smtClean="0">
                <a:solidFill>
                  <a:schemeClr val="tx1"/>
                </a:solidFill>
              </a:rPr>
              <a:t>9</a:t>
            </a:fld>
            <a:endParaRPr lang="en-IN" sz="1400" b="1" dirty="0">
              <a:solidFill>
                <a:schemeClr val="tx1"/>
              </a:solidFill>
            </a:endParaRPr>
          </a:p>
        </p:txBody>
      </p:sp>
      <p:sp>
        <p:nvSpPr>
          <p:cNvPr id="3" name="Footer Placeholder 2">
            <a:extLst>
              <a:ext uri="{FF2B5EF4-FFF2-40B4-BE49-F238E27FC236}">
                <a16:creationId xmlns:a16="http://schemas.microsoft.com/office/drawing/2014/main" id="{B59EF146-C917-6BFF-41BA-3CEBC346E67B}"/>
              </a:ext>
            </a:extLst>
          </p:cNvPr>
          <p:cNvSpPr>
            <a:spLocks noGrp="1"/>
          </p:cNvSpPr>
          <p:nvPr>
            <p:ph type="ftr" sz="quarter" idx="11"/>
          </p:nvPr>
        </p:nvSpPr>
        <p:spPr/>
        <p:txBody>
          <a:bodyPr/>
          <a:lstStyle/>
          <a:p>
            <a:r>
              <a:rPr lang="en-US" dirty="0"/>
              <a:t>AI Generative Personalized Interview Preparation Platform</a:t>
            </a: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082" y="926374"/>
            <a:ext cx="6837222" cy="5199851"/>
          </a:xfrm>
          <a:prstGeom prst="rect">
            <a:avLst/>
          </a:prstGeom>
        </p:spPr>
      </p:pic>
    </p:spTree>
    <p:extLst>
      <p:ext uri="{BB962C8B-B14F-4D97-AF65-F5344CB8AC3E}">
        <p14:creationId xmlns:p14="http://schemas.microsoft.com/office/powerpoint/2010/main" val="3674833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612</TotalTime>
  <Words>3253</Words>
  <Application>Microsoft Office PowerPoint</Application>
  <PresentationFormat>On-screen Show (4:3)</PresentationFormat>
  <Paragraphs>337</Paragraphs>
  <Slides>39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Playfair Display</vt:lpstr>
      <vt:lpstr>Times New Roman</vt:lpstr>
      <vt:lpstr>Office Theme</vt:lpstr>
      <vt:lpstr>PowerPoint Presentation</vt:lpstr>
      <vt:lpstr>Abstract</vt:lpstr>
      <vt:lpstr>Introduction</vt:lpstr>
      <vt:lpstr>Objective of the Project</vt:lpstr>
      <vt:lpstr>Literature Survey</vt:lpstr>
      <vt:lpstr>Literature Survey</vt:lpstr>
      <vt:lpstr>Literature Survey</vt:lpstr>
      <vt:lpstr>Literature Survey</vt:lpstr>
      <vt:lpstr>Literature Survey</vt:lpstr>
      <vt:lpstr>Problem Statement</vt:lpstr>
      <vt:lpstr>Existing System</vt:lpstr>
      <vt:lpstr>Limitations</vt:lpstr>
      <vt:lpstr>Limitations</vt:lpstr>
      <vt:lpstr>Proposed System</vt:lpstr>
      <vt:lpstr>Software used</vt:lpstr>
      <vt:lpstr>Hardware used</vt:lpstr>
      <vt:lpstr>System Architecture</vt:lpstr>
      <vt:lpstr>System Design - DFD </vt:lpstr>
      <vt:lpstr>System Design -DFD </vt:lpstr>
      <vt:lpstr>Module Description</vt:lpstr>
      <vt:lpstr>Module Description</vt:lpstr>
      <vt:lpstr>Module Description</vt:lpstr>
      <vt:lpstr>Performance Evaluation</vt:lpstr>
      <vt:lpstr>Performance Evaluation</vt:lpstr>
      <vt:lpstr>Performance Evaluation</vt:lpstr>
      <vt:lpstr>Screen Shots</vt:lpstr>
      <vt:lpstr>Screen Shots</vt:lpstr>
      <vt:lpstr>Screen Shots</vt:lpstr>
      <vt:lpstr>Screen Shots</vt:lpstr>
      <vt:lpstr>Screen Shots</vt:lpstr>
      <vt:lpstr>Screen Shots</vt:lpstr>
      <vt:lpstr>Screen Shots</vt:lpstr>
      <vt:lpstr>Screen Shots</vt:lpstr>
      <vt:lpstr>Conclusion</vt:lpstr>
      <vt:lpstr>Reference Paper</vt:lpstr>
      <vt:lpstr>Reference Paper</vt:lpstr>
      <vt:lpstr>Reference Paper</vt:lpstr>
      <vt:lpstr>Conference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Narunikka Rajasekar</cp:lastModifiedBy>
  <cp:revision>53</cp:revision>
  <dcterms:created xsi:type="dcterms:W3CDTF">2020-12-27T14:21:20Z</dcterms:created>
  <dcterms:modified xsi:type="dcterms:W3CDTF">2025-04-02T16:41:22Z</dcterms:modified>
</cp:coreProperties>
</file>