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5.xml" ContentType="application/vnd.openxmlformats-officedocument.presentationml.notesSlide+xml"/>
  <Override PartName="/ppt/slideLayouts/slideLayout4.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slideLayouts/slideLayout8.xml" ContentType="application/vnd.openxmlformats-officedocument.presentationml.slideLayout+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slideLayouts/slideLayout7.xml" ContentType="application/vnd.openxmlformats-officedocument.presentationml.slideLayout+xml"/>
  <Override PartName="/ppt/notesSlides/notesSlide29.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40"/>
  </p:notesMasterIdLst>
  <p:handoutMasterIdLst>
    <p:handoutMasterId r:id="rId41"/>
  </p:handoutMasterIdLst>
  <p:sldIdLst>
    <p:sldId id="29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D17D"/>
    <a:srgbClr val="F1F1F1"/>
    <a:srgbClr val="00B0F0"/>
    <a:srgbClr val="BDE7F6"/>
    <a:srgbClr val="F4FBFE"/>
    <a:srgbClr val="F3FBFE"/>
    <a:srgbClr val="99DFF9"/>
    <a:srgbClr val="EC7061"/>
    <a:srgbClr val="15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900" autoAdjust="0"/>
  </p:normalViewPr>
  <p:slideViewPr>
    <p:cSldViewPr snapToGrid="0" snapToObjects="1">
      <p:cViewPr varScale="1">
        <p:scale>
          <a:sx n="60" d="100"/>
          <a:sy n="60" d="100"/>
        </p:scale>
        <p:origin x="42" y="312"/>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442" y="-36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5648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随着网络技术的飞速发展，在网络不断普及地同时也给网络管理带来了一些问题：</a:t>
            </a:r>
          </a:p>
          <a:p>
            <a:pPr lvl="1"/>
            <a:r>
              <a:rPr lang="zh-CN" altLang="en-US" smtClean="0"/>
              <a:t>网络设备数量成几何级增长，使得网络管理员对设备的管理变得越来越困难；同时，网络作为一个复杂的分布式系统，其覆盖地域不断扩大，也使得对这些设备进行实时监控和故障排查变得极为困难。</a:t>
            </a:r>
          </a:p>
          <a:p>
            <a:pPr lvl="1"/>
            <a:r>
              <a:rPr lang="zh-CN" altLang="en-US" smtClean="0"/>
              <a:t>网络设备种类多种多样，不同设备厂商提供的管理接口（如命令行接口）各不相同，这使得网络管理变得愈发复杂。</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6519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sym typeface="Huawei Sans" panose="020C0503030203020204" pitchFamily="34" charset="0"/>
              </a:rPr>
              <a:t>SNMP</a:t>
            </a:r>
            <a:r>
              <a:rPr lang="zh-CN" altLang="en-US" smtClean="0">
                <a:sym typeface="Huawei Sans" panose="020C0503030203020204" pitchFamily="34" charset="0"/>
              </a:rPr>
              <a:t>共有三个版本：</a:t>
            </a:r>
            <a:r>
              <a:rPr lang="en-US" altLang="zh-CN" smtClean="0">
                <a:sym typeface="Huawei Sans" panose="020C0503030203020204" pitchFamily="34" charset="0"/>
              </a:rPr>
              <a:t>SNMPv1</a:t>
            </a:r>
            <a:r>
              <a:rPr lang="zh-CN" altLang="en-US" smtClean="0">
                <a:sym typeface="Huawei Sans" panose="020C0503030203020204" pitchFamily="34" charset="0"/>
              </a:rPr>
              <a:t>、</a:t>
            </a:r>
            <a:r>
              <a:rPr lang="en-US" altLang="zh-CN" smtClean="0">
                <a:sym typeface="Huawei Sans" panose="020C0503030203020204" pitchFamily="34" charset="0"/>
              </a:rPr>
              <a:t>SNMPv2c</a:t>
            </a:r>
            <a:r>
              <a:rPr lang="zh-CN" altLang="en-US" smtClean="0">
                <a:sym typeface="Huawei Sans" panose="020C0503030203020204" pitchFamily="34" charset="0"/>
              </a:rPr>
              <a:t>和</a:t>
            </a:r>
            <a:r>
              <a:rPr lang="en-US" altLang="zh-CN" smtClean="0">
                <a:sym typeface="Huawei Sans" panose="020C0503030203020204" pitchFamily="34" charset="0"/>
              </a:rPr>
              <a:t>SNMPv3</a:t>
            </a:r>
            <a:r>
              <a:rPr lang="zh-CN" altLang="en-US" smtClean="0">
                <a:sym typeface="Huawei Sans" panose="020C0503030203020204" pitchFamily="34" charset="0"/>
              </a:rPr>
              <a:t>。</a:t>
            </a:r>
          </a:p>
          <a:p>
            <a:pPr lvl="1"/>
            <a:r>
              <a:rPr lang="en-US" altLang="zh-CN" smtClean="0"/>
              <a:t>1990</a:t>
            </a:r>
            <a:r>
              <a:rPr lang="zh-CN" altLang="en-US" smtClean="0"/>
              <a:t>年</a:t>
            </a:r>
            <a:r>
              <a:rPr lang="en-US" altLang="zh-CN" smtClean="0"/>
              <a:t>5</a:t>
            </a:r>
            <a:r>
              <a:rPr lang="zh-CN" altLang="en-US" smtClean="0"/>
              <a:t>月，</a:t>
            </a:r>
            <a:r>
              <a:rPr lang="en-US" altLang="zh-CN" smtClean="0"/>
              <a:t>RFC 1157</a:t>
            </a:r>
            <a:r>
              <a:rPr lang="zh-CN" altLang="en-US" smtClean="0"/>
              <a:t>定义了</a:t>
            </a:r>
            <a:r>
              <a:rPr lang="en-US" altLang="zh-CN" smtClean="0"/>
              <a:t>SNMP</a:t>
            </a:r>
            <a:r>
              <a:rPr lang="zh-CN" altLang="en-US" smtClean="0"/>
              <a:t>的第一个版本</a:t>
            </a:r>
            <a:r>
              <a:rPr lang="en-US" altLang="zh-CN" smtClean="0"/>
              <a:t>SNMPv1</a:t>
            </a:r>
            <a:r>
              <a:rPr lang="zh-CN" altLang="en-US" smtClean="0"/>
              <a:t>。</a:t>
            </a:r>
            <a:r>
              <a:rPr lang="en-US" altLang="zh-CN" smtClean="0"/>
              <a:t>RFC 1157</a:t>
            </a:r>
            <a:r>
              <a:rPr lang="zh-CN" altLang="en-US" smtClean="0"/>
              <a:t>提供了一种监控和管理计算机网络的系统方法。</a:t>
            </a:r>
            <a:r>
              <a:rPr lang="en-US" altLang="zh-CN" smtClean="0"/>
              <a:t>SNMPv1</a:t>
            </a:r>
            <a:r>
              <a:rPr lang="zh-CN" altLang="en-US" smtClean="0"/>
              <a:t>基于团体名认证，安全性较差，且返回报文的错误码也较少。</a:t>
            </a:r>
          </a:p>
          <a:p>
            <a:pPr lvl="1"/>
            <a:r>
              <a:rPr lang="en-US" altLang="zh-CN" smtClean="0"/>
              <a:t>1996</a:t>
            </a:r>
            <a:r>
              <a:rPr lang="zh-CN" altLang="en-US" smtClean="0"/>
              <a:t>年，</a:t>
            </a:r>
            <a:r>
              <a:rPr lang="en-US" altLang="zh-CN" smtClean="0"/>
              <a:t>IETF</a:t>
            </a:r>
            <a:r>
              <a:rPr lang="zh-CN" altLang="en-US" smtClean="0"/>
              <a:t>颁布了</a:t>
            </a:r>
            <a:r>
              <a:rPr lang="en-US" altLang="zh-CN" smtClean="0"/>
              <a:t>RFC 1901</a:t>
            </a:r>
            <a:r>
              <a:rPr lang="zh-CN" altLang="en-US" smtClean="0"/>
              <a:t>，定义了</a:t>
            </a:r>
            <a:r>
              <a:rPr lang="en-US" altLang="zh-CN" smtClean="0"/>
              <a:t>SNMP</a:t>
            </a:r>
            <a:r>
              <a:rPr lang="zh-CN" altLang="en-US" smtClean="0"/>
              <a:t>的第二个版本</a:t>
            </a:r>
            <a:r>
              <a:rPr lang="en-US" altLang="zh-CN" smtClean="0"/>
              <a:t>SNMPv2c</a:t>
            </a:r>
            <a:r>
              <a:rPr lang="zh-CN" altLang="en-US" smtClean="0"/>
              <a:t>。</a:t>
            </a:r>
            <a:r>
              <a:rPr lang="en-US" altLang="zh-CN" smtClean="0"/>
              <a:t>SNMPv2c</a:t>
            </a:r>
            <a:r>
              <a:rPr lang="zh-CN" altLang="en-US" smtClean="0"/>
              <a:t>中引入了</a:t>
            </a:r>
            <a:r>
              <a:rPr lang="en-US" altLang="zh-CN" smtClean="0"/>
              <a:t>GetBulk</a:t>
            </a:r>
            <a:r>
              <a:rPr lang="zh-CN" altLang="en-US" smtClean="0"/>
              <a:t>和</a:t>
            </a:r>
            <a:r>
              <a:rPr lang="en-US" altLang="zh-CN" smtClean="0"/>
              <a:t>Inform</a:t>
            </a:r>
            <a:r>
              <a:rPr lang="zh-CN" altLang="en-US" smtClean="0"/>
              <a:t>操作，支持更多的标准错误码信息，支持更多的数据类型（</a:t>
            </a:r>
            <a:r>
              <a:rPr lang="en-US" altLang="zh-CN" smtClean="0"/>
              <a:t>Counter64</a:t>
            </a:r>
            <a:r>
              <a:rPr lang="zh-CN" altLang="en-US" smtClean="0"/>
              <a:t>、</a:t>
            </a:r>
            <a:r>
              <a:rPr lang="en-US" altLang="zh-CN" smtClean="0"/>
              <a:t>Counter32</a:t>
            </a:r>
            <a:r>
              <a:rPr lang="zh-CN" altLang="en-US" smtClean="0"/>
              <a:t>）。</a:t>
            </a:r>
          </a:p>
          <a:p>
            <a:pPr lvl="1"/>
            <a:r>
              <a:rPr lang="zh-CN" altLang="en-US" smtClean="0"/>
              <a:t>鉴于</a:t>
            </a:r>
            <a:r>
              <a:rPr lang="en-US" altLang="zh-CN" smtClean="0"/>
              <a:t>SNMPv2c</a:t>
            </a:r>
            <a:r>
              <a:rPr lang="zh-CN" altLang="en-US" smtClean="0"/>
              <a:t>在安全性方面没有得到改善，</a:t>
            </a:r>
            <a:r>
              <a:rPr lang="en-US" altLang="zh-CN" smtClean="0"/>
              <a:t>IETF</a:t>
            </a:r>
            <a:r>
              <a:rPr lang="zh-CN" altLang="en-US" smtClean="0"/>
              <a:t>又颁布了</a:t>
            </a:r>
            <a:r>
              <a:rPr lang="en-US" altLang="zh-CN" smtClean="0"/>
              <a:t>SNMPv3</a:t>
            </a:r>
            <a:r>
              <a:rPr lang="zh-CN" altLang="en-US" smtClean="0"/>
              <a:t>的版本，提供了基于</a:t>
            </a:r>
            <a:r>
              <a:rPr lang="en-US" altLang="zh-CN" smtClean="0"/>
              <a:t>USM</a:t>
            </a:r>
            <a:r>
              <a:rPr lang="zh-CN" altLang="en-US" smtClean="0"/>
              <a:t>（</a:t>
            </a:r>
            <a:r>
              <a:rPr lang="en-US" altLang="zh-CN" smtClean="0"/>
              <a:t>User-Based Security Model</a:t>
            </a:r>
            <a:r>
              <a:rPr lang="zh-CN" altLang="en-US" smtClean="0"/>
              <a:t>，用户安全模块）的认证加密和</a:t>
            </a:r>
            <a:r>
              <a:rPr lang="en-US" altLang="zh-CN" smtClean="0"/>
              <a:t>VACM</a:t>
            </a:r>
            <a:r>
              <a:rPr lang="zh-CN" altLang="en-US" smtClean="0"/>
              <a:t>（</a:t>
            </a:r>
            <a:r>
              <a:rPr lang="en-US" altLang="zh-CN" smtClean="0"/>
              <a:t>View-based Access Control Model</a:t>
            </a:r>
            <a:r>
              <a:rPr lang="zh-CN" altLang="en-US" smtClean="0"/>
              <a:t>，基于视图的访问控制模型）功能。</a:t>
            </a:r>
            <a:endParaRPr lang="en-US" altLang="zh-CN" smtClean="0"/>
          </a:p>
          <a:p>
            <a:pPr lvl="1"/>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790987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NMS</a:t>
            </a:r>
            <a:r>
              <a:rPr lang="zh-CN" altLang="en-US" smtClean="0"/>
              <a:t>通常是一个独立的设备，运行网络管理应用程序。网络管理应用程序至少能够提供一个人机交互界面，网络管理员通过人机交互界面完成绝大多数网络管理工作。比较常见的人机交互方式为通过</a:t>
            </a:r>
            <a:r>
              <a:rPr lang="en-US" altLang="zh-CN" smtClean="0"/>
              <a:t>Web</a:t>
            </a:r>
            <a:r>
              <a:rPr lang="zh-CN" altLang="en-US" smtClean="0"/>
              <a:t>页面进行交互，即网络管理员通过带显示器的终端，通过</a:t>
            </a:r>
            <a:r>
              <a:rPr lang="en-US" altLang="zh-CN" smtClean="0"/>
              <a:t>HTTP/HTTPS</a:t>
            </a:r>
            <a:r>
              <a:rPr lang="zh-CN" altLang="en-US" smtClean="0"/>
              <a:t>访问</a:t>
            </a:r>
            <a:r>
              <a:rPr lang="en-US" altLang="zh-CN" smtClean="0"/>
              <a:t>NMS</a:t>
            </a:r>
            <a:r>
              <a:rPr lang="zh-CN" altLang="en-US" smtClean="0"/>
              <a:t>提供的</a:t>
            </a:r>
            <a:r>
              <a:rPr lang="en-US" altLang="zh-CN" smtClean="0"/>
              <a:t>Web</a:t>
            </a:r>
            <a:r>
              <a:rPr lang="zh-CN" altLang="en-US" smtClean="0"/>
              <a:t>页面。</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736951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88402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MIB</a:t>
            </a:r>
            <a:r>
              <a:rPr lang="zh-CN" altLang="en-US" smtClean="0"/>
              <a:t>的定义与具体的网络管理协议无关。设备制造商可以在产品（如路由器）中包含</a:t>
            </a:r>
            <a:r>
              <a:rPr lang="en-US" altLang="zh-CN" smtClean="0"/>
              <a:t>SNMP</a:t>
            </a:r>
            <a:r>
              <a:rPr lang="zh-CN" altLang="en-US" smtClean="0"/>
              <a:t>代理软件，并保证在定义新的</a:t>
            </a:r>
            <a:r>
              <a:rPr lang="en-US" altLang="zh-CN" smtClean="0"/>
              <a:t>MIB</a:t>
            </a:r>
            <a:r>
              <a:rPr lang="zh-CN" altLang="en-US" smtClean="0"/>
              <a:t>项目后该软件仍遵守标准。用户可以使用同一网络管理客户软件来管理具有不同版本</a:t>
            </a:r>
            <a:r>
              <a:rPr lang="en-US" altLang="zh-CN" smtClean="0"/>
              <a:t>MIB</a:t>
            </a:r>
            <a:r>
              <a:rPr lang="zh-CN" altLang="en-US" smtClean="0"/>
              <a:t>的多个路由器。若一台路由器上不支持此</a:t>
            </a:r>
            <a:r>
              <a:rPr lang="en-US" altLang="zh-CN" smtClean="0"/>
              <a:t>MIB</a:t>
            </a:r>
            <a:r>
              <a:rPr lang="zh-CN" altLang="en-US" smtClean="0"/>
              <a:t>，那么就无法提供相应的功能。</a:t>
            </a:r>
            <a:endParaRPr lang="en-US" altLang="zh-CN" smtClean="0"/>
          </a:p>
          <a:p>
            <a:r>
              <a:rPr lang="en-US" altLang="zh-CN" smtClean="0"/>
              <a:t>MIB</a:t>
            </a:r>
            <a:r>
              <a:rPr lang="zh-CN" altLang="en-US" smtClean="0"/>
              <a:t>可以分为公有</a:t>
            </a:r>
            <a:r>
              <a:rPr lang="en-US" altLang="zh-CN" smtClean="0"/>
              <a:t>MIB</a:t>
            </a:r>
            <a:r>
              <a:rPr lang="zh-CN" altLang="en-US" smtClean="0"/>
              <a:t>和私有</a:t>
            </a:r>
            <a:r>
              <a:rPr lang="en-US" altLang="zh-CN" smtClean="0"/>
              <a:t>MIB</a:t>
            </a:r>
            <a:r>
              <a:rPr lang="zh-CN" altLang="en-US" smtClean="0"/>
              <a:t>两种。</a:t>
            </a:r>
          </a:p>
          <a:p>
            <a:pPr lvl="1"/>
            <a:r>
              <a:rPr lang="zh-CN" altLang="en-US" smtClean="0"/>
              <a:t>公有</a:t>
            </a:r>
            <a:r>
              <a:rPr lang="en-US" altLang="zh-CN" smtClean="0"/>
              <a:t>MIB</a:t>
            </a:r>
            <a:r>
              <a:rPr lang="zh-CN" altLang="en-US" smtClean="0"/>
              <a:t>：一般由</a:t>
            </a:r>
            <a:r>
              <a:rPr lang="en-US" altLang="zh-CN" smtClean="0"/>
              <a:t>RFC</a:t>
            </a:r>
            <a:r>
              <a:rPr lang="zh-CN" altLang="en-US" smtClean="0"/>
              <a:t>定义，主要用来对各种公有协议进行结构化设计和接口标准化处理。大多数的设备制造商都需要按照</a:t>
            </a:r>
            <a:r>
              <a:rPr lang="en-US" altLang="zh-CN" smtClean="0"/>
              <a:t>RFC</a:t>
            </a:r>
            <a:r>
              <a:rPr lang="zh-CN" altLang="en-US" smtClean="0"/>
              <a:t>的定义来提供</a:t>
            </a:r>
            <a:r>
              <a:rPr lang="en-US" altLang="zh-CN" smtClean="0"/>
              <a:t>SNMP</a:t>
            </a:r>
            <a:r>
              <a:rPr lang="zh-CN" altLang="en-US" smtClean="0"/>
              <a:t>接口。</a:t>
            </a:r>
          </a:p>
          <a:p>
            <a:pPr lvl="1"/>
            <a:r>
              <a:rPr lang="zh-CN" altLang="en-US" smtClean="0"/>
              <a:t>私有</a:t>
            </a:r>
            <a:r>
              <a:rPr lang="en-US" altLang="zh-CN" smtClean="0"/>
              <a:t>MIB</a:t>
            </a:r>
            <a:r>
              <a:rPr lang="zh-CN" altLang="en-US" smtClean="0"/>
              <a:t>：是公有</a:t>
            </a:r>
            <a:r>
              <a:rPr lang="en-US" altLang="zh-CN" smtClean="0"/>
              <a:t>MIB</a:t>
            </a:r>
            <a:r>
              <a:rPr lang="zh-CN" altLang="en-US" smtClean="0"/>
              <a:t>的必要补充，当公司自行开发私有协议或者特有功能时，可以利用私有</a:t>
            </a:r>
            <a:r>
              <a:rPr lang="en-US" altLang="zh-CN" smtClean="0"/>
              <a:t>MIB</a:t>
            </a:r>
            <a:r>
              <a:rPr lang="zh-CN" altLang="en-US" smtClean="0"/>
              <a:t>来完善</a:t>
            </a:r>
            <a:r>
              <a:rPr lang="en-US" altLang="zh-CN" smtClean="0"/>
              <a:t>SNMP</a:t>
            </a:r>
            <a:r>
              <a:rPr lang="zh-CN" altLang="en-US" smtClean="0"/>
              <a:t>接口的管理功能，同时对第三方网管软件管理存在私有协议或特有功能的设备提供支持。如华为公司企业节点为：</a:t>
            </a:r>
            <a:r>
              <a:rPr lang="en-US" altLang="zh-CN" smtClean="0"/>
              <a:t>1.3.6.1.4.1.2011</a:t>
            </a:r>
            <a:r>
              <a:rPr lang="zh-CN" altLang="en-US" smtClean="0"/>
              <a:t>。</a:t>
            </a:r>
            <a:endParaRPr lang="en-US" altLang="zh-CN" smtClean="0"/>
          </a:p>
          <a:p>
            <a:pPr lvl="1"/>
            <a:endParaRPr lang="zh-CN" altLang="en-US" smtClean="0"/>
          </a:p>
          <a:p>
            <a:endParaRPr lang="zh-CN" altLang="en-US" smtClean="0"/>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49511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smtClean="0"/>
              <a:t>MIB</a:t>
            </a:r>
            <a:r>
              <a:rPr lang="zh-CN" altLang="en-US" dirty="0" smtClean="0"/>
              <a:t>节点的最大访问权限表明网管能够通过该</a:t>
            </a:r>
            <a:r>
              <a:rPr lang="en-US" altLang="zh-CN" dirty="0" smtClean="0"/>
              <a:t>MIB</a:t>
            </a:r>
            <a:r>
              <a:rPr lang="zh-CN" altLang="en-US" dirty="0" smtClean="0"/>
              <a:t>节点对设备进行的操作：</a:t>
            </a:r>
            <a:endParaRPr lang="en-US" altLang="zh-CN" dirty="0" smtClean="0"/>
          </a:p>
          <a:p>
            <a:pPr lvl="1"/>
            <a:r>
              <a:rPr lang="en-US" altLang="zh-CN" dirty="0" smtClean="0"/>
              <a:t>not-accessible</a:t>
            </a:r>
            <a:r>
              <a:rPr lang="zh-CN" altLang="en-US" dirty="0" smtClean="0"/>
              <a:t>：无法进行任何操作。</a:t>
            </a:r>
            <a:endParaRPr lang="en-US" altLang="zh-CN" dirty="0" smtClean="0"/>
          </a:p>
          <a:p>
            <a:pPr lvl="1"/>
            <a:r>
              <a:rPr lang="en-US" altLang="zh-CN" dirty="0" smtClean="0"/>
              <a:t>read-only</a:t>
            </a:r>
            <a:r>
              <a:rPr lang="zh-CN" altLang="en-US" dirty="0" smtClean="0"/>
              <a:t>：可以读取信息。</a:t>
            </a:r>
            <a:endParaRPr lang="en-US" altLang="zh-CN" dirty="0" smtClean="0"/>
          </a:p>
          <a:p>
            <a:pPr lvl="1"/>
            <a:r>
              <a:rPr lang="en-US" altLang="zh-CN" dirty="0" smtClean="0"/>
              <a:t>read-write</a:t>
            </a:r>
            <a:r>
              <a:rPr lang="zh-CN" altLang="en-US" dirty="0" smtClean="0"/>
              <a:t>：可以读取信息和修改配置。</a:t>
            </a:r>
            <a:endParaRPr lang="en-US" altLang="zh-CN" dirty="0" smtClean="0"/>
          </a:p>
          <a:p>
            <a:pPr lvl="1"/>
            <a:r>
              <a:rPr lang="en-US" altLang="zh-CN" dirty="0" smtClean="0"/>
              <a:t>read-create</a:t>
            </a:r>
            <a:r>
              <a:rPr lang="zh-CN" altLang="en-US" dirty="0" smtClean="0"/>
              <a:t>：可以读取信息、修改配置、新增配置和删除配置。</a:t>
            </a:r>
          </a:p>
          <a:p>
            <a:pPr lvl="0"/>
            <a:r>
              <a:rPr lang="zh-CN" altLang="en-US" dirty="0" smtClean="0"/>
              <a:t>设备在生成告警时，不仅会上报当前发生的告警类型，同时会绑定一些变量。比如当发送接口</a:t>
            </a:r>
            <a:r>
              <a:rPr lang="en-US" altLang="zh-CN" dirty="0" err="1" smtClean="0"/>
              <a:t>linkDown</a:t>
            </a:r>
            <a:r>
              <a:rPr lang="zh-CN" altLang="en-US" dirty="0" smtClean="0"/>
              <a:t>告警时，需要同时绑定接口索引，接口的当前配置状态等变量。</a:t>
            </a:r>
            <a:endParaRPr lang="zh-CN" altLang="en-US" dirty="0"/>
          </a:p>
        </p:txBody>
      </p:sp>
    </p:spTree>
    <p:extLst>
      <p:ext uri="{BB962C8B-B14F-4D97-AF65-F5344CB8AC3E}">
        <p14:creationId xmlns:p14="http://schemas.microsoft.com/office/powerpoint/2010/main" val="597310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90579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SNMPv1</a:t>
            </a:r>
            <a:r>
              <a:rPr lang="zh-CN" altLang="en-US" dirty="0" smtClean="0"/>
              <a:t>定义了</a:t>
            </a:r>
            <a:r>
              <a:rPr lang="en-US" altLang="zh-CN" dirty="0" smtClean="0"/>
              <a:t>5</a:t>
            </a:r>
            <a:r>
              <a:rPr lang="zh-CN" altLang="en-US" dirty="0" smtClean="0"/>
              <a:t>种协议操作：</a:t>
            </a:r>
          </a:p>
          <a:p>
            <a:pPr lvl="1"/>
            <a:r>
              <a:rPr lang="en-US" altLang="zh-CN" dirty="0" smtClean="0"/>
              <a:t>Get-Request</a:t>
            </a:r>
            <a:r>
              <a:rPr lang="zh-CN" altLang="en-US" dirty="0" smtClean="0"/>
              <a:t>：</a:t>
            </a:r>
            <a:r>
              <a:rPr lang="en-US" altLang="zh-CN" dirty="0" smtClean="0"/>
              <a:t>NMS</a:t>
            </a:r>
            <a:r>
              <a:rPr lang="zh-CN" altLang="en-US" dirty="0" smtClean="0"/>
              <a:t>从被管理设备的代理进程的</a:t>
            </a:r>
            <a:r>
              <a:rPr lang="en-US" altLang="zh-CN" dirty="0" smtClean="0"/>
              <a:t>MIB</a:t>
            </a:r>
            <a:r>
              <a:rPr lang="zh-CN" altLang="en-US" dirty="0" smtClean="0"/>
              <a:t>中提取一个或多个参数值。</a:t>
            </a:r>
          </a:p>
          <a:p>
            <a:pPr lvl="1"/>
            <a:r>
              <a:rPr lang="en-US" altLang="zh-CN" dirty="0" smtClean="0"/>
              <a:t>Get-Next-Request</a:t>
            </a:r>
            <a:r>
              <a:rPr lang="zh-CN" altLang="en-US" dirty="0" smtClean="0"/>
              <a:t>：</a:t>
            </a:r>
            <a:r>
              <a:rPr lang="en-US" altLang="zh-CN" dirty="0" smtClean="0"/>
              <a:t>NMS</a:t>
            </a:r>
            <a:r>
              <a:rPr lang="zh-CN" altLang="en-US" dirty="0" smtClean="0"/>
              <a:t>从代理进程的</a:t>
            </a:r>
            <a:r>
              <a:rPr lang="en-US" altLang="zh-CN" dirty="0" smtClean="0"/>
              <a:t>MIB</a:t>
            </a:r>
            <a:r>
              <a:rPr lang="zh-CN" altLang="en-US" dirty="0" smtClean="0"/>
              <a:t>中按照字典式排序提取下一个参数值。</a:t>
            </a:r>
          </a:p>
          <a:p>
            <a:pPr lvl="1"/>
            <a:r>
              <a:rPr lang="en-US" altLang="zh-CN" dirty="0" smtClean="0"/>
              <a:t>Set-Request</a:t>
            </a:r>
            <a:r>
              <a:rPr lang="zh-CN" altLang="en-US" dirty="0" smtClean="0"/>
              <a:t>：</a:t>
            </a:r>
            <a:r>
              <a:rPr lang="en-US" altLang="zh-CN" dirty="0" smtClean="0"/>
              <a:t>NMS</a:t>
            </a:r>
            <a:r>
              <a:rPr lang="zh-CN" altLang="en-US" dirty="0" smtClean="0"/>
              <a:t>设置代理进程</a:t>
            </a:r>
            <a:r>
              <a:rPr lang="en-US" altLang="zh-CN" dirty="0" smtClean="0"/>
              <a:t>MIB</a:t>
            </a:r>
            <a:r>
              <a:rPr lang="zh-CN" altLang="en-US" dirty="0" smtClean="0"/>
              <a:t>中的一个或多个参数值。</a:t>
            </a:r>
          </a:p>
          <a:p>
            <a:pPr lvl="1"/>
            <a:r>
              <a:rPr lang="en-US" altLang="zh-CN" dirty="0" smtClean="0"/>
              <a:t>Response</a:t>
            </a:r>
            <a:r>
              <a:rPr lang="zh-CN" altLang="en-US" dirty="0" smtClean="0"/>
              <a:t>：代理进程返回一个或多个参数值。它是前三种操作的响应操作。</a:t>
            </a:r>
          </a:p>
          <a:p>
            <a:pPr lvl="1"/>
            <a:r>
              <a:rPr lang="en-US" altLang="zh-CN" dirty="0" smtClean="0"/>
              <a:t>Trap</a:t>
            </a:r>
            <a:r>
              <a:rPr lang="zh-CN" altLang="en-US" dirty="0" smtClean="0"/>
              <a:t>：代理进程主动向</a:t>
            </a:r>
            <a:r>
              <a:rPr lang="en-US" altLang="zh-CN" dirty="0" smtClean="0"/>
              <a:t>NMS</a:t>
            </a:r>
            <a:r>
              <a:rPr lang="zh-CN" altLang="en-US" dirty="0" smtClean="0"/>
              <a:t>发送报文，告知设备上发生的紧急或重要事件。</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90848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SNMPv2c</a:t>
            </a:r>
            <a:r>
              <a:rPr lang="zh-CN" altLang="en-US" dirty="0" smtClean="0"/>
              <a:t>新增了</a:t>
            </a:r>
            <a:r>
              <a:rPr lang="en-US" altLang="zh-CN" dirty="0" smtClean="0"/>
              <a:t>2</a:t>
            </a:r>
            <a:r>
              <a:rPr lang="zh-CN" altLang="en-US" dirty="0" smtClean="0"/>
              <a:t>种协议操作：</a:t>
            </a:r>
          </a:p>
          <a:p>
            <a:pPr lvl="1"/>
            <a:r>
              <a:rPr lang="en-US" altLang="zh-CN" dirty="0" err="1" smtClean="0"/>
              <a:t>GetBulk</a:t>
            </a:r>
            <a:r>
              <a:rPr lang="zh-CN" altLang="en-US" dirty="0" smtClean="0"/>
              <a:t>：相当于连续执行多次</a:t>
            </a:r>
            <a:r>
              <a:rPr lang="en-US" altLang="zh-CN" dirty="0" err="1" smtClean="0"/>
              <a:t>GetNext</a:t>
            </a:r>
            <a:r>
              <a:rPr lang="zh-CN" altLang="en-US" dirty="0" smtClean="0"/>
              <a:t>操作。在</a:t>
            </a:r>
            <a:r>
              <a:rPr lang="en-US" altLang="zh-CN" dirty="0" smtClean="0"/>
              <a:t>NMS</a:t>
            </a:r>
            <a:r>
              <a:rPr lang="zh-CN" altLang="en-US" dirty="0" smtClean="0"/>
              <a:t>上可以设置被管理设备在一次</a:t>
            </a:r>
            <a:r>
              <a:rPr lang="en-US" altLang="zh-CN" dirty="0" err="1" smtClean="0"/>
              <a:t>GetBulk</a:t>
            </a:r>
            <a:r>
              <a:rPr lang="zh-CN" altLang="en-US" dirty="0" smtClean="0"/>
              <a:t>报文交互时，执行</a:t>
            </a:r>
            <a:r>
              <a:rPr lang="en-US" altLang="zh-CN" dirty="0" err="1" smtClean="0"/>
              <a:t>GetNext</a:t>
            </a:r>
            <a:r>
              <a:rPr lang="zh-CN" altLang="en-US" dirty="0" smtClean="0"/>
              <a:t>操作的次数。</a:t>
            </a:r>
          </a:p>
          <a:p>
            <a:pPr lvl="1"/>
            <a:r>
              <a:rPr lang="en-US" altLang="zh-CN" dirty="0" smtClean="0"/>
              <a:t>Inform</a:t>
            </a:r>
            <a:r>
              <a:rPr lang="zh-CN" altLang="en-US" dirty="0" smtClean="0"/>
              <a:t>：被管理设备向</a:t>
            </a:r>
            <a:r>
              <a:rPr lang="en-US" altLang="zh-CN" dirty="0" smtClean="0"/>
              <a:t>NMS</a:t>
            </a:r>
            <a:r>
              <a:rPr lang="zh-CN" altLang="en-US" dirty="0" smtClean="0"/>
              <a:t>主动发送告警。与</a:t>
            </a:r>
            <a:r>
              <a:rPr lang="en-US" altLang="zh-CN" dirty="0" smtClean="0"/>
              <a:t>Trap</a:t>
            </a:r>
            <a:r>
              <a:rPr lang="zh-CN" altLang="en-US" dirty="0" smtClean="0"/>
              <a:t>告警不同的是，被管理设备发送</a:t>
            </a:r>
            <a:r>
              <a:rPr lang="en-US" altLang="zh-CN" dirty="0" smtClean="0"/>
              <a:t>Inform</a:t>
            </a:r>
            <a:r>
              <a:rPr lang="zh-CN" altLang="en-US" dirty="0" smtClean="0"/>
              <a:t>告警后，需要</a:t>
            </a:r>
            <a:r>
              <a:rPr lang="en-US" altLang="zh-CN" dirty="0" smtClean="0"/>
              <a:t>NMS</a:t>
            </a:r>
            <a:r>
              <a:rPr lang="zh-CN" altLang="en-US" dirty="0" smtClean="0"/>
              <a:t>进行接收确认。如果被管理设备没有收到确认信息则会将告警暂时保存在</a:t>
            </a:r>
            <a:r>
              <a:rPr lang="en-US" altLang="zh-CN" dirty="0" smtClean="0"/>
              <a:t>Inform</a:t>
            </a:r>
            <a:r>
              <a:rPr lang="zh-CN" altLang="en-US" dirty="0" smtClean="0"/>
              <a:t>缓存中，并且会重复发送该告警，直到</a:t>
            </a:r>
            <a:r>
              <a:rPr lang="en-US" altLang="zh-CN" dirty="0" smtClean="0"/>
              <a:t>NMS</a:t>
            </a:r>
            <a:r>
              <a:rPr lang="zh-CN" altLang="en-US" dirty="0" smtClean="0"/>
              <a:t>确认收到了该告警或者发送次数已经达到了最大重传次数。</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31840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SNMPv3</a:t>
            </a:r>
            <a:r>
              <a:rPr lang="zh-CN" altLang="en-US" dirty="0" smtClean="0"/>
              <a:t>增加了身份验证和加密处理的功能。</a:t>
            </a:r>
            <a:endParaRPr lang="en-US" altLang="zh-CN" dirty="0" smtClean="0"/>
          </a:p>
          <a:p>
            <a:pPr lvl="1"/>
            <a:r>
              <a:rPr lang="zh-CN" altLang="en-US" dirty="0" smtClean="0"/>
              <a:t>身份验证：身份验证是指代理进程（</a:t>
            </a:r>
            <a:r>
              <a:rPr lang="en-US" altLang="zh-CN" dirty="0" smtClean="0"/>
              <a:t>NMS</a:t>
            </a:r>
            <a:r>
              <a:rPr lang="zh-CN" altLang="en-US" dirty="0" smtClean="0"/>
              <a:t>）接收到信息时首先必须确认信息是否来自有权限的</a:t>
            </a:r>
            <a:r>
              <a:rPr lang="en-US" altLang="zh-CN" dirty="0" smtClean="0"/>
              <a:t>NMS</a:t>
            </a:r>
            <a:r>
              <a:rPr lang="zh-CN" altLang="en-US" dirty="0" smtClean="0"/>
              <a:t>（代理进程）并且信息在传输过程中未被改变。</a:t>
            </a:r>
            <a:endParaRPr lang="en-US" altLang="zh-CN" dirty="0" smtClean="0"/>
          </a:p>
          <a:p>
            <a:pPr lvl="1"/>
            <a:r>
              <a:rPr lang="zh-CN" altLang="en-US" dirty="0" smtClean="0"/>
              <a:t>加密处理：</a:t>
            </a:r>
            <a:r>
              <a:rPr lang="en-US" altLang="zh-CN" dirty="0" smtClean="0"/>
              <a:t>SNMPv3</a:t>
            </a:r>
            <a:r>
              <a:rPr lang="zh-CN" altLang="en-US" dirty="0" smtClean="0"/>
              <a:t>报文中添加了报头数据和安全参数字段。比如当管理进程发出</a:t>
            </a:r>
            <a:r>
              <a:rPr lang="en-US" altLang="zh-CN" dirty="0" smtClean="0"/>
              <a:t>SNMPv3</a:t>
            </a:r>
            <a:r>
              <a:rPr lang="zh-CN" altLang="en-US" dirty="0" smtClean="0"/>
              <a:t>版本的</a:t>
            </a:r>
            <a:r>
              <a:rPr lang="en-US" altLang="zh-CN" dirty="0" smtClean="0"/>
              <a:t>Get-Request</a:t>
            </a:r>
            <a:r>
              <a:rPr lang="zh-CN" altLang="en-US" dirty="0" smtClean="0"/>
              <a:t>报文时可以携带用户名、密钥、加密参数等安全参数，代理进程回复</a:t>
            </a:r>
            <a:r>
              <a:rPr lang="en-US" altLang="zh-CN" dirty="0" smtClean="0"/>
              <a:t>Response</a:t>
            </a:r>
            <a:r>
              <a:rPr lang="zh-CN" altLang="en-US" dirty="0" smtClean="0"/>
              <a:t>报文时也采用加密的</a:t>
            </a:r>
            <a:r>
              <a:rPr lang="en-US" altLang="zh-CN" dirty="0" smtClean="0"/>
              <a:t>Response</a:t>
            </a:r>
            <a:r>
              <a:rPr lang="zh-CN" altLang="en-US" dirty="0" smtClean="0"/>
              <a:t>报文。这种安全加密机制特别适用于管理进程和代理进程之间需要经过公网传输数据的场景。</a:t>
            </a:r>
            <a:endParaRPr lang="en-US" altLang="zh-CN" dirty="0" smtClean="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3863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31800" y="779463"/>
            <a:ext cx="5934075" cy="3338512"/>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58775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en-US" altLang="zh-CN" dirty="0" smtClean="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736453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备注占位符 3"/>
          <p:cNvSpPr>
            <a:spLocks noGrp="1"/>
          </p:cNvSpPr>
          <p:nvPr>
            <p:ph type="body" idx="1"/>
          </p:nvPr>
        </p:nvSpPr>
        <p:spPr/>
        <p:txBody>
          <a:bodyPr/>
          <a:lstStyle/>
          <a:p>
            <a:endParaRPr lang="en-US" altLang="zh-CN" dirty="0"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97646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备注占位符 3"/>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70625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备注占位符 3"/>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58037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eaLnBrk="1" hangingPunct="1"/>
            <a:endParaRPr lang="en-US" altLang="zh-CN" dirty="0" smtClean="0">
              <a:latin typeface="+mn-lt"/>
            </a:endParaRPr>
          </a:p>
        </p:txBody>
      </p:sp>
    </p:spTree>
    <p:extLst>
      <p:ext uri="{BB962C8B-B14F-4D97-AF65-F5344CB8AC3E}">
        <p14:creationId xmlns:p14="http://schemas.microsoft.com/office/powerpoint/2010/main" val="234183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48225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z="1100" kern="1200" smtClean="0">
                <a:solidFill>
                  <a:schemeClr val="tx1"/>
                </a:solidFill>
                <a:effectLst/>
                <a:latin typeface="+mn-lt"/>
                <a:ea typeface="+mn-ea"/>
                <a:cs typeface="+mn-cs"/>
              </a:rPr>
              <a:t>泽字节（</a:t>
            </a:r>
            <a:r>
              <a:rPr lang="en-US" altLang="zh-CN" sz="1100" kern="1200" smtClean="0">
                <a:solidFill>
                  <a:schemeClr val="tx1"/>
                </a:solidFill>
                <a:effectLst/>
                <a:latin typeface="+mn-lt"/>
                <a:ea typeface="+mn-ea"/>
                <a:cs typeface="+mn-cs"/>
              </a:rPr>
              <a:t>Zettabyte</a:t>
            </a:r>
            <a:r>
              <a:rPr lang="zh-CN" altLang="en-US" sz="1100" kern="1200" smtClean="0">
                <a:solidFill>
                  <a:schemeClr val="tx1"/>
                </a:solidFill>
                <a:effectLst/>
                <a:latin typeface="+mn-lt"/>
                <a:ea typeface="+mn-ea"/>
                <a:cs typeface="+mn-cs"/>
              </a:rPr>
              <a:t>，</a:t>
            </a:r>
            <a:r>
              <a:rPr lang="en-US" altLang="zh-CN" sz="1100" kern="1200" smtClean="0">
                <a:solidFill>
                  <a:schemeClr val="tx1"/>
                </a:solidFill>
                <a:effectLst/>
                <a:latin typeface="+mn-lt"/>
                <a:ea typeface="+mn-ea"/>
                <a:cs typeface="+mn-cs"/>
              </a:rPr>
              <a:t>ZB</a:t>
            </a:r>
            <a:r>
              <a:rPr lang="zh-CN" altLang="en-US" sz="1100" kern="1200" smtClean="0">
                <a:solidFill>
                  <a:schemeClr val="tx1"/>
                </a:solidFill>
                <a:effectLst/>
                <a:latin typeface="+mn-lt"/>
                <a:ea typeface="+mn-ea"/>
                <a:cs typeface="+mn-cs"/>
              </a:rPr>
              <a:t>），</a:t>
            </a:r>
            <a:r>
              <a:rPr lang="en-US" altLang="zh-CN" sz="1100" kern="1200" smtClean="0">
                <a:solidFill>
                  <a:schemeClr val="tx1"/>
                </a:solidFill>
                <a:effectLst/>
                <a:latin typeface="+mn-lt"/>
                <a:ea typeface="+mn-ea"/>
                <a:cs typeface="+mn-cs"/>
              </a:rPr>
              <a:t>1 ZB=</a:t>
            </a:r>
            <a:r>
              <a:rPr lang="zh-CN" altLang="zh-CN" smtClean="0">
                <a:effectLst/>
              </a:rPr>
              <a:t>10</a:t>
            </a:r>
            <a:r>
              <a:rPr lang="zh-CN" altLang="zh-CN" baseline="30000" smtClean="0">
                <a:effectLst/>
              </a:rPr>
              <a:t>12</a:t>
            </a:r>
            <a:endParaRPr lang="en-US" altLang="zh-CN" dirty="0" smtClean="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34562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iMaster NCE</a:t>
            </a:r>
            <a:r>
              <a:rPr lang="zh-CN" altLang="en-US" smtClean="0"/>
              <a:t>包含四大关键能力：</a:t>
            </a:r>
            <a:endParaRPr lang="en-US" altLang="zh-CN" smtClean="0"/>
          </a:p>
          <a:p>
            <a:pPr lvl="1"/>
            <a:r>
              <a:rPr lang="zh-CN" altLang="en-US" smtClean="0"/>
              <a:t>全生命周期自动化：以统一的资源建模和数据共享服务为基础，提供跨多网络技术域的全生命周期的自动化能力，实现设备即插即用、网络即换即通、业务自助服务、故障自愈和风险预警。</a:t>
            </a:r>
          </a:p>
          <a:p>
            <a:pPr lvl="1"/>
            <a:r>
              <a:rPr lang="zh-CN" altLang="en-US" smtClean="0"/>
              <a:t>基于大数据和</a:t>
            </a:r>
            <a:r>
              <a:rPr lang="en-US" altLang="zh-CN" smtClean="0"/>
              <a:t>AI</a:t>
            </a:r>
            <a:r>
              <a:rPr lang="zh-CN" altLang="en-US" smtClean="0"/>
              <a:t>的智能闭环：基于意图、自动化、分析和智能四大子引擎构建完整的智能化闭环系统。基于</a:t>
            </a:r>
            <a:r>
              <a:rPr lang="en-US" altLang="zh-CN" smtClean="0"/>
              <a:t>Telemetry</a:t>
            </a:r>
            <a:r>
              <a:rPr lang="zh-CN" altLang="en-US" smtClean="0"/>
              <a:t>采集并汇聚海量的网络数据，</a:t>
            </a:r>
            <a:r>
              <a:rPr lang="en-US" altLang="zh-CN" smtClean="0"/>
              <a:t>iMaster NCE</a:t>
            </a:r>
            <a:r>
              <a:rPr lang="zh-CN" altLang="en-US" smtClean="0"/>
              <a:t>实现实时网络态势感知，通过统一的数据建模构建基于大数据的网络全局分析和洞察，并注入基于华为</a:t>
            </a:r>
            <a:r>
              <a:rPr lang="en-US" altLang="zh-CN" smtClean="0"/>
              <a:t>30</a:t>
            </a:r>
            <a:r>
              <a:rPr lang="zh-CN" altLang="en-US" smtClean="0"/>
              <a:t>多年电信领域经验积累的</a:t>
            </a:r>
            <a:r>
              <a:rPr lang="en-US" altLang="zh-CN" smtClean="0"/>
              <a:t>AI</a:t>
            </a:r>
            <a:r>
              <a:rPr lang="zh-CN" altLang="en-US" smtClean="0"/>
              <a:t>算法，面向用户意图进行自动化闭环的分析、预测和决策，提升客户满意度，持续提升网络的智能化水平。</a:t>
            </a:r>
          </a:p>
          <a:p>
            <a:pPr lvl="1"/>
            <a:r>
              <a:rPr lang="zh-CN" altLang="en-US" smtClean="0"/>
              <a:t>开放可编程使能场景化</a:t>
            </a:r>
            <a:r>
              <a:rPr lang="en-US" altLang="zh-CN" smtClean="0"/>
              <a:t>APP</a:t>
            </a:r>
            <a:r>
              <a:rPr lang="zh-CN" altLang="en-US" smtClean="0"/>
              <a:t>生态：</a:t>
            </a:r>
            <a:r>
              <a:rPr lang="en-US" altLang="zh-CN" smtClean="0"/>
              <a:t>iMaster NCE</a:t>
            </a:r>
            <a:r>
              <a:rPr lang="zh-CN" altLang="en-US" smtClean="0"/>
              <a:t>对外提供可编程的集成开发环境</a:t>
            </a:r>
            <a:r>
              <a:rPr lang="en-US" altLang="zh-CN" smtClean="0"/>
              <a:t>Design Studio</a:t>
            </a:r>
            <a:r>
              <a:rPr lang="zh-CN" altLang="en-US" smtClean="0"/>
              <a:t>和开发者社区，实现南向与第三方网络控制器或网络设备对接，北向与云端</a:t>
            </a:r>
            <a:r>
              <a:rPr lang="en-US" altLang="zh-CN" smtClean="0"/>
              <a:t>AI</a:t>
            </a:r>
            <a:r>
              <a:rPr lang="zh-CN" altLang="en-US" smtClean="0"/>
              <a:t>训练平台和</a:t>
            </a:r>
            <a:r>
              <a:rPr lang="en-US" altLang="zh-CN" smtClean="0"/>
              <a:t>IT</a:t>
            </a:r>
            <a:r>
              <a:rPr lang="zh-CN" altLang="en-US" smtClean="0"/>
              <a:t>应用快速集成，并支持客户灵活选购华为原生</a:t>
            </a:r>
            <a:r>
              <a:rPr lang="en-US" altLang="zh-CN" smtClean="0"/>
              <a:t>APP</a:t>
            </a:r>
            <a:r>
              <a:rPr lang="zh-CN" altLang="en-US" smtClean="0"/>
              <a:t>，客户自行开发或寻求第三方系统集成商的支持进行</a:t>
            </a:r>
            <a:r>
              <a:rPr lang="en-US" altLang="zh-CN" smtClean="0"/>
              <a:t>APP</a:t>
            </a:r>
            <a:r>
              <a:rPr lang="zh-CN" altLang="en-US" smtClean="0"/>
              <a:t>的创新与开发。</a:t>
            </a:r>
          </a:p>
          <a:p>
            <a:pPr lvl="1"/>
            <a:r>
              <a:rPr lang="zh-CN" altLang="en-US" smtClean="0"/>
              <a:t>大容量全云化平台：基于</a:t>
            </a:r>
            <a:r>
              <a:rPr lang="en-US" altLang="zh-CN" smtClean="0"/>
              <a:t>Cloud Native</a:t>
            </a:r>
            <a:r>
              <a:rPr lang="zh-CN" altLang="en-US" smtClean="0"/>
              <a:t>的云化架构，</a:t>
            </a:r>
            <a:r>
              <a:rPr lang="en-US" altLang="zh-CN" smtClean="0"/>
              <a:t>iMaster NCE</a:t>
            </a:r>
            <a:r>
              <a:rPr lang="zh-CN" altLang="en-US" smtClean="0"/>
              <a:t>支持在私有云、公有云中运行，也支持</a:t>
            </a:r>
            <a:r>
              <a:rPr lang="en-US" altLang="zh-CN" smtClean="0"/>
              <a:t>On-premise</a:t>
            </a:r>
            <a:r>
              <a:rPr lang="zh-CN" altLang="en-US" smtClean="0"/>
              <a:t>部署模式，具备大容量和弹性可伸缩能力，支持大规模系统容量和用户接入，让网络从数据分散、多级运维的离线模式转变为数据共享、流程打通的在线模式。</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402927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NETCONF</a:t>
            </a:r>
            <a:r>
              <a:rPr lang="zh-CN" altLang="en-US" smtClean="0"/>
              <a:t>客户端（</a:t>
            </a:r>
            <a:r>
              <a:rPr lang="en-US" altLang="zh-CN" smtClean="0"/>
              <a:t>Client</a:t>
            </a:r>
            <a:r>
              <a:rPr lang="zh-CN" altLang="en-US" smtClean="0"/>
              <a:t>）：</a:t>
            </a:r>
            <a:r>
              <a:rPr lang="en-US" altLang="zh-CN" smtClean="0"/>
              <a:t>Client </a:t>
            </a:r>
            <a:r>
              <a:rPr lang="zh-CN" altLang="en-US" smtClean="0"/>
              <a:t>利用</a:t>
            </a:r>
            <a:r>
              <a:rPr lang="en-US" altLang="zh-CN" smtClean="0"/>
              <a:t>NETCONF</a:t>
            </a:r>
            <a:r>
              <a:rPr lang="zh-CN" altLang="en-US" smtClean="0"/>
              <a:t>协议对网络设备进行系统管理。一般由网络管理系统（</a:t>
            </a:r>
            <a:r>
              <a:rPr lang="en-US" altLang="zh-CN" smtClean="0"/>
              <a:t>NMS</a:t>
            </a:r>
            <a:r>
              <a:rPr lang="zh-CN" altLang="en-US" smtClean="0"/>
              <a:t>）作为</a:t>
            </a:r>
            <a:r>
              <a:rPr lang="en-US" altLang="zh-CN" smtClean="0"/>
              <a:t>NETCONF Client</a:t>
            </a:r>
            <a:r>
              <a:rPr lang="zh-CN" altLang="en-US" smtClean="0"/>
              <a:t>。</a:t>
            </a:r>
            <a:r>
              <a:rPr lang="en-US" altLang="zh-CN" smtClean="0"/>
              <a:t>Client</a:t>
            </a:r>
            <a:r>
              <a:rPr lang="zh-CN" altLang="en-US" smtClean="0"/>
              <a:t>向</a:t>
            </a:r>
            <a:r>
              <a:rPr lang="en-US" altLang="zh-CN" smtClean="0"/>
              <a:t>Server</a:t>
            </a:r>
            <a:r>
              <a:rPr lang="zh-CN" altLang="en-US" smtClean="0"/>
              <a:t>发送</a:t>
            </a:r>
            <a:r>
              <a:rPr lang="en-US" altLang="zh-CN" smtClean="0"/>
              <a:t>&lt;rpc&gt;</a:t>
            </a:r>
            <a:r>
              <a:rPr lang="zh-CN" altLang="en-US" smtClean="0"/>
              <a:t>请求，查询或修改一个或多个具体的参数值。</a:t>
            </a:r>
            <a:r>
              <a:rPr lang="en-US" altLang="zh-CN" smtClean="0"/>
              <a:t>Client</a:t>
            </a:r>
            <a:r>
              <a:rPr lang="zh-CN" altLang="en-US" smtClean="0"/>
              <a:t>可以接收</a:t>
            </a:r>
            <a:r>
              <a:rPr lang="en-US" altLang="zh-CN" smtClean="0"/>
              <a:t>Server</a:t>
            </a:r>
            <a:r>
              <a:rPr lang="zh-CN" altLang="en-US" smtClean="0"/>
              <a:t>发送的告警和事件，以获取被管理设备的状态。</a:t>
            </a:r>
            <a:endParaRPr lang="en-US" altLang="zh-CN" smtClean="0"/>
          </a:p>
          <a:p>
            <a:r>
              <a:rPr lang="en-US" altLang="zh-CN" smtClean="0"/>
              <a:t>NETCONF</a:t>
            </a:r>
            <a:r>
              <a:rPr lang="zh-CN" altLang="en-US" smtClean="0"/>
              <a:t>服务器端（</a:t>
            </a:r>
            <a:r>
              <a:rPr lang="en-US" altLang="zh-CN" smtClean="0"/>
              <a:t>Server</a:t>
            </a:r>
            <a:r>
              <a:rPr lang="zh-CN" altLang="en-US" smtClean="0"/>
              <a:t>）：</a:t>
            </a:r>
            <a:r>
              <a:rPr lang="en-US" altLang="zh-CN" smtClean="0"/>
              <a:t>Server</a:t>
            </a:r>
            <a:r>
              <a:rPr lang="zh-CN" altLang="en-US" smtClean="0"/>
              <a:t>用于维护被管理设备的信息数据并响应</a:t>
            </a:r>
            <a:r>
              <a:rPr lang="en-US" altLang="zh-CN" smtClean="0"/>
              <a:t>Client</a:t>
            </a:r>
            <a:r>
              <a:rPr lang="zh-CN" altLang="en-US" smtClean="0"/>
              <a:t>的请求，把管理数据汇报给</a:t>
            </a:r>
            <a:r>
              <a:rPr lang="en-US" altLang="zh-CN" smtClean="0"/>
              <a:t>Client</a:t>
            </a:r>
            <a:r>
              <a:rPr lang="zh-CN" altLang="en-US" smtClean="0"/>
              <a:t>。一般由网络设备（例如交换机、路由器等）作为</a:t>
            </a:r>
            <a:r>
              <a:rPr lang="en-US" altLang="zh-CN" smtClean="0"/>
              <a:t>NETCONF Server</a:t>
            </a:r>
            <a:r>
              <a:rPr lang="zh-CN" altLang="en-US" smtClean="0"/>
              <a:t>。</a:t>
            </a:r>
            <a:r>
              <a:rPr lang="en-US" altLang="zh-CN" smtClean="0"/>
              <a:t>Server</a:t>
            </a:r>
            <a:r>
              <a:rPr lang="zh-CN" altLang="en-US" smtClean="0"/>
              <a:t>收到</a:t>
            </a:r>
            <a:r>
              <a:rPr lang="en-US" altLang="zh-CN" smtClean="0"/>
              <a:t>Client </a:t>
            </a:r>
            <a:r>
              <a:rPr lang="zh-CN" altLang="en-US" smtClean="0"/>
              <a:t>的请求后会进行数据解析，并在</a:t>
            </a:r>
            <a:r>
              <a:rPr lang="en-US" altLang="zh-CN" smtClean="0"/>
              <a:t>CMF</a:t>
            </a:r>
            <a:r>
              <a:rPr lang="zh-CN" altLang="en-US" smtClean="0"/>
              <a:t>（</a:t>
            </a:r>
            <a:r>
              <a:rPr lang="en-US" altLang="zh-CN" smtClean="0"/>
              <a:t>Configuration Manager Frame</a:t>
            </a:r>
            <a:r>
              <a:rPr lang="zh-CN" altLang="en-US" smtClean="0"/>
              <a:t>，配置管理框架）的帮助下处理请求，然后给</a:t>
            </a:r>
            <a:r>
              <a:rPr lang="en-US" altLang="zh-CN" smtClean="0"/>
              <a:t>Client </a:t>
            </a:r>
            <a:r>
              <a:rPr lang="zh-CN" altLang="en-US" smtClean="0"/>
              <a:t>返回响应。当设备发生故障或其他事件时，</a:t>
            </a:r>
            <a:r>
              <a:rPr lang="en-US" altLang="zh-CN" smtClean="0"/>
              <a:t>Server</a:t>
            </a:r>
            <a:r>
              <a:rPr lang="zh-CN" altLang="en-US" smtClean="0"/>
              <a:t>利用</a:t>
            </a:r>
            <a:r>
              <a:rPr lang="en-US" altLang="zh-CN" smtClean="0"/>
              <a:t>Notification</a:t>
            </a:r>
            <a:r>
              <a:rPr lang="zh-CN" altLang="en-US" smtClean="0"/>
              <a:t>机制将设备的告警和事件通知给</a:t>
            </a:r>
            <a:r>
              <a:rPr lang="en-US" altLang="zh-CN" smtClean="0"/>
              <a:t>Client</a:t>
            </a:r>
            <a:r>
              <a:rPr lang="zh-CN" altLang="en-US" smtClean="0"/>
              <a:t>，向网络管理系统报告设备的当前状态变化。</a:t>
            </a:r>
            <a:endParaRPr lang="en-US" altLang="zh-CN" smtClean="0"/>
          </a:p>
          <a:p>
            <a:r>
              <a:rPr lang="en-US" altLang="zh-CN" smtClean="0"/>
              <a:t>Client</a:t>
            </a:r>
            <a:r>
              <a:rPr lang="zh-CN" altLang="en-US" smtClean="0"/>
              <a:t>与</a:t>
            </a:r>
            <a:r>
              <a:rPr lang="en-US" altLang="zh-CN" smtClean="0"/>
              <a:t>Server</a:t>
            </a:r>
            <a:r>
              <a:rPr lang="zh-CN" altLang="en-US" smtClean="0"/>
              <a:t>之间建立基于</a:t>
            </a:r>
            <a:r>
              <a:rPr lang="en-US" altLang="zh-CN" smtClean="0"/>
              <a:t>SSH</a:t>
            </a:r>
            <a:r>
              <a:rPr lang="zh-CN" altLang="en-US" smtClean="0"/>
              <a:t>（</a:t>
            </a:r>
            <a:r>
              <a:rPr lang="en-US" altLang="zh-CN" smtClean="0"/>
              <a:t>Secure Shell</a:t>
            </a:r>
            <a:r>
              <a:rPr lang="zh-CN" altLang="en-US" smtClean="0"/>
              <a:t>，安全外壳）或</a:t>
            </a:r>
            <a:r>
              <a:rPr lang="en-US" altLang="zh-CN" smtClean="0"/>
              <a:t>TLS</a:t>
            </a:r>
            <a:r>
              <a:rPr lang="zh-CN" altLang="en-US" smtClean="0"/>
              <a:t>（</a:t>
            </a:r>
            <a:r>
              <a:rPr lang="en-US" altLang="zh-CN" smtClean="0"/>
              <a:t>Transport Layer Security</a:t>
            </a:r>
            <a:r>
              <a:rPr lang="zh-CN" altLang="en-US" smtClean="0"/>
              <a:t>，传输层安全性协议）等安全传输协议的连接，然后通过</a:t>
            </a:r>
            <a:r>
              <a:rPr lang="en-US" altLang="zh-CN" smtClean="0"/>
              <a:t>Hello</a:t>
            </a:r>
            <a:r>
              <a:rPr lang="zh-CN" altLang="en-US" smtClean="0"/>
              <a:t>报文交换双方支持的能力后建立</a:t>
            </a:r>
            <a:r>
              <a:rPr lang="en-US" altLang="zh-CN" smtClean="0"/>
              <a:t>NETCONF</a:t>
            </a:r>
            <a:r>
              <a:rPr lang="zh-CN" altLang="en-US" smtClean="0"/>
              <a:t>会话，</a:t>
            </a:r>
            <a:r>
              <a:rPr lang="en-US" altLang="zh-CN" smtClean="0"/>
              <a:t>Client</a:t>
            </a:r>
            <a:r>
              <a:rPr lang="zh-CN" altLang="en-US" smtClean="0"/>
              <a:t>即可与</a:t>
            </a:r>
            <a:r>
              <a:rPr lang="en-US" altLang="zh-CN" smtClean="0"/>
              <a:t>Server</a:t>
            </a:r>
            <a:r>
              <a:rPr lang="zh-CN" altLang="en-US" smtClean="0"/>
              <a:t>之间进行交互请求，网络设备必须至少支持一个</a:t>
            </a:r>
            <a:r>
              <a:rPr lang="en-US" altLang="zh-CN" smtClean="0"/>
              <a:t>NETCONF</a:t>
            </a:r>
            <a:r>
              <a:rPr lang="zh-CN" altLang="en-US" smtClean="0"/>
              <a:t>会话。</a:t>
            </a:r>
            <a:r>
              <a:rPr lang="en-US" altLang="zh-CN" smtClean="0"/>
              <a:t>Client</a:t>
            </a:r>
            <a:r>
              <a:rPr lang="zh-CN" altLang="en-US" smtClean="0"/>
              <a:t>从运行的</a:t>
            </a:r>
            <a:r>
              <a:rPr lang="en-US" altLang="zh-CN" smtClean="0"/>
              <a:t>Server</a:t>
            </a:r>
            <a:r>
              <a:rPr lang="zh-CN" altLang="en-US" smtClean="0"/>
              <a:t>上获取的信息包括配置数据和状态数据。</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098874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94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dirty="0" smtClean="0"/>
              <a:t>通常意义上，网络管理与运维统称为网管。</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652783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smtClean="0"/>
              <a:t>NETCONF</a:t>
            </a:r>
            <a:r>
              <a:rPr lang="zh-CN" altLang="en-US" dirty="0" smtClean="0"/>
              <a:t>使用</a:t>
            </a:r>
            <a:r>
              <a:rPr lang="en-US" altLang="zh-CN" dirty="0" smtClean="0"/>
              <a:t>SSH</a:t>
            </a:r>
            <a:r>
              <a:rPr lang="zh-CN" altLang="en-US" dirty="0" smtClean="0"/>
              <a:t>实现安全传输，使用</a:t>
            </a:r>
            <a:r>
              <a:rPr lang="en-US" altLang="zh-CN" dirty="0" smtClean="0"/>
              <a:t>RPC</a:t>
            </a:r>
            <a:r>
              <a:rPr lang="zh-CN" altLang="en-US" dirty="0" smtClean="0"/>
              <a:t>（</a:t>
            </a:r>
            <a:r>
              <a:rPr lang="en-US" altLang="zh-CN" dirty="0" smtClean="0"/>
              <a:t>Remote Procedure Call</a:t>
            </a:r>
            <a:r>
              <a:rPr lang="zh-CN" altLang="en-US" dirty="0" smtClean="0"/>
              <a:t>，远程过程调用）实现客户端和服务器端的通信。</a:t>
            </a:r>
          </a:p>
          <a:p>
            <a:pPr lvl="0"/>
            <a:endParaRPr lang="zh-CN" altLang="en-US" dirty="0"/>
          </a:p>
        </p:txBody>
      </p:sp>
    </p:spTree>
    <p:extLst>
      <p:ext uri="{BB962C8B-B14F-4D97-AF65-F5344CB8AC3E}">
        <p14:creationId xmlns:p14="http://schemas.microsoft.com/office/powerpoint/2010/main" val="2165089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YANG</a:t>
            </a:r>
            <a:r>
              <a:rPr lang="zh-CN" altLang="en-US" smtClean="0"/>
              <a:t>起源于</a:t>
            </a:r>
            <a:r>
              <a:rPr lang="en-US" altLang="zh-CN" smtClean="0"/>
              <a:t>NETCONF</a:t>
            </a:r>
            <a:r>
              <a:rPr lang="zh-CN" altLang="en-US" smtClean="0"/>
              <a:t>，但不仅用于</a:t>
            </a:r>
            <a:r>
              <a:rPr lang="en-US" altLang="zh-CN" smtClean="0"/>
              <a:t>NETCONF</a:t>
            </a:r>
            <a:r>
              <a:rPr lang="zh-CN" altLang="en-US" smtClean="0"/>
              <a:t>。虽然统一了</a:t>
            </a:r>
            <a:r>
              <a:rPr lang="en-US" altLang="zh-CN" smtClean="0"/>
              <a:t>YANG</a:t>
            </a:r>
            <a:r>
              <a:rPr lang="zh-CN" altLang="en-US" smtClean="0"/>
              <a:t>建模语言，但是</a:t>
            </a:r>
            <a:r>
              <a:rPr lang="en-US" altLang="zh-CN" smtClean="0"/>
              <a:t>YANG</a:t>
            </a:r>
            <a:r>
              <a:rPr lang="zh-CN" altLang="en-US" smtClean="0"/>
              <a:t>文件没有统一。</a:t>
            </a:r>
            <a:endParaRPr lang="en-US" altLang="zh-CN" smtClean="0"/>
          </a:p>
          <a:p>
            <a:r>
              <a:rPr lang="en-US" altLang="zh-CN" smtClean="0"/>
              <a:t>YANG</a:t>
            </a:r>
            <a:r>
              <a:rPr lang="zh-CN" altLang="en-US" smtClean="0"/>
              <a:t>文件可以简单分为三类：</a:t>
            </a:r>
            <a:endParaRPr lang="en-US" altLang="zh-CN" smtClean="0"/>
          </a:p>
          <a:p>
            <a:pPr lvl="1"/>
            <a:r>
              <a:rPr lang="zh-CN" altLang="en-US" smtClean="0"/>
              <a:t>厂家私有</a:t>
            </a:r>
            <a:r>
              <a:rPr lang="en-US" altLang="zh-CN" smtClean="0"/>
              <a:t>YANG</a:t>
            </a:r>
            <a:r>
              <a:rPr lang="zh-CN" altLang="en-US" smtClean="0"/>
              <a:t>文件</a:t>
            </a:r>
            <a:endParaRPr lang="en-US" altLang="zh-CN" smtClean="0"/>
          </a:p>
          <a:p>
            <a:pPr lvl="1"/>
            <a:r>
              <a:rPr lang="en-US" altLang="zh-CN" smtClean="0"/>
              <a:t>IETF</a:t>
            </a:r>
            <a:r>
              <a:rPr lang="zh-CN" altLang="en-US" smtClean="0"/>
              <a:t>标准</a:t>
            </a:r>
            <a:r>
              <a:rPr lang="en-US" altLang="zh-CN" smtClean="0"/>
              <a:t>YANG</a:t>
            </a:r>
          </a:p>
          <a:p>
            <a:pPr lvl="1"/>
            <a:r>
              <a:rPr lang="en-US" altLang="zh-CN" smtClean="0"/>
              <a:t>OpenConfig YANG</a:t>
            </a:r>
          </a:p>
          <a:p>
            <a:pPr lvl="0"/>
            <a:r>
              <a:rPr lang="en-US" altLang="zh-CN" smtClean="0"/>
              <a:t>YANG</a:t>
            </a:r>
            <a:r>
              <a:rPr lang="zh-CN" altLang="en-US" smtClean="0"/>
              <a:t>模型的最终呈现是</a:t>
            </a:r>
            <a:r>
              <a:rPr lang="en-US" altLang="zh-CN" smtClean="0"/>
              <a:t>.yang</a:t>
            </a:r>
            <a:r>
              <a:rPr lang="zh-CN" altLang="en-US" smtClean="0"/>
              <a:t>为后缀的文件。</a:t>
            </a:r>
            <a:endParaRPr lang="en-US" altLang="zh-CN" smtClean="0"/>
          </a:p>
          <a:p>
            <a:pPr lvl="0"/>
            <a:r>
              <a:rPr lang="en-US" altLang="zh-CN" smtClean="0"/>
              <a:t>YANG</a:t>
            </a:r>
            <a:r>
              <a:rPr lang="zh-CN" altLang="en-US" smtClean="0"/>
              <a:t>模型的特点：</a:t>
            </a:r>
          </a:p>
          <a:p>
            <a:pPr lvl="1"/>
            <a:r>
              <a:rPr lang="zh-CN" altLang="en-US" smtClean="0"/>
              <a:t>基于层次化的树状结构建模。</a:t>
            </a:r>
          </a:p>
          <a:p>
            <a:pPr lvl="1"/>
            <a:r>
              <a:rPr lang="zh-CN" altLang="en-US" smtClean="0"/>
              <a:t>数据模型以模块和子模块呈现。</a:t>
            </a:r>
          </a:p>
          <a:p>
            <a:pPr lvl="1"/>
            <a:r>
              <a:rPr lang="zh-CN" altLang="en-US" smtClean="0"/>
              <a:t>可以和基于</a:t>
            </a:r>
            <a:r>
              <a:rPr lang="en-US" altLang="zh-CN" smtClean="0"/>
              <a:t>XML</a:t>
            </a:r>
            <a:r>
              <a:rPr lang="zh-CN" altLang="en-US" smtClean="0"/>
              <a:t>的语法的</a:t>
            </a:r>
            <a:r>
              <a:rPr lang="en-US" altLang="zh-CN" smtClean="0"/>
              <a:t>YIN</a:t>
            </a:r>
            <a:r>
              <a:rPr lang="zh-CN" altLang="en-US" smtClean="0"/>
              <a:t>（</a:t>
            </a:r>
            <a:r>
              <a:rPr lang="en-US" altLang="zh-CN" smtClean="0"/>
              <a:t>YANG Indepent Notation</a:t>
            </a:r>
            <a:r>
              <a:rPr lang="zh-CN" altLang="en-US" smtClean="0"/>
              <a:t>）模型无损转换。</a:t>
            </a:r>
          </a:p>
          <a:p>
            <a:pPr lvl="1"/>
            <a:r>
              <a:rPr lang="zh-CN" altLang="en-US" smtClean="0"/>
              <a:t>定义内置的数据类型和允许可扩展类型。</a:t>
            </a:r>
          </a:p>
          <a:p>
            <a:pPr lvl="0"/>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897794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5174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7019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业界也有一种看法，将</a:t>
            </a:r>
            <a:r>
              <a:rPr lang="en-US" altLang="zh-CN" dirty="0" smtClean="0"/>
              <a:t>SNMP</a:t>
            </a:r>
            <a:r>
              <a:rPr lang="zh-CN" altLang="en-US" dirty="0" smtClean="0"/>
              <a:t>认为是传统的</a:t>
            </a:r>
            <a:r>
              <a:rPr lang="en-US" altLang="zh-CN" dirty="0" smtClean="0"/>
              <a:t>Telemetry</a:t>
            </a:r>
            <a:r>
              <a:rPr lang="zh-CN" altLang="en-US" dirty="0" smtClean="0"/>
              <a:t>技术，把当前</a:t>
            </a:r>
            <a:r>
              <a:rPr lang="en-US" altLang="zh-CN" dirty="0" smtClean="0"/>
              <a:t>Telemetry</a:t>
            </a:r>
            <a:r>
              <a:rPr lang="zh-CN" altLang="en-US" dirty="0" smtClean="0"/>
              <a:t>叫做</a:t>
            </a:r>
            <a:r>
              <a:rPr lang="en-US" altLang="zh-CN" dirty="0" smtClean="0"/>
              <a:t>Streaming Telemetry</a:t>
            </a:r>
            <a:r>
              <a:rPr lang="zh-CN" altLang="en-US" dirty="0" smtClean="0"/>
              <a:t>或</a:t>
            </a:r>
            <a:r>
              <a:rPr lang="en-US" altLang="zh-CN" dirty="0" smtClean="0"/>
              <a:t>Model-Driven Telemetry</a:t>
            </a:r>
            <a:r>
              <a:rPr lang="zh-CN" altLang="en-US" dirty="0" smtClean="0"/>
              <a:t>。</a:t>
            </a:r>
            <a:endParaRPr lang="en-US" altLang="zh-CN" dirty="0" smtClean="0"/>
          </a:p>
          <a:p>
            <a:r>
              <a:rPr lang="en-US" altLang="zh-CN" dirty="0" smtClean="0"/>
              <a:t>Telemetry</a:t>
            </a:r>
            <a:r>
              <a:rPr lang="zh-CN" altLang="en-US" dirty="0" smtClean="0"/>
              <a:t>将上送数据打包一起发送，提升传输效率。</a:t>
            </a:r>
          </a:p>
          <a:p>
            <a:endParaRPr lang="en-US" altLang="zh-CN" dirty="0" smtClean="0"/>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214740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A  </a:t>
            </a:r>
            <a:endParaRPr lang="en-US" altLang="zh-CN" dirty="0" smtClean="0"/>
          </a:p>
          <a:p>
            <a:pPr marL="228600" indent="-228600">
              <a:buFont typeface="+mj-lt"/>
              <a:buAutoNum type="arabicPeriod"/>
            </a:pPr>
            <a:r>
              <a:rPr lang="en-US" altLang="zh-CN" smtClean="0"/>
              <a:t>C</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39073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startAt="3"/>
            </a:pPr>
            <a:r>
              <a:rPr lang="en-US" altLang="zh-CN" smtClean="0"/>
              <a:t>A  </a:t>
            </a:r>
            <a:endParaRPr lang="en-US" altLang="zh-CN" dirty="0" smtClean="0"/>
          </a:p>
          <a:p>
            <a:pPr marL="228600" indent="-228600">
              <a:buFont typeface="+mj-lt"/>
              <a:buAutoNum type="arabicPeriod" startAt="3"/>
            </a:pPr>
            <a:r>
              <a:rPr lang="en-US" altLang="zh-CN" smtClean="0"/>
              <a:t>A</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993453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4252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7720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31800" y="779463"/>
            <a:ext cx="5934075" cy="3338512"/>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8871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1994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网络管理（</a:t>
            </a:r>
            <a:r>
              <a:rPr lang="en-US" altLang="zh-CN" smtClean="0"/>
              <a:t>Network Management</a:t>
            </a:r>
            <a:r>
              <a:rPr lang="zh-CN" altLang="en-US" smtClean="0"/>
              <a:t>）分为两类：</a:t>
            </a:r>
          </a:p>
          <a:p>
            <a:pPr lvl="1"/>
            <a:r>
              <a:rPr lang="zh-CN" altLang="en-US" smtClean="0"/>
              <a:t>第一类是对网络应用程序、用户账号（例如文件的使用）和存取权限（许可）的管理。它们都是与软件有关的网络管理问题，这里不作深入解释。</a:t>
            </a:r>
          </a:p>
          <a:p>
            <a:pPr lvl="1"/>
            <a:r>
              <a:rPr lang="zh-CN" altLang="en-US" smtClean="0"/>
              <a:t>第二类是对构成网络的硬件即网元的管理，包括防火墙、交换机、路由器等等。本课程主要针对此类网络管理。</a:t>
            </a:r>
            <a:endParaRPr lang="en-US" altLang="zh-CN" smtClean="0"/>
          </a:p>
          <a:p>
            <a:pPr lvl="0"/>
            <a:r>
              <a:rPr lang="zh-CN" altLang="en-US" smtClean="0"/>
              <a:t>一般企业网络中会有专门的部门或者人员负责网络的管理与运维。</a:t>
            </a:r>
            <a:endParaRPr lang="en-US" altLang="zh-CN" smtClean="0"/>
          </a:p>
          <a:p>
            <a:pPr lvl="0"/>
            <a:r>
              <a:rPr lang="zh-CN" altLang="en-US" smtClean="0"/>
              <a:t>注：</a:t>
            </a:r>
            <a:endParaRPr lang="en-US" altLang="zh-CN" smtClean="0"/>
          </a:p>
          <a:p>
            <a:pPr lvl="1"/>
            <a:r>
              <a:rPr lang="en-US" altLang="zh-CN" smtClean="0"/>
              <a:t>NE</a:t>
            </a:r>
            <a:r>
              <a:rPr lang="zh-CN" altLang="en-US" smtClean="0"/>
              <a:t>（</a:t>
            </a:r>
            <a:r>
              <a:rPr lang="en-US" altLang="zh-CN" smtClean="0"/>
              <a:t>Network Element</a:t>
            </a:r>
            <a:r>
              <a:rPr lang="zh-CN" altLang="en-US" smtClean="0"/>
              <a:t>，网元）：即网络单元，包含硬件设备及运行其上的软件。通常一个网络单元至少具有一块主控板，负责整个网络单元的管理和监控。主机软件运行在主控板上。</a:t>
            </a:r>
            <a:endParaRPr lang="en-US" altLang="zh-CN" smtClean="0"/>
          </a:p>
          <a:p>
            <a:pPr lvl="1"/>
            <a:r>
              <a:rPr lang="zh-CN" altLang="en-US" smtClean="0"/>
              <a:t>通常网络运维的操作都属于网络管理的范畴，本章后续所指的网络管理指对网络进行管理和维护。</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536224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smtClean="0"/>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4932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传统网络管理：</a:t>
            </a:r>
            <a:endParaRPr lang="en-US" altLang="zh-CN" dirty="0" smtClean="0"/>
          </a:p>
          <a:p>
            <a:pPr lvl="1"/>
            <a:r>
              <a:rPr lang="en-US" altLang="zh-CN" dirty="0" smtClean="0"/>
              <a:t>Web</a:t>
            </a:r>
            <a:r>
              <a:rPr lang="zh-CN" altLang="en-US" dirty="0" smtClean="0"/>
              <a:t>网管方式：利用设备内置的</a:t>
            </a:r>
            <a:r>
              <a:rPr lang="en-US" altLang="zh-CN" dirty="0" smtClean="0"/>
              <a:t>Web</a:t>
            </a:r>
            <a:r>
              <a:rPr lang="zh-CN" altLang="en-US" dirty="0" smtClean="0"/>
              <a:t>服务器，为用户提供图形化的操作界面。用户需要从终端通过</a:t>
            </a:r>
            <a:r>
              <a:rPr lang="en-US" altLang="zh-CN" dirty="0" smtClean="0"/>
              <a:t>HTTPS</a:t>
            </a:r>
            <a:r>
              <a:rPr lang="zh-CN" altLang="en-US" dirty="0" smtClean="0"/>
              <a:t>（</a:t>
            </a:r>
            <a:r>
              <a:rPr lang="en-US" altLang="zh-CN" dirty="0" smtClean="0"/>
              <a:t>Hypertext Transfer Protocol Secure </a:t>
            </a:r>
            <a:r>
              <a:rPr lang="zh-CN" altLang="en-US" dirty="0" smtClean="0"/>
              <a:t>，</a:t>
            </a:r>
            <a:r>
              <a:rPr lang="en-US" altLang="zh-CN" dirty="0" smtClean="0"/>
              <a:t>HTTPS </a:t>
            </a:r>
            <a:r>
              <a:rPr lang="zh-CN" altLang="en-US" dirty="0" smtClean="0"/>
              <a:t>加密协定）登录到设备进行管理。</a:t>
            </a:r>
            <a:endParaRPr lang="en-US" altLang="zh-CN" dirty="0" smtClean="0"/>
          </a:p>
          <a:p>
            <a:pPr lvl="1"/>
            <a:r>
              <a:rPr lang="en-US" altLang="zh-CN" dirty="0" smtClean="0"/>
              <a:t>CLI</a:t>
            </a:r>
            <a:r>
              <a:rPr lang="zh-CN" altLang="en-US" dirty="0" smtClean="0"/>
              <a:t>方式：用户利用设备提供的命令行，通过</a:t>
            </a:r>
            <a:r>
              <a:rPr lang="en-US" altLang="zh-CN" dirty="0" smtClean="0"/>
              <a:t>Console</a:t>
            </a:r>
            <a:r>
              <a:rPr lang="zh-CN" altLang="en-US" dirty="0" smtClean="0"/>
              <a:t>口、</a:t>
            </a:r>
            <a:r>
              <a:rPr lang="en-US" altLang="zh-CN" dirty="0" smtClean="0"/>
              <a:t>Telnet</a:t>
            </a:r>
            <a:r>
              <a:rPr lang="zh-CN" altLang="en-US" dirty="0" smtClean="0"/>
              <a:t>或</a:t>
            </a:r>
            <a:r>
              <a:rPr lang="en-US" altLang="zh-CN" dirty="0" smtClean="0"/>
              <a:t>SSH</a:t>
            </a:r>
            <a:r>
              <a:rPr lang="zh-CN" altLang="en-US" dirty="0" smtClean="0"/>
              <a:t>等方式登录到设备，对设备进行管理与维护。此方式可以实现对设备的精细化管理，但是要求用户熟悉命令行。</a:t>
            </a:r>
            <a:endParaRPr lang="en-US" altLang="zh-CN" dirty="0" smtClean="0"/>
          </a:p>
          <a:p>
            <a:pPr lvl="1"/>
            <a:r>
              <a:rPr lang="zh-CN" altLang="en-US" dirty="0" smtClean="0"/>
              <a:t>基于</a:t>
            </a:r>
            <a:r>
              <a:rPr lang="en-US" altLang="zh-CN" dirty="0" smtClean="0"/>
              <a:t>SNMP</a:t>
            </a:r>
            <a:r>
              <a:rPr lang="zh-CN" altLang="en-US" dirty="0" smtClean="0"/>
              <a:t>集中管理：</a:t>
            </a:r>
            <a:r>
              <a:rPr lang="en-US" altLang="zh-CN" dirty="0" smtClean="0"/>
              <a:t>SNMP</a:t>
            </a:r>
            <a:r>
              <a:rPr lang="zh-CN" altLang="en-US" dirty="0" smtClean="0"/>
              <a:t>（</a:t>
            </a:r>
            <a:r>
              <a:rPr lang="en-US" altLang="zh-CN" dirty="0" smtClean="0"/>
              <a:t>Simple Network Management Protocol</a:t>
            </a:r>
            <a:r>
              <a:rPr lang="zh-CN" altLang="en-US" dirty="0" smtClean="0"/>
              <a:t>，简单网络管理协议）提供了一种通过运行网络管理软件的中心计算机（即网络管理站）来管理网元（如路由器、交换机）的方法。此方式可以实现对全网设备集中式、统一化管理，大大提升了管理效率。</a:t>
            </a:r>
            <a:endParaRPr lang="en-US" altLang="zh-CN" dirty="0" smtClean="0"/>
          </a:p>
          <a:p>
            <a:pPr lvl="0"/>
            <a:r>
              <a:rPr lang="zh-CN" altLang="en-US" dirty="0" smtClean="0"/>
              <a:t>基于</a:t>
            </a:r>
            <a:r>
              <a:rPr lang="en-US" altLang="zh-CN" dirty="0" err="1" smtClean="0"/>
              <a:t>iMaster</a:t>
            </a:r>
            <a:r>
              <a:rPr lang="en-US" altLang="zh-CN" dirty="0" smtClean="0"/>
              <a:t> NCE</a:t>
            </a:r>
            <a:r>
              <a:rPr lang="zh-CN" altLang="en-US" dirty="0" smtClean="0"/>
              <a:t>的网络管理：</a:t>
            </a:r>
            <a:endParaRPr lang="en-US" altLang="zh-CN" dirty="0" smtClean="0"/>
          </a:p>
          <a:p>
            <a:pPr lvl="1"/>
            <a:r>
              <a:rPr lang="en-US" altLang="zh-CN" dirty="0" err="1" smtClean="0"/>
              <a:t>iMaster</a:t>
            </a:r>
            <a:r>
              <a:rPr lang="en-US" altLang="zh-CN" dirty="0" smtClean="0"/>
              <a:t> NCE</a:t>
            </a:r>
            <a:r>
              <a:rPr lang="zh-CN" altLang="en-US" dirty="0" smtClean="0"/>
              <a:t>是集管理、控制、分析和</a:t>
            </a:r>
            <a:r>
              <a:rPr lang="en-US" altLang="zh-CN" dirty="0" smtClean="0"/>
              <a:t>AI</a:t>
            </a:r>
            <a:r>
              <a:rPr lang="zh-CN" altLang="en-US" dirty="0" smtClean="0"/>
              <a:t>智能功能于一体的网络自动化与智能化平台，包括四大关键能力：全生命周期自动化、基于大数据和</a:t>
            </a:r>
            <a:r>
              <a:rPr lang="en-US" altLang="zh-CN" dirty="0" smtClean="0"/>
              <a:t>AI</a:t>
            </a:r>
            <a:r>
              <a:rPr lang="zh-CN" altLang="en-US" dirty="0" smtClean="0"/>
              <a:t>的智能闭环、开放可编程使能场景化</a:t>
            </a:r>
            <a:r>
              <a:rPr lang="en-US" altLang="zh-CN" dirty="0" smtClean="0"/>
              <a:t>APP</a:t>
            </a:r>
            <a:r>
              <a:rPr lang="zh-CN" altLang="en-US" dirty="0" smtClean="0"/>
              <a:t>生态、超大容量全云化平台。</a:t>
            </a:r>
            <a:endParaRPr lang="en-US" altLang="zh-CN" dirty="0" smtClean="0"/>
          </a:p>
          <a:p>
            <a:pPr lvl="1"/>
            <a:r>
              <a:rPr lang="en-US" altLang="zh-CN" dirty="0" err="1" smtClean="0"/>
              <a:t>iMaster</a:t>
            </a:r>
            <a:r>
              <a:rPr lang="en-US" altLang="zh-CN" dirty="0" smtClean="0"/>
              <a:t> NCE</a:t>
            </a:r>
            <a:r>
              <a:rPr lang="zh-CN" altLang="en-US" dirty="0" smtClean="0"/>
              <a:t>采用</a:t>
            </a:r>
            <a:r>
              <a:rPr lang="en-US" altLang="zh-CN" dirty="0" smtClean="0"/>
              <a:t>NETCONF</a:t>
            </a:r>
            <a:r>
              <a:rPr lang="zh-CN" altLang="en-US" dirty="0" smtClean="0"/>
              <a:t>（</a:t>
            </a:r>
            <a:r>
              <a:rPr lang="en-US" altLang="zh-CN" dirty="0" smtClean="0"/>
              <a:t>Network Configuration Protocol</a:t>
            </a:r>
            <a:r>
              <a:rPr lang="zh-CN" altLang="en-US" dirty="0" smtClean="0"/>
              <a:t>，网络配置协议）、</a:t>
            </a:r>
            <a:r>
              <a:rPr lang="en-US" altLang="zh-CN" dirty="0" smtClean="0"/>
              <a:t>RESTCONF</a:t>
            </a:r>
            <a:r>
              <a:rPr lang="zh-CN" altLang="en-US" dirty="0" smtClean="0"/>
              <a:t>等协议对设备下发配置，使用</a:t>
            </a:r>
            <a:r>
              <a:rPr lang="en-US" altLang="zh-CN" dirty="0" smtClean="0"/>
              <a:t>Telemetry</a:t>
            </a:r>
            <a:r>
              <a:rPr lang="zh-CN" altLang="en-US" dirty="0" smtClean="0"/>
              <a:t>监控网络流量。</a:t>
            </a:r>
            <a:endParaRPr lang="en-US" altLang="zh-CN" dirty="0" smtClean="0"/>
          </a:p>
          <a:p>
            <a:pPr lvl="1"/>
            <a:endParaRPr lang="zh-CN" altLang="en-US" dirty="0" smtClean="0"/>
          </a:p>
          <a:p>
            <a:pPr lvl="0"/>
            <a:endParaRPr lang="zh-CN" altLang="en-US" dirty="0" smtClean="0"/>
          </a:p>
          <a:p>
            <a:pPr lvl="0"/>
            <a:endParaRPr lang="zh-CN" altLang="en-US" dirty="0" smtClean="0"/>
          </a:p>
          <a:p>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166138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038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7.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8.png"/><Relationship Id="rId5" Type="http://schemas.openxmlformats.org/officeDocument/2006/relationships/image" Target="../media/image6.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lang="zh-CN" altLang="en-US"/>
          </a:p>
        </p:txBody>
      </p:sp>
      <p:sp>
        <p:nvSpPr>
          <p:cNvPr id="3" name="文本占位符 2"/>
          <p:cNvSpPr>
            <a:spLocks noGrp="1"/>
          </p:cNvSpPr>
          <p:nvPr>
            <p:ph type="body" sz="quarter" idx="18"/>
          </p:nvPr>
        </p:nvSpPr>
        <p:spPr/>
        <p:txBody>
          <a:bodyPr/>
          <a:lstStyle/>
          <a:p>
            <a:endParaRPr lang="zh-CN" altLang="en-US"/>
          </a:p>
        </p:txBody>
      </p:sp>
      <p:sp>
        <p:nvSpPr>
          <p:cNvPr id="4" name="文本占位符 3"/>
          <p:cNvSpPr>
            <a:spLocks noGrp="1"/>
          </p:cNvSpPr>
          <p:nvPr>
            <p:ph type="body" sz="quarter" idx="19"/>
          </p:nvPr>
        </p:nvSpPr>
        <p:spPr/>
        <p:txBody>
          <a:bodyPr/>
          <a:lstStyle/>
          <a:p>
            <a:endParaRPr lang="zh-CN" altLang="en-US"/>
          </a:p>
        </p:txBody>
      </p:sp>
      <p:sp>
        <p:nvSpPr>
          <p:cNvPr id="5" name="文本占位符 4"/>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zh-CN" altLang="en-US" dirty="0"/>
              <a:t>张凛</a:t>
            </a:r>
            <a:r>
              <a:rPr lang="zh-CN" altLang="en-US" dirty="0" smtClean="0"/>
              <a:t>睿</a:t>
            </a:r>
            <a:r>
              <a:rPr lang="en-US" altLang="zh-CN" dirty="0" smtClean="0"/>
              <a:t>/ZWX570554</a:t>
            </a:r>
            <a:endParaRPr lang="zh-CN" altLang="en-US" dirty="0"/>
          </a:p>
        </p:txBody>
      </p:sp>
      <p:sp>
        <p:nvSpPr>
          <p:cNvPr id="7" name="文本占位符 6"/>
          <p:cNvSpPr>
            <a:spLocks noGrp="1"/>
          </p:cNvSpPr>
          <p:nvPr>
            <p:ph type="body" sz="quarter" idx="14"/>
          </p:nvPr>
        </p:nvSpPr>
        <p:spPr/>
        <p:txBody>
          <a:bodyPr/>
          <a:lstStyle/>
          <a:p>
            <a:endParaRPr lang="zh-CN" altLang="en-US"/>
          </a:p>
        </p:txBody>
      </p:sp>
      <p:sp>
        <p:nvSpPr>
          <p:cNvPr id="8" name="文本占位符 7"/>
          <p:cNvSpPr>
            <a:spLocks noGrp="1"/>
          </p:cNvSpPr>
          <p:nvPr>
            <p:ph type="body" sz="quarter" idx="15"/>
          </p:nvPr>
        </p:nvSpPr>
        <p:spPr/>
        <p:txBody>
          <a:bodyPr/>
          <a:lstStyle/>
          <a:p>
            <a:endParaRPr lang="zh-CN" altLang="en-US"/>
          </a:p>
        </p:txBody>
      </p:sp>
      <p:sp>
        <p:nvSpPr>
          <p:cNvPr id="9" name="文本占位符 8"/>
          <p:cNvSpPr>
            <a:spLocks noGrp="1"/>
          </p:cNvSpPr>
          <p:nvPr>
            <p:ph type="body" sz="quarter" idx="16"/>
          </p:nvPr>
        </p:nvSpPr>
        <p:spPr/>
        <p:txBody>
          <a:bodyPr/>
          <a:lstStyle/>
          <a:p>
            <a:endParaRPr lang="zh-CN" altLang="en-US"/>
          </a:p>
        </p:txBody>
      </p:sp>
      <p:sp>
        <p:nvSpPr>
          <p:cNvPr id="10" name="文本占位符 9"/>
          <p:cNvSpPr>
            <a:spLocks noGrp="1"/>
          </p:cNvSpPr>
          <p:nvPr>
            <p:ph type="body" sz="quarter" idx="21"/>
          </p:nvPr>
        </p:nvSpPr>
        <p:spPr/>
        <p:txBody>
          <a:bodyPr/>
          <a:lstStyle/>
          <a:p>
            <a:endParaRPr lang="zh-CN" altLang="en-US"/>
          </a:p>
        </p:txBody>
      </p:sp>
      <p:sp>
        <p:nvSpPr>
          <p:cNvPr id="11" name="文本占位符 10"/>
          <p:cNvSpPr>
            <a:spLocks noGrp="1"/>
          </p:cNvSpPr>
          <p:nvPr>
            <p:ph type="body" sz="quarter" idx="22"/>
          </p:nvPr>
        </p:nvSpPr>
        <p:spPr/>
        <p:txBody>
          <a:bodyPr/>
          <a:lstStyle/>
          <a:p>
            <a:endParaRPr lang="zh-CN" altLang="en-US"/>
          </a:p>
        </p:txBody>
      </p:sp>
      <p:sp>
        <p:nvSpPr>
          <p:cNvPr id="12" name="文本占位符 11"/>
          <p:cNvSpPr>
            <a:spLocks noGrp="1"/>
          </p:cNvSpPr>
          <p:nvPr>
            <p:ph type="body" sz="quarter" idx="23"/>
          </p:nvPr>
        </p:nvSpPr>
        <p:spPr/>
        <p:txBody>
          <a:bodyPr/>
          <a:lstStyle/>
          <a:p>
            <a:endParaRPr lang="zh-CN" altLang="en-US"/>
          </a:p>
        </p:txBody>
      </p:sp>
      <p:sp>
        <p:nvSpPr>
          <p:cNvPr id="13" name="文本占位符 12"/>
          <p:cNvSpPr>
            <a:spLocks noGrp="1"/>
          </p:cNvSpPr>
          <p:nvPr>
            <p:ph type="body" sz="quarter" idx="24"/>
          </p:nvPr>
        </p:nvSpPr>
        <p:spPr/>
        <p:txBody>
          <a:bodyPr/>
          <a:lstStyle/>
          <a:p>
            <a:endParaRPr lang="zh-CN" altLang="en-US"/>
          </a:p>
        </p:txBody>
      </p:sp>
      <p:sp>
        <p:nvSpPr>
          <p:cNvPr id="14" name="文本占位符 13"/>
          <p:cNvSpPr>
            <a:spLocks noGrp="1"/>
          </p:cNvSpPr>
          <p:nvPr>
            <p:ph type="body" sz="quarter" idx="25"/>
          </p:nvPr>
        </p:nvSpPr>
        <p:spPr/>
        <p:txBody>
          <a:bodyPr/>
          <a:lstStyle/>
          <a:p>
            <a:endParaRPr lang="zh-CN" altLang="en-US"/>
          </a:p>
        </p:txBody>
      </p:sp>
      <p:sp>
        <p:nvSpPr>
          <p:cNvPr id="15" name="文本占位符 14"/>
          <p:cNvSpPr>
            <a:spLocks noGrp="1"/>
          </p:cNvSpPr>
          <p:nvPr>
            <p:ph type="body" sz="quarter" idx="26"/>
          </p:nvPr>
        </p:nvSpPr>
        <p:spPr/>
        <p:txBody>
          <a:bodyPr/>
          <a:lstStyle/>
          <a:p>
            <a:endParaRPr lang="zh-CN" altLang="en-US"/>
          </a:p>
        </p:txBody>
      </p:sp>
      <p:sp>
        <p:nvSpPr>
          <p:cNvPr id="16" name="文本占位符 15"/>
          <p:cNvSpPr>
            <a:spLocks noGrp="1"/>
          </p:cNvSpPr>
          <p:nvPr>
            <p:ph type="body" sz="quarter" idx="27"/>
          </p:nvPr>
        </p:nvSpPr>
        <p:spPr/>
        <p:txBody>
          <a:bodyPr/>
          <a:lstStyle/>
          <a:p>
            <a:endParaRPr lang="zh-CN" altLang="en-US"/>
          </a:p>
        </p:txBody>
      </p:sp>
      <p:sp>
        <p:nvSpPr>
          <p:cNvPr id="17" name="文本占位符 16"/>
          <p:cNvSpPr>
            <a:spLocks noGrp="1"/>
          </p:cNvSpPr>
          <p:nvPr>
            <p:ph type="body" sz="quarter" idx="28"/>
          </p:nvPr>
        </p:nvSpPr>
        <p:spPr/>
        <p:txBody>
          <a:bodyPr/>
          <a:lstStyle/>
          <a:p>
            <a:endParaRPr lang="zh-CN" altLang="en-US"/>
          </a:p>
        </p:txBody>
      </p:sp>
      <p:sp>
        <p:nvSpPr>
          <p:cNvPr id="18" name="文本占位符 17"/>
          <p:cNvSpPr>
            <a:spLocks noGrp="1"/>
          </p:cNvSpPr>
          <p:nvPr>
            <p:ph type="body" sz="quarter" idx="29"/>
          </p:nvPr>
        </p:nvSpPr>
        <p:spPr/>
        <p:txBody>
          <a:bodyPr/>
          <a:lstStyle/>
          <a:p>
            <a:endParaRPr lang="zh-CN" altLang="en-US"/>
          </a:p>
        </p:txBody>
      </p:sp>
      <p:sp>
        <p:nvSpPr>
          <p:cNvPr id="19" name="文本占位符 18"/>
          <p:cNvSpPr>
            <a:spLocks noGrp="1"/>
          </p:cNvSpPr>
          <p:nvPr>
            <p:ph type="body" sz="quarter" idx="30"/>
          </p:nvPr>
        </p:nvSpPr>
        <p:spPr/>
        <p:txBody>
          <a:bodyPr/>
          <a:lstStyle/>
          <a:p>
            <a:endParaRPr lang="zh-CN" altLang="en-US"/>
          </a:p>
        </p:txBody>
      </p:sp>
      <p:sp>
        <p:nvSpPr>
          <p:cNvPr id="20" name="文本占位符 19"/>
          <p:cNvSpPr>
            <a:spLocks noGrp="1"/>
          </p:cNvSpPr>
          <p:nvPr>
            <p:ph type="body" sz="quarter" idx="31"/>
          </p:nvPr>
        </p:nvSpPr>
        <p:spPr/>
        <p:txBody>
          <a:bodyPr/>
          <a:lstStyle/>
          <a:p>
            <a:endParaRPr lang="zh-CN" altLang="en-US"/>
          </a:p>
        </p:txBody>
      </p:sp>
      <p:sp>
        <p:nvSpPr>
          <p:cNvPr id="21" name="文本占位符 20"/>
          <p:cNvSpPr>
            <a:spLocks noGrp="1"/>
          </p:cNvSpPr>
          <p:nvPr>
            <p:ph type="body" sz="quarter" idx="32"/>
          </p:nvPr>
        </p:nvSpPr>
        <p:spPr/>
        <p:txBody>
          <a:bodyPr/>
          <a:lstStyle/>
          <a:p>
            <a:endParaRPr lang="zh-CN" altLang="en-US"/>
          </a:p>
        </p:txBody>
      </p:sp>
      <p:sp>
        <p:nvSpPr>
          <p:cNvPr id="22" name="文本占位符 21"/>
          <p:cNvSpPr>
            <a:spLocks noGrp="1"/>
          </p:cNvSpPr>
          <p:nvPr>
            <p:ph type="body" sz="quarter" idx="33"/>
          </p:nvPr>
        </p:nvSpPr>
        <p:spPr/>
        <p:txBody>
          <a:bodyPr/>
          <a:lstStyle/>
          <a:p>
            <a:endParaRPr lang="zh-CN" altLang="en-US"/>
          </a:p>
        </p:txBody>
      </p:sp>
      <p:sp>
        <p:nvSpPr>
          <p:cNvPr id="23" name="文本占位符 22"/>
          <p:cNvSpPr>
            <a:spLocks noGrp="1"/>
          </p:cNvSpPr>
          <p:nvPr>
            <p:ph type="body" sz="quarter" idx="34"/>
          </p:nvPr>
        </p:nvSpPr>
        <p:spPr/>
        <p:txBody>
          <a:bodyPr/>
          <a:lstStyle/>
          <a:p>
            <a:endParaRPr lang="zh-CN" altLang="en-US"/>
          </a:p>
        </p:txBody>
      </p:sp>
      <p:sp>
        <p:nvSpPr>
          <p:cNvPr id="24" name="文本占位符 23"/>
          <p:cNvSpPr>
            <a:spLocks noGrp="1"/>
          </p:cNvSpPr>
          <p:nvPr>
            <p:ph type="body" sz="quarter" idx="35"/>
          </p:nvPr>
        </p:nvSpPr>
        <p:spPr/>
        <p:txBody>
          <a:bodyPr/>
          <a:lstStyle/>
          <a:p>
            <a:endParaRPr lang="zh-CN" altLang="en-US"/>
          </a:p>
        </p:txBody>
      </p:sp>
      <p:sp>
        <p:nvSpPr>
          <p:cNvPr id="25" name="文本占位符 24"/>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463876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smtClean="0"/>
              <a:t>通过</a:t>
            </a:r>
            <a:r>
              <a:rPr lang="en-US" altLang="zh-CN" smtClean="0"/>
              <a:t>CLI</a:t>
            </a:r>
            <a:r>
              <a:rPr lang="zh-CN" altLang="en-US" smtClean="0"/>
              <a:t>或</a:t>
            </a:r>
            <a:r>
              <a:rPr lang="en-US" altLang="zh-CN" smtClean="0"/>
              <a:t>Web</a:t>
            </a:r>
            <a:r>
              <a:rPr lang="zh-CN" altLang="en-US" smtClean="0"/>
              <a:t>进行管理</a:t>
            </a:r>
            <a:endParaRPr lang="zh-CN" altLang="en-US"/>
          </a:p>
        </p:txBody>
      </p:sp>
      <p:sp>
        <p:nvSpPr>
          <p:cNvPr id="4" name="文本占位符 3"/>
          <p:cNvSpPr>
            <a:spLocks noGrp="1"/>
          </p:cNvSpPr>
          <p:nvPr>
            <p:ph type="body" sz="quarter" idx="10"/>
          </p:nvPr>
        </p:nvSpPr>
        <p:spPr>
          <a:xfrm>
            <a:off x="468317" y="1233488"/>
            <a:ext cx="11276183" cy="2014679"/>
          </a:xfrm>
        </p:spPr>
        <p:txBody>
          <a:bodyPr/>
          <a:lstStyle/>
          <a:p>
            <a:r>
              <a:rPr lang="zh-CN" altLang="en-US" sz="2000" dirty="0" smtClean="0"/>
              <a:t>当网络规模较小时，</a:t>
            </a:r>
            <a:r>
              <a:rPr lang="en-US" altLang="zh-CN" sz="2000" dirty="0" smtClean="0"/>
              <a:t>CLI</a:t>
            </a:r>
            <a:r>
              <a:rPr lang="zh-CN" altLang="en-US" sz="2000" dirty="0" smtClean="0"/>
              <a:t>和</a:t>
            </a:r>
            <a:r>
              <a:rPr lang="en-US" altLang="zh-CN" sz="2000" dirty="0" smtClean="0"/>
              <a:t>Web</a:t>
            </a:r>
            <a:r>
              <a:rPr lang="zh-CN" altLang="en-US" sz="2000" dirty="0" smtClean="0"/>
              <a:t>方式是常见的网络管理方式。</a:t>
            </a:r>
            <a:endParaRPr lang="en-US" altLang="zh-CN" sz="2000" dirty="0" smtClean="0"/>
          </a:p>
          <a:p>
            <a:pPr lvl="1"/>
            <a:r>
              <a:rPr lang="zh-CN" altLang="en-US" sz="1800" dirty="0" smtClean="0"/>
              <a:t>网络管理员可以通过</a:t>
            </a:r>
            <a:r>
              <a:rPr lang="en-US" altLang="zh-CN" sz="1800" dirty="0" smtClean="0"/>
              <a:t>HTTPS</a:t>
            </a:r>
            <a:r>
              <a:rPr lang="zh-CN" altLang="en-US" sz="1800" dirty="0" smtClean="0"/>
              <a:t>、</a:t>
            </a:r>
            <a:r>
              <a:rPr lang="en-US" altLang="zh-CN" sz="1800" dirty="0" smtClean="0"/>
              <a:t>Telnet</a:t>
            </a:r>
            <a:r>
              <a:rPr lang="zh-CN" altLang="en-US" sz="1800" dirty="0" smtClean="0"/>
              <a:t>、</a:t>
            </a:r>
            <a:r>
              <a:rPr lang="en-US" altLang="zh-CN" sz="1800" dirty="0" smtClean="0"/>
              <a:t>Console</a:t>
            </a:r>
            <a:r>
              <a:rPr lang="zh-CN" altLang="en-US" sz="1800" dirty="0" smtClean="0"/>
              <a:t>等方式登录设备后，对设备逐一进行管理。</a:t>
            </a:r>
            <a:endParaRPr lang="en-US" altLang="zh-CN" sz="1800" dirty="0" smtClean="0"/>
          </a:p>
          <a:p>
            <a:pPr lvl="1"/>
            <a:r>
              <a:rPr lang="zh-CN" altLang="en-US" sz="1800" dirty="0" smtClean="0"/>
              <a:t>这种管理方式不需要在网络中安装任何程序或部署服务器，成本较低。</a:t>
            </a:r>
            <a:endParaRPr lang="en-US" altLang="zh-CN" sz="1800" dirty="0" smtClean="0"/>
          </a:p>
          <a:p>
            <a:pPr lvl="1"/>
            <a:r>
              <a:rPr lang="zh-CN" altLang="en-US" sz="1800" dirty="0" smtClean="0"/>
              <a:t>网络管理员自身需要熟练掌握网络</a:t>
            </a:r>
            <a:r>
              <a:rPr lang="zh-CN" altLang="en-US" sz="1800" dirty="0"/>
              <a:t>理论知识</a:t>
            </a:r>
            <a:r>
              <a:rPr lang="zh-CN" altLang="en-US" sz="1800" dirty="0" smtClean="0"/>
              <a:t>、各设备厂商网络配置命令。</a:t>
            </a:r>
            <a:endParaRPr lang="en-US" altLang="zh-CN" sz="1800" dirty="0" smtClean="0"/>
          </a:p>
          <a:p>
            <a:pPr lvl="1"/>
            <a:r>
              <a:rPr lang="zh-CN" altLang="en-US" sz="1800" dirty="0" smtClean="0"/>
              <a:t>当网络规模较大，网络拓扑较为复杂时，这种方式的局限性较大。</a:t>
            </a:r>
            <a:endParaRPr lang="en-US" altLang="zh-CN" sz="1800" dirty="0" smtClean="0"/>
          </a:p>
          <a:p>
            <a:pPr lvl="1"/>
            <a:endParaRPr lang="zh-CN" altLang="en-US" sz="1800" dirty="0"/>
          </a:p>
        </p:txBody>
      </p:sp>
      <p:grpSp>
        <p:nvGrpSpPr>
          <p:cNvPr id="9" name="组合 8"/>
          <p:cNvGrpSpPr/>
          <p:nvPr/>
        </p:nvGrpSpPr>
        <p:grpSpPr>
          <a:xfrm>
            <a:off x="4415654" y="5816503"/>
            <a:ext cx="1622348" cy="441817"/>
            <a:chOff x="1948838" y="4233927"/>
            <a:chExt cx="1622348" cy="441817"/>
          </a:xfrm>
        </p:grpSpPr>
        <p:pic>
          <p:nvPicPr>
            <p:cNvPr id="5" name="图片 4" descr="交换机.png"/>
            <p:cNvPicPr>
              <a:picLocks noChangeAspect="1"/>
            </p:cNvPicPr>
            <p:nvPr/>
          </p:nvPicPr>
          <p:blipFill>
            <a:blip r:embed="rId3" cstate="print"/>
            <a:stretch>
              <a:fillRect/>
            </a:stretch>
          </p:blipFill>
          <p:spPr>
            <a:xfrm>
              <a:off x="3031186" y="4233927"/>
              <a:ext cx="540000" cy="441817"/>
            </a:xfrm>
            <a:prstGeom prst="rect">
              <a:avLst/>
            </a:prstGeom>
          </p:spPr>
        </p:pic>
        <p:sp>
          <p:nvSpPr>
            <p:cNvPr id="6" name="文本框 5"/>
            <p:cNvSpPr txBox="1"/>
            <p:nvPr/>
          </p:nvSpPr>
          <p:spPr>
            <a:xfrm>
              <a:off x="1948838" y="4307007"/>
              <a:ext cx="1082348" cy="307777"/>
            </a:xfrm>
            <a:prstGeom prst="rect">
              <a:avLst/>
            </a:prstGeom>
            <a:noFill/>
          </p:spPr>
          <p:txBody>
            <a:bodyPr wrap="none" rtlCol="0">
              <a:spAutoFit/>
            </a:bodyPr>
            <a:lstStyle/>
            <a:p>
              <a:r>
                <a:rPr lang="zh-CN" altLang="en-US" sz="1400" dirty="0" smtClean="0"/>
                <a:t>网络管理员</a:t>
              </a:r>
              <a:endParaRPr lang="zh-CN" altLang="en-US" sz="1400" dirty="0"/>
            </a:p>
          </p:txBody>
        </p:sp>
      </p:grpSp>
      <p:pic>
        <p:nvPicPr>
          <p:cNvPr id="58" name="图片 57" descr="通用交换机.png"/>
          <p:cNvPicPr>
            <a:picLocks noChangeAspect="1"/>
          </p:cNvPicPr>
          <p:nvPr/>
        </p:nvPicPr>
        <p:blipFill>
          <a:blip r:embed="rId4" cstate="print"/>
          <a:stretch>
            <a:fillRect/>
          </a:stretch>
        </p:blipFill>
        <p:spPr>
          <a:xfrm>
            <a:off x="2504635" y="4318173"/>
            <a:ext cx="540000" cy="441818"/>
          </a:xfrm>
          <a:prstGeom prst="rect">
            <a:avLst/>
          </a:prstGeom>
        </p:spPr>
      </p:pic>
      <p:pic>
        <p:nvPicPr>
          <p:cNvPr id="59" name="图片 58" descr="防火墙.png"/>
          <p:cNvPicPr>
            <a:picLocks noChangeAspect="1"/>
          </p:cNvPicPr>
          <p:nvPr/>
        </p:nvPicPr>
        <p:blipFill>
          <a:blip r:embed="rId5" cstate="print"/>
          <a:stretch>
            <a:fillRect/>
          </a:stretch>
        </p:blipFill>
        <p:spPr>
          <a:xfrm>
            <a:off x="3496831" y="4318173"/>
            <a:ext cx="540000" cy="441818"/>
          </a:xfrm>
          <a:prstGeom prst="rect">
            <a:avLst/>
          </a:prstGeom>
        </p:spPr>
      </p:pic>
      <p:pic>
        <p:nvPicPr>
          <p:cNvPr id="60" name="Picture 12" descr="E:\2016.01\1.12 扁平化图标\蓝色\AR-蓝色最新-40.png"/>
          <p:cNvPicPr>
            <a:picLocks noChangeAspect="1" noChangeArrowheads="1"/>
          </p:cNvPicPr>
          <p:nvPr/>
        </p:nvPicPr>
        <p:blipFill>
          <a:blip r:embed="rId6" cstate="print"/>
          <a:srcRect/>
          <a:stretch>
            <a:fillRect/>
          </a:stretch>
        </p:blipFill>
        <p:spPr bwMode="auto">
          <a:xfrm>
            <a:off x="5498002" y="4318173"/>
            <a:ext cx="540000" cy="441818"/>
          </a:xfrm>
          <a:prstGeom prst="rect">
            <a:avLst/>
          </a:prstGeom>
          <a:noFill/>
        </p:spPr>
      </p:pic>
      <p:pic>
        <p:nvPicPr>
          <p:cNvPr id="61" name="图片 60" descr="AC-蓝.png"/>
          <p:cNvPicPr>
            <a:picLocks noChangeAspect="1"/>
          </p:cNvPicPr>
          <p:nvPr/>
        </p:nvPicPr>
        <p:blipFill>
          <a:blip r:embed="rId7" cstate="print"/>
          <a:stretch>
            <a:fillRect/>
          </a:stretch>
        </p:blipFill>
        <p:spPr>
          <a:xfrm>
            <a:off x="4489027" y="4318173"/>
            <a:ext cx="540000" cy="441818"/>
          </a:xfrm>
          <a:prstGeom prst="rect">
            <a:avLst/>
          </a:prstGeom>
        </p:spPr>
      </p:pic>
      <p:pic>
        <p:nvPicPr>
          <p:cNvPr id="62" name="Picture 12" descr="E:\2016.01\1.12 扁平化图标\蓝色\AR-蓝色最新-40.png"/>
          <p:cNvPicPr>
            <a:picLocks noChangeAspect="1" noChangeArrowheads="1"/>
          </p:cNvPicPr>
          <p:nvPr/>
        </p:nvPicPr>
        <p:blipFill>
          <a:blip r:embed="rId6" cstate="print"/>
          <a:srcRect/>
          <a:stretch>
            <a:fillRect/>
          </a:stretch>
        </p:blipFill>
        <p:spPr bwMode="auto">
          <a:xfrm>
            <a:off x="6473421" y="4318173"/>
            <a:ext cx="540000" cy="441818"/>
          </a:xfrm>
          <a:prstGeom prst="rect">
            <a:avLst/>
          </a:prstGeom>
          <a:noFill/>
        </p:spPr>
      </p:pic>
      <p:pic>
        <p:nvPicPr>
          <p:cNvPr id="63" name="图片 62" descr="通用交换机.png"/>
          <p:cNvPicPr>
            <a:picLocks noChangeAspect="1"/>
          </p:cNvPicPr>
          <p:nvPr/>
        </p:nvPicPr>
        <p:blipFill>
          <a:blip r:embed="rId4" cstate="print"/>
          <a:stretch>
            <a:fillRect/>
          </a:stretch>
        </p:blipFill>
        <p:spPr>
          <a:xfrm>
            <a:off x="7465618" y="4318173"/>
            <a:ext cx="540000" cy="441818"/>
          </a:xfrm>
          <a:prstGeom prst="rect">
            <a:avLst/>
          </a:prstGeom>
        </p:spPr>
      </p:pic>
      <p:pic>
        <p:nvPicPr>
          <p:cNvPr id="64" name="图片 63" descr="通用交换机.png"/>
          <p:cNvPicPr>
            <a:picLocks noChangeAspect="1"/>
          </p:cNvPicPr>
          <p:nvPr/>
        </p:nvPicPr>
        <p:blipFill>
          <a:blip r:embed="rId4" cstate="print"/>
          <a:stretch>
            <a:fillRect/>
          </a:stretch>
        </p:blipFill>
        <p:spPr>
          <a:xfrm>
            <a:off x="8457815" y="4318173"/>
            <a:ext cx="540000" cy="441818"/>
          </a:xfrm>
          <a:prstGeom prst="rect">
            <a:avLst/>
          </a:prstGeom>
        </p:spPr>
      </p:pic>
      <p:grpSp>
        <p:nvGrpSpPr>
          <p:cNvPr id="81" name="组合 80"/>
          <p:cNvGrpSpPr/>
          <p:nvPr/>
        </p:nvGrpSpPr>
        <p:grpSpPr>
          <a:xfrm>
            <a:off x="3173773" y="4821766"/>
            <a:ext cx="2324229" cy="608397"/>
            <a:chOff x="3125337" y="3845479"/>
            <a:chExt cx="2324229" cy="608397"/>
          </a:xfrm>
        </p:grpSpPr>
        <p:cxnSp>
          <p:nvCxnSpPr>
            <p:cNvPr id="66" name="直接箭头连接符 65"/>
            <p:cNvCxnSpPr/>
            <p:nvPr/>
          </p:nvCxnSpPr>
          <p:spPr>
            <a:xfrm>
              <a:off x="3125337" y="3940203"/>
              <a:ext cx="1585254" cy="51367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3718395" y="3849623"/>
              <a:ext cx="1430380" cy="60425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4850044" y="3845479"/>
              <a:ext cx="599522" cy="588782"/>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77" name="直接箭头连接符 76"/>
          <p:cNvCxnSpPr/>
          <p:nvPr/>
        </p:nvCxnSpPr>
        <p:spPr>
          <a:xfrm>
            <a:off x="5768002" y="4827805"/>
            <a:ext cx="0" cy="60179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flipH="1">
            <a:off x="6068793" y="4817226"/>
            <a:ext cx="2324229" cy="608397"/>
            <a:chOff x="3125337" y="3845479"/>
            <a:chExt cx="2324229" cy="608397"/>
          </a:xfrm>
        </p:grpSpPr>
        <p:cxnSp>
          <p:nvCxnSpPr>
            <p:cNvPr id="83" name="直接箭头连接符 82"/>
            <p:cNvCxnSpPr/>
            <p:nvPr/>
          </p:nvCxnSpPr>
          <p:spPr>
            <a:xfrm>
              <a:off x="3125337" y="3940203"/>
              <a:ext cx="1585254" cy="51367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3718395" y="3849623"/>
              <a:ext cx="1430380" cy="60425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4850044" y="3845479"/>
              <a:ext cx="599522" cy="588782"/>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4898480" y="5454762"/>
            <a:ext cx="1620957" cy="338554"/>
          </a:xfrm>
          <a:prstGeom prst="rect">
            <a:avLst/>
          </a:prstGeom>
          <a:noFill/>
        </p:spPr>
        <p:txBody>
          <a:bodyPr wrap="none" rtlCol="0">
            <a:spAutoFit/>
          </a:bodyPr>
          <a:lstStyle/>
          <a:p>
            <a:r>
              <a:rPr lang="zh-CN" altLang="en-US" sz="1600" smtClean="0"/>
              <a:t>“一对一”管理</a:t>
            </a:r>
            <a:endParaRPr lang="zh-CN" altLang="en-US" sz="1600"/>
          </a:p>
        </p:txBody>
      </p:sp>
      <p:sp>
        <p:nvSpPr>
          <p:cNvPr id="88" name="文本框 87"/>
          <p:cNvSpPr txBox="1"/>
          <p:nvPr/>
        </p:nvSpPr>
        <p:spPr>
          <a:xfrm>
            <a:off x="2371865" y="3791707"/>
            <a:ext cx="723275" cy="523220"/>
          </a:xfrm>
          <a:prstGeom prst="rect">
            <a:avLst/>
          </a:prstGeom>
          <a:noFill/>
        </p:spPr>
        <p:txBody>
          <a:bodyPr wrap="none" rtlCol="0">
            <a:spAutoFit/>
          </a:bodyPr>
          <a:lstStyle/>
          <a:p>
            <a:pPr algn="ctr"/>
            <a:r>
              <a:rPr lang="zh-CN" altLang="en-US" sz="1400" smtClean="0"/>
              <a:t>厂商</a:t>
            </a:r>
            <a:r>
              <a:rPr lang="en-US" altLang="zh-CN" sz="1400" smtClean="0"/>
              <a:t>A</a:t>
            </a:r>
          </a:p>
          <a:p>
            <a:pPr algn="ctr"/>
            <a:r>
              <a:rPr lang="zh-CN" altLang="en-US" sz="1400" smtClean="0"/>
              <a:t>交换机</a:t>
            </a:r>
            <a:endParaRPr lang="zh-CN" altLang="en-US" sz="1400"/>
          </a:p>
        </p:txBody>
      </p:sp>
      <p:sp>
        <p:nvSpPr>
          <p:cNvPr id="89" name="文本框 88"/>
          <p:cNvSpPr txBox="1"/>
          <p:nvPr/>
        </p:nvSpPr>
        <p:spPr>
          <a:xfrm>
            <a:off x="3430446" y="3791707"/>
            <a:ext cx="723275" cy="523220"/>
          </a:xfrm>
          <a:prstGeom prst="rect">
            <a:avLst/>
          </a:prstGeom>
          <a:noFill/>
        </p:spPr>
        <p:txBody>
          <a:bodyPr wrap="none" rtlCol="0">
            <a:spAutoFit/>
          </a:bodyPr>
          <a:lstStyle/>
          <a:p>
            <a:pPr algn="ctr"/>
            <a:r>
              <a:rPr lang="zh-CN" altLang="en-US" sz="1400" smtClean="0"/>
              <a:t>厂商</a:t>
            </a:r>
            <a:r>
              <a:rPr lang="en-US" altLang="zh-CN" sz="1400" smtClean="0"/>
              <a:t>A</a:t>
            </a:r>
          </a:p>
          <a:p>
            <a:pPr algn="ctr"/>
            <a:r>
              <a:rPr lang="zh-CN" altLang="en-US" sz="1400" smtClean="0"/>
              <a:t>防火墙</a:t>
            </a:r>
            <a:endParaRPr lang="en-US" altLang="zh-CN" sz="1400" smtClean="0"/>
          </a:p>
        </p:txBody>
      </p:sp>
      <p:sp>
        <p:nvSpPr>
          <p:cNvPr id="90" name="文本框 89"/>
          <p:cNvSpPr txBox="1"/>
          <p:nvPr/>
        </p:nvSpPr>
        <p:spPr>
          <a:xfrm>
            <a:off x="4367236" y="3791707"/>
            <a:ext cx="660758" cy="523220"/>
          </a:xfrm>
          <a:prstGeom prst="rect">
            <a:avLst/>
          </a:prstGeom>
          <a:noFill/>
        </p:spPr>
        <p:txBody>
          <a:bodyPr wrap="none" rtlCol="0">
            <a:spAutoFit/>
          </a:bodyPr>
          <a:lstStyle/>
          <a:p>
            <a:pPr algn="ctr"/>
            <a:r>
              <a:rPr lang="zh-CN" altLang="en-US" sz="1400" dirty="0" smtClean="0"/>
              <a:t>厂商</a:t>
            </a:r>
            <a:r>
              <a:rPr lang="en-US" altLang="zh-CN" sz="1400" dirty="0" smtClean="0"/>
              <a:t>A</a:t>
            </a:r>
          </a:p>
          <a:p>
            <a:pPr algn="ctr"/>
            <a:r>
              <a:rPr lang="en-US" altLang="zh-CN" sz="1400" dirty="0" smtClean="0"/>
              <a:t>AC</a:t>
            </a:r>
          </a:p>
        </p:txBody>
      </p:sp>
      <p:sp>
        <p:nvSpPr>
          <p:cNvPr id="91" name="文本框 90"/>
          <p:cNvSpPr txBox="1"/>
          <p:nvPr/>
        </p:nvSpPr>
        <p:spPr>
          <a:xfrm>
            <a:off x="5376776" y="3791707"/>
            <a:ext cx="723276" cy="523220"/>
          </a:xfrm>
          <a:prstGeom prst="rect">
            <a:avLst/>
          </a:prstGeom>
          <a:noFill/>
        </p:spPr>
        <p:txBody>
          <a:bodyPr wrap="none" rtlCol="0">
            <a:spAutoFit/>
          </a:bodyPr>
          <a:lstStyle/>
          <a:p>
            <a:pPr algn="ctr"/>
            <a:r>
              <a:rPr lang="zh-CN" altLang="en-US" sz="1400" smtClean="0"/>
              <a:t>厂商</a:t>
            </a:r>
            <a:r>
              <a:rPr lang="en-US" altLang="zh-CN" sz="1400" smtClean="0"/>
              <a:t>A</a:t>
            </a:r>
          </a:p>
          <a:p>
            <a:pPr algn="ctr"/>
            <a:r>
              <a:rPr lang="zh-CN" altLang="en-US" sz="1400"/>
              <a:t>路由器</a:t>
            </a:r>
            <a:endParaRPr lang="en-US" altLang="zh-CN" sz="1400" smtClean="0"/>
          </a:p>
        </p:txBody>
      </p:sp>
      <p:sp>
        <p:nvSpPr>
          <p:cNvPr id="92" name="文本框 91"/>
          <p:cNvSpPr txBox="1"/>
          <p:nvPr/>
        </p:nvSpPr>
        <p:spPr>
          <a:xfrm>
            <a:off x="6361138" y="3791707"/>
            <a:ext cx="723276" cy="523220"/>
          </a:xfrm>
          <a:prstGeom prst="rect">
            <a:avLst/>
          </a:prstGeom>
          <a:noFill/>
        </p:spPr>
        <p:txBody>
          <a:bodyPr wrap="none" rtlCol="0">
            <a:spAutoFit/>
          </a:bodyPr>
          <a:lstStyle/>
          <a:p>
            <a:pPr algn="ctr"/>
            <a:r>
              <a:rPr lang="zh-CN" altLang="en-US" sz="1400" smtClean="0"/>
              <a:t>厂商</a:t>
            </a:r>
            <a:r>
              <a:rPr lang="en-US" altLang="zh-CN" sz="1400" smtClean="0"/>
              <a:t>B</a:t>
            </a:r>
          </a:p>
          <a:p>
            <a:pPr algn="ctr"/>
            <a:r>
              <a:rPr lang="zh-CN" altLang="en-US" sz="1400"/>
              <a:t>路由器</a:t>
            </a:r>
            <a:endParaRPr lang="en-US" altLang="zh-CN" sz="1400" smtClean="0"/>
          </a:p>
        </p:txBody>
      </p:sp>
      <p:sp>
        <p:nvSpPr>
          <p:cNvPr id="93" name="文本框 92"/>
          <p:cNvSpPr txBox="1"/>
          <p:nvPr/>
        </p:nvSpPr>
        <p:spPr>
          <a:xfrm>
            <a:off x="7369400" y="3791707"/>
            <a:ext cx="723275" cy="523220"/>
          </a:xfrm>
          <a:prstGeom prst="rect">
            <a:avLst/>
          </a:prstGeom>
          <a:noFill/>
        </p:spPr>
        <p:txBody>
          <a:bodyPr wrap="none" rtlCol="0">
            <a:spAutoFit/>
          </a:bodyPr>
          <a:lstStyle/>
          <a:p>
            <a:pPr algn="ctr"/>
            <a:r>
              <a:rPr lang="zh-CN" altLang="en-US" sz="1400" smtClean="0"/>
              <a:t>厂商</a:t>
            </a:r>
            <a:r>
              <a:rPr lang="en-US" altLang="zh-CN" sz="1400" smtClean="0"/>
              <a:t>C</a:t>
            </a:r>
          </a:p>
          <a:p>
            <a:pPr algn="ctr"/>
            <a:r>
              <a:rPr lang="zh-CN" altLang="en-US" sz="1400"/>
              <a:t>交换机</a:t>
            </a:r>
            <a:endParaRPr lang="en-US" altLang="zh-CN" sz="1400" smtClean="0"/>
          </a:p>
        </p:txBody>
      </p:sp>
      <p:sp>
        <p:nvSpPr>
          <p:cNvPr id="94" name="文本框 93"/>
          <p:cNvSpPr txBox="1"/>
          <p:nvPr/>
        </p:nvSpPr>
        <p:spPr>
          <a:xfrm>
            <a:off x="8377661" y="3791707"/>
            <a:ext cx="723275" cy="523220"/>
          </a:xfrm>
          <a:prstGeom prst="rect">
            <a:avLst/>
          </a:prstGeom>
          <a:noFill/>
        </p:spPr>
        <p:txBody>
          <a:bodyPr wrap="none" rtlCol="0">
            <a:spAutoFit/>
          </a:bodyPr>
          <a:lstStyle/>
          <a:p>
            <a:pPr algn="ctr"/>
            <a:r>
              <a:rPr lang="zh-CN" altLang="en-US" sz="1400" smtClean="0"/>
              <a:t>厂商</a:t>
            </a:r>
            <a:r>
              <a:rPr lang="en-US" altLang="zh-CN" sz="1400"/>
              <a:t>D</a:t>
            </a:r>
            <a:endParaRPr lang="en-US" altLang="zh-CN" sz="1400" smtClean="0"/>
          </a:p>
          <a:p>
            <a:pPr algn="ctr"/>
            <a:r>
              <a:rPr lang="zh-CN" altLang="en-US" sz="1400"/>
              <a:t>交换机</a:t>
            </a:r>
            <a:endParaRPr lang="en-US" altLang="zh-CN" sz="1400" smtClean="0"/>
          </a:p>
        </p:txBody>
      </p:sp>
    </p:spTree>
    <p:extLst>
      <p:ext uri="{BB962C8B-B14F-4D97-AF65-F5344CB8AC3E}">
        <p14:creationId xmlns:p14="http://schemas.microsoft.com/office/powerpoint/2010/main" val="387347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z="3600"/>
              <a:t>基于</a:t>
            </a:r>
            <a:r>
              <a:rPr lang="en-US" altLang="zh-CN" sz="3600" smtClean="0"/>
              <a:t>SNMP</a:t>
            </a:r>
            <a:r>
              <a:rPr lang="zh-CN" altLang="en-US" sz="3600" smtClean="0"/>
              <a:t>的集中式管理</a:t>
            </a:r>
            <a:endParaRPr lang="en-US" altLang="zh-CN" sz="3600"/>
          </a:p>
        </p:txBody>
      </p:sp>
      <p:sp>
        <p:nvSpPr>
          <p:cNvPr id="3" name="文本占位符 2"/>
          <p:cNvSpPr>
            <a:spLocks noGrp="1"/>
          </p:cNvSpPr>
          <p:nvPr>
            <p:ph type="body" sz="quarter" idx="10"/>
          </p:nvPr>
        </p:nvSpPr>
        <p:spPr>
          <a:xfrm>
            <a:off x="468317" y="1233489"/>
            <a:ext cx="10953621" cy="1284518"/>
          </a:xfrm>
        </p:spPr>
        <p:txBody>
          <a:bodyPr/>
          <a:lstStyle/>
          <a:p>
            <a:pPr algn="l"/>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SNMP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Simple Network Management </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，简单网络管理协议）是广泛用于</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TCP/IP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网络的网络管理标准</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协议，提供</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了一种通过运行网络管理软件的中心</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计算机，即</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NMS</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smtClean="0">
                <a:sym typeface="Huawei Sans" panose="020C0503030203020204" pitchFamily="34" charset="0"/>
              </a:rPr>
              <a:t>N</a:t>
            </a:r>
            <a:r>
              <a:rPr lang="en-US" altLang="zh-CN" sz="1800" dirty="0" smtClean="0"/>
              <a:t>etwork Management Station</a:t>
            </a:r>
            <a:r>
              <a:rPr lang="zh-CN" altLang="en-US" sz="1800" dirty="0" smtClean="0"/>
              <a:t>，网络管理</a:t>
            </a:r>
            <a:r>
              <a:rPr lang="zh-CN" altLang="en-US" sz="1800" dirty="0"/>
              <a:t>工作站</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）来</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管理网元的方法。</a:t>
            </a:r>
            <a:endParaRPr lang="zh-CN" altLang="en-US" dirty="0"/>
          </a:p>
        </p:txBody>
      </p:sp>
      <p:sp>
        <p:nvSpPr>
          <p:cNvPr id="38" name="Freeform 159"/>
          <p:cNvSpPr/>
          <p:nvPr/>
        </p:nvSpPr>
        <p:spPr>
          <a:xfrm flipH="1">
            <a:off x="1667411" y="2829613"/>
            <a:ext cx="2831240" cy="11847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9" name="图片 3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83497" y="3171932"/>
            <a:ext cx="311099" cy="255101"/>
          </a:xfrm>
          <a:prstGeom prst="rect">
            <a:avLst/>
          </a:prstGeom>
        </p:spPr>
      </p:pic>
      <p:pic>
        <p:nvPicPr>
          <p:cNvPr id="40" name="图片 3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27482" y="3175831"/>
            <a:ext cx="311099" cy="255101"/>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996425" y="3637012"/>
            <a:ext cx="311099" cy="255101"/>
          </a:xfrm>
          <a:prstGeom prst="rect">
            <a:avLst/>
          </a:prstGeom>
        </p:spPr>
      </p:pic>
      <p:cxnSp>
        <p:nvCxnSpPr>
          <p:cNvPr id="45" name="直接连接符 44"/>
          <p:cNvCxnSpPr>
            <a:stCxn id="39" idx="2"/>
            <a:endCxn id="44" idx="0"/>
          </p:cNvCxnSpPr>
          <p:nvPr/>
        </p:nvCxnSpPr>
        <p:spPr>
          <a:xfrm flipH="1">
            <a:off x="2151975" y="3427033"/>
            <a:ext cx="187072" cy="2099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9" idx="3"/>
            <a:endCxn id="40" idx="1"/>
          </p:cNvCxnSpPr>
          <p:nvPr/>
        </p:nvCxnSpPr>
        <p:spPr>
          <a:xfrm>
            <a:off x="2494596" y="3299483"/>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0" idx="3"/>
          </p:cNvCxnSpPr>
          <p:nvPr/>
        </p:nvCxnSpPr>
        <p:spPr>
          <a:xfrm>
            <a:off x="3238581" y="3303382"/>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0" idx="2"/>
          </p:cNvCxnSpPr>
          <p:nvPr/>
        </p:nvCxnSpPr>
        <p:spPr>
          <a:xfrm flipH="1">
            <a:off x="2943976" y="3430932"/>
            <a:ext cx="139056" cy="205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44" idx="3"/>
          </p:cNvCxnSpPr>
          <p:nvPr/>
        </p:nvCxnSpPr>
        <p:spPr>
          <a:xfrm flipH="1">
            <a:off x="2307524" y="3763867"/>
            <a:ext cx="480902"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099524" y="3763171"/>
            <a:ext cx="432000"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3687074" y="3434831"/>
            <a:ext cx="139943" cy="200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800750" y="5268001"/>
            <a:ext cx="540000" cy="442800"/>
          </a:xfrm>
          <a:prstGeom prst="rect">
            <a:avLst/>
          </a:prstGeom>
        </p:spPr>
      </p:pic>
      <p:sp>
        <p:nvSpPr>
          <p:cNvPr id="53" name="文本框 52"/>
          <p:cNvSpPr txBox="1"/>
          <p:nvPr/>
        </p:nvSpPr>
        <p:spPr>
          <a:xfrm>
            <a:off x="2778041" y="5722993"/>
            <a:ext cx="585417" cy="307777"/>
          </a:xfrm>
          <a:prstGeom prst="rect">
            <a:avLst/>
          </a:prstGeom>
          <a:noFill/>
        </p:spPr>
        <p:txBody>
          <a:bodyPr wrap="none" rtlCol="0">
            <a:spAutoFit/>
          </a:bodyPr>
          <a:lstStyle/>
          <a:p>
            <a:r>
              <a:rPr lang="en-US" altLang="zh-CN" sz="1400" smtClean="0"/>
              <a:t>NMS</a:t>
            </a:r>
            <a:endParaRPr lang="zh-CN" altLang="en-US" sz="1400"/>
          </a:p>
        </p:txBody>
      </p:sp>
      <p:pic>
        <p:nvPicPr>
          <p:cNvPr id="54" name="图片 53" descr="交换机.png"/>
          <p:cNvPicPr>
            <a:picLocks noChangeAspect="1"/>
          </p:cNvPicPr>
          <p:nvPr/>
        </p:nvPicPr>
        <p:blipFill>
          <a:blip r:embed="rId5" cstate="print"/>
          <a:stretch>
            <a:fillRect/>
          </a:stretch>
        </p:blipFill>
        <p:spPr>
          <a:xfrm>
            <a:off x="5010497" y="5287933"/>
            <a:ext cx="540000" cy="441817"/>
          </a:xfrm>
          <a:prstGeom prst="rect">
            <a:avLst/>
          </a:prstGeom>
        </p:spPr>
      </p:pic>
      <p:sp>
        <p:nvSpPr>
          <p:cNvPr id="55" name="文本框 54"/>
          <p:cNvSpPr txBox="1"/>
          <p:nvPr/>
        </p:nvSpPr>
        <p:spPr>
          <a:xfrm>
            <a:off x="4739323" y="5749365"/>
            <a:ext cx="1082348" cy="307777"/>
          </a:xfrm>
          <a:prstGeom prst="rect">
            <a:avLst/>
          </a:prstGeom>
          <a:noFill/>
        </p:spPr>
        <p:txBody>
          <a:bodyPr wrap="none" rtlCol="0">
            <a:spAutoFit/>
          </a:bodyPr>
          <a:lstStyle/>
          <a:p>
            <a:r>
              <a:rPr lang="zh-CN" altLang="en-US" sz="1400" smtClean="0"/>
              <a:t>网络管理员</a:t>
            </a:r>
            <a:endParaRPr lang="zh-CN" altLang="en-US" sz="1400"/>
          </a:p>
        </p:txBody>
      </p:sp>
      <p:sp>
        <p:nvSpPr>
          <p:cNvPr id="4" name="上下箭头 3"/>
          <p:cNvSpPr/>
          <p:nvPr/>
        </p:nvSpPr>
        <p:spPr>
          <a:xfrm>
            <a:off x="2908341" y="4092206"/>
            <a:ext cx="279400" cy="1041452"/>
          </a:xfrm>
          <a:prstGeom prst="upDownArrow">
            <a:avLst/>
          </a:prstGeom>
          <a:solidFill>
            <a:srgbClr val="00B0F0">
              <a:alpha val="5000"/>
            </a:srgbClr>
          </a:solidFill>
          <a:ln w="15875">
            <a:solidFill>
              <a:srgbClr val="9B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5" name="文本框 4"/>
          <p:cNvSpPr txBox="1"/>
          <p:nvPr/>
        </p:nvSpPr>
        <p:spPr>
          <a:xfrm>
            <a:off x="1862484" y="4352842"/>
            <a:ext cx="1005403" cy="584775"/>
          </a:xfrm>
          <a:prstGeom prst="rect">
            <a:avLst/>
          </a:prstGeom>
          <a:noFill/>
        </p:spPr>
        <p:txBody>
          <a:bodyPr wrap="none" rtlCol="0">
            <a:spAutoFit/>
          </a:bodyPr>
          <a:lstStyle/>
          <a:p>
            <a:pPr algn="ctr"/>
            <a:r>
              <a:rPr lang="en-US" altLang="zh-CN" sz="1600" smtClean="0"/>
              <a:t>SNMP</a:t>
            </a:r>
          </a:p>
          <a:p>
            <a:pPr algn="ctr"/>
            <a:r>
              <a:rPr lang="zh-CN" altLang="en-US" sz="1600" smtClean="0"/>
              <a:t>报文交互</a:t>
            </a:r>
            <a:endParaRPr lang="zh-CN" altLang="en-US" sz="1600"/>
          </a:p>
        </p:txBody>
      </p:sp>
      <p:pic>
        <p:nvPicPr>
          <p:cNvPr id="60" name="图片 59" descr="通用交换机.png"/>
          <p:cNvPicPr>
            <a:picLocks/>
          </p:cNvPicPr>
          <p:nvPr/>
        </p:nvPicPr>
        <p:blipFill>
          <a:blip r:embed="rId6" cstate="print"/>
          <a:stretch>
            <a:fillRect/>
          </a:stretch>
        </p:blipFill>
        <p:spPr>
          <a:xfrm>
            <a:off x="3701146" y="3186827"/>
            <a:ext cx="311099" cy="255101"/>
          </a:xfrm>
          <a:prstGeom prst="rect">
            <a:avLst/>
          </a:prstGeom>
        </p:spPr>
      </p:pic>
      <p:pic>
        <p:nvPicPr>
          <p:cNvPr id="61" name="图片 60" descr="防火墙.png"/>
          <p:cNvPicPr>
            <a:picLocks/>
          </p:cNvPicPr>
          <p:nvPr/>
        </p:nvPicPr>
        <p:blipFill>
          <a:blip r:embed="rId7" cstate="print"/>
          <a:stretch>
            <a:fillRect/>
          </a:stretch>
        </p:blipFill>
        <p:spPr>
          <a:xfrm>
            <a:off x="2788426" y="3624885"/>
            <a:ext cx="311099" cy="255101"/>
          </a:xfrm>
          <a:prstGeom prst="rect">
            <a:avLst/>
          </a:prstGeom>
        </p:spPr>
      </p:pic>
      <p:pic>
        <p:nvPicPr>
          <p:cNvPr id="62" name="图片 61" descr="AC-蓝.png"/>
          <p:cNvPicPr>
            <a:picLocks/>
          </p:cNvPicPr>
          <p:nvPr/>
        </p:nvPicPr>
        <p:blipFill>
          <a:blip r:embed="rId8" cstate="print"/>
          <a:stretch>
            <a:fillRect/>
          </a:stretch>
        </p:blipFill>
        <p:spPr>
          <a:xfrm>
            <a:off x="3542710" y="3628523"/>
            <a:ext cx="311099" cy="255101"/>
          </a:xfrm>
          <a:prstGeom prst="rect">
            <a:avLst/>
          </a:prstGeom>
        </p:spPr>
      </p:pic>
      <p:cxnSp>
        <p:nvCxnSpPr>
          <p:cNvPr id="63" name="直接箭头连接符 62"/>
          <p:cNvCxnSpPr/>
          <p:nvPr/>
        </p:nvCxnSpPr>
        <p:spPr>
          <a:xfrm>
            <a:off x="3395041" y="5468207"/>
            <a:ext cx="1496273" cy="0"/>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270357" y="5144500"/>
            <a:ext cx="1620957" cy="338554"/>
          </a:xfrm>
          <a:prstGeom prst="rect">
            <a:avLst/>
          </a:prstGeom>
          <a:noFill/>
        </p:spPr>
        <p:txBody>
          <a:bodyPr wrap="none" rtlCol="0">
            <a:spAutoFit/>
          </a:bodyPr>
          <a:lstStyle/>
          <a:p>
            <a:r>
              <a:rPr lang="zh-CN" altLang="en-US" sz="1600" dirty="0" smtClean="0"/>
              <a:t>“一对多”管理</a:t>
            </a:r>
            <a:endParaRPr lang="zh-CN" altLang="en-US" sz="1600" dirty="0"/>
          </a:p>
        </p:txBody>
      </p:sp>
      <p:sp>
        <p:nvSpPr>
          <p:cNvPr id="66" name="文本框 65"/>
          <p:cNvSpPr txBox="1"/>
          <p:nvPr/>
        </p:nvSpPr>
        <p:spPr>
          <a:xfrm>
            <a:off x="5945127" y="3282181"/>
            <a:ext cx="5196688" cy="1892826"/>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t>网络管理员可以</a:t>
            </a:r>
            <a:r>
              <a:rPr lang="zh-CN" altLang="en-US" dirty="0" smtClean="0"/>
              <a:t>利用</a:t>
            </a:r>
            <a:r>
              <a:rPr lang="en-US" altLang="zh-CN" dirty="0" smtClean="0"/>
              <a:t>NMS</a:t>
            </a:r>
            <a:r>
              <a:rPr lang="zh-CN" altLang="en-US" dirty="0" smtClean="0"/>
              <a:t>在</a:t>
            </a:r>
            <a:r>
              <a:rPr lang="zh-CN" altLang="en-US" dirty="0"/>
              <a:t>网络上的任意节点完成信息查询、信息修改和故障排查等工作，</a:t>
            </a:r>
            <a:r>
              <a:rPr lang="zh-CN" altLang="en-US" dirty="0" smtClean="0"/>
              <a:t>提升工作效率。</a:t>
            </a:r>
            <a:endParaRPr lang="zh-CN" altLang="en-US" dirty="0"/>
          </a:p>
          <a:p>
            <a:pPr marL="285750" indent="-285750">
              <a:lnSpc>
                <a:spcPct val="130000"/>
              </a:lnSpc>
              <a:buFont typeface="Arial" panose="020B0604020202020204" pitchFamily="34" charset="0"/>
              <a:buChar char="•"/>
            </a:pPr>
            <a:r>
              <a:rPr lang="zh-CN" altLang="en-US" dirty="0" smtClean="0"/>
              <a:t>屏蔽了</a:t>
            </a:r>
            <a:r>
              <a:rPr lang="zh-CN" altLang="en-US" dirty="0"/>
              <a:t>不同产品之间的差异，实现了不同种类和厂商的网络设备之间的统一</a:t>
            </a:r>
            <a:r>
              <a:rPr lang="zh-CN" altLang="en-US" dirty="0" smtClean="0"/>
              <a:t>管理。</a:t>
            </a:r>
            <a:endParaRPr lang="zh-CN" altLang="en-US" dirty="0"/>
          </a:p>
        </p:txBody>
      </p:sp>
    </p:spTree>
    <p:extLst>
      <p:ext uri="{BB962C8B-B14F-4D97-AF65-F5344CB8AC3E}">
        <p14:creationId xmlns:p14="http://schemas.microsoft.com/office/powerpoint/2010/main" val="114898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SNMP</a:t>
            </a:r>
            <a:r>
              <a:rPr lang="zh-CN" altLang="en-US" smtClean="0"/>
              <a:t>典型架构</a:t>
            </a:r>
            <a:endParaRPr lang="zh-CN" altLang="en-US" dirty="0"/>
          </a:p>
        </p:txBody>
      </p:sp>
      <p:sp>
        <p:nvSpPr>
          <p:cNvPr id="120" name="文本框 119"/>
          <p:cNvSpPr txBox="1"/>
          <p:nvPr/>
        </p:nvSpPr>
        <p:spPr>
          <a:xfrm>
            <a:off x="5912460" y="1406100"/>
            <a:ext cx="5735657" cy="4031873"/>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sz="1600" dirty="0"/>
              <a:t>在基于</a:t>
            </a:r>
            <a:r>
              <a:rPr lang="en-US" altLang="zh-CN" sz="1600" dirty="0"/>
              <a:t>SNMP</a:t>
            </a:r>
            <a:r>
              <a:rPr lang="zh-CN" altLang="en-US" sz="1600" dirty="0"/>
              <a:t>进行管理的网络中，</a:t>
            </a:r>
            <a:r>
              <a:rPr lang="en-US" altLang="zh-CN" sz="1600" dirty="0" smtClean="0"/>
              <a:t>NMS</a:t>
            </a:r>
            <a:r>
              <a:rPr lang="zh-CN" altLang="en-US" sz="1600" dirty="0" smtClean="0"/>
              <a:t>是</a:t>
            </a:r>
            <a:r>
              <a:rPr lang="zh-CN" altLang="en-US" sz="1600" dirty="0"/>
              <a:t>整个网络的网管中心，在它之上运行管理进程。</a:t>
            </a:r>
            <a:r>
              <a:rPr lang="zh-CN" altLang="en-US" sz="1600" dirty="0" smtClean="0"/>
              <a:t>每个被管理设备需要</a:t>
            </a:r>
            <a:r>
              <a:rPr lang="zh-CN" altLang="en-US" sz="1600" dirty="0"/>
              <a:t>运行</a:t>
            </a:r>
            <a:r>
              <a:rPr lang="zh-CN" altLang="en-US" sz="1600" dirty="0" smtClean="0"/>
              <a:t>代理（</a:t>
            </a:r>
            <a:r>
              <a:rPr lang="en-US" altLang="zh-CN" sz="1600" dirty="0" smtClean="0"/>
              <a:t>Agent</a:t>
            </a:r>
            <a:r>
              <a:rPr lang="zh-CN" altLang="en-US" sz="1600" dirty="0" smtClean="0"/>
              <a:t>）进程</a:t>
            </a:r>
            <a:r>
              <a:rPr lang="zh-CN" altLang="en-US" sz="1600" dirty="0"/>
              <a:t>。管理进程和代理进程利用</a:t>
            </a:r>
            <a:r>
              <a:rPr lang="en-US" altLang="zh-CN" sz="1600" dirty="0"/>
              <a:t>SNMP</a:t>
            </a:r>
            <a:r>
              <a:rPr lang="zh-CN" altLang="en-US" sz="1600" dirty="0"/>
              <a:t>报文进行</a:t>
            </a:r>
            <a:r>
              <a:rPr lang="zh-CN" altLang="en-US" sz="1600" dirty="0" smtClean="0"/>
              <a:t>通信。</a:t>
            </a:r>
            <a:endParaRPr lang="zh-CN" altLang="en-US" sz="1600" dirty="0"/>
          </a:p>
          <a:p>
            <a:pPr marL="285750" indent="-285750">
              <a:lnSpc>
                <a:spcPct val="160000"/>
              </a:lnSpc>
              <a:buFont typeface="Arial" panose="020B0604020202020204" pitchFamily="34" charset="0"/>
              <a:buChar char="•"/>
            </a:pPr>
            <a:r>
              <a:rPr lang="en-US" altLang="zh-CN" sz="1600" dirty="0"/>
              <a:t>NMS</a:t>
            </a:r>
            <a:r>
              <a:rPr lang="zh-CN" altLang="en-US" sz="1600" dirty="0" smtClean="0"/>
              <a:t>是</a:t>
            </a:r>
            <a:r>
              <a:rPr lang="zh-CN" altLang="en-US" sz="1600" dirty="0"/>
              <a:t>一个采用</a:t>
            </a:r>
            <a:r>
              <a:rPr lang="en-US" altLang="zh-CN" sz="1600" dirty="0"/>
              <a:t>SNMP</a:t>
            </a:r>
            <a:r>
              <a:rPr lang="zh-CN" altLang="en-US" sz="1600" dirty="0"/>
              <a:t>协议对网络设备进行管理</a:t>
            </a:r>
            <a:r>
              <a:rPr lang="en-US" altLang="zh-CN" sz="1600" dirty="0" smtClean="0"/>
              <a:t>/</a:t>
            </a:r>
            <a:r>
              <a:rPr lang="zh-CN" altLang="en-US" sz="1600" dirty="0"/>
              <a:t>监控</a:t>
            </a:r>
            <a:r>
              <a:rPr lang="zh-CN" altLang="en-US" sz="1600" dirty="0" smtClean="0"/>
              <a:t>的</a:t>
            </a:r>
            <a:r>
              <a:rPr lang="zh-CN" altLang="en-US" sz="1600" dirty="0"/>
              <a:t>系统，运行在</a:t>
            </a:r>
            <a:r>
              <a:rPr lang="en-US" altLang="zh-CN" sz="1600" dirty="0"/>
              <a:t>NMS</a:t>
            </a:r>
            <a:r>
              <a:rPr lang="zh-CN" altLang="en-US" sz="1600" dirty="0"/>
              <a:t>服务器上</a:t>
            </a:r>
            <a:r>
              <a:rPr lang="zh-CN" altLang="en-US" sz="1600" dirty="0" smtClean="0"/>
              <a:t>。</a:t>
            </a:r>
            <a:endParaRPr lang="en-US" altLang="zh-CN" sz="1600" dirty="0" smtClean="0"/>
          </a:p>
          <a:p>
            <a:pPr marL="285750" indent="-285750">
              <a:lnSpc>
                <a:spcPct val="160000"/>
              </a:lnSpc>
              <a:buFont typeface="Arial" panose="020B0604020202020204" pitchFamily="34" charset="0"/>
              <a:buChar char="•"/>
            </a:pPr>
            <a:r>
              <a:rPr lang="zh-CN" altLang="en-US" sz="1600" dirty="0" smtClean="0"/>
              <a:t>被</a:t>
            </a:r>
            <a:r>
              <a:rPr lang="zh-CN" altLang="en-US" sz="1600" dirty="0"/>
              <a:t>管理</a:t>
            </a:r>
            <a:r>
              <a:rPr lang="zh-CN" altLang="en-US" sz="1600" dirty="0" smtClean="0"/>
              <a:t>设备是</a:t>
            </a:r>
            <a:r>
              <a:rPr lang="zh-CN" altLang="en-US" sz="1600" dirty="0"/>
              <a:t>网络</a:t>
            </a:r>
            <a:r>
              <a:rPr lang="zh-CN" altLang="en-US" sz="1600" dirty="0" smtClean="0"/>
              <a:t>中接受</a:t>
            </a:r>
            <a:r>
              <a:rPr lang="en-US" altLang="zh-CN" sz="1600" dirty="0" smtClean="0"/>
              <a:t>NMS</a:t>
            </a:r>
            <a:r>
              <a:rPr lang="zh-CN" altLang="en-US" sz="1600" dirty="0"/>
              <a:t>管理</a:t>
            </a:r>
            <a:r>
              <a:rPr lang="zh-CN" altLang="en-US" sz="1600" dirty="0" smtClean="0"/>
              <a:t>的</a:t>
            </a:r>
            <a:r>
              <a:rPr lang="zh-CN" altLang="en-US" sz="1600" dirty="0"/>
              <a:t>设备。</a:t>
            </a:r>
          </a:p>
          <a:p>
            <a:pPr marL="285750" indent="-285750">
              <a:lnSpc>
                <a:spcPct val="160000"/>
              </a:lnSpc>
              <a:buFont typeface="Arial" panose="020B0604020202020204" pitchFamily="34" charset="0"/>
              <a:buChar char="•"/>
            </a:pPr>
            <a:r>
              <a:rPr lang="zh-CN" altLang="en-US" sz="1600" dirty="0" smtClean="0"/>
              <a:t>代理进程运行于被管理设备上，</a:t>
            </a:r>
            <a:r>
              <a:rPr lang="zh-CN" altLang="en-US" sz="1600" dirty="0"/>
              <a:t>用于维护被管理设备的信息数据并响应来自</a:t>
            </a:r>
            <a:r>
              <a:rPr lang="en-US" altLang="zh-CN" sz="1600" dirty="0"/>
              <a:t>NMS</a:t>
            </a:r>
            <a:r>
              <a:rPr lang="zh-CN" altLang="en-US" sz="1600" dirty="0"/>
              <a:t>的请求，把管理数据汇报给发送请求的</a:t>
            </a:r>
            <a:r>
              <a:rPr lang="en-US" altLang="zh-CN" sz="1600" dirty="0"/>
              <a:t>NMS</a:t>
            </a:r>
            <a:r>
              <a:rPr lang="zh-CN" altLang="en-US" sz="1600" dirty="0"/>
              <a:t>。</a:t>
            </a:r>
            <a:endParaRPr lang="en-US" altLang="zh-CN" sz="1600" dirty="0" smtClean="0"/>
          </a:p>
        </p:txBody>
      </p:sp>
      <p:sp>
        <p:nvSpPr>
          <p:cNvPr id="103" name="矩形 102"/>
          <p:cNvSpPr/>
          <p:nvPr/>
        </p:nvSpPr>
        <p:spPr>
          <a:xfrm>
            <a:off x="2024793" y="3068538"/>
            <a:ext cx="2122347" cy="966022"/>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矩形 103"/>
          <p:cNvSpPr/>
          <p:nvPr/>
        </p:nvSpPr>
        <p:spPr>
          <a:xfrm>
            <a:off x="2185966" y="3563278"/>
            <a:ext cx="1800000"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文本框 105"/>
          <p:cNvSpPr txBox="1"/>
          <p:nvPr/>
        </p:nvSpPr>
        <p:spPr>
          <a:xfrm>
            <a:off x="2455023" y="3662103"/>
            <a:ext cx="1261885" cy="307777"/>
          </a:xfrm>
          <a:prstGeom prst="rect">
            <a:avLst/>
          </a:prstGeom>
          <a:noFill/>
        </p:spPr>
        <p:txBody>
          <a:bodyPr wrap="none" rtlCol="0">
            <a:spAutoFit/>
          </a:bodyPr>
          <a:lstStyle/>
          <a:p>
            <a:pPr algn="ct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网络管理进程</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8" name="直接箭头连接符 97"/>
          <p:cNvCxnSpPr/>
          <p:nvPr/>
        </p:nvCxnSpPr>
        <p:spPr>
          <a:xfrm flipV="1">
            <a:off x="1465524" y="4128283"/>
            <a:ext cx="755228" cy="946368"/>
          </a:xfrm>
          <a:prstGeom prst="straightConnector1">
            <a:avLst/>
          </a:prstGeom>
          <a:ln w="635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5" idx="0"/>
          </p:cNvCxnSpPr>
          <p:nvPr/>
        </p:nvCxnSpPr>
        <p:spPr>
          <a:xfrm flipH="1" flipV="1">
            <a:off x="3985966" y="4188200"/>
            <a:ext cx="819212" cy="886450"/>
          </a:xfrm>
          <a:prstGeom prst="straightConnector1">
            <a:avLst/>
          </a:prstGeom>
          <a:ln w="635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3075857" y="2493090"/>
            <a:ext cx="0" cy="540000"/>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786846" y="3160840"/>
            <a:ext cx="598241" cy="307777"/>
          </a:xfrm>
          <a:prstGeom prst="rect">
            <a:avLst/>
          </a:prstGeom>
          <a:noFill/>
        </p:spPr>
        <p:txBody>
          <a:bodyPr wrap="none" rtlCol="0">
            <a:spAutoFit/>
          </a:bodyPr>
          <a:lstStyle/>
          <a:p>
            <a:pPr algn="ctr"/>
            <a:r>
              <a:rPr lang="en-US" altLang="zh-CN" sz="1400" b="1" smtClean="0">
                <a:latin typeface="Huawei Sans" panose="020C0503030203020204" pitchFamily="34" charset="0"/>
                <a:ea typeface="方正兰亭黑简体" panose="02000000000000000000" pitchFamily="2" charset="-122"/>
                <a:sym typeface="Huawei Sans" panose="020C0503030203020204" pitchFamily="34" charset="0"/>
              </a:rPr>
              <a:t>NMS</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1" name="矩形 110"/>
          <p:cNvSpPr/>
          <p:nvPr/>
        </p:nvSpPr>
        <p:spPr>
          <a:xfrm>
            <a:off x="2353767" y="1606866"/>
            <a:ext cx="1440000" cy="82975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文本框 112"/>
          <p:cNvSpPr txBox="1"/>
          <p:nvPr/>
        </p:nvSpPr>
        <p:spPr>
          <a:xfrm>
            <a:off x="2712130" y="1650784"/>
            <a:ext cx="723275" cy="307777"/>
          </a:xfrm>
          <a:prstGeom prst="rect">
            <a:avLst/>
          </a:prstGeom>
          <a:noFill/>
        </p:spPr>
        <p:txBody>
          <a:bodyPr wrap="none" rtlCol="0">
            <a:spAutoFit/>
          </a:bodyPr>
          <a:lstStyle/>
          <a:p>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客户端</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461767" y="2040887"/>
            <a:ext cx="1224000" cy="395734"/>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2763476" y="2128974"/>
            <a:ext cx="620583" cy="307777"/>
          </a:xfrm>
          <a:prstGeom prst="rect">
            <a:avLst/>
          </a:prstGeom>
          <a:noFill/>
        </p:spPr>
        <p:txBody>
          <a:bodyPr wrap="none" rtlCol="0">
            <a:spAutoFit/>
          </a:bodyPr>
          <a:lstStyle/>
          <a:p>
            <a:pPr algn="ct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显示器</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文本框 6"/>
          <p:cNvSpPr txBox="1"/>
          <p:nvPr/>
        </p:nvSpPr>
        <p:spPr>
          <a:xfrm>
            <a:off x="3028532" y="2647298"/>
            <a:ext cx="1441420" cy="307777"/>
          </a:xfrm>
          <a:prstGeom prst="rect">
            <a:avLst/>
          </a:prstGeom>
          <a:noFill/>
        </p:spPr>
        <p:txBody>
          <a:bodyPr wrap="none" rtlCol="0">
            <a:spAutoFit/>
          </a:bodyPr>
          <a:lstStyle/>
          <a:p>
            <a:r>
              <a:rPr lang="zh-CN" altLang="en-US" sz="1400" smtClean="0"/>
              <a:t>提供可视化界面</a:t>
            </a:r>
            <a:endParaRPr lang="zh-CN" altLang="en-US" sz="1400"/>
          </a:p>
        </p:txBody>
      </p:sp>
      <p:cxnSp>
        <p:nvCxnSpPr>
          <p:cNvPr id="61" name="直接箭头连接符 60"/>
          <p:cNvCxnSpPr/>
          <p:nvPr/>
        </p:nvCxnSpPr>
        <p:spPr>
          <a:xfrm>
            <a:off x="4610685" y="1673012"/>
            <a:ext cx="830388" cy="0"/>
          </a:xfrm>
          <a:prstGeom prst="straightConnector1">
            <a:avLst/>
          </a:prstGeom>
          <a:ln w="635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4502338" y="1804672"/>
            <a:ext cx="1047082" cy="307777"/>
          </a:xfrm>
          <a:prstGeom prst="rect">
            <a:avLst/>
          </a:prstGeom>
          <a:noFill/>
        </p:spPr>
        <p:txBody>
          <a:bodyPr wrap="none" rtlCol="0">
            <a:spAutoFit/>
          </a:bodyPr>
          <a:lstStyle/>
          <a:p>
            <a:pPr algn="ctr"/>
            <a:r>
              <a:rPr lang="en-US" altLang="zh-CN" sz="1400" smtClean="0"/>
              <a:t>SNMP</a:t>
            </a:r>
            <a:r>
              <a:rPr lang="zh-CN" altLang="en-US" sz="1400" smtClean="0"/>
              <a:t>报文</a:t>
            </a:r>
            <a:endParaRPr lang="zh-CN" altLang="en-US" sz="1400"/>
          </a:p>
        </p:txBody>
      </p:sp>
      <p:sp>
        <p:nvSpPr>
          <p:cNvPr id="69" name="矩形 68"/>
          <p:cNvSpPr/>
          <p:nvPr/>
        </p:nvSpPr>
        <p:spPr>
          <a:xfrm>
            <a:off x="2471839" y="5063117"/>
            <a:ext cx="1327024" cy="79317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矩形 69"/>
          <p:cNvSpPr/>
          <p:nvPr/>
        </p:nvSpPr>
        <p:spPr>
          <a:xfrm>
            <a:off x="2635148" y="5063116"/>
            <a:ext cx="1000406"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文本框 70"/>
          <p:cNvSpPr txBox="1"/>
          <p:nvPr/>
        </p:nvSpPr>
        <p:spPr>
          <a:xfrm>
            <a:off x="2683946" y="5127210"/>
            <a:ext cx="902811" cy="307777"/>
          </a:xfrm>
          <a:prstGeom prst="rect">
            <a:avLst/>
          </a:prstGeom>
          <a:noFill/>
        </p:spPr>
        <p:txBody>
          <a:bodyPr wrap="none" rtlCol="0">
            <a:spAutoFit/>
          </a:bodyPr>
          <a:lstStyle/>
          <a:p>
            <a:pPr algn="ct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代理进程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文本框 71"/>
          <p:cNvSpPr txBox="1"/>
          <p:nvPr/>
        </p:nvSpPr>
        <p:spPr>
          <a:xfrm>
            <a:off x="2593459" y="5548515"/>
            <a:ext cx="1082348"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被</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管理设备</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4141666" y="5074651"/>
            <a:ext cx="1327024" cy="79317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4304975" y="5074650"/>
            <a:ext cx="1000406"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文本框 75"/>
          <p:cNvSpPr txBox="1"/>
          <p:nvPr/>
        </p:nvSpPr>
        <p:spPr>
          <a:xfrm>
            <a:off x="4353773" y="5138744"/>
            <a:ext cx="902811" cy="307777"/>
          </a:xfrm>
          <a:prstGeom prst="rect">
            <a:avLst/>
          </a:prstGeom>
          <a:noFill/>
        </p:spPr>
        <p:txBody>
          <a:bodyPr wrap="none" rtlCol="0">
            <a:spAutoFit/>
          </a:bodyPr>
          <a:lstStyle/>
          <a:p>
            <a:pPr algn="ct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代理进程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文本框 76"/>
          <p:cNvSpPr txBox="1"/>
          <p:nvPr/>
        </p:nvSpPr>
        <p:spPr>
          <a:xfrm>
            <a:off x="4263286" y="5560049"/>
            <a:ext cx="1082348"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被</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管理设备</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连接符 14"/>
          <p:cNvCxnSpPr>
            <a:stCxn id="104" idx="2"/>
            <a:endCxn id="78" idx="1"/>
          </p:cNvCxnSpPr>
          <p:nvPr/>
        </p:nvCxnSpPr>
        <p:spPr>
          <a:xfrm>
            <a:off x="3085966" y="4034560"/>
            <a:ext cx="0" cy="3072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reeform 159"/>
          <p:cNvSpPr/>
          <p:nvPr/>
        </p:nvSpPr>
        <p:spPr>
          <a:xfrm flipH="1">
            <a:off x="2608105" y="4263973"/>
            <a:ext cx="1040049" cy="55644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8" name="直接连接符 107"/>
          <p:cNvCxnSpPr>
            <a:stCxn id="78" idx="21"/>
            <a:endCxn id="124" idx="0"/>
          </p:cNvCxnSpPr>
          <p:nvPr/>
        </p:nvCxnSpPr>
        <p:spPr>
          <a:xfrm flipH="1">
            <a:off x="1551660" y="4654094"/>
            <a:ext cx="1056445" cy="4090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70" idx="0"/>
          </p:cNvCxnSpPr>
          <p:nvPr/>
        </p:nvCxnSpPr>
        <p:spPr>
          <a:xfrm>
            <a:off x="3108309" y="4820417"/>
            <a:ext cx="0" cy="242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5" idx="0"/>
            <a:endCxn id="78" idx="8"/>
          </p:cNvCxnSpPr>
          <p:nvPr/>
        </p:nvCxnSpPr>
        <p:spPr>
          <a:xfrm flipH="1" flipV="1">
            <a:off x="3648154" y="4643966"/>
            <a:ext cx="1157024" cy="4306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H="1" flipV="1">
            <a:off x="2993637" y="4076590"/>
            <a:ext cx="12022" cy="933474"/>
          </a:xfrm>
          <a:prstGeom prst="straightConnector1">
            <a:avLst/>
          </a:prstGeom>
          <a:ln w="635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888148" y="5063117"/>
            <a:ext cx="1327024" cy="79317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矩形 123"/>
          <p:cNvSpPr/>
          <p:nvPr/>
        </p:nvSpPr>
        <p:spPr>
          <a:xfrm>
            <a:off x="1051457" y="5063116"/>
            <a:ext cx="1000406"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5" name="文本框 124"/>
          <p:cNvSpPr txBox="1"/>
          <p:nvPr/>
        </p:nvSpPr>
        <p:spPr>
          <a:xfrm>
            <a:off x="1100255" y="5127210"/>
            <a:ext cx="902811" cy="307777"/>
          </a:xfrm>
          <a:prstGeom prst="rect">
            <a:avLst/>
          </a:prstGeom>
          <a:noFill/>
        </p:spPr>
        <p:txBody>
          <a:bodyPr wrap="none" rtlCol="0">
            <a:spAutoFit/>
          </a:bodyPr>
          <a:lstStyle/>
          <a:p>
            <a:pPr algn="ct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代理进程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6" name="文本框 125"/>
          <p:cNvSpPr txBox="1"/>
          <p:nvPr/>
        </p:nvSpPr>
        <p:spPr>
          <a:xfrm>
            <a:off x="1009768" y="5548515"/>
            <a:ext cx="1082348"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被</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管理设备</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507480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SNMP</a:t>
            </a:r>
            <a:r>
              <a:rPr lang="zh-CN" altLang="en-US"/>
              <a:t>的</a:t>
            </a:r>
            <a:r>
              <a:rPr lang="zh-CN" altLang="en-US" smtClean="0"/>
              <a:t>信息交互</a:t>
            </a:r>
            <a:endParaRPr lang="zh-CN" altLang="en-US" dirty="0"/>
          </a:p>
        </p:txBody>
      </p:sp>
      <p:sp>
        <p:nvSpPr>
          <p:cNvPr id="70" name="文本框 69"/>
          <p:cNvSpPr txBox="1"/>
          <p:nvPr/>
        </p:nvSpPr>
        <p:spPr>
          <a:xfrm>
            <a:off x="6095999" y="1396370"/>
            <a:ext cx="5572689" cy="4573560"/>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altLang="zh-CN" sz="1600" dirty="0" smtClean="0"/>
              <a:t>NMS</a:t>
            </a:r>
            <a:r>
              <a:rPr lang="zh-CN" altLang="en-US" sz="1600" dirty="0" smtClean="0"/>
              <a:t>和被管理设备的信息交互分为两种：</a:t>
            </a:r>
            <a:endParaRPr lang="en-US" altLang="zh-CN" sz="1600" dirty="0" smtClean="0"/>
          </a:p>
          <a:p>
            <a:pPr marL="742990" lvl="1" indent="-285750">
              <a:lnSpc>
                <a:spcPct val="160000"/>
              </a:lnSpc>
              <a:buFont typeface="Huawei Sans" panose="020C0503030203020204" pitchFamily="34" charset="0"/>
              <a:buChar char="▫"/>
            </a:pPr>
            <a:r>
              <a:rPr lang="en-US" altLang="zh-CN" sz="1400" dirty="0" smtClean="0"/>
              <a:t>NMS</a:t>
            </a:r>
            <a:r>
              <a:rPr lang="zh-CN" altLang="en-US" sz="1400" dirty="0" smtClean="0"/>
              <a:t>通过</a:t>
            </a:r>
            <a:r>
              <a:rPr lang="en-US" altLang="zh-CN" sz="1400" dirty="0" smtClean="0"/>
              <a:t>SNMP</a:t>
            </a:r>
            <a:r>
              <a:rPr lang="zh-CN" altLang="en-US" sz="1400" dirty="0" smtClean="0"/>
              <a:t>协议给被管理设备发送修改配置信息请求或查询配置信息请求。被管理设备上运行的代理进程根据</a:t>
            </a:r>
            <a:r>
              <a:rPr lang="en-US" altLang="zh-CN" sz="1400" dirty="0" smtClean="0"/>
              <a:t>NMS</a:t>
            </a:r>
            <a:r>
              <a:rPr lang="zh-CN" altLang="en-US" sz="1400" dirty="0" smtClean="0"/>
              <a:t>的请求消息做出响应。</a:t>
            </a:r>
            <a:endParaRPr lang="en-US" altLang="zh-CN" sz="1400" dirty="0" smtClean="0"/>
          </a:p>
          <a:p>
            <a:pPr marL="742990" lvl="1" indent="-285750">
              <a:lnSpc>
                <a:spcPct val="160000"/>
              </a:lnSpc>
              <a:buFont typeface="Huawei Sans" panose="020C0503030203020204" pitchFamily="34" charset="0"/>
              <a:buChar char="▫"/>
            </a:pPr>
            <a:r>
              <a:rPr lang="zh-CN" altLang="en-US" sz="1400" dirty="0" smtClean="0"/>
              <a:t>被管理设备可以</a:t>
            </a:r>
            <a:r>
              <a:rPr lang="zh-CN" altLang="en-US" sz="1400" dirty="0"/>
              <a:t>主动</a:t>
            </a:r>
            <a:r>
              <a:rPr lang="zh-CN" altLang="en-US" sz="1400" dirty="0" smtClean="0"/>
              <a:t>向</a:t>
            </a:r>
            <a:r>
              <a:rPr lang="en-US" altLang="zh-CN" sz="1400" dirty="0" smtClean="0"/>
              <a:t>NMS</a:t>
            </a:r>
            <a:r>
              <a:rPr lang="zh-CN" altLang="en-US" sz="1400" dirty="0" smtClean="0"/>
              <a:t>上报</a:t>
            </a:r>
            <a:r>
              <a:rPr lang="zh-CN" altLang="en-US" sz="1400" dirty="0"/>
              <a:t>告警</a:t>
            </a:r>
            <a:r>
              <a:rPr lang="zh-CN" altLang="en-US" sz="1400" dirty="0" smtClean="0"/>
              <a:t>信息（</a:t>
            </a:r>
            <a:r>
              <a:rPr lang="en-US" altLang="zh-CN" sz="1400" dirty="0" smtClean="0"/>
              <a:t>Trap</a:t>
            </a:r>
            <a:r>
              <a:rPr lang="zh-CN" altLang="en-US" sz="1400" dirty="0" smtClean="0"/>
              <a:t>）以便</a:t>
            </a:r>
            <a:r>
              <a:rPr lang="zh-CN" altLang="en-US" sz="1400" dirty="0"/>
              <a:t>网络管理员及时发现故障</a:t>
            </a:r>
            <a:r>
              <a:rPr lang="zh-CN" altLang="en-US" sz="1400" dirty="0" smtClean="0"/>
              <a:t>。</a:t>
            </a:r>
            <a:endParaRPr lang="en-US" altLang="zh-CN" sz="1400" dirty="0" smtClean="0"/>
          </a:p>
          <a:p>
            <a:pPr marL="285750" indent="-285750">
              <a:lnSpc>
                <a:spcPct val="160000"/>
              </a:lnSpc>
              <a:buFont typeface="Arial" panose="020B0604020202020204" pitchFamily="34" charset="0"/>
              <a:buChar char="•"/>
            </a:pPr>
            <a:r>
              <a:rPr lang="zh-CN" altLang="en-US" sz="1600" dirty="0"/>
              <a:t>被管理对象（</a:t>
            </a:r>
            <a:r>
              <a:rPr lang="en-US" altLang="zh-CN" sz="1600" dirty="0"/>
              <a:t>Managed object</a:t>
            </a:r>
            <a:r>
              <a:rPr lang="zh-CN" altLang="en-US" sz="1600" dirty="0"/>
              <a:t>）：每一个设备可能包含多个被管理对象，被管理对象可以是设备中的某个硬件，也可以是在硬件、软件（如路由选择协议）上配置的参数集合</a:t>
            </a:r>
            <a:r>
              <a:rPr lang="zh-CN" altLang="en-US" sz="1600" dirty="0" smtClean="0"/>
              <a:t>。</a:t>
            </a:r>
            <a:endParaRPr lang="en-US" altLang="zh-CN" sz="1600" dirty="0" smtClean="0"/>
          </a:p>
          <a:p>
            <a:pPr marL="285750" indent="-285750">
              <a:lnSpc>
                <a:spcPct val="160000"/>
              </a:lnSpc>
              <a:buFont typeface="Arial" panose="020B0604020202020204" pitchFamily="34" charset="0"/>
              <a:buChar char="•"/>
            </a:pPr>
            <a:r>
              <a:rPr lang="en-US" altLang="zh-CN" sz="1600" dirty="0" smtClean="0"/>
              <a:t>SNMP</a:t>
            </a:r>
            <a:r>
              <a:rPr lang="zh-CN" altLang="en-US" sz="1600" dirty="0" smtClean="0"/>
              <a:t>规定通过</a:t>
            </a:r>
            <a:r>
              <a:rPr lang="en-US" altLang="zh-CN" sz="1600" dirty="0" smtClean="0"/>
              <a:t>MIB</a:t>
            </a:r>
            <a:r>
              <a:rPr lang="zh-CN" altLang="en-US" sz="1600" dirty="0"/>
              <a:t>（</a:t>
            </a:r>
            <a:r>
              <a:rPr lang="en-US" altLang="zh-CN" sz="1600" dirty="0"/>
              <a:t>Management Information Base</a:t>
            </a:r>
            <a:r>
              <a:rPr lang="zh-CN" altLang="en-US" sz="1600" dirty="0"/>
              <a:t>，管理信息库）去</a:t>
            </a:r>
            <a:r>
              <a:rPr lang="zh-CN" altLang="en-US" sz="1600" dirty="0" smtClean="0"/>
              <a:t>描述可管理实体的一组对象</a:t>
            </a:r>
            <a:r>
              <a:rPr lang="zh-CN" altLang="en-US" sz="1600" dirty="0"/>
              <a:t>。</a:t>
            </a:r>
            <a:endParaRPr lang="en-US" altLang="zh-CN" sz="1600" dirty="0" smtClean="0"/>
          </a:p>
        </p:txBody>
      </p:sp>
      <p:sp>
        <p:nvSpPr>
          <p:cNvPr id="31" name="圆角矩形 30"/>
          <p:cNvSpPr>
            <a:spLocks/>
          </p:cNvSpPr>
          <p:nvPr/>
        </p:nvSpPr>
        <p:spPr>
          <a:xfrm>
            <a:off x="4306149" y="1550814"/>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594149" y="1525125"/>
            <a:ext cx="1210588" cy="338554"/>
          </a:xfrm>
          <a:prstGeom prst="rect">
            <a:avLst/>
          </a:prstGeom>
          <a:noFill/>
        </p:spPr>
        <p:txBody>
          <a:bodyPr wrap="none" rtlCol="0">
            <a:spAutoFit/>
          </a:bodyPr>
          <a:lstStyle/>
          <a:p>
            <a:r>
              <a:rPr lang="zh-CN" altLang="en-US" sz="1600" dirty="0" smtClean="0"/>
              <a:t>被管理</a:t>
            </a:r>
            <a:r>
              <a:rPr lang="zh-CN" altLang="en-US" sz="1600" dirty="0"/>
              <a:t>对象</a:t>
            </a:r>
          </a:p>
        </p:txBody>
      </p:sp>
      <p:sp>
        <p:nvSpPr>
          <p:cNvPr id="36" name="矩形 35"/>
          <p:cNvSpPr/>
          <p:nvPr/>
        </p:nvSpPr>
        <p:spPr>
          <a:xfrm>
            <a:off x="1673040" y="1380668"/>
            <a:ext cx="2122347" cy="966022"/>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矩形 37"/>
          <p:cNvSpPr/>
          <p:nvPr/>
        </p:nvSpPr>
        <p:spPr>
          <a:xfrm>
            <a:off x="1834213" y="1875408"/>
            <a:ext cx="1800000"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2103270" y="1974233"/>
            <a:ext cx="1261885" cy="307777"/>
          </a:xfrm>
          <a:prstGeom prst="rect">
            <a:avLst/>
          </a:prstGeom>
          <a:noFill/>
        </p:spPr>
        <p:txBody>
          <a:bodyPr wrap="none" rtlCol="0">
            <a:spAutoFit/>
          </a:bodyPr>
          <a:lstStyle/>
          <a:p>
            <a:pPr algn="ct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网络管理进程</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2441504" y="1472970"/>
            <a:ext cx="585418" cy="307777"/>
          </a:xfrm>
          <a:prstGeom prst="rect">
            <a:avLst/>
          </a:prstGeom>
          <a:noFill/>
        </p:spPr>
        <p:txBody>
          <a:bodyPr wrap="none" rtlCol="0">
            <a:spAutoFit/>
          </a:bodyPr>
          <a:lstStyle/>
          <a:p>
            <a:pPr algn="ct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NMS</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矩形 43"/>
          <p:cNvSpPr/>
          <p:nvPr/>
        </p:nvSpPr>
        <p:spPr>
          <a:xfrm>
            <a:off x="1673040" y="4314595"/>
            <a:ext cx="2122347" cy="180125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矩形 44"/>
          <p:cNvSpPr/>
          <p:nvPr/>
        </p:nvSpPr>
        <p:spPr>
          <a:xfrm>
            <a:off x="2234010" y="4314594"/>
            <a:ext cx="1000406"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文本框 45"/>
          <p:cNvSpPr txBox="1"/>
          <p:nvPr/>
        </p:nvSpPr>
        <p:spPr>
          <a:xfrm>
            <a:off x="2282808" y="4378688"/>
            <a:ext cx="902811" cy="307777"/>
          </a:xfrm>
          <a:prstGeom prst="rect">
            <a:avLst/>
          </a:prstGeom>
          <a:noFill/>
        </p:spPr>
        <p:txBody>
          <a:bodyPr wrap="none" rtlCol="0">
            <a:spAutoFit/>
          </a:bodyPr>
          <a:lstStyle/>
          <a:p>
            <a:pPr algn="ct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代理进程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文本框 46"/>
          <p:cNvSpPr txBox="1"/>
          <p:nvPr/>
        </p:nvSpPr>
        <p:spPr>
          <a:xfrm>
            <a:off x="2176787" y="5848509"/>
            <a:ext cx="1082348"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被</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管理设备</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箭头连接符 5"/>
          <p:cNvCxnSpPr/>
          <p:nvPr/>
        </p:nvCxnSpPr>
        <p:spPr>
          <a:xfrm>
            <a:off x="2234010" y="2482540"/>
            <a:ext cx="0" cy="1800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818246" y="2745959"/>
            <a:ext cx="430887" cy="1401987"/>
          </a:xfrm>
          <a:prstGeom prst="rect">
            <a:avLst/>
          </a:prstGeom>
          <a:noFill/>
        </p:spPr>
        <p:txBody>
          <a:bodyPr vert="eaVert" wrap="none" rtlCol="0">
            <a:spAutoFit/>
          </a:bodyPr>
          <a:lstStyle/>
          <a:p>
            <a:r>
              <a:rPr lang="zh-CN" altLang="en-US" sz="1600"/>
              <a:t>查询</a:t>
            </a:r>
            <a:r>
              <a:rPr lang="en-US" altLang="zh-CN" sz="1600"/>
              <a:t>/</a:t>
            </a:r>
            <a:r>
              <a:rPr lang="zh-CN" altLang="en-US" sz="1600"/>
              <a:t>修改请求</a:t>
            </a:r>
            <a:endParaRPr lang="zh-CN" altLang="en-US" sz="1600" dirty="0"/>
          </a:p>
        </p:txBody>
      </p:sp>
      <p:cxnSp>
        <p:nvCxnSpPr>
          <p:cNvPr id="10" name="直接箭头连接符 9"/>
          <p:cNvCxnSpPr/>
          <p:nvPr/>
        </p:nvCxnSpPr>
        <p:spPr>
          <a:xfrm flipV="1">
            <a:off x="2804058" y="2482540"/>
            <a:ext cx="0" cy="1800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341499" y="2745959"/>
            <a:ext cx="430887" cy="1401987"/>
          </a:xfrm>
          <a:prstGeom prst="rect">
            <a:avLst/>
          </a:prstGeom>
          <a:noFill/>
        </p:spPr>
        <p:txBody>
          <a:bodyPr vert="eaVert" wrap="none" rtlCol="0">
            <a:spAutoFit/>
          </a:bodyPr>
          <a:lstStyle/>
          <a:p>
            <a:r>
              <a:rPr lang="zh-CN" altLang="en-US" sz="1600"/>
              <a:t>查询</a:t>
            </a:r>
            <a:r>
              <a:rPr lang="en-US" altLang="zh-CN" sz="1600"/>
              <a:t>/</a:t>
            </a:r>
            <a:r>
              <a:rPr lang="zh-CN" altLang="en-US" sz="1600"/>
              <a:t>修改响应</a:t>
            </a:r>
            <a:endParaRPr lang="zh-CN" altLang="en-US" sz="1600" dirty="0"/>
          </a:p>
        </p:txBody>
      </p:sp>
      <p:cxnSp>
        <p:nvCxnSpPr>
          <p:cNvPr id="65" name="直接箭头连接符 64"/>
          <p:cNvCxnSpPr/>
          <p:nvPr/>
        </p:nvCxnSpPr>
        <p:spPr>
          <a:xfrm flipV="1">
            <a:off x="3350043" y="2482540"/>
            <a:ext cx="0" cy="1800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934268" y="3058947"/>
            <a:ext cx="430887" cy="566822"/>
          </a:xfrm>
          <a:prstGeom prst="rect">
            <a:avLst/>
          </a:prstGeom>
          <a:noFill/>
        </p:spPr>
        <p:txBody>
          <a:bodyPr vert="eaVert" wrap="none" rtlCol="0">
            <a:spAutoFit/>
          </a:bodyPr>
          <a:lstStyle/>
          <a:p>
            <a:r>
              <a:rPr lang="zh-CN" altLang="en-US" sz="1600" smtClean="0"/>
              <a:t>告警 </a:t>
            </a:r>
            <a:endParaRPr lang="zh-CN" altLang="en-US" sz="1600" dirty="0"/>
          </a:p>
        </p:txBody>
      </p:sp>
      <p:sp>
        <p:nvSpPr>
          <p:cNvPr id="67" name="Oval 4"/>
          <p:cNvSpPr>
            <a:spLocks noChangeAspect="1"/>
          </p:cNvSpPr>
          <p:nvPr/>
        </p:nvSpPr>
        <p:spPr>
          <a:xfrm>
            <a:off x="1917316" y="249395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Oval 4"/>
          <p:cNvSpPr>
            <a:spLocks noChangeAspect="1"/>
          </p:cNvSpPr>
          <p:nvPr/>
        </p:nvSpPr>
        <p:spPr>
          <a:xfrm>
            <a:off x="2465961" y="249537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Oval 4"/>
          <p:cNvSpPr>
            <a:spLocks noChangeAspect="1"/>
          </p:cNvSpPr>
          <p:nvPr/>
        </p:nvSpPr>
        <p:spPr>
          <a:xfrm>
            <a:off x="3033327" y="249537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梯形 2"/>
          <p:cNvSpPr>
            <a:spLocks/>
          </p:cNvSpPr>
          <p:nvPr/>
        </p:nvSpPr>
        <p:spPr>
          <a:xfrm>
            <a:off x="1874684" y="4785876"/>
            <a:ext cx="1716897" cy="973515"/>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840000"/>
              <a:gd name="connsiteY0" fmla="*/ 739453 h 739453"/>
              <a:gd name="connsiteX1" fmla="*/ 1765091 w 6840000"/>
              <a:gd name="connsiteY1" fmla="*/ 0 h 739453"/>
              <a:gd name="connsiteX2" fmla="*/ 2901942 w 6840000"/>
              <a:gd name="connsiteY2" fmla="*/ 4947 h 739453"/>
              <a:gd name="connsiteX3" fmla="*/ 6840000 w 6840000"/>
              <a:gd name="connsiteY3" fmla="*/ 739453 h 739453"/>
              <a:gd name="connsiteX4" fmla="*/ 0 w 6840000"/>
              <a:gd name="connsiteY4" fmla="*/ 739453 h 739453"/>
              <a:gd name="connsiteX0" fmla="*/ 0 w 6840000"/>
              <a:gd name="connsiteY0" fmla="*/ 747073 h 747073"/>
              <a:gd name="connsiteX1" fmla="*/ 1765091 w 6840000"/>
              <a:gd name="connsiteY1" fmla="*/ 7620 h 747073"/>
              <a:gd name="connsiteX2" fmla="*/ 3964855 w 6840000"/>
              <a:gd name="connsiteY2" fmla="*/ 0 h 747073"/>
              <a:gd name="connsiteX3" fmla="*/ 6840000 w 6840000"/>
              <a:gd name="connsiteY3" fmla="*/ 747073 h 747073"/>
              <a:gd name="connsiteX4" fmla="*/ 0 w 6840000"/>
              <a:gd name="connsiteY4" fmla="*/ 747073 h 747073"/>
              <a:gd name="connsiteX0" fmla="*/ 0 w 6840000"/>
              <a:gd name="connsiteY0" fmla="*/ 740790 h 740790"/>
              <a:gd name="connsiteX1" fmla="*/ 1765091 w 6840000"/>
              <a:gd name="connsiteY1" fmla="*/ 1337 h 740790"/>
              <a:gd name="connsiteX2" fmla="*/ 3972728 w 6840000"/>
              <a:gd name="connsiteY2" fmla="*/ 0 h 740790"/>
              <a:gd name="connsiteX3" fmla="*/ 6840000 w 6840000"/>
              <a:gd name="connsiteY3" fmla="*/ 740790 h 740790"/>
              <a:gd name="connsiteX4" fmla="*/ 0 w 6840000"/>
              <a:gd name="connsiteY4" fmla="*/ 740790 h 740790"/>
              <a:gd name="connsiteX0" fmla="*/ 0 w 6840000"/>
              <a:gd name="connsiteY0" fmla="*/ 740790 h 740790"/>
              <a:gd name="connsiteX1" fmla="*/ 1765091 w 6840000"/>
              <a:gd name="connsiteY1" fmla="*/ 1337 h 740790"/>
              <a:gd name="connsiteX2" fmla="*/ 3972728 w 6840000"/>
              <a:gd name="connsiteY2" fmla="*/ 0 h 740790"/>
              <a:gd name="connsiteX3" fmla="*/ 6840000 w 6840000"/>
              <a:gd name="connsiteY3" fmla="*/ 740790 h 740790"/>
              <a:gd name="connsiteX4" fmla="*/ 0 w 6840000"/>
              <a:gd name="connsiteY4" fmla="*/ 740790 h 740790"/>
              <a:gd name="connsiteX0" fmla="*/ 0 w 6840000"/>
              <a:gd name="connsiteY0" fmla="*/ 740790 h 740790"/>
              <a:gd name="connsiteX1" fmla="*/ 1765091 w 6840000"/>
              <a:gd name="connsiteY1" fmla="*/ 1337 h 740790"/>
              <a:gd name="connsiteX2" fmla="*/ 3972728 w 6840000"/>
              <a:gd name="connsiteY2" fmla="*/ 0 h 740790"/>
              <a:gd name="connsiteX3" fmla="*/ 6840000 w 6840000"/>
              <a:gd name="connsiteY3" fmla="*/ 740790 h 740790"/>
              <a:gd name="connsiteX4" fmla="*/ 0 w 6840000"/>
              <a:gd name="connsiteY4" fmla="*/ 740790 h 740790"/>
              <a:gd name="connsiteX0" fmla="*/ 0 w 5903062"/>
              <a:gd name="connsiteY0" fmla="*/ 564855 h 740790"/>
              <a:gd name="connsiteX1" fmla="*/ 828153 w 5903062"/>
              <a:gd name="connsiteY1" fmla="*/ 1337 h 740790"/>
              <a:gd name="connsiteX2" fmla="*/ 3035790 w 5903062"/>
              <a:gd name="connsiteY2" fmla="*/ 0 h 740790"/>
              <a:gd name="connsiteX3" fmla="*/ 5903062 w 5903062"/>
              <a:gd name="connsiteY3" fmla="*/ 740790 h 740790"/>
              <a:gd name="connsiteX4" fmla="*/ 0 w 5903062"/>
              <a:gd name="connsiteY4" fmla="*/ 564855 h 740790"/>
              <a:gd name="connsiteX0" fmla="*/ 0 w 3800856"/>
              <a:gd name="connsiteY0" fmla="*/ 564855 h 564855"/>
              <a:gd name="connsiteX1" fmla="*/ 828153 w 3800856"/>
              <a:gd name="connsiteY1" fmla="*/ 1337 h 564855"/>
              <a:gd name="connsiteX2" fmla="*/ 3035790 w 3800856"/>
              <a:gd name="connsiteY2" fmla="*/ 0 h 564855"/>
              <a:gd name="connsiteX3" fmla="*/ 3800856 w 3800856"/>
              <a:gd name="connsiteY3" fmla="*/ 502020 h 564855"/>
              <a:gd name="connsiteX4" fmla="*/ 0 w 3800856"/>
              <a:gd name="connsiteY4" fmla="*/ 564855 h 564855"/>
              <a:gd name="connsiteX0" fmla="*/ 0 w 3816603"/>
              <a:gd name="connsiteY0" fmla="*/ 564855 h 564855"/>
              <a:gd name="connsiteX1" fmla="*/ 828153 w 3816603"/>
              <a:gd name="connsiteY1" fmla="*/ 1337 h 564855"/>
              <a:gd name="connsiteX2" fmla="*/ 3035790 w 3816603"/>
              <a:gd name="connsiteY2" fmla="*/ 0 h 564855"/>
              <a:gd name="connsiteX3" fmla="*/ 3816603 w 3816603"/>
              <a:gd name="connsiteY3" fmla="*/ 564854 h 564855"/>
              <a:gd name="connsiteX4" fmla="*/ 0 w 3816603"/>
              <a:gd name="connsiteY4" fmla="*/ 564855 h 564855"/>
              <a:gd name="connsiteX0" fmla="*/ 0 w 3816603"/>
              <a:gd name="connsiteY0" fmla="*/ 564855 h 564855"/>
              <a:gd name="connsiteX1" fmla="*/ 828153 w 3816603"/>
              <a:gd name="connsiteY1" fmla="*/ 1337 h 564855"/>
              <a:gd name="connsiteX2" fmla="*/ 3035790 w 3816603"/>
              <a:gd name="connsiteY2" fmla="*/ 0 h 564855"/>
              <a:gd name="connsiteX3" fmla="*/ 3816603 w 3816603"/>
              <a:gd name="connsiteY3" fmla="*/ 564854 h 564855"/>
              <a:gd name="connsiteX4" fmla="*/ 0 w 3816603"/>
              <a:gd name="connsiteY4" fmla="*/ 564855 h 564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6603" h="571574">
                <a:moveTo>
                  <a:pt x="0" y="571574"/>
                </a:moveTo>
                <a:lnTo>
                  <a:pt x="828153" y="8056"/>
                </a:lnTo>
                <a:cubicBezTo>
                  <a:pt x="3036364" y="7610"/>
                  <a:pt x="843326" y="7165"/>
                  <a:pt x="3035790" y="6719"/>
                </a:cubicBezTo>
                <a:cubicBezTo>
                  <a:pt x="3296061" y="195004"/>
                  <a:pt x="3036686" y="0"/>
                  <a:pt x="3816603" y="571573"/>
                </a:cubicBezTo>
                <a:lnTo>
                  <a:pt x="0" y="571574"/>
                </a:lnTo>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78" rtl="0" eaLnBrk="1" latinLnBrk="0" hangingPunct="1">
              <a:defRPr sz="1800" kern="1200">
                <a:solidFill>
                  <a:schemeClr val="lt1"/>
                </a:solidFill>
                <a:latin typeface="+mn-lt"/>
                <a:ea typeface="+mn-ea"/>
                <a:cs typeface="+mn-cs"/>
              </a:defRPr>
            </a:lvl1pPr>
            <a:lvl2pPr marL="457240" algn="l" defTabSz="914478" rtl="0" eaLnBrk="1" latinLnBrk="0" hangingPunct="1">
              <a:defRPr sz="1800" kern="1200">
                <a:solidFill>
                  <a:schemeClr val="lt1"/>
                </a:solidFill>
                <a:latin typeface="+mn-lt"/>
                <a:ea typeface="+mn-ea"/>
                <a:cs typeface="+mn-cs"/>
              </a:defRPr>
            </a:lvl2pPr>
            <a:lvl3pPr marL="914478" algn="l" defTabSz="914478" rtl="0" eaLnBrk="1" latinLnBrk="0" hangingPunct="1">
              <a:defRPr sz="1800" kern="1200">
                <a:solidFill>
                  <a:schemeClr val="lt1"/>
                </a:solidFill>
                <a:latin typeface="+mn-lt"/>
                <a:ea typeface="+mn-ea"/>
                <a:cs typeface="+mn-cs"/>
              </a:defRPr>
            </a:lvl3pPr>
            <a:lvl4pPr marL="1371718" algn="l" defTabSz="914478" rtl="0" eaLnBrk="1" latinLnBrk="0" hangingPunct="1">
              <a:defRPr sz="1800" kern="1200">
                <a:solidFill>
                  <a:schemeClr val="lt1"/>
                </a:solidFill>
                <a:latin typeface="+mn-lt"/>
                <a:ea typeface="+mn-ea"/>
                <a:cs typeface="+mn-cs"/>
              </a:defRPr>
            </a:lvl4pPr>
            <a:lvl5pPr marL="1828957" algn="l" defTabSz="914478" rtl="0" eaLnBrk="1" latinLnBrk="0" hangingPunct="1">
              <a:defRPr sz="1800" kern="1200">
                <a:solidFill>
                  <a:schemeClr val="lt1"/>
                </a:solidFill>
                <a:latin typeface="+mn-lt"/>
                <a:ea typeface="+mn-ea"/>
                <a:cs typeface="+mn-cs"/>
              </a:defRPr>
            </a:lvl5pPr>
            <a:lvl6pPr marL="2286196" algn="l" defTabSz="914478" rtl="0" eaLnBrk="1" latinLnBrk="0" hangingPunct="1">
              <a:defRPr sz="1800" kern="1200">
                <a:solidFill>
                  <a:schemeClr val="lt1"/>
                </a:solidFill>
                <a:latin typeface="+mn-lt"/>
                <a:ea typeface="+mn-ea"/>
                <a:cs typeface="+mn-cs"/>
              </a:defRPr>
            </a:lvl6pPr>
            <a:lvl7pPr marL="2743435" algn="l" defTabSz="914478" rtl="0" eaLnBrk="1" latinLnBrk="0" hangingPunct="1">
              <a:defRPr sz="1800" kern="1200">
                <a:solidFill>
                  <a:schemeClr val="lt1"/>
                </a:solidFill>
                <a:latin typeface="+mn-lt"/>
                <a:ea typeface="+mn-ea"/>
                <a:cs typeface="+mn-cs"/>
              </a:defRPr>
            </a:lvl7pPr>
            <a:lvl8pPr marL="3200675" algn="l" defTabSz="914478" rtl="0" eaLnBrk="1" latinLnBrk="0" hangingPunct="1">
              <a:defRPr sz="1800" kern="1200">
                <a:solidFill>
                  <a:schemeClr val="lt1"/>
                </a:solidFill>
                <a:latin typeface="+mn-lt"/>
                <a:ea typeface="+mn-ea"/>
                <a:cs typeface="+mn-cs"/>
              </a:defRPr>
            </a:lvl8pPr>
            <a:lvl9pPr marL="3657913" algn="l" defTabSz="914478" rtl="0" eaLnBrk="1" latinLnBrk="0" hangingPunct="1">
              <a:defRPr sz="1800" kern="1200">
                <a:solidFill>
                  <a:schemeClr val="lt1"/>
                </a:solidFill>
                <a:latin typeface="+mn-lt"/>
                <a:ea typeface="+mn-ea"/>
                <a:cs typeface="+mn-cs"/>
              </a:defRPr>
            </a:lvl9pPr>
          </a:lstStyle>
          <a:p>
            <a:pPr algn="ctr"/>
            <a:endParaRPr lang="zh-CN" altLang="en-US"/>
          </a:p>
        </p:txBody>
      </p:sp>
      <p:sp>
        <p:nvSpPr>
          <p:cNvPr id="51" name="圆角矩形 50"/>
          <p:cNvSpPr>
            <a:spLocks/>
          </p:cNvSpPr>
          <p:nvPr/>
        </p:nvSpPr>
        <p:spPr>
          <a:xfrm>
            <a:off x="2349519" y="4927949"/>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a:spLocks/>
          </p:cNvSpPr>
          <p:nvPr/>
        </p:nvSpPr>
        <p:spPr>
          <a:xfrm>
            <a:off x="2861711" y="4927949"/>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a:spLocks/>
          </p:cNvSpPr>
          <p:nvPr/>
        </p:nvSpPr>
        <p:spPr>
          <a:xfrm>
            <a:off x="2169003" y="5288223"/>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a:spLocks/>
          </p:cNvSpPr>
          <p:nvPr/>
        </p:nvSpPr>
        <p:spPr>
          <a:xfrm>
            <a:off x="2615523" y="5288223"/>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a:spLocks/>
          </p:cNvSpPr>
          <p:nvPr/>
        </p:nvSpPr>
        <p:spPr>
          <a:xfrm>
            <a:off x="3062043" y="5288223"/>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2292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MIB</a:t>
            </a:r>
            <a:endParaRPr lang="zh-CN" altLang="en-US" dirty="0"/>
          </a:p>
        </p:txBody>
      </p:sp>
      <p:sp>
        <p:nvSpPr>
          <p:cNvPr id="3" name="矩形 2"/>
          <p:cNvSpPr/>
          <p:nvPr/>
        </p:nvSpPr>
        <p:spPr>
          <a:xfrm>
            <a:off x="6096000" y="1259278"/>
            <a:ext cx="5649912" cy="4327338"/>
          </a:xfrm>
          <a:prstGeom prst="rect">
            <a:avLst/>
          </a:prstGeom>
        </p:spPr>
        <p:txBody>
          <a:bodyPr wrap="square">
            <a:spAutoFit/>
          </a:bodyPr>
          <a:lstStyle/>
          <a:p>
            <a:pPr marL="285750" indent="-285750">
              <a:lnSpc>
                <a:spcPct val="160000"/>
              </a:lnSpc>
              <a:buFont typeface="Arial" panose="020B0604020202020204" pitchFamily="34" charset="0"/>
              <a:buChar char="•"/>
            </a:pPr>
            <a:r>
              <a:rPr lang="en-US" altLang="zh-CN" dirty="0" smtClean="0"/>
              <a:t>MIB</a:t>
            </a:r>
            <a:r>
              <a:rPr lang="zh-CN" altLang="en-US" dirty="0" smtClean="0"/>
              <a:t>是</a:t>
            </a:r>
            <a:r>
              <a:rPr lang="zh-CN" altLang="en-US" dirty="0"/>
              <a:t>一个数据库，指明了被管理设备所维护的变量（即能够</a:t>
            </a:r>
            <a:r>
              <a:rPr lang="zh-CN" altLang="en-US" dirty="0" smtClean="0"/>
              <a:t>被代理进程查询</a:t>
            </a:r>
            <a:r>
              <a:rPr lang="zh-CN" altLang="en-US" dirty="0"/>
              <a:t>和设置的信息）。</a:t>
            </a:r>
            <a:r>
              <a:rPr lang="en-US" altLang="zh-CN" dirty="0"/>
              <a:t>MIB</a:t>
            </a:r>
            <a:r>
              <a:rPr lang="zh-CN" altLang="en-US" dirty="0"/>
              <a:t>在数据库中定义了被管理设备的一系列属性</a:t>
            </a:r>
            <a:r>
              <a:rPr lang="zh-CN" altLang="en-US" dirty="0" smtClean="0"/>
              <a:t>：</a:t>
            </a:r>
            <a:endParaRPr lang="en-US" altLang="zh-CN" dirty="0" smtClean="0"/>
          </a:p>
          <a:p>
            <a:pPr marL="742990" lvl="1" indent="-285750">
              <a:lnSpc>
                <a:spcPct val="160000"/>
              </a:lnSpc>
              <a:buFont typeface="Huawei Sans" panose="020C0503030203020204" pitchFamily="34" charset="0"/>
              <a:buChar char="▫"/>
            </a:pPr>
            <a:r>
              <a:rPr lang="zh-CN" altLang="en-US" sz="1600" dirty="0" smtClean="0"/>
              <a:t>对象标识符（</a:t>
            </a:r>
            <a:r>
              <a:rPr lang="en-US" altLang="zh-CN" sz="1600" dirty="0"/>
              <a:t>Object </a:t>
            </a:r>
            <a:r>
              <a:rPr lang="en-US" altLang="zh-CN" sz="1600" dirty="0" err="1" smtClean="0"/>
              <a:t>IDentifier</a:t>
            </a:r>
            <a:r>
              <a:rPr lang="zh-CN" altLang="en-US" sz="1600" dirty="0" smtClean="0"/>
              <a:t>，</a:t>
            </a:r>
            <a:r>
              <a:rPr lang="en-US" altLang="zh-CN" sz="1600" dirty="0" smtClean="0"/>
              <a:t>OID</a:t>
            </a:r>
            <a:r>
              <a:rPr lang="zh-CN" altLang="en-US" sz="1600" dirty="0" smtClean="0"/>
              <a:t>）</a:t>
            </a:r>
            <a:endParaRPr lang="en-US" altLang="zh-CN" sz="1600" dirty="0" smtClean="0"/>
          </a:p>
          <a:p>
            <a:pPr marL="742990" lvl="1" indent="-285750">
              <a:lnSpc>
                <a:spcPct val="160000"/>
              </a:lnSpc>
              <a:buFont typeface="Huawei Sans" panose="020C0503030203020204" pitchFamily="34" charset="0"/>
              <a:buChar char="▫"/>
            </a:pPr>
            <a:r>
              <a:rPr lang="zh-CN" altLang="en-US" sz="1600" dirty="0" smtClean="0"/>
              <a:t>对象</a:t>
            </a:r>
            <a:r>
              <a:rPr lang="zh-CN" altLang="en-US" sz="1600" dirty="0"/>
              <a:t>的</a:t>
            </a:r>
            <a:r>
              <a:rPr lang="zh-CN" altLang="en-US" sz="1600" dirty="0" smtClean="0"/>
              <a:t>状态</a:t>
            </a:r>
            <a:endParaRPr lang="en-US" altLang="zh-CN" sz="1600" dirty="0" smtClean="0"/>
          </a:p>
          <a:p>
            <a:pPr marL="742990" lvl="1" indent="-285750">
              <a:lnSpc>
                <a:spcPct val="160000"/>
              </a:lnSpc>
              <a:buFont typeface="Huawei Sans" panose="020C0503030203020204" pitchFamily="34" charset="0"/>
              <a:buChar char="▫"/>
            </a:pPr>
            <a:r>
              <a:rPr lang="zh-CN" altLang="en-US" sz="1600" dirty="0" smtClean="0"/>
              <a:t>对象</a:t>
            </a:r>
            <a:r>
              <a:rPr lang="zh-CN" altLang="en-US" sz="1600" dirty="0"/>
              <a:t>的访问</a:t>
            </a:r>
            <a:r>
              <a:rPr lang="zh-CN" altLang="en-US" sz="1600" dirty="0" smtClean="0"/>
              <a:t>权限</a:t>
            </a:r>
            <a:endParaRPr lang="en-US" altLang="zh-CN" sz="1600" dirty="0" smtClean="0"/>
          </a:p>
          <a:p>
            <a:pPr marL="742990" lvl="1" indent="-285750">
              <a:lnSpc>
                <a:spcPct val="160000"/>
              </a:lnSpc>
              <a:buFont typeface="Huawei Sans" panose="020C0503030203020204" pitchFamily="34" charset="0"/>
              <a:buChar char="▫"/>
            </a:pPr>
            <a:r>
              <a:rPr lang="zh-CN" altLang="en-US" sz="1600" dirty="0" smtClean="0"/>
              <a:t>对象</a:t>
            </a:r>
            <a:r>
              <a:rPr lang="zh-CN" altLang="en-US" sz="1600" dirty="0"/>
              <a:t>的数据类型</a:t>
            </a:r>
            <a:r>
              <a:rPr lang="zh-CN" altLang="en-US" sz="1600" dirty="0" smtClean="0"/>
              <a:t>等</a:t>
            </a:r>
            <a:endParaRPr lang="en-US" altLang="zh-CN" sz="1600" dirty="0" smtClean="0"/>
          </a:p>
          <a:p>
            <a:pPr marL="285750" indent="-285750">
              <a:lnSpc>
                <a:spcPct val="160000"/>
              </a:lnSpc>
              <a:buFont typeface="Arial" panose="020B0604020202020204" pitchFamily="34" charset="0"/>
              <a:buChar char="•"/>
            </a:pPr>
            <a:r>
              <a:rPr lang="en-US" altLang="zh-CN" dirty="0"/>
              <a:t>MIB</a:t>
            </a:r>
            <a:r>
              <a:rPr lang="zh-CN" altLang="en-US" dirty="0"/>
              <a:t>给出了一个数据结构，包含了网络中所有可能的被管理对象的</a:t>
            </a:r>
            <a:r>
              <a:rPr lang="zh-CN" altLang="en-US" dirty="0" smtClean="0"/>
              <a:t>集合。因为数据结构与树相似，</a:t>
            </a:r>
            <a:r>
              <a:rPr lang="en-US" altLang="zh-CN" dirty="0" smtClean="0"/>
              <a:t>MIB</a:t>
            </a:r>
            <a:r>
              <a:rPr lang="zh-CN" altLang="en-US" dirty="0"/>
              <a:t>又被称为对象</a:t>
            </a:r>
            <a:r>
              <a:rPr lang="zh-CN" altLang="en-US" dirty="0" smtClean="0"/>
              <a:t>命名树</a:t>
            </a:r>
            <a:r>
              <a:rPr lang="zh-CN" altLang="en-US" dirty="0"/>
              <a:t>。</a:t>
            </a:r>
            <a:endParaRPr lang="en-US" altLang="zh-CN" dirty="0"/>
          </a:p>
        </p:txBody>
      </p:sp>
      <p:sp>
        <p:nvSpPr>
          <p:cNvPr id="9" name="文本框 8"/>
          <p:cNvSpPr txBox="1"/>
          <p:nvPr/>
        </p:nvSpPr>
        <p:spPr>
          <a:xfrm>
            <a:off x="2778224" y="1206972"/>
            <a:ext cx="574196" cy="338554"/>
          </a:xfrm>
          <a:prstGeom prst="rect">
            <a:avLst/>
          </a:prstGeom>
          <a:noFill/>
        </p:spPr>
        <p:txBody>
          <a:bodyPr wrap="none" rtlCol="0">
            <a:spAutoFit/>
          </a:bodyPr>
          <a:lstStyle/>
          <a:p>
            <a:pPr algn="ctr"/>
            <a:r>
              <a:rPr lang="en-US" altLang="zh-CN" sz="1600" smtClean="0"/>
              <a:t>root</a:t>
            </a:r>
            <a:endParaRPr lang="zh-CN" altLang="en-US" sz="1600"/>
          </a:p>
        </p:txBody>
      </p:sp>
      <p:sp>
        <p:nvSpPr>
          <p:cNvPr id="10" name="文本框 9"/>
          <p:cNvSpPr txBox="1"/>
          <p:nvPr/>
        </p:nvSpPr>
        <p:spPr>
          <a:xfrm>
            <a:off x="2581055" y="1761238"/>
            <a:ext cx="968534" cy="338554"/>
          </a:xfrm>
          <a:prstGeom prst="rect">
            <a:avLst/>
          </a:prstGeom>
          <a:noFill/>
        </p:spPr>
        <p:txBody>
          <a:bodyPr wrap="none" rtlCol="0">
            <a:spAutoFit/>
          </a:bodyPr>
          <a:lstStyle/>
          <a:p>
            <a:pPr algn="ctr"/>
            <a:r>
              <a:rPr lang="en-US" altLang="zh-CN" sz="1600" smtClean="0"/>
              <a:t>iso</a:t>
            </a:r>
            <a:r>
              <a:rPr lang="zh-CN" altLang="en-US" sz="1600" smtClean="0"/>
              <a:t>（</a:t>
            </a:r>
            <a:r>
              <a:rPr lang="en-US" altLang="zh-CN" sz="1600" smtClean="0"/>
              <a:t>1</a:t>
            </a:r>
            <a:r>
              <a:rPr lang="zh-CN" altLang="en-US" sz="1600" smtClean="0"/>
              <a:t>）</a:t>
            </a:r>
            <a:endParaRPr lang="zh-CN" altLang="en-US" sz="1600"/>
          </a:p>
        </p:txBody>
      </p:sp>
      <p:sp>
        <p:nvSpPr>
          <p:cNvPr id="11" name="文本框 10"/>
          <p:cNvSpPr txBox="1"/>
          <p:nvPr/>
        </p:nvSpPr>
        <p:spPr>
          <a:xfrm>
            <a:off x="1200146" y="1910395"/>
            <a:ext cx="1103187" cy="338554"/>
          </a:xfrm>
          <a:prstGeom prst="rect">
            <a:avLst/>
          </a:prstGeom>
          <a:noFill/>
        </p:spPr>
        <p:txBody>
          <a:bodyPr wrap="none" rtlCol="0">
            <a:spAutoFit/>
          </a:bodyPr>
          <a:lstStyle/>
          <a:p>
            <a:pPr algn="ctr"/>
            <a:r>
              <a:rPr lang="en-US" altLang="zh-CN" sz="1600" smtClean="0"/>
              <a:t>ccitt</a:t>
            </a:r>
            <a:r>
              <a:rPr lang="zh-CN" altLang="en-US" sz="1600" smtClean="0"/>
              <a:t>（</a:t>
            </a:r>
            <a:r>
              <a:rPr lang="en-US" altLang="zh-CN" sz="1600" smtClean="0"/>
              <a:t>0</a:t>
            </a:r>
            <a:r>
              <a:rPr lang="zh-CN" altLang="en-US" sz="1600" smtClean="0"/>
              <a:t>）</a:t>
            </a:r>
            <a:endParaRPr lang="zh-CN" altLang="en-US" sz="1600"/>
          </a:p>
        </p:txBody>
      </p:sp>
      <p:sp>
        <p:nvSpPr>
          <p:cNvPr id="12" name="文本框 11"/>
          <p:cNvSpPr txBox="1"/>
          <p:nvPr/>
        </p:nvSpPr>
        <p:spPr>
          <a:xfrm>
            <a:off x="4047041" y="1910395"/>
            <a:ext cx="1941557" cy="338554"/>
          </a:xfrm>
          <a:prstGeom prst="rect">
            <a:avLst/>
          </a:prstGeom>
          <a:noFill/>
        </p:spPr>
        <p:txBody>
          <a:bodyPr wrap="none" rtlCol="0">
            <a:spAutoFit/>
          </a:bodyPr>
          <a:lstStyle/>
          <a:p>
            <a:pPr algn="ctr"/>
            <a:r>
              <a:rPr lang="en-US" altLang="zh-CN" sz="1600" dirty="0" smtClean="0"/>
              <a:t>joint-</a:t>
            </a:r>
            <a:r>
              <a:rPr lang="en-US" altLang="zh-CN" sz="1600" dirty="0" err="1" smtClean="0"/>
              <a:t>iso</a:t>
            </a:r>
            <a:r>
              <a:rPr lang="en-US" altLang="zh-CN" sz="1600" dirty="0" smtClean="0"/>
              <a:t>-</a:t>
            </a:r>
            <a:r>
              <a:rPr lang="en-US" altLang="zh-CN" sz="1600" dirty="0" err="1" smtClean="0"/>
              <a:t>ccitt</a:t>
            </a:r>
            <a:r>
              <a:rPr lang="zh-CN" altLang="en-US" sz="1600" dirty="0" smtClean="0"/>
              <a:t>（</a:t>
            </a:r>
            <a:r>
              <a:rPr lang="en-US" altLang="zh-CN" sz="1600" dirty="0" smtClean="0"/>
              <a:t>2</a:t>
            </a:r>
            <a:r>
              <a:rPr lang="zh-CN" altLang="en-US" sz="1600" dirty="0" smtClean="0"/>
              <a:t>）</a:t>
            </a:r>
            <a:endParaRPr lang="zh-CN" altLang="en-US" sz="1600" dirty="0"/>
          </a:p>
        </p:txBody>
      </p:sp>
      <p:cxnSp>
        <p:nvCxnSpPr>
          <p:cNvPr id="17" name="直接连接符 16"/>
          <p:cNvCxnSpPr/>
          <p:nvPr/>
        </p:nvCxnSpPr>
        <p:spPr>
          <a:xfrm flipH="1">
            <a:off x="1885358" y="1576304"/>
            <a:ext cx="762943" cy="334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49825" y="1576304"/>
            <a:ext cx="1336222" cy="334091"/>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00905" y="2315504"/>
            <a:ext cx="1024639" cy="338554"/>
          </a:xfrm>
          <a:prstGeom prst="rect">
            <a:avLst/>
          </a:prstGeom>
          <a:noFill/>
        </p:spPr>
        <p:txBody>
          <a:bodyPr wrap="none" rtlCol="0">
            <a:spAutoFit/>
          </a:bodyPr>
          <a:lstStyle/>
          <a:p>
            <a:r>
              <a:rPr lang="en-US" altLang="zh-CN" sz="1600" dirty="0" smtClean="0"/>
              <a:t>org</a:t>
            </a:r>
            <a:r>
              <a:rPr lang="zh-CN" altLang="en-US" sz="1600" dirty="0" smtClean="0"/>
              <a:t>（</a:t>
            </a:r>
            <a:r>
              <a:rPr lang="en-US" altLang="zh-CN" sz="1600" dirty="0" smtClean="0"/>
              <a:t>3</a:t>
            </a:r>
            <a:r>
              <a:rPr lang="zh-CN" altLang="en-US" sz="1600" dirty="0" smtClean="0"/>
              <a:t>）</a:t>
            </a:r>
            <a:endParaRPr lang="zh-CN" altLang="en-US" sz="1600" dirty="0"/>
          </a:p>
        </p:txBody>
      </p:sp>
      <p:sp>
        <p:nvSpPr>
          <p:cNvPr id="21" name="文本框 20"/>
          <p:cNvSpPr txBox="1"/>
          <p:nvPr/>
        </p:nvSpPr>
        <p:spPr>
          <a:xfrm>
            <a:off x="2477661" y="2869770"/>
            <a:ext cx="1066318" cy="338554"/>
          </a:xfrm>
          <a:prstGeom prst="rect">
            <a:avLst/>
          </a:prstGeom>
          <a:noFill/>
        </p:spPr>
        <p:txBody>
          <a:bodyPr wrap="none" rtlCol="0">
            <a:spAutoFit/>
          </a:bodyPr>
          <a:lstStyle/>
          <a:p>
            <a:r>
              <a:rPr lang="en-US" altLang="zh-CN" sz="1600" dirty="0" err="1"/>
              <a:t>dod</a:t>
            </a:r>
            <a:r>
              <a:rPr lang="zh-CN" altLang="en-US" sz="1600" dirty="0" smtClean="0"/>
              <a:t>（</a:t>
            </a:r>
            <a:r>
              <a:rPr lang="en-US" altLang="zh-CN" sz="1600" dirty="0"/>
              <a:t>6</a:t>
            </a:r>
            <a:r>
              <a:rPr lang="zh-CN" altLang="en-US" sz="1600" dirty="0" smtClean="0"/>
              <a:t>）</a:t>
            </a:r>
            <a:endParaRPr lang="zh-CN" altLang="en-US" sz="1600" dirty="0"/>
          </a:p>
        </p:txBody>
      </p:sp>
      <p:sp>
        <p:nvSpPr>
          <p:cNvPr id="22" name="文本框 21"/>
          <p:cNvSpPr txBox="1"/>
          <p:nvPr/>
        </p:nvSpPr>
        <p:spPr>
          <a:xfrm>
            <a:off x="2264462" y="3424036"/>
            <a:ext cx="1449436" cy="338554"/>
          </a:xfrm>
          <a:prstGeom prst="rect">
            <a:avLst/>
          </a:prstGeom>
          <a:noFill/>
        </p:spPr>
        <p:txBody>
          <a:bodyPr wrap="none" rtlCol="0">
            <a:spAutoFit/>
          </a:bodyPr>
          <a:lstStyle/>
          <a:p>
            <a:r>
              <a:rPr lang="en-US" altLang="zh-CN" sz="1600" smtClean="0"/>
              <a:t>internet</a:t>
            </a:r>
            <a:r>
              <a:rPr lang="zh-CN" altLang="en-US" sz="1600" smtClean="0"/>
              <a:t>（</a:t>
            </a:r>
            <a:r>
              <a:rPr lang="en-US" altLang="zh-CN" sz="1600" smtClean="0"/>
              <a:t>1</a:t>
            </a:r>
            <a:r>
              <a:rPr lang="zh-CN" altLang="en-US" sz="1600" smtClean="0"/>
              <a:t>）</a:t>
            </a:r>
            <a:endParaRPr lang="zh-CN" altLang="en-US" sz="1600"/>
          </a:p>
        </p:txBody>
      </p:sp>
      <p:sp>
        <p:nvSpPr>
          <p:cNvPr id="23" name="文本框 22"/>
          <p:cNvSpPr txBox="1"/>
          <p:nvPr/>
        </p:nvSpPr>
        <p:spPr>
          <a:xfrm>
            <a:off x="2334192" y="3978302"/>
            <a:ext cx="1324402" cy="338554"/>
          </a:xfrm>
          <a:prstGeom prst="rect">
            <a:avLst/>
          </a:prstGeom>
          <a:noFill/>
        </p:spPr>
        <p:txBody>
          <a:bodyPr wrap="none" rtlCol="0">
            <a:spAutoFit/>
          </a:bodyPr>
          <a:lstStyle/>
          <a:p>
            <a:r>
              <a:rPr lang="en-US" altLang="zh-CN" sz="1600" smtClean="0"/>
              <a:t>mgmt.</a:t>
            </a:r>
            <a:r>
              <a:rPr lang="zh-CN" altLang="en-US" sz="1600" smtClean="0"/>
              <a:t>（</a:t>
            </a:r>
            <a:r>
              <a:rPr lang="en-US" altLang="zh-CN" sz="1600" smtClean="0"/>
              <a:t>2</a:t>
            </a:r>
            <a:r>
              <a:rPr lang="zh-CN" altLang="en-US" sz="1600" smtClean="0"/>
              <a:t>）</a:t>
            </a:r>
            <a:endParaRPr lang="zh-CN" altLang="en-US" sz="1600"/>
          </a:p>
        </p:txBody>
      </p:sp>
      <p:sp>
        <p:nvSpPr>
          <p:cNvPr id="24" name="文本框 23"/>
          <p:cNvSpPr txBox="1"/>
          <p:nvPr/>
        </p:nvSpPr>
        <p:spPr>
          <a:xfrm>
            <a:off x="2476860" y="4532569"/>
            <a:ext cx="1067921" cy="338554"/>
          </a:xfrm>
          <a:prstGeom prst="rect">
            <a:avLst/>
          </a:prstGeom>
          <a:noFill/>
        </p:spPr>
        <p:txBody>
          <a:bodyPr wrap="none" rtlCol="0">
            <a:spAutoFit/>
          </a:bodyPr>
          <a:lstStyle/>
          <a:p>
            <a:r>
              <a:rPr lang="en-US" altLang="zh-CN" sz="1600" dirty="0" err="1" smtClean="0"/>
              <a:t>mib</a:t>
            </a:r>
            <a:r>
              <a:rPr lang="zh-CN" altLang="en-US" sz="1600" dirty="0" smtClean="0"/>
              <a:t>（</a:t>
            </a:r>
            <a:r>
              <a:rPr lang="en-US" altLang="zh-CN" sz="1600" dirty="0" smtClean="0"/>
              <a:t>1</a:t>
            </a:r>
            <a:r>
              <a:rPr lang="zh-CN" altLang="en-US" sz="1600" dirty="0" smtClean="0"/>
              <a:t>）</a:t>
            </a:r>
            <a:endParaRPr lang="zh-CN" altLang="en-US" sz="1600" dirty="0"/>
          </a:p>
        </p:txBody>
      </p:sp>
      <p:sp>
        <p:nvSpPr>
          <p:cNvPr id="25" name="文本框 24"/>
          <p:cNvSpPr txBox="1"/>
          <p:nvPr/>
        </p:nvSpPr>
        <p:spPr>
          <a:xfrm>
            <a:off x="729021" y="5023367"/>
            <a:ext cx="1354858" cy="338554"/>
          </a:xfrm>
          <a:prstGeom prst="rect">
            <a:avLst/>
          </a:prstGeom>
          <a:noFill/>
        </p:spPr>
        <p:txBody>
          <a:bodyPr wrap="none" rtlCol="0">
            <a:spAutoFit/>
          </a:bodyPr>
          <a:lstStyle/>
          <a:p>
            <a:r>
              <a:rPr lang="en-US" altLang="zh-CN" sz="1600" smtClean="0"/>
              <a:t>system</a:t>
            </a:r>
            <a:r>
              <a:rPr lang="zh-CN" altLang="en-US" sz="1600" smtClean="0"/>
              <a:t>（</a:t>
            </a:r>
            <a:r>
              <a:rPr lang="en-US" altLang="zh-CN" sz="1600" smtClean="0"/>
              <a:t>1</a:t>
            </a:r>
            <a:r>
              <a:rPr lang="zh-CN" altLang="en-US" sz="1600" smtClean="0"/>
              <a:t>）</a:t>
            </a:r>
            <a:endParaRPr lang="zh-CN" altLang="en-US" sz="1600"/>
          </a:p>
        </p:txBody>
      </p:sp>
      <p:cxnSp>
        <p:nvCxnSpPr>
          <p:cNvPr id="27" name="直接连接符 26"/>
          <p:cNvCxnSpPr/>
          <p:nvPr/>
        </p:nvCxnSpPr>
        <p:spPr>
          <a:xfrm flipV="1">
            <a:off x="3045266" y="1576304"/>
            <a:ext cx="14613"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3052572" y="2130570"/>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052572" y="2684836"/>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3052572" y="3239102"/>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3052572" y="3803749"/>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3052572" y="4337253"/>
            <a:ext cx="1" cy="184934"/>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14701" y="4991101"/>
            <a:ext cx="1534394" cy="338554"/>
          </a:xfrm>
          <a:prstGeom prst="rect">
            <a:avLst/>
          </a:prstGeom>
          <a:noFill/>
        </p:spPr>
        <p:txBody>
          <a:bodyPr wrap="none" rtlCol="0">
            <a:spAutoFit/>
          </a:bodyPr>
          <a:lstStyle/>
          <a:p>
            <a:r>
              <a:rPr lang="en-US" altLang="zh-CN" sz="1600" smtClean="0"/>
              <a:t>interface</a:t>
            </a:r>
            <a:r>
              <a:rPr lang="zh-CN" altLang="en-US" sz="1600" smtClean="0"/>
              <a:t>（</a:t>
            </a:r>
            <a:r>
              <a:rPr lang="en-US" altLang="zh-CN" sz="1600"/>
              <a:t>2</a:t>
            </a:r>
            <a:r>
              <a:rPr lang="zh-CN" altLang="en-US" sz="1600" smtClean="0"/>
              <a:t>）</a:t>
            </a:r>
            <a:endParaRPr lang="zh-CN" altLang="en-US" sz="1600"/>
          </a:p>
        </p:txBody>
      </p:sp>
      <p:sp>
        <p:nvSpPr>
          <p:cNvPr id="37" name="文本框 36"/>
          <p:cNvSpPr txBox="1"/>
          <p:nvPr/>
        </p:nvSpPr>
        <p:spPr>
          <a:xfrm>
            <a:off x="4432838" y="4971063"/>
            <a:ext cx="471604" cy="338554"/>
          </a:xfrm>
          <a:prstGeom prst="rect">
            <a:avLst/>
          </a:prstGeom>
          <a:noFill/>
        </p:spPr>
        <p:txBody>
          <a:bodyPr wrap="none" rtlCol="0">
            <a:spAutoFit/>
          </a:bodyPr>
          <a:lstStyle/>
          <a:p>
            <a:r>
              <a:rPr lang="en-US" altLang="zh-CN" sz="1600" smtClean="0"/>
              <a:t>…...</a:t>
            </a:r>
            <a:endParaRPr lang="zh-CN" altLang="en-US" sz="1600"/>
          </a:p>
        </p:txBody>
      </p:sp>
      <p:cxnSp>
        <p:nvCxnSpPr>
          <p:cNvPr id="39" name="直接连接符 38"/>
          <p:cNvCxnSpPr/>
          <p:nvPr/>
        </p:nvCxnSpPr>
        <p:spPr>
          <a:xfrm flipH="1">
            <a:off x="1594177" y="4901901"/>
            <a:ext cx="882683" cy="121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059878" y="4853838"/>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387647" y="4853838"/>
            <a:ext cx="1182185" cy="232998"/>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987280" y="5392699"/>
            <a:ext cx="606897" cy="552450"/>
            <a:chOff x="1751740" y="5829300"/>
            <a:chExt cx="606897" cy="552450"/>
          </a:xfrm>
        </p:grpSpPr>
        <p:cxnSp>
          <p:nvCxnSpPr>
            <p:cNvPr id="44" name="直接连接符 43"/>
            <p:cNvCxnSpPr/>
            <p:nvPr/>
          </p:nvCxnSpPr>
          <p:spPr>
            <a:xfrm>
              <a:off x="2035518" y="5829300"/>
              <a:ext cx="0"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751740" y="5829300"/>
              <a:ext cx="133618"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199574" y="5844268"/>
              <a:ext cx="159063" cy="5374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2768767" y="5360433"/>
            <a:ext cx="606897" cy="552450"/>
            <a:chOff x="1751740" y="5829300"/>
            <a:chExt cx="606897" cy="552450"/>
          </a:xfrm>
        </p:grpSpPr>
        <p:cxnSp>
          <p:nvCxnSpPr>
            <p:cNvPr id="53" name="直接连接符 52"/>
            <p:cNvCxnSpPr/>
            <p:nvPr/>
          </p:nvCxnSpPr>
          <p:spPr>
            <a:xfrm>
              <a:off x="2035518" y="5829300"/>
              <a:ext cx="0"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751740" y="5829300"/>
              <a:ext cx="133618"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199574" y="5844268"/>
              <a:ext cx="159063" cy="5374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1008557" y="5912883"/>
            <a:ext cx="471604" cy="338554"/>
          </a:xfrm>
          <a:prstGeom prst="rect">
            <a:avLst/>
          </a:prstGeom>
          <a:noFill/>
        </p:spPr>
        <p:txBody>
          <a:bodyPr wrap="none" rtlCol="0">
            <a:spAutoFit/>
          </a:bodyPr>
          <a:lstStyle/>
          <a:p>
            <a:r>
              <a:rPr lang="en-US" altLang="zh-CN" sz="1600" smtClean="0"/>
              <a:t>…...</a:t>
            </a:r>
            <a:endParaRPr lang="zh-CN" altLang="en-US" sz="1600"/>
          </a:p>
        </p:txBody>
      </p:sp>
      <p:sp>
        <p:nvSpPr>
          <p:cNvPr id="61" name="文本框 60"/>
          <p:cNvSpPr txBox="1"/>
          <p:nvPr/>
        </p:nvSpPr>
        <p:spPr>
          <a:xfrm>
            <a:off x="2845882" y="5945149"/>
            <a:ext cx="471604" cy="338554"/>
          </a:xfrm>
          <a:prstGeom prst="rect">
            <a:avLst/>
          </a:prstGeom>
          <a:noFill/>
        </p:spPr>
        <p:txBody>
          <a:bodyPr wrap="none" rtlCol="0">
            <a:spAutoFit/>
          </a:bodyPr>
          <a:lstStyle/>
          <a:p>
            <a:r>
              <a:rPr lang="en-US" altLang="zh-CN" sz="1600" smtClean="0"/>
              <a:t>…...</a:t>
            </a:r>
            <a:endParaRPr lang="zh-CN" altLang="en-US" sz="1600"/>
          </a:p>
        </p:txBody>
      </p:sp>
      <p:cxnSp>
        <p:nvCxnSpPr>
          <p:cNvPr id="63" name="直接箭头连接符 62"/>
          <p:cNvCxnSpPr/>
          <p:nvPr/>
        </p:nvCxnSpPr>
        <p:spPr>
          <a:xfrm flipV="1">
            <a:off x="3658594" y="3716339"/>
            <a:ext cx="388447" cy="27234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119962" y="3296089"/>
            <a:ext cx="1345411" cy="360000"/>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OID:1.3.6.1.2</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8811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常见</a:t>
            </a:r>
            <a:r>
              <a:rPr lang="en-US" altLang="zh-CN" smtClean="0"/>
              <a:t>MIB</a:t>
            </a:r>
            <a:r>
              <a:rPr lang="zh-CN" altLang="en-US" smtClean="0"/>
              <a:t>节点</a:t>
            </a:r>
            <a:endParaRPr lang="zh-CN" altLang="en-US"/>
          </a:p>
        </p:txBody>
      </p:sp>
      <p:sp>
        <p:nvSpPr>
          <p:cNvPr id="4" name="文本占位符 3"/>
          <p:cNvSpPr>
            <a:spLocks noGrp="1"/>
          </p:cNvSpPr>
          <p:nvPr>
            <p:ph type="body" sz="quarter" idx="10"/>
          </p:nvPr>
        </p:nvSpPr>
        <p:spPr>
          <a:xfrm>
            <a:off x="468317" y="1233487"/>
            <a:ext cx="11276183" cy="362557"/>
          </a:xfrm>
        </p:spPr>
        <p:txBody>
          <a:bodyPr/>
          <a:lstStyle/>
          <a:p>
            <a:r>
              <a:rPr lang="zh-CN" altLang="en-US" dirty="0" smtClean="0"/>
              <a:t>用于查询</a:t>
            </a:r>
            <a:r>
              <a:rPr lang="zh-CN" altLang="en-US" dirty="0"/>
              <a:t>或</a:t>
            </a:r>
            <a:r>
              <a:rPr lang="zh-CN" altLang="en-US" dirty="0" smtClean="0"/>
              <a:t>修改的节点：</a:t>
            </a:r>
            <a:endParaRPr lang="en-US" altLang="zh-CN" dirty="0" smtClean="0"/>
          </a:p>
          <a:p>
            <a:endParaRPr lang="en-US" altLang="zh-CN" dirty="0"/>
          </a:p>
          <a:p>
            <a:endParaRPr lang="en-US" altLang="zh-CN" dirty="0" smtClean="0"/>
          </a:p>
          <a:p>
            <a:endParaRPr lang="en-US" altLang="zh-CN" dirty="0"/>
          </a:p>
          <a:p>
            <a:r>
              <a:rPr lang="zh-CN" altLang="en-US" dirty="0" smtClean="0"/>
              <a:t>用于告警通知的节点：</a:t>
            </a:r>
            <a:endParaRPr lang="en-US" altLang="zh-CN" dirty="0" smtClean="0"/>
          </a:p>
          <a:p>
            <a:endParaRPr lang="zh-CN" altLang="en-US" dirty="0"/>
          </a:p>
        </p:txBody>
      </p:sp>
      <p:graphicFrame>
        <p:nvGraphicFramePr>
          <p:cNvPr id="3" name="表格 2"/>
          <p:cNvGraphicFramePr>
            <a:graphicFrameLocks noGrp="1"/>
          </p:cNvGraphicFramePr>
          <p:nvPr>
            <p:extLst/>
          </p:nvPr>
        </p:nvGraphicFramePr>
        <p:xfrm>
          <a:off x="1138873" y="1844660"/>
          <a:ext cx="10220958" cy="1505571"/>
        </p:xfrm>
        <a:graphic>
          <a:graphicData uri="http://schemas.openxmlformats.org/drawingml/2006/table">
            <a:tbl>
              <a:tblPr/>
              <a:tblGrid>
                <a:gridCol w="2101632">
                  <a:extLst>
                    <a:ext uri="{9D8B030D-6E8A-4147-A177-3AD203B41FA5}">
                      <a16:colId xmlns="" xmlns:a16="http://schemas.microsoft.com/office/drawing/2014/main" val="20000"/>
                    </a:ext>
                  </a:extLst>
                </a:gridCol>
                <a:gridCol w="1677887">
                  <a:extLst>
                    <a:ext uri="{9D8B030D-6E8A-4147-A177-3AD203B41FA5}">
                      <a16:colId xmlns="" xmlns:a16="http://schemas.microsoft.com/office/drawing/2014/main" val="20001"/>
                    </a:ext>
                  </a:extLst>
                </a:gridCol>
                <a:gridCol w="1662543"/>
                <a:gridCol w="1730897"/>
                <a:gridCol w="3047999"/>
              </a:tblGrid>
              <a:tr h="382011">
                <a:tc>
                  <a:txBody>
                    <a:bodyPr/>
                    <a:lstStyle/>
                    <a:p>
                      <a:pPr algn="ctr">
                        <a:lnSpc>
                          <a:spcPct val="100000"/>
                        </a:lnSpc>
                      </a:pPr>
                      <a:r>
                        <a:rPr lang="en-US" altLang="zh-CN" sz="18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OID</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lang="zh-CN" altLang="en-US" sz="1800" b="1"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节点名称</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lang="zh-CN" altLang="en-US" sz="1800" b="1"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数据类型</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lang="zh-CN" altLang="en-US" sz="18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最大访问权限</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lang="zh-CN" altLang="en-US" sz="1800" b="1"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含义</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345146">
                <a:tc>
                  <a:txBody>
                    <a:bodyPr/>
                    <a:lstStyle/>
                    <a:p>
                      <a:pPr algn="ctr">
                        <a:lnSpc>
                          <a:spcPct val="100000"/>
                        </a:lnSpc>
                      </a:pPr>
                      <a:r>
                        <a:rPr lang="en-US" sz="1600" smtClean="0">
                          <a:effectLst/>
                          <a:latin typeface="Huawei Sans" panose="020C0503030203020204" pitchFamily="34" charset="0"/>
                          <a:ea typeface="方正兰亭黑简体" panose="02000000000000000000" pitchFamily="2" charset="-122"/>
                          <a:sym typeface="Huawei Sans" panose="020C0503030203020204" pitchFamily="34" charset="0"/>
                        </a:rPr>
                        <a:t>1.3.6.1.2.1.2.1</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1600" smtClean="0">
                          <a:effectLst/>
                          <a:latin typeface="Huawei Sans" panose="020C0503030203020204" pitchFamily="34" charset="0"/>
                          <a:ea typeface="方正兰亭黑简体" panose="02000000000000000000" pitchFamily="2" charset="-122"/>
                          <a:sym typeface="Huawei Sans" panose="020C0503030203020204" pitchFamily="34" charset="0"/>
                        </a:rPr>
                        <a:t>ifNumber</a:t>
                      </a:r>
                      <a:endPar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smtClean="0"/>
                        <a:t>Integer</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00000"/>
                        </a:lnSpc>
                      </a:pPr>
                      <a:r>
                        <a:rPr lang="en-US" altLang="zh-CN"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read-only</a:t>
                      </a:r>
                      <a:endPar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smtClean="0">
                          <a:effectLst/>
                          <a:latin typeface="Huawei Sans" panose="020C0503030203020204" pitchFamily="34" charset="0"/>
                          <a:ea typeface="方正兰亭黑简体" panose="02000000000000000000" pitchFamily="2" charset="-122"/>
                          <a:sym typeface="Huawei Sans" panose="020C0503030203020204" pitchFamily="34" charset="0"/>
                        </a:rPr>
                        <a:t>系统中网络接口的数量（不关注接口当前状态）。</a:t>
                      </a:r>
                      <a:endPar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345146">
                <a:tc>
                  <a:txBody>
                    <a:bodyPr/>
                    <a:lstStyle/>
                    <a:p>
                      <a:pPr marL="0" algn="ctr" defTabSz="914034" rtl="0" eaLnBrk="1" latinLnBrk="0" hangingPunct="1">
                        <a:lnSpc>
                          <a:spcPct val="100000"/>
                        </a:lnSpc>
                      </a:pPr>
                      <a:r>
                        <a:rPr lang="en-US" altLang="zh-CN" sz="1600" kern="1200" smtClean="0">
                          <a:solidFill>
                            <a:schemeClr val="tx1"/>
                          </a:solidFill>
                          <a:effectLst/>
                          <a:latin typeface="Huawei Sans" panose="020C0503030203020204" pitchFamily="34" charset="0"/>
                          <a:ea typeface="方正兰亭黑简体" panose="02000000000000000000" pitchFamily="2" charset="-122"/>
                          <a:cs typeface="+mn-cs"/>
                        </a:rPr>
                        <a:t>1.3.6.1.4.1.2011.5.25.41.1.2.1.1.2</a:t>
                      </a:r>
                      <a:endParaRPr lang="en-US" altLang="zh-CN" sz="1600" kern="1200">
                        <a:solidFill>
                          <a:schemeClr val="tx1"/>
                        </a:solidFill>
                        <a:effectLst/>
                        <a:latin typeface="Huawei Sans" panose="020C0503030203020204" pitchFamily="34" charset="0"/>
                        <a:ea typeface="方正兰亭黑简体" panose="02000000000000000000" pitchFamily="2" charset="-122"/>
                        <a:cs typeface="+mn-cs"/>
                      </a:endParaRP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latinLnBrk="0" hangingPunct="1">
                        <a:lnSpc>
                          <a:spcPct val="100000"/>
                        </a:lnSpc>
                      </a:pPr>
                      <a:r>
                        <a:rPr lang="en-US" sz="1600" kern="1200">
                          <a:solidFill>
                            <a:schemeClr val="tx1"/>
                          </a:solidFill>
                          <a:effectLst/>
                          <a:latin typeface="Huawei Sans" panose="020C0503030203020204" pitchFamily="34" charset="0"/>
                          <a:ea typeface="方正兰亭黑简体" panose="02000000000000000000" pitchFamily="2" charset="-122"/>
                          <a:cs typeface="+mn-cs"/>
                        </a:rPr>
                        <a:t>ipAdEntIfIndex</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00000"/>
                        </a:lnSpc>
                      </a:pPr>
                      <a:r>
                        <a:rPr lang="en-US" sz="1600" kern="1200" smtClean="0">
                          <a:solidFill>
                            <a:schemeClr val="tx1"/>
                          </a:solidFill>
                          <a:effectLst/>
                          <a:latin typeface="Huawei Sans" panose="020C0503030203020204" pitchFamily="34" charset="0"/>
                          <a:ea typeface="方正兰亭黑简体" panose="02000000000000000000" pitchFamily="2" charset="-122"/>
                          <a:cs typeface="+mn-cs"/>
                        </a:rPr>
                        <a:t>IpAddress</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00000"/>
                        </a:lnSpc>
                      </a:pPr>
                      <a:r>
                        <a:rPr lang="en-US" sz="1600" kern="1200" dirty="0" smtClean="0">
                          <a:solidFill>
                            <a:schemeClr val="tx1"/>
                          </a:solidFill>
                          <a:effectLst/>
                          <a:latin typeface="Huawei Sans" panose="020C0503030203020204" pitchFamily="34" charset="0"/>
                          <a:ea typeface="方正兰亭黑简体" panose="02000000000000000000" pitchFamily="2" charset="-122"/>
                          <a:cs typeface="+mn-cs"/>
                        </a:rPr>
                        <a:t>read-create</a:t>
                      </a:r>
                      <a:endParaRPr lang="en-US" sz="1600" kern="1200" dirty="0">
                        <a:solidFill>
                          <a:schemeClr val="tx1"/>
                        </a:solidFill>
                        <a:effectLst/>
                        <a:latin typeface="Huawei Sans" panose="020C0503030203020204" pitchFamily="34" charset="0"/>
                        <a:ea typeface="方正兰亭黑简体" panose="02000000000000000000" pitchFamily="2" charset="-122"/>
                        <a:cs typeface="+mn-cs"/>
                      </a:endParaRP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l" defTabSz="914034" rtl="0" eaLnBrk="1" latinLnBrk="0" hangingPunct="1">
                        <a:lnSpc>
                          <a:spcPct val="100000"/>
                        </a:lnSpc>
                      </a:pPr>
                      <a:r>
                        <a:rPr lang="en-US" altLang="zh-CN" sz="1600" kern="1200" dirty="0" smtClean="0">
                          <a:solidFill>
                            <a:schemeClr val="tx1"/>
                          </a:solidFill>
                          <a:effectLst/>
                          <a:latin typeface="Huawei Sans" panose="020C0503030203020204" pitchFamily="34" charset="0"/>
                          <a:ea typeface="方正兰亭黑简体" panose="02000000000000000000" pitchFamily="2" charset="-122"/>
                          <a:cs typeface="+mn-cs"/>
                        </a:rPr>
                        <a:t>IP</a:t>
                      </a: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rPr>
                        <a:t>地址的子网掩码。</a:t>
                      </a:r>
                      <a:endParaRPr lang="zh-CN" altLang="en-US" sz="1600" kern="1200" dirty="0">
                        <a:solidFill>
                          <a:schemeClr val="tx1"/>
                        </a:solidFill>
                        <a:effectLst/>
                        <a:latin typeface="Huawei Sans" panose="020C0503030203020204" pitchFamily="34" charset="0"/>
                        <a:ea typeface="方正兰亭黑简体" panose="02000000000000000000" pitchFamily="2" charset="-122"/>
                        <a:cs typeface="+mn-cs"/>
                      </a:endParaRP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extLst/>
          </p:nvPr>
        </p:nvGraphicFramePr>
        <p:xfrm>
          <a:off x="1138873" y="4206017"/>
          <a:ext cx="10220958" cy="1462714"/>
        </p:xfrm>
        <a:graphic>
          <a:graphicData uri="http://schemas.openxmlformats.org/drawingml/2006/table">
            <a:tbl>
              <a:tblPr/>
              <a:tblGrid>
                <a:gridCol w="1988430"/>
                <a:gridCol w="1436626"/>
                <a:gridCol w="2362108"/>
                <a:gridCol w="4433794"/>
              </a:tblGrid>
              <a:tr h="325352">
                <a:tc>
                  <a:txBody>
                    <a:bodyPr/>
                    <a:lstStyle/>
                    <a:p>
                      <a:pPr marL="0" algn="ctr" defTabSz="914034" rtl="0" eaLnBrk="1" latinLnBrk="0" hangingPunct="1">
                        <a:lnSpc>
                          <a:spcPct val="100000"/>
                        </a:lnSpc>
                      </a:pPr>
                      <a:r>
                        <a:rPr lang="en-US" sz="1800" b="1" kern="1200">
                          <a:solidFill>
                            <a:schemeClr val="bg1"/>
                          </a:solidFill>
                          <a:effectLst/>
                          <a:latin typeface="Huawei Sans" panose="020C0503030203020204" pitchFamily="34" charset="0"/>
                          <a:ea typeface="方正兰亭黑简体" panose="02000000000000000000" pitchFamily="2" charset="-122"/>
                          <a:cs typeface="+mn-cs"/>
                        </a:rPr>
                        <a:t>OID</a:t>
                      </a:r>
                    </a:p>
                  </a:txBody>
                  <a:tcPr marL="38100" marR="38100" marT="38100" marB="3810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00000"/>
                        </a:lnSpc>
                      </a:pPr>
                      <a:r>
                        <a:rPr lang="zh-CN" altLang="en-US" sz="1800" b="1" kern="1200">
                          <a:solidFill>
                            <a:schemeClr val="bg1"/>
                          </a:solidFill>
                          <a:effectLst/>
                          <a:latin typeface="Huawei Sans" panose="020C0503030203020204" pitchFamily="34" charset="0"/>
                          <a:ea typeface="方正兰亭黑简体" panose="02000000000000000000" pitchFamily="2" charset="-122"/>
                          <a:cs typeface="+mn-cs"/>
                        </a:rPr>
                        <a:t>节点名称</a:t>
                      </a:r>
                    </a:p>
                  </a:txBody>
                  <a:tcPr marL="38100" marR="38100" marT="38100" marB="3810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00000"/>
                        </a:lnSpc>
                      </a:pPr>
                      <a:r>
                        <a:rPr lang="zh-CN" altLang="en-US" sz="1800" b="1" kern="1200">
                          <a:solidFill>
                            <a:schemeClr val="bg1"/>
                          </a:solidFill>
                          <a:effectLst/>
                          <a:latin typeface="Huawei Sans" panose="020C0503030203020204" pitchFamily="34" charset="0"/>
                          <a:ea typeface="方正兰亭黑简体" panose="02000000000000000000" pitchFamily="2" charset="-122"/>
                          <a:cs typeface="+mn-cs"/>
                        </a:rPr>
                        <a:t>绑定变量</a:t>
                      </a:r>
                    </a:p>
                  </a:txBody>
                  <a:tcPr marL="38100" marR="38100" marT="38100" marB="3810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00000"/>
                        </a:lnSpc>
                      </a:pPr>
                      <a:r>
                        <a:rPr lang="zh-CN" altLang="en-US" sz="1800" b="1" kern="1200">
                          <a:solidFill>
                            <a:schemeClr val="bg1"/>
                          </a:solidFill>
                          <a:effectLst/>
                          <a:latin typeface="Huawei Sans" panose="020C0503030203020204" pitchFamily="34" charset="0"/>
                          <a:ea typeface="方正兰亭黑简体" panose="02000000000000000000" pitchFamily="2" charset="-122"/>
                          <a:cs typeface="+mn-cs"/>
                        </a:rPr>
                        <a:t>含义</a:t>
                      </a:r>
                    </a:p>
                  </a:txBody>
                  <a:tcPr marL="38100" marR="38100" marT="38100" marB="3810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1112194">
                <a:tc>
                  <a:txBody>
                    <a:bodyPr/>
                    <a:lstStyle/>
                    <a:p>
                      <a:pPr marL="0" algn="ctr" defTabSz="914034" rtl="0" eaLnBrk="1" latinLnBrk="0" hangingPunct="1">
                        <a:lnSpc>
                          <a:spcPct val="100000"/>
                        </a:lnSpc>
                      </a:pPr>
                      <a:r>
                        <a:rPr lang="en-US" altLang="zh-CN" sz="1600" kern="1200">
                          <a:solidFill>
                            <a:schemeClr val="tx1"/>
                          </a:solidFill>
                          <a:effectLst/>
                          <a:latin typeface="Huawei Sans" panose="020C0503030203020204" pitchFamily="34" charset="0"/>
                          <a:ea typeface="方正兰亭黑简体" panose="02000000000000000000" pitchFamily="2" charset="-122"/>
                          <a:cs typeface="+mn-cs"/>
                        </a:rPr>
                        <a:t>3.6.1.6.3.1.1.5.3</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latinLnBrk="0" hangingPunct="1">
                        <a:lnSpc>
                          <a:spcPct val="100000"/>
                        </a:lnSpc>
                      </a:pPr>
                      <a:r>
                        <a:rPr lang="en-US" sz="1600" kern="1200">
                          <a:solidFill>
                            <a:schemeClr val="tx1"/>
                          </a:solidFill>
                          <a:effectLst/>
                          <a:latin typeface="Huawei Sans" panose="020C0503030203020204" pitchFamily="34" charset="0"/>
                          <a:ea typeface="方正兰亭黑简体" panose="02000000000000000000" pitchFamily="2" charset="-122"/>
                          <a:cs typeface="+mn-cs"/>
                        </a:rPr>
                        <a:t>linkDown</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00000"/>
                        </a:lnSpc>
                        <a:buFont typeface="Arial" panose="020B0604020202020204" pitchFamily="34" charset="0"/>
                        <a:buNone/>
                      </a:pPr>
                      <a:r>
                        <a:rPr lang="en-US" sz="1600" kern="1200">
                          <a:solidFill>
                            <a:schemeClr val="tx1"/>
                          </a:solidFill>
                          <a:effectLst/>
                          <a:latin typeface="Huawei Sans" panose="020C0503030203020204" pitchFamily="34" charset="0"/>
                          <a:ea typeface="方正兰亭黑简体" panose="02000000000000000000" pitchFamily="2" charset="-122"/>
                          <a:cs typeface="+mn-cs"/>
                        </a:rPr>
                        <a:t>ifIndex</a:t>
                      </a:r>
                    </a:p>
                    <a:p>
                      <a:pPr marL="0" algn="ctr" defTabSz="914034" rtl="0" eaLnBrk="1" latinLnBrk="0" hangingPunct="1">
                        <a:lnSpc>
                          <a:spcPct val="100000"/>
                        </a:lnSpc>
                        <a:buFont typeface="Arial" panose="020B0604020202020204" pitchFamily="34" charset="0"/>
                        <a:buNone/>
                      </a:pPr>
                      <a:r>
                        <a:rPr lang="en-US" sz="1600" kern="1200">
                          <a:solidFill>
                            <a:schemeClr val="tx1"/>
                          </a:solidFill>
                          <a:effectLst/>
                          <a:latin typeface="Huawei Sans" panose="020C0503030203020204" pitchFamily="34" charset="0"/>
                          <a:ea typeface="方正兰亭黑简体" panose="02000000000000000000" pitchFamily="2" charset="-122"/>
                          <a:cs typeface="+mn-cs"/>
                        </a:rPr>
                        <a:t>ifAdminStatus</a:t>
                      </a:r>
                    </a:p>
                    <a:p>
                      <a:pPr marL="0" algn="ctr" defTabSz="914034" rtl="0" eaLnBrk="1" latinLnBrk="0" hangingPunct="1">
                        <a:lnSpc>
                          <a:spcPct val="100000"/>
                        </a:lnSpc>
                        <a:buFont typeface="Arial" panose="020B0604020202020204" pitchFamily="34" charset="0"/>
                        <a:buNone/>
                      </a:pPr>
                      <a:r>
                        <a:rPr lang="en-US" sz="1600" kern="1200">
                          <a:solidFill>
                            <a:schemeClr val="tx1"/>
                          </a:solidFill>
                          <a:effectLst/>
                          <a:latin typeface="Huawei Sans" panose="020C0503030203020204" pitchFamily="34" charset="0"/>
                          <a:ea typeface="方正兰亭黑简体" panose="02000000000000000000" pitchFamily="2" charset="-122"/>
                          <a:cs typeface="+mn-cs"/>
                        </a:rPr>
                        <a:t>ifOperStatus</a:t>
                      </a:r>
                    </a:p>
                    <a:p>
                      <a:pPr marL="0" algn="ctr" defTabSz="914034" rtl="0" eaLnBrk="1" latinLnBrk="0" hangingPunct="1">
                        <a:lnSpc>
                          <a:spcPct val="100000"/>
                        </a:lnSpc>
                        <a:buFont typeface="Arial" panose="020B0604020202020204" pitchFamily="34" charset="0"/>
                        <a:buNone/>
                      </a:pPr>
                      <a:r>
                        <a:rPr lang="en-US" sz="1600" kern="1200">
                          <a:solidFill>
                            <a:schemeClr val="tx1"/>
                          </a:solidFill>
                          <a:effectLst/>
                          <a:latin typeface="Huawei Sans" panose="020C0503030203020204" pitchFamily="34" charset="0"/>
                          <a:ea typeface="方正兰亭黑简体" panose="02000000000000000000" pitchFamily="2" charset="-122"/>
                          <a:cs typeface="+mn-cs"/>
                        </a:rPr>
                        <a:t>ifDesc</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l" defTabSz="914034" rtl="0" eaLnBrk="1" latinLnBrk="0" hangingPunct="1">
                        <a:lnSpc>
                          <a:spcPct val="100000"/>
                        </a:lnSpc>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rPr>
                        <a:t>经</a:t>
                      </a:r>
                      <a:r>
                        <a:rPr lang="zh-CN" altLang="en-US" sz="1600" kern="1200" dirty="0">
                          <a:solidFill>
                            <a:schemeClr val="tx1"/>
                          </a:solidFill>
                          <a:effectLst/>
                          <a:latin typeface="Huawei Sans" panose="020C0503030203020204" pitchFamily="34" charset="0"/>
                          <a:ea typeface="方正兰亭黑简体" panose="02000000000000000000" pitchFamily="2" charset="-122"/>
                          <a:cs typeface="+mn-cs"/>
                        </a:rPr>
                        <a:t>检测到由于</a:t>
                      </a:r>
                      <a:r>
                        <a:rPr lang="en-US" altLang="zh-CN" sz="1600" kern="1200" dirty="0" err="1">
                          <a:solidFill>
                            <a:schemeClr val="tx1"/>
                          </a:solidFill>
                          <a:effectLst/>
                          <a:latin typeface="Huawei Sans" panose="020C0503030203020204" pitchFamily="34" charset="0"/>
                          <a:ea typeface="方正兰亭黑简体" panose="02000000000000000000" pitchFamily="2" charset="-122"/>
                          <a:cs typeface="+mn-cs"/>
                        </a:rPr>
                        <a:t>ifOperStatus</a:t>
                      </a:r>
                      <a:r>
                        <a:rPr lang="zh-CN" altLang="en-US" sz="1600" kern="1200" dirty="0">
                          <a:solidFill>
                            <a:schemeClr val="tx1"/>
                          </a:solidFill>
                          <a:effectLst/>
                          <a:latin typeface="Huawei Sans" panose="020C0503030203020204" pitchFamily="34" charset="0"/>
                          <a:ea typeface="方正兰亭黑简体" panose="02000000000000000000" pitchFamily="2" charset="-122"/>
                          <a:cs typeface="+mn-cs"/>
                        </a:rPr>
                        <a:t>节点中的其中一条通信链路已经从其他状态（但不是</a:t>
                      </a:r>
                      <a:r>
                        <a:rPr lang="en-US" altLang="zh-CN" sz="1600" kern="1200" dirty="0" err="1">
                          <a:solidFill>
                            <a:schemeClr val="tx1"/>
                          </a:solidFill>
                          <a:effectLst/>
                          <a:latin typeface="Huawei Sans" panose="020C0503030203020204" pitchFamily="34" charset="0"/>
                          <a:ea typeface="方正兰亭黑简体" panose="02000000000000000000" pitchFamily="2" charset="-122"/>
                          <a:cs typeface="+mn-cs"/>
                        </a:rPr>
                        <a:t>notPresent</a:t>
                      </a:r>
                      <a:r>
                        <a:rPr lang="zh-CN" altLang="en-US" sz="1600" kern="1200" dirty="0">
                          <a:solidFill>
                            <a:schemeClr val="tx1"/>
                          </a:solidFill>
                          <a:effectLst/>
                          <a:latin typeface="Huawei Sans" panose="020C0503030203020204" pitchFamily="34" charset="0"/>
                          <a:ea typeface="方正兰亭黑简体" panose="02000000000000000000" pitchFamily="2" charset="-122"/>
                          <a:cs typeface="+mn-cs"/>
                        </a:rPr>
                        <a:t>状态）进入</a:t>
                      </a:r>
                      <a:r>
                        <a:rPr lang="en-US" altLang="zh-CN" sz="1600" kern="1200" dirty="0">
                          <a:solidFill>
                            <a:schemeClr val="tx1"/>
                          </a:solidFill>
                          <a:effectLst/>
                          <a:latin typeface="Huawei Sans" panose="020C0503030203020204" pitchFamily="34" charset="0"/>
                          <a:ea typeface="方正兰亭黑简体" panose="02000000000000000000" pitchFamily="2" charset="-122"/>
                          <a:cs typeface="+mn-cs"/>
                        </a:rPr>
                        <a:t>Down</a:t>
                      </a:r>
                      <a:r>
                        <a:rPr lang="zh-CN" altLang="en-US" sz="1600" kern="1200" dirty="0">
                          <a:solidFill>
                            <a:schemeClr val="tx1"/>
                          </a:solidFill>
                          <a:effectLst/>
                          <a:latin typeface="Huawei Sans" panose="020C0503030203020204" pitchFamily="34" charset="0"/>
                          <a:ea typeface="方正兰亭黑简体" panose="02000000000000000000" pitchFamily="2" charset="-122"/>
                          <a:cs typeface="+mn-cs"/>
                        </a:rPr>
                        <a:t>状态。这里的其他状态由</a:t>
                      </a:r>
                      <a:r>
                        <a:rPr lang="en-US" altLang="zh-CN" sz="1600" kern="1200" dirty="0" err="1">
                          <a:solidFill>
                            <a:schemeClr val="tx1"/>
                          </a:solidFill>
                          <a:effectLst/>
                          <a:latin typeface="Huawei Sans" panose="020C0503030203020204" pitchFamily="34" charset="0"/>
                          <a:ea typeface="方正兰亭黑简体" panose="02000000000000000000" pitchFamily="2" charset="-122"/>
                          <a:cs typeface="+mn-cs"/>
                        </a:rPr>
                        <a:t>ifOperStatus</a:t>
                      </a:r>
                      <a:r>
                        <a:rPr lang="zh-CN" altLang="en-US" sz="1600" kern="1200" dirty="0">
                          <a:solidFill>
                            <a:schemeClr val="tx1"/>
                          </a:solidFill>
                          <a:effectLst/>
                          <a:latin typeface="Huawei Sans" panose="020C0503030203020204" pitchFamily="34" charset="0"/>
                          <a:ea typeface="方正兰亭黑简体" panose="02000000000000000000" pitchFamily="2" charset="-122"/>
                          <a:cs typeface="+mn-cs"/>
                        </a:rPr>
                        <a:t>的值显示。</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59716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SNMP</a:t>
            </a:r>
            <a:r>
              <a:rPr lang="zh-CN" altLang="en-US" smtClean="0"/>
              <a:t>管理模型</a:t>
            </a:r>
            <a:endParaRPr lang="zh-CN" altLang="en-US"/>
          </a:p>
        </p:txBody>
      </p:sp>
      <p:sp>
        <p:nvSpPr>
          <p:cNvPr id="27" name="矩形 26"/>
          <p:cNvSpPr/>
          <p:nvPr/>
        </p:nvSpPr>
        <p:spPr>
          <a:xfrm>
            <a:off x="5171907" y="2282010"/>
            <a:ext cx="6033112" cy="2733056"/>
          </a:xfrm>
          <a:prstGeom prst="rect">
            <a:avLst/>
          </a:prstGeom>
        </p:spPr>
        <p:txBody>
          <a:bodyPr wrap="square">
            <a:spAutoFit/>
          </a:bodyPr>
          <a:lstStyle/>
          <a:p>
            <a:pPr marL="285750" indent="-285750">
              <a:lnSpc>
                <a:spcPct val="130000"/>
              </a:lnSpc>
              <a:buFont typeface="Huawei Sans" panose="020C0503030203020204" pitchFamily="34" charset="0"/>
              <a:buChar char="•"/>
            </a:pPr>
            <a:r>
              <a:rPr lang="zh-CN" altLang="en-US" dirty="0" smtClean="0"/>
              <a:t>查询</a:t>
            </a:r>
            <a:r>
              <a:rPr lang="en-US" altLang="zh-CN" dirty="0"/>
              <a:t>/</a:t>
            </a:r>
            <a:r>
              <a:rPr lang="zh-CN" altLang="en-US" dirty="0" smtClean="0"/>
              <a:t>修改操作：</a:t>
            </a:r>
            <a:endParaRPr lang="en-US" altLang="zh-CN" dirty="0" smtClean="0"/>
          </a:p>
          <a:p>
            <a:pPr marL="742990" lvl="1" indent="-285750">
              <a:lnSpc>
                <a:spcPct val="130000"/>
              </a:lnSpc>
              <a:buFont typeface="Huawei Sans" panose="020C0503030203020204" pitchFamily="34" charset="0"/>
              <a:buChar char="▫"/>
            </a:pPr>
            <a:r>
              <a:rPr lang="en-US" altLang="zh-CN" sz="1600" dirty="0" smtClean="0"/>
              <a:t>NMS</a:t>
            </a:r>
            <a:r>
              <a:rPr lang="zh-CN" altLang="en-US" sz="1600" dirty="0"/>
              <a:t>作为管理者，</a:t>
            </a:r>
            <a:r>
              <a:rPr lang="zh-CN" altLang="en-US" sz="1600" dirty="0" smtClean="0"/>
              <a:t>向代理进程发送</a:t>
            </a:r>
            <a:r>
              <a:rPr lang="en-US" altLang="zh-CN" sz="1600" dirty="0"/>
              <a:t>SNMP</a:t>
            </a:r>
            <a:r>
              <a:rPr lang="zh-CN" altLang="en-US" sz="1600" dirty="0"/>
              <a:t>请求报文。</a:t>
            </a:r>
          </a:p>
          <a:p>
            <a:pPr marL="742990" lvl="1" indent="-285750">
              <a:lnSpc>
                <a:spcPct val="130000"/>
              </a:lnSpc>
              <a:buFont typeface="Huawei Sans" panose="020C0503030203020204" pitchFamily="34" charset="0"/>
              <a:buChar char="▫"/>
            </a:pPr>
            <a:r>
              <a:rPr lang="zh-CN" altLang="en-US" sz="1600" dirty="0" smtClean="0"/>
              <a:t>代理</a:t>
            </a:r>
            <a:r>
              <a:rPr lang="zh-CN" altLang="en-US" sz="1600" smtClean="0"/>
              <a:t>进程通过设备</a:t>
            </a:r>
            <a:r>
              <a:rPr lang="zh-CN" altLang="en-US" sz="1600"/>
              <a:t>端的</a:t>
            </a:r>
            <a:r>
              <a:rPr lang="en-US" altLang="zh-CN" sz="1600" smtClean="0"/>
              <a:t>MIB</a:t>
            </a:r>
            <a:r>
              <a:rPr lang="zh-CN" altLang="en-US" sz="1600" smtClean="0"/>
              <a:t>找到所</a:t>
            </a:r>
            <a:r>
              <a:rPr lang="zh-CN" altLang="en-US" sz="1600"/>
              <a:t>要</a:t>
            </a:r>
            <a:r>
              <a:rPr lang="zh-CN" altLang="en-US" sz="1600" smtClean="0"/>
              <a:t>查询或修改的</a:t>
            </a:r>
            <a:r>
              <a:rPr lang="zh-CN" altLang="en-US" sz="1600" dirty="0"/>
              <a:t>信息，向</a:t>
            </a:r>
            <a:r>
              <a:rPr lang="en-US" altLang="zh-CN" sz="1600" dirty="0"/>
              <a:t>NMS</a:t>
            </a:r>
            <a:r>
              <a:rPr lang="zh-CN" altLang="en-US" sz="1600" dirty="0"/>
              <a:t>发送</a:t>
            </a:r>
            <a:r>
              <a:rPr lang="en-US" altLang="zh-CN" sz="1600" dirty="0"/>
              <a:t>SNMP</a:t>
            </a:r>
            <a:r>
              <a:rPr lang="zh-CN" altLang="en-US" sz="1600" dirty="0"/>
              <a:t>响应报文</a:t>
            </a:r>
            <a:r>
              <a:rPr lang="zh-CN" altLang="en-US" sz="1600" dirty="0" smtClean="0"/>
              <a:t>。</a:t>
            </a:r>
            <a:endParaRPr lang="en-US" altLang="zh-CN" sz="1600" dirty="0" smtClean="0"/>
          </a:p>
          <a:p>
            <a:pPr marL="285750" indent="-285750">
              <a:lnSpc>
                <a:spcPct val="130000"/>
              </a:lnSpc>
              <a:buFont typeface="Huawei Sans" panose="020C0503030203020204" pitchFamily="34" charset="0"/>
              <a:buChar char="•"/>
            </a:pPr>
            <a:r>
              <a:rPr lang="zh-CN" altLang="en-US" dirty="0" smtClean="0"/>
              <a:t>告警操作：</a:t>
            </a:r>
            <a:endParaRPr lang="zh-CN" altLang="en-US" dirty="0"/>
          </a:p>
          <a:p>
            <a:pPr marL="742990" lvl="1" indent="-285750">
              <a:lnSpc>
                <a:spcPct val="130000"/>
              </a:lnSpc>
              <a:buFont typeface="Huawei Sans" panose="020C0503030203020204" pitchFamily="34" charset="0"/>
              <a:buChar char="▫"/>
            </a:pPr>
            <a:r>
              <a:rPr lang="zh-CN" altLang="en-US" sz="1600" dirty="0"/>
              <a:t>设备端的模块由于达到模块定义的告警触发条件，</a:t>
            </a:r>
            <a:r>
              <a:rPr lang="zh-CN" altLang="en-US" sz="1600" dirty="0" smtClean="0"/>
              <a:t>通过代理进程向</a:t>
            </a:r>
            <a:r>
              <a:rPr lang="en-US" altLang="zh-CN" sz="1600" dirty="0"/>
              <a:t>NMS</a:t>
            </a:r>
            <a:r>
              <a:rPr lang="zh-CN" altLang="en-US" sz="1600" dirty="0"/>
              <a:t>发送消息，告知设备</a:t>
            </a:r>
            <a:r>
              <a:rPr lang="zh-CN" altLang="en-US" sz="1600" dirty="0" smtClean="0"/>
              <a:t>侧出现</a:t>
            </a:r>
            <a:r>
              <a:rPr lang="zh-CN" altLang="en-US" sz="1600" dirty="0"/>
              <a:t>的情况，这样便于网络管理人员</a:t>
            </a:r>
            <a:r>
              <a:rPr lang="zh-CN" altLang="en-US" sz="1600" dirty="0" smtClean="0"/>
              <a:t>及时对</a:t>
            </a:r>
            <a:r>
              <a:rPr lang="zh-CN" altLang="en-US" sz="1600" dirty="0"/>
              <a:t>网络中出现的情况进行处理。</a:t>
            </a:r>
          </a:p>
        </p:txBody>
      </p:sp>
      <p:sp>
        <p:nvSpPr>
          <p:cNvPr id="3" name="矩形 2"/>
          <p:cNvSpPr/>
          <p:nvPr/>
        </p:nvSpPr>
        <p:spPr>
          <a:xfrm>
            <a:off x="1673039" y="1380668"/>
            <a:ext cx="2880000" cy="966022"/>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1891749" y="1875408"/>
            <a:ext cx="2442579"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p:cNvSpPr txBox="1"/>
          <p:nvPr/>
        </p:nvSpPr>
        <p:spPr>
          <a:xfrm>
            <a:off x="2405151" y="1974233"/>
            <a:ext cx="1415771" cy="338554"/>
          </a:xfrm>
          <a:prstGeom prst="rect">
            <a:avLst/>
          </a:prstGeom>
          <a:noFill/>
        </p:spPr>
        <p:txBody>
          <a:bodyPr wrap="none" rtlCol="0">
            <a:spAutoFit/>
          </a:bodyPr>
          <a:lstStyle/>
          <a:p>
            <a:pPr algn="ct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网络管理进程</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文本框 6"/>
          <p:cNvSpPr txBox="1"/>
          <p:nvPr/>
        </p:nvSpPr>
        <p:spPr>
          <a:xfrm>
            <a:off x="2792277" y="1472970"/>
            <a:ext cx="641522" cy="338554"/>
          </a:xfrm>
          <a:prstGeom prst="rect">
            <a:avLst/>
          </a:prstGeom>
          <a:noFill/>
        </p:spPr>
        <p:txBody>
          <a:bodyPr wrap="non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NMS</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1673035" y="3127881"/>
            <a:ext cx="2880000" cy="2205393"/>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2233707" y="3125585"/>
            <a:ext cx="1758657" cy="371871"/>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2378373" y="3157632"/>
            <a:ext cx="1469325" cy="338554"/>
          </a:xfrm>
          <a:prstGeom prst="rect">
            <a:avLst/>
          </a:prstGeom>
          <a:noFill/>
        </p:spPr>
        <p:txBody>
          <a:bodyPr wrap="square" rtlCol="0">
            <a:spAutoFit/>
          </a:bodyPr>
          <a:lstStyle/>
          <a:p>
            <a:pPr algn="ct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代理进程</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p:cNvSpPr txBox="1"/>
          <p:nvPr/>
        </p:nvSpPr>
        <p:spPr>
          <a:xfrm>
            <a:off x="2507741" y="5933831"/>
            <a:ext cx="1210589" cy="338554"/>
          </a:xfrm>
          <a:prstGeom prst="rect">
            <a:avLst/>
          </a:prstGeom>
          <a:noFill/>
        </p:spPr>
        <p:txBody>
          <a:bodyPr wrap="none" rtlCol="0">
            <a:spAutoFit/>
          </a:bodyP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被</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管理设备</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2233707" y="3969150"/>
            <a:ext cx="1758657" cy="371871"/>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2378373" y="4001197"/>
            <a:ext cx="1469325" cy="338554"/>
          </a:xfrm>
          <a:prstGeom prst="rect">
            <a:avLst/>
          </a:prstGeom>
          <a:noFill/>
        </p:spPr>
        <p:txBody>
          <a:bodyPr wrap="squar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MIB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a:xfrm>
            <a:off x="2233707" y="4812716"/>
            <a:ext cx="1758657" cy="371871"/>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2223551" y="4846033"/>
            <a:ext cx="1864480" cy="338554"/>
          </a:xfrm>
          <a:prstGeom prst="rect">
            <a:avLst/>
          </a:prstGeom>
          <a:noFill/>
        </p:spPr>
        <p:txBody>
          <a:bodyPr wrap="square" rtlCol="0">
            <a:spAutoFit/>
          </a:bodyP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被</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管理对象</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箭头连接符 28"/>
          <p:cNvCxnSpPr/>
          <p:nvPr/>
        </p:nvCxnSpPr>
        <p:spPr>
          <a:xfrm>
            <a:off x="3113035" y="3557559"/>
            <a:ext cx="0" cy="36000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13035" y="4387360"/>
            <a:ext cx="0" cy="36000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113038" y="2396565"/>
            <a:ext cx="0" cy="66252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533761" y="2581306"/>
            <a:ext cx="1579278" cy="338554"/>
          </a:xfrm>
          <a:prstGeom prst="rect">
            <a:avLst/>
          </a:prstGeom>
          <a:noFill/>
        </p:spPr>
        <p:txBody>
          <a:bodyPr wrap="none" rtlCol="0">
            <a:spAutoFit/>
          </a:bodyPr>
          <a:lstStyle/>
          <a:p>
            <a:r>
              <a:rPr lang="en-US" altLang="zh-CN" sz="1600" smtClean="0"/>
              <a:t>SNMP</a:t>
            </a:r>
            <a:r>
              <a:rPr lang="zh-CN" altLang="en-US" sz="1600" smtClean="0"/>
              <a:t>报文交互</a:t>
            </a:r>
            <a:endParaRPr lang="zh-CN" altLang="en-US" sz="1600"/>
          </a:p>
        </p:txBody>
      </p:sp>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16105" y="5492013"/>
            <a:ext cx="540000" cy="442800"/>
          </a:xfrm>
          <a:prstGeom prst="rect">
            <a:avLst/>
          </a:prstGeom>
        </p:spPr>
      </p:pic>
      <p:pic>
        <p:nvPicPr>
          <p:cNvPr id="38" name="图片 37" descr="通用交换机.png"/>
          <p:cNvPicPr>
            <a:picLocks noChangeAspect="1"/>
          </p:cNvPicPr>
          <p:nvPr/>
        </p:nvPicPr>
        <p:blipFill>
          <a:blip r:embed="rId4" cstate="print"/>
          <a:stretch>
            <a:fillRect/>
          </a:stretch>
        </p:blipFill>
        <p:spPr>
          <a:xfrm>
            <a:off x="2029572" y="5492013"/>
            <a:ext cx="540000" cy="441818"/>
          </a:xfrm>
          <a:prstGeom prst="rect">
            <a:avLst/>
          </a:prstGeom>
        </p:spPr>
      </p:pic>
      <p:pic>
        <p:nvPicPr>
          <p:cNvPr id="39" name="图片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039" y="5491835"/>
            <a:ext cx="540000" cy="442174"/>
          </a:xfrm>
          <a:prstGeom prst="rect">
            <a:avLst/>
          </a:prstGeom>
        </p:spPr>
      </p:pic>
      <p:pic>
        <p:nvPicPr>
          <p:cNvPr id="40" name="图片 3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656506" y="5491522"/>
            <a:ext cx="540000" cy="442800"/>
          </a:xfrm>
          <a:prstGeom prst="rect">
            <a:avLst/>
          </a:prstGeom>
        </p:spPr>
      </p:pic>
      <p:pic>
        <p:nvPicPr>
          <p:cNvPr id="41" name="图片 40" descr="AC-蓝.png"/>
          <p:cNvPicPr>
            <a:picLocks noChangeAspect="1"/>
          </p:cNvPicPr>
          <p:nvPr/>
        </p:nvPicPr>
        <p:blipFill>
          <a:blip r:embed="rId7" cstate="print"/>
          <a:stretch>
            <a:fillRect/>
          </a:stretch>
        </p:blipFill>
        <p:spPr>
          <a:xfrm>
            <a:off x="4469973" y="5492013"/>
            <a:ext cx="540000" cy="441818"/>
          </a:xfrm>
          <a:prstGeom prst="rect">
            <a:avLst/>
          </a:prstGeom>
        </p:spPr>
      </p:pic>
    </p:spTree>
    <p:extLst>
      <p:ext uri="{BB962C8B-B14F-4D97-AF65-F5344CB8AC3E}">
        <p14:creationId xmlns:p14="http://schemas.microsoft.com/office/powerpoint/2010/main" val="2176379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a:stCxn id="3" idx="3"/>
            <a:endCxn id="4" idx="1"/>
          </p:cNvCxnSpPr>
          <p:nvPr/>
        </p:nvCxnSpPr>
        <p:spPr>
          <a:xfrm>
            <a:off x="2771298" y="1698448"/>
            <a:ext cx="6896553" cy="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smtClean="0"/>
              <a:t>SNMPv1</a:t>
            </a:r>
            <a:endParaRPr lang="zh-CN" altLang="en-US"/>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31298" y="1477048"/>
            <a:ext cx="540000" cy="442800"/>
          </a:xfrm>
          <a:prstGeom prst="rect">
            <a:avLst/>
          </a:prstGeom>
        </p:spPr>
      </p:pic>
      <p:pic>
        <p:nvPicPr>
          <p:cNvPr id="4"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667851" y="1477048"/>
            <a:ext cx="540000" cy="442800"/>
          </a:xfrm>
          <a:prstGeom prst="rect">
            <a:avLst/>
          </a:prstGeom>
        </p:spPr>
      </p:pic>
      <p:sp>
        <p:nvSpPr>
          <p:cNvPr id="44" name="文本框 43"/>
          <p:cNvSpPr txBox="1"/>
          <p:nvPr/>
        </p:nvSpPr>
        <p:spPr>
          <a:xfrm>
            <a:off x="1532068" y="1513782"/>
            <a:ext cx="699230" cy="369332"/>
          </a:xfrm>
          <a:prstGeom prst="rect">
            <a:avLst/>
          </a:prstGeom>
          <a:noFill/>
        </p:spPr>
        <p:txBody>
          <a:bodyPr wrap="none" rtlCol="0">
            <a:spAutoFit/>
          </a:bodyPr>
          <a:lstStyle/>
          <a:p>
            <a:r>
              <a:rPr lang="en-US" altLang="zh-CN" dirty="0" smtClean="0"/>
              <a:t>NMS</a:t>
            </a:r>
            <a:endParaRPr lang="zh-CN" altLang="en-US" dirty="0"/>
          </a:p>
        </p:txBody>
      </p:sp>
      <p:sp>
        <p:nvSpPr>
          <p:cNvPr id="45" name="文本框 44"/>
          <p:cNvSpPr txBox="1"/>
          <p:nvPr/>
        </p:nvSpPr>
        <p:spPr>
          <a:xfrm>
            <a:off x="10207851" y="1514190"/>
            <a:ext cx="1338828" cy="369332"/>
          </a:xfrm>
          <a:prstGeom prst="rect">
            <a:avLst/>
          </a:prstGeom>
          <a:noFill/>
        </p:spPr>
        <p:txBody>
          <a:bodyPr wrap="none" rtlCol="0">
            <a:spAutoFit/>
          </a:bodyPr>
          <a:lstStyle/>
          <a:p>
            <a:r>
              <a:rPr lang="zh-CN" altLang="en-US" smtClean="0"/>
              <a:t>被管理设备</a:t>
            </a:r>
            <a:endParaRPr lang="zh-CN" altLang="en-US"/>
          </a:p>
        </p:txBody>
      </p:sp>
      <p:cxnSp>
        <p:nvCxnSpPr>
          <p:cNvPr id="8" name="直接连接符 7"/>
          <p:cNvCxnSpPr>
            <a:stCxn id="46" idx="3"/>
          </p:cNvCxnSpPr>
          <p:nvPr/>
        </p:nvCxnSpPr>
        <p:spPr>
          <a:xfrm>
            <a:off x="5659371" y="2255938"/>
            <a:ext cx="4278478"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185604" y="2039938"/>
            <a:ext cx="900000"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dirty="0" smtClean="0">
                <a:solidFill>
                  <a:srgbClr val="EC7061"/>
                </a:solidFill>
                <a:latin typeface="Huawei Sans" panose="020C0503030203020204" pitchFamily="34" charset="0"/>
                <a:ea typeface="方正兰亭黑简体" panose="02000000000000000000" pitchFamily="2" charset="-122"/>
              </a:rPr>
              <a:t>Get</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sp>
        <p:nvSpPr>
          <p:cNvPr id="46" name="文本框 45"/>
          <p:cNvSpPr txBox="1"/>
          <p:nvPr/>
        </p:nvSpPr>
        <p:spPr>
          <a:xfrm>
            <a:off x="4091476" y="2039938"/>
            <a:ext cx="1567895"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smtClean="0">
                <a:latin typeface="Huawei Sans" panose="020C0503030203020204" pitchFamily="34" charset="0"/>
                <a:ea typeface="方正兰亭黑简体" panose="02000000000000000000" pitchFamily="2" charset="-122"/>
              </a:rPr>
              <a:t>GE0/0/1</a:t>
            </a:r>
            <a:r>
              <a:rPr lang="zh-CN" altLang="en-US" sz="1400" smtClean="0">
                <a:latin typeface="Huawei Sans" panose="020C0503030203020204" pitchFamily="34" charset="0"/>
                <a:ea typeface="方正兰亭黑简体" panose="02000000000000000000" pitchFamily="2" charset="-122"/>
              </a:rPr>
              <a:t>接口</a:t>
            </a:r>
            <a:r>
              <a:rPr lang="en-US" altLang="zh-CN" sz="1400" smtClean="0">
                <a:latin typeface="Huawei Sans" panose="020C0503030203020204" pitchFamily="34" charset="0"/>
                <a:ea typeface="方正兰亭黑简体" panose="02000000000000000000" pitchFamily="2" charset="-122"/>
              </a:rPr>
              <a:t>IP</a:t>
            </a:r>
            <a:endParaRPr lang="en-US" altLang="zh-CN" sz="1400">
              <a:latin typeface="Huawei Sans" panose="020C0503030203020204" pitchFamily="34" charset="0"/>
              <a:ea typeface="方正兰亭黑简体" panose="02000000000000000000" pitchFamily="2" charset="-122"/>
            </a:endParaRPr>
          </a:p>
          <a:p>
            <a:pPr algn="ctr"/>
            <a:r>
              <a:rPr lang="zh-CN" altLang="en-US" sz="1400" smtClean="0">
                <a:latin typeface="Huawei Sans" panose="020C0503030203020204" pitchFamily="34" charset="0"/>
                <a:ea typeface="方正兰亭黑简体" panose="02000000000000000000" pitchFamily="2" charset="-122"/>
              </a:rPr>
              <a:t>地址是多少？</a:t>
            </a:r>
            <a:endParaRPr lang="zh-CN" altLang="en-US" sz="1400">
              <a:latin typeface="Huawei Sans" panose="020C0503030203020204" pitchFamily="34" charset="0"/>
              <a:ea typeface="方正兰亭黑简体" panose="02000000000000000000" pitchFamily="2" charset="-122"/>
            </a:endParaRPr>
          </a:p>
        </p:txBody>
      </p:sp>
      <p:cxnSp>
        <p:nvCxnSpPr>
          <p:cNvPr id="17" name="直接连接符 16"/>
          <p:cNvCxnSpPr/>
          <p:nvPr/>
        </p:nvCxnSpPr>
        <p:spPr>
          <a:xfrm>
            <a:off x="5657449" y="3361552"/>
            <a:ext cx="42804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185604" y="3134092"/>
            <a:ext cx="900000"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smtClean="0">
                <a:solidFill>
                  <a:srgbClr val="EC7061"/>
                </a:solidFill>
                <a:latin typeface="Huawei Sans" panose="020C0503030203020204" pitchFamily="34" charset="0"/>
                <a:ea typeface="方正兰亭黑简体" panose="02000000000000000000" pitchFamily="2" charset="-122"/>
              </a:rPr>
              <a:t>GetNext</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55" name="文本框 54"/>
          <p:cNvSpPr txBox="1"/>
          <p:nvPr/>
        </p:nvSpPr>
        <p:spPr>
          <a:xfrm>
            <a:off x="4091476" y="3134092"/>
            <a:ext cx="1567895"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smtClean="0">
                <a:latin typeface="Huawei Sans" panose="020C0503030203020204" pitchFamily="34" charset="0"/>
                <a:ea typeface="方正兰亭黑简体" panose="02000000000000000000" pitchFamily="2" charset="-122"/>
              </a:rPr>
              <a:t>GE0/0/2</a:t>
            </a:r>
            <a:r>
              <a:rPr lang="zh-CN" altLang="en-US" sz="1400" smtClean="0">
                <a:latin typeface="Huawei Sans" panose="020C0503030203020204" pitchFamily="34" charset="0"/>
                <a:ea typeface="方正兰亭黑简体" panose="02000000000000000000" pitchFamily="2" charset="-122"/>
              </a:rPr>
              <a:t>接口</a:t>
            </a:r>
            <a:r>
              <a:rPr lang="en-US" altLang="zh-CN" sz="1400" smtClean="0">
                <a:latin typeface="Huawei Sans" panose="020C0503030203020204" pitchFamily="34" charset="0"/>
                <a:ea typeface="方正兰亭黑简体" panose="02000000000000000000" pitchFamily="2" charset="-122"/>
              </a:rPr>
              <a:t>IP</a:t>
            </a:r>
            <a:endParaRPr lang="en-US" altLang="zh-CN" sz="1400">
              <a:latin typeface="Huawei Sans" panose="020C0503030203020204" pitchFamily="34" charset="0"/>
              <a:ea typeface="方正兰亭黑简体" panose="02000000000000000000" pitchFamily="2" charset="-122"/>
            </a:endParaRPr>
          </a:p>
          <a:p>
            <a:pPr algn="ctr"/>
            <a:r>
              <a:rPr lang="zh-CN" altLang="en-US" sz="1400" smtClean="0">
                <a:latin typeface="Huawei Sans" panose="020C0503030203020204" pitchFamily="34" charset="0"/>
                <a:ea typeface="方正兰亭黑简体" panose="02000000000000000000" pitchFamily="2" charset="-122"/>
              </a:rPr>
              <a:t>地址是多少？</a:t>
            </a:r>
            <a:endParaRPr lang="zh-CN" altLang="en-US" sz="1400">
              <a:latin typeface="Huawei Sans" panose="020C0503030203020204" pitchFamily="34" charset="0"/>
              <a:ea typeface="方正兰亭黑简体" panose="02000000000000000000" pitchFamily="2" charset="-122"/>
            </a:endParaRPr>
          </a:p>
        </p:txBody>
      </p:sp>
      <p:cxnSp>
        <p:nvCxnSpPr>
          <p:cNvPr id="26" name="直接连接符 25"/>
          <p:cNvCxnSpPr/>
          <p:nvPr/>
        </p:nvCxnSpPr>
        <p:spPr>
          <a:xfrm>
            <a:off x="5657449" y="4444246"/>
            <a:ext cx="42804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185604" y="4228246"/>
            <a:ext cx="900000"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a:solidFill>
                  <a:srgbClr val="EC7061"/>
                </a:solidFill>
                <a:latin typeface="Huawei Sans" panose="020C0503030203020204" pitchFamily="34" charset="0"/>
                <a:ea typeface="方正兰亭黑简体" panose="02000000000000000000" pitchFamily="2" charset="-122"/>
              </a:rPr>
              <a:t>S</a:t>
            </a:r>
            <a:r>
              <a:rPr lang="en-US" altLang="zh-CN" sz="1400" smtClean="0">
                <a:solidFill>
                  <a:srgbClr val="EC7061"/>
                </a:solidFill>
                <a:latin typeface="Huawei Sans" panose="020C0503030203020204" pitchFamily="34" charset="0"/>
                <a:ea typeface="方正兰亭黑简体" panose="02000000000000000000" pitchFamily="2" charset="-122"/>
              </a:rPr>
              <a:t>et</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62" name="文本框 61"/>
          <p:cNvSpPr txBox="1"/>
          <p:nvPr/>
        </p:nvSpPr>
        <p:spPr>
          <a:xfrm>
            <a:off x="4091476" y="4228246"/>
            <a:ext cx="1567895"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a:latin typeface="Huawei Sans" panose="020C0503030203020204" pitchFamily="34" charset="0"/>
                <a:ea typeface="方正兰亭黑简体" panose="02000000000000000000" pitchFamily="2" charset="-122"/>
              </a:rPr>
              <a:t>GE0/0/3</a:t>
            </a:r>
            <a:r>
              <a:rPr lang="zh-CN" altLang="en-US" sz="1400">
                <a:latin typeface="Huawei Sans" panose="020C0503030203020204" pitchFamily="34" charset="0"/>
                <a:ea typeface="方正兰亭黑简体" panose="02000000000000000000" pitchFamily="2" charset="-122"/>
              </a:rPr>
              <a:t>接口</a:t>
            </a:r>
            <a:r>
              <a:rPr lang="en-US" altLang="zh-CN" sz="1400">
                <a:latin typeface="Huawei Sans" panose="020C0503030203020204" pitchFamily="34" charset="0"/>
                <a:ea typeface="方正兰亭黑简体" panose="02000000000000000000" pitchFamily="2" charset="-122"/>
              </a:rPr>
              <a:t>IP</a:t>
            </a:r>
          </a:p>
          <a:p>
            <a:pPr algn="ctr"/>
            <a:r>
              <a:rPr lang="zh-CN" altLang="en-US" sz="1400">
                <a:latin typeface="Huawei Sans" panose="020C0503030203020204" pitchFamily="34" charset="0"/>
                <a:ea typeface="方正兰亭黑简体" panose="02000000000000000000" pitchFamily="2" charset="-122"/>
              </a:rPr>
              <a:t>设为</a:t>
            </a:r>
            <a:r>
              <a:rPr lang="en-US" altLang="zh-CN" sz="1400" smtClean="0">
                <a:latin typeface="Huawei Sans" panose="020C0503030203020204" pitchFamily="34" charset="0"/>
                <a:ea typeface="方正兰亭黑简体" panose="02000000000000000000" pitchFamily="2" charset="-122"/>
              </a:rPr>
              <a:t>10.0.3.1/24</a:t>
            </a:r>
            <a:endParaRPr lang="zh-CN" altLang="en-US" sz="1400">
              <a:latin typeface="Huawei Sans" panose="020C0503030203020204" pitchFamily="34" charset="0"/>
              <a:ea typeface="方正兰亭黑简体" panose="02000000000000000000" pitchFamily="2" charset="-122"/>
            </a:endParaRPr>
          </a:p>
        </p:txBody>
      </p:sp>
      <p:cxnSp>
        <p:nvCxnSpPr>
          <p:cNvPr id="9" name="直接连接符 8"/>
          <p:cNvCxnSpPr/>
          <p:nvPr/>
        </p:nvCxnSpPr>
        <p:spPr>
          <a:xfrm flipH="1">
            <a:off x="2499944" y="2803015"/>
            <a:ext cx="4212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714060" y="2587015"/>
            <a:ext cx="900000"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a:solidFill>
                  <a:srgbClr val="EC7061"/>
                </a:solidFill>
                <a:latin typeface="Huawei Sans" panose="020C0503030203020204" pitchFamily="34" charset="0"/>
                <a:ea typeface="方正兰亭黑简体" panose="02000000000000000000" pitchFamily="2" charset="-122"/>
              </a:rPr>
              <a:t>Response</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65" name="文本框 64"/>
          <p:cNvSpPr txBox="1"/>
          <p:nvPr/>
        </p:nvSpPr>
        <p:spPr>
          <a:xfrm>
            <a:off x="7614943" y="2587015"/>
            <a:ext cx="1567895"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smtClean="0">
                <a:latin typeface="Huawei Sans" panose="020C0503030203020204" pitchFamily="34" charset="0"/>
                <a:ea typeface="方正兰亭黑简体" panose="02000000000000000000" pitchFamily="2" charset="-122"/>
              </a:rPr>
              <a:t>10.0.1.1/24</a:t>
            </a:r>
            <a:endParaRPr lang="zh-CN" altLang="en-US" sz="1400">
              <a:latin typeface="Huawei Sans" panose="020C0503030203020204" pitchFamily="34" charset="0"/>
              <a:ea typeface="方正兰亭黑简体" panose="02000000000000000000" pitchFamily="2" charset="-122"/>
            </a:endParaRPr>
          </a:p>
        </p:txBody>
      </p:sp>
      <p:cxnSp>
        <p:nvCxnSpPr>
          <p:cNvPr id="23" name="直接连接符 22"/>
          <p:cNvCxnSpPr/>
          <p:nvPr/>
        </p:nvCxnSpPr>
        <p:spPr>
          <a:xfrm flipH="1">
            <a:off x="2499944" y="3897169"/>
            <a:ext cx="4212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714059" y="3681169"/>
            <a:ext cx="900000"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a:solidFill>
                  <a:srgbClr val="EC7061"/>
                </a:solidFill>
                <a:latin typeface="Huawei Sans" panose="020C0503030203020204" pitchFamily="34" charset="0"/>
                <a:ea typeface="方正兰亭黑简体" panose="02000000000000000000" pitchFamily="2" charset="-122"/>
              </a:rPr>
              <a:t>Response</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68" name="文本框 67"/>
          <p:cNvSpPr txBox="1"/>
          <p:nvPr/>
        </p:nvSpPr>
        <p:spPr>
          <a:xfrm>
            <a:off x="7614942" y="3681169"/>
            <a:ext cx="1567895"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smtClean="0">
                <a:latin typeface="Huawei Sans" panose="020C0503030203020204" pitchFamily="34" charset="0"/>
                <a:ea typeface="方正兰亭黑简体" panose="02000000000000000000" pitchFamily="2" charset="-122"/>
              </a:rPr>
              <a:t>10.0.2.1/24</a:t>
            </a:r>
            <a:endParaRPr lang="zh-CN" altLang="en-US" sz="1400">
              <a:latin typeface="Huawei Sans" panose="020C0503030203020204" pitchFamily="34" charset="0"/>
              <a:ea typeface="方正兰亭黑简体" panose="02000000000000000000" pitchFamily="2" charset="-122"/>
            </a:endParaRPr>
          </a:p>
        </p:txBody>
      </p:sp>
      <p:cxnSp>
        <p:nvCxnSpPr>
          <p:cNvPr id="29" name="直接连接符 28"/>
          <p:cNvCxnSpPr/>
          <p:nvPr/>
        </p:nvCxnSpPr>
        <p:spPr>
          <a:xfrm flipH="1">
            <a:off x="2499944" y="4991325"/>
            <a:ext cx="4212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6714058" y="4775325"/>
            <a:ext cx="900000"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a:solidFill>
                  <a:srgbClr val="EC7061"/>
                </a:solidFill>
                <a:latin typeface="Huawei Sans" panose="020C0503030203020204" pitchFamily="34" charset="0"/>
                <a:ea typeface="方正兰亭黑简体" panose="02000000000000000000" pitchFamily="2" charset="-122"/>
              </a:rPr>
              <a:t>Response</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71" name="文本框 70"/>
          <p:cNvSpPr txBox="1"/>
          <p:nvPr/>
        </p:nvSpPr>
        <p:spPr>
          <a:xfrm>
            <a:off x="7614941" y="4775325"/>
            <a:ext cx="1567895"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zh-CN" altLang="en-US" sz="1400" smtClean="0">
                <a:latin typeface="Huawei Sans" panose="020C0503030203020204" pitchFamily="34" charset="0"/>
                <a:ea typeface="方正兰亭黑简体" panose="02000000000000000000" pitchFamily="2" charset="-122"/>
              </a:rPr>
              <a:t>设置成功！</a:t>
            </a:r>
            <a:endParaRPr lang="zh-CN" altLang="en-US" sz="1400">
              <a:latin typeface="Huawei Sans" panose="020C0503030203020204" pitchFamily="34" charset="0"/>
              <a:ea typeface="方正兰亭黑简体" panose="02000000000000000000" pitchFamily="2" charset="-122"/>
            </a:endParaRPr>
          </a:p>
        </p:txBody>
      </p:sp>
      <p:cxnSp>
        <p:nvCxnSpPr>
          <p:cNvPr id="32" name="直接连接符 31"/>
          <p:cNvCxnSpPr/>
          <p:nvPr/>
        </p:nvCxnSpPr>
        <p:spPr>
          <a:xfrm flipH="1">
            <a:off x="2499944" y="5639323"/>
            <a:ext cx="4212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714057" y="5423323"/>
            <a:ext cx="900000"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smtClean="0">
                <a:solidFill>
                  <a:srgbClr val="EC7061"/>
                </a:solidFill>
                <a:latin typeface="Huawei Sans" panose="020C0503030203020204" pitchFamily="34" charset="0"/>
                <a:ea typeface="方正兰亭黑简体" panose="02000000000000000000" pitchFamily="2" charset="-122"/>
              </a:rPr>
              <a:t>Trap</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74" name="文本框 73"/>
          <p:cNvSpPr txBox="1"/>
          <p:nvPr/>
        </p:nvSpPr>
        <p:spPr>
          <a:xfrm>
            <a:off x="7614940" y="5423323"/>
            <a:ext cx="1567895" cy="432000"/>
          </a:xfrm>
          <a:prstGeom prst="rect">
            <a:avLst/>
          </a:prstGeom>
          <a:solidFill>
            <a:srgbClr val="00B0F0">
              <a:alpha val="5000"/>
            </a:srgbClr>
          </a:solidFill>
          <a:ln w="9525">
            <a:solidFill>
              <a:srgbClr val="99DFF9"/>
            </a:solidFill>
          </a:ln>
        </p:spPr>
        <p:txBody>
          <a:bodyPr wrap="none" lIns="0" tIns="0" rIns="0" bIns="0" rtlCol="0" anchor="ctr" anchorCtr="0">
            <a:noAutofit/>
          </a:bodyPr>
          <a:lstStyle/>
          <a:p>
            <a:pPr algn="ctr"/>
            <a:r>
              <a:rPr lang="en-US" altLang="zh-CN" sz="1400" smtClean="0">
                <a:latin typeface="Huawei Sans" panose="020C0503030203020204" pitchFamily="34" charset="0"/>
                <a:ea typeface="方正兰亭黑简体" panose="02000000000000000000" pitchFamily="2" charset="-122"/>
              </a:rPr>
              <a:t>CPU</a:t>
            </a:r>
            <a:r>
              <a:rPr lang="zh-CN" altLang="en-US" sz="1400" smtClean="0">
                <a:latin typeface="Huawei Sans" panose="020C0503030203020204" pitchFamily="34" charset="0"/>
                <a:ea typeface="方正兰亭黑简体" panose="02000000000000000000" pitchFamily="2" charset="-122"/>
              </a:rPr>
              <a:t>使用率过高！</a:t>
            </a:r>
            <a:endParaRPr lang="zh-CN" altLang="en-US" sz="1400">
              <a:latin typeface="Huawei Sans" panose="020C0503030203020204" pitchFamily="34" charset="0"/>
              <a:ea typeface="方正兰亭黑简体" panose="02000000000000000000" pitchFamily="2" charset="-122"/>
            </a:endParaRPr>
          </a:p>
        </p:txBody>
      </p:sp>
      <p:cxnSp>
        <p:nvCxnSpPr>
          <p:cNvPr id="75" name="直接连接符 74"/>
          <p:cNvCxnSpPr/>
          <p:nvPr/>
        </p:nvCxnSpPr>
        <p:spPr>
          <a:xfrm>
            <a:off x="2498591" y="1919848"/>
            <a:ext cx="1353" cy="4480225"/>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9937851" y="1919848"/>
            <a:ext cx="0" cy="448022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691022" y="1304544"/>
            <a:ext cx="1440000" cy="707712"/>
            <a:chOff x="5691022" y="1149996"/>
            <a:chExt cx="1440000" cy="707712"/>
          </a:xfrm>
        </p:grpSpPr>
        <p:sp>
          <p:nvSpPr>
            <p:cNvPr id="30" name="Freeform 159"/>
            <p:cNvSpPr>
              <a:spLocks noChangeAspect="1"/>
            </p:cNvSpPr>
            <p:nvPr/>
          </p:nvSpPr>
          <p:spPr>
            <a:xfrm flipH="1">
              <a:off x="5691022" y="1149996"/>
              <a:ext cx="1440000" cy="7077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文本框 30"/>
            <p:cNvSpPr txBox="1"/>
            <p:nvPr/>
          </p:nvSpPr>
          <p:spPr>
            <a:xfrm>
              <a:off x="5795308" y="1396497"/>
              <a:ext cx="1231427" cy="338554"/>
            </a:xfrm>
            <a:prstGeom prst="rect">
              <a:avLst/>
            </a:prstGeom>
            <a:noFill/>
          </p:spPr>
          <p:txBody>
            <a:bodyPr wrap="none" rtlCol="0">
              <a:spAutoFit/>
            </a:bodyPr>
            <a:lstStyle/>
            <a:p>
              <a:r>
                <a:rPr lang="en-US" altLang="zh-CN" sz="1600" dirty="0" smtClean="0"/>
                <a:t>IP Network</a:t>
              </a:r>
              <a:endParaRPr lang="zh-CN" altLang="en-US" sz="1600" dirty="0"/>
            </a:p>
          </p:txBody>
        </p:sp>
      </p:grpSp>
      <p:cxnSp>
        <p:nvCxnSpPr>
          <p:cNvPr id="7" name="直接连接符 6"/>
          <p:cNvCxnSpPr>
            <a:endCxn id="54" idx="1"/>
          </p:cNvCxnSpPr>
          <p:nvPr/>
        </p:nvCxnSpPr>
        <p:spPr>
          <a:xfrm flipV="1">
            <a:off x="2492260" y="3350092"/>
            <a:ext cx="693344" cy="0"/>
          </a:xfrm>
          <a:prstGeom prst="line">
            <a:avLst/>
          </a:prstGeom>
          <a:ln w="254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99944" y="2255938"/>
            <a:ext cx="693344" cy="0"/>
          </a:xfrm>
          <a:prstGeom prst="line">
            <a:avLst/>
          </a:prstGeom>
          <a:ln w="254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499944" y="4454079"/>
            <a:ext cx="693344" cy="0"/>
          </a:xfrm>
          <a:prstGeom prst="line">
            <a:avLst/>
          </a:prstGeom>
          <a:ln w="254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9193855" y="2803015"/>
            <a:ext cx="7200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9204872" y="5015941"/>
            <a:ext cx="7200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9217851" y="5641906"/>
            <a:ext cx="7200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821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a:off x="2526341" y="1595416"/>
            <a:ext cx="7416000" cy="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smtClean="0"/>
              <a:t>SNMPv2c</a:t>
            </a:r>
            <a:endParaRPr lang="zh-CN" altLang="en-US"/>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31298" y="1374016"/>
            <a:ext cx="540000" cy="442800"/>
          </a:xfrm>
          <a:prstGeom prst="rect">
            <a:avLst/>
          </a:prstGeom>
        </p:spPr>
      </p:pic>
      <p:pic>
        <p:nvPicPr>
          <p:cNvPr id="4"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667855" y="1374016"/>
            <a:ext cx="540000" cy="442800"/>
          </a:xfrm>
          <a:prstGeom prst="rect">
            <a:avLst/>
          </a:prstGeom>
        </p:spPr>
      </p:pic>
      <p:cxnSp>
        <p:nvCxnSpPr>
          <p:cNvPr id="6" name="直接连接符 5"/>
          <p:cNvCxnSpPr/>
          <p:nvPr/>
        </p:nvCxnSpPr>
        <p:spPr>
          <a:xfrm>
            <a:off x="2498591" y="1816816"/>
            <a:ext cx="1353" cy="4480225"/>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937855" y="1816816"/>
            <a:ext cx="0" cy="448022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532068" y="1410750"/>
            <a:ext cx="699230" cy="369332"/>
          </a:xfrm>
          <a:prstGeom prst="rect">
            <a:avLst/>
          </a:prstGeom>
          <a:noFill/>
        </p:spPr>
        <p:txBody>
          <a:bodyPr wrap="none" rtlCol="0">
            <a:spAutoFit/>
          </a:bodyPr>
          <a:lstStyle/>
          <a:p>
            <a:r>
              <a:rPr lang="en-US" altLang="zh-CN" smtClean="0"/>
              <a:t>NMS</a:t>
            </a:r>
            <a:endParaRPr lang="zh-CN" altLang="en-US"/>
          </a:p>
        </p:txBody>
      </p:sp>
      <p:sp>
        <p:nvSpPr>
          <p:cNvPr id="45" name="文本框 44"/>
          <p:cNvSpPr txBox="1"/>
          <p:nvPr/>
        </p:nvSpPr>
        <p:spPr>
          <a:xfrm>
            <a:off x="10207855" y="1411158"/>
            <a:ext cx="1338828" cy="369332"/>
          </a:xfrm>
          <a:prstGeom prst="rect">
            <a:avLst/>
          </a:prstGeom>
          <a:noFill/>
        </p:spPr>
        <p:txBody>
          <a:bodyPr wrap="none" rtlCol="0">
            <a:spAutoFit/>
          </a:bodyPr>
          <a:lstStyle/>
          <a:p>
            <a:r>
              <a:rPr lang="zh-CN" altLang="en-US" smtClean="0"/>
              <a:t>被管理设备</a:t>
            </a:r>
            <a:endParaRPr lang="zh-CN" altLang="en-US"/>
          </a:p>
        </p:txBody>
      </p:sp>
      <p:cxnSp>
        <p:nvCxnSpPr>
          <p:cNvPr id="8" name="直接连接符 7"/>
          <p:cNvCxnSpPr/>
          <p:nvPr/>
        </p:nvCxnSpPr>
        <p:spPr>
          <a:xfrm>
            <a:off x="2526341" y="2152906"/>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042685" y="1936906"/>
            <a:ext cx="900000" cy="432000"/>
          </a:xfrm>
          <a:prstGeom prst="rect">
            <a:avLst/>
          </a:prstGeom>
          <a:solidFill>
            <a:srgbClr val="F2FBFE"/>
          </a:solidFill>
          <a:ln w="9525">
            <a:solidFill>
              <a:srgbClr val="99DFF9"/>
            </a:solidFill>
          </a:ln>
        </p:spPr>
        <p:txBody>
          <a:bodyPr wrap="none" lIns="0" tIns="0" rIns="0" bIns="0" rtlCol="0" anchor="ctr" anchorCtr="0">
            <a:noAutofit/>
          </a:bodyPr>
          <a:lstStyle>
            <a:defPPr>
              <a:defRPr lang="en-US"/>
            </a:defPPr>
            <a:lvl1pPr algn="ctr">
              <a:defRPr sz="1400">
                <a:solidFill>
                  <a:schemeClr val="bg1">
                    <a:lumMod val="50000"/>
                  </a:schemeClr>
                </a:solidFill>
                <a:latin typeface="Huawei Sans" panose="020C0503030203020204" pitchFamily="34" charset="0"/>
                <a:ea typeface="方正兰亭黑简体" panose="02000000000000000000" pitchFamily="2" charset="-122"/>
              </a:defRPr>
            </a:lvl1pPr>
          </a:lstStyle>
          <a:p>
            <a:r>
              <a:rPr lang="en-US" altLang="zh-CN"/>
              <a:t>Get</a:t>
            </a:r>
            <a:endParaRPr lang="zh-CN" altLang="en-US"/>
          </a:p>
        </p:txBody>
      </p:sp>
      <p:cxnSp>
        <p:nvCxnSpPr>
          <p:cNvPr id="17" name="直接连接符 16"/>
          <p:cNvCxnSpPr/>
          <p:nvPr/>
        </p:nvCxnSpPr>
        <p:spPr>
          <a:xfrm>
            <a:off x="2526341" y="2907456"/>
            <a:ext cx="7416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042685" y="2679996"/>
            <a:ext cx="900000"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dirty="0" err="1" smtClean="0">
                <a:solidFill>
                  <a:schemeClr val="bg1">
                    <a:lumMod val="50000"/>
                  </a:schemeClr>
                </a:solidFill>
                <a:latin typeface="Huawei Sans" panose="020C0503030203020204" pitchFamily="34" charset="0"/>
                <a:ea typeface="方正兰亭黑简体" panose="02000000000000000000" pitchFamily="2" charset="-122"/>
              </a:rPr>
              <a:t>GetNext</a:t>
            </a:r>
            <a:endParaRPr lang="zh-CN" altLang="en-US" sz="1400" dirty="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26" name="直接连接符 25"/>
          <p:cNvCxnSpPr/>
          <p:nvPr/>
        </p:nvCxnSpPr>
        <p:spPr>
          <a:xfrm>
            <a:off x="2526341" y="3639086"/>
            <a:ext cx="7416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042685" y="3423086"/>
            <a:ext cx="900000"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a:solidFill>
                  <a:schemeClr val="bg1">
                    <a:lumMod val="50000"/>
                  </a:schemeClr>
                </a:solidFill>
                <a:latin typeface="Huawei Sans" panose="020C0503030203020204" pitchFamily="34" charset="0"/>
                <a:ea typeface="方正兰亭黑简体" panose="02000000000000000000" pitchFamily="2" charset="-122"/>
              </a:rPr>
              <a:t>S</a:t>
            </a:r>
            <a:r>
              <a:rPr lang="en-US" altLang="zh-CN" sz="1400" smtClean="0">
                <a:solidFill>
                  <a:schemeClr val="bg1">
                    <a:lumMod val="50000"/>
                  </a:schemeClr>
                </a:solidFill>
                <a:latin typeface="Huawei Sans" panose="020C0503030203020204" pitchFamily="34" charset="0"/>
                <a:ea typeface="方正兰亭黑简体" panose="02000000000000000000" pitchFamily="2" charset="-122"/>
              </a:rPr>
              <a:t>et</a:t>
            </a:r>
            <a:endParaRPr lang="zh-CN" altLang="en-US" sz="14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9" name="直接连接符 8"/>
          <p:cNvCxnSpPr/>
          <p:nvPr/>
        </p:nvCxnSpPr>
        <p:spPr>
          <a:xfrm flipH="1">
            <a:off x="2526341" y="2524451"/>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8412595" y="2308451"/>
            <a:ext cx="900000"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a:solidFill>
                  <a:schemeClr val="bg1">
                    <a:lumMod val="50000"/>
                  </a:schemeClr>
                </a:solidFill>
                <a:latin typeface="Huawei Sans" panose="020C0503030203020204" pitchFamily="34" charset="0"/>
                <a:ea typeface="方正兰亭黑简体" panose="02000000000000000000" pitchFamily="2" charset="-122"/>
              </a:rPr>
              <a:t>Response</a:t>
            </a:r>
            <a:endParaRPr lang="zh-CN" altLang="en-US" sz="14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23" name="直接连接符 22"/>
          <p:cNvCxnSpPr/>
          <p:nvPr/>
        </p:nvCxnSpPr>
        <p:spPr>
          <a:xfrm flipH="1">
            <a:off x="2526341" y="3267541"/>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8412595" y="3051541"/>
            <a:ext cx="900000"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a:solidFill>
                  <a:schemeClr val="bg1">
                    <a:lumMod val="50000"/>
                  </a:schemeClr>
                </a:solidFill>
                <a:latin typeface="Huawei Sans" panose="020C0503030203020204" pitchFamily="34" charset="0"/>
                <a:ea typeface="方正兰亭黑简体" panose="02000000000000000000" pitchFamily="2" charset="-122"/>
              </a:rPr>
              <a:t>Response</a:t>
            </a:r>
            <a:endParaRPr lang="zh-CN" altLang="en-US" sz="14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29" name="直接连接符 28"/>
          <p:cNvCxnSpPr/>
          <p:nvPr/>
        </p:nvCxnSpPr>
        <p:spPr>
          <a:xfrm flipH="1">
            <a:off x="2526341" y="4010631"/>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8400802" y="3794631"/>
            <a:ext cx="900000"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a:solidFill>
                  <a:schemeClr val="bg1">
                    <a:lumMod val="50000"/>
                  </a:schemeClr>
                </a:solidFill>
                <a:latin typeface="Huawei Sans" panose="020C0503030203020204" pitchFamily="34" charset="0"/>
                <a:ea typeface="方正兰亭黑简体" panose="02000000000000000000" pitchFamily="2" charset="-122"/>
              </a:rPr>
              <a:t>Response</a:t>
            </a:r>
            <a:endParaRPr lang="zh-CN" altLang="en-US" sz="14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32" name="直接连接符 31"/>
          <p:cNvCxnSpPr/>
          <p:nvPr/>
        </p:nvCxnSpPr>
        <p:spPr>
          <a:xfrm flipH="1">
            <a:off x="2526341" y="4492126"/>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8409647" y="4276126"/>
            <a:ext cx="900000"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smtClean="0">
                <a:solidFill>
                  <a:schemeClr val="bg1">
                    <a:lumMod val="50000"/>
                  </a:schemeClr>
                </a:solidFill>
                <a:latin typeface="Huawei Sans" panose="020C0503030203020204" pitchFamily="34" charset="0"/>
                <a:ea typeface="方正兰亭黑简体" panose="02000000000000000000" pitchFamily="2" charset="-122"/>
              </a:rPr>
              <a:t>Trap</a:t>
            </a:r>
            <a:endParaRPr lang="zh-CN" altLang="en-US" sz="14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52" name="直接连接符 51"/>
          <p:cNvCxnSpPr/>
          <p:nvPr/>
        </p:nvCxnSpPr>
        <p:spPr>
          <a:xfrm>
            <a:off x="2504155" y="4814175"/>
            <a:ext cx="7416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020499" y="4586715"/>
            <a:ext cx="900000"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dirty="0" err="1" smtClean="0">
                <a:solidFill>
                  <a:srgbClr val="EC7061"/>
                </a:solidFill>
                <a:latin typeface="Huawei Sans" panose="020C0503030203020204" pitchFamily="34" charset="0"/>
                <a:ea typeface="方正兰亭黑简体" panose="02000000000000000000" pitchFamily="2" charset="-122"/>
              </a:rPr>
              <a:t>GetBulk</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sp>
        <p:nvSpPr>
          <p:cNvPr id="75" name="文本框 74"/>
          <p:cNvSpPr txBox="1"/>
          <p:nvPr/>
        </p:nvSpPr>
        <p:spPr>
          <a:xfrm>
            <a:off x="3920499" y="4586715"/>
            <a:ext cx="1567895"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zh-CN" altLang="en-US" sz="1400" smtClean="0">
                <a:latin typeface="Huawei Sans" panose="020C0503030203020204" pitchFamily="34" charset="0"/>
                <a:ea typeface="方正兰亭黑简体" panose="02000000000000000000" pitchFamily="2" charset="-122"/>
              </a:rPr>
              <a:t>查询设备所有</a:t>
            </a:r>
            <a:endParaRPr lang="en-US" altLang="zh-CN" sz="1400" smtClean="0">
              <a:latin typeface="Huawei Sans" panose="020C0503030203020204" pitchFamily="34" charset="0"/>
              <a:ea typeface="方正兰亭黑简体" panose="02000000000000000000" pitchFamily="2" charset="-122"/>
            </a:endParaRPr>
          </a:p>
          <a:p>
            <a:pPr algn="ctr"/>
            <a:r>
              <a:rPr lang="zh-CN" altLang="en-US" sz="1400" smtClean="0">
                <a:latin typeface="Huawei Sans" panose="020C0503030203020204" pitchFamily="34" charset="0"/>
                <a:ea typeface="方正兰亭黑简体" panose="02000000000000000000" pitchFamily="2" charset="-122"/>
              </a:rPr>
              <a:t>接口</a:t>
            </a:r>
            <a:r>
              <a:rPr lang="en-US" altLang="zh-CN" sz="1400" smtClean="0">
                <a:latin typeface="Huawei Sans" panose="020C0503030203020204" pitchFamily="34" charset="0"/>
                <a:ea typeface="方正兰亭黑简体" panose="02000000000000000000" pitchFamily="2" charset="-122"/>
              </a:rPr>
              <a:t>IP</a:t>
            </a:r>
            <a:r>
              <a:rPr lang="zh-CN" altLang="en-US" sz="1400" smtClean="0">
                <a:latin typeface="Huawei Sans" panose="020C0503030203020204" pitchFamily="34" charset="0"/>
                <a:ea typeface="方正兰亭黑简体" panose="02000000000000000000" pitchFamily="2" charset="-122"/>
              </a:rPr>
              <a:t>地址</a:t>
            </a:r>
            <a:endParaRPr lang="zh-CN" altLang="en-US" sz="1400">
              <a:latin typeface="Huawei Sans" panose="020C0503030203020204" pitchFamily="34" charset="0"/>
              <a:ea typeface="方正兰亭黑简体" panose="02000000000000000000" pitchFamily="2" charset="-122"/>
            </a:endParaRPr>
          </a:p>
        </p:txBody>
      </p:sp>
      <p:cxnSp>
        <p:nvCxnSpPr>
          <p:cNvPr id="77" name="直接连接符 76"/>
          <p:cNvCxnSpPr/>
          <p:nvPr/>
        </p:nvCxnSpPr>
        <p:spPr>
          <a:xfrm flipH="1">
            <a:off x="2526341" y="5150266"/>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2526341" y="5639174"/>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6832907" y="5446532"/>
            <a:ext cx="900000"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dirty="0">
                <a:solidFill>
                  <a:srgbClr val="EC7061"/>
                </a:solidFill>
                <a:latin typeface="Huawei Sans" panose="020C0503030203020204" pitchFamily="34" charset="0"/>
                <a:ea typeface="方正兰亭黑简体" panose="02000000000000000000" pitchFamily="2" charset="-122"/>
              </a:rPr>
              <a:t>Inform</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sp>
        <p:nvSpPr>
          <p:cNvPr id="84" name="文本框 83"/>
          <p:cNvSpPr txBox="1"/>
          <p:nvPr/>
        </p:nvSpPr>
        <p:spPr>
          <a:xfrm>
            <a:off x="7732907" y="5446532"/>
            <a:ext cx="1567895"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a:latin typeface="Huawei Sans" panose="020C0503030203020204" pitchFamily="34" charset="0"/>
                <a:ea typeface="方正兰亭黑简体" panose="02000000000000000000" pitchFamily="2" charset="-122"/>
              </a:rPr>
              <a:t>CPU</a:t>
            </a:r>
            <a:r>
              <a:rPr lang="zh-CN" altLang="en-US" sz="1400">
                <a:latin typeface="Huawei Sans" panose="020C0503030203020204" pitchFamily="34" charset="0"/>
                <a:ea typeface="方正兰亭黑简体" panose="02000000000000000000" pitchFamily="2" charset="-122"/>
              </a:rPr>
              <a:t>使用率过高！</a:t>
            </a:r>
          </a:p>
        </p:txBody>
      </p:sp>
      <p:cxnSp>
        <p:nvCxnSpPr>
          <p:cNvPr id="85" name="直接连接符 84"/>
          <p:cNvCxnSpPr/>
          <p:nvPr/>
        </p:nvCxnSpPr>
        <p:spPr>
          <a:xfrm>
            <a:off x="2526341" y="6174927"/>
            <a:ext cx="7416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3042685" y="5947467"/>
            <a:ext cx="900000"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smtClean="0">
                <a:solidFill>
                  <a:srgbClr val="EC7061"/>
                </a:solidFill>
                <a:latin typeface="Huawei Sans" panose="020C0503030203020204" pitchFamily="34" charset="0"/>
                <a:ea typeface="方正兰亭黑简体" panose="02000000000000000000" pitchFamily="2" charset="-122"/>
              </a:rPr>
              <a:t>Response</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88" name="文本框 87"/>
          <p:cNvSpPr txBox="1"/>
          <p:nvPr/>
        </p:nvSpPr>
        <p:spPr>
          <a:xfrm>
            <a:off x="3942685" y="5947467"/>
            <a:ext cx="1567895"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zh-CN" altLang="en-US" sz="1400" smtClean="0">
                <a:latin typeface="Huawei Sans" panose="020C0503030203020204" pitchFamily="34" charset="0"/>
                <a:ea typeface="方正兰亭黑简体" panose="02000000000000000000" pitchFamily="2" charset="-122"/>
              </a:rPr>
              <a:t>已经收到告警！</a:t>
            </a:r>
            <a:endParaRPr lang="zh-CN" altLang="en-US" sz="1400">
              <a:latin typeface="Huawei Sans" panose="020C0503030203020204" pitchFamily="34" charset="0"/>
              <a:ea typeface="方正兰亭黑简体" panose="02000000000000000000" pitchFamily="2" charset="-122"/>
            </a:endParaRPr>
          </a:p>
        </p:txBody>
      </p:sp>
      <p:sp>
        <p:nvSpPr>
          <p:cNvPr id="90" name="文本框 89"/>
          <p:cNvSpPr txBox="1"/>
          <p:nvPr/>
        </p:nvSpPr>
        <p:spPr>
          <a:xfrm>
            <a:off x="6832907" y="4894853"/>
            <a:ext cx="900000" cy="432000"/>
          </a:xfrm>
          <a:prstGeom prst="rect">
            <a:avLst/>
          </a:prstGeom>
          <a:solidFill>
            <a:srgbClr val="F2FBFE"/>
          </a:solidFill>
          <a:ln w="9525">
            <a:solidFill>
              <a:srgbClr val="99DFF9"/>
            </a:solidFill>
          </a:ln>
        </p:spPr>
        <p:txBody>
          <a:bodyPr wrap="none" lIns="0" tIns="0" rIns="0" bIns="0" rtlCol="0" anchor="ctr" anchorCtr="0">
            <a:noAutofit/>
          </a:bodyPr>
          <a:lstStyle>
            <a:defPPr>
              <a:defRPr lang="en-US"/>
            </a:defPPr>
            <a:lvl1pPr algn="ctr">
              <a:defRPr sz="1400" b="1">
                <a:solidFill>
                  <a:srgbClr val="C00000"/>
                </a:solidFill>
                <a:latin typeface="Huawei Sans" panose="020C0503030203020204" pitchFamily="34" charset="0"/>
                <a:ea typeface="方正兰亭黑简体" panose="02000000000000000000" pitchFamily="2" charset="-122"/>
              </a:defRPr>
            </a:lvl1pPr>
          </a:lstStyle>
          <a:p>
            <a:r>
              <a:rPr lang="en-US" altLang="zh-CN" b="0">
                <a:solidFill>
                  <a:srgbClr val="EC7061"/>
                </a:solidFill>
              </a:rPr>
              <a:t>Response</a:t>
            </a:r>
            <a:endParaRPr lang="zh-CN" altLang="en-US" b="0">
              <a:solidFill>
                <a:srgbClr val="EC7061"/>
              </a:solidFill>
            </a:endParaRPr>
          </a:p>
        </p:txBody>
      </p:sp>
      <p:sp>
        <p:nvSpPr>
          <p:cNvPr id="91" name="文本框 90"/>
          <p:cNvSpPr txBox="1"/>
          <p:nvPr/>
        </p:nvSpPr>
        <p:spPr>
          <a:xfrm>
            <a:off x="7732907" y="4894853"/>
            <a:ext cx="1567895" cy="432000"/>
          </a:xfrm>
          <a:prstGeom prst="rect">
            <a:avLst/>
          </a:prstGeom>
          <a:solidFill>
            <a:srgbClr val="F2FBFE"/>
          </a:solidFill>
          <a:ln w="9525">
            <a:solidFill>
              <a:srgbClr val="99DFF9"/>
            </a:solidFill>
          </a:ln>
        </p:spPr>
        <p:txBody>
          <a:bodyPr wrap="none" lIns="0" tIns="0" rIns="0" bIns="0" rtlCol="0" anchor="ctr" anchorCtr="0">
            <a:noAutofit/>
          </a:bodyPr>
          <a:lstStyle/>
          <a:p>
            <a:pPr algn="ctr"/>
            <a:r>
              <a:rPr lang="en-US" altLang="zh-CN" sz="1400" smtClean="0">
                <a:latin typeface="Huawei Sans" panose="020C0503030203020204" pitchFamily="34" charset="0"/>
                <a:ea typeface="方正兰亭黑简体" panose="02000000000000000000" pitchFamily="2" charset="-122"/>
              </a:rPr>
              <a:t>GE0/0/1</a:t>
            </a:r>
            <a:r>
              <a:rPr lang="zh-CN" altLang="en-US" sz="1400" smtClean="0">
                <a:latin typeface="Huawei Sans" panose="020C0503030203020204" pitchFamily="34" charset="0"/>
                <a:ea typeface="方正兰亭黑简体" panose="02000000000000000000" pitchFamily="2" charset="-122"/>
              </a:rPr>
              <a:t>地址是</a:t>
            </a:r>
            <a:r>
              <a:rPr lang="en-US" altLang="zh-CN" sz="1400" smtClean="0">
                <a:latin typeface="Huawei Sans" panose="020C0503030203020204" pitchFamily="34" charset="0"/>
                <a:ea typeface="方正兰亭黑简体" panose="02000000000000000000" pitchFamily="2" charset="-122"/>
              </a:rPr>
              <a:t>…</a:t>
            </a:r>
          </a:p>
          <a:p>
            <a:pPr algn="ctr"/>
            <a:r>
              <a:rPr lang="en-US" altLang="zh-CN" sz="1400" smtClean="0">
                <a:latin typeface="Huawei Sans" panose="020C0503030203020204" pitchFamily="34" charset="0"/>
                <a:ea typeface="方正兰亭黑简体" panose="02000000000000000000" pitchFamily="2" charset="-122"/>
              </a:rPr>
              <a:t>GE0/0/2</a:t>
            </a:r>
            <a:r>
              <a:rPr lang="zh-CN" altLang="en-US" sz="1400" smtClean="0">
                <a:latin typeface="Huawei Sans" panose="020C0503030203020204" pitchFamily="34" charset="0"/>
                <a:ea typeface="方正兰亭黑简体" panose="02000000000000000000" pitchFamily="2" charset="-122"/>
              </a:rPr>
              <a:t>地址是</a:t>
            </a:r>
            <a:r>
              <a:rPr lang="en-US" altLang="zh-CN" sz="1400" smtClean="0">
                <a:latin typeface="Huawei Sans" panose="020C0503030203020204" pitchFamily="34" charset="0"/>
                <a:ea typeface="方正兰亭黑简体" panose="02000000000000000000" pitchFamily="2" charset="-122"/>
              </a:rPr>
              <a:t>…</a:t>
            </a:r>
            <a:endParaRPr lang="zh-CN" altLang="en-US" sz="1400">
              <a:latin typeface="Huawei Sans" panose="020C0503030203020204" pitchFamily="34" charset="0"/>
              <a:ea typeface="方正兰亭黑简体" panose="02000000000000000000" pitchFamily="2" charset="-122"/>
            </a:endParaRPr>
          </a:p>
        </p:txBody>
      </p:sp>
      <p:sp>
        <p:nvSpPr>
          <p:cNvPr id="51" name="Freeform 159"/>
          <p:cNvSpPr>
            <a:spLocks noChangeAspect="1"/>
          </p:cNvSpPr>
          <p:nvPr/>
        </p:nvSpPr>
        <p:spPr>
          <a:xfrm flipH="1">
            <a:off x="5691022" y="1240149"/>
            <a:ext cx="1440000" cy="7077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文本框 54"/>
          <p:cNvSpPr txBox="1"/>
          <p:nvPr/>
        </p:nvSpPr>
        <p:spPr>
          <a:xfrm>
            <a:off x="5795308" y="1448013"/>
            <a:ext cx="1231427" cy="338554"/>
          </a:xfrm>
          <a:prstGeom prst="rect">
            <a:avLst/>
          </a:prstGeom>
          <a:noFill/>
        </p:spPr>
        <p:txBody>
          <a:bodyPr wrap="none" rtlCol="0">
            <a:spAutoFit/>
          </a:bodyPr>
          <a:lstStyle/>
          <a:p>
            <a:r>
              <a:rPr lang="en-US" altLang="zh-CN" sz="1600" dirty="0" smtClean="0"/>
              <a:t>IP Network</a:t>
            </a:r>
            <a:endParaRPr lang="zh-CN" altLang="en-US" sz="1600" dirty="0"/>
          </a:p>
        </p:txBody>
      </p:sp>
    </p:spTree>
    <p:extLst>
      <p:ext uri="{BB962C8B-B14F-4D97-AF65-F5344CB8AC3E}">
        <p14:creationId xmlns:p14="http://schemas.microsoft.com/office/powerpoint/2010/main" val="802473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SNMPv3</a:t>
            </a:r>
            <a:endParaRPr lang="zh-CN" altLang="en-US" dirty="0"/>
          </a:p>
        </p:txBody>
      </p:sp>
      <p:sp>
        <p:nvSpPr>
          <p:cNvPr id="6" name="文本占位符 5"/>
          <p:cNvSpPr>
            <a:spLocks noGrp="1"/>
          </p:cNvSpPr>
          <p:nvPr>
            <p:ph type="body" sz="quarter" idx="10"/>
          </p:nvPr>
        </p:nvSpPr>
        <p:spPr/>
        <p:txBody>
          <a:bodyPr/>
          <a:lstStyle/>
          <a:p>
            <a:r>
              <a:rPr lang="en-US" altLang="zh-CN" sz="1800" dirty="0" smtClean="0"/>
              <a:t>SNMPv3</a:t>
            </a:r>
            <a:r>
              <a:rPr lang="zh-CN" altLang="en-US" sz="1800" dirty="0" smtClean="0"/>
              <a:t>与</a:t>
            </a:r>
            <a:r>
              <a:rPr lang="en-US" altLang="zh-CN" sz="1800" dirty="0" smtClean="0"/>
              <a:t>SNMPv1</a:t>
            </a:r>
            <a:r>
              <a:rPr lang="zh-CN" altLang="en-US" sz="1800" dirty="0" smtClean="0"/>
              <a:t>和</a:t>
            </a:r>
            <a:r>
              <a:rPr lang="en-US" altLang="zh-CN" sz="1800" dirty="0" smtClean="0"/>
              <a:t>SNMPv2c</a:t>
            </a:r>
            <a:r>
              <a:rPr lang="zh-CN" altLang="en-US" sz="1800" dirty="0" smtClean="0"/>
              <a:t>的工作机制基本一致但添加了报头数据和安全参数。</a:t>
            </a:r>
            <a:endParaRPr lang="en-US" altLang="zh-CN" sz="1800" dirty="0" smtClean="0"/>
          </a:p>
          <a:p>
            <a:r>
              <a:rPr lang="en-US" altLang="zh-CN" sz="1800" dirty="0" smtClean="0"/>
              <a:t>SNMPv3</a:t>
            </a:r>
            <a:r>
              <a:rPr lang="zh-CN" altLang="en-US" sz="1800" dirty="0" smtClean="0"/>
              <a:t>报文具有身份验证和加密处理的功能。</a:t>
            </a:r>
            <a:endParaRPr lang="en-US" altLang="zh-CN" sz="1800" dirty="0" smtClean="0"/>
          </a:p>
          <a:p>
            <a:r>
              <a:rPr lang="en-US" altLang="zh-CN" sz="1800" dirty="0" smtClean="0"/>
              <a:t>SNMPv3</a:t>
            </a:r>
            <a:r>
              <a:rPr lang="zh-CN" altLang="en-US" sz="1800" dirty="0" smtClean="0"/>
              <a:t>适用于各种规模的网络，安全性极高。</a:t>
            </a:r>
            <a:endParaRPr lang="en-US" altLang="zh-CN" sz="1800" dirty="0" smtClean="0"/>
          </a:p>
          <a:p>
            <a:endParaRPr lang="zh-CN" altLang="en-US" sz="1800" dirty="0"/>
          </a:p>
        </p:txBody>
      </p:sp>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71849" y="3280902"/>
            <a:ext cx="540000" cy="442800"/>
          </a:xfrm>
          <a:prstGeom prst="rect">
            <a:avLst/>
          </a:prstGeom>
        </p:spPr>
      </p:pic>
      <p:pic>
        <p:nvPicPr>
          <p:cNvPr id="14"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840553" y="3277880"/>
            <a:ext cx="540000" cy="442800"/>
          </a:xfrm>
          <a:prstGeom prst="rect">
            <a:avLst/>
          </a:prstGeom>
        </p:spPr>
      </p:pic>
      <p:cxnSp>
        <p:nvCxnSpPr>
          <p:cNvPr id="16" name="直接连接符 15"/>
          <p:cNvCxnSpPr/>
          <p:nvPr/>
        </p:nvCxnSpPr>
        <p:spPr>
          <a:xfrm>
            <a:off x="3439142" y="3723702"/>
            <a:ext cx="1353" cy="2160000"/>
          </a:xfrm>
          <a:prstGeom prst="line">
            <a:avLst/>
          </a:prstGeom>
          <a:ln w="2540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110553" y="3760436"/>
            <a:ext cx="0" cy="2160000"/>
          </a:xfrm>
          <a:prstGeom prst="line">
            <a:avLst/>
          </a:prstGeom>
          <a:ln w="254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472619" y="3317636"/>
            <a:ext cx="699230" cy="369332"/>
          </a:xfrm>
          <a:prstGeom prst="rect">
            <a:avLst/>
          </a:prstGeom>
          <a:noFill/>
        </p:spPr>
        <p:txBody>
          <a:bodyPr wrap="none" rtlCol="0">
            <a:spAutoFit/>
          </a:bodyPr>
          <a:lstStyle/>
          <a:p>
            <a:r>
              <a:rPr lang="en-US" altLang="zh-CN" smtClean="0"/>
              <a:t>NMS</a:t>
            </a:r>
            <a:endParaRPr lang="zh-CN" altLang="en-US"/>
          </a:p>
        </p:txBody>
      </p:sp>
      <p:sp>
        <p:nvSpPr>
          <p:cNvPr id="21" name="文本框 20"/>
          <p:cNvSpPr txBox="1"/>
          <p:nvPr/>
        </p:nvSpPr>
        <p:spPr>
          <a:xfrm>
            <a:off x="8380553" y="3354778"/>
            <a:ext cx="1338828" cy="369332"/>
          </a:xfrm>
          <a:prstGeom prst="rect">
            <a:avLst/>
          </a:prstGeom>
          <a:noFill/>
        </p:spPr>
        <p:txBody>
          <a:bodyPr wrap="none" rtlCol="0">
            <a:spAutoFit/>
          </a:bodyPr>
          <a:lstStyle/>
          <a:p>
            <a:r>
              <a:rPr lang="zh-CN" altLang="en-US" smtClean="0"/>
              <a:t>被管理设备</a:t>
            </a:r>
            <a:endParaRPr lang="zh-CN" altLang="en-US"/>
          </a:p>
        </p:txBody>
      </p:sp>
      <p:sp>
        <p:nvSpPr>
          <p:cNvPr id="5" name="圆角矩形 4"/>
          <p:cNvSpPr/>
          <p:nvPr/>
        </p:nvSpPr>
        <p:spPr>
          <a:xfrm>
            <a:off x="4438764" y="4150202"/>
            <a:ext cx="2669460" cy="1069676"/>
          </a:xfrm>
          <a:prstGeom prst="roundRect">
            <a:avLst/>
          </a:prstGeom>
          <a:solidFill>
            <a:srgbClr val="F2FBFE"/>
          </a:solidFill>
          <a:ln w="19050">
            <a:solidFill>
              <a:srgbClr val="99DFF9"/>
            </a:solidFill>
          </a:ln>
        </p:spPr>
        <p:txBody>
          <a:bodyPr wrap="none" lIns="0" tIns="0" rIns="0" bIns="0" rtlCol="0" anchor="ctr" anchorCtr="0">
            <a:noAutofit/>
          </a:bodyPr>
          <a:lstStyle/>
          <a:p>
            <a:pPr algn="ctr"/>
            <a:r>
              <a:rPr lang="zh-CN" altLang="en-US" sz="1600" b="1" smtClean="0"/>
              <a:t>对所有交互的报文进行认证</a:t>
            </a:r>
            <a:endParaRPr lang="en-US" altLang="zh-CN" sz="1600" b="1" smtClean="0"/>
          </a:p>
          <a:p>
            <a:pPr algn="ctr"/>
            <a:r>
              <a:rPr lang="zh-CN" altLang="en-US" sz="1600" b="1"/>
              <a:t>同时</a:t>
            </a:r>
            <a:r>
              <a:rPr lang="zh-CN" altLang="en-US" sz="1600" b="1" smtClean="0"/>
              <a:t>对报文进行加密</a:t>
            </a:r>
            <a:endParaRPr lang="zh-CN" altLang="en-US" sz="1600" b="1"/>
          </a:p>
        </p:txBody>
      </p:sp>
      <p:cxnSp>
        <p:nvCxnSpPr>
          <p:cNvPr id="20" name="直接连接符 19"/>
          <p:cNvCxnSpPr>
            <a:stCxn id="12" idx="3"/>
            <a:endCxn id="14" idx="1"/>
          </p:cNvCxnSpPr>
          <p:nvPr/>
        </p:nvCxnSpPr>
        <p:spPr>
          <a:xfrm flipV="1">
            <a:off x="3711849" y="3499280"/>
            <a:ext cx="4128704" cy="3022"/>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190524" y="3095789"/>
            <a:ext cx="1440000" cy="707712"/>
            <a:chOff x="5691022" y="1149996"/>
            <a:chExt cx="1440000" cy="707712"/>
          </a:xfrm>
        </p:grpSpPr>
        <p:sp>
          <p:nvSpPr>
            <p:cNvPr id="25" name="Freeform 159"/>
            <p:cNvSpPr>
              <a:spLocks noChangeAspect="1"/>
            </p:cNvSpPr>
            <p:nvPr/>
          </p:nvSpPr>
          <p:spPr>
            <a:xfrm flipH="1">
              <a:off x="5691022" y="1149996"/>
              <a:ext cx="1440000" cy="7077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文本框 25"/>
            <p:cNvSpPr txBox="1"/>
            <p:nvPr/>
          </p:nvSpPr>
          <p:spPr>
            <a:xfrm>
              <a:off x="5795308" y="1396497"/>
              <a:ext cx="1231427" cy="338554"/>
            </a:xfrm>
            <a:prstGeom prst="rect">
              <a:avLst/>
            </a:prstGeom>
            <a:noFill/>
          </p:spPr>
          <p:txBody>
            <a:bodyPr wrap="none" rtlCol="0">
              <a:spAutoFit/>
            </a:bodyPr>
            <a:lstStyle/>
            <a:p>
              <a:r>
                <a:rPr lang="en-US" altLang="zh-CN" sz="1600" dirty="0" smtClean="0"/>
                <a:t>IP Network</a:t>
              </a:r>
              <a:endParaRPr lang="zh-CN" altLang="en-US" sz="1600" dirty="0"/>
            </a:p>
          </p:txBody>
        </p:sp>
      </p:grpSp>
      <p:cxnSp>
        <p:nvCxnSpPr>
          <p:cNvPr id="18" name="直接连接符 17"/>
          <p:cNvCxnSpPr/>
          <p:nvPr/>
        </p:nvCxnSpPr>
        <p:spPr>
          <a:xfrm>
            <a:off x="7108224" y="4678745"/>
            <a:ext cx="1008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440495" y="4658921"/>
            <a:ext cx="1008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295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smtClean="0"/>
              <a:t>网络管理与运维</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866096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SNMP</a:t>
            </a:r>
            <a:r>
              <a:rPr lang="zh-CN" altLang="en-US" smtClean="0"/>
              <a:t>小结</a:t>
            </a:r>
            <a:endParaRPr lang="zh-CN" altLang="en-US" dirty="0"/>
          </a:p>
        </p:txBody>
      </p:sp>
      <p:sp>
        <p:nvSpPr>
          <p:cNvPr id="2" name="文本占位符 1"/>
          <p:cNvSpPr>
            <a:spLocks noGrp="1"/>
          </p:cNvSpPr>
          <p:nvPr>
            <p:ph type="body" sz="quarter" idx="10"/>
          </p:nvPr>
        </p:nvSpPr>
        <p:spPr/>
        <p:txBody>
          <a:bodyPr/>
          <a:lstStyle/>
          <a:p>
            <a:pPr algn="l"/>
            <a:r>
              <a:rPr lang="en-US" altLang="zh-CN" sz="1800" dirty="0" smtClean="0"/>
              <a:t>SNMP</a:t>
            </a:r>
            <a:r>
              <a:rPr lang="zh-CN" altLang="en-US" sz="1800" dirty="0"/>
              <a:t>的特点如下：</a:t>
            </a:r>
          </a:p>
          <a:p>
            <a:pPr lvl="1"/>
            <a:r>
              <a:rPr lang="zh-CN" altLang="en-US" sz="1600" dirty="0" smtClean="0"/>
              <a:t>简单</a:t>
            </a:r>
            <a:r>
              <a:rPr lang="zh-CN" altLang="en-US" sz="1600" dirty="0"/>
              <a:t>：</a:t>
            </a:r>
            <a:r>
              <a:rPr lang="en-US" altLang="zh-CN" sz="1600" dirty="0"/>
              <a:t>SNMP</a:t>
            </a:r>
            <a:r>
              <a:rPr lang="zh-CN" altLang="en-US" sz="1600" dirty="0"/>
              <a:t>采用轮询机制，提</a:t>
            </a:r>
            <a:r>
              <a:rPr lang="zh-CN" altLang="en-US" sz="1600" dirty="0" smtClean="0"/>
              <a:t>供基</a:t>
            </a:r>
            <a:r>
              <a:rPr lang="zh-CN" altLang="en-US" sz="1600" dirty="0"/>
              <a:t>本的功能集，</a:t>
            </a:r>
            <a:r>
              <a:rPr lang="zh-CN" altLang="en-US" sz="1600" dirty="0" smtClean="0"/>
              <a:t>适合快速</a:t>
            </a:r>
            <a:r>
              <a:rPr lang="zh-CN" altLang="en-US" sz="1600" dirty="0"/>
              <a:t>、低价格</a:t>
            </a:r>
            <a:r>
              <a:rPr lang="zh-CN" altLang="en-US" sz="1600" dirty="0" smtClean="0"/>
              <a:t>的</a:t>
            </a:r>
            <a:r>
              <a:rPr lang="zh-CN" altLang="en-US" sz="1600" dirty="0"/>
              <a:t>场景</a:t>
            </a:r>
            <a:r>
              <a:rPr lang="zh-CN" altLang="en-US" sz="1600" dirty="0" smtClean="0"/>
              <a:t>使用</a:t>
            </a:r>
            <a:r>
              <a:rPr lang="zh-CN" altLang="en-US" sz="1600" dirty="0"/>
              <a:t>，而且</a:t>
            </a:r>
            <a:r>
              <a:rPr lang="en-US" altLang="zh-CN" sz="1600" dirty="0"/>
              <a:t>SNMP</a:t>
            </a:r>
            <a:r>
              <a:rPr lang="zh-CN" altLang="en-US" sz="1600" dirty="0"/>
              <a:t>以</a:t>
            </a:r>
            <a:r>
              <a:rPr lang="en-US" altLang="zh-CN" sz="1600" dirty="0"/>
              <a:t>UDP</a:t>
            </a:r>
            <a:r>
              <a:rPr lang="zh-CN" altLang="en-US" sz="1600" dirty="0"/>
              <a:t>报文为承载，</a:t>
            </a:r>
            <a:r>
              <a:rPr lang="zh-CN" altLang="en-US" sz="1600" dirty="0" smtClean="0"/>
              <a:t>因而得到绝大多数</a:t>
            </a:r>
            <a:r>
              <a:rPr lang="zh-CN" altLang="en-US" sz="1600" dirty="0"/>
              <a:t>设备的支持。</a:t>
            </a:r>
          </a:p>
          <a:p>
            <a:pPr lvl="1"/>
            <a:r>
              <a:rPr lang="zh-CN" altLang="en-US" sz="1600" dirty="0" smtClean="0"/>
              <a:t>强大</a:t>
            </a:r>
            <a:r>
              <a:rPr lang="zh-CN" altLang="en-US" sz="1600" dirty="0"/>
              <a:t>：</a:t>
            </a:r>
            <a:r>
              <a:rPr lang="en-US" altLang="zh-CN" sz="1600" dirty="0"/>
              <a:t>SNMP</a:t>
            </a:r>
            <a:r>
              <a:rPr lang="zh-CN" altLang="en-US" sz="1600" dirty="0"/>
              <a:t>的目标是保证管理信息在任意两点传送</a:t>
            </a:r>
            <a:r>
              <a:rPr lang="zh-CN" altLang="en-US" sz="1600" dirty="0" smtClean="0"/>
              <a:t>，便于</a:t>
            </a:r>
            <a:r>
              <a:rPr lang="zh-CN" altLang="en-US" sz="1600" dirty="0"/>
              <a:t>管理员在网络上的任何节点检索信息，进行故障排查。</a:t>
            </a:r>
          </a:p>
          <a:p>
            <a:pPr algn="l"/>
            <a:r>
              <a:rPr lang="en-US" altLang="zh-CN" sz="1800" dirty="0" smtClean="0"/>
              <a:t>SNMPv1</a:t>
            </a:r>
            <a:r>
              <a:rPr lang="zh-CN" altLang="en-US" sz="1800" dirty="0"/>
              <a:t>版本适用于小型网络。组网简单、安全性要求不高或网络环境比较安全且比较稳定的网络，比如校园网，小型企业网。</a:t>
            </a:r>
          </a:p>
          <a:p>
            <a:pPr algn="l"/>
            <a:r>
              <a:rPr lang="en-US" altLang="zh-CN" sz="1800" dirty="0"/>
              <a:t>SNMPv2c</a:t>
            </a:r>
            <a:r>
              <a:rPr lang="zh-CN" altLang="en-US" sz="1800" dirty="0"/>
              <a:t>版本适用于大中型网络。安全性要求不高或者网络环境比较</a:t>
            </a:r>
            <a:r>
              <a:rPr lang="zh-CN" altLang="en-US" sz="1800" dirty="0" smtClean="0"/>
              <a:t>安全，</a:t>
            </a:r>
            <a:r>
              <a:rPr lang="zh-CN" altLang="en-US" sz="1800" dirty="0"/>
              <a:t>但业务比较繁忙，有可能发生流量拥塞的网络。</a:t>
            </a:r>
          </a:p>
          <a:p>
            <a:pPr algn="l"/>
            <a:r>
              <a:rPr lang="en-US" altLang="zh-CN" sz="1800" dirty="0"/>
              <a:t>SNMPv3</a:t>
            </a:r>
            <a:r>
              <a:rPr lang="zh-CN" altLang="en-US" sz="1800" dirty="0"/>
              <a:t>版本作为推荐版本，适用于各种规模的网络。尤其是对安全性要求较高，只有合法的管理员才能对网络设备进行管理的</a:t>
            </a:r>
            <a:r>
              <a:rPr lang="zh-CN" altLang="en-US" sz="1800" dirty="0" smtClean="0"/>
              <a:t>网络。</a:t>
            </a:r>
            <a:endParaRPr lang="zh-CN" altLang="en-US" sz="1800" dirty="0"/>
          </a:p>
        </p:txBody>
      </p:sp>
    </p:spTree>
    <p:extLst>
      <p:ext uri="{BB962C8B-B14F-4D97-AF65-F5344CB8AC3E}">
        <p14:creationId xmlns:p14="http://schemas.microsoft.com/office/powerpoint/2010/main" val="3478704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SNMP</a:t>
            </a:r>
            <a:r>
              <a:rPr lang="zh-CN" altLang="en-US" dirty="0" smtClean="0"/>
              <a:t>基本配置 </a:t>
            </a:r>
            <a:r>
              <a:rPr lang="en-US" altLang="zh-CN" dirty="0" smtClean="0"/>
              <a:t>(1)</a:t>
            </a:r>
            <a:endParaRPr lang="zh-CN" altLang="en-US" dirty="0"/>
          </a:p>
        </p:txBody>
      </p:sp>
      <p:sp>
        <p:nvSpPr>
          <p:cNvPr id="3" name="矩形 2"/>
          <p:cNvSpPr/>
          <p:nvPr/>
        </p:nvSpPr>
        <p:spPr>
          <a:xfrm>
            <a:off x="1008063" y="1797459"/>
            <a:ext cx="10632553" cy="338554"/>
          </a:xfrm>
          <a:prstGeom prst="rect">
            <a:avLst/>
          </a:prstGeom>
          <a:solidFill>
            <a:srgbClr val="F2FBFE"/>
          </a:solidFill>
          <a:ln>
            <a:solidFill>
              <a:srgbClr val="99DFF9"/>
            </a:solidFill>
          </a:ln>
        </p:spPr>
        <p:txBody>
          <a:bodyPr wrap="square">
            <a:spAutoFit/>
          </a:bodyPr>
          <a:lstStyle/>
          <a:p>
            <a:pPr fontAlgn="base"/>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err="1" smtClean="0">
                <a:latin typeface="Huawei Sans" panose="020C0503030203020204" pitchFamily="34" charset="0"/>
                <a:ea typeface="方正兰亭黑简体" panose="02000000000000000000" pitchFamily="2" charset="-122"/>
                <a:cs typeface="Huawei Sans" panose="020C0503030203020204" pitchFamily="34" charset="0"/>
              </a:rPr>
              <a:t>snmp</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-agent</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27529"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能</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SNMP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代理功能</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2672005"/>
            <a:ext cx="10632553" cy="338554"/>
          </a:xfrm>
          <a:prstGeom prst="rect">
            <a:avLst/>
          </a:prstGeom>
          <a:solidFill>
            <a:srgbClr val="F2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err="1" smtClean="0">
                <a:latin typeface="Huawei Sans" panose="020C0503030203020204" pitchFamily="34" charset="0"/>
                <a:ea typeface="方正兰亭黑简体" panose="02000000000000000000" pitchFamily="2" charset="-122"/>
                <a:cs typeface="Huawei Sans" panose="020C0503030203020204" pitchFamily="34" charset="0"/>
              </a:rPr>
              <a:t>snmp</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-agent sys-info </a:t>
            </a:r>
            <a:r>
              <a:rPr lang="en-US" altLang="zh-CN" sz="1600" b="1" smtClean="0">
                <a:latin typeface="Huawei Sans" panose="020C0503030203020204" pitchFamily="34" charset="0"/>
                <a:ea typeface="方正兰亭黑简体" panose="02000000000000000000" pitchFamily="2" charset="-122"/>
                <a:cs typeface="Huawei Sans" panose="020C0503030203020204" pitchFamily="34" charset="0"/>
              </a:rPr>
              <a:t>version [v1 | v2c | v3</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smtClean="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7529" y="2239858"/>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SNMP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的版本</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6" name="组合 5"/>
          <p:cNvGrpSpPr/>
          <p:nvPr/>
        </p:nvGrpSpPr>
        <p:grpSpPr>
          <a:xfrm>
            <a:off x="527527" y="3104152"/>
            <a:ext cx="11113089" cy="2269699"/>
            <a:chOff x="527527" y="3069684"/>
            <a:chExt cx="11113089" cy="2269699"/>
          </a:xfrm>
        </p:grpSpPr>
        <p:sp>
          <p:nvSpPr>
            <p:cNvPr id="14" name="矩形 13"/>
            <p:cNvSpPr/>
            <p:nvPr/>
          </p:nvSpPr>
          <p:spPr>
            <a:xfrm>
              <a:off x="1008063" y="4754608"/>
              <a:ext cx="10632553" cy="584775"/>
            </a:xfrm>
            <a:prstGeom prst="rect">
              <a:avLst/>
            </a:prstGeom>
            <a:solidFill>
              <a:srgbClr val="F2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err="1" smtClean="0">
                  <a:latin typeface="Huawei Sans" panose="020C0503030203020204" pitchFamily="34" charset="0"/>
                  <a:ea typeface="方正兰亭黑简体" panose="02000000000000000000" pitchFamily="2" charset="-122"/>
                  <a:cs typeface="Huawei Sans" panose="020C0503030203020204" pitchFamily="34" charset="0"/>
                </a:rPr>
                <a:t>snmp</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-agent group v3 </a:t>
              </a:r>
              <a:r>
                <a:rPr lang="en-US" altLang="zh-CN" sz="1600" i="1" smtClean="0"/>
                <a:t>group-name </a:t>
              </a:r>
              <a:r>
                <a:rPr lang="en-US" altLang="zh-CN" sz="1600" b="1" smtClean="0">
                  <a:latin typeface="Huawei Sans" panose="020C0503030203020204" pitchFamily="34" charset="0"/>
                  <a:ea typeface="方正兰亭黑简体" panose="02000000000000000000" pitchFamily="2" charset="-122"/>
                  <a:cs typeface="Huawei Sans" panose="020C0503030203020204" pitchFamily="34" charset="0"/>
                </a:rPr>
                <a:t>{ authentication | noauth | privacy } [ read-view </a:t>
              </a:r>
              <a:r>
                <a:rPr lang="en-US" altLang="zh-CN" sz="1600" i="1" smtClean="0">
                  <a:latin typeface="Huawei Sans" panose="020C0503030203020204" pitchFamily="34" charset="0"/>
                  <a:ea typeface="方正兰亭黑简体" panose="02000000000000000000" pitchFamily="2" charset="-122"/>
                  <a:cs typeface="Huawei Sans" panose="020C0503030203020204" pitchFamily="34" charset="0"/>
                </a:rPr>
                <a:t>view-name </a:t>
              </a:r>
              <a:r>
                <a:rPr lang="en-US" altLang="zh-CN" sz="1600" b="1" smtClean="0">
                  <a:latin typeface="Huawei Sans" panose="020C0503030203020204" pitchFamily="34" charset="0"/>
                  <a:ea typeface="方正兰亭黑简体" panose="02000000000000000000" pitchFamily="2" charset="-122"/>
                  <a:cs typeface="Huawei Sans" panose="020C0503030203020204" pitchFamily="34" charset="0"/>
                </a:rPr>
                <a:t>| write-view </a:t>
              </a:r>
              <a:r>
                <a:rPr lang="en-US" altLang="zh-CN" sz="1600" i="1" smtClean="0">
                  <a:latin typeface="Huawei Sans" panose="020C0503030203020204" pitchFamily="34" charset="0"/>
                  <a:ea typeface="方正兰亭黑简体" panose="02000000000000000000" pitchFamily="2" charset="-122"/>
                  <a:cs typeface="Huawei Sans" panose="020C0503030203020204" pitchFamily="34" charset="0"/>
                </a:rPr>
                <a:t>view-name </a:t>
              </a:r>
              <a:r>
                <a:rPr lang="en-US" altLang="zh-CN" sz="1600" b="1"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smtClean="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smtClean="0">
                  <a:latin typeface="Huawei Sans" panose="020C0503030203020204" pitchFamily="34" charset="0"/>
                  <a:ea typeface="方正兰亭黑简体" panose="02000000000000000000" pitchFamily="2" charset="-122"/>
                  <a:cs typeface="Huawei Sans" panose="020C0503030203020204" pitchFamily="34" charset="0"/>
                </a:rPr>
                <a:t>notify-view </a:t>
              </a:r>
              <a:r>
                <a:rPr lang="en-US" altLang="zh-CN" sz="1600" i="1" smtClean="0">
                  <a:latin typeface="Huawei Sans" panose="020C0503030203020204" pitchFamily="34" charset="0"/>
                  <a:ea typeface="方正兰亭黑简体" panose="02000000000000000000" pitchFamily="2" charset="-122"/>
                  <a:cs typeface="Huawei Sans" panose="020C0503030203020204" pitchFamily="34" charset="0"/>
                </a:rPr>
                <a:t>view-name </a:t>
              </a:r>
              <a:r>
                <a:rPr lang="en-US" altLang="zh-CN" sz="1600" b="1" smtClean="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27529" y="3528919"/>
              <a:ext cx="11089232" cy="338554"/>
            </a:xfrm>
            <a:prstGeom prst="rect">
              <a:avLst/>
            </a:prstGeom>
          </p:spPr>
          <p:txBody>
            <a:bodyPr wrap="square">
              <a:spAutoFit/>
            </a:bodyPr>
            <a:lstStyle/>
            <a:p>
              <a:pPr marL="342900" indent="-342900" fontAlgn="auto">
                <a:buFont typeface="+mj-lt"/>
                <a:buAutoNum type="arabicPeriod" startAt="3"/>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创建或者更新</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MIB</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视图的信息</a:t>
              </a:r>
            </a:p>
          </p:txBody>
        </p:sp>
        <p:sp>
          <p:nvSpPr>
            <p:cNvPr id="16" name="矩形 15"/>
            <p:cNvSpPr/>
            <p:nvPr/>
          </p:nvSpPr>
          <p:spPr>
            <a:xfrm>
              <a:off x="882270" y="3069684"/>
              <a:ext cx="10608699" cy="400110"/>
            </a:xfrm>
            <a:prstGeom prst="rect">
              <a:avLst/>
            </a:prstGeom>
          </p:spPr>
          <p:txBody>
            <a:bodyPr wrap="square">
              <a:spAutoFit/>
            </a:bodyPr>
            <a:lstStyle/>
            <a:p>
              <a:pPr fontAlgn="auto">
                <a:lnSpc>
                  <a:spcPts val="2400"/>
                </a:lnSpc>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用户可以根据自己的需求配置对应的</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SNMP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版本，但设备侧使用的协议版本必须与网管侧一致。</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527527" y="4330033"/>
              <a:ext cx="11089232" cy="338554"/>
            </a:xfrm>
            <a:prstGeom prst="rect">
              <a:avLst/>
            </a:prstGeom>
          </p:spPr>
          <p:txBody>
            <a:bodyPr wrap="square">
              <a:spAutoFit/>
            </a:bodyPr>
            <a:lstStyle/>
            <a:p>
              <a:pPr fontAlgn="auto"/>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4.   </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增加一个新的</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SNMP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组，将该组用户映射到</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SNMP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视图</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7" name="矩形 26"/>
          <p:cNvSpPr/>
          <p:nvPr/>
        </p:nvSpPr>
        <p:spPr>
          <a:xfrm>
            <a:off x="1008062" y="3953183"/>
            <a:ext cx="10632553" cy="338554"/>
          </a:xfrm>
          <a:prstGeom prst="rect">
            <a:avLst/>
          </a:prstGeom>
          <a:solidFill>
            <a:srgbClr val="F2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err="1" smtClean="0">
                <a:latin typeface="Huawei Sans" panose="020C0503030203020204" pitchFamily="34" charset="0"/>
                <a:ea typeface="方正兰亭黑简体" panose="02000000000000000000" pitchFamily="2" charset="-122"/>
                <a:cs typeface="Huawei Sans" panose="020C0503030203020204" pitchFamily="34" charset="0"/>
              </a:rPr>
              <a:t>snmp</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-agent </a:t>
            </a:r>
            <a:r>
              <a:rPr lang="en-US" altLang="zh-CN" sz="1600" b="1" dirty="0" err="1" smtClean="0">
                <a:latin typeface="Huawei Sans" panose="020C0503030203020204" pitchFamily="34" charset="0"/>
                <a:ea typeface="方正兰亭黑简体" panose="02000000000000000000" pitchFamily="2" charset="-122"/>
                <a:cs typeface="Huawei Sans" panose="020C0503030203020204" pitchFamily="34" charset="0"/>
              </a:rPr>
              <a:t>mib</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-view </a:t>
            </a:r>
            <a:r>
              <a:rPr lang="en-US" altLang="zh-CN" sz="1600" i="1" dirty="0" smtClean="0">
                <a:latin typeface="Huawei Sans" panose="020C0503030203020204" pitchFamily="34" charset="0"/>
                <a:ea typeface="方正兰亭黑简体" panose="02000000000000000000" pitchFamily="2" charset="-122"/>
                <a:cs typeface="Huawei Sans" panose="020C0503030203020204" pitchFamily="34" charset="0"/>
              </a:rPr>
              <a:t>view-name </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exclude</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include</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smtClean="0">
                <a:latin typeface="Huawei Sans" panose="020C0503030203020204" pitchFamily="34" charset="0"/>
                <a:ea typeface="方正兰亭黑简体" panose="02000000000000000000" pitchFamily="2" charset="-122"/>
                <a:cs typeface="Huawei Sans" panose="020C0503030203020204" pitchFamily="34" charset="0"/>
              </a:rPr>
              <a:t>subtree-name</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mask</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smtClean="0">
                <a:latin typeface="Huawei Sans" panose="020C0503030203020204" pitchFamily="34" charset="0"/>
                <a:ea typeface="方正兰亭黑简体" panose="02000000000000000000" pitchFamily="2" charset="-122"/>
                <a:cs typeface="Huawei Sans" panose="020C0503030203020204" pitchFamily="34" charset="0"/>
              </a:rPr>
              <a:t>mask</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882269" y="5471080"/>
            <a:ext cx="10608699" cy="707886"/>
          </a:xfrm>
          <a:prstGeom prst="rect">
            <a:avLst/>
          </a:prstGeom>
        </p:spPr>
        <p:txBody>
          <a:bodyPr wrap="square">
            <a:spAutoFit/>
          </a:bodyPr>
          <a:lstStyle/>
          <a:p>
            <a:pPr fontAlgn="auto">
              <a:lnSpc>
                <a:spcPts val="2400"/>
              </a:lnSpc>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该命令用于</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SNMPv3</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版本中创建</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SNMP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组，指定认证加密方式、只读视图、读写视图、通知视图。是安全性需求较高的网管网络中的必需指令。</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86732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SNMP</a:t>
            </a:r>
            <a:r>
              <a:rPr lang="zh-CN" altLang="en-US" dirty="0" smtClean="0"/>
              <a:t>基本配置 </a:t>
            </a:r>
            <a:r>
              <a:rPr lang="en-US" altLang="zh-CN" dirty="0" smtClean="0"/>
              <a:t>(2)</a:t>
            </a:r>
            <a:endParaRPr lang="zh-CN" altLang="en-US" dirty="0"/>
          </a:p>
        </p:txBody>
      </p:sp>
      <p:sp>
        <p:nvSpPr>
          <p:cNvPr id="4" name="矩形 3"/>
          <p:cNvSpPr/>
          <p:nvPr/>
        </p:nvSpPr>
        <p:spPr>
          <a:xfrm>
            <a:off x="503674" y="2510751"/>
            <a:ext cx="11089232" cy="338554"/>
          </a:xfrm>
          <a:prstGeom prst="rect">
            <a:avLst/>
          </a:prstGeom>
        </p:spPr>
        <p:txBody>
          <a:bodyPr wrap="square">
            <a:spAutoFit/>
          </a:bodyPr>
          <a:lstStyle/>
          <a:p>
            <a:pPr fontAlgn="auto"/>
            <a:r>
              <a:rPr lang="en-US" altLang="zh-CN" sz="1600" smtClean="0"/>
              <a:t>6.   </a:t>
            </a:r>
            <a:r>
              <a:rPr lang="zh-CN" altLang="en-US" sz="1600" smtClean="0"/>
              <a:t>配置</a:t>
            </a:r>
            <a:r>
              <a:rPr lang="en-US" altLang="zh-CN" sz="1600"/>
              <a:t>SNMPv3</a:t>
            </a:r>
            <a:r>
              <a:rPr lang="zh-CN" altLang="en-US" sz="1600"/>
              <a:t>用户认证</a:t>
            </a:r>
            <a:r>
              <a:rPr lang="zh-CN" altLang="en-US" sz="1600" smtClean="0"/>
              <a:t>密码</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984207" y="2955116"/>
            <a:ext cx="10632553" cy="338554"/>
          </a:xfrm>
          <a:prstGeom prst="rect">
            <a:avLst/>
          </a:prstGeom>
          <a:solidFill>
            <a:srgbClr val="F2FBFE"/>
          </a:solidFill>
          <a:ln>
            <a:solidFill>
              <a:srgbClr val="99DFF9"/>
            </a:solidFill>
          </a:ln>
        </p:spPr>
        <p:txBody>
          <a:bodyPr wrap="square">
            <a:spAutoFit/>
          </a:bodyPr>
          <a:lstStyle/>
          <a:p>
            <a:pPr fontAlgn="base"/>
            <a:r>
              <a:rPr lang="en-US" altLang="zh-CN" sz="160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b="1" smtClean="0"/>
              <a:t> snmp-agent usm-user v3 </a:t>
            </a:r>
            <a:r>
              <a:rPr lang="en-US" altLang="zh-CN" sz="1600" i="1"/>
              <a:t>user-name  </a:t>
            </a:r>
            <a:r>
              <a:rPr lang="en-US" altLang="zh-CN" sz="1600" b="1"/>
              <a:t>authentication-mode</a:t>
            </a:r>
            <a:r>
              <a:rPr lang="en-US" altLang="zh-CN" sz="1600" i="1"/>
              <a:t> </a:t>
            </a:r>
            <a:r>
              <a:rPr lang="en-US" altLang="zh-CN" sz="1600" b="1"/>
              <a:t>{ md5 | sha | sha2-256 </a:t>
            </a:r>
            <a:r>
              <a:rPr lang="en-US" altLang="zh-CN" sz="1600" b="1" smtClean="0"/>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 name="组合 4"/>
          <p:cNvGrpSpPr/>
          <p:nvPr/>
        </p:nvGrpSpPr>
        <p:grpSpPr>
          <a:xfrm>
            <a:off x="503674" y="3593473"/>
            <a:ext cx="11089232" cy="800622"/>
            <a:chOff x="503674" y="4615661"/>
            <a:chExt cx="11089232" cy="800622"/>
          </a:xfrm>
        </p:grpSpPr>
        <p:sp>
          <p:nvSpPr>
            <p:cNvPr id="14" name="矩形 13"/>
            <p:cNvSpPr/>
            <p:nvPr/>
          </p:nvSpPr>
          <p:spPr>
            <a:xfrm>
              <a:off x="937174" y="5077729"/>
              <a:ext cx="10632553" cy="338554"/>
            </a:xfrm>
            <a:prstGeom prst="rect">
              <a:avLst/>
            </a:prstGeom>
            <a:solidFill>
              <a:srgbClr val="F2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smtClean="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a:t>snmp-agent usm-user v3 </a:t>
              </a:r>
              <a:r>
                <a:rPr lang="en-US" altLang="zh-CN" sz="1600" i="1"/>
                <a:t>user-name</a:t>
              </a:r>
              <a:r>
                <a:rPr lang="en-US" altLang="zh-CN" sz="1600" b="1"/>
                <a:t> privacy-mode { aes128 | des56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03674" y="4615661"/>
              <a:ext cx="11089232" cy="338554"/>
            </a:xfrm>
            <a:prstGeom prst="rect">
              <a:avLst/>
            </a:prstGeom>
          </p:spPr>
          <p:txBody>
            <a:bodyPr wrap="square">
              <a:spAutoFit/>
            </a:bodyPr>
            <a:lstStyle/>
            <a:p>
              <a:pPr fontAlgn="auto"/>
              <a:r>
                <a:rPr lang="en-US" altLang="zh-CN" sz="1600" smtClean="0">
                  <a:latin typeface="Huawei Sans" panose="020C0503030203020204" pitchFamily="34" charset="0"/>
                  <a:ea typeface="方正兰亭黑简体" panose="02000000000000000000" pitchFamily="2" charset="-122"/>
                  <a:cs typeface="Huawei Sans" panose="020C0503030203020204" pitchFamily="34" charset="0"/>
                </a:rPr>
                <a:t>7.   </a:t>
              </a:r>
              <a:r>
                <a:rPr lang="zh-CN" altLang="en-US" sz="1600" smtClean="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a:latin typeface="Huawei Sans" panose="020C0503030203020204" pitchFamily="34" charset="0"/>
                  <a:ea typeface="方正兰亭黑简体" panose="02000000000000000000" pitchFamily="2" charset="-122"/>
                  <a:cs typeface="Huawei Sans" panose="020C0503030203020204" pitchFamily="34" charset="0"/>
                </a:rPr>
                <a:t>SNMPv3</a:t>
              </a: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用户加密密码</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 name="组合 11"/>
          <p:cNvGrpSpPr/>
          <p:nvPr/>
        </p:nvGrpSpPr>
        <p:grpSpPr>
          <a:xfrm>
            <a:off x="503674" y="1395018"/>
            <a:ext cx="11113087" cy="770701"/>
            <a:chOff x="527529" y="1365312"/>
            <a:chExt cx="11113087" cy="770701"/>
          </a:xfrm>
        </p:grpSpPr>
        <p:sp>
          <p:nvSpPr>
            <p:cNvPr id="13" name="矩形 12"/>
            <p:cNvSpPr/>
            <p:nvPr/>
          </p:nvSpPr>
          <p:spPr>
            <a:xfrm>
              <a:off x="1008063" y="1797459"/>
              <a:ext cx="10632553" cy="338554"/>
            </a:xfrm>
            <a:prstGeom prst="rect">
              <a:avLst/>
            </a:prstGeom>
            <a:solidFill>
              <a:srgbClr val="F2FBFE"/>
            </a:solidFill>
            <a:ln>
              <a:solidFill>
                <a:srgbClr val="99DFF9"/>
              </a:solidFill>
            </a:ln>
          </p:spPr>
          <p:txBody>
            <a:bodyPr wrap="square">
              <a:spAutoFit/>
            </a:bodyPr>
            <a:lstStyle/>
            <a:p>
              <a:pPr fontAlgn="base"/>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smtClean="0"/>
                <a:t> </a:t>
              </a:r>
              <a:r>
                <a:rPr lang="en-US" altLang="zh-CN" sz="1600" b="1"/>
                <a:t>snmp-agent usm-user v3 </a:t>
              </a:r>
              <a:r>
                <a:rPr lang="en-US" altLang="zh-CN" sz="1600" i="1"/>
                <a:t>user-name</a:t>
              </a:r>
              <a:r>
                <a:rPr lang="en-US" altLang="zh-CN" sz="1600" b="1"/>
                <a:t> </a:t>
              </a:r>
              <a:r>
                <a:rPr lang="en-US" altLang="zh-CN" sz="1600" b="1" smtClean="0"/>
                <a:t>group </a:t>
              </a:r>
              <a:r>
                <a:rPr lang="en-US" altLang="zh-CN" sz="1600" i="1" smtClean="0"/>
                <a:t>group-name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27529" y="1365312"/>
              <a:ext cx="11089232" cy="338554"/>
            </a:xfrm>
            <a:prstGeom prst="rect">
              <a:avLst/>
            </a:prstGeom>
          </p:spPr>
          <p:txBody>
            <a:bodyPr wrap="square">
              <a:spAutoFit/>
            </a:bodyPr>
            <a:lstStyle/>
            <a:p>
              <a:pPr fontAlgn="auto"/>
              <a:r>
                <a:rPr lang="en-US" altLang="zh-CN" sz="1600" smtClean="0"/>
                <a:t>5.  </a:t>
              </a:r>
              <a:r>
                <a:rPr lang="zh-CN" altLang="en-US" sz="1600" smtClean="0"/>
                <a:t>为</a:t>
              </a:r>
              <a:r>
                <a:rPr lang="zh-CN" altLang="en-US" sz="1600"/>
                <a:t>一个</a:t>
              </a:r>
              <a:r>
                <a:rPr lang="en-US" altLang="zh-CN" sz="1600"/>
                <a:t>SNMP</a:t>
              </a:r>
              <a:r>
                <a:rPr lang="zh-CN" altLang="en-US" sz="1600"/>
                <a:t>组添加一个新用户</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8" name="组合 17"/>
          <p:cNvGrpSpPr/>
          <p:nvPr/>
        </p:nvGrpSpPr>
        <p:grpSpPr>
          <a:xfrm>
            <a:off x="527529" y="4778317"/>
            <a:ext cx="11089232" cy="1046843"/>
            <a:chOff x="503674" y="4615661"/>
            <a:chExt cx="11089232" cy="1046843"/>
          </a:xfrm>
        </p:grpSpPr>
        <p:sp>
          <p:nvSpPr>
            <p:cNvPr id="20" name="矩形 19"/>
            <p:cNvSpPr/>
            <p:nvPr/>
          </p:nvSpPr>
          <p:spPr>
            <a:xfrm>
              <a:off x="937174" y="5077729"/>
              <a:ext cx="10632553" cy="584775"/>
            </a:xfrm>
            <a:prstGeom prst="rect">
              <a:avLst/>
            </a:prstGeom>
            <a:solidFill>
              <a:srgbClr val="F2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-agent target-host trap-</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paramsname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paramsname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v3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securityname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securityname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 authentication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noauthnopriv</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 privacy </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03674" y="4615661"/>
              <a:ext cx="11089232" cy="338554"/>
            </a:xfrm>
            <a:prstGeom prst="rect">
              <a:avLst/>
            </a:prstGeom>
          </p:spPr>
          <p:txBody>
            <a:bodyPr wrap="square">
              <a:spAutoFit/>
            </a:bodyPr>
            <a:lstStyle/>
            <a:p>
              <a:pPr fontAlgn="auto"/>
              <a:r>
                <a:rPr lang="en-US" altLang="zh-CN" sz="1600" smtClean="0">
                  <a:latin typeface="Huawei Sans" panose="020C0503030203020204" pitchFamily="34" charset="0"/>
                  <a:ea typeface="方正兰亭黑简体" panose="02000000000000000000" pitchFamily="2" charset="-122"/>
                  <a:cs typeface="Huawei Sans" panose="020C0503030203020204" pitchFamily="34" charset="0"/>
                </a:rPr>
                <a:t>8.   </a:t>
              </a:r>
              <a:r>
                <a:rPr lang="zh-CN" altLang="en-US" sz="1600" smtClean="0">
                  <a:latin typeface="Huawei Sans" panose="020C0503030203020204" pitchFamily="34" charset="0"/>
                  <a:ea typeface="方正兰亭黑简体" panose="02000000000000000000" pitchFamily="2" charset="-122"/>
                  <a:cs typeface="Huawei Sans" panose="020C0503030203020204" pitchFamily="34" charset="0"/>
                </a:rPr>
                <a:t>配置</a:t>
              </a: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设备发送</a:t>
              </a:r>
              <a:r>
                <a:rPr lang="en-US" altLang="zh-CN" sz="1600">
                  <a:latin typeface="Huawei Sans" panose="020C0503030203020204" pitchFamily="34" charset="0"/>
                  <a:ea typeface="方正兰亭黑简体" panose="02000000000000000000" pitchFamily="2" charset="-122"/>
                  <a:cs typeface="Huawei Sans" panose="020C0503030203020204" pitchFamily="34" charset="0"/>
                </a:rPr>
                <a:t>Trap</a:t>
              </a: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报文的参数信息</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734769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SNMP</a:t>
            </a:r>
            <a:r>
              <a:rPr lang="zh-CN" altLang="en-US" dirty="0" smtClean="0"/>
              <a:t>基本</a:t>
            </a:r>
            <a:r>
              <a:rPr lang="zh-CN" altLang="en-US" smtClean="0"/>
              <a:t>配置 </a:t>
            </a:r>
            <a:r>
              <a:rPr lang="en-US" altLang="zh-CN" smtClean="0"/>
              <a:t>(3)</a:t>
            </a:r>
            <a:endParaRPr lang="zh-CN" altLang="en-US" dirty="0"/>
          </a:p>
        </p:txBody>
      </p:sp>
      <p:sp>
        <p:nvSpPr>
          <p:cNvPr id="4" name="矩形 3"/>
          <p:cNvSpPr/>
          <p:nvPr/>
        </p:nvSpPr>
        <p:spPr>
          <a:xfrm>
            <a:off x="503674" y="2660376"/>
            <a:ext cx="11089232" cy="338554"/>
          </a:xfrm>
          <a:prstGeom prst="rect">
            <a:avLst/>
          </a:prstGeom>
        </p:spPr>
        <p:txBody>
          <a:bodyPr wrap="square">
            <a:spAutoFit/>
          </a:bodyPr>
          <a:lstStyle/>
          <a:p>
            <a:pPr fontAlgn="auto"/>
            <a:r>
              <a:rPr lang="en-US" altLang="zh-CN" sz="1600" dirty="0" smtClean="0"/>
              <a:t>10.   </a:t>
            </a:r>
            <a:r>
              <a:rPr lang="zh-CN" altLang="en-US" sz="1600" dirty="0" smtClean="0"/>
              <a:t>打开设备的所有告警开关</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984207" y="3104741"/>
            <a:ext cx="10632553" cy="338554"/>
          </a:xfrm>
          <a:prstGeom prst="rect">
            <a:avLst/>
          </a:prstGeom>
          <a:solidFill>
            <a:srgbClr val="F2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b="1" dirty="0"/>
              <a:t> </a:t>
            </a:r>
            <a:r>
              <a:rPr lang="en-US" altLang="zh-CN" sz="1600" b="1" dirty="0" err="1"/>
              <a:t>snmp</a:t>
            </a:r>
            <a:r>
              <a:rPr lang="en-US" altLang="zh-CN" sz="1600" b="1" dirty="0"/>
              <a:t>-agent </a:t>
            </a:r>
            <a:r>
              <a:rPr lang="en-US" altLang="zh-CN" sz="1600" b="1" dirty="0" smtClean="0"/>
              <a:t>trap enable</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 name="组合 4"/>
          <p:cNvGrpSpPr/>
          <p:nvPr/>
        </p:nvGrpSpPr>
        <p:grpSpPr>
          <a:xfrm>
            <a:off x="551384" y="3614374"/>
            <a:ext cx="11089232" cy="1555248"/>
            <a:chOff x="503674" y="3861035"/>
            <a:chExt cx="11089232" cy="1555248"/>
          </a:xfrm>
        </p:grpSpPr>
        <p:sp>
          <p:nvSpPr>
            <p:cNvPr id="14" name="矩形 13"/>
            <p:cNvSpPr/>
            <p:nvPr/>
          </p:nvSpPr>
          <p:spPr>
            <a:xfrm>
              <a:off x="937174" y="5077729"/>
              <a:ext cx="10632553" cy="338554"/>
            </a:xfrm>
            <a:prstGeom prst="rect">
              <a:avLst/>
            </a:prstGeom>
            <a:solidFill>
              <a:srgbClr val="F2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err="1"/>
                <a:t>snmp</a:t>
              </a:r>
              <a:r>
                <a:rPr lang="en-US" altLang="zh-CN" sz="1600" b="1" dirty="0"/>
                <a:t>-agent trap </a:t>
              </a:r>
              <a:r>
                <a:rPr lang="en-US" altLang="zh-CN" sz="1600" b="1" dirty="0" smtClean="0"/>
                <a:t>source </a:t>
              </a:r>
              <a:r>
                <a:rPr lang="en-US" altLang="zh-CN" sz="1600" i="1" dirty="0" smtClean="0"/>
                <a:t>interface-type</a:t>
              </a:r>
              <a:r>
                <a:rPr lang="en-US" altLang="zh-CN" sz="1600" dirty="0" smtClean="0"/>
                <a:t>  </a:t>
              </a:r>
              <a:r>
                <a:rPr lang="en-US" altLang="zh-CN" sz="1600" i="1" dirty="0" smtClean="0"/>
                <a:t>interface-number</a:t>
              </a:r>
              <a:r>
                <a:rPr lang="en-US" altLang="zh-CN" sz="1600" dirty="0" smtClean="0"/>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03674" y="4615661"/>
              <a:ext cx="11089232" cy="338554"/>
            </a:xfrm>
            <a:prstGeom prst="rect">
              <a:avLst/>
            </a:prstGeom>
          </p:spPr>
          <p:txBody>
            <a:bodyPr wrap="square">
              <a:spAutoFit/>
            </a:bodyPr>
            <a:lstStyle/>
            <a:p>
              <a:pPr fontAlgn="auto"/>
              <a:r>
                <a:rPr lang="en-US" altLang="zh-CN" sz="1600" smtClean="0">
                  <a:latin typeface="Huawei Sans" panose="020C0503030203020204" pitchFamily="34" charset="0"/>
                  <a:ea typeface="方正兰亭黑简体" panose="02000000000000000000" pitchFamily="2" charset="-122"/>
                  <a:cs typeface="Huawei Sans" panose="020C0503030203020204" pitchFamily="34" charset="0"/>
                </a:rPr>
                <a:t>11.   </a:t>
              </a:r>
              <a:r>
                <a:rPr lang="zh-CN" altLang="en-US" sz="1600" smtClean="0">
                  <a:latin typeface="Huawei Sans" panose="020C0503030203020204" pitchFamily="34" charset="0"/>
                  <a:ea typeface="方正兰亭黑简体" panose="02000000000000000000" pitchFamily="2" charset="-122"/>
                  <a:cs typeface="Huawei Sans" panose="020C0503030203020204" pitchFamily="34" charset="0"/>
                </a:rPr>
                <a:t>配置</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发送告警的源接口。</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884755" y="3861035"/>
              <a:ext cx="10608699" cy="707886"/>
            </a:xfrm>
            <a:prstGeom prst="rect">
              <a:avLst/>
            </a:prstGeom>
          </p:spPr>
          <p:txBody>
            <a:bodyPr wrap="square">
              <a:spAutoFit/>
            </a:bodyPr>
            <a:lstStyle/>
            <a:p>
              <a:pPr fontAlgn="auto">
                <a:lnSpc>
                  <a:spcPts val="2400"/>
                </a:lnSpc>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注意该命令只是打开设备发送</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Trap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告警的功能，要与</a:t>
              </a:r>
              <a:r>
                <a:rPr lang="en-US" altLang="zh-CN" sz="1600" b="1" dirty="0" err="1" smtClean="0">
                  <a:latin typeface="Huawei Sans" panose="020C0503030203020204" pitchFamily="34" charset="0"/>
                  <a:ea typeface="方正兰亭黑简体" panose="02000000000000000000" pitchFamily="2" charset="-122"/>
                  <a:cs typeface="Huawei Sans" panose="020C0503030203020204" pitchFamily="34" charset="0"/>
                </a:rPr>
                <a:t>snmp</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-agent target-host</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协同使用，由</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-agent </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target-host</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指定</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Trap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告警发送给哪台设备。</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 name="组合 11"/>
          <p:cNvGrpSpPr/>
          <p:nvPr/>
        </p:nvGrpSpPr>
        <p:grpSpPr>
          <a:xfrm>
            <a:off x="503674" y="1395018"/>
            <a:ext cx="11113087" cy="1016922"/>
            <a:chOff x="527529" y="1365312"/>
            <a:chExt cx="11113087" cy="1016922"/>
          </a:xfrm>
        </p:grpSpPr>
        <p:sp>
          <p:nvSpPr>
            <p:cNvPr id="13" name="矩形 12"/>
            <p:cNvSpPr/>
            <p:nvPr/>
          </p:nvSpPr>
          <p:spPr>
            <a:xfrm>
              <a:off x="1008063" y="1797459"/>
              <a:ext cx="10632553" cy="584775"/>
            </a:xfrm>
            <a:prstGeom prst="rect">
              <a:avLst/>
            </a:prstGeom>
            <a:solidFill>
              <a:srgbClr val="F2FBFE"/>
            </a:solidFill>
            <a:ln>
              <a:solidFill>
                <a:srgbClr val="99DFF9"/>
              </a:solidFill>
            </a:ln>
          </p:spPr>
          <p:txBody>
            <a:bodyPr wrap="square">
              <a:spAutoFit/>
            </a:bodyPr>
            <a:lstStyle/>
            <a:p>
              <a:pPr fontAlgn="base"/>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b="1" dirty="0" smtClean="0"/>
                <a:t> </a:t>
              </a:r>
              <a:r>
                <a:rPr lang="en-US" altLang="zh-CN" sz="1600" b="1" dirty="0" err="1" smtClean="0"/>
                <a:t>snmp</a:t>
              </a:r>
              <a:r>
                <a:rPr lang="en-US" altLang="zh-CN" sz="1600" b="1" dirty="0" smtClean="0"/>
                <a:t>-agent target-host trap-hostname </a:t>
              </a:r>
              <a:r>
                <a:rPr lang="en-US" altLang="zh-CN" sz="1600" i="1" dirty="0" smtClean="0"/>
                <a:t>hostname</a:t>
              </a:r>
              <a:r>
                <a:rPr lang="en-US" altLang="zh-CN" sz="1600" b="1" dirty="0" smtClean="0"/>
                <a:t> address </a:t>
              </a:r>
              <a:r>
                <a:rPr lang="en-US" altLang="zh-CN" sz="1600" i="1" dirty="0" smtClean="0"/>
                <a:t>ipv4-address</a:t>
              </a:r>
              <a:r>
                <a:rPr lang="en-US" altLang="zh-CN" sz="1600" b="1" dirty="0"/>
                <a:t> </a:t>
              </a:r>
              <a:r>
                <a:rPr lang="en-US" altLang="zh-CN" sz="1600" b="1" dirty="0" smtClean="0"/>
                <a:t>trap-</a:t>
              </a:r>
              <a:r>
                <a:rPr lang="en-US" altLang="zh-CN" sz="1600" b="1" dirty="0" err="1" smtClean="0"/>
                <a:t>paramsname</a:t>
              </a:r>
              <a:r>
                <a:rPr lang="en-US" altLang="zh-CN" sz="1600" b="1" dirty="0" smtClean="0"/>
                <a:t> </a:t>
              </a:r>
              <a:r>
                <a:rPr lang="en-US" altLang="zh-CN" sz="1600" i="1" dirty="0" err="1"/>
                <a:t>paramsname</a:t>
              </a:r>
              <a:r>
                <a:rPr lang="en-US" altLang="zh-CN" sz="1600" b="1" dirty="0"/>
                <a:t> [ notify-filter-profile </a:t>
              </a:r>
              <a:r>
                <a:rPr lang="en-US" altLang="zh-CN" sz="1600" i="1" dirty="0"/>
                <a:t>profile-name</a:t>
              </a:r>
              <a:r>
                <a:rPr lang="en-US" altLang="zh-CN" sz="1600" b="1" dirty="0"/>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27529" y="1365312"/>
              <a:ext cx="11089232" cy="338554"/>
            </a:xfrm>
            <a:prstGeom prst="rect">
              <a:avLst/>
            </a:prstGeom>
          </p:spPr>
          <p:txBody>
            <a:bodyPr wrap="square">
              <a:spAutoFit/>
            </a:bodyPr>
            <a:lstStyle/>
            <a:p>
              <a:pPr fontAlgn="auto"/>
              <a:r>
                <a:rPr lang="en-US" altLang="zh-CN" sz="1600" dirty="0"/>
                <a:t>9</a:t>
              </a:r>
              <a:r>
                <a:rPr lang="en-US" altLang="zh-CN" sz="1600" dirty="0" smtClean="0"/>
                <a:t>.   </a:t>
              </a:r>
              <a:r>
                <a:rPr lang="zh-CN" altLang="en-US" sz="1600" dirty="0" smtClean="0"/>
                <a:t>配置</a:t>
              </a:r>
              <a:r>
                <a:rPr lang="en-US" altLang="zh-CN" sz="1600" dirty="0"/>
                <a:t>Trap</a:t>
              </a:r>
              <a:r>
                <a:rPr lang="zh-CN" altLang="en-US" sz="1600" dirty="0"/>
                <a:t>报文的目的主机</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 name="矩形 18"/>
          <p:cNvSpPr/>
          <p:nvPr/>
        </p:nvSpPr>
        <p:spPr>
          <a:xfrm>
            <a:off x="984207" y="5279316"/>
            <a:ext cx="10608699" cy="400110"/>
          </a:xfrm>
          <a:prstGeom prst="rect">
            <a:avLst/>
          </a:prstGeom>
        </p:spPr>
        <p:txBody>
          <a:bodyPr wrap="square">
            <a:spAutoFit/>
          </a:bodyPr>
          <a:lstStyle/>
          <a:p>
            <a:pPr fontAlgn="auto">
              <a:lnSpc>
                <a:spcPts val="2400"/>
              </a:lnSpc>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注意</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Trap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告警无论从那个接口发出都必须有一个发送的源地址，因此源接口必须是已经配置了</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地址的接口。</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873370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SNMP</a:t>
            </a:r>
            <a:r>
              <a:rPr lang="zh-CN" altLang="en-US" dirty="0" smtClean="0"/>
              <a:t>配置</a:t>
            </a:r>
            <a:r>
              <a:rPr lang="zh-CN" altLang="en-US" dirty="0"/>
              <a:t>举例</a:t>
            </a:r>
            <a:r>
              <a:rPr lang="zh-CN" altLang="en-US" dirty="0" smtClean="0"/>
              <a:t>（网络设备侧）</a:t>
            </a:r>
            <a:endParaRPr lang="zh-CN" altLang="en-US" dirty="0"/>
          </a:p>
        </p:txBody>
      </p:sp>
      <p:grpSp>
        <p:nvGrpSpPr>
          <p:cNvPr id="6" name="组合 5"/>
          <p:cNvGrpSpPr/>
          <p:nvPr/>
        </p:nvGrpSpPr>
        <p:grpSpPr>
          <a:xfrm>
            <a:off x="604861" y="2079477"/>
            <a:ext cx="5191153" cy="953494"/>
            <a:chOff x="2160570" y="3280902"/>
            <a:chExt cx="5191153" cy="953494"/>
          </a:xfrm>
        </p:grpSpPr>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59800" y="3280902"/>
              <a:ext cx="540000" cy="442800"/>
            </a:xfrm>
            <a:prstGeom prst="rect">
              <a:avLst/>
            </a:prstGeom>
          </p:spPr>
        </p:pic>
        <p:pic>
          <p:nvPicPr>
            <p:cNvPr id="14"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412309" y="3280902"/>
              <a:ext cx="540000" cy="442800"/>
            </a:xfrm>
            <a:prstGeom prst="rect">
              <a:avLst/>
            </a:prstGeom>
          </p:spPr>
        </p:pic>
        <p:sp>
          <p:nvSpPr>
            <p:cNvPr id="19" name="文本框 18"/>
            <p:cNvSpPr txBox="1"/>
            <p:nvPr/>
          </p:nvSpPr>
          <p:spPr>
            <a:xfrm>
              <a:off x="2160570" y="3317636"/>
              <a:ext cx="699230" cy="369332"/>
            </a:xfrm>
            <a:prstGeom prst="rect">
              <a:avLst/>
            </a:prstGeom>
            <a:noFill/>
          </p:spPr>
          <p:txBody>
            <a:bodyPr wrap="none" rtlCol="0">
              <a:spAutoFit/>
            </a:bodyPr>
            <a:lstStyle/>
            <a:p>
              <a:r>
                <a:rPr lang="en-US" altLang="zh-CN" dirty="0" smtClean="0"/>
                <a:t>NMS</a:t>
              </a:r>
              <a:endParaRPr lang="zh-CN" altLang="en-US" dirty="0"/>
            </a:p>
          </p:txBody>
        </p:sp>
        <p:sp>
          <p:nvSpPr>
            <p:cNvPr id="21" name="文本框 20"/>
            <p:cNvSpPr txBox="1"/>
            <p:nvPr/>
          </p:nvSpPr>
          <p:spPr>
            <a:xfrm>
              <a:off x="6012895" y="3865064"/>
              <a:ext cx="1338828" cy="369332"/>
            </a:xfrm>
            <a:prstGeom prst="rect">
              <a:avLst/>
            </a:prstGeom>
            <a:noFill/>
          </p:spPr>
          <p:txBody>
            <a:bodyPr wrap="none" rtlCol="0">
              <a:spAutoFit/>
            </a:bodyPr>
            <a:lstStyle/>
            <a:p>
              <a:r>
                <a:rPr lang="zh-CN" altLang="en-US" dirty="0" smtClean="0"/>
                <a:t>被管理设备</a:t>
              </a:r>
              <a:endParaRPr lang="zh-CN" altLang="en-US" dirty="0"/>
            </a:p>
          </p:txBody>
        </p:sp>
        <p:sp>
          <p:nvSpPr>
            <p:cNvPr id="16" name="文本框 15"/>
            <p:cNvSpPr txBox="1"/>
            <p:nvPr/>
          </p:nvSpPr>
          <p:spPr>
            <a:xfrm>
              <a:off x="2373824" y="3740058"/>
              <a:ext cx="1511952" cy="369332"/>
            </a:xfrm>
            <a:prstGeom prst="rect">
              <a:avLst/>
            </a:prstGeom>
            <a:noFill/>
          </p:spPr>
          <p:txBody>
            <a:bodyPr wrap="none" rtlCol="0">
              <a:spAutoFit/>
            </a:bodyPr>
            <a:lstStyle/>
            <a:p>
              <a:r>
                <a:rPr lang="en-US" altLang="zh-CN" dirty="0" smtClean="0"/>
                <a:t>192.168.1.10</a:t>
              </a:r>
              <a:endParaRPr lang="zh-CN" altLang="en-US" dirty="0"/>
            </a:p>
          </p:txBody>
        </p:sp>
      </p:grpSp>
      <p:cxnSp>
        <p:nvCxnSpPr>
          <p:cNvPr id="13" name="Straight Connector 167"/>
          <p:cNvCxnSpPr>
            <a:stCxn id="14" idx="1"/>
            <a:endCxn id="12" idx="3"/>
          </p:cNvCxnSpPr>
          <p:nvPr/>
        </p:nvCxnSpPr>
        <p:spPr>
          <a:xfrm flipH="1">
            <a:off x="1844091" y="2300877"/>
            <a:ext cx="3012509"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24301" y="2017632"/>
            <a:ext cx="1008684" cy="338554"/>
          </a:xfrm>
          <a:prstGeom prst="rect">
            <a:avLst/>
          </a:prstGeom>
          <a:noFill/>
        </p:spPr>
        <p:txBody>
          <a:bodyPr wrap="square" rtlCol="0">
            <a:spAutoFit/>
          </a:bodyPr>
          <a:lstStyle/>
          <a:p>
            <a:r>
              <a:rPr lang="en-US" altLang="zh-CN" sz="1600" smtClean="0"/>
              <a:t>GE0/0/1</a:t>
            </a:r>
            <a:endParaRPr lang="zh-CN" altLang="en-US" sz="1600" dirty="0"/>
          </a:p>
        </p:txBody>
      </p:sp>
      <p:sp>
        <p:nvSpPr>
          <p:cNvPr id="18" name="文本框 17"/>
          <p:cNvSpPr txBox="1"/>
          <p:nvPr/>
        </p:nvSpPr>
        <p:spPr>
          <a:xfrm>
            <a:off x="6093293" y="2168899"/>
            <a:ext cx="5632364" cy="3785652"/>
          </a:xfrm>
          <a:custGeom>
            <a:avLst/>
            <a:gdLst>
              <a:gd name="connsiteX0" fmla="*/ 0 w 5649913"/>
              <a:gd name="connsiteY0" fmla="*/ 0 h 2554545"/>
              <a:gd name="connsiteX1" fmla="*/ 5649913 w 5649913"/>
              <a:gd name="connsiteY1" fmla="*/ 0 h 2554545"/>
              <a:gd name="connsiteX2" fmla="*/ 5649913 w 5649913"/>
              <a:gd name="connsiteY2" fmla="*/ 2554545 h 2554545"/>
              <a:gd name="connsiteX3" fmla="*/ 0 w 5649913"/>
              <a:gd name="connsiteY3" fmla="*/ 2554545 h 2554545"/>
              <a:gd name="connsiteX4" fmla="*/ 0 w 5649913"/>
              <a:gd name="connsiteY4" fmla="*/ 0 h 2554545"/>
              <a:gd name="connsiteX0" fmla="*/ 0 w 5649913"/>
              <a:gd name="connsiteY0" fmla="*/ 0 h 2554545"/>
              <a:gd name="connsiteX1" fmla="*/ 5649913 w 5649913"/>
              <a:gd name="connsiteY1" fmla="*/ 0 h 2554545"/>
              <a:gd name="connsiteX2" fmla="*/ 5649913 w 5649913"/>
              <a:gd name="connsiteY2" fmla="*/ 2554545 h 2554545"/>
              <a:gd name="connsiteX3" fmla="*/ 0 w 5649913"/>
              <a:gd name="connsiteY3" fmla="*/ 1740158 h 2554545"/>
              <a:gd name="connsiteX4" fmla="*/ 0 w 5649913"/>
              <a:gd name="connsiteY4" fmla="*/ 0 h 2554545"/>
              <a:gd name="connsiteX0" fmla="*/ 0 w 5664201"/>
              <a:gd name="connsiteY0" fmla="*/ 0 h 1768733"/>
              <a:gd name="connsiteX1" fmla="*/ 5649913 w 5664201"/>
              <a:gd name="connsiteY1" fmla="*/ 0 h 1768733"/>
              <a:gd name="connsiteX2" fmla="*/ 5664201 w 5664201"/>
              <a:gd name="connsiteY2" fmla="*/ 1768733 h 1768733"/>
              <a:gd name="connsiteX3" fmla="*/ 0 w 5664201"/>
              <a:gd name="connsiteY3" fmla="*/ 1740158 h 1768733"/>
              <a:gd name="connsiteX4" fmla="*/ 0 w 5664201"/>
              <a:gd name="connsiteY4" fmla="*/ 0 h 1768733"/>
              <a:gd name="connsiteX0" fmla="*/ 0 w 5664201"/>
              <a:gd name="connsiteY0" fmla="*/ 0 h 1754445"/>
              <a:gd name="connsiteX1" fmla="*/ 5649913 w 5664201"/>
              <a:gd name="connsiteY1" fmla="*/ 0 h 1754445"/>
              <a:gd name="connsiteX2" fmla="*/ 5664201 w 5664201"/>
              <a:gd name="connsiteY2" fmla="*/ 1754445 h 1754445"/>
              <a:gd name="connsiteX3" fmla="*/ 0 w 5664201"/>
              <a:gd name="connsiteY3" fmla="*/ 1740158 h 1754445"/>
              <a:gd name="connsiteX4" fmla="*/ 0 w 5664201"/>
              <a:gd name="connsiteY4" fmla="*/ 0 h 1754445"/>
              <a:gd name="connsiteX0" fmla="*/ 0 w 5664201"/>
              <a:gd name="connsiteY0" fmla="*/ 0 h 1754445"/>
              <a:gd name="connsiteX1" fmla="*/ 5649913 w 5664201"/>
              <a:gd name="connsiteY1" fmla="*/ 0 h 1754445"/>
              <a:gd name="connsiteX2" fmla="*/ 5664201 w 5664201"/>
              <a:gd name="connsiteY2" fmla="*/ 1754445 h 1754445"/>
              <a:gd name="connsiteX3" fmla="*/ 0 w 5664201"/>
              <a:gd name="connsiteY3" fmla="*/ 1108966 h 1754445"/>
              <a:gd name="connsiteX4" fmla="*/ 0 w 5664201"/>
              <a:gd name="connsiteY4" fmla="*/ 0 h 1754445"/>
              <a:gd name="connsiteX0" fmla="*/ 0 w 5664201"/>
              <a:gd name="connsiteY0" fmla="*/ 0 h 1163974"/>
              <a:gd name="connsiteX1" fmla="*/ 5649913 w 5664201"/>
              <a:gd name="connsiteY1" fmla="*/ 0 h 1163974"/>
              <a:gd name="connsiteX2" fmla="*/ 5664201 w 5664201"/>
              <a:gd name="connsiteY2" fmla="*/ 1163974 h 1163974"/>
              <a:gd name="connsiteX3" fmla="*/ 0 w 5664201"/>
              <a:gd name="connsiteY3" fmla="*/ 1108966 h 1163974"/>
              <a:gd name="connsiteX4" fmla="*/ 0 w 5664201"/>
              <a:gd name="connsiteY4" fmla="*/ 0 h 1163974"/>
              <a:gd name="connsiteX0" fmla="*/ 0 w 5664201"/>
              <a:gd name="connsiteY0" fmla="*/ 0 h 1123252"/>
              <a:gd name="connsiteX1" fmla="*/ 5649913 w 5664201"/>
              <a:gd name="connsiteY1" fmla="*/ 0 h 1123252"/>
              <a:gd name="connsiteX2" fmla="*/ 5664201 w 5664201"/>
              <a:gd name="connsiteY2" fmla="*/ 1123252 h 1123252"/>
              <a:gd name="connsiteX3" fmla="*/ 0 w 5664201"/>
              <a:gd name="connsiteY3" fmla="*/ 1108966 h 1123252"/>
              <a:gd name="connsiteX4" fmla="*/ 0 w 5664201"/>
              <a:gd name="connsiteY4" fmla="*/ 0 h 1123252"/>
              <a:gd name="connsiteX0" fmla="*/ 0 w 5649913"/>
              <a:gd name="connsiteY0" fmla="*/ 0 h 1108966"/>
              <a:gd name="connsiteX1" fmla="*/ 5649913 w 5649913"/>
              <a:gd name="connsiteY1" fmla="*/ 0 h 1108966"/>
              <a:gd name="connsiteX2" fmla="*/ 5649913 w 5649913"/>
              <a:gd name="connsiteY2" fmla="*/ 1092710 h 1108966"/>
              <a:gd name="connsiteX3" fmla="*/ 0 w 5649913"/>
              <a:gd name="connsiteY3" fmla="*/ 1108966 h 1108966"/>
              <a:gd name="connsiteX4" fmla="*/ 0 w 5649913"/>
              <a:gd name="connsiteY4" fmla="*/ 0 h 1108966"/>
              <a:gd name="connsiteX0" fmla="*/ 0 w 5649913"/>
              <a:gd name="connsiteY0" fmla="*/ 0 h 1108966"/>
              <a:gd name="connsiteX1" fmla="*/ 5649913 w 5649913"/>
              <a:gd name="connsiteY1" fmla="*/ 0 h 1108966"/>
              <a:gd name="connsiteX2" fmla="*/ 5635626 w 5649913"/>
              <a:gd name="connsiteY2" fmla="*/ 1102891 h 1108966"/>
              <a:gd name="connsiteX3" fmla="*/ 0 w 5649913"/>
              <a:gd name="connsiteY3" fmla="*/ 1108966 h 1108966"/>
              <a:gd name="connsiteX4" fmla="*/ 0 w 5649913"/>
              <a:gd name="connsiteY4" fmla="*/ 0 h 1108966"/>
              <a:gd name="connsiteX0" fmla="*/ 0 w 5649914"/>
              <a:gd name="connsiteY0" fmla="*/ 0 h 1113071"/>
              <a:gd name="connsiteX1" fmla="*/ 5649913 w 5649914"/>
              <a:gd name="connsiteY1" fmla="*/ 0 h 1113071"/>
              <a:gd name="connsiteX2" fmla="*/ 5649914 w 5649914"/>
              <a:gd name="connsiteY2" fmla="*/ 1113071 h 1113071"/>
              <a:gd name="connsiteX3" fmla="*/ 0 w 5649914"/>
              <a:gd name="connsiteY3" fmla="*/ 1108966 h 1113071"/>
              <a:gd name="connsiteX4" fmla="*/ 0 w 5649914"/>
              <a:gd name="connsiteY4" fmla="*/ 0 h 11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914" h="1113071">
                <a:moveTo>
                  <a:pt x="0" y="0"/>
                </a:moveTo>
                <a:lnTo>
                  <a:pt x="5649913" y="0"/>
                </a:lnTo>
                <a:cubicBezTo>
                  <a:pt x="5649913" y="371024"/>
                  <a:pt x="5649914" y="742047"/>
                  <a:pt x="5649914" y="1113071"/>
                </a:cubicBezTo>
                <a:lnTo>
                  <a:pt x="0" y="1108966"/>
                </a:lnTo>
                <a:lnTo>
                  <a:pt x="0" y="0"/>
                </a:lnTo>
                <a:close/>
              </a:path>
            </a:pathLst>
          </a:custGeom>
          <a:solidFill>
            <a:srgbClr val="F2FBFE"/>
          </a:solidFill>
          <a:ln>
            <a:solidFill>
              <a:srgbClr val="99DFF9"/>
            </a:solidFill>
          </a:ln>
        </p:spPr>
        <p:txBody>
          <a:bodyPr wrap="square" rtlCol="0">
            <a:spAutoFit/>
          </a:bodyPr>
          <a:lstStyle/>
          <a:p>
            <a:r>
              <a:rPr lang="en-US" altLang="zh-CN" sz="1600" dirty="0" smtClean="0"/>
              <a:t>R1</a:t>
            </a:r>
            <a:r>
              <a:rPr lang="zh-CN" altLang="en-US" sz="1600" dirty="0" smtClean="0"/>
              <a:t>配置如下：</a:t>
            </a:r>
            <a:endParaRPr lang="en-US" altLang="zh-CN" sz="1600" dirty="0" smtClean="0"/>
          </a:p>
          <a:p>
            <a:r>
              <a:rPr lang="en-US" altLang="zh-CN" sz="1600" dirty="0" smtClean="0"/>
              <a:t>[R1]</a:t>
            </a:r>
            <a:r>
              <a:rPr lang="en-US" altLang="zh-CN" sz="1600" dirty="0" err="1" smtClean="0"/>
              <a:t>snmp</a:t>
            </a:r>
            <a:r>
              <a:rPr lang="en-US" altLang="zh-CN" sz="1600" dirty="0" smtClean="0"/>
              <a:t>-agent </a:t>
            </a:r>
            <a:endParaRPr lang="en-US" altLang="zh-CN" sz="1600" dirty="0"/>
          </a:p>
          <a:p>
            <a:r>
              <a:rPr lang="en-US" altLang="zh-CN" sz="1600" dirty="0" smtClean="0"/>
              <a:t>[R1]</a:t>
            </a:r>
            <a:r>
              <a:rPr lang="en-US" altLang="zh-CN" sz="1600" dirty="0" err="1" smtClean="0"/>
              <a:t>snmp</a:t>
            </a:r>
            <a:r>
              <a:rPr lang="en-US" altLang="zh-CN" sz="1600" dirty="0" smtClean="0"/>
              <a:t>-agent </a:t>
            </a:r>
            <a:r>
              <a:rPr lang="en-US" altLang="zh-CN" sz="1600" dirty="0"/>
              <a:t>sys-info version v3</a:t>
            </a:r>
          </a:p>
          <a:p>
            <a:r>
              <a:rPr lang="en-US" altLang="zh-CN" sz="1600" dirty="0" smtClean="0"/>
              <a:t>[R1]</a:t>
            </a:r>
            <a:r>
              <a:rPr lang="en-US" altLang="zh-CN" sz="1600" dirty="0" err="1" smtClean="0"/>
              <a:t>snmp</a:t>
            </a:r>
            <a:r>
              <a:rPr lang="en-US" altLang="zh-CN" sz="1600" dirty="0" smtClean="0"/>
              <a:t>-agent </a:t>
            </a:r>
            <a:r>
              <a:rPr lang="en-US" altLang="zh-CN" sz="1600" dirty="0"/>
              <a:t>group v3 test privacy </a:t>
            </a:r>
          </a:p>
          <a:p>
            <a:r>
              <a:rPr lang="en-US" altLang="zh-CN" sz="1600" dirty="0" smtClean="0"/>
              <a:t>[R1]</a:t>
            </a:r>
            <a:r>
              <a:rPr lang="en-US" altLang="zh-CN" sz="1600" dirty="0" err="1" smtClean="0"/>
              <a:t>snmp</a:t>
            </a:r>
            <a:r>
              <a:rPr lang="en-US" altLang="zh-CN" sz="1600" dirty="0" smtClean="0"/>
              <a:t>-agent </a:t>
            </a:r>
            <a:r>
              <a:rPr lang="en-US" altLang="zh-CN" sz="1600" dirty="0" err="1"/>
              <a:t>usm</a:t>
            </a:r>
            <a:r>
              <a:rPr lang="en-US" altLang="zh-CN" sz="1600" dirty="0"/>
              <a:t>-user v3 </a:t>
            </a:r>
            <a:r>
              <a:rPr lang="en-US" altLang="zh-CN" sz="1600" dirty="0" smtClean="0"/>
              <a:t>R1 </a:t>
            </a:r>
            <a:r>
              <a:rPr lang="en-US" altLang="zh-CN" sz="1600" dirty="0"/>
              <a:t>test authentication-mode md5 HCIA@Datacom123 privacy-mode aes128 HCIA-Datacom123 </a:t>
            </a:r>
          </a:p>
          <a:p>
            <a:r>
              <a:rPr lang="en-US" altLang="zh-CN" sz="1600" dirty="0" smtClean="0"/>
              <a:t>[R1]</a:t>
            </a:r>
            <a:r>
              <a:rPr lang="en-US" altLang="zh-CN" sz="1600" dirty="0" err="1" smtClean="0"/>
              <a:t>snmp</a:t>
            </a:r>
            <a:r>
              <a:rPr lang="en-US" altLang="zh-CN" sz="1600" dirty="0" smtClean="0"/>
              <a:t>-agent </a:t>
            </a:r>
            <a:r>
              <a:rPr lang="en-US" altLang="zh-CN" sz="1600" dirty="0"/>
              <a:t>target-host trap-</a:t>
            </a:r>
            <a:r>
              <a:rPr lang="en-US" altLang="zh-CN" sz="1600" dirty="0" err="1"/>
              <a:t>paramsname</a:t>
            </a:r>
            <a:r>
              <a:rPr lang="en-US" altLang="zh-CN" sz="1600" dirty="0"/>
              <a:t> </a:t>
            </a:r>
            <a:r>
              <a:rPr lang="en-US" altLang="zh-CN" sz="1600" dirty="0" err="1"/>
              <a:t>param</a:t>
            </a:r>
            <a:r>
              <a:rPr lang="en-US" altLang="zh-CN" sz="1600" dirty="0"/>
              <a:t> v3 </a:t>
            </a:r>
            <a:r>
              <a:rPr lang="en-US" altLang="zh-CN" sz="1600" dirty="0" err="1"/>
              <a:t>securityname</a:t>
            </a:r>
            <a:r>
              <a:rPr lang="en-US" altLang="zh-CN" sz="1600" dirty="0"/>
              <a:t> sec privacy </a:t>
            </a:r>
          </a:p>
          <a:p>
            <a:r>
              <a:rPr lang="en-US" altLang="zh-CN" sz="1600" dirty="0" smtClean="0"/>
              <a:t>[R1]</a:t>
            </a:r>
            <a:r>
              <a:rPr lang="en-US" altLang="zh-CN" sz="1600" dirty="0" err="1" smtClean="0"/>
              <a:t>snmp</a:t>
            </a:r>
            <a:r>
              <a:rPr lang="en-US" altLang="zh-CN" sz="1600" dirty="0" smtClean="0"/>
              <a:t>-agent </a:t>
            </a:r>
            <a:r>
              <a:rPr lang="en-US" altLang="zh-CN" sz="1600" dirty="0"/>
              <a:t>target-host trap-hostname </a:t>
            </a:r>
            <a:r>
              <a:rPr lang="en-US" altLang="zh-CN" sz="1600" dirty="0" err="1"/>
              <a:t>nms</a:t>
            </a:r>
            <a:r>
              <a:rPr lang="en-US" altLang="zh-CN" sz="1600" dirty="0"/>
              <a:t> address 192.168.1.10 trap-</a:t>
            </a:r>
            <a:r>
              <a:rPr lang="en-US" altLang="zh-CN" sz="1600" dirty="0" err="1"/>
              <a:t>paramsname</a:t>
            </a:r>
            <a:r>
              <a:rPr lang="en-US" altLang="zh-CN" sz="1600" dirty="0"/>
              <a:t> </a:t>
            </a:r>
            <a:r>
              <a:rPr lang="en-US" altLang="zh-CN" sz="1600" dirty="0" err="1"/>
              <a:t>param</a:t>
            </a:r>
            <a:r>
              <a:rPr lang="en-US" altLang="zh-CN" sz="1600" dirty="0"/>
              <a:t> </a:t>
            </a:r>
          </a:p>
          <a:p>
            <a:r>
              <a:rPr lang="en-US" altLang="zh-CN" sz="1600" dirty="0" smtClean="0"/>
              <a:t>[R1]</a:t>
            </a:r>
            <a:r>
              <a:rPr lang="en-US" altLang="zh-CN" sz="1600" dirty="0" err="1" smtClean="0"/>
              <a:t>snmp</a:t>
            </a:r>
            <a:r>
              <a:rPr lang="en-US" altLang="zh-CN" sz="1600" dirty="0" smtClean="0"/>
              <a:t>-agent </a:t>
            </a:r>
            <a:r>
              <a:rPr lang="en-US" altLang="zh-CN" sz="1600" dirty="0"/>
              <a:t>trap source </a:t>
            </a:r>
            <a:r>
              <a:rPr lang="en-US" altLang="zh-CN" sz="1600" dirty="0" err="1"/>
              <a:t>GigabitEthernet</a:t>
            </a:r>
            <a:r>
              <a:rPr lang="en-US" altLang="zh-CN" sz="1600" dirty="0"/>
              <a:t> 0/0/1 </a:t>
            </a:r>
          </a:p>
          <a:p>
            <a:r>
              <a:rPr lang="en-US" altLang="zh-CN" sz="1600" dirty="0" smtClean="0"/>
              <a:t>[R1]</a:t>
            </a:r>
            <a:r>
              <a:rPr lang="en-US" altLang="zh-CN" sz="1600" dirty="0" err="1" smtClean="0"/>
              <a:t>snmp</a:t>
            </a:r>
            <a:r>
              <a:rPr lang="en-US" altLang="zh-CN" sz="1600" dirty="0" smtClean="0"/>
              <a:t>-agent </a:t>
            </a:r>
            <a:r>
              <a:rPr lang="en-US" altLang="zh-CN" sz="1600" dirty="0"/>
              <a:t>trap enable </a:t>
            </a:r>
          </a:p>
          <a:p>
            <a:r>
              <a:rPr lang="en-US" altLang="zh-CN" sz="1600" dirty="0"/>
              <a:t>Info: All switches of SNMP trap/notification will be open. Continue? [Y/N]:</a:t>
            </a:r>
            <a:r>
              <a:rPr lang="en-US" altLang="zh-CN" sz="1600" dirty="0" smtClean="0"/>
              <a:t>y</a:t>
            </a:r>
            <a:endParaRPr lang="en-US" altLang="zh-CN" sz="1600" dirty="0"/>
          </a:p>
        </p:txBody>
      </p:sp>
      <p:sp>
        <p:nvSpPr>
          <p:cNvPr id="20" name="文本框 19"/>
          <p:cNvSpPr txBox="1"/>
          <p:nvPr/>
        </p:nvSpPr>
        <p:spPr>
          <a:xfrm>
            <a:off x="5408082" y="2155808"/>
            <a:ext cx="651406" cy="369332"/>
          </a:xfrm>
          <a:prstGeom prst="rect">
            <a:avLst/>
          </a:prstGeom>
          <a:noFill/>
        </p:spPr>
        <p:txBody>
          <a:bodyPr wrap="square" rtlCol="0">
            <a:spAutoFit/>
          </a:bodyPr>
          <a:lstStyle/>
          <a:p>
            <a:r>
              <a:rPr lang="en-US" altLang="zh-CN" dirty="0" smtClean="0"/>
              <a:t>R1</a:t>
            </a:r>
            <a:endParaRPr lang="zh-CN" altLang="en-US" dirty="0"/>
          </a:p>
        </p:txBody>
      </p:sp>
      <p:sp>
        <p:nvSpPr>
          <p:cNvPr id="15" name="文本框 14"/>
          <p:cNvSpPr txBox="1"/>
          <p:nvPr/>
        </p:nvSpPr>
        <p:spPr>
          <a:xfrm>
            <a:off x="504073" y="3678978"/>
            <a:ext cx="5495925" cy="2505301"/>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sz="1600" dirty="0" smtClean="0"/>
              <a:t>上述路由器</a:t>
            </a:r>
            <a:r>
              <a:rPr lang="en-US" altLang="zh-CN" sz="1600" dirty="0" smtClean="0"/>
              <a:t>R1</a:t>
            </a:r>
            <a:r>
              <a:rPr lang="zh-CN" altLang="en-US" sz="1600" dirty="0" smtClean="0"/>
              <a:t>上使能</a:t>
            </a:r>
            <a:r>
              <a:rPr lang="en-US" altLang="zh-CN" sz="1600" dirty="0" smtClean="0"/>
              <a:t>SNMP</a:t>
            </a:r>
            <a:r>
              <a:rPr lang="zh-CN" altLang="en-US" sz="1600" dirty="0" smtClean="0"/>
              <a:t>功能，配置版本为</a:t>
            </a:r>
            <a:r>
              <a:rPr lang="en-US" altLang="zh-CN" sz="1600" dirty="0" smtClean="0"/>
              <a:t>v3</a:t>
            </a:r>
            <a:r>
              <a:rPr lang="zh-CN" altLang="en-US" sz="1600" dirty="0" smtClean="0"/>
              <a:t>。</a:t>
            </a:r>
            <a:endParaRPr lang="en-US" altLang="zh-CN" sz="1600" dirty="0" smtClean="0"/>
          </a:p>
          <a:p>
            <a:pPr marL="285750" indent="-285750">
              <a:lnSpc>
                <a:spcPct val="140000"/>
              </a:lnSpc>
              <a:buFont typeface="Arial" panose="020B0604020202020204" pitchFamily="34" charset="0"/>
              <a:buChar char="•"/>
            </a:pPr>
            <a:r>
              <a:rPr lang="zh-CN" altLang="en-US" sz="1600" dirty="0" smtClean="0"/>
              <a:t>配置</a:t>
            </a:r>
            <a:r>
              <a:rPr lang="en-US" altLang="zh-CN" sz="1600" dirty="0" smtClean="0"/>
              <a:t>SNMPv3</a:t>
            </a:r>
            <a:r>
              <a:rPr lang="zh-CN" altLang="en-US" sz="1600" dirty="0" smtClean="0"/>
              <a:t>组名为</a:t>
            </a:r>
            <a:r>
              <a:rPr lang="en-US" altLang="zh-CN" sz="1600" dirty="0" smtClean="0"/>
              <a:t>test</a:t>
            </a:r>
            <a:r>
              <a:rPr lang="zh-CN" altLang="en-US" sz="1600" dirty="0" smtClean="0"/>
              <a:t>，加密认证方式为</a:t>
            </a:r>
            <a:r>
              <a:rPr lang="en-US" altLang="zh-CN" sz="1600" dirty="0" smtClean="0"/>
              <a:t>privacy</a:t>
            </a:r>
            <a:r>
              <a:rPr lang="zh-CN" altLang="en-US" sz="1600" dirty="0" smtClean="0"/>
              <a:t>。</a:t>
            </a:r>
            <a:endParaRPr lang="en-US" altLang="zh-CN" sz="1600" dirty="0"/>
          </a:p>
          <a:p>
            <a:pPr marL="285750" indent="-285750">
              <a:lnSpc>
                <a:spcPct val="140000"/>
              </a:lnSpc>
              <a:buFont typeface="Arial" panose="020B0604020202020204" pitchFamily="34" charset="0"/>
              <a:buChar char="•"/>
            </a:pPr>
            <a:r>
              <a:rPr lang="zh-CN" altLang="en-US" sz="1600" dirty="0" smtClean="0"/>
              <a:t>创建</a:t>
            </a:r>
            <a:r>
              <a:rPr lang="en-US" altLang="zh-CN" sz="1600" dirty="0" smtClean="0"/>
              <a:t>SNMPv3</a:t>
            </a:r>
            <a:r>
              <a:rPr lang="zh-CN" altLang="en-US" sz="1600" dirty="0" smtClean="0"/>
              <a:t>用户，名为</a:t>
            </a:r>
            <a:r>
              <a:rPr lang="en-US" altLang="zh-CN" sz="1600" dirty="0" smtClean="0"/>
              <a:t>R1</a:t>
            </a:r>
            <a:r>
              <a:rPr lang="zh-CN" altLang="en-US" sz="1600" dirty="0" smtClean="0"/>
              <a:t>同时配置认证和加密密码为</a:t>
            </a:r>
            <a:r>
              <a:rPr lang="en-US" altLang="zh-CN" sz="1600" dirty="0" smtClean="0"/>
              <a:t>HCIA-Datacom123</a:t>
            </a:r>
            <a:r>
              <a:rPr lang="zh-CN" altLang="en-US" sz="1600" dirty="0" smtClean="0"/>
              <a:t>。</a:t>
            </a:r>
            <a:endParaRPr lang="en-US" altLang="zh-CN" sz="1600" dirty="0" smtClean="0"/>
          </a:p>
          <a:p>
            <a:pPr marL="285750" indent="-285750">
              <a:lnSpc>
                <a:spcPct val="140000"/>
              </a:lnSpc>
              <a:buFont typeface="Arial" panose="020B0604020202020204" pitchFamily="34" charset="0"/>
              <a:buChar char="•"/>
            </a:pPr>
            <a:r>
              <a:rPr lang="zh-CN" altLang="en-US" sz="1600" dirty="0" smtClean="0"/>
              <a:t>创建名为</a:t>
            </a:r>
            <a:r>
              <a:rPr lang="en-US" altLang="zh-CN" sz="1600" dirty="0" err="1"/>
              <a:t>param</a:t>
            </a:r>
            <a:r>
              <a:rPr lang="zh-CN" altLang="en-US" sz="1600" dirty="0" smtClean="0"/>
              <a:t>的</a:t>
            </a:r>
            <a:r>
              <a:rPr lang="en-US" altLang="zh-CN" sz="1600" dirty="0"/>
              <a:t>T</a:t>
            </a:r>
            <a:r>
              <a:rPr lang="en-US" altLang="zh-CN" sz="1600" dirty="0" smtClean="0"/>
              <a:t>rap</a:t>
            </a:r>
            <a:r>
              <a:rPr lang="zh-CN" altLang="en-US" sz="1600" dirty="0" smtClean="0"/>
              <a:t>参数信息，</a:t>
            </a:r>
            <a:r>
              <a:rPr lang="en-US" altLang="zh-CN" sz="1600" dirty="0" err="1" smtClean="0"/>
              <a:t>securityname</a:t>
            </a:r>
            <a:r>
              <a:rPr lang="zh-CN" altLang="en-US" sz="1600" dirty="0" smtClean="0"/>
              <a:t>为</a:t>
            </a:r>
            <a:r>
              <a:rPr lang="en-US" altLang="zh-CN" sz="1600" dirty="0" smtClean="0"/>
              <a:t>sec</a:t>
            </a:r>
          </a:p>
          <a:p>
            <a:pPr marL="285750" indent="-285750">
              <a:lnSpc>
                <a:spcPct val="140000"/>
              </a:lnSpc>
              <a:buFont typeface="Arial" panose="020B0604020202020204" pitchFamily="34" charset="0"/>
              <a:buChar char="•"/>
            </a:pPr>
            <a:r>
              <a:rPr lang="zh-CN" altLang="en-US" sz="1600" dirty="0" smtClean="0"/>
              <a:t>设置</a:t>
            </a:r>
            <a:r>
              <a:rPr lang="en-US" altLang="zh-CN" sz="1600" dirty="0" smtClean="0"/>
              <a:t>SNMP</a:t>
            </a:r>
            <a:r>
              <a:rPr lang="zh-CN" altLang="en-US" sz="1600" dirty="0" smtClean="0"/>
              <a:t>告警主机地址为</a:t>
            </a:r>
            <a:r>
              <a:rPr lang="en-US" altLang="zh-CN" sz="1600" dirty="0" smtClean="0"/>
              <a:t>192.168.1.10</a:t>
            </a:r>
            <a:r>
              <a:rPr lang="zh-CN" altLang="en-US" sz="1600" dirty="0" smtClean="0"/>
              <a:t>。</a:t>
            </a:r>
            <a:endParaRPr lang="en-US" altLang="zh-CN" sz="1600" dirty="0"/>
          </a:p>
          <a:p>
            <a:pPr marL="285750" indent="-285750">
              <a:lnSpc>
                <a:spcPct val="140000"/>
              </a:lnSpc>
              <a:buFont typeface="Arial" panose="020B0604020202020204" pitchFamily="34" charset="0"/>
              <a:buChar char="•"/>
            </a:pPr>
            <a:r>
              <a:rPr lang="zh-CN" altLang="en-US" sz="1600" dirty="0" smtClean="0"/>
              <a:t>打开告警开关，设置发送告警的源接口为</a:t>
            </a:r>
            <a:r>
              <a:rPr lang="en-US" altLang="zh-CN" sz="1600" dirty="0" smtClean="0"/>
              <a:t>GE0/0/1</a:t>
            </a:r>
            <a:r>
              <a:rPr lang="zh-CN" altLang="en-US" sz="1600" dirty="0" smtClean="0"/>
              <a:t>。</a:t>
            </a:r>
            <a:endParaRPr lang="en-US" altLang="zh-CN" sz="1600" dirty="0" smtClean="0"/>
          </a:p>
        </p:txBody>
      </p:sp>
    </p:spTree>
    <p:extLst>
      <p:ext uri="{BB962C8B-B14F-4D97-AF65-F5344CB8AC3E}">
        <p14:creationId xmlns:p14="http://schemas.microsoft.com/office/powerpoint/2010/main" val="6610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chemeClr val="bg1">
                    <a:lumMod val="50000"/>
                  </a:schemeClr>
                </a:solidFill>
              </a:rPr>
              <a:t>网络管理与运维基本概念</a:t>
            </a:r>
            <a:endParaRPr lang="en-US" altLang="zh-CN" dirty="0">
              <a:solidFill>
                <a:schemeClr val="bg1">
                  <a:lumMod val="50000"/>
                </a:schemeClr>
              </a:solidFill>
            </a:endParaRPr>
          </a:p>
          <a:p>
            <a:r>
              <a:rPr lang="zh-CN" altLang="en-US" smtClean="0">
                <a:solidFill>
                  <a:schemeClr val="bg1">
                    <a:lumMod val="50000"/>
                  </a:schemeClr>
                </a:solidFill>
              </a:rPr>
              <a:t>传统网络管理</a:t>
            </a:r>
            <a:endParaRPr lang="en-US" altLang="zh-CN" smtClean="0">
              <a:solidFill>
                <a:schemeClr val="bg1">
                  <a:lumMod val="50000"/>
                </a:schemeClr>
              </a:solidFill>
            </a:endParaRPr>
          </a:p>
          <a:p>
            <a:r>
              <a:rPr lang="zh-CN" altLang="en-US" b="1" smtClean="0">
                <a:solidFill>
                  <a:srgbClr val="151515"/>
                </a:solidFill>
              </a:rPr>
              <a:t>基于</a:t>
            </a:r>
            <a:r>
              <a:rPr lang="zh-CN" altLang="en-US" b="1">
                <a:solidFill>
                  <a:srgbClr val="151515"/>
                </a:solidFill>
              </a:rPr>
              <a:t>华为</a:t>
            </a:r>
            <a:r>
              <a:rPr lang="en-US" altLang="zh-CN" b="1">
                <a:solidFill>
                  <a:srgbClr val="151515"/>
                </a:solidFill>
              </a:rPr>
              <a:t>iMaster NCE</a:t>
            </a:r>
            <a:r>
              <a:rPr lang="zh-CN" altLang="en-US" b="1">
                <a:solidFill>
                  <a:srgbClr val="151515"/>
                </a:solidFill>
              </a:rPr>
              <a:t>的网络管理</a:t>
            </a:r>
          </a:p>
          <a:p>
            <a:endParaRPr lang="en-US" altLang="zh-CN" b="1" dirty="0">
              <a:solidFill>
                <a:srgbClr val="151515"/>
              </a:solidFill>
            </a:endParaRPr>
          </a:p>
          <a:p>
            <a:pPr marL="0" indent="0">
              <a:buNone/>
            </a:pPr>
            <a:endParaRPr lang="zh-CN" altLang="en-US" dirty="0"/>
          </a:p>
        </p:txBody>
      </p:sp>
    </p:spTree>
    <p:extLst>
      <p:ext uri="{BB962C8B-B14F-4D97-AF65-F5344CB8AC3E}">
        <p14:creationId xmlns:p14="http://schemas.microsoft.com/office/powerpoint/2010/main" val="3846624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网络产业的变革与挑战</a:t>
            </a:r>
            <a:endParaRPr lang="zh-CN" altLang="en-US" dirty="0"/>
          </a:p>
        </p:txBody>
      </p:sp>
      <p:sp>
        <p:nvSpPr>
          <p:cNvPr id="2" name="文本占位符 1"/>
          <p:cNvSpPr>
            <a:spLocks noGrp="1"/>
          </p:cNvSpPr>
          <p:nvPr>
            <p:ph type="body" sz="quarter" idx="10"/>
          </p:nvPr>
        </p:nvSpPr>
        <p:spPr>
          <a:xfrm>
            <a:off x="566057" y="1233488"/>
            <a:ext cx="11178443" cy="2194531"/>
          </a:xfrm>
        </p:spPr>
        <p:txBody>
          <a:bodyPr/>
          <a:lstStyle/>
          <a:p>
            <a:r>
              <a:rPr lang="zh-CN" altLang="en-US" sz="1800" dirty="0"/>
              <a:t>伴随</a:t>
            </a:r>
            <a:r>
              <a:rPr lang="en-US" altLang="zh-CN" sz="1800" dirty="0"/>
              <a:t>5G</a:t>
            </a:r>
            <a:r>
              <a:rPr lang="zh-CN" altLang="en-US" sz="1800" dirty="0"/>
              <a:t>和云时代的到来，</a:t>
            </a:r>
            <a:r>
              <a:rPr lang="en-US" altLang="zh-CN" sz="1800" dirty="0"/>
              <a:t>VR/AR</a:t>
            </a:r>
            <a:r>
              <a:rPr lang="zh-CN" altLang="en-US" sz="1800" dirty="0"/>
              <a:t>、直播、无人驾驶等各类创新性业务大量涌现，整个</a:t>
            </a:r>
            <a:r>
              <a:rPr lang="en-US" altLang="zh-CN" sz="1800" dirty="0"/>
              <a:t>ICT</a:t>
            </a:r>
            <a:r>
              <a:rPr lang="zh-CN" altLang="en-US" sz="1800" dirty="0"/>
              <a:t>产业迸发出蓬勃生机。与此同时，整个网络的流量也呈现出爆炸式增长，华为</a:t>
            </a:r>
            <a:r>
              <a:rPr lang="en-US" altLang="zh-CN" sz="1800" dirty="0"/>
              <a:t>GIV</a:t>
            </a:r>
            <a:r>
              <a:rPr lang="zh-CN" altLang="en-US" sz="1800" dirty="0"/>
              <a:t>（</a:t>
            </a:r>
            <a:r>
              <a:rPr lang="en-US" altLang="zh-CN" sz="1800" dirty="0"/>
              <a:t>Global Industry Vision</a:t>
            </a:r>
            <a:r>
              <a:rPr lang="zh-CN" altLang="en-US" sz="1800" dirty="0"/>
              <a:t>，全球产业展望</a:t>
            </a:r>
            <a:r>
              <a:rPr lang="zh-CN" altLang="en-US" sz="1800" dirty="0" smtClean="0"/>
              <a:t>）预计</a:t>
            </a:r>
            <a:r>
              <a:rPr lang="zh-CN" altLang="en-US" sz="1800" dirty="0"/>
              <a:t>，</a:t>
            </a:r>
            <a:r>
              <a:rPr lang="en-US" altLang="zh-CN" sz="1800" dirty="0"/>
              <a:t>2025</a:t>
            </a:r>
            <a:r>
              <a:rPr lang="zh-CN" altLang="en-US" sz="1800" dirty="0"/>
              <a:t>年新增的数据量将达到</a:t>
            </a:r>
            <a:r>
              <a:rPr lang="en-US" altLang="zh-CN" sz="1800" dirty="0" smtClean="0"/>
              <a:t>180 ZB</a:t>
            </a:r>
            <a:r>
              <a:rPr lang="zh-CN" altLang="en-US" sz="1800" dirty="0" smtClean="0"/>
              <a:t>。业务</a:t>
            </a:r>
            <a:r>
              <a:rPr lang="zh-CN" altLang="en-US" sz="1800" dirty="0"/>
              <a:t>的</a:t>
            </a:r>
            <a:r>
              <a:rPr lang="zh-CN" altLang="en-US" sz="1800" dirty="0" smtClean="0"/>
              <a:t>动态复杂性</a:t>
            </a:r>
            <a:r>
              <a:rPr lang="zh-CN" altLang="en-US" sz="1800" dirty="0"/>
              <a:t>也使得整个网络复杂度不断攀升</a:t>
            </a:r>
            <a:r>
              <a:rPr lang="zh-CN" altLang="en-US" sz="1800" dirty="0" smtClean="0"/>
              <a:t>。</a:t>
            </a:r>
            <a:endParaRPr lang="en-US" altLang="zh-CN" sz="1800" dirty="0" smtClean="0"/>
          </a:p>
          <a:p>
            <a:r>
              <a:rPr lang="zh-CN" altLang="en-US" sz="1800" dirty="0"/>
              <a:t>整体来看，这些问题的源头都指向了现有的网络系统，只有通过构建自动化、智能化的以用户体验为中心的网络系统才能有效</a:t>
            </a:r>
            <a:r>
              <a:rPr lang="zh-CN" altLang="en-US" sz="1800" dirty="0" smtClean="0"/>
              <a:t>应对</a:t>
            </a:r>
            <a:r>
              <a:rPr lang="zh-CN" altLang="en-US" sz="1800" dirty="0"/>
              <a:t>。</a:t>
            </a:r>
          </a:p>
        </p:txBody>
      </p:sp>
      <p:grpSp>
        <p:nvGrpSpPr>
          <p:cNvPr id="3" name="组合 2"/>
          <p:cNvGrpSpPr>
            <a:grpSpLocks noChangeAspect="1"/>
          </p:cNvGrpSpPr>
          <p:nvPr/>
        </p:nvGrpSpPr>
        <p:grpSpPr>
          <a:xfrm>
            <a:off x="3500539" y="3506204"/>
            <a:ext cx="4356000" cy="2673659"/>
            <a:chOff x="3939030" y="3686122"/>
            <a:chExt cx="3677746" cy="2257361"/>
          </a:xfrm>
        </p:grpSpPr>
        <p:grpSp>
          <p:nvGrpSpPr>
            <p:cNvPr id="53" name="组合 52"/>
            <p:cNvGrpSpPr>
              <a:grpSpLocks/>
            </p:cNvGrpSpPr>
            <p:nvPr/>
          </p:nvGrpSpPr>
          <p:grpSpPr>
            <a:xfrm>
              <a:off x="4557794" y="3686122"/>
              <a:ext cx="849894" cy="803606"/>
              <a:chOff x="8873242" y="3853927"/>
              <a:chExt cx="1048064" cy="1040440"/>
            </a:xfrm>
          </p:grpSpPr>
          <p:sp>
            <p:nvSpPr>
              <p:cNvPr id="54" name="weight_115178"/>
              <p:cNvSpPr>
                <a:spLocks noChangeAspect="1"/>
              </p:cNvSpPr>
              <p:nvPr/>
            </p:nvSpPr>
            <p:spPr bwMode="auto">
              <a:xfrm>
                <a:off x="8873242" y="3853927"/>
                <a:ext cx="1048064" cy="1040440"/>
              </a:xfrm>
              <a:custGeom>
                <a:avLst/>
                <a:gdLst>
                  <a:gd name="T0" fmla="*/ 6831 w 6867"/>
                  <a:gd name="T1" fmla="*/ 6286 h 6827"/>
                  <a:gd name="T2" fmla="*/ 5765 w 6867"/>
                  <a:gd name="T3" fmla="*/ 2446 h 6827"/>
                  <a:gd name="T4" fmla="*/ 5353 w 6867"/>
                  <a:gd name="T5" fmla="*/ 2133 h 6827"/>
                  <a:gd name="T6" fmla="*/ 3860 w 6867"/>
                  <a:gd name="T7" fmla="*/ 2133 h 6827"/>
                  <a:gd name="T8" fmla="*/ 3860 w 6867"/>
                  <a:gd name="T9" fmla="*/ 2043 h 6827"/>
                  <a:gd name="T10" fmla="*/ 4500 w 6867"/>
                  <a:gd name="T11" fmla="*/ 1067 h 6827"/>
                  <a:gd name="T12" fmla="*/ 3433 w 6867"/>
                  <a:gd name="T13" fmla="*/ 0 h 6827"/>
                  <a:gd name="T14" fmla="*/ 2367 w 6867"/>
                  <a:gd name="T15" fmla="*/ 1067 h 6827"/>
                  <a:gd name="T16" fmla="*/ 3007 w 6867"/>
                  <a:gd name="T17" fmla="*/ 2043 h 6827"/>
                  <a:gd name="T18" fmla="*/ 3007 w 6867"/>
                  <a:gd name="T19" fmla="*/ 2133 h 6827"/>
                  <a:gd name="T20" fmla="*/ 1513 w 6867"/>
                  <a:gd name="T21" fmla="*/ 2133 h 6827"/>
                  <a:gd name="T22" fmla="*/ 1102 w 6867"/>
                  <a:gd name="T23" fmla="*/ 2446 h 6827"/>
                  <a:gd name="T24" fmla="*/ 36 w 6867"/>
                  <a:gd name="T25" fmla="*/ 6286 h 6827"/>
                  <a:gd name="T26" fmla="*/ 107 w 6867"/>
                  <a:gd name="T27" fmla="*/ 6658 h 6827"/>
                  <a:gd name="T28" fmla="*/ 447 w 6867"/>
                  <a:gd name="T29" fmla="*/ 6827 h 6827"/>
                  <a:gd name="T30" fmla="*/ 6420 w 6867"/>
                  <a:gd name="T31" fmla="*/ 6827 h 6827"/>
                  <a:gd name="T32" fmla="*/ 6760 w 6867"/>
                  <a:gd name="T33" fmla="*/ 6658 h 6827"/>
                  <a:gd name="T34" fmla="*/ 6831 w 6867"/>
                  <a:gd name="T35" fmla="*/ 6286 h 6827"/>
                  <a:gd name="T36" fmla="*/ 3433 w 6867"/>
                  <a:gd name="T37" fmla="*/ 853 h 6827"/>
                  <a:gd name="T38" fmla="*/ 3647 w 6867"/>
                  <a:gd name="T39" fmla="*/ 1067 h 6827"/>
                  <a:gd name="T40" fmla="*/ 3433 w 6867"/>
                  <a:gd name="T41" fmla="*/ 1280 h 6827"/>
                  <a:gd name="T42" fmla="*/ 3220 w 6867"/>
                  <a:gd name="T43" fmla="*/ 1067 h 6827"/>
                  <a:gd name="T44" fmla="*/ 3433 w 6867"/>
                  <a:gd name="T45" fmla="*/ 85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67" h="6827">
                    <a:moveTo>
                      <a:pt x="6831" y="6286"/>
                    </a:moveTo>
                    <a:lnTo>
                      <a:pt x="5765" y="2446"/>
                    </a:lnTo>
                    <a:cubicBezTo>
                      <a:pt x="5713" y="2261"/>
                      <a:pt x="5545" y="2133"/>
                      <a:pt x="5353" y="2133"/>
                    </a:cubicBezTo>
                    <a:lnTo>
                      <a:pt x="3860" y="2133"/>
                    </a:lnTo>
                    <a:lnTo>
                      <a:pt x="3860" y="2043"/>
                    </a:lnTo>
                    <a:cubicBezTo>
                      <a:pt x="4233" y="1878"/>
                      <a:pt x="4500" y="1503"/>
                      <a:pt x="4500" y="1067"/>
                    </a:cubicBezTo>
                    <a:cubicBezTo>
                      <a:pt x="4500" y="479"/>
                      <a:pt x="4021" y="0"/>
                      <a:pt x="3433" y="0"/>
                    </a:cubicBezTo>
                    <a:cubicBezTo>
                      <a:pt x="2845" y="0"/>
                      <a:pt x="2367" y="479"/>
                      <a:pt x="2367" y="1067"/>
                    </a:cubicBezTo>
                    <a:cubicBezTo>
                      <a:pt x="2367" y="1503"/>
                      <a:pt x="2633" y="1878"/>
                      <a:pt x="3007" y="2043"/>
                    </a:cubicBezTo>
                    <a:lnTo>
                      <a:pt x="3007" y="2133"/>
                    </a:lnTo>
                    <a:lnTo>
                      <a:pt x="1513" y="2133"/>
                    </a:lnTo>
                    <a:cubicBezTo>
                      <a:pt x="1322" y="2133"/>
                      <a:pt x="1154" y="2261"/>
                      <a:pt x="1102" y="2446"/>
                    </a:cubicBezTo>
                    <a:lnTo>
                      <a:pt x="36" y="6286"/>
                    </a:lnTo>
                    <a:cubicBezTo>
                      <a:pt x="0" y="6414"/>
                      <a:pt x="26" y="6552"/>
                      <a:pt x="107" y="6658"/>
                    </a:cubicBezTo>
                    <a:cubicBezTo>
                      <a:pt x="188" y="6764"/>
                      <a:pt x="313" y="6827"/>
                      <a:pt x="447" y="6827"/>
                    </a:cubicBezTo>
                    <a:lnTo>
                      <a:pt x="6420" y="6827"/>
                    </a:lnTo>
                    <a:cubicBezTo>
                      <a:pt x="6553" y="6827"/>
                      <a:pt x="6679" y="6764"/>
                      <a:pt x="6760" y="6658"/>
                    </a:cubicBezTo>
                    <a:cubicBezTo>
                      <a:pt x="6840" y="6552"/>
                      <a:pt x="6867" y="6414"/>
                      <a:pt x="6831" y="6286"/>
                    </a:cubicBezTo>
                    <a:close/>
                    <a:moveTo>
                      <a:pt x="3433" y="853"/>
                    </a:moveTo>
                    <a:cubicBezTo>
                      <a:pt x="3551" y="853"/>
                      <a:pt x="3647" y="949"/>
                      <a:pt x="3647" y="1067"/>
                    </a:cubicBezTo>
                    <a:cubicBezTo>
                      <a:pt x="3647" y="1184"/>
                      <a:pt x="3551" y="1280"/>
                      <a:pt x="3433" y="1280"/>
                    </a:cubicBezTo>
                    <a:cubicBezTo>
                      <a:pt x="3316" y="1280"/>
                      <a:pt x="3220" y="1184"/>
                      <a:pt x="3220" y="1067"/>
                    </a:cubicBezTo>
                    <a:cubicBezTo>
                      <a:pt x="3220" y="949"/>
                      <a:pt x="3316" y="853"/>
                      <a:pt x="3433" y="853"/>
                    </a:cubicBezTo>
                    <a:close/>
                  </a:path>
                </a:pathLst>
              </a:custGeom>
              <a:solidFill>
                <a:srgbClr val="00B0F0"/>
              </a:solidFill>
              <a:ln>
                <a:noFill/>
              </a:ln>
              <a:effectLst>
                <a:outerShdw blurRad="50800" dist="38100" algn="l" rotWithShape="0">
                  <a:prstClr val="black">
                    <a:alpha val="40000"/>
                  </a:prstClr>
                </a:outerShdw>
              </a:effectLst>
            </p:spPr>
            <p:txBody>
              <a:bodyPr/>
              <a:lstStyle/>
              <a:p>
                <a:endParaRPr lang="zh-CN" altLang="en-US" sz="1400">
                  <a:latin typeface="+mj-ea"/>
                  <a:ea typeface="+mj-ea"/>
                </a:endParaRPr>
              </a:p>
            </p:txBody>
          </p:sp>
          <p:sp>
            <p:nvSpPr>
              <p:cNvPr id="55" name="文本框 54"/>
              <p:cNvSpPr txBox="1"/>
              <p:nvPr/>
            </p:nvSpPr>
            <p:spPr>
              <a:xfrm>
                <a:off x="8904700" y="4417550"/>
                <a:ext cx="942267" cy="349859"/>
              </a:xfrm>
              <a:prstGeom prst="rect">
                <a:avLst/>
              </a:prstGeom>
              <a:noFill/>
            </p:spPr>
            <p:txBody>
              <a:bodyPr wrap="none" rtlCol="0">
                <a:spAutoFit/>
              </a:bodyPr>
              <a:lstStyle/>
              <a:p>
                <a:pPr algn="ctr"/>
                <a:r>
                  <a:rPr lang="zh-CN" altLang="en-US" sz="1400" dirty="0" smtClean="0">
                    <a:solidFill>
                      <a:schemeClr val="bg1"/>
                    </a:solidFill>
                    <a:latin typeface="+mj-ea"/>
                    <a:ea typeface="+mj-ea"/>
                  </a:rPr>
                  <a:t>无人驾驶</a:t>
                </a:r>
                <a:endParaRPr lang="zh-CN" altLang="en-US" sz="1400" dirty="0">
                  <a:solidFill>
                    <a:schemeClr val="bg1"/>
                  </a:solidFill>
                  <a:latin typeface="+mj-ea"/>
                  <a:ea typeface="+mj-ea"/>
                </a:endParaRPr>
              </a:p>
            </p:txBody>
          </p:sp>
        </p:grpSp>
        <p:grpSp>
          <p:nvGrpSpPr>
            <p:cNvPr id="56" name="组合 55"/>
            <p:cNvGrpSpPr/>
            <p:nvPr/>
          </p:nvGrpSpPr>
          <p:grpSpPr>
            <a:xfrm flipH="1">
              <a:off x="4257221" y="4568197"/>
              <a:ext cx="2792214" cy="1375286"/>
              <a:chOff x="2743049" y="299103"/>
              <a:chExt cx="2029397" cy="1198563"/>
            </a:xfrm>
            <a:solidFill>
              <a:schemeClr val="accent5">
                <a:lumMod val="25000"/>
              </a:schemeClr>
            </a:solidFill>
          </p:grpSpPr>
          <p:sp>
            <p:nvSpPr>
              <p:cNvPr id="57" name="Freeform 221948"/>
              <p:cNvSpPr>
                <a:spLocks/>
              </p:cNvSpPr>
              <p:nvPr/>
            </p:nvSpPr>
            <p:spPr bwMode="auto">
              <a:xfrm>
                <a:off x="3401863" y="299103"/>
                <a:ext cx="1370583" cy="776288"/>
              </a:xfrm>
              <a:custGeom>
                <a:avLst/>
                <a:gdLst>
                  <a:gd name="T0" fmla="*/ 880 w 880"/>
                  <a:gd name="T1" fmla="*/ 489 h 489"/>
                  <a:gd name="T2" fmla="*/ 880 w 880"/>
                  <a:gd name="T3" fmla="*/ 266 h 489"/>
                  <a:gd name="T4" fmla="*/ 42 w 880"/>
                  <a:gd name="T5" fmla="*/ 266 h 489"/>
                  <a:gd name="T6" fmla="*/ 42 w 880"/>
                  <a:gd name="T7" fmla="*/ 0 h 489"/>
                  <a:gd name="T8" fmla="*/ 0 w 880"/>
                  <a:gd name="T9" fmla="*/ 0 h 489"/>
                  <a:gd name="T10" fmla="*/ 0 w 880"/>
                  <a:gd name="T11" fmla="*/ 489 h 489"/>
                  <a:gd name="T12" fmla="*/ 880 w 880"/>
                  <a:gd name="T13" fmla="*/ 489 h 489"/>
                </a:gdLst>
                <a:ahLst/>
                <a:cxnLst>
                  <a:cxn ang="0">
                    <a:pos x="T0" y="T1"/>
                  </a:cxn>
                  <a:cxn ang="0">
                    <a:pos x="T2" y="T3"/>
                  </a:cxn>
                  <a:cxn ang="0">
                    <a:pos x="T4" y="T5"/>
                  </a:cxn>
                  <a:cxn ang="0">
                    <a:pos x="T6" y="T7"/>
                  </a:cxn>
                  <a:cxn ang="0">
                    <a:pos x="T8" y="T9"/>
                  </a:cxn>
                  <a:cxn ang="0">
                    <a:pos x="T10" y="T11"/>
                  </a:cxn>
                  <a:cxn ang="0">
                    <a:pos x="T12" y="T13"/>
                  </a:cxn>
                </a:cxnLst>
                <a:rect l="0" t="0" r="r" b="b"/>
                <a:pathLst>
                  <a:path w="880" h="489">
                    <a:moveTo>
                      <a:pt x="880" y="489"/>
                    </a:moveTo>
                    <a:lnTo>
                      <a:pt x="880" y="266"/>
                    </a:lnTo>
                    <a:lnTo>
                      <a:pt x="42" y="266"/>
                    </a:lnTo>
                    <a:lnTo>
                      <a:pt x="42" y="0"/>
                    </a:lnTo>
                    <a:lnTo>
                      <a:pt x="0" y="0"/>
                    </a:lnTo>
                    <a:lnTo>
                      <a:pt x="0" y="489"/>
                    </a:lnTo>
                    <a:lnTo>
                      <a:pt x="880" y="4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58" name="Freeform 221949"/>
              <p:cNvSpPr>
                <a:spLocks noEditPoints="1"/>
              </p:cNvSpPr>
              <p:nvPr/>
            </p:nvSpPr>
            <p:spPr bwMode="auto">
              <a:xfrm>
                <a:off x="2743049" y="299103"/>
                <a:ext cx="628650" cy="979488"/>
              </a:xfrm>
              <a:custGeom>
                <a:avLst/>
                <a:gdLst>
                  <a:gd name="T0" fmla="*/ 203 w 273"/>
                  <a:gd name="T1" fmla="*/ 332 h 425"/>
                  <a:gd name="T2" fmla="*/ 273 w 273"/>
                  <a:gd name="T3" fmla="*/ 362 h 425"/>
                  <a:gd name="T4" fmla="*/ 273 w 273"/>
                  <a:gd name="T5" fmla="*/ 0 h 425"/>
                  <a:gd name="T6" fmla="*/ 109 w 273"/>
                  <a:gd name="T7" fmla="*/ 0 h 425"/>
                  <a:gd name="T8" fmla="*/ 0 w 273"/>
                  <a:gd name="T9" fmla="*/ 246 h 425"/>
                  <a:gd name="T10" fmla="*/ 0 w 273"/>
                  <a:gd name="T11" fmla="*/ 425 h 425"/>
                  <a:gd name="T12" fmla="*/ 107 w 273"/>
                  <a:gd name="T13" fmla="*/ 425 h 425"/>
                  <a:gd name="T14" fmla="*/ 203 w 273"/>
                  <a:gd name="T15" fmla="*/ 332 h 425"/>
                  <a:gd name="T16" fmla="*/ 136 w 273"/>
                  <a:gd name="T17" fmla="*/ 41 h 425"/>
                  <a:gd name="T18" fmla="*/ 234 w 273"/>
                  <a:gd name="T19" fmla="*/ 41 h 425"/>
                  <a:gd name="T20" fmla="*/ 234 w 273"/>
                  <a:gd name="T21" fmla="*/ 213 h 425"/>
                  <a:gd name="T22" fmla="*/ 65 w 273"/>
                  <a:gd name="T23" fmla="*/ 213 h 425"/>
                  <a:gd name="T24" fmla="*/ 136 w 273"/>
                  <a:gd name="T25" fmla="*/ 41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425">
                    <a:moveTo>
                      <a:pt x="203" y="332"/>
                    </a:moveTo>
                    <a:cubicBezTo>
                      <a:pt x="230" y="332"/>
                      <a:pt x="255" y="343"/>
                      <a:pt x="273" y="362"/>
                    </a:cubicBezTo>
                    <a:cubicBezTo>
                      <a:pt x="273" y="0"/>
                      <a:pt x="273" y="0"/>
                      <a:pt x="273" y="0"/>
                    </a:cubicBezTo>
                    <a:cubicBezTo>
                      <a:pt x="109" y="0"/>
                      <a:pt x="109" y="0"/>
                      <a:pt x="109" y="0"/>
                    </a:cubicBezTo>
                    <a:cubicBezTo>
                      <a:pt x="0" y="246"/>
                      <a:pt x="0" y="246"/>
                      <a:pt x="0" y="246"/>
                    </a:cubicBezTo>
                    <a:cubicBezTo>
                      <a:pt x="0" y="425"/>
                      <a:pt x="0" y="425"/>
                      <a:pt x="0" y="425"/>
                    </a:cubicBezTo>
                    <a:cubicBezTo>
                      <a:pt x="107" y="425"/>
                      <a:pt x="107" y="425"/>
                      <a:pt x="107" y="425"/>
                    </a:cubicBezTo>
                    <a:cubicBezTo>
                      <a:pt x="108" y="373"/>
                      <a:pt x="150" y="332"/>
                      <a:pt x="203" y="332"/>
                    </a:cubicBezTo>
                    <a:close/>
                    <a:moveTo>
                      <a:pt x="136" y="41"/>
                    </a:moveTo>
                    <a:cubicBezTo>
                      <a:pt x="234" y="41"/>
                      <a:pt x="234" y="41"/>
                      <a:pt x="234" y="41"/>
                    </a:cubicBezTo>
                    <a:cubicBezTo>
                      <a:pt x="234" y="213"/>
                      <a:pt x="234" y="213"/>
                      <a:pt x="234" y="213"/>
                    </a:cubicBezTo>
                    <a:cubicBezTo>
                      <a:pt x="65" y="213"/>
                      <a:pt x="65" y="213"/>
                      <a:pt x="65" y="213"/>
                    </a:cubicBezTo>
                    <a:lnTo>
                      <a:pt x="13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59" name="Freeform 221950"/>
              <p:cNvSpPr>
                <a:spLocks/>
              </p:cNvSpPr>
              <p:nvPr/>
            </p:nvSpPr>
            <p:spPr bwMode="auto">
              <a:xfrm>
                <a:off x="3401861" y="1105553"/>
                <a:ext cx="812800" cy="173038"/>
              </a:xfrm>
              <a:custGeom>
                <a:avLst/>
                <a:gdLst>
                  <a:gd name="T0" fmla="*/ 353 w 353"/>
                  <a:gd name="T1" fmla="*/ 0 h 75"/>
                  <a:gd name="T2" fmla="*/ 0 w 353"/>
                  <a:gd name="T3" fmla="*/ 0 h 75"/>
                  <a:gd name="T4" fmla="*/ 0 w 353"/>
                  <a:gd name="T5" fmla="*/ 30 h 75"/>
                  <a:gd name="T6" fmla="*/ 13 w 353"/>
                  <a:gd name="T7" fmla="*/ 75 h 75"/>
                  <a:gd name="T8" fmla="*/ 299 w 353"/>
                  <a:gd name="T9" fmla="*/ 75 h 75"/>
                  <a:gd name="T10" fmla="*/ 353 w 353"/>
                  <a:gd name="T11" fmla="*/ 0 h 75"/>
                </a:gdLst>
                <a:ahLst/>
                <a:cxnLst>
                  <a:cxn ang="0">
                    <a:pos x="T0" y="T1"/>
                  </a:cxn>
                  <a:cxn ang="0">
                    <a:pos x="T2" y="T3"/>
                  </a:cxn>
                  <a:cxn ang="0">
                    <a:pos x="T4" y="T5"/>
                  </a:cxn>
                  <a:cxn ang="0">
                    <a:pos x="T6" y="T7"/>
                  </a:cxn>
                  <a:cxn ang="0">
                    <a:pos x="T8" y="T9"/>
                  </a:cxn>
                  <a:cxn ang="0">
                    <a:pos x="T10" y="T11"/>
                  </a:cxn>
                </a:cxnLst>
                <a:rect l="0" t="0" r="r" b="b"/>
                <a:pathLst>
                  <a:path w="353" h="75">
                    <a:moveTo>
                      <a:pt x="353" y="0"/>
                    </a:moveTo>
                    <a:cubicBezTo>
                      <a:pt x="0" y="0"/>
                      <a:pt x="0" y="0"/>
                      <a:pt x="0" y="0"/>
                    </a:cubicBezTo>
                    <a:cubicBezTo>
                      <a:pt x="0" y="30"/>
                      <a:pt x="0" y="30"/>
                      <a:pt x="0" y="30"/>
                    </a:cubicBezTo>
                    <a:cubicBezTo>
                      <a:pt x="8" y="43"/>
                      <a:pt x="12" y="59"/>
                      <a:pt x="13" y="75"/>
                    </a:cubicBezTo>
                    <a:cubicBezTo>
                      <a:pt x="299" y="75"/>
                      <a:pt x="299" y="75"/>
                      <a:pt x="299" y="75"/>
                    </a:cubicBezTo>
                    <a:cubicBezTo>
                      <a:pt x="303" y="42"/>
                      <a:pt x="324" y="14"/>
                      <a:pt x="3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60" name="Freeform 221951"/>
              <p:cNvSpPr>
                <a:spLocks/>
              </p:cNvSpPr>
              <p:nvPr/>
            </p:nvSpPr>
            <p:spPr bwMode="auto">
              <a:xfrm>
                <a:off x="4405161" y="1105553"/>
                <a:ext cx="265113" cy="173038"/>
              </a:xfrm>
              <a:custGeom>
                <a:avLst/>
                <a:gdLst>
                  <a:gd name="T0" fmla="*/ 54 w 115"/>
                  <a:gd name="T1" fmla="*/ 75 h 75"/>
                  <a:gd name="T2" fmla="*/ 115 w 115"/>
                  <a:gd name="T3" fmla="*/ 75 h 75"/>
                  <a:gd name="T4" fmla="*/ 115 w 115"/>
                  <a:gd name="T5" fmla="*/ 0 h 75"/>
                  <a:gd name="T6" fmla="*/ 0 w 115"/>
                  <a:gd name="T7" fmla="*/ 0 h 75"/>
                  <a:gd name="T8" fmla="*/ 54 w 115"/>
                  <a:gd name="T9" fmla="*/ 75 h 75"/>
                </a:gdLst>
                <a:ahLst/>
                <a:cxnLst>
                  <a:cxn ang="0">
                    <a:pos x="T0" y="T1"/>
                  </a:cxn>
                  <a:cxn ang="0">
                    <a:pos x="T2" y="T3"/>
                  </a:cxn>
                  <a:cxn ang="0">
                    <a:pos x="T4" y="T5"/>
                  </a:cxn>
                  <a:cxn ang="0">
                    <a:pos x="T6" y="T7"/>
                  </a:cxn>
                  <a:cxn ang="0">
                    <a:pos x="T8" y="T9"/>
                  </a:cxn>
                </a:cxnLst>
                <a:rect l="0" t="0" r="r" b="b"/>
                <a:pathLst>
                  <a:path w="115" h="75">
                    <a:moveTo>
                      <a:pt x="54" y="75"/>
                    </a:moveTo>
                    <a:cubicBezTo>
                      <a:pt x="115" y="75"/>
                      <a:pt x="115" y="75"/>
                      <a:pt x="115" y="75"/>
                    </a:cubicBezTo>
                    <a:cubicBezTo>
                      <a:pt x="115" y="0"/>
                      <a:pt x="115" y="0"/>
                      <a:pt x="115" y="0"/>
                    </a:cubicBezTo>
                    <a:cubicBezTo>
                      <a:pt x="0" y="0"/>
                      <a:pt x="0" y="0"/>
                      <a:pt x="0" y="0"/>
                    </a:cubicBezTo>
                    <a:cubicBezTo>
                      <a:pt x="29" y="14"/>
                      <a:pt x="50" y="42"/>
                      <a:pt x="54"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61" name="Freeform 221952"/>
              <p:cNvSpPr>
                <a:spLocks noEditPoints="1"/>
              </p:cNvSpPr>
              <p:nvPr/>
            </p:nvSpPr>
            <p:spPr bwMode="auto">
              <a:xfrm>
                <a:off x="4119411" y="1115078"/>
                <a:ext cx="381000" cy="382588"/>
              </a:xfrm>
              <a:custGeom>
                <a:avLst/>
                <a:gdLst>
                  <a:gd name="T0" fmla="*/ 82 w 165"/>
                  <a:gd name="T1" fmla="*/ 0 h 166"/>
                  <a:gd name="T2" fmla="*/ 0 w 165"/>
                  <a:gd name="T3" fmla="*/ 83 h 166"/>
                  <a:gd name="T4" fmla="*/ 82 w 165"/>
                  <a:gd name="T5" fmla="*/ 166 h 166"/>
                  <a:gd name="T6" fmla="*/ 165 w 165"/>
                  <a:gd name="T7" fmla="*/ 83 h 166"/>
                  <a:gd name="T8" fmla="*/ 82 w 165"/>
                  <a:gd name="T9" fmla="*/ 0 h 166"/>
                  <a:gd name="T10" fmla="*/ 124 w 165"/>
                  <a:gd name="T11" fmla="*/ 83 h 166"/>
                  <a:gd name="T12" fmla="*/ 82 w 165"/>
                  <a:gd name="T13" fmla="*/ 125 h 166"/>
                  <a:gd name="T14" fmla="*/ 41 w 165"/>
                  <a:gd name="T15" fmla="*/ 83 h 166"/>
                  <a:gd name="T16" fmla="*/ 82 w 165"/>
                  <a:gd name="T17" fmla="*/ 41 h 166"/>
                  <a:gd name="T18" fmla="*/ 124 w 165"/>
                  <a:gd name="T1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6">
                    <a:moveTo>
                      <a:pt x="82" y="0"/>
                    </a:moveTo>
                    <a:cubicBezTo>
                      <a:pt x="37" y="0"/>
                      <a:pt x="0" y="37"/>
                      <a:pt x="0" y="83"/>
                    </a:cubicBezTo>
                    <a:cubicBezTo>
                      <a:pt x="0" y="129"/>
                      <a:pt x="37" y="166"/>
                      <a:pt x="82" y="166"/>
                    </a:cubicBezTo>
                    <a:cubicBezTo>
                      <a:pt x="128" y="166"/>
                      <a:pt x="165" y="129"/>
                      <a:pt x="165" y="83"/>
                    </a:cubicBezTo>
                    <a:cubicBezTo>
                      <a:pt x="165" y="37"/>
                      <a:pt x="128" y="0"/>
                      <a:pt x="82" y="0"/>
                    </a:cubicBezTo>
                    <a:close/>
                    <a:moveTo>
                      <a:pt x="124" y="83"/>
                    </a:moveTo>
                    <a:cubicBezTo>
                      <a:pt x="124" y="106"/>
                      <a:pt x="106" y="125"/>
                      <a:pt x="82" y="125"/>
                    </a:cubicBezTo>
                    <a:cubicBezTo>
                      <a:pt x="59" y="125"/>
                      <a:pt x="41" y="106"/>
                      <a:pt x="41" y="83"/>
                    </a:cubicBezTo>
                    <a:cubicBezTo>
                      <a:pt x="41" y="60"/>
                      <a:pt x="59" y="41"/>
                      <a:pt x="82" y="41"/>
                    </a:cubicBezTo>
                    <a:cubicBezTo>
                      <a:pt x="106" y="41"/>
                      <a:pt x="124" y="60"/>
                      <a:pt x="124"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62" name="Freeform 221953"/>
              <p:cNvSpPr>
                <a:spLocks noEditPoints="1"/>
              </p:cNvSpPr>
              <p:nvPr/>
            </p:nvSpPr>
            <p:spPr bwMode="auto">
              <a:xfrm>
                <a:off x="3019274" y="1094440"/>
                <a:ext cx="379413" cy="382588"/>
              </a:xfrm>
              <a:custGeom>
                <a:avLst/>
                <a:gdLst>
                  <a:gd name="T0" fmla="*/ 83 w 165"/>
                  <a:gd name="T1" fmla="*/ 0 h 166"/>
                  <a:gd name="T2" fmla="*/ 0 w 165"/>
                  <a:gd name="T3" fmla="*/ 83 h 166"/>
                  <a:gd name="T4" fmla="*/ 83 w 165"/>
                  <a:gd name="T5" fmla="*/ 166 h 166"/>
                  <a:gd name="T6" fmla="*/ 165 w 165"/>
                  <a:gd name="T7" fmla="*/ 83 h 166"/>
                  <a:gd name="T8" fmla="*/ 83 w 165"/>
                  <a:gd name="T9" fmla="*/ 0 h 166"/>
                  <a:gd name="T10" fmla="*/ 83 w 165"/>
                  <a:gd name="T11" fmla="*/ 125 h 166"/>
                  <a:gd name="T12" fmla="*/ 41 w 165"/>
                  <a:gd name="T13" fmla="*/ 83 h 166"/>
                  <a:gd name="T14" fmla="*/ 83 w 165"/>
                  <a:gd name="T15" fmla="*/ 41 h 166"/>
                  <a:gd name="T16" fmla="*/ 125 w 165"/>
                  <a:gd name="T17" fmla="*/ 83 h 166"/>
                  <a:gd name="T18" fmla="*/ 83 w 165"/>
                  <a:gd name="T19" fmla="*/ 12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6">
                    <a:moveTo>
                      <a:pt x="83" y="0"/>
                    </a:moveTo>
                    <a:cubicBezTo>
                      <a:pt x="37" y="0"/>
                      <a:pt x="0" y="37"/>
                      <a:pt x="0" y="83"/>
                    </a:cubicBezTo>
                    <a:cubicBezTo>
                      <a:pt x="0" y="129"/>
                      <a:pt x="37" y="166"/>
                      <a:pt x="83" y="166"/>
                    </a:cubicBezTo>
                    <a:cubicBezTo>
                      <a:pt x="128" y="166"/>
                      <a:pt x="165" y="129"/>
                      <a:pt x="165" y="83"/>
                    </a:cubicBezTo>
                    <a:cubicBezTo>
                      <a:pt x="165" y="37"/>
                      <a:pt x="128" y="0"/>
                      <a:pt x="83" y="0"/>
                    </a:cubicBezTo>
                    <a:close/>
                    <a:moveTo>
                      <a:pt x="83" y="125"/>
                    </a:moveTo>
                    <a:cubicBezTo>
                      <a:pt x="59" y="125"/>
                      <a:pt x="41" y="106"/>
                      <a:pt x="41" y="83"/>
                    </a:cubicBezTo>
                    <a:cubicBezTo>
                      <a:pt x="41" y="60"/>
                      <a:pt x="59" y="41"/>
                      <a:pt x="83" y="41"/>
                    </a:cubicBezTo>
                    <a:cubicBezTo>
                      <a:pt x="106" y="41"/>
                      <a:pt x="125" y="60"/>
                      <a:pt x="125" y="83"/>
                    </a:cubicBezTo>
                    <a:cubicBezTo>
                      <a:pt x="125" y="106"/>
                      <a:pt x="106" y="125"/>
                      <a:pt x="83"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grpSp>
          <p:nvGrpSpPr>
            <p:cNvPr id="63" name="组合 62"/>
            <p:cNvGrpSpPr>
              <a:grpSpLocks/>
            </p:cNvGrpSpPr>
            <p:nvPr/>
          </p:nvGrpSpPr>
          <p:grpSpPr>
            <a:xfrm>
              <a:off x="3939030" y="4227573"/>
              <a:ext cx="849893" cy="803606"/>
              <a:chOff x="8873242" y="3853927"/>
              <a:chExt cx="1048064" cy="1040440"/>
            </a:xfrm>
          </p:grpSpPr>
          <p:sp>
            <p:nvSpPr>
              <p:cNvPr id="64" name="weight_115178"/>
              <p:cNvSpPr>
                <a:spLocks noChangeAspect="1"/>
              </p:cNvSpPr>
              <p:nvPr/>
            </p:nvSpPr>
            <p:spPr bwMode="auto">
              <a:xfrm>
                <a:off x="8873242" y="3853927"/>
                <a:ext cx="1048064" cy="1040440"/>
              </a:xfrm>
              <a:custGeom>
                <a:avLst/>
                <a:gdLst>
                  <a:gd name="T0" fmla="*/ 6831 w 6867"/>
                  <a:gd name="T1" fmla="*/ 6286 h 6827"/>
                  <a:gd name="T2" fmla="*/ 5765 w 6867"/>
                  <a:gd name="T3" fmla="*/ 2446 h 6827"/>
                  <a:gd name="T4" fmla="*/ 5353 w 6867"/>
                  <a:gd name="T5" fmla="*/ 2133 h 6827"/>
                  <a:gd name="T6" fmla="*/ 3860 w 6867"/>
                  <a:gd name="T7" fmla="*/ 2133 h 6827"/>
                  <a:gd name="T8" fmla="*/ 3860 w 6867"/>
                  <a:gd name="T9" fmla="*/ 2043 h 6827"/>
                  <a:gd name="T10" fmla="*/ 4500 w 6867"/>
                  <a:gd name="T11" fmla="*/ 1067 h 6827"/>
                  <a:gd name="T12" fmla="*/ 3433 w 6867"/>
                  <a:gd name="T13" fmla="*/ 0 h 6827"/>
                  <a:gd name="T14" fmla="*/ 2367 w 6867"/>
                  <a:gd name="T15" fmla="*/ 1067 h 6827"/>
                  <a:gd name="T16" fmla="*/ 3007 w 6867"/>
                  <a:gd name="T17" fmla="*/ 2043 h 6827"/>
                  <a:gd name="T18" fmla="*/ 3007 w 6867"/>
                  <a:gd name="T19" fmla="*/ 2133 h 6827"/>
                  <a:gd name="T20" fmla="*/ 1513 w 6867"/>
                  <a:gd name="T21" fmla="*/ 2133 h 6827"/>
                  <a:gd name="T22" fmla="*/ 1102 w 6867"/>
                  <a:gd name="T23" fmla="*/ 2446 h 6827"/>
                  <a:gd name="T24" fmla="*/ 36 w 6867"/>
                  <a:gd name="T25" fmla="*/ 6286 h 6827"/>
                  <a:gd name="T26" fmla="*/ 107 w 6867"/>
                  <a:gd name="T27" fmla="*/ 6658 h 6827"/>
                  <a:gd name="T28" fmla="*/ 447 w 6867"/>
                  <a:gd name="T29" fmla="*/ 6827 h 6827"/>
                  <a:gd name="T30" fmla="*/ 6420 w 6867"/>
                  <a:gd name="T31" fmla="*/ 6827 h 6827"/>
                  <a:gd name="T32" fmla="*/ 6760 w 6867"/>
                  <a:gd name="T33" fmla="*/ 6658 h 6827"/>
                  <a:gd name="T34" fmla="*/ 6831 w 6867"/>
                  <a:gd name="T35" fmla="*/ 6286 h 6827"/>
                  <a:gd name="T36" fmla="*/ 3433 w 6867"/>
                  <a:gd name="T37" fmla="*/ 853 h 6827"/>
                  <a:gd name="T38" fmla="*/ 3647 w 6867"/>
                  <a:gd name="T39" fmla="*/ 1067 h 6827"/>
                  <a:gd name="T40" fmla="*/ 3433 w 6867"/>
                  <a:gd name="T41" fmla="*/ 1280 h 6827"/>
                  <a:gd name="T42" fmla="*/ 3220 w 6867"/>
                  <a:gd name="T43" fmla="*/ 1067 h 6827"/>
                  <a:gd name="T44" fmla="*/ 3433 w 6867"/>
                  <a:gd name="T45" fmla="*/ 85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67" h="6827">
                    <a:moveTo>
                      <a:pt x="6831" y="6286"/>
                    </a:moveTo>
                    <a:lnTo>
                      <a:pt x="5765" y="2446"/>
                    </a:lnTo>
                    <a:cubicBezTo>
                      <a:pt x="5713" y="2261"/>
                      <a:pt x="5545" y="2133"/>
                      <a:pt x="5353" y="2133"/>
                    </a:cubicBezTo>
                    <a:lnTo>
                      <a:pt x="3860" y="2133"/>
                    </a:lnTo>
                    <a:lnTo>
                      <a:pt x="3860" y="2043"/>
                    </a:lnTo>
                    <a:cubicBezTo>
                      <a:pt x="4233" y="1878"/>
                      <a:pt x="4500" y="1503"/>
                      <a:pt x="4500" y="1067"/>
                    </a:cubicBezTo>
                    <a:cubicBezTo>
                      <a:pt x="4500" y="479"/>
                      <a:pt x="4021" y="0"/>
                      <a:pt x="3433" y="0"/>
                    </a:cubicBezTo>
                    <a:cubicBezTo>
                      <a:pt x="2845" y="0"/>
                      <a:pt x="2367" y="479"/>
                      <a:pt x="2367" y="1067"/>
                    </a:cubicBezTo>
                    <a:cubicBezTo>
                      <a:pt x="2367" y="1503"/>
                      <a:pt x="2633" y="1878"/>
                      <a:pt x="3007" y="2043"/>
                    </a:cubicBezTo>
                    <a:lnTo>
                      <a:pt x="3007" y="2133"/>
                    </a:lnTo>
                    <a:lnTo>
                      <a:pt x="1513" y="2133"/>
                    </a:lnTo>
                    <a:cubicBezTo>
                      <a:pt x="1322" y="2133"/>
                      <a:pt x="1154" y="2261"/>
                      <a:pt x="1102" y="2446"/>
                    </a:cubicBezTo>
                    <a:lnTo>
                      <a:pt x="36" y="6286"/>
                    </a:lnTo>
                    <a:cubicBezTo>
                      <a:pt x="0" y="6414"/>
                      <a:pt x="26" y="6552"/>
                      <a:pt x="107" y="6658"/>
                    </a:cubicBezTo>
                    <a:cubicBezTo>
                      <a:pt x="188" y="6764"/>
                      <a:pt x="313" y="6827"/>
                      <a:pt x="447" y="6827"/>
                    </a:cubicBezTo>
                    <a:lnTo>
                      <a:pt x="6420" y="6827"/>
                    </a:lnTo>
                    <a:cubicBezTo>
                      <a:pt x="6553" y="6827"/>
                      <a:pt x="6679" y="6764"/>
                      <a:pt x="6760" y="6658"/>
                    </a:cubicBezTo>
                    <a:cubicBezTo>
                      <a:pt x="6840" y="6552"/>
                      <a:pt x="6867" y="6414"/>
                      <a:pt x="6831" y="6286"/>
                    </a:cubicBezTo>
                    <a:close/>
                    <a:moveTo>
                      <a:pt x="3433" y="853"/>
                    </a:moveTo>
                    <a:cubicBezTo>
                      <a:pt x="3551" y="853"/>
                      <a:pt x="3647" y="949"/>
                      <a:pt x="3647" y="1067"/>
                    </a:cubicBezTo>
                    <a:cubicBezTo>
                      <a:pt x="3647" y="1184"/>
                      <a:pt x="3551" y="1280"/>
                      <a:pt x="3433" y="1280"/>
                    </a:cubicBezTo>
                    <a:cubicBezTo>
                      <a:pt x="3316" y="1280"/>
                      <a:pt x="3220" y="1184"/>
                      <a:pt x="3220" y="1067"/>
                    </a:cubicBezTo>
                    <a:cubicBezTo>
                      <a:pt x="3220" y="949"/>
                      <a:pt x="3316" y="853"/>
                      <a:pt x="3433" y="853"/>
                    </a:cubicBezTo>
                    <a:close/>
                  </a:path>
                </a:pathLst>
              </a:custGeom>
              <a:solidFill>
                <a:srgbClr val="00B0F0"/>
              </a:solidFill>
              <a:ln>
                <a:noFill/>
              </a:ln>
              <a:effectLst>
                <a:outerShdw blurRad="50800" dist="38100" algn="l" rotWithShape="0">
                  <a:prstClr val="black">
                    <a:alpha val="40000"/>
                  </a:prstClr>
                </a:outerShdw>
              </a:effectLst>
            </p:spPr>
            <p:txBody>
              <a:bodyPr/>
              <a:lstStyle/>
              <a:p>
                <a:endParaRPr lang="zh-CN" altLang="en-US" sz="1400">
                  <a:latin typeface="+mj-ea"/>
                  <a:ea typeface="+mj-ea"/>
                </a:endParaRPr>
              </a:p>
            </p:txBody>
          </p:sp>
          <p:sp>
            <p:nvSpPr>
              <p:cNvPr id="65" name="文本框 64"/>
              <p:cNvSpPr txBox="1"/>
              <p:nvPr/>
            </p:nvSpPr>
            <p:spPr>
              <a:xfrm>
                <a:off x="8957401" y="4417550"/>
                <a:ext cx="836866" cy="349859"/>
              </a:xfrm>
              <a:prstGeom prst="rect">
                <a:avLst/>
              </a:prstGeom>
              <a:noFill/>
            </p:spPr>
            <p:txBody>
              <a:bodyPr wrap="none" rtlCol="0">
                <a:spAutoFit/>
              </a:bodyPr>
              <a:lstStyle/>
              <a:p>
                <a:pPr algn="ctr"/>
                <a:r>
                  <a:rPr lang="en-US" altLang="zh-CN" sz="1400" dirty="0" smtClean="0">
                    <a:solidFill>
                      <a:schemeClr val="bg1"/>
                    </a:solidFill>
                    <a:latin typeface="+mj-ea"/>
                    <a:ea typeface="+mj-ea"/>
                  </a:rPr>
                  <a:t>VR/AR</a:t>
                </a:r>
                <a:endParaRPr lang="zh-CN" altLang="en-US" sz="1400" dirty="0">
                  <a:solidFill>
                    <a:schemeClr val="bg1"/>
                  </a:solidFill>
                  <a:latin typeface="+mj-ea"/>
                  <a:ea typeface="+mj-ea"/>
                </a:endParaRPr>
              </a:p>
            </p:txBody>
          </p:sp>
        </p:grpSp>
        <p:grpSp>
          <p:nvGrpSpPr>
            <p:cNvPr id="66" name="组合 65"/>
            <p:cNvGrpSpPr>
              <a:grpSpLocks/>
            </p:cNvGrpSpPr>
            <p:nvPr/>
          </p:nvGrpSpPr>
          <p:grpSpPr>
            <a:xfrm>
              <a:off x="5149833" y="4237302"/>
              <a:ext cx="849893" cy="803606"/>
              <a:chOff x="8873242" y="3853927"/>
              <a:chExt cx="1048064" cy="1040440"/>
            </a:xfrm>
          </p:grpSpPr>
          <p:sp>
            <p:nvSpPr>
              <p:cNvPr id="67" name="weight_115178"/>
              <p:cNvSpPr>
                <a:spLocks noChangeAspect="1"/>
              </p:cNvSpPr>
              <p:nvPr/>
            </p:nvSpPr>
            <p:spPr bwMode="auto">
              <a:xfrm>
                <a:off x="8873242" y="3853927"/>
                <a:ext cx="1048064" cy="1040440"/>
              </a:xfrm>
              <a:custGeom>
                <a:avLst/>
                <a:gdLst>
                  <a:gd name="T0" fmla="*/ 6831 w 6867"/>
                  <a:gd name="T1" fmla="*/ 6286 h 6827"/>
                  <a:gd name="T2" fmla="*/ 5765 w 6867"/>
                  <a:gd name="T3" fmla="*/ 2446 h 6827"/>
                  <a:gd name="T4" fmla="*/ 5353 w 6867"/>
                  <a:gd name="T5" fmla="*/ 2133 h 6827"/>
                  <a:gd name="T6" fmla="*/ 3860 w 6867"/>
                  <a:gd name="T7" fmla="*/ 2133 h 6827"/>
                  <a:gd name="T8" fmla="*/ 3860 w 6867"/>
                  <a:gd name="T9" fmla="*/ 2043 h 6827"/>
                  <a:gd name="T10" fmla="*/ 4500 w 6867"/>
                  <a:gd name="T11" fmla="*/ 1067 h 6827"/>
                  <a:gd name="T12" fmla="*/ 3433 w 6867"/>
                  <a:gd name="T13" fmla="*/ 0 h 6827"/>
                  <a:gd name="T14" fmla="*/ 2367 w 6867"/>
                  <a:gd name="T15" fmla="*/ 1067 h 6827"/>
                  <a:gd name="T16" fmla="*/ 3007 w 6867"/>
                  <a:gd name="T17" fmla="*/ 2043 h 6827"/>
                  <a:gd name="T18" fmla="*/ 3007 w 6867"/>
                  <a:gd name="T19" fmla="*/ 2133 h 6827"/>
                  <a:gd name="T20" fmla="*/ 1513 w 6867"/>
                  <a:gd name="T21" fmla="*/ 2133 h 6827"/>
                  <a:gd name="T22" fmla="*/ 1102 w 6867"/>
                  <a:gd name="T23" fmla="*/ 2446 h 6827"/>
                  <a:gd name="T24" fmla="*/ 36 w 6867"/>
                  <a:gd name="T25" fmla="*/ 6286 h 6827"/>
                  <a:gd name="T26" fmla="*/ 107 w 6867"/>
                  <a:gd name="T27" fmla="*/ 6658 h 6827"/>
                  <a:gd name="T28" fmla="*/ 447 w 6867"/>
                  <a:gd name="T29" fmla="*/ 6827 h 6827"/>
                  <a:gd name="T30" fmla="*/ 6420 w 6867"/>
                  <a:gd name="T31" fmla="*/ 6827 h 6827"/>
                  <a:gd name="T32" fmla="*/ 6760 w 6867"/>
                  <a:gd name="T33" fmla="*/ 6658 h 6827"/>
                  <a:gd name="T34" fmla="*/ 6831 w 6867"/>
                  <a:gd name="T35" fmla="*/ 6286 h 6827"/>
                  <a:gd name="T36" fmla="*/ 3433 w 6867"/>
                  <a:gd name="T37" fmla="*/ 853 h 6827"/>
                  <a:gd name="T38" fmla="*/ 3647 w 6867"/>
                  <a:gd name="T39" fmla="*/ 1067 h 6827"/>
                  <a:gd name="T40" fmla="*/ 3433 w 6867"/>
                  <a:gd name="T41" fmla="*/ 1280 h 6827"/>
                  <a:gd name="T42" fmla="*/ 3220 w 6867"/>
                  <a:gd name="T43" fmla="*/ 1067 h 6827"/>
                  <a:gd name="T44" fmla="*/ 3433 w 6867"/>
                  <a:gd name="T45" fmla="*/ 85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67" h="6827">
                    <a:moveTo>
                      <a:pt x="6831" y="6286"/>
                    </a:moveTo>
                    <a:lnTo>
                      <a:pt x="5765" y="2446"/>
                    </a:lnTo>
                    <a:cubicBezTo>
                      <a:pt x="5713" y="2261"/>
                      <a:pt x="5545" y="2133"/>
                      <a:pt x="5353" y="2133"/>
                    </a:cubicBezTo>
                    <a:lnTo>
                      <a:pt x="3860" y="2133"/>
                    </a:lnTo>
                    <a:lnTo>
                      <a:pt x="3860" y="2043"/>
                    </a:lnTo>
                    <a:cubicBezTo>
                      <a:pt x="4233" y="1878"/>
                      <a:pt x="4500" y="1503"/>
                      <a:pt x="4500" y="1067"/>
                    </a:cubicBezTo>
                    <a:cubicBezTo>
                      <a:pt x="4500" y="479"/>
                      <a:pt x="4021" y="0"/>
                      <a:pt x="3433" y="0"/>
                    </a:cubicBezTo>
                    <a:cubicBezTo>
                      <a:pt x="2845" y="0"/>
                      <a:pt x="2367" y="479"/>
                      <a:pt x="2367" y="1067"/>
                    </a:cubicBezTo>
                    <a:cubicBezTo>
                      <a:pt x="2367" y="1503"/>
                      <a:pt x="2633" y="1878"/>
                      <a:pt x="3007" y="2043"/>
                    </a:cubicBezTo>
                    <a:lnTo>
                      <a:pt x="3007" y="2133"/>
                    </a:lnTo>
                    <a:lnTo>
                      <a:pt x="1513" y="2133"/>
                    </a:lnTo>
                    <a:cubicBezTo>
                      <a:pt x="1322" y="2133"/>
                      <a:pt x="1154" y="2261"/>
                      <a:pt x="1102" y="2446"/>
                    </a:cubicBezTo>
                    <a:lnTo>
                      <a:pt x="36" y="6286"/>
                    </a:lnTo>
                    <a:cubicBezTo>
                      <a:pt x="0" y="6414"/>
                      <a:pt x="26" y="6552"/>
                      <a:pt x="107" y="6658"/>
                    </a:cubicBezTo>
                    <a:cubicBezTo>
                      <a:pt x="188" y="6764"/>
                      <a:pt x="313" y="6827"/>
                      <a:pt x="447" y="6827"/>
                    </a:cubicBezTo>
                    <a:lnTo>
                      <a:pt x="6420" y="6827"/>
                    </a:lnTo>
                    <a:cubicBezTo>
                      <a:pt x="6553" y="6827"/>
                      <a:pt x="6679" y="6764"/>
                      <a:pt x="6760" y="6658"/>
                    </a:cubicBezTo>
                    <a:cubicBezTo>
                      <a:pt x="6840" y="6552"/>
                      <a:pt x="6867" y="6414"/>
                      <a:pt x="6831" y="6286"/>
                    </a:cubicBezTo>
                    <a:close/>
                    <a:moveTo>
                      <a:pt x="3433" y="853"/>
                    </a:moveTo>
                    <a:cubicBezTo>
                      <a:pt x="3551" y="853"/>
                      <a:pt x="3647" y="949"/>
                      <a:pt x="3647" y="1067"/>
                    </a:cubicBezTo>
                    <a:cubicBezTo>
                      <a:pt x="3647" y="1184"/>
                      <a:pt x="3551" y="1280"/>
                      <a:pt x="3433" y="1280"/>
                    </a:cubicBezTo>
                    <a:cubicBezTo>
                      <a:pt x="3316" y="1280"/>
                      <a:pt x="3220" y="1184"/>
                      <a:pt x="3220" y="1067"/>
                    </a:cubicBezTo>
                    <a:cubicBezTo>
                      <a:pt x="3220" y="949"/>
                      <a:pt x="3316" y="853"/>
                      <a:pt x="3433" y="853"/>
                    </a:cubicBezTo>
                    <a:close/>
                  </a:path>
                </a:pathLst>
              </a:custGeom>
              <a:solidFill>
                <a:srgbClr val="00B0F0"/>
              </a:solidFill>
              <a:ln>
                <a:noFill/>
              </a:ln>
              <a:effectLst>
                <a:outerShdw blurRad="50800" dist="38100" algn="l" rotWithShape="0">
                  <a:prstClr val="black">
                    <a:alpha val="40000"/>
                  </a:prstClr>
                </a:outerShdw>
              </a:effectLst>
            </p:spPr>
            <p:txBody>
              <a:bodyPr/>
              <a:lstStyle/>
              <a:p>
                <a:endParaRPr lang="zh-CN" altLang="en-US" sz="1400">
                  <a:latin typeface="+mj-ea"/>
                  <a:ea typeface="+mj-ea"/>
                </a:endParaRPr>
              </a:p>
            </p:txBody>
          </p:sp>
          <p:sp>
            <p:nvSpPr>
              <p:cNvPr id="68" name="文本框 67"/>
              <p:cNvSpPr txBox="1"/>
              <p:nvPr/>
            </p:nvSpPr>
            <p:spPr>
              <a:xfrm>
                <a:off x="9092082" y="4417550"/>
                <a:ext cx="567503" cy="349859"/>
              </a:xfrm>
              <a:prstGeom prst="rect">
                <a:avLst/>
              </a:prstGeom>
              <a:noFill/>
            </p:spPr>
            <p:txBody>
              <a:bodyPr wrap="none" rtlCol="0">
                <a:spAutoFit/>
              </a:bodyPr>
              <a:lstStyle/>
              <a:p>
                <a:pPr algn="ctr"/>
                <a:r>
                  <a:rPr lang="zh-CN" altLang="en-US" sz="1400" dirty="0" smtClean="0">
                    <a:solidFill>
                      <a:schemeClr val="bg1"/>
                    </a:solidFill>
                    <a:latin typeface="+mj-ea"/>
                    <a:ea typeface="+mj-ea"/>
                  </a:rPr>
                  <a:t>直播</a:t>
                </a:r>
                <a:endParaRPr lang="zh-CN" altLang="en-US" sz="1400" dirty="0">
                  <a:solidFill>
                    <a:schemeClr val="bg1"/>
                  </a:solidFill>
                  <a:latin typeface="+mj-ea"/>
                  <a:ea typeface="+mj-ea"/>
                </a:endParaRPr>
              </a:p>
            </p:txBody>
          </p:sp>
        </p:grpSp>
        <p:sp>
          <p:nvSpPr>
            <p:cNvPr id="69" name="文本框 68"/>
            <p:cNvSpPr txBox="1"/>
            <p:nvPr/>
          </p:nvSpPr>
          <p:spPr>
            <a:xfrm>
              <a:off x="4478252" y="5129584"/>
              <a:ext cx="1541800" cy="285840"/>
            </a:xfrm>
            <a:prstGeom prst="rect">
              <a:avLst/>
            </a:prstGeom>
            <a:noFill/>
          </p:spPr>
          <p:txBody>
            <a:bodyPr wrap="none" rtlCol="0">
              <a:spAutoFit/>
            </a:bodyPr>
            <a:lstStyle/>
            <a:p>
              <a:pPr algn="ctr"/>
              <a:r>
                <a:rPr lang="zh-CN" altLang="en-US" sz="1600" dirty="0" smtClean="0">
                  <a:solidFill>
                    <a:srgbClr val="FFF2CC"/>
                  </a:solidFill>
                  <a:latin typeface="+mj-ea"/>
                  <a:ea typeface="+mj-ea"/>
                </a:rPr>
                <a:t>传统网络不堪重负</a:t>
              </a:r>
              <a:endParaRPr lang="zh-CN" altLang="en-US" sz="1600" dirty="0">
                <a:solidFill>
                  <a:srgbClr val="FFF2CC"/>
                </a:solidFill>
                <a:latin typeface="+mj-ea"/>
                <a:ea typeface="+mj-ea"/>
              </a:endParaRPr>
            </a:p>
          </p:txBody>
        </p:sp>
        <p:pic>
          <p:nvPicPr>
            <p:cNvPr id="70" name="Picture 44"/>
            <p:cNvPicPr>
              <a:picLocks noChangeAspect="1"/>
            </p:cNvPicPr>
            <p:nvPr/>
          </p:nvPicPr>
          <p:blipFill>
            <a:blip r:embed="rId3" cstate="print">
              <a:duotone>
                <a:srgbClr val="FF0000">
                  <a:shade val="45000"/>
                  <a:satMod val="135000"/>
                </a:srgbClr>
                <a:prstClr val="white"/>
              </a:duotone>
              <a:extLst>
                <a:ext uri="{28A0092B-C50C-407E-A947-70E740481C1C}">
                  <a14:useLocalDpi xmlns:a14="http://schemas.microsoft.com/office/drawing/2010/main" val="0"/>
                </a:ext>
              </a:extLst>
            </a:blip>
            <a:stretch>
              <a:fillRect/>
            </a:stretch>
          </p:blipFill>
          <p:spPr>
            <a:xfrm rot="5400000">
              <a:off x="7053603" y="4427603"/>
              <a:ext cx="512331" cy="614015"/>
            </a:xfrm>
            <a:prstGeom prst="rect">
              <a:avLst/>
            </a:prstGeom>
          </p:spPr>
        </p:pic>
        <p:sp>
          <p:nvSpPr>
            <p:cNvPr id="80" name="Freeform 65"/>
            <p:cNvSpPr>
              <a:spLocks noEditPoints="1"/>
            </p:cNvSpPr>
            <p:nvPr/>
          </p:nvSpPr>
          <p:spPr bwMode="auto">
            <a:xfrm>
              <a:off x="6566193" y="4312519"/>
              <a:ext cx="103188" cy="112713"/>
            </a:xfrm>
            <a:custGeom>
              <a:avLst/>
              <a:gdLst>
                <a:gd name="T0" fmla="*/ 40 w 54"/>
                <a:gd name="T1" fmla="*/ 34 h 59"/>
                <a:gd name="T2" fmla="*/ 41 w 54"/>
                <a:gd name="T3" fmla="*/ 4 h 59"/>
                <a:gd name="T4" fmla="*/ 29 w 54"/>
                <a:gd name="T5" fmla="*/ 1 h 59"/>
                <a:gd name="T6" fmla="*/ 12 w 54"/>
                <a:gd name="T7" fmla="*/ 13 h 59"/>
                <a:gd name="T8" fmla="*/ 1 w 54"/>
                <a:gd name="T9" fmla="*/ 50 h 59"/>
                <a:gd name="T10" fmla="*/ 0 w 54"/>
                <a:gd name="T11" fmla="*/ 59 h 59"/>
                <a:gd name="T12" fmla="*/ 8 w 54"/>
                <a:gd name="T13" fmla="*/ 56 h 59"/>
                <a:gd name="T14" fmla="*/ 40 w 54"/>
                <a:gd name="T15" fmla="*/ 34 h 59"/>
                <a:gd name="T16" fmla="*/ 20 w 54"/>
                <a:gd name="T17" fmla="*/ 19 h 59"/>
                <a:gd name="T18" fmla="*/ 20 w 54"/>
                <a:gd name="T19" fmla="*/ 19 h 59"/>
                <a:gd name="T20" fmla="*/ 30 w 54"/>
                <a:gd name="T21" fmla="*/ 12 h 59"/>
                <a:gd name="T22" fmla="*/ 34 w 54"/>
                <a:gd name="T23" fmla="*/ 13 h 59"/>
                <a:gd name="T24" fmla="*/ 36 w 54"/>
                <a:gd name="T25" fmla="*/ 17 h 59"/>
                <a:gd name="T26" fmla="*/ 32 w 54"/>
                <a:gd name="T27" fmla="*/ 28 h 59"/>
                <a:gd name="T28" fmla="*/ 13 w 54"/>
                <a:gd name="T29" fmla="*/ 42 h 59"/>
                <a:gd name="T30" fmla="*/ 20 w 54"/>
                <a:gd name="T31"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9">
                  <a:moveTo>
                    <a:pt x="40" y="34"/>
                  </a:moveTo>
                  <a:cubicBezTo>
                    <a:pt x="54" y="16"/>
                    <a:pt x="44" y="7"/>
                    <a:pt x="41" y="4"/>
                  </a:cubicBezTo>
                  <a:cubicBezTo>
                    <a:pt x="37" y="1"/>
                    <a:pt x="33" y="0"/>
                    <a:pt x="29" y="1"/>
                  </a:cubicBezTo>
                  <a:cubicBezTo>
                    <a:pt x="23" y="2"/>
                    <a:pt x="17" y="6"/>
                    <a:pt x="12" y="13"/>
                  </a:cubicBezTo>
                  <a:cubicBezTo>
                    <a:pt x="3" y="25"/>
                    <a:pt x="1" y="49"/>
                    <a:pt x="1" y="50"/>
                  </a:cubicBezTo>
                  <a:cubicBezTo>
                    <a:pt x="0" y="59"/>
                    <a:pt x="0" y="59"/>
                    <a:pt x="0" y="59"/>
                  </a:cubicBezTo>
                  <a:cubicBezTo>
                    <a:pt x="8" y="56"/>
                    <a:pt x="8" y="56"/>
                    <a:pt x="8" y="56"/>
                  </a:cubicBezTo>
                  <a:cubicBezTo>
                    <a:pt x="9" y="55"/>
                    <a:pt x="31" y="46"/>
                    <a:pt x="40" y="34"/>
                  </a:cubicBezTo>
                  <a:close/>
                  <a:moveTo>
                    <a:pt x="20" y="19"/>
                  </a:moveTo>
                  <a:cubicBezTo>
                    <a:pt x="20" y="19"/>
                    <a:pt x="20" y="19"/>
                    <a:pt x="20" y="19"/>
                  </a:cubicBezTo>
                  <a:cubicBezTo>
                    <a:pt x="24" y="15"/>
                    <a:pt x="27" y="12"/>
                    <a:pt x="30" y="12"/>
                  </a:cubicBezTo>
                  <a:cubicBezTo>
                    <a:pt x="31" y="11"/>
                    <a:pt x="32" y="11"/>
                    <a:pt x="34" y="13"/>
                  </a:cubicBezTo>
                  <a:cubicBezTo>
                    <a:pt x="36" y="14"/>
                    <a:pt x="36" y="15"/>
                    <a:pt x="36" y="17"/>
                  </a:cubicBezTo>
                  <a:cubicBezTo>
                    <a:pt x="36" y="20"/>
                    <a:pt x="35" y="24"/>
                    <a:pt x="32" y="28"/>
                  </a:cubicBezTo>
                  <a:cubicBezTo>
                    <a:pt x="28" y="33"/>
                    <a:pt x="20" y="38"/>
                    <a:pt x="13" y="42"/>
                  </a:cubicBezTo>
                  <a:cubicBezTo>
                    <a:pt x="14" y="34"/>
                    <a:pt x="16" y="25"/>
                    <a:pt x="20" y="1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65"/>
            <p:cNvSpPr>
              <a:spLocks noEditPoints="1"/>
            </p:cNvSpPr>
            <p:nvPr/>
          </p:nvSpPr>
          <p:spPr bwMode="auto">
            <a:xfrm>
              <a:off x="6807189" y="4451463"/>
              <a:ext cx="103188" cy="112713"/>
            </a:xfrm>
            <a:custGeom>
              <a:avLst/>
              <a:gdLst>
                <a:gd name="T0" fmla="*/ 40 w 54"/>
                <a:gd name="T1" fmla="*/ 34 h 59"/>
                <a:gd name="T2" fmla="*/ 41 w 54"/>
                <a:gd name="T3" fmla="*/ 4 h 59"/>
                <a:gd name="T4" fmla="*/ 29 w 54"/>
                <a:gd name="T5" fmla="*/ 1 h 59"/>
                <a:gd name="T6" fmla="*/ 12 w 54"/>
                <a:gd name="T7" fmla="*/ 13 h 59"/>
                <a:gd name="T8" fmla="*/ 1 w 54"/>
                <a:gd name="T9" fmla="*/ 50 h 59"/>
                <a:gd name="T10" fmla="*/ 0 w 54"/>
                <a:gd name="T11" fmla="*/ 59 h 59"/>
                <a:gd name="T12" fmla="*/ 8 w 54"/>
                <a:gd name="T13" fmla="*/ 56 h 59"/>
                <a:gd name="T14" fmla="*/ 40 w 54"/>
                <a:gd name="T15" fmla="*/ 34 h 59"/>
                <a:gd name="T16" fmla="*/ 20 w 54"/>
                <a:gd name="T17" fmla="*/ 19 h 59"/>
                <a:gd name="T18" fmla="*/ 20 w 54"/>
                <a:gd name="T19" fmla="*/ 19 h 59"/>
                <a:gd name="T20" fmla="*/ 30 w 54"/>
                <a:gd name="T21" fmla="*/ 12 h 59"/>
                <a:gd name="T22" fmla="*/ 34 w 54"/>
                <a:gd name="T23" fmla="*/ 13 h 59"/>
                <a:gd name="T24" fmla="*/ 36 w 54"/>
                <a:gd name="T25" fmla="*/ 17 h 59"/>
                <a:gd name="T26" fmla="*/ 32 w 54"/>
                <a:gd name="T27" fmla="*/ 28 h 59"/>
                <a:gd name="T28" fmla="*/ 13 w 54"/>
                <a:gd name="T29" fmla="*/ 42 h 59"/>
                <a:gd name="T30" fmla="*/ 20 w 54"/>
                <a:gd name="T31"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9">
                  <a:moveTo>
                    <a:pt x="40" y="34"/>
                  </a:moveTo>
                  <a:cubicBezTo>
                    <a:pt x="54" y="16"/>
                    <a:pt x="44" y="7"/>
                    <a:pt x="41" y="4"/>
                  </a:cubicBezTo>
                  <a:cubicBezTo>
                    <a:pt x="37" y="1"/>
                    <a:pt x="33" y="0"/>
                    <a:pt x="29" y="1"/>
                  </a:cubicBezTo>
                  <a:cubicBezTo>
                    <a:pt x="23" y="2"/>
                    <a:pt x="17" y="6"/>
                    <a:pt x="12" y="13"/>
                  </a:cubicBezTo>
                  <a:cubicBezTo>
                    <a:pt x="3" y="25"/>
                    <a:pt x="1" y="49"/>
                    <a:pt x="1" y="50"/>
                  </a:cubicBezTo>
                  <a:cubicBezTo>
                    <a:pt x="0" y="59"/>
                    <a:pt x="0" y="59"/>
                    <a:pt x="0" y="59"/>
                  </a:cubicBezTo>
                  <a:cubicBezTo>
                    <a:pt x="8" y="56"/>
                    <a:pt x="8" y="56"/>
                    <a:pt x="8" y="56"/>
                  </a:cubicBezTo>
                  <a:cubicBezTo>
                    <a:pt x="9" y="55"/>
                    <a:pt x="31" y="46"/>
                    <a:pt x="40" y="34"/>
                  </a:cubicBezTo>
                  <a:close/>
                  <a:moveTo>
                    <a:pt x="20" y="19"/>
                  </a:moveTo>
                  <a:cubicBezTo>
                    <a:pt x="20" y="19"/>
                    <a:pt x="20" y="19"/>
                    <a:pt x="20" y="19"/>
                  </a:cubicBezTo>
                  <a:cubicBezTo>
                    <a:pt x="24" y="15"/>
                    <a:pt x="27" y="12"/>
                    <a:pt x="30" y="12"/>
                  </a:cubicBezTo>
                  <a:cubicBezTo>
                    <a:pt x="31" y="11"/>
                    <a:pt x="32" y="11"/>
                    <a:pt x="34" y="13"/>
                  </a:cubicBezTo>
                  <a:cubicBezTo>
                    <a:pt x="36" y="14"/>
                    <a:pt x="36" y="15"/>
                    <a:pt x="36" y="17"/>
                  </a:cubicBezTo>
                  <a:cubicBezTo>
                    <a:pt x="36" y="20"/>
                    <a:pt x="35" y="24"/>
                    <a:pt x="32" y="28"/>
                  </a:cubicBezTo>
                  <a:cubicBezTo>
                    <a:pt x="28" y="33"/>
                    <a:pt x="20" y="38"/>
                    <a:pt x="13" y="42"/>
                  </a:cubicBezTo>
                  <a:cubicBezTo>
                    <a:pt x="14" y="34"/>
                    <a:pt x="16" y="25"/>
                    <a:pt x="20" y="1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5"/>
            <p:cNvSpPr>
              <a:spLocks noEditPoints="1"/>
            </p:cNvSpPr>
            <p:nvPr/>
          </p:nvSpPr>
          <p:spPr bwMode="auto">
            <a:xfrm>
              <a:off x="6723438" y="4308383"/>
              <a:ext cx="103188" cy="112713"/>
            </a:xfrm>
            <a:custGeom>
              <a:avLst/>
              <a:gdLst>
                <a:gd name="T0" fmla="*/ 40 w 54"/>
                <a:gd name="T1" fmla="*/ 34 h 59"/>
                <a:gd name="T2" fmla="*/ 41 w 54"/>
                <a:gd name="T3" fmla="*/ 4 h 59"/>
                <a:gd name="T4" fmla="*/ 29 w 54"/>
                <a:gd name="T5" fmla="*/ 1 h 59"/>
                <a:gd name="T6" fmla="*/ 12 w 54"/>
                <a:gd name="T7" fmla="*/ 13 h 59"/>
                <a:gd name="T8" fmla="*/ 1 w 54"/>
                <a:gd name="T9" fmla="*/ 50 h 59"/>
                <a:gd name="T10" fmla="*/ 0 w 54"/>
                <a:gd name="T11" fmla="*/ 59 h 59"/>
                <a:gd name="T12" fmla="*/ 8 w 54"/>
                <a:gd name="T13" fmla="*/ 56 h 59"/>
                <a:gd name="T14" fmla="*/ 40 w 54"/>
                <a:gd name="T15" fmla="*/ 34 h 59"/>
                <a:gd name="T16" fmla="*/ 20 w 54"/>
                <a:gd name="T17" fmla="*/ 19 h 59"/>
                <a:gd name="T18" fmla="*/ 20 w 54"/>
                <a:gd name="T19" fmla="*/ 19 h 59"/>
                <a:gd name="T20" fmla="*/ 30 w 54"/>
                <a:gd name="T21" fmla="*/ 12 h 59"/>
                <a:gd name="T22" fmla="*/ 34 w 54"/>
                <a:gd name="T23" fmla="*/ 13 h 59"/>
                <a:gd name="T24" fmla="*/ 36 w 54"/>
                <a:gd name="T25" fmla="*/ 17 h 59"/>
                <a:gd name="T26" fmla="*/ 32 w 54"/>
                <a:gd name="T27" fmla="*/ 28 h 59"/>
                <a:gd name="T28" fmla="*/ 13 w 54"/>
                <a:gd name="T29" fmla="*/ 42 h 59"/>
                <a:gd name="T30" fmla="*/ 20 w 54"/>
                <a:gd name="T31"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9">
                  <a:moveTo>
                    <a:pt x="40" y="34"/>
                  </a:moveTo>
                  <a:cubicBezTo>
                    <a:pt x="54" y="16"/>
                    <a:pt x="44" y="7"/>
                    <a:pt x="41" y="4"/>
                  </a:cubicBezTo>
                  <a:cubicBezTo>
                    <a:pt x="37" y="1"/>
                    <a:pt x="33" y="0"/>
                    <a:pt x="29" y="1"/>
                  </a:cubicBezTo>
                  <a:cubicBezTo>
                    <a:pt x="23" y="2"/>
                    <a:pt x="17" y="6"/>
                    <a:pt x="12" y="13"/>
                  </a:cubicBezTo>
                  <a:cubicBezTo>
                    <a:pt x="3" y="25"/>
                    <a:pt x="1" y="49"/>
                    <a:pt x="1" y="50"/>
                  </a:cubicBezTo>
                  <a:cubicBezTo>
                    <a:pt x="0" y="59"/>
                    <a:pt x="0" y="59"/>
                    <a:pt x="0" y="59"/>
                  </a:cubicBezTo>
                  <a:cubicBezTo>
                    <a:pt x="8" y="56"/>
                    <a:pt x="8" y="56"/>
                    <a:pt x="8" y="56"/>
                  </a:cubicBezTo>
                  <a:cubicBezTo>
                    <a:pt x="9" y="55"/>
                    <a:pt x="31" y="46"/>
                    <a:pt x="40" y="34"/>
                  </a:cubicBezTo>
                  <a:close/>
                  <a:moveTo>
                    <a:pt x="20" y="19"/>
                  </a:moveTo>
                  <a:cubicBezTo>
                    <a:pt x="20" y="19"/>
                    <a:pt x="20" y="19"/>
                    <a:pt x="20" y="19"/>
                  </a:cubicBezTo>
                  <a:cubicBezTo>
                    <a:pt x="24" y="15"/>
                    <a:pt x="27" y="12"/>
                    <a:pt x="30" y="12"/>
                  </a:cubicBezTo>
                  <a:cubicBezTo>
                    <a:pt x="31" y="11"/>
                    <a:pt x="32" y="11"/>
                    <a:pt x="34" y="13"/>
                  </a:cubicBezTo>
                  <a:cubicBezTo>
                    <a:pt x="36" y="14"/>
                    <a:pt x="36" y="15"/>
                    <a:pt x="36" y="17"/>
                  </a:cubicBezTo>
                  <a:cubicBezTo>
                    <a:pt x="36" y="20"/>
                    <a:pt x="35" y="24"/>
                    <a:pt x="32" y="28"/>
                  </a:cubicBezTo>
                  <a:cubicBezTo>
                    <a:pt x="28" y="33"/>
                    <a:pt x="20" y="38"/>
                    <a:pt x="13" y="42"/>
                  </a:cubicBezTo>
                  <a:cubicBezTo>
                    <a:pt x="14" y="34"/>
                    <a:pt x="16" y="25"/>
                    <a:pt x="20" y="1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07849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华为</a:t>
            </a:r>
            <a:r>
              <a:rPr lang="en-US" altLang="zh-CN" smtClean="0"/>
              <a:t>iMaster NCE</a:t>
            </a:r>
            <a:endParaRPr lang="zh-CN" altLang="en-US"/>
          </a:p>
        </p:txBody>
      </p:sp>
      <p:sp>
        <p:nvSpPr>
          <p:cNvPr id="9" name="文本占位符 8"/>
          <p:cNvSpPr>
            <a:spLocks noGrp="1"/>
          </p:cNvSpPr>
          <p:nvPr>
            <p:ph type="body" sz="quarter" idx="10"/>
          </p:nvPr>
        </p:nvSpPr>
        <p:spPr>
          <a:xfrm>
            <a:off x="468317" y="1233488"/>
            <a:ext cx="11276183" cy="605774"/>
          </a:xfrm>
        </p:spPr>
        <p:txBody>
          <a:bodyPr/>
          <a:lstStyle/>
          <a:p>
            <a:r>
              <a:rPr lang="zh-CN" altLang="en-US" sz="2000" dirty="0" smtClean="0"/>
              <a:t>华为</a:t>
            </a:r>
            <a:r>
              <a:rPr lang="en-US" altLang="zh-CN" sz="2000" dirty="0" err="1" smtClean="0"/>
              <a:t>iMaster</a:t>
            </a:r>
            <a:r>
              <a:rPr lang="en-US" altLang="zh-CN" sz="2000" dirty="0" smtClean="0"/>
              <a:t> </a:t>
            </a:r>
            <a:r>
              <a:rPr lang="en-US" altLang="zh-CN" sz="2000" dirty="0"/>
              <a:t>NCE</a:t>
            </a:r>
            <a:r>
              <a:rPr lang="zh-CN" altLang="en-US" sz="2000" dirty="0"/>
              <a:t>是一款集管理、控制、分析和</a:t>
            </a:r>
            <a:r>
              <a:rPr lang="en-US" altLang="zh-CN" sz="2000" dirty="0"/>
              <a:t>AI</a:t>
            </a:r>
            <a:r>
              <a:rPr lang="zh-CN" altLang="en-US" sz="2000" dirty="0"/>
              <a:t>智能功能于一体的网络自动化与智能化平台。</a:t>
            </a:r>
          </a:p>
        </p:txBody>
      </p:sp>
      <p:sp>
        <p:nvSpPr>
          <p:cNvPr id="32" name="文本占位符 5"/>
          <p:cNvSpPr txBox="1">
            <a:spLocks/>
          </p:cNvSpPr>
          <p:nvPr/>
        </p:nvSpPr>
        <p:spPr bwMode="auto">
          <a:xfrm>
            <a:off x="6096000" y="2254720"/>
            <a:ext cx="5419458" cy="386999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l"/>
            <a:r>
              <a:rPr lang="zh-CN" altLang="en-US" sz="1800" dirty="0" smtClean="0"/>
              <a:t>在管理与控制方面，</a:t>
            </a:r>
            <a:r>
              <a:rPr lang="en-US" altLang="zh-CN" sz="1800" dirty="0" err="1" smtClean="0"/>
              <a:t>iMaster</a:t>
            </a:r>
            <a:r>
              <a:rPr lang="en-US" altLang="zh-CN" sz="1800" dirty="0" smtClean="0"/>
              <a:t> NCE</a:t>
            </a:r>
            <a:r>
              <a:rPr lang="zh-CN" altLang="en-US" sz="1800" dirty="0" smtClean="0"/>
              <a:t>支持：</a:t>
            </a:r>
            <a:endParaRPr lang="en-US" altLang="zh-CN" sz="1800" dirty="0" smtClean="0"/>
          </a:p>
          <a:p>
            <a:pPr lvl="1"/>
            <a:r>
              <a:rPr lang="en-US" altLang="zh-CN" sz="1600" dirty="0" smtClean="0"/>
              <a:t>CLI</a:t>
            </a:r>
            <a:r>
              <a:rPr lang="zh-CN" altLang="en-US" sz="1600" dirty="0" smtClean="0"/>
              <a:t>和</a:t>
            </a:r>
            <a:r>
              <a:rPr lang="en-US" altLang="zh-CN" sz="1600" dirty="0" smtClean="0"/>
              <a:t>SNMP</a:t>
            </a:r>
            <a:r>
              <a:rPr lang="zh-CN" altLang="en-US" sz="1600" dirty="0" smtClean="0"/>
              <a:t>等传统技术实现传统设备的管理和控制。</a:t>
            </a:r>
            <a:endParaRPr lang="en-US" altLang="zh-CN" sz="1600" dirty="0" smtClean="0"/>
          </a:p>
          <a:p>
            <a:pPr lvl="1"/>
            <a:r>
              <a:rPr lang="en-US" altLang="zh-CN" sz="1600" dirty="0" smtClean="0"/>
              <a:t>NETCONF</a:t>
            </a:r>
            <a:r>
              <a:rPr lang="zh-CN" altLang="en-US" sz="1600" dirty="0" smtClean="0"/>
              <a:t>（基于</a:t>
            </a:r>
            <a:r>
              <a:rPr lang="en-US" altLang="zh-CN" sz="1600" dirty="0" smtClean="0"/>
              <a:t>YANG</a:t>
            </a:r>
            <a:r>
              <a:rPr lang="zh-CN" altLang="en-US" sz="1600" dirty="0" smtClean="0"/>
              <a:t>模型）协议实现对支持</a:t>
            </a:r>
            <a:r>
              <a:rPr lang="en-US" altLang="zh-CN" sz="1600" dirty="0" smtClean="0"/>
              <a:t>SDN</a:t>
            </a:r>
            <a:r>
              <a:rPr lang="zh-CN" altLang="en-US" sz="1600" dirty="0" smtClean="0"/>
              <a:t>的网络的管理和控制。</a:t>
            </a:r>
            <a:endParaRPr lang="en-US" altLang="zh-CN" sz="1600" dirty="0" smtClean="0"/>
          </a:p>
          <a:p>
            <a:pPr algn="l"/>
            <a:r>
              <a:rPr lang="en-US" altLang="zh-CN" sz="1800" dirty="0" err="1" smtClean="0"/>
              <a:t>iMaster</a:t>
            </a:r>
            <a:r>
              <a:rPr lang="en-US" altLang="zh-CN" sz="1800" dirty="0" smtClean="0"/>
              <a:t> </a:t>
            </a:r>
            <a:r>
              <a:rPr lang="en-US" altLang="zh-CN" sz="1800" dirty="0"/>
              <a:t>NCE</a:t>
            </a:r>
            <a:r>
              <a:rPr lang="zh-CN" altLang="en-US" sz="1800" dirty="0"/>
              <a:t>通过</a:t>
            </a:r>
            <a:r>
              <a:rPr lang="en-US" altLang="zh-CN" sz="1800" dirty="0"/>
              <a:t>SNMP</a:t>
            </a:r>
            <a:r>
              <a:rPr lang="zh-CN" altLang="en-US" sz="1800" dirty="0"/>
              <a:t>、</a:t>
            </a:r>
            <a:r>
              <a:rPr lang="en-US" altLang="zh-CN" sz="1800" dirty="0"/>
              <a:t>Telemetry</a:t>
            </a:r>
            <a:r>
              <a:rPr lang="zh-CN" altLang="en-US" sz="1800" dirty="0"/>
              <a:t>等协议</a:t>
            </a:r>
            <a:r>
              <a:rPr lang="zh-CN" altLang="en-US" sz="1800" dirty="0" smtClean="0"/>
              <a:t>采集网络数据，结合</a:t>
            </a:r>
            <a:r>
              <a:rPr lang="en-US" altLang="zh-CN" sz="1800" dirty="0" smtClean="0"/>
              <a:t>AI</a:t>
            </a:r>
            <a:r>
              <a:rPr lang="zh-CN" altLang="en-US" sz="1800" dirty="0" smtClean="0"/>
              <a:t>算法进行</a:t>
            </a:r>
            <a:r>
              <a:rPr lang="zh-CN" altLang="en-US" sz="1800" dirty="0"/>
              <a:t>大数据智能分析</a:t>
            </a:r>
            <a:r>
              <a:rPr lang="zh-CN" altLang="en-US" sz="1800" dirty="0" smtClean="0"/>
              <a:t>，通过</a:t>
            </a:r>
            <a:r>
              <a:rPr lang="en-US" altLang="zh-CN" sz="1800" dirty="0" smtClean="0"/>
              <a:t>Dashboard</a:t>
            </a:r>
            <a:r>
              <a:rPr lang="zh-CN" altLang="en-US" sz="1800" dirty="0" smtClean="0"/>
              <a:t>、报表</a:t>
            </a:r>
            <a:r>
              <a:rPr lang="zh-CN" altLang="en-US" sz="1800" dirty="0"/>
              <a:t>等方式多维度呈现设备及网络状态、帮助运维人员快速发现设备及网络异常情况并处理，</a:t>
            </a:r>
            <a:r>
              <a:rPr lang="zh-CN" altLang="en-US" sz="1800" dirty="0" smtClean="0"/>
              <a:t>保障</a:t>
            </a:r>
            <a:r>
              <a:rPr lang="zh-CN" altLang="en-US" sz="1800" dirty="0"/>
              <a:t>设备和网络的正常运作。</a:t>
            </a:r>
            <a:endParaRPr lang="en-US" altLang="zh-CN" sz="1800" dirty="0" smtClean="0"/>
          </a:p>
        </p:txBody>
      </p:sp>
      <p:grpSp>
        <p:nvGrpSpPr>
          <p:cNvPr id="7" name="组合 6"/>
          <p:cNvGrpSpPr/>
          <p:nvPr/>
        </p:nvGrpSpPr>
        <p:grpSpPr>
          <a:xfrm>
            <a:off x="800084" y="2096126"/>
            <a:ext cx="5078279" cy="3911675"/>
            <a:chOff x="1097420" y="1870353"/>
            <a:chExt cx="5078279" cy="3911675"/>
          </a:xfrm>
        </p:grpSpPr>
        <p:sp>
          <p:nvSpPr>
            <p:cNvPr id="5" name="文本框 4"/>
            <p:cNvSpPr txBox="1"/>
            <p:nvPr/>
          </p:nvSpPr>
          <p:spPr>
            <a:xfrm>
              <a:off x="5030766" y="4665172"/>
              <a:ext cx="1002197" cy="307777"/>
            </a:xfrm>
            <a:prstGeom prst="rect">
              <a:avLst/>
            </a:prstGeom>
            <a:noFill/>
          </p:spPr>
          <p:txBody>
            <a:bodyPr wrap="none" rtlCol="0">
              <a:spAutoFit/>
            </a:bodyPr>
            <a:lstStyle/>
            <a:p>
              <a:pPr defTabSz="914217" hangingPunct="0"/>
              <a:r>
                <a:rPr lang="en-US" altLang="zh-CN" sz="1400" kern="0" dirty="0">
                  <a:latin typeface="Huawei Sans" panose="020C0503030203020204" pitchFamily="34" charset="0"/>
                  <a:ea typeface="方正兰亭黑简体" panose="02000000000000000000" pitchFamily="2" charset="-122"/>
                  <a:cs typeface="+mn-ea"/>
                  <a:sym typeface="+mn-lt"/>
                </a:rPr>
                <a:t>Telemetry</a:t>
              </a:r>
              <a:endParaRPr lang="zh-CN" altLang="en-US" sz="1400" kern="0" dirty="0">
                <a:latin typeface="Huawei Sans" panose="020C0503030203020204" pitchFamily="34" charset="0"/>
                <a:ea typeface="方正兰亭黑简体" panose="02000000000000000000" pitchFamily="2" charset="-122"/>
                <a:cs typeface="+mn-ea"/>
                <a:sym typeface="+mn-lt"/>
              </a:endParaRPr>
            </a:p>
          </p:txBody>
        </p:sp>
        <p:sp>
          <p:nvSpPr>
            <p:cNvPr id="8" name="矩形 7"/>
            <p:cNvSpPr/>
            <p:nvPr/>
          </p:nvSpPr>
          <p:spPr>
            <a:xfrm>
              <a:off x="1097420" y="2511380"/>
              <a:ext cx="5078279" cy="3270648"/>
            </a:xfrm>
            <a:prstGeom prst="rect">
              <a:avLst/>
            </a:prstGeom>
            <a:no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666666"/>
                </a:solidFill>
                <a:latin typeface="Huawei Sans" panose="020C0503030203020204" pitchFamily="34" charset="0"/>
                <a:ea typeface="方正兰亭黑简体" panose="02000000000000000000" pitchFamily="2" charset="-122"/>
                <a:cs typeface="+mn-ea"/>
                <a:sym typeface="+mn-lt"/>
              </a:endParaRPr>
            </a:p>
          </p:txBody>
        </p:sp>
        <p:sp>
          <p:nvSpPr>
            <p:cNvPr id="10" name="矩形 9"/>
            <p:cNvSpPr/>
            <p:nvPr/>
          </p:nvSpPr>
          <p:spPr>
            <a:xfrm>
              <a:off x="1407771" y="5187382"/>
              <a:ext cx="1107144" cy="458226"/>
            </a:xfrm>
            <a:prstGeom prst="rect">
              <a:avLst/>
            </a:prstGeom>
            <a:solidFill>
              <a:srgbClr val="F2FBFE"/>
            </a:solidFill>
            <a:ln w="3175">
              <a:solidFill>
                <a:srgbClr val="00B0F0"/>
              </a:solidFill>
              <a:prstDash val="solid"/>
              <a:miter lim="800000"/>
              <a:headEnd/>
              <a:tailEnd/>
            </a:ln>
          </p:spPr>
          <p:txBody>
            <a:bodyPr anchor="ctr"/>
            <a:lstStyle/>
            <a:p>
              <a:pPr algn="ctr" defTabSz="1219200" fontAlgn="base">
                <a:spcBef>
                  <a:spcPct val="0"/>
                </a:spcBef>
                <a:spcAft>
                  <a:spcPct val="0"/>
                </a:spcAft>
              </a:pPr>
              <a:r>
                <a:rPr lang="zh-CN" altLang="en-US" sz="1400" dirty="0" smtClean="0">
                  <a:latin typeface="Huawei Sans" panose="020C0503030203020204" pitchFamily="34" charset="0"/>
                  <a:ea typeface="方正兰亭黑简体" panose="02000000000000000000" pitchFamily="2" charset="-122"/>
                  <a:cs typeface="+mn-ea"/>
                  <a:sym typeface="+mn-lt"/>
                </a:rPr>
                <a:t>传统设备</a:t>
              </a:r>
              <a:endParaRPr lang="en-US" altLang="zh-CN" sz="1400" dirty="0">
                <a:latin typeface="Huawei Sans" panose="020C0503030203020204" pitchFamily="34" charset="0"/>
                <a:ea typeface="方正兰亭黑简体" panose="02000000000000000000" pitchFamily="2" charset="-122"/>
                <a:cs typeface="+mn-ea"/>
                <a:sym typeface="+mn-lt"/>
              </a:endParaRPr>
            </a:p>
          </p:txBody>
        </p:sp>
        <p:sp>
          <p:nvSpPr>
            <p:cNvPr id="11" name="矩形 10"/>
            <p:cNvSpPr/>
            <p:nvPr/>
          </p:nvSpPr>
          <p:spPr>
            <a:xfrm>
              <a:off x="2675923" y="5187382"/>
              <a:ext cx="3075107" cy="458226"/>
            </a:xfrm>
            <a:prstGeom prst="rect">
              <a:avLst/>
            </a:prstGeom>
            <a:solidFill>
              <a:srgbClr val="F2FBFE"/>
            </a:solidFill>
            <a:ln w="3175">
              <a:solidFill>
                <a:srgbClr val="00B0F0"/>
              </a:solidFill>
              <a:prstDash val="solid"/>
              <a:miter lim="800000"/>
              <a:headEnd/>
              <a:tailEnd/>
            </a:ln>
          </p:spPr>
          <p:txBody>
            <a:bodyPr anchor="ctr"/>
            <a:lstStyle/>
            <a:p>
              <a:pPr algn="ctr" defTabSz="1219200"/>
              <a:r>
                <a:rPr lang="zh-CN" altLang="en-US" sz="1400" smtClean="0">
                  <a:latin typeface="Huawei Sans" panose="020C0503030203020204" pitchFamily="34" charset="0"/>
                  <a:ea typeface="方正兰亭黑简体" panose="02000000000000000000" pitchFamily="2" charset="-122"/>
                  <a:cs typeface="+mn-ea"/>
                  <a:sym typeface="+mn-lt"/>
                </a:rPr>
                <a:t>支持</a:t>
              </a:r>
              <a:r>
                <a:rPr lang="en-US" altLang="zh-CN" sz="1400" smtClean="0">
                  <a:latin typeface="Huawei Sans" panose="020C0503030203020204" pitchFamily="34" charset="0"/>
                  <a:ea typeface="方正兰亭黑简体" panose="02000000000000000000" pitchFamily="2" charset="-122"/>
                  <a:cs typeface="+mn-ea"/>
                  <a:sym typeface="+mn-lt"/>
                </a:rPr>
                <a:t>SDN</a:t>
              </a:r>
              <a:r>
                <a:rPr lang="zh-CN" altLang="en-US" sz="1400" smtClean="0">
                  <a:latin typeface="Huawei Sans" panose="020C0503030203020204" pitchFamily="34" charset="0"/>
                  <a:ea typeface="方正兰亭黑简体" panose="02000000000000000000" pitchFamily="2" charset="-122"/>
                  <a:cs typeface="+mn-ea"/>
                  <a:sym typeface="+mn-lt"/>
                </a:rPr>
                <a:t>的网络设备</a:t>
              </a:r>
              <a:endParaRPr lang="zh-CN" altLang="en-US" sz="1400" dirty="0">
                <a:latin typeface="Huawei Sans" panose="020C0503030203020204" pitchFamily="34" charset="0"/>
                <a:ea typeface="方正兰亭黑简体" panose="02000000000000000000" pitchFamily="2" charset="-122"/>
                <a:cs typeface="+mn-ea"/>
                <a:sym typeface="+mn-lt"/>
              </a:endParaRPr>
            </a:p>
          </p:txBody>
        </p:sp>
        <p:sp>
          <p:nvSpPr>
            <p:cNvPr id="12" name="文本框 11"/>
            <p:cNvSpPr txBox="1"/>
            <p:nvPr/>
          </p:nvSpPr>
          <p:spPr>
            <a:xfrm>
              <a:off x="3424607" y="4665172"/>
              <a:ext cx="1556836" cy="307777"/>
            </a:xfrm>
            <a:prstGeom prst="rect">
              <a:avLst/>
            </a:prstGeom>
            <a:noFill/>
          </p:spPr>
          <p:txBody>
            <a:bodyPr wrap="none" rtlCol="0">
              <a:spAutoFit/>
            </a:bodyPr>
            <a:lstStyle/>
            <a:p>
              <a:pPr defTabSz="914217" hangingPunct="0"/>
              <a:r>
                <a:rPr lang="en-US" altLang="zh-CN" sz="1400" kern="0" smtClean="0">
                  <a:latin typeface="Huawei Sans" panose="020C0503030203020204" pitchFamily="34" charset="0"/>
                  <a:ea typeface="方正兰亭黑简体" panose="02000000000000000000" pitchFamily="2" charset="-122"/>
                  <a:cs typeface="+mn-ea"/>
                  <a:sym typeface="+mn-lt"/>
                </a:rPr>
                <a:t>NETCONF/YANG</a:t>
              </a:r>
              <a:endParaRPr lang="en-US" altLang="zh-CN" sz="1400" kern="0" dirty="0" smtClean="0">
                <a:latin typeface="Huawei Sans" panose="020C0503030203020204" pitchFamily="34" charset="0"/>
                <a:ea typeface="方正兰亭黑简体" panose="02000000000000000000" pitchFamily="2" charset="-122"/>
                <a:cs typeface="+mn-ea"/>
                <a:sym typeface="+mn-lt"/>
              </a:endParaRPr>
            </a:p>
          </p:txBody>
        </p:sp>
        <p:sp>
          <p:nvSpPr>
            <p:cNvPr id="13" name="文本框 12"/>
            <p:cNvSpPr txBox="1"/>
            <p:nvPr/>
          </p:nvSpPr>
          <p:spPr>
            <a:xfrm>
              <a:off x="1975422" y="4663379"/>
              <a:ext cx="1008609" cy="307777"/>
            </a:xfrm>
            <a:prstGeom prst="rect">
              <a:avLst/>
            </a:prstGeom>
            <a:noFill/>
          </p:spPr>
          <p:txBody>
            <a:bodyPr wrap="none" rtlCol="0">
              <a:spAutoFit/>
            </a:bodyPr>
            <a:lstStyle/>
            <a:p>
              <a:pPr defTabSz="914217" hangingPunct="0"/>
              <a:r>
                <a:rPr lang="en-US" altLang="zh-CN" sz="1400" kern="0" smtClean="0">
                  <a:latin typeface="Huawei Sans" panose="020C0503030203020204" pitchFamily="34" charset="0"/>
                  <a:ea typeface="方正兰亭黑简体" panose="02000000000000000000" pitchFamily="2" charset="-122"/>
                  <a:cs typeface="+mn-ea"/>
                  <a:sym typeface="+mn-lt"/>
                </a:rPr>
                <a:t>CLI/SNMP</a:t>
              </a:r>
              <a:endParaRPr lang="zh-CN" altLang="en-US" sz="1400" kern="0" dirty="0">
                <a:latin typeface="Huawei Sans" panose="020C0503030203020204" pitchFamily="34" charset="0"/>
                <a:ea typeface="方正兰亭黑简体" panose="02000000000000000000" pitchFamily="2" charset="-122"/>
                <a:cs typeface="+mn-ea"/>
                <a:sym typeface="+mn-lt"/>
              </a:endParaRPr>
            </a:p>
          </p:txBody>
        </p:sp>
        <p:cxnSp>
          <p:nvCxnSpPr>
            <p:cNvPr id="15" name="直接箭头连接符 14"/>
            <p:cNvCxnSpPr/>
            <p:nvPr/>
          </p:nvCxnSpPr>
          <p:spPr>
            <a:xfrm>
              <a:off x="3393511" y="4502995"/>
              <a:ext cx="0" cy="680925"/>
            </a:xfrm>
            <a:prstGeom prst="straightConnector1">
              <a:avLst/>
            </a:prstGeom>
            <a:noFill/>
            <a:ln w="15875" cap="flat" cmpd="sng" algn="ctr">
              <a:solidFill>
                <a:srgbClr val="00B0F0"/>
              </a:solidFill>
              <a:prstDash val="solid"/>
              <a:headEnd type="triangle"/>
              <a:tailEnd type="triangle"/>
            </a:ln>
            <a:effectLst/>
          </p:spPr>
        </p:cxnSp>
        <p:cxnSp>
          <p:nvCxnSpPr>
            <p:cNvPr id="16" name="直接箭头连接符 15"/>
            <p:cNvCxnSpPr/>
            <p:nvPr/>
          </p:nvCxnSpPr>
          <p:spPr>
            <a:xfrm>
              <a:off x="5079536" y="4502995"/>
              <a:ext cx="0" cy="680925"/>
            </a:xfrm>
            <a:prstGeom prst="straightConnector1">
              <a:avLst/>
            </a:prstGeom>
            <a:noFill/>
            <a:ln w="15875" cap="flat" cmpd="sng" algn="ctr">
              <a:solidFill>
                <a:srgbClr val="00B0F0"/>
              </a:solidFill>
              <a:prstDash val="solid"/>
              <a:headEnd type="triangle"/>
              <a:tailEnd type="triangle"/>
            </a:ln>
            <a:effectLst/>
          </p:spPr>
        </p:cxnSp>
        <p:cxnSp>
          <p:nvCxnSpPr>
            <p:cNvPr id="17" name="直接箭头连接符 16"/>
            <p:cNvCxnSpPr/>
            <p:nvPr/>
          </p:nvCxnSpPr>
          <p:spPr>
            <a:xfrm>
              <a:off x="1935827" y="4506457"/>
              <a:ext cx="0" cy="680925"/>
            </a:xfrm>
            <a:prstGeom prst="straightConnector1">
              <a:avLst/>
            </a:prstGeom>
            <a:noFill/>
            <a:ln w="15875" cap="flat" cmpd="sng" algn="ctr">
              <a:solidFill>
                <a:srgbClr val="00B0F0"/>
              </a:solidFill>
              <a:prstDash val="solid"/>
              <a:headEnd type="triangle"/>
              <a:tailEnd type="triangle"/>
            </a:ln>
            <a:effectLst/>
          </p:spPr>
        </p:cxnSp>
        <p:sp>
          <p:nvSpPr>
            <p:cNvPr id="18" name="圆角矩形 17"/>
            <p:cNvSpPr/>
            <p:nvPr/>
          </p:nvSpPr>
          <p:spPr bwMode="auto">
            <a:xfrm>
              <a:off x="1407771" y="2619513"/>
              <a:ext cx="4352295" cy="1883483"/>
            </a:xfrm>
            <a:prstGeom prst="roundRect">
              <a:avLst>
                <a:gd name="adj" fmla="val 3532"/>
              </a:avLst>
            </a:prstGeom>
            <a:solidFill>
              <a:srgbClr val="FFFFFF"/>
            </a:solidFill>
            <a:ln w="19050" cap="flat" cmpd="sng" algn="ctr">
              <a:solidFill>
                <a:srgbClr val="99DFF9"/>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mn-lt"/>
              </a:endParaRPr>
            </a:p>
          </p:txBody>
        </p:sp>
        <p:sp>
          <p:nvSpPr>
            <p:cNvPr id="20" name="矩形 19"/>
            <p:cNvSpPr/>
            <p:nvPr/>
          </p:nvSpPr>
          <p:spPr>
            <a:xfrm>
              <a:off x="1597757" y="4053887"/>
              <a:ext cx="4019515" cy="310577"/>
            </a:xfrm>
            <a:prstGeom prst="rect">
              <a:avLst/>
            </a:prstGeom>
            <a:solidFill>
              <a:srgbClr val="F2FBFE"/>
            </a:solidFill>
            <a:ln w="9525">
              <a:solidFill>
                <a:srgbClr val="99DFF9"/>
              </a:solidFill>
              <a:prstDash val="solid"/>
              <a:miter lim="800000"/>
              <a:headEnd/>
              <a:tailEnd/>
            </a:ln>
            <a:extLst/>
          </p:spPr>
          <p:txBody>
            <a:bodyPr anchor="ctr"/>
            <a:lstStyle/>
            <a:p>
              <a:pPr algn="ctr" defTabSz="304800" eaLnBrk="0" fontAlgn="base" hangingPunct="0">
                <a:spcBef>
                  <a:spcPct val="0"/>
                </a:spcBef>
                <a:spcAft>
                  <a:spcPct val="0"/>
                </a:spcAft>
              </a:pPr>
              <a:r>
                <a:rPr lang="zh-CN" altLang="en-US" sz="1400" smtClean="0">
                  <a:latin typeface="Huawei Sans" panose="020C0503030203020204" pitchFamily="34" charset="0"/>
                  <a:ea typeface="方正兰亭黑简体" panose="02000000000000000000" pitchFamily="2" charset="-122"/>
                  <a:cs typeface="+mn-ea"/>
                  <a:sym typeface="+mn-lt"/>
                </a:rPr>
                <a:t>统一云化平台</a:t>
              </a:r>
              <a:endParaRPr lang="zh-CN" altLang="en-US" sz="1400" dirty="0">
                <a:latin typeface="Huawei Sans" panose="020C0503030203020204" pitchFamily="34" charset="0"/>
                <a:ea typeface="方正兰亭黑简体" panose="02000000000000000000" pitchFamily="2" charset="-122"/>
                <a:cs typeface="+mn-ea"/>
                <a:sym typeface="+mn-lt"/>
              </a:endParaRPr>
            </a:p>
          </p:txBody>
        </p:sp>
        <p:grpSp>
          <p:nvGrpSpPr>
            <p:cNvPr id="38" name="组合 37"/>
            <p:cNvGrpSpPr/>
            <p:nvPr/>
          </p:nvGrpSpPr>
          <p:grpSpPr>
            <a:xfrm>
              <a:off x="1598630" y="3641495"/>
              <a:ext cx="4017769" cy="332429"/>
              <a:chOff x="1595923" y="3290232"/>
              <a:chExt cx="4017769" cy="332429"/>
            </a:xfrm>
          </p:grpSpPr>
          <p:sp>
            <p:nvSpPr>
              <p:cNvPr id="23" name="矩形 22"/>
              <p:cNvSpPr>
                <a:spLocks/>
              </p:cNvSpPr>
              <p:nvPr/>
            </p:nvSpPr>
            <p:spPr>
              <a:xfrm>
                <a:off x="1595923" y="3290232"/>
                <a:ext cx="1080000" cy="332429"/>
              </a:xfrm>
              <a:prstGeom prst="rect">
                <a:avLst/>
              </a:prstGeom>
              <a:solidFill>
                <a:srgbClr val="EC7061"/>
              </a:solidFill>
              <a:ln w="12700">
                <a:noFill/>
                <a:prstDash val="solid"/>
                <a:miter lim="800000"/>
                <a:headEnd/>
                <a:tailEnd/>
              </a:ln>
              <a:extLst/>
            </p:spPr>
            <p:txBody>
              <a:bodyPr anchor="ctr"/>
              <a:lstStyle/>
              <a:p>
                <a:pPr algn="ctr" defTabSz="304800" eaLnBrk="0" fontAlgn="base" hangingPunct="0">
                  <a:spcBef>
                    <a:spcPct val="0"/>
                  </a:spcBef>
                  <a:spcAft>
                    <a:spcPct val="0"/>
                  </a:spcAft>
                </a:pPr>
                <a:r>
                  <a:rPr lang="zh-CN" altLang="en-US" dirty="0" smtClean="0">
                    <a:solidFill>
                      <a:srgbClr val="FFFFFF"/>
                    </a:solidFill>
                    <a:latin typeface="Huawei Sans" panose="020C0503030203020204" pitchFamily="34" charset="0"/>
                    <a:ea typeface="方正兰亭黑简体" panose="02000000000000000000" pitchFamily="2" charset="-122"/>
                    <a:cs typeface="+mn-ea"/>
                    <a:sym typeface="+mn-lt"/>
                  </a:rPr>
                  <a:t>管理</a:t>
                </a:r>
                <a:endParaRPr lang="zh-CN" altLang="en-US" dirty="0">
                  <a:solidFill>
                    <a:srgbClr val="FFFFFF"/>
                  </a:solidFill>
                  <a:latin typeface="Huawei Sans" panose="020C0503030203020204" pitchFamily="34" charset="0"/>
                  <a:ea typeface="方正兰亭黑简体" panose="02000000000000000000" pitchFamily="2" charset="-122"/>
                  <a:cs typeface="+mn-ea"/>
                  <a:sym typeface="+mn-lt"/>
                </a:endParaRPr>
              </a:p>
            </p:txBody>
          </p:sp>
          <p:sp>
            <p:nvSpPr>
              <p:cNvPr id="24" name="矩形 23"/>
              <p:cNvSpPr>
                <a:spLocks/>
              </p:cNvSpPr>
              <p:nvPr/>
            </p:nvSpPr>
            <p:spPr>
              <a:xfrm>
                <a:off x="3064808" y="3290232"/>
                <a:ext cx="1080000" cy="332429"/>
              </a:xfrm>
              <a:prstGeom prst="rect">
                <a:avLst/>
              </a:prstGeom>
              <a:solidFill>
                <a:srgbClr val="EC7061"/>
              </a:solidFill>
              <a:ln w="12700">
                <a:noFill/>
                <a:prstDash val="solid"/>
                <a:miter lim="800000"/>
                <a:headEnd/>
                <a:tailEnd/>
              </a:ln>
              <a:extLst/>
            </p:spPr>
            <p:txBody>
              <a:bodyPr anchor="ctr"/>
              <a:lstStyle/>
              <a:p>
                <a:pPr algn="ctr" defTabSz="304800" eaLnBrk="0" fontAlgn="base" hangingPunct="0">
                  <a:spcBef>
                    <a:spcPct val="0"/>
                  </a:spcBef>
                  <a:spcAft>
                    <a:spcPct val="0"/>
                  </a:spcAft>
                </a:pPr>
                <a:r>
                  <a:rPr lang="zh-CN" altLang="en-US" dirty="0" smtClean="0">
                    <a:solidFill>
                      <a:srgbClr val="FFFFFF"/>
                    </a:solidFill>
                    <a:latin typeface="Huawei Sans" panose="020C0503030203020204" pitchFamily="34" charset="0"/>
                    <a:ea typeface="方正兰亭黑简体" panose="02000000000000000000" pitchFamily="2" charset="-122"/>
                    <a:cs typeface="+mn-ea"/>
                    <a:sym typeface="+mn-lt"/>
                  </a:rPr>
                  <a:t>控制</a:t>
                </a:r>
                <a:endParaRPr lang="zh-CN" altLang="en-US" dirty="0">
                  <a:solidFill>
                    <a:srgbClr val="FFFFFF"/>
                  </a:solidFill>
                  <a:latin typeface="Huawei Sans" panose="020C0503030203020204" pitchFamily="34" charset="0"/>
                  <a:ea typeface="方正兰亭黑简体" panose="02000000000000000000" pitchFamily="2" charset="-122"/>
                  <a:cs typeface="+mn-ea"/>
                  <a:sym typeface="+mn-lt"/>
                </a:endParaRPr>
              </a:p>
            </p:txBody>
          </p:sp>
          <p:sp>
            <p:nvSpPr>
              <p:cNvPr id="25" name="矩形 24"/>
              <p:cNvSpPr>
                <a:spLocks/>
              </p:cNvSpPr>
              <p:nvPr/>
            </p:nvSpPr>
            <p:spPr>
              <a:xfrm>
                <a:off x="4533692" y="3290232"/>
                <a:ext cx="1080000" cy="332429"/>
              </a:xfrm>
              <a:prstGeom prst="rect">
                <a:avLst/>
              </a:prstGeom>
              <a:solidFill>
                <a:srgbClr val="EC7061"/>
              </a:solidFill>
              <a:ln w="12700">
                <a:noFill/>
                <a:prstDash val="solid"/>
                <a:miter lim="800000"/>
                <a:headEnd/>
                <a:tailEnd/>
              </a:ln>
              <a:extLst/>
            </p:spPr>
            <p:txBody>
              <a:bodyPr anchor="ctr"/>
              <a:lstStyle/>
              <a:p>
                <a:pPr algn="ctr" defTabSz="304800" eaLnBrk="0" fontAlgn="base" hangingPunct="0">
                  <a:spcBef>
                    <a:spcPct val="0"/>
                  </a:spcBef>
                  <a:spcAft>
                    <a:spcPct val="0"/>
                  </a:spcAft>
                </a:pPr>
                <a:r>
                  <a:rPr lang="zh-CN" altLang="en-US" dirty="0" smtClean="0">
                    <a:solidFill>
                      <a:srgbClr val="FFFFFF"/>
                    </a:solidFill>
                    <a:latin typeface="Huawei Sans" panose="020C0503030203020204" pitchFamily="34" charset="0"/>
                    <a:ea typeface="方正兰亭黑简体" panose="02000000000000000000" pitchFamily="2" charset="-122"/>
                    <a:cs typeface="+mn-ea"/>
                    <a:sym typeface="+mn-lt"/>
                  </a:rPr>
                  <a:t>分析</a:t>
                </a:r>
                <a:endParaRPr lang="en-US" altLang="zh-CN" dirty="0">
                  <a:solidFill>
                    <a:srgbClr val="FFFFFF"/>
                  </a:solidFill>
                  <a:latin typeface="Huawei Sans" panose="020C0503030203020204" pitchFamily="34" charset="0"/>
                  <a:ea typeface="方正兰亭黑简体" panose="02000000000000000000" pitchFamily="2" charset="-122"/>
                  <a:cs typeface="+mn-ea"/>
                  <a:sym typeface="+mn-lt"/>
                </a:endParaRPr>
              </a:p>
            </p:txBody>
          </p:sp>
        </p:grpSp>
        <p:sp>
          <p:nvSpPr>
            <p:cNvPr id="28" name="文本框 27"/>
            <p:cNvSpPr txBox="1"/>
            <p:nvPr/>
          </p:nvSpPr>
          <p:spPr>
            <a:xfrm>
              <a:off x="2816784" y="2612170"/>
              <a:ext cx="1713931" cy="400110"/>
            </a:xfrm>
            <a:prstGeom prst="rect">
              <a:avLst/>
            </a:prstGeom>
            <a:noFill/>
          </p:spPr>
          <p:txBody>
            <a:bodyPr wrap="none" rtlCol="0">
              <a:spAutoFit/>
            </a:bodyPr>
            <a:lstStyle/>
            <a:p>
              <a:pPr algn="l"/>
              <a:r>
                <a:rPr lang="en-US" altLang="zh-CN" sz="2000" b="1" dirty="0" err="1" smtClean="0">
                  <a:solidFill>
                    <a:srgbClr val="EC7061"/>
                  </a:solidFill>
                  <a:latin typeface="Huawei Sans" panose="020C0503030203020204" pitchFamily="34" charset="0"/>
                  <a:ea typeface="方正兰亭黑简体" panose="02000000000000000000" pitchFamily="2" charset="-122"/>
                  <a:cs typeface="+mn-ea"/>
                  <a:sym typeface="+mn-lt"/>
                </a:rPr>
                <a:t>iMaster</a:t>
              </a:r>
              <a:r>
                <a:rPr lang="en-US" altLang="zh-CN" sz="2000" b="1" dirty="0" smtClean="0">
                  <a:solidFill>
                    <a:srgbClr val="EC7061"/>
                  </a:solidFill>
                  <a:latin typeface="Huawei Sans" panose="020C0503030203020204" pitchFamily="34" charset="0"/>
                  <a:ea typeface="方正兰亭黑简体" panose="02000000000000000000" pitchFamily="2" charset="-122"/>
                  <a:cs typeface="+mn-ea"/>
                  <a:sym typeface="+mn-lt"/>
                </a:rPr>
                <a:t> NCE</a:t>
              </a:r>
              <a:endParaRPr lang="zh-CN" altLang="en-US" sz="2000" b="1" dirty="0" smtClean="0">
                <a:solidFill>
                  <a:srgbClr val="EC7061"/>
                </a:solidFill>
                <a:latin typeface="Huawei Sans" panose="020C0503030203020204" pitchFamily="34" charset="0"/>
                <a:ea typeface="方正兰亭黑简体" panose="02000000000000000000" pitchFamily="2" charset="-122"/>
                <a:cs typeface="+mn-ea"/>
                <a:sym typeface="+mn-lt"/>
              </a:endParaRPr>
            </a:p>
          </p:txBody>
        </p:sp>
        <p:sp>
          <p:nvSpPr>
            <p:cNvPr id="36" name="矩形 35"/>
            <p:cNvSpPr/>
            <p:nvPr/>
          </p:nvSpPr>
          <p:spPr>
            <a:xfrm>
              <a:off x="1595050" y="2965649"/>
              <a:ext cx="4024929" cy="287416"/>
            </a:xfrm>
            <a:prstGeom prst="rect">
              <a:avLst/>
            </a:prstGeom>
            <a:solidFill>
              <a:srgbClr val="F2FBFE"/>
            </a:solidFill>
            <a:ln w="9525">
              <a:solidFill>
                <a:srgbClr val="99DFF9"/>
              </a:solidFill>
              <a:prstDash val="solid"/>
              <a:miter lim="800000"/>
              <a:headEnd/>
              <a:tailEnd/>
            </a:ln>
            <a:extLst/>
          </p:spPr>
          <p:txBody>
            <a:bodyPr anchor="ctr"/>
            <a:lstStyle/>
            <a:p>
              <a:pPr algn="ctr" defTabSz="304800" eaLnBrk="0" fontAlgn="base" hangingPunct="0">
                <a:spcBef>
                  <a:spcPct val="0"/>
                </a:spcBef>
                <a:spcAft>
                  <a:spcPct val="0"/>
                </a:spcAft>
              </a:pPr>
              <a:r>
                <a:rPr lang="en-US" altLang="zh-CN" sz="1400" dirty="0">
                  <a:latin typeface="Huawei Sans" panose="020C0503030203020204" pitchFamily="34" charset="0"/>
                  <a:ea typeface="方正兰亭黑简体" panose="02000000000000000000" pitchFamily="2" charset="-122"/>
                  <a:cs typeface="+mn-ea"/>
                  <a:sym typeface="+mn-lt"/>
                </a:rPr>
                <a:t>Open API</a:t>
              </a:r>
              <a:endParaRPr lang="zh-CN" altLang="en-US" sz="1400" dirty="0">
                <a:latin typeface="Huawei Sans" panose="020C0503030203020204" pitchFamily="34" charset="0"/>
                <a:ea typeface="方正兰亭黑简体" panose="02000000000000000000" pitchFamily="2" charset="-122"/>
                <a:cs typeface="+mn-ea"/>
                <a:sym typeface="+mn-lt"/>
              </a:endParaRPr>
            </a:p>
          </p:txBody>
        </p:sp>
        <p:sp>
          <p:nvSpPr>
            <p:cNvPr id="37" name="矩形 36"/>
            <p:cNvSpPr/>
            <p:nvPr/>
          </p:nvSpPr>
          <p:spPr>
            <a:xfrm>
              <a:off x="1598630" y="3305458"/>
              <a:ext cx="4017769" cy="283644"/>
            </a:xfrm>
            <a:prstGeom prst="rect">
              <a:avLst/>
            </a:prstGeom>
            <a:solidFill>
              <a:srgbClr val="F2FBFE"/>
            </a:solidFill>
            <a:ln w="9525">
              <a:solidFill>
                <a:srgbClr val="99DFF9"/>
              </a:solidFill>
              <a:prstDash val="solid"/>
              <a:miter lim="800000"/>
              <a:headEnd/>
              <a:tailEnd/>
            </a:ln>
            <a:extLst/>
          </p:spPr>
          <p:txBody>
            <a:bodyPr anchor="ctr"/>
            <a:lstStyle/>
            <a:p>
              <a:pPr algn="ctr" defTabSz="304800" eaLnBrk="0" fontAlgn="base" hangingPunct="0">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mn-ea"/>
                  <a:sym typeface="+mn-lt"/>
                </a:rPr>
                <a:t>意图引擎</a:t>
              </a:r>
              <a:endParaRPr lang="en-US" altLang="zh-CN" sz="1400" dirty="0">
                <a:latin typeface="Huawei Sans" panose="020C0503030203020204" pitchFamily="34" charset="0"/>
                <a:ea typeface="方正兰亭黑简体" panose="02000000000000000000" pitchFamily="2" charset="-122"/>
                <a:cs typeface="+mn-ea"/>
                <a:sym typeface="+mn-lt"/>
              </a:endParaRPr>
            </a:p>
          </p:txBody>
        </p:sp>
        <p:sp>
          <p:nvSpPr>
            <p:cNvPr id="26" name="矩形 25"/>
            <p:cNvSpPr/>
            <p:nvPr/>
          </p:nvSpPr>
          <p:spPr>
            <a:xfrm>
              <a:off x="1097421" y="1870353"/>
              <a:ext cx="5078278" cy="341406"/>
            </a:xfrm>
            <a:prstGeom prst="rect">
              <a:avLst/>
            </a:prstGeom>
            <a:solidFill>
              <a:srgbClr val="F2FBFE"/>
            </a:solidFill>
            <a:ln w="6350">
              <a:solidFill>
                <a:srgbClr val="00B0F0"/>
              </a:solidFill>
              <a:prstDash val="solid"/>
              <a:miter lim="800000"/>
              <a:headEnd/>
              <a:tailEnd/>
            </a:ln>
            <a:extLst/>
          </p:spPr>
          <p:txBody>
            <a:bodyPr anchor="ctr"/>
            <a:lstStyle/>
            <a:p>
              <a:pPr algn="ctr" defTabSz="304800" eaLnBrk="0" fontAlgn="base" hangingPunct="0">
                <a:spcBef>
                  <a:spcPct val="0"/>
                </a:spcBef>
                <a:spcAft>
                  <a:spcPct val="0"/>
                </a:spcAft>
              </a:pPr>
              <a:r>
                <a:rPr lang="zh-CN" altLang="en-US" sz="1400" dirty="0" smtClean="0">
                  <a:solidFill>
                    <a:srgbClr val="1D1D1A"/>
                  </a:solidFill>
                  <a:latin typeface="Huawei Sans" panose="020C0503030203020204" pitchFamily="34" charset="0"/>
                  <a:ea typeface="方正兰亭黑简体" panose="02000000000000000000" pitchFamily="2" charset="-122"/>
                  <a:cs typeface="+mn-ea"/>
                  <a:sym typeface="+mn-lt"/>
                </a:rPr>
                <a:t>云平台</a:t>
              </a:r>
              <a:r>
                <a:rPr lang="en-US" altLang="zh-CN" sz="1400" dirty="0" smtClean="0">
                  <a:solidFill>
                    <a:srgbClr val="1D1D1A"/>
                  </a:solidFill>
                  <a:latin typeface="Huawei Sans" panose="020C0503030203020204" pitchFamily="34" charset="0"/>
                  <a:ea typeface="方正兰亭黑简体" panose="02000000000000000000" pitchFamily="2" charset="-122"/>
                  <a:cs typeface="+mn-ea"/>
                  <a:sym typeface="+mn-lt"/>
                </a:rPr>
                <a:t>&amp;</a:t>
              </a:r>
              <a:r>
                <a:rPr lang="zh-CN" altLang="en-US" sz="1400" dirty="0" smtClean="0">
                  <a:solidFill>
                    <a:srgbClr val="1D1D1A"/>
                  </a:solidFill>
                  <a:latin typeface="Huawei Sans" panose="020C0503030203020204" pitchFamily="34" charset="0"/>
                  <a:ea typeface="方正兰亭黑简体" panose="02000000000000000000" pitchFamily="2" charset="-122"/>
                  <a:cs typeface="+mn-ea"/>
                  <a:sym typeface="+mn-lt"/>
                </a:rPr>
                <a:t>应用</a:t>
              </a:r>
              <a:endParaRPr lang="en-US" altLang="zh-CN" sz="1400" dirty="0">
                <a:solidFill>
                  <a:srgbClr val="1D1D1A"/>
                </a:solidFill>
                <a:latin typeface="Huawei Sans" panose="020C0503030203020204" pitchFamily="34" charset="0"/>
                <a:ea typeface="方正兰亭黑简体" panose="02000000000000000000" pitchFamily="2" charset="-122"/>
                <a:cs typeface="+mn-ea"/>
                <a:sym typeface="+mn-lt"/>
              </a:endParaRPr>
            </a:p>
          </p:txBody>
        </p:sp>
        <p:cxnSp>
          <p:nvCxnSpPr>
            <p:cNvPr id="27" name="直接箭头连接符 26"/>
            <p:cNvCxnSpPr/>
            <p:nvPr/>
          </p:nvCxnSpPr>
          <p:spPr>
            <a:xfrm>
              <a:off x="3575890" y="2211759"/>
              <a:ext cx="0" cy="299621"/>
            </a:xfrm>
            <a:prstGeom prst="straightConnector1">
              <a:avLst/>
            </a:prstGeom>
            <a:noFill/>
            <a:ln w="15875" cap="flat" cmpd="sng" algn="ctr">
              <a:solidFill>
                <a:srgbClr val="00B0F0"/>
              </a:solidFill>
              <a:prstDash val="solid"/>
              <a:headEnd type="triangle"/>
              <a:tailEnd type="triangle"/>
            </a:ln>
            <a:effectLst/>
          </p:spPr>
        </p:cxnSp>
      </p:grpSp>
    </p:spTree>
    <p:extLst>
      <p:ext uri="{BB962C8B-B14F-4D97-AF65-F5344CB8AC3E}">
        <p14:creationId xmlns:p14="http://schemas.microsoft.com/office/powerpoint/2010/main" val="3130961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944D9B6-D36F-4521-90F0-D4B52E61A828}"/>
              </a:ext>
            </a:extLst>
          </p:cNvPr>
          <p:cNvSpPr/>
          <p:nvPr/>
        </p:nvSpPr>
        <p:spPr bwMode="auto">
          <a:xfrm>
            <a:off x="3209733" y="5316810"/>
            <a:ext cx="5832648" cy="1012464"/>
          </a:xfrm>
          <a:prstGeom prst="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p>
        </p:txBody>
      </p:sp>
      <p:cxnSp>
        <p:nvCxnSpPr>
          <p:cNvPr id="23" name="直接连接符 22">
            <a:extLst>
              <a:ext uri="{FF2B5EF4-FFF2-40B4-BE49-F238E27FC236}">
                <a16:creationId xmlns:a16="http://schemas.microsoft.com/office/drawing/2014/main" xmlns="" id="{5C06ADFC-C405-4E72-BC0D-A53734D39A9E}"/>
              </a:ext>
            </a:extLst>
          </p:cNvPr>
          <p:cNvCxnSpPr>
            <a:cxnSpLocks/>
            <a:endCxn id="30" idx="0"/>
          </p:cNvCxnSpPr>
          <p:nvPr/>
        </p:nvCxnSpPr>
        <p:spPr bwMode="auto">
          <a:xfrm flipH="1">
            <a:off x="4487875" y="4554679"/>
            <a:ext cx="1467434" cy="9098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标题 1"/>
          <p:cNvSpPr>
            <a:spLocks noGrp="1"/>
          </p:cNvSpPr>
          <p:nvPr>
            <p:ph type="title"/>
          </p:nvPr>
        </p:nvSpPr>
        <p:spPr/>
        <p:txBody>
          <a:bodyPr/>
          <a:lstStyle/>
          <a:p>
            <a:r>
              <a:rPr lang="en-US" altLang="zh-CN" smtClean="0"/>
              <a:t>NETCONF</a:t>
            </a:r>
            <a:r>
              <a:rPr lang="zh-CN" altLang="en-US" smtClean="0"/>
              <a:t>简介</a:t>
            </a:r>
            <a:endParaRPr lang="zh-CN" altLang="en-US"/>
          </a:p>
        </p:txBody>
      </p:sp>
      <p:sp>
        <p:nvSpPr>
          <p:cNvPr id="3" name="文本占位符 2"/>
          <p:cNvSpPr>
            <a:spLocks noGrp="1"/>
          </p:cNvSpPr>
          <p:nvPr>
            <p:ph type="body" sz="quarter" idx="10"/>
          </p:nvPr>
        </p:nvSpPr>
        <p:spPr>
          <a:xfrm>
            <a:off x="468317" y="1233488"/>
            <a:ext cx="11276183" cy="1001712"/>
          </a:xfrm>
        </p:spPr>
        <p:txBody>
          <a:bodyPr/>
          <a:lstStyle/>
          <a:p>
            <a:r>
              <a:rPr lang="en-US" altLang="zh-CN" sz="2000" dirty="0"/>
              <a:t>NETCONF</a:t>
            </a:r>
            <a:r>
              <a:rPr lang="zh-CN" altLang="en-US" sz="2000" dirty="0"/>
              <a:t>（</a:t>
            </a:r>
            <a:r>
              <a:rPr lang="en-US" altLang="zh-CN" sz="2000" dirty="0"/>
              <a:t>Network Configuration </a:t>
            </a:r>
            <a:r>
              <a:rPr lang="en-US" altLang="zh-CN" sz="2000" dirty="0" smtClean="0"/>
              <a:t>Protocol</a:t>
            </a:r>
            <a:r>
              <a:rPr lang="zh-CN" altLang="en-US" sz="2000" dirty="0"/>
              <a:t>，网络配置协议</a:t>
            </a:r>
            <a:r>
              <a:rPr lang="zh-CN" altLang="en-US" sz="2000" dirty="0" smtClean="0"/>
              <a:t>），</a:t>
            </a:r>
            <a:r>
              <a:rPr lang="zh-CN" altLang="en-US" sz="2000" dirty="0"/>
              <a:t>提供一套管理</a:t>
            </a:r>
            <a:r>
              <a:rPr lang="zh-CN" altLang="en-US" sz="2000"/>
              <a:t>网络</a:t>
            </a:r>
            <a:r>
              <a:rPr lang="zh-CN" altLang="en-US" sz="2000" smtClean="0"/>
              <a:t>设备的</a:t>
            </a:r>
            <a:r>
              <a:rPr lang="zh-CN" altLang="en-US" sz="2000" dirty="0"/>
              <a:t>机制。用户可以使用这套机制增加、修改</a:t>
            </a:r>
            <a:r>
              <a:rPr lang="zh-CN" altLang="en-US" sz="2000"/>
              <a:t>、</a:t>
            </a:r>
            <a:r>
              <a:rPr lang="zh-CN" altLang="en-US" sz="2000" smtClean="0"/>
              <a:t>删除网络设备</a:t>
            </a:r>
            <a:r>
              <a:rPr lang="zh-CN" altLang="en-US" sz="2000" dirty="0"/>
              <a:t>的配置，获取网络设备的配置和状态信息。</a:t>
            </a:r>
          </a:p>
          <a:p>
            <a:endParaRPr lang="zh-CN" altLang="en-US" dirty="0"/>
          </a:p>
        </p:txBody>
      </p:sp>
      <p:sp>
        <p:nvSpPr>
          <p:cNvPr id="30" name="矩形 29">
            <a:extLst>
              <a:ext uri="{FF2B5EF4-FFF2-40B4-BE49-F238E27FC236}">
                <a16:creationId xmlns:a16="http://schemas.microsoft.com/office/drawing/2014/main" xmlns="" id="{5CFCCD8D-0A25-46FF-8CB9-75564116A8B9}"/>
              </a:ext>
            </a:extLst>
          </p:cNvPr>
          <p:cNvSpPr/>
          <p:nvPr/>
        </p:nvSpPr>
        <p:spPr bwMode="auto">
          <a:xfrm>
            <a:off x="3461761" y="5464495"/>
            <a:ext cx="2052228" cy="756084"/>
          </a:xfrm>
          <a:prstGeom prst="rect">
            <a:avLst/>
          </a:prstGeom>
          <a:solidFill>
            <a:srgbClr val="F2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endParaRPr>
          </a:p>
        </p:txBody>
      </p:sp>
      <p:sp>
        <p:nvSpPr>
          <p:cNvPr id="31" name="矩形: 圆角 5">
            <a:extLst>
              <a:ext uri="{FF2B5EF4-FFF2-40B4-BE49-F238E27FC236}">
                <a16:creationId xmlns:a16="http://schemas.microsoft.com/office/drawing/2014/main" xmlns="" id="{02EC7DDE-6ADD-4428-AF36-BF0A47D6C648}"/>
              </a:ext>
            </a:extLst>
          </p:cNvPr>
          <p:cNvSpPr/>
          <p:nvPr/>
        </p:nvSpPr>
        <p:spPr bwMode="auto">
          <a:xfrm>
            <a:off x="3601310" y="5536503"/>
            <a:ext cx="1837188" cy="36004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200"/>
              </a:lnSpc>
            </a:pPr>
            <a:r>
              <a:rPr lang="en-US" altLang="zh-CN" sz="1400" dirty="0">
                <a:solidFill>
                  <a:schemeClr val="tx1"/>
                </a:solidFill>
                <a:latin typeface="Huawei Sans" panose="020C0503030203020204" pitchFamily="34" charset="0"/>
                <a:ea typeface="方正兰亭黑简体" panose="02000000000000000000" pitchFamily="2" charset="-122"/>
              </a:rPr>
              <a:t> </a:t>
            </a:r>
            <a:r>
              <a:rPr lang="en-US" altLang="zh-CN" sz="1400" dirty="0" smtClean="0">
                <a:solidFill>
                  <a:schemeClr val="tx1"/>
                </a:solidFill>
                <a:latin typeface="Huawei Sans" panose="020C0503030203020204" pitchFamily="34" charset="0"/>
                <a:ea typeface="方正兰亭黑简体" panose="02000000000000000000" pitchFamily="2" charset="-122"/>
              </a:rPr>
              <a:t>NETCONF</a:t>
            </a:r>
            <a:r>
              <a:rPr lang="zh-CN" altLang="en-US" sz="1400" dirty="0">
                <a:solidFill>
                  <a:schemeClr val="tx1"/>
                </a:solidFill>
                <a:latin typeface="Huawei Sans" panose="020C0503030203020204" pitchFamily="34" charset="0"/>
                <a:ea typeface="方正兰亭黑简体" panose="02000000000000000000" pitchFamily="2" charset="-122"/>
              </a:rPr>
              <a:t>服务器端</a:t>
            </a:r>
          </a:p>
        </p:txBody>
      </p:sp>
      <p:sp>
        <p:nvSpPr>
          <p:cNvPr id="32" name="文本框 31">
            <a:extLst>
              <a:ext uri="{FF2B5EF4-FFF2-40B4-BE49-F238E27FC236}">
                <a16:creationId xmlns:a16="http://schemas.microsoft.com/office/drawing/2014/main" xmlns="" id="{CCED106C-FE7B-4A89-854E-5D585CE70B46}"/>
              </a:ext>
            </a:extLst>
          </p:cNvPr>
          <p:cNvSpPr txBox="1"/>
          <p:nvPr/>
        </p:nvSpPr>
        <p:spPr bwMode="auto">
          <a:xfrm>
            <a:off x="4181841" y="5909243"/>
            <a:ext cx="747988"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b="1"/>
              <a:t>Device</a:t>
            </a:r>
            <a:endParaRPr lang="zh-CN" altLang="en-US" sz="1400" b="1" dirty="0"/>
          </a:p>
        </p:txBody>
      </p:sp>
      <p:pic>
        <p:nvPicPr>
          <p:cNvPr id="7" name="图片 6" descr="接入交换机.png">
            <a:extLst>
              <a:ext uri="{FF2B5EF4-FFF2-40B4-BE49-F238E27FC236}">
                <a16:creationId xmlns:a16="http://schemas.microsoft.com/office/drawing/2014/main" xmlns="" id="{49235A04-8CF7-4862-861C-7B174330C2FE}"/>
              </a:ext>
            </a:extLst>
          </p:cNvPr>
          <p:cNvPicPr>
            <a:picLocks noChangeAspect="1"/>
          </p:cNvPicPr>
          <p:nvPr/>
        </p:nvPicPr>
        <p:blipFill>
          <a:blip r:embed="rId3" cstate="print"/>
          <a:stretch>
            <a:fillRect/>
          </a:stretch>
        </p:blipFill>
        <p:spPr>
          <a:xfrm>
            <a:off x="5874089" y="5526733"/>
            <a:ext cx="540000" cy="441818"/>
          </a:xfrm>
          <a:prstGeom prst="rect">
            <a:avLst/>
          </a:prstGeom>
        </p:spPr>
      </p:pic>
      <p:pic>
        <p:nvPicPr>
          <p:cNvPr id="8" name="图片 7" descr="接入交换机.png">
            <a:extLst>
              <a:ext uri="{FF2B5EF4-FFF2-40B4-BE49-F238E27FC236}">
                <a16:creationId xmlns:a16="http://schemas.microsoft.com/office/drawing/2014/main" xmlns="" id="{C9C5E838-5106-403A-9152-29A5A4A710A5}"/>
              </a:ext>
            </a:extLst>
          </p:cNvPr>
          <p:cNvPicPr>
            <a:picLocks noChangeAspect="1"/>
          </p:cNvPicPr>
          <p:nvPr/>
        </p:nvPicPr>
        <p:blipFill>
          <a:blip r:embed="rId3" cstate="print"/>
          <a:stretch>
            <a:fillRect/>
          </a:stretch>
        </p:blipFill>
        <p:spPr>
          <a:xfrm>
            <a:off x="6990213" y="5519495"/>
            <a:ext cx="540000" cy="441818"/>
          </a:xfrm>
          <a:prstGeom prst="rect">
            <a:avLst/>
          </a:prstGeom>
        </p:spPr>
      </p:pic>
      <p:pic>
        <p:nvPicPr>
          <p:cNvPr id="9" name="图片 8" descr="接入交换机.png">
            <a:extLst>
              <a:ext uri="{FF2B5EF4-FFF2-40B4-BE49-F238E27FC236}">
                <a16:creationId xmlns:a16="http://schemas.microsoft.com/office/drawing/2014/main" xmlns="" id="{62DB3881-6C29-4A45-8239-3602399C2116}"/>
              </a:ext>
            </a:extLst>
          </p:cNvPr>
          <p:cNvPicPr>
            <a:picLocks noChangeAspect="1"/>
          </p:cNvPicPr>
          <p:nvPr/>
        </p:nvPicPr>
        <p:blipFill>
          <a:blip r:embed="rId3" cstate="print"/>
          <a:stretch>
            <a:fillRect/>
          </a:stretch>
        </p:blipFill>
        <p:spPr>
          <a:xfrm>
            <a:off x="8178345" y="5519495"/>
            <a:ext cx="540000" cy="441818"/>
          </a:xfrm>
          <a:prstGeom prst="rect">
            <a:avLst/>
          </a:prstGeom>
        </p:spPr>
      </p:pic>
      <p:sp>
        <p:nvSpPr>
          <p:cNvPr id="10" name="文本框 9">
            <a:extLst>
              <a:ext uri="{FF2B5EF4-FFF2-40B4-BE49-F238E27FC236}">
                <a16:creationId xmlns:a16="http://schemas.microsoft.com/office/drawing/2014/main" xmlns="" id="{33072236-6362-4429-A63C-F8823418A506}"/>
              </a:ext>
            </a:extLst>
          </p:cNvPr>
          <p:cNvSpPr txBox="1"/>
          <p:nvPr/>
        </p:nvSpPr>
        <p:spPr bwMode="auto">
          <a:xfrm>
            <a:off x="5766017" y="6025170"/>
            <a:ext cx="86981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Device 1</a:t>
            </a:r>
            <a:endParaRPr lang="zh-CN" altLang="en-US" sz="1400" dirty="0"/>
          </a:p>
        </p:txBody>
      </p:sp>
      <p:sp>
        <p:nvSpPr>
          <p:cNvPr id="11" name="文本框 10">
            <a:extLst>
              <a:ext uri="{FF2B5EF4-FFF2-40B4-BE49-F238E27FC236}">
                <a16:creationId xmlns:a16="http://schemas.microsoft.com/office/drawing/2014/main" xmlns="" id="{364F4306-29C7-4466-AE1A-AD2D8FE5DB27}"/>
              </a:ext>
            </a:extLst>
          </p:cNvPr>
          <p:cNvSpPr txBox="1"/>
          <p:nvPr/>
        </p:nvSpPr>
        <p:spPr bwMode="auto">
          <a:xfrm>
            <a:off x="6882141" y="6025170"/>
            <a:ext cx="86981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Device 2</a:t>
            </a:r>
            <a:endParaRPr lang="zh-CN" altLang="en-US" sz="1400" dirty="0"/>
          </a:p>
        </p:txBody>
      </p:sp>
      <p:sp>
        <p:nvSpPr>
          <p:cNvPr id="12" name="文本框 11">
            <a:extLst>
              <a:ext uri="{FF2B5EF4-FFF2-40B4-BE49-F238E27FC236}">
                <a16:creationId xmlns:a16="http://schemas.microsoft.com/office/drawing/2014/main" xmlns="" id="{5A24D448-5F25-4996-A9B7-4B6FD70E7C6D}"/>
              </a:ext>
            </a:extLst>
          </p:cNvPr>
          <p:cNvSpPr txBox="1"/>
          <p:nvPr/>
        </p:nvSpPr>
        <p:spPr bwMode="auto">
          <a:xfrm>
            <a:off x="8070273" y="6025170"/>
            <a:ext cx="86981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Device 3</a:t>
            </a:r>
            <a:endParaRPr lang="zh-CN" altLang="en-US" sz="1400" dirty="0"/>
          </a:p>
        </p:txBody>
      </p:sp>
      <p:sp>
        <p:nvSpPr>
          <p:cNvPr id="13" name="矩形 12">
            <a:extLst>
              <a:ext uri="{FF2B5EF4-FFF2-40B4-BE49-F238E27FC236}">
                <a16:creationId xmlns:a16="http://schemas.microsoft.com/office/drawing/2014/main" xmlns="" id="{B3266FF1-4051-43C3-AFEE-D1091507FF6D}"/>
              </a:ext>
            </a:extLst>
          </p:cNvPr>
          <p:cNvSpPr/>
          <p:nvPr/>
        </p:nvSpPr>
        <p:spPr bwMode="auto">
          <a:xfrm>
            <a:off x="4972693" y="2480305"/>
            <a:ext cx="2060384" cy="1062297"/>
          </a:xfrm>
          <a:prstGeom prst="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p>
        </p:txBody>
      </p:sp>
      <p:cxnSp>
        <p:nvCxnSpPr>
          <p:cNvPr id="14" name="直接连接符 13">
            <a:extLst>
              <a:ext uri="{FF2B5EF4-FFF2-40B4-BE49-F238E27FC236}">
                <a16:creationId xmlns:a16="http://schemas.microsoft.com/office/drawing/2014/main" xmlns="" id="{B9D86CC9-E88F-4AC2-99D2-1BFC2E3B5826}"/>
              </a:ext>
            </a:extLst>
          </p:cNvPr>
          <p:cNvCxnSpPr>
            <a:cxnSpLocks/>
            <a:stCxn id="29" idx="2"/>
            <a:endCxn id="7" idx="0"/>
          </p:cNvCxnSpPr>
          <p:nvPr/>
        </p:nvCxnSpPr>
        <p:spPr bwMode="auto">
          <a:xfrm>
            <a:off x="6013230" y="4541979"/>
            <a:ext cx="130859" cy="9847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xmlns="" id="{5657056B-1D07-43DE-B1CA-DA391074DA61}"/>
              </a:ext>
            </a:extLst>
          </p:cNvPr>
          <p:cNvCxnSpPr>
            <a:cxnSpLocks/>
            <a:stCxn id="29" idx="2"/>
            <a:endCxn id="8" idx="0"/>
          </p:cNvCxnSpPr>
          <p:nvPr/>
        </p:nvCxnSpPr>
        <p:spPr bwMode="auto">
          <a:xfrm>
            <a:off x="6013230" y="4541979"/>
            <a:ext cx="1246983" cy="9775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xmlns="" id="{32F0759B-77D1-4B98-A685-1F4ECC482DCC}"/>
              </a:ext>
            </a:extLst>
          </p:cNvPr>
          <p:cNvCxnSpPr>
            <a:cxnSpLocks/>
            <a:stCxn id="29" idx="2"/>
            <a:endCxn id="9" idx="0"/>
          </p:cNvCxnSpPr>
          <p:nvPr/>
        </p:nvCxnSpPr>
        <p:spPr bwMode="auto">
          <a:xfrm>
            <a:off x="6013230" y="4541979"/>
            <a:ext cx="2435115" cy="97751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7" name="组合 16">
            <a:extLst>
              <a:ext uri="{FF2B5EF4-FFF2-40B4-BE49-F238E27FC236}">
                <a16:creationId xmlns:a16="http://schemas.microsoft.com/office/drawing/2014/main" xmlns="" id="{393A3EE3-84A3-4902-8A4D-8EC4891B6551}"/>
              </a:ext>
            </a:extLst>
          </p:cNvPr>
          <p:cNvGrpSpPr/>
          <p:nvPr/>
        </p:nvGrpSpPr>
        <p:grpSpPr>
          <a:xfrm>
            <a:off x="5463898" y="4073245"/>
            <a:ext cx="1008112" cy="633001"/>
            <a:chOff x="8508268" y="3933056"/>
            <a:chExt cx="1008112" cy="633001"/>
          </a:xfrm>
        </p:grpSpPr>
        <p:pic>
          <p:nvPicPr>
            <p:cNvPr id="28" name="图片 27">
              <a:extLst>
                <a:ext uri="{FF2B5EF4-FFF2-40B4-BE49-F238E27FC236}">
                  <a16:creationId xmlns:a16="http://schemas.microsoft.com/office/drawing/2014/main" xmlns="" id="{67C950FE-ADFC-4D2F-8A8A-5175539FB5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8268" y="3933056"/>
              <a:ext cx="1008112" cy="633001"/>
            </a:xfrm>
            <a:prstGeom prst="rect">
              <a:avLst/>
            </a:prstGeom>
          </p:spPr>
        </p:pic>
        <p:sp>
          <p:nvSpPr>
            <p:cNvPr id="29" name="文本框 28">
              <a:extLst>
                <a:ext uri="{FF2B5EF4-FFF2-40B4-BE49-F238E27FC236}">
                  <a16:creationId xmlns:a16="http://schemas.microsoft.com/office/drawing/2014/main" xmlns="" id="{44B50A1F-28B7-4040-9B0B-5D18D62F76FE}"/>
                </a:ext>
              </a:extLst>
            </p:cNvPr>
            <p:cNvSpPr txBox="1"/>
            <p:nvPr/>
          </p:nvSpPr>
          <p:spPr bwMode="auto">
            <a:xfrm>
              <a:off x="8616280" y="4097687"/>
              <a:ext cx="882640"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Network</a:t>
              </a:r>
              <a:endParaRPr lang="zh-CN" altLang="en-US" sz="1400" dirty="0"/>
            </a:p>
          </p:txBody>
        </p:sp>
      </p:grpSp>
      <p:grpSp>
        <p:nvGrpSpPr>
          <p:cNvPr id="22" name="组合 21">
            <a:extLst>
              <a:ext uri="{FF2B5EF4-FFF2-40B4-BE49-F238E27FC236}">
                <a16:creationId xmlns:a16="http://schemas.microsoft.com/office/drawing/2014/main" xmlns="" id="{6BAAC384-9D73-4F6C-BAEC-93C55F9E93E2}"/>
              </a:ext>
            </a:extLst>
          </p:cNvPr>
          <p:cNvGrpSpPr/>
          <p:nvPr/>
        </p:nvGrpSpPr>
        <p:grpSpPr>
          <a:xfrm>
            <a:off x="5640003" y="3773526"/>
            <a:ext cx="612068" cy="301651"/>
            <a:chOff x="5762452" y="3789834"/>
            <a:chExt cx="612068" cy="396044"/>
          </a:xfrm>
        </p:grpSpPr>
        <p:sp>
          <p:nvSpPr>
            <p:cNvPr id="26" name="箭头: 下 24">
              <a:extLst>
                <a:ext uri="{FF2B5EF4-FFF2-40B4-BE49-F238E27FC236}">
                  <a16:creationId xmlns:a16="http://schemas.microsoft.com/office/drawing/2014/main" xmlns="" id="{E1D76A44-4712-4A52-B845-9A5CC97311F6}"/>
                </a:ext>
              </a:extLst>
            </p:cNvPr>
            <p:cNvSpPr/>
            <p:nvPr/>
          </p:nvSpPr>
          <p:spPr bwMode="auto">
            <a:xfrm>
              <a:off x="5762452" y="3825838"/>
              <a:ext cx="216024" cy="360040"/>
            </a:xfrm>
            <a:prstGeom prst="down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endParaRPr>
            </a:p>
          </p:txBody>
        </p:sp>
        <p:sp>
          <p:nvSpPr>
            <p:cNvPr id="27" name="箭头: 上 25">
              <a:extLst>
                <a:ext uri="{FF2B5EF4-FFF2-40B4-BE49-F238E27FC236}">
                  <a16:creationId xmlns:a16="http://schemas.microsoft.com/office/drawing/2014/main" xmlns="" id="{F26C38D1-D34C-4C14-992B-3C1BCF94EE49}"/>
                </a:ext>
              </a:extLst>
            </p:cNvPr>
            <p:cNvSpPr/>
            <p:nvPr/>
          </p:nvSpPr>
          <p:spPr bwMode="auto">
            <a:xfrm>
              <a:off x="6158496" y="3789834"/>
              <a:ext cx="216024" cy="360040"/>
            </a:xfrm>
            <a:prstGeom prst="upArrow">
              <a:avLst/>
            </a:prstGeom>
            <a:solidFill>
              <a:srgbClr val="EC7061"/>
            </a:solidFill>
            <a:ln w="9525" cap="flat" cmpd="sng" algn="ctr">
              <a:solidFill>
                <a:srgbClr val="EC706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endParaRPr>
            </a:p>
          </p:txBody>
        </p:sp>
      </p:grpSp>
      <p:sp>
        <p:nvSpPr>
          <p:cNvPr id="24" name="矩形: 圆角 27">
            <a:extLst>
              <a:ext uri="{FF2B5EF4-FFF2-40B4-BE49-F238E27FC236}">
                <a16:creationId xmlns:a16="http://schemas.microsoft.com/office/drawing/2014/main" xmlns="" id="{2ED1B6ED-B5C0-48B4-8B67-35A3D99FB448}"/>
              </a:ext>
            </a:extLst>
          </p:cNvPr>
          <p:cNvSpPr/>
          <p:nvPr/>
        </p:nvSpPr>
        <p:spPr bwMode="auto">
          <a:xfrm>
            <a:off x="5225957" y="3436687"/>
            <a:ext cx="1620180" cy="324036"/>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200"/>
              </a:lnSpc>
            </a:pPr>
            <a:r>
              <a:rPr lang="en-US" altLang="zh-CN" sz="1400" dirty="0" smtClean="0">
                <a:solidFill>
                  <a:schemeClr val="tx1"/>
                </a:solidFill>
                <a:latin typeface="Huawei Sans" panose="020C0503030203020204" pitchFamily="34" charset="0"/>
                <a:ea typeface="方正兰亭黑简体" panose="02000000000000000000" pitchFamily="2" charset="-122"/>
              </a:rPr>
              <a:t>NETCONF</a:t>
            </a:r>
            <a:r>
              <a:rPr lang="zh-CN" altLang="en-US" sz="1400" dirty="0">
                <a:solidFill>
                  <a:schemeClr val="tx1"/>
                </a:solidFill>
                <a:latin typeface="Huawei Sans" panose="020C0503030203020204" pitchFamily="34" charset="0"/>
                <a:ea typeface="方正兰亭黑简体" panose="02000000000000000000" pitchFamily="2" charset="-122"/>
              </a:rPr>
              <a:t>客户端</a:t>
            </a:r>
          </a:p>
        </p:txBody>
      </p:sp>
      <p:grpSp>
        <p:nvGrpSpPr>
          <p:cNvPr id="43" name="组合 42"/>
          <p:cNvGrpSpPr/>
          <p:nvPr/>
        </p:nvGrpSpPr>
        <p:grpSpPr>
          <a:xfrm>
            <a:off x="6622085" y="3921580"/>
            <a:ext cx="2026989" cy="461159"/>
            <a:chOff x="7664248" y="3841574"/>
            <a:chExt cx="1559122" cy="461159"/>
          </a:xfrm>
        </p:grpSpPr>
        <p:sp>
          <p:nvSpPr>
            <p:cNvPr id="40" name="任意多边形 39"/>
            <p:cNvSpPr/>
            <p:nvPr/>
          </p:nvSpPr>
          <p:spPr>
            <a:xfrm>
              <a:off x="7712575" y="3841574"/>
              <a:ext cx="1459564" cy="461159"/>
            </a:xfrm>
            <a:custGeom>
              <a:avLst/>
              <a:gdLst>
                <a:gd name="connsiteX0" fmla="*/ 0 w 1320800"/>
                <a:gd name="connsiteY0" fmla="*/ 0 h 377048"/>
                <a:gd name="connsiteX1" fmla="*/ 1320800 w 1320800"/>
                <a:gd name="connsiteY1" fmla="*/ 0 h 377048"/>
                <a:gd name="connsiteX2" fmla="*/ 1320800 w 1320800"/>
                <a:gd name="connsiteY2" fmla="*/ 377048 h 377048"/>
                <a:gd name="connsiteX3" fmla="*/ 0 w 1320800"/>
                <a:gd name="connsiteY3" fmla="*/ 377048 h 377048"/>
              </a:gdLst>
              <a:ahLst/>
              <a:cxnLst>
                <a:cxn ang="0">
                  <a:pos x="connsiteX0" y="connsiteY0"/>
                </a:cxn>
                <a:cxn ang="0">
                  <a:pos x="connsiteX1" y="connsiteY1"/>
                </a:cxn>
                <a:cxn ang="0">
                  <a:pos x="connsiteX2" y="connsiteY2"/>
                </a:cxn>
                <a:cxn ang="0">
                  <a:pos x="connsiteX3" y="connsiteY3"/>
                </a:cxn>
              </a:cxnLst>
              <a:rect l="l" t="t" r="r" b="b"/>
              <a:pathLst>
                <a:path w="1320800" h="377048">
                  <a:moveTo>
                    <a:pt x="0" y="0"/>
                  </a:moveTo>
                  <a:lnTo>
                    <a:pt x="1320800" y="0"/>
                  </a:lnTo>
                  <a:lnTo>
                    <a:pt x="1320800" y="377048"/>
                  </a:lnTo>
                  <a:lnTo>
                    <a:pt x="0" y="377048"/>
                  </a:lnTo>
                  <a:close/>
                </a:path>
              </a:pathLst>
            </a:custGeom>
            <a:solidFill>
              <a:srgbClr val="F2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latin typeface="Huawei Sans" panose="020C0503030203020204" pitchFamily="34" charset="0"/>
                <a:ea typeface="方正兰亭黑简体" panose="02000000000000000000" pitchFamily="2" charset="-122"/>
              </a:endParaRPr>
            </a:p>
          </p:txBody>
        </p:sp>
        <p:sp>
          <p:nvSpPr>
            <p:cNvPr id="25" name="文本框 24">
              <a:extLst>
                <a:ext uri="{FF2B5EF4-FFF2-40B4-BE49-F238E27FC236}">
                  <a16:creationId xmlns:a16="http://schemas.microsoft.com/office/drawing/2014/main" xmlns="" id="{DEA6771D-E4B2-45D2-A576-238A3B4842A4}"/>
                </a:ext>
              </a:extLst>
            </p:cNvPr>
            <p:cNvSpPr txBox="1"/>
            <p:nvPr/>
          </p:nvSpPr>
          <p:spPr bwMode="auto">
            <a:xfrm>
              <a:off x="7664248" y="3904712"/>
              <a:ext cx="155912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b="1" dirty="0" smtClean="0"/>
                <a:t>NETCONF</a:t>
              </a:r>
              <a:r>
                <a:rPr lang="zh-CN" altLang="en-US" sz="1600" b="1" dirty="0" smtClean="0"/>
                <a:t>消息交互</a:t>
              </a:r>
              <a:endParaRPr lang="zh-CN" altLang="en-US" sz="1600" b="1" dirty="0"/>
            </a:p>
          </p:txBody>
        </p:sp>
      </p:grpSp>
      <p:sp>
        <p:nvSpPr>
          <p:cNvPr id="33" name="文本框 32">
            <a:extLst>
              <a:ext uri="{FF2B5EF4-FFF2-40B4-BE49-F238E27FC236}">
                <a16:creationId xmlns:a16="http://schemas.microsoft.com/office/drawing/2014/main" xmlns="" id="{75DB4D2E-0296-40B4-BECE-CD8689E1E15D}"/>
              </a:ext>
            </a:extLst>
          </p:cNvPr>
          <p:cNvSpPr txBox="1"/>
          <p:nvPr/>
        </p:nvSpPr>
        <p:spPr>
          <a:xfrm>
            <a:off x="1006257" y="2874999"/>
            <a:ext cx="2742540" cy="1668149"/>
          </a:xfrm>
          <a:prstGeom prst="rect">
            <a:avLst/>
          </a:prstGeom>
          <a:solidFill>
            <a:srgbClr val="F2FBFE"/>
          </a:solidFill>
          <a:ln>
            <a:solidFill>
              <a:srgbClr val="99DFF9"/>
            </a:solidFill>
          </a:ln>
        </p:spPr>
        <p:txBody>
          <a:bodyPr wrap="square" rtlCol="0">
            <a:spAutoFit/>
          </a:bodyPr>
          <a:lstStyle/>
          <a:p>
            <a:pPr algn="l">
              <a:lnSpc>
                <a:spcPct val="160000"/>
              </a:lnSpc>
            </a:pPr>
            <a:r>
              <a:rPr lang="en-US" altLang="zh-CN" sz="1600" dirty="0"/>
              <a:t>NETCONF</a:t>
            </a:r>
            <a:r>
              <a:rPr lang="zh-CN" altLang="en-US" sz="1600" dirty="0"/>
              <a:t>有三个对象：</a:t>
            </a:r>
            <a:endParaRPr lang="en-US" altLang="zh-CN" sz="1600" dirty="0"/>
          </a:p>
          <a:p>
            <a:pPr marL="285750" indent="-285750">
              <a:lnSpc>
                <a:spcPct val="160000"/>
              </a:lnSpc>
              <a:buFont typeface="Huawei Sans" panose="020C0503030203020204" pitchFamily="34" charset="0"/>
              <a:buChar char="▫"/>
            </a:pPr>
            <a:r>
              <a:rPr lang="en-US" altLang="zh-CN" sz="1600" dirty="0"/>
              <a:t>NETCONF</a:t>
            </a:r>
            <a:r>
              <a:rPr lang="zh-CN" altLang="en-US" sz="1600" dirty="0"/>
              <a:t>客户端</a:t>
            </a:r>
            <a:endParaRPr lang="en-US" altLang="zh-CN" sz="1600" dirty="0"/>
          </a:p>
          <a:p>
            <a:pPr marL="285750" indent="-285750">
              <a:lnSpc>
                <a:spcPct val="160000"/>
              </a:lnSpc>
              <a:buFont typeface="Huawei Sans" panose="020C0503030203020204" pitchFamily="34" charset="0"/>
              <a:buChar char="▫"/>
            </a:pPr>
            <a:r>
              <a:rPr lang="en-US" altLang="zh-CN" sz="1600" dirty="0"/>
              <a:t>NETCONF</a:t>
            </a:r>
            <a:r>
              <a:rPr lang="zh-CN" altLang="en-US" sz="1600" dirty="0" smtClean="0"/>
              <a:t>服务器端</a:t>
            </a:r>
            <a:endParaRPr lang="en-US" altLang="zh-CN" sz="1600" dirty="0"/>
          </a:p>
          <a:p>
            <a:pPr marL="285750" indent="-285750">
              <a:lnSpc>
                <a:spcPct val="160000"/>
              </a:lnSpc>
              <a:buFont typeface="Huawei Sans" panose="020C0503030203020204" pitchFamily="34" charset="0"/>
              <a:buChar char="▫"/>
            </a:pPr>
            <a:r>
              <a:rPr lang="en-US" altLang="zh-CN" sz="1600" dirty="0"/>
              <a:t>NETCONF</a:t>
            </a:r>
            <a:r>
              <a:rPr lang="zh-CN" altLang="en-US" sz="1600" dirty="0"/>
              <a:t>消息</a:t>
            </a:r>
            <a:endParaRPr lang="en-US" altLang="zh-CN" sz="1600" dirty="0"/>
          </a:p>
        </p:txBody>
      </p:sp>
      <p:sp>
        <p:nvSpPr>
          <p:cNvPr id="42" name="圆角矩形标注 41"/>
          <p:cNvSpPr/>
          <p:nvPr/>
        </p:nvSpPr>
        <p:spPr bwMode="auto">
          <a:xfrm>
            <a:off x="8582469" y="2927998"/>
            <a:ext cx="2166272" cy="894205"/>
          </a:xfrm>
          <a:prstGeom prst="wedgeRoundRectCallout">
            <a:avLst>
              <a:gd name="adj1" fmla="val -58277"/>
              <a:gd name="adj2" fmla="val 56718"/>
              <a:gd name="adj3" fmla="val 16667"/>
            </a:avLst>
          </a:prstGeom>
          <a:solidFill>
            <a:srgbClr val="00B0F0">
              <a:alpha val="5000"/>
            </a:srgbClr>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NETCONF</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规定客户端与</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服务器端</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之间的消息通信必须采用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XML</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编码。</a:t>
            </a: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4322" y="2681733"/>
            <a:ext cx="1117815" cy="635428"/>
          </a:xfrm>
          <a:prstGeom prst="rect">
            <a:avLst/>
          </a:prstGeom>
        </p:spPr>
      </p:pic>
    </p:spTree>
    <p:extLst>
      <p:ext uri="{BB962C8B-B14F-4D97-AF65-F5344CB8AC3E}">
        <p14:creationId xmlns:p14="http://schemas.microsoft.com/office/powerpoint/2010/main" val="309395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NETCONF</a:t>
            </a:r>
            <a:r>
              <a:rPr lang="zh-CN" altLang="en-US" smtClean="0"/>
              <a:t>的优势</a:t>
            </a:r>
            <a:endParaRPr lang="zh-CN" altLang="en-US"/>
          </a:p>
        </p:txBody>
      </p:sp>
      <p:graphicFrame>
        <p:nvGraphicFramePr>
          <p:cNvPr id="15" name="表格 14"/>
          <p:cNvGraphicFramePr>
            <a:graphicFrameLocks noGrp="1"/>
          </p:cNvGraphicFramePr>
          <p:nvPr>
            <p:extLst/>
          </p:nvPr>
        </p:nvGraphicFramePr>
        <p:xfrm>
          <a:off x="660400" y="1723535"/>
          <a:ext cx="10909300" cy="4308964"/>
        </p:xfrm>
        <a:graphic>
          <a:graphicData uri="http://schemas.openxmlformats.org/drawingml/2006/table">
            <a:tbl>
              <a:tblPr/>
              <a:tblGrid>
                <a:gridCol w="2244220">
                  <a:extLst>
                    <a:ext uri="{9D8B030D-6E8A-4147-A177-3AD203B41FA5}">
                      <a16:colId xmlns="" xmlns:a16="http://schemas.microsoft.com/office/drawing/2014/main" val="20000"/>
                    </a:ext>
                  </a:extLst>
                </a:gridCol>
                <a:gridCol w="5299996">
                  <a:extLst>
                    <a:ext uri="{9D8B030D-6E8A-4147-A177-3AD203B41FA5}">
                      <a16:colId xmlns="" xmlns:a16="http://schemas.microsoft.com/office/drawing/2014/main" val="20001"/>
                    </a:ext>
                  </a:extLst>
                </a:gridCol>
                <a:gridCol w="1758003"/>
                <a:gridCol w="1607081"/>
              </a:tblGrid>
              <a:tr h="601421">
                <a:tc>
                  <a:txBody>
                    <a:bodyPr/>
                    <a:lstStyle/>
                    <a:p>
                      <a:pPr algn="ctr">
                        <a:lnSpc>
                          <a:spcPct val="100000"/>
                        </a:lnSpc>
                      </a:pPr>
                      <a:r>
                        <a:rPr lang="zh-CN" altLang="en-US" sz="18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功能</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lang="en-US" altLang="zh-CN" sz="18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NETCONF</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lang="en-US" altLang="zh-CN" sz="18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SNMP</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lang="en-US" altLang="zh-CN" sz="1800" b="1" dirty="0" smtClean="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CLI</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835307">
                <a:tc>
                  <a:txBody>
                    <a:bodyPr/>
                    <a:lstStyle/>
                    <a:p>
                      <a:pPr algn="ctr">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接口类型</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机机接口：接口定义完善、规范、标准，便于接口控制和使用。</a:t>
                      </a:r>
                      <a:endPar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机机接口</a:t>
                      </a:r>
                      <a:endPar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人机接口</a:t>
                      </a:r>
                      <a:endPar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835307">
                <a:tc>
                  <a:txBody>
                    <a:bodyPr/>
                    <a:lstStyle/>
                    <a:p>
                      <a:pPr algn="ctr">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操作效率</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smtClean="0">
                          <a:effectLst/>
                          <a:latin typeface="Huawei Sans" panose="020C0503030203020204" pitchFamily="34" charset="0"/>
                          <a:ea typeface="方正兰亭黑简体" panose="02000000000000000000" pitchFamily="2" charset="-122"/>
                          <a:sym typeface="Huawei Sans" panose="020C0503030203020204" pitchFamily="34" charset="0"/>
                        </a:rPr>
                        <a:t>高：基于对象建模，对象操作一次交互即可，支持过滤、批量等操作。</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中</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低</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568009">
                <a:tc>
                  <a:txBody>
                    <a:bodyPr/>
                    <a:lstStyle/>
                    <a:p>
                      <a:pPr algn="ctr">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扩展能力</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smtClean="0">
                          <a:effectLst/>
                          <a:latin typeface="Huawei Sans" panose="020C0503030203020204" pitchFamily="34" charset="0"/>
                          <a:ea typeface="方正兰亭黑简体" panose="02000000000000000000" pitchFamily="2" charset="-122"/>
                          <a:sym typeface="Huawei Sans" panose="020C0503030203020204" pitchFamily="34" charset="0"/>
                        </a:rPr>
                        <a:t>可以扩展协议私有能力。</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弱</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一般</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r h="633613">
                <a:tc>
                  <a:txBody>
                    <a:bodyPr/>
                    <a:lstStyle/>
                    <a:p>
                      <a:pPr algn="ctr">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事务处理</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smtClean="0">
                          <a:effectLst/>
                          <a:latin typeface="Huawei Sans" panose="020C0503030203020204" pitchFamily="34" charset="0"/>
                          <a:ea typeface="方正兰亭黑简体" panose="02000000000000000000" pitchFamily="2" charset="-122"/>
                          <a:sym typeface="Huawei Sans" panose="020C0503030203020204" pitchFamily="34" charset="0"/>
                        </a:rPr>
                        <a:t>支持：试运行、出错回滚、配置回退等事务处理机制。</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不支持</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部分支持</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835307">
                <a:tc>
                  <a:txBody>
                    <a:bodyPr/>
                    <a:lstStyle/>
                    <a:p>
                      <a:pPr algn="ctr">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安全传输</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多种安全协议：</a:t>
                      </a:r>
                      <a:r>
                        <a:rPr lang="en-US" altLang="zh-CN"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SSH</a:t>
                      </a: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TLS</a:t>
                      </a: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BEEP/TLS</a:t>
                      </a: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SOAP/HTTP/TLS</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smtClean="0">
                          <a:effectLst/>
                          <a:latin typeface="Huawei Sans" panose="020C0503030203020204" pitchFamily="34" charset="0"/>
                          <a:ea typeface="方正兰亭黑简体" panose="02000000000000000000" pitchFamily="2" charset="-122"/>
                          <a:sym typeface="Huawei Sans" panose="020C0503030203020204" pitchFamily="34" charset="0"/>
                        </a:rPr>
                        <a:t>仅</a:t>
                      </a:r>
                      <a:r>
                        <a:rPr lang="en-US" sz="1600" smtClean="0">
                          <a:effectLst/>
                          <a:latin typeface="Huawei Sans" panose="020C0503030203020204" pitchFamily="34" charset="0"/>
                          <a:ea typeface="方正兰亭黑简体" panose="02000000000000000000" pitchFamily="2" charset="-122"/>
                          <a:sym typeface="Huawei Sans" panose="020C0503030203020204" pitchFamily="34" charset="0"/>
                        </a:rPr>
                        <a:t>SNMP</a:t>
                      </a:r>
                      <a:r>
                        <a:rPr lang="en-US" altLang="zh-CN" sz="1600" smtClean="0">
                          <a:effectLst/>
                          <a:latin typeface="Huawei Sans" panose="020C0503030203020204" pitchFamily="34" charset="0"/>
                          <a:ea typeface="方正兰亭黑简体" panose="02000000000000000000" pitchFamily="2" charset="-122"/>
                          <a:sym typeface="Huawei Sans" panose="020C0503030203020204" pitchFamily="34" charset="0"/>
                        </a:rPr>
                        <a:t>v3</a:t>
                      </a: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支持</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lang="zh-CN" altLang="en-US"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支持</a:t>
                      </a:r>
                      <a:r>
                        <a:rPr lang="en-US" altLang="zh-CN" sz="1600" dirty="0" smtClean="0">
                          <a:effectLst/>
                          <a:latin typeface="Huawei Sans" panose="020C0503030203020204" pitchFamily="34" charset="0"/>
                          <a:ea typeface="方正兰亭黑简体" panose="02000000000000000000" pitchFamily="2" charset="-122"/>
                          <a:sym typeface="Huawei Sans" panose="020C0503030203020204" pitchFamily="34" charset="0"/>
                        </a:rPr>
                        <a:t>SSH</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571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smtClean="0"/>
              <a:t>随着网络的规模越来越庞大，网络中的设备种类繁多，如何对越来越复杂的网络进行有效的管理，从而提供高质量的网络服务，已成为网络管理所面临的巨大挑战。</a:t>
            </a:r>
            <a:endParaRPr lang="en-US" altLang="zh-CN" dirty="0" smtClean="0"/>
          </a:p>
          <a:p>
            <a:r>
              <a:rPr lang="zh-CN" altLang="en-US" dirty="0" smtClean="0"/>
              <a:t>网络的管理和运维手段多样，本章将对几种常见的网管与运维手段展开介绍。</a:t>
            </a:r>
            <a:endParaRPr lang="en-US" altLang="zh-CN" dirty="0" smtClean="0"/>
          </a:p>
        </p:txBody>
      </p:sp>
    </p:spTree>
    <p:extLst>
      <p:ext uri="{BB962C8B-B14F-4D97-AF65-F5344CB8AC3E}">
        <p14:creationId xmlns:p14="http://schemas.microsoft.com/office/powerpoint/2010/main" val="33753147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a:t>一次典型</a:t>
            </a:r>
            <a:r>
              <a:rPr lang="en-US" altLang="zh-CN"/>
              <a:t>NETCONF</a:t>
            </a:r>
            <a:r>
              <a:rPr lang="zh-CN" altLang="en-US"/>
              <a:t>交互</a:t>
            </a:r>
          </a:p>
        </p:txBody>
      </p:sp>
      <p:pic>
        <p:nvPicPr>
          <p:cNvPr id="14" name="图片 13" descr="接入交换机.png">
            <a:extLst>
              <a:ext uri="{FF2B5EF4-FFF2-40B4-BE49-F238E27FC236}">
                <a16:creationId xmlns:a16="http://schemas.microsoft.com/office/drawing/2014/main" xmlns="" id="{49235A04-8CF7-4862-861C-7B174330C2FE}"/>
              </a:ext>
            </a:extLst>
          </p:cNvPr>
          <p:cNvPicPr>
            <a:picLocks noChangeAspect="1"/>
          </p:cNvPicPr>
          <p:nvPr/>
        </p:nvPicPr>
        <p:blipFill>
          <a:blip r:embed="rId3" cstate="print"/>
          <a:stretch>
            <a:fillRect/>
          </a:stretch>
        </p:blipFill>
        <p:spPr>
          <a:xfrm>
            <a:off x="9272310" y="1541775"/>
            <a:ext cx="540000" cy="441818"/>
          </a:xfrm>
          <a:prstGeom prst="rect">
            <a:avLst/>
          </a:prstGeom>
        </p:spPr>
      </p:pic>
      <p:sp>
        <p:nvSpPr>
          <p:cNvPr id="57" name="内容占位符 2"/>
          <p:cNvSpPr txBox="1">
            <a:spLocks/>
          </p:cNvSpPr>
          <p:nvPr/>
        </p:nvSpPr>
        <p:spPr>
          <a:xfrm>
            <a:off x="795636" y="2744276"/>
            <a:ext cx="6304412" cy="3674453"/>
          </a:xfrm>
          <a:prstGeom prst="rect">
            <a:avLst/>
          </a:prstGeom>
          <a:solidFill>
            <a:srgbClr val="F2FBFE"/>
          </a:solidFill>
          <a:ln w="9525">
            <a:solidFill>
              <a:srgbClr val="99DFF9"/>
            </a:solidFill>
          </a:ln>
        </p:spPr>
        <p:txBody>
          <a:bodyPr/>
          <a:lstStyle>
            <a:lvl1pPr marL="342877" indent="-342877"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01" indent="-285730" algn="l" rtl="0" eaLnBrk="0" fontAlgn="base" hangingPunct="0">
              <a:spcBef>
                <a:spcPct val="20000"/>
              </a:spcBef>
              <a:spcAft>
                <a:spcPct val="0"/>
              </a:spcAft>
              <a:buFont typeface="Arial" charset="0"/>
              <a:buChar char="›"/>
              <a:defRPr sz="2000">
                <a:solidFill>
                  <a:schemeClr val="tx1"/>
                </a:solidFill>
                <a:latin typeface="+mn-lt"/>
                <a:ea typeface="+mn-ea"/>
              </a:defRPr>
            </a:lvl2pPr>
            <a:lvl3pPr marL="1142923" indent="-228584" algn="l" rtl="0" eaLnBrk="0" fontAlgn="base" hangingPunct="0">
              <a:spcBef>
                <a:spcPct val="20000"/>
              </a:spcBef>
              <a:spcAft>
                <a:spcPct val="0"/>
              </a:spcAft>
              <a:buFont typeface="FrutigerNext LT Medium" pitchFamily="34" charset="0"/>
              <a:buChar char="»"/>
              <a:defRPr>
                <a:solidFill>
                  <a:schemeClr val="tx1"/>
                </a:solidFill>
                <a:latin typeface="+mn-lt"/>
                <a:ea typeface="+mn-ea"/>
              </a:defRPr>
            </a:lvl3pPr>
            <a:lvl4pPr marL="1600093" indent="-228584" algn="l" rtl="0" eaLnBrk="0" fontAlgn="base" hangingPunct="0">
              <a:spcBef>
                <a:spcPct val="20000"/>
              </a:spcBef>
              <a:spcAft>
                <a:spcPct val="0"/>
              </a:spcAft>
              <a:buChar char="–"/>
              <a:defRPr sz="1600">
                <a:solidFill>
                  <a:schemeClr val="tx1"/>
                </a:solidFill>
                <a:latin typeface="+mn-lt"/>
                <a:ea typeface="+mn-ea"/>
              </a:defRPr>
            </a:lvl4pPr>
            <a:lvl5pPr marL="2057263" indent="-228584" algn="l" rtl="0" eaLnBrk="0" fontAlgn="base" hangingPunct="0">
              <a:spcBef>
                <a:spcPct val="20000"/>
              </a:spcBef>
              <a:spcAft>
                <a:spcPct val="0"/>
              </a:spcAft>
              <a:buFont typeface="Arial" charset="0"/>
              <a:buChar char="~"/>
              <a:defRPr sz="1600">
                <a:solidFill>
                  <a:schemeClr val="tx1"/>
                </a:solidFill>
                <a:latin typeface="+mn-lt"/>
                <a:ea typeface="+mn-ea"/>
              </a:defRPr>
            </a:lvl5pPr>
            <a:lvl6pPr marL="2514432" indent="-228584" algn="l" rtl="0" fontAlgn="base">
              <a:spcBef>
                <a:spcPct val="20000"/>
              </a:spcBef>
              <a:spcAft>
                <a:spcPct val="0"/>
              </a:spcAft>
              <a:buFont typeface="Arial" charset="0"/>
              <a:buChar char="~"/>
              <a:defRPr sz="1600">
                <a:solidFill>
                  <a:schemeClr val="tx1"/>
                </a:solidFill>
                <a:latin typeface="+mn-lt"/>
                <a:ea typeface="+mn-ea"/>
              </a:defRPr>
            </a:lvl6pPr>
            <a:lvl7pPr marL="2971602" indent="-228584" algn="l" rtl="0" fontAlgn="base">
              <a:spcBef>
                <a:spcPct val="20000"/>
              </a:spcBef>
              <a:spcAft>
                <a:spcPct val="0"/>
              </a:spcAft>
              <a:buFont typeface="Arial" charset="0"/>
              <a:buChar char="~"/>
              <a:defRPr sz="1600">
                <a:solidFill>
                  <a:schemeClr val="tx1"/>
                </a:solidFill>
                <a:latin typeface="+mn-lt"/>
                <a:ea typeface="+mn-ea"/>
              </a:defRPr>
            </a:lvl7pPr>
            <a:lvl8pPr marL="3428771" indent="-228584" algn="l" rtl="0" fontAlgn="base">
              <a:spcBef>
                <a:spcPct val="20000"/>
              </a:spcBef>
              <a:spcAft>
                <a:spcPct val="0"/>
              </a:spcAft>
              <a:buFont typeface="Arial" charset="0"/>
              <a:buChar char="~"/>
              <a:defRPr sz="1600">
                <a:solidFill>
                  <a:schemeClr val="tx1"/>
                </a:solidFill>
                <a:latin typeface="+mn-lt"/>
                <a:ea typeface="+mn-ea"/>
              </a:defRPr>
            </a:lvl8pPr>
            <a:lvl9pPr marL="3885941" indent="-228584" algn="l" rtl="0" fontAlgn="base">
              <a:spcBef>
                <a:spcPct val="20000"/>
              </a:spcBef>
              <a:spcAft>
                <a:spcPct val="0"/>
              </a:spcAft>
              <a:buFont typeface="Arial" charset="0"/>
              <a:buChar char="~"/>
              <a:defRPr sz="1600">
                <a:solidFill>
                  <a:schemeClr val="tx1"/>
                </a:solidFill>
                <a:latin typeface="+mn-lt"/>
                <a:ea typeface="+mn-ea"/>
              </a:defRPr>
            </a:lvl9pPr>
          </a:lstStyle>
          <a:p>
            <a:pPr>
              <a:lnSpc>
                <a:spcPct val="100000"/>
              </a:lnSpc>
              <a:buFontTx/>
              <a:buNone/>
            </a:pPr>
            <a:r>
              <a:rPr lang="en-US" altLang="zh-CN" sz="1600" b="0" kern="0" dirty="0"/>
              <a:t>&lt;?xml version="1.0" encoding="UTF-8"?&gt; </a:t>
            </a:r>
          </a:p>
          <a:p>
            <a:pPr>
              <a:lnSpc>
                <a:spcPct val="100000"/>
              </a:lnSpc>
              <a:buFontTx/>
              <a:buNone/>
            </a:pPr>
            <a:r>
              <a:rPr lang="en-US" altLang="zh-CN" sz="1600" b="0" kern="0" dirty="0"/>
              <a:t>&lt;</a:t>
            </a:r>
            <a:r>
              <a:rPr lang="en-US" altLang="zh-CN" sz="1600" b="0" kern="0" dirty="0" err="1"/>
              <a:t>rpc</a:t>
            </a:r>
            <a:r>
              <a:rPr lang="en-US" altLang="zh-CN" sz="1600" b="0" kern="0" dirty="0"/>
              <a:t> </a:t>
            </a:r>
            <a:r>
              <a:rPr lang="en-US" altLang="zh-CN" sz="1600" b="0" kern="0" dirty="0" err="1"/>
              <a:t>xmlns</a:t>
            </a:r>
            <a:r>
              <a:rPr lang="en-US" altLang="zh-CN" sz="1600" b="0" kern="0" dirty="0"/>
              <a:t>="urn:ietf:params:xml:ns:netconf:base:1.0" message-id=“101"&gt; </a:t>
            </a:r>
          </a:p>
          <a:p>
            <a:pPr>
              <a:lnSpc>
                <a:spcPct val="100000"/>
              </a:lnSpc>
              <a:buFontTx/>
              <a:buNone/>
            </a:pPr>
            <a:r>
              <a:rPr lang="en-US" altLang="zh-CN" sz="1600" b="0" kern="0" dirty="0"/>
              <a:t>  &lt;edit-</a:t>
            </a:r>
            <a:r>
              <a:rPr lang="en-US" altLang="zh-CN" sz="1600" b="0" kern="0" dirty="0" err="1"/>
              <a:t>config</a:t>
            </a:r>
            <a:r>
              <a:rPr lang="en-US" altLang="zh-CN" sz="1600" b="0" kern="0" dirty="0"/>
              <a:t>&gt; </a:t>
            </a:r>
          </a:p>
          <a:p>
            <a:pPr>
              <a:lnSpc>
                <a:spcPct val="100000"/>
              </a:lnSpc>
              <a:buFontTx/>
              <a:buNone/>
            </a:pPr>
            <a:r>
              <a:rPr lang="en-US" altLang="zh-CN" sz="1600" b="0" kern="0" dirty="0"/>
              <a:t>    &lt;target&gt; </a:t>
            </a:r>
          </a:p>
          <a:p>
            <a:pPr>
              <a:lnSpc>
                <a:spcPct val="100000"/>
              </a:lnSpc>
              <a:buFontTx/>
              <a:buNone/>
            </a:pPr>
            <a:r>
              <a:rPr lang="en-US" altLang="zh-CN" sz="1600" b="0" kern="0" dirty="0"/>
              <a:t>      &lt;running/&gt; </a:t>
            </a:r>
          </a:p>
          <a:p>
            <a:pPr>
              <a:lnSpc>
                <a:spcPct val="100000"/>
              </a:lnSpc>
              <a:buFontTx/>
              <a:buNone/>
            </a:pPr>
            <a:r>
              <a:rPr lang="en-US" altLang="zh-CN" sz="1600" b="0" kern="0" dirty="0"/>
              <a:t>    &lt;/target&gt; </a:t>
            </a:r>
          </a:p>
          <a:p>
            <a:pPr>
              <a:lnSpc>
                <a:spcPct val="100000"/>
              </a:lnSpc>
              <a:buFontTx/>
              <a:buNone/>
            </a:pPr>
            <a:r>
              <a:rPr lang="en-US" altLang="zh-CN" sz="1600" b="0" kern="0" dirty="0"/>
              <a:t> </a:t>
            </a:r>
            <a:r>
              <a:rPr lang="en-US" altLang="zh-CN" sz="1600" b="0" kern="0" dirty="0" smtClean="0"/>
              <a:t>   &lt;</a:t>
            </a:r>
            <a:r>
              <a:rPr lang="en-US" altLang="zh-CN" sz="1600" b="0" kern="0" dirty="0" err="1"/>
              <a:t>config</a:t>
            </a:r>
            <a:r>
              <a:rPr lang="en-US" altLang="zh-CN" sz="1600" b="0" kern="0" dirty="0"/>
              <a:t>&gt; </a:t>
            </a:r>
            <a:endParaRPr lang="en-US" altLang="zh-CN" sz="1600" b="0" kern="0" dirty="0" smtClean="0"/>
          </a:p>
          <a:p>
            <a:pPr>
              <a:lnSpc>
                <a:spcPct val="100000"/>
              </a:lnSpc>
              <a:buFontTx/>
              <a:buNone/>
            </a:pPr>
            <a:r>
              <a:rPr lang="en-US" altLang="zh-CN" sz="1600" b="0" kern="0" dirty="0"/>
              <a:t>	</a:t>
            </a:r>
            <a:r>
              <a:rPr lang="en-US" altLang="zh-CN" sz="1800" b="0" kern="0" dirty="0" smtClean="0">
                <a:solidFill>
                  <a:srgbClr val="EC7061"/>
                </a:solidFill>
              </a:rPr>
              <a:t>XML</a:t>
            </a:r>
            <a:r>
              <a:rPr lang="zh-CN" altLang="en-US" sz="1800" b="0" kern="0" dirty="0" smtClean="0">
                <a:solidFill>
                  <a:srgbClr val="EC7061"/>
                </a:solidFill>
              </a:rPr>
              <a:t>格式的配置内容</a:t>
            </a:r>
            <a:endParaRPr lang="en-US" altLang="zh-CN" sz="1800" b="0" kern="0" dirty="0">
              <a:solidFill>
                <a:srgbClr val="EC7061"/>
              </a:solidFill>
            </a:endParaRPr>
          </a:p>
          <a:p>
            <a:pPr>
              <a:lnSpc>
                <a:spcPct val="100000"/>
              </a:lnSpc>
              <a:buFontTx/>
              <a:buNone/>
            </a:pPr>
            <a:r>
              <a:rPr lang="en-US" altLang="zh-CN" sz="1600" b="0" kern="0" dirty="0" smtClean="0"/>
              <a:t>    &lt;/</a:t>
            </a:r>
            <a:r>
              <a:rPr lang="en-US" altLang="zh-CN" sz="1600" b="0" kern="0" dirty="0" err="1"/>
              <a:t>config</a:t>
            </a:r>
            <a:r>
              <a:rPr lang="en-US" altLang="zh-CN" sz="1600" b="0" kern="0" dirty="0"/>
              <a:t>&gt; </a:t>
            </a:r>
          </a:p>
          <a:p>
            <a:pPr>
              <a:lnSpc>
                <a:spcPct val="100000"/>
              </a:lnSpc>
              <a:buFontTx/>
              <a:buNone/>
            </a:pPr>
            <a:r>
              <a:rPr lang="en-US" altLang="zh-CN" sz="1600" b="0" kern="0" dirty="0"/>
              <a:t>  &lt;/edit-</a:t>
            </a:r>
            <a:r>
              <a:rPr lang="en-US" altLang="zh-CN" sz="1600" b="0" kern="0" dirty="0" err="1"/>
              <a:t>config</a:t>
            </a:r>
            <a:r>
              <a:rPr lang="en-US" altLang="zh-CN" sz="1600" b="0" kern="0" dirty="0"/>
              <a:t>&gt; </a:t>
            </a:r>
          </a:p>
          <a:p>
            <a:pPr>
              <a:lnSpc>
                <a:spcPct val="100000"/>
              </a:lnSpc>
              <a:buFontTx/>
              <a:buNone/>
            </a:pPr>
            <a:r>
              <a:rPr lang="en-US" altLang="zh-CN" sz="1600" b="0" kern="0" dirty="0"/>
              <a:t>&lt;/</a:t>
            </a:r>
            <a:r>
              <a:rPr lang="en-US" altLang="zh-CN" sz="1600" b="0" kern="0" dirty="0" err="1"/>
              <a:t>rpc</a:t>
            </a:r>
            <a:r>
              <a:rPr lang="en-US" altLang="zh-CN" sz="1600" b="0" kern="0" dirty="0"/>
              <a:t>&gt;</a:t>
            </a:r>
          </a:p>
        </p:txBody>
      </p:sp>
      <p:sp>
        <p:nvSpPr>
          <p:cNvPr id="64" name="Right Arrow 157"/>
          <p:cNvSpPr/>
          <p:nvPr/>
        </p:nvSpPr>
        <p:spPr>
          <a:xfrm>
            <a:off x="1594177" y="2314769"/>
            <a:ext cx="3771900"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5" name="直接箭头连接符 64">
            <a:extLst>
              <a:ext uri="{FF2B5EF4-FFF2-40B4-BE49-F238E27FC236}">
                <a16:creationId xmlns="" xmlns:a16="http://schemas.microsoft.com/office/drawing/2014/main" id="{7556BEAA-F6AC-4A68-B0F4-0DE64087E5D2}"/>
              </a:ext>
            </a:extLst>
          </p:cNvPr>
          <p:cNvCxnSpPr/>
          <p:nvPr/>
        </p:nvCxnSpPr>
        <p:spPr>
          <a:xfrm>
            <a:off x="2305976" y="3748282"/>
            <a:ext cx="1530366"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圆角矩形 67"/>
          <p:cNvSpPr/>
          <p:nvPr/>
        </p:nvSpPr>
        <p:spPr>
          <a:xfrm>
            <a:off x="4021416" y="3572724"/>
            <a:ext cx="1712633" cy="360000"/>
          </a:xfrm>
          <a:prstGeom prst="roundRect">
            <a:avLst>
              <a:gd name="adj" fmla="val 15000"/>
            </a:avLst>
          </a:prstGeom>
          <a:solidFill>
            <a:schemeClr val="bg1"/>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本操作</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为修改配置</a:t>
            </a:r>
          </a:p>
        </p:txBody>
      </p:sp>
      <p:sp>
        <p:nvSpPr>
          <p:cNvPr id="74" name="内容占位符 2"/>
          <p:cNvSpPr txBox="1">
            <a:spLocks/>
          </p:cNvSpPr>
          <p:nvPr/>
        </p:nvSpPr>
        <p:spPr>
          <a:xfrm>
            <a:off x="5908932" y="4565699"/>
            <a:ext cx="5646575" cy="1525288"/>
          </a:xfrm>
          <a:prstGeom prst="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ts val="2200"/>
              </a:lnSpc>
              <a:defRPr>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600" dirty="0">
                <a:solidFill>
                  <a:schemeClr val="tx1"/>
                </a:solidFill>
              </a:rPr>
              <a:t>&lt;?xml version="1.0" encoding="UTF-8"?&gt; </a:t>
            </a:r>
          </a:p>
          <a:p>
            <a:pPr algn="l"/>
            <a:r>
              <a:rPr lang="en-US" altLang="zh-CN" sz="1600" dirty="0">
                <a:solidFill>
                  <a:schemeClr val="tx1"/>
                </a:solidFill>
              </a:rPr>
              <a:t>&lt;</a:t>
            </a:r>
            <a:r>
              <a:rPr lang="en-US" altLang="zh-CN" sz="1600" dirty="0" err="1">
                <a:solidFill>
                  <a:schemeClr val="tx1"/>
                </a:solidFill>
              </a:rPr>
              <a:t>rpc</a:t>
            </a:r>
            <a:r>
              <a:rPr lang="en-US" altLang="zh-CN" sz="1600" dirty="0">
                <a:solidFill>
                  <a:schemeClr val="tx1"/>
                </a:solidFill>
              </a:rPr>
              <a:t>-reply message-id="101" </a:t>
            </a:r>
            <a:r>
              <a:rPr lang="en-US" altLang="zh-CN" sz="1600" dirty="0" err="1">
                <a:solidFill>
                  <a:schemeClr val="tx1"/>
                </a:solidFill>
              </a:rPr>
              <a:t>xmlns</a:t>
            </a:r>
            <a:r>
              <a:rPr lang="en-US" altLang="zh-CN" sz="1600" dirty="0">
                <a:solidFill>
                  <a:schemeClr val="tx1"/>
                </a:solidFill>
              </a:rPr>
              <a:t>="urn:ietf:params:xml:ns:netconf:base:1.0"&gt; </a:t>
            </a:r>
          </a:p>
          <a:p>
            <a:pPr algn="l"/>
            <a:r>
              <a:rPr lang="en-US" altLang="zh-CN" sz="1600" dirty="0">
                <a:solidFill>
                  <a:schemeClr val="tx1"/>
                </a:solidFill>
              </a:rPr>
              <a:t>  &lt;ok/&gt; </a:t>
            </a:r>
          </a:p>
          <a:p>
            <a:pPr algn="l"/>
            <a:r>
              <a:rPr lang="en-US" altLang="zh-CN" sz="1600" dirty="0">
                <a:solidFill>
                  <a:schemeClr val="tx1"/>
                </a:solidFill>
              </a:rPr>
              <a:t>&lt;/</a:t>
            </a:r>
            <a:r>
              <a:rPr lang="en-US" altLang="zh-CN" sz="1600" dirty="0" err="1">
                <a:solidFill>
                  <a:schemeClr val="tx1"/>
                </a:solidFill>
              </a:rPr>
              <a:t>rpc</a:t>
            </a:r>
            <a:r>
              <a:rPr lang="en-US" altLang="zh-CN" sz="1600" dirty="0">
                <a:solidFill>
                  <a:schemeClr val="tx1"/>
                </a:solidFill>
              </a:rPr>
              <a:t>-reply&gt;</a:t>
            </a:r>
            <a:endParaRPr lang="zh-CN" altLang="en-US" sz="1600" dirty="0">
              <a:solidFill>
                <a:schemeClr val="tx1"/>
              </a:solidFill>
            </a:endParaRPr>
          </a:p>
        </p:txBody>
      </p:sp>
      <p:sp>
        <p:nvSpPr>
          <p:cNvPr id="81" name="Right Arrow 157"/>
          <p:cNvSpPr/>
          <p:nvPr/>
        </p:nvSpPr>
        <p:spPr>
          <a:xfrm flipH="1">
            <a:off x="6508057" y="4143925"/>
            <a:ext cx="3771900" cy="356242"/>
          </a:xfrm>
          <a:prstGeom prst="rightArrow">
            <a:avLst>
              <a:gd name="adj1" fmla="val 40000"/>
              <a:gd name="adj2" fmla="val 50000"/>
            </a:avLst>
          </a:prstGeom>
          <a:gradFill flip="none" rotWithShape="1">
            <a:gsLst>
              <a:gs pos="15000">
                <a:schemeClr val="bg1"/>
              </a:gs>
              <a:gs pos="81000">
                <a:srgbClr val="FFF2CC"/>
              </a:gs>
            </a:gsLst>
            <a:lin ang="0" scaled="1"/>
            <a:tileRect/>
          </a:gradFill>
          <a:ln w="15875">
            <a:gradFill flip="none" rotWithShape="1">
              <a:gsLst>
                <a:gs pos="0">
                  <a:schemeClr val="accent1">
                    <a:lumMod val="5000"/>
                    <a:lumOff val="95000"/>
                  </a:schemeClr>
                </a:gs>
                <a:gs pos="100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3594083" y="2051205"/>
            <a:ext cx="598241" cy="369332"/>
          </a:xfrm>
          <a:prstGeom prst="rect">
            <a:avLst/>
          </a:prstGeom>
          <a:noFill/>
        </p:spPr>
        <p:txBody>
          <a:bodyPr wrap="none" rtlCol="0">
            <a:spAutoFit/>
          </a:bodyPr>
          <a:lstStyle/>
          <a:p>
            <a:r>
              <a:rPr lang="en-US" altLang="zh-CN" dirty="0" smtClean="0"/>
              <a:t>RPC</a:t>
            </a:r>
            <a:endParaRPr lang="zh-CN" altLang="en-US" dirty="0"/>
          </a:p>
        </p:txBody>
      </p:sp>
      <p:cxnSp>
        <p:nvCxnSpPr>
          <p:cNvPr id="32" name="直接连接符 31"/>
          <p:cNvCxnSpPr>
            <a:endCxn id="14" idx="1"/>
          </p:cNvCxnSpPr>
          <p:nvPr/>
        </p:nvCxnSpPr>
        <p:spPr>
          <a:xfrm>
            <a:off x="2486526" y="1758516"/>
            <a:ext cx="6785784" cy="416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366077" y="1446143"/>
            <a:ext cx="1067921" cy="369332"/>
          </a:xfrm>
          <a:prstGeom prst="rect">
            <a:avLst/>
          </a:prstGeom>
          <a:noFill/>
        </p:spPr>
        <p:txBody>
          <a:bodyPr wrap="none" rtlCol="0">
            <a:spAutoFit/>
          </a:bodyPr>
          <a:lstStyle/>
          <a:p>
            <a:r>
              <a:rPr lang="en-US" altLang="zh-CN" smtClean="0"/>
              <a:t>SSH</a:t>
            </a:r>
            <a:r>
              <a:rPr lang="zh-CN" altLang="en-US"/>
              <a:t>连接</a:t>
            </a:r>
          </a:p>
        </p:txBody>
      </p:sp>
      <p:sp>
        <p:nvSpPr>
          <p:cNvPr id="82" name="文本框 81"/>
          <p:cNvSpPr txBox="1"/>
          <p:nvPr/>
        </p:nvSpPr>
        <p:spPr>
          <a:xfrm>
            <a:off x="8461760" y="3803600"/>
            <a:ext cx="1261884" cy="369332"/>
          </a:xfrm>
          <a:prstGeom prst="rect">
            <a:avLst/>
          </a:prstGeom>
          <a:noFill/>
        </p:spPr>
        <p:txBody>
          <a:bodyPr wrap="none" rtlCol="0">
            <a:spAutoFit/>
          </a:bodyPr>
          <a:lstStyle/>
          <a:p>
            <a:r>
              <a:rPr lang="en-US" altLang="zh-CN" dirty="0" smtClean="0"/>
              <a:t>RPC-Reply</a:t>
            </a:r>
            <a:endParaRPr lang="zh-CN" altLang="en-US" dirty="0"/>
          </a:p>
        </p:txBody>
      </p:sp>
      <p:cxnSp>
        <p:nvCxnSpPr>
          <p:cNvPr id="87" name="直接箭头连接符 86">
            <a:extLst>
              <a:ext uri="{FF2B5EF4-FFF2-40B4-BE49-F238E27FC236}">
                <a16:creationId xmlns="" xmlns:a16="http://schemas.microsoft.com/office/drawing/2014/main" id="{7556BEAA-F6AC-4A68-B0F4-0DE64087E5D2}"/>
              </a:ext>
            </a:extLst>
          </p:cNvPr>
          <p:cNvCxnSpPr/>
          <p:nvPr/>
        </p:nvCxnSpPr>
        <p:spPr>
          <a:xfrm>
            <a:off x="6792234" y="5607785"/>
            <a:ext cx="1530366" cy="0"/>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88" name="圆角矩形 87"/>
          <p:cNvSpPr/>
          <p:nvPr/>
        </p:nvSpPr>
        <p:spPr>
          <a:xfrm>
            <a:off x="8507675" y="5432227"/>
            <a:ext cx="1261884" cy="360000"/>
          </a:xfrm>
          <a:prstGeom prst="roundRect">
            <a:avLst>
              <a:gd name="adj" fmla="val 15000"/>
            </a:avLst>
          </a:prstGeom>
          <a:solidFill>
            <a:schemeClr val="bg1"/>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修改成功</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5515" y="1531941"/>
            <a:ext cx="1155441" cy="656817"/>
          </a:xfrm>
          <a:prstGeom prst="rect">
            <a:avLst/>
          </a:prstGeom>
        </p:spPr>
      </p:pic>
    </p:spTree>
    <p:extLst>
      <p:ext uri="{BB962C8B-B14F-4D97-AF65-F5344CB8AC3E}">
        <p14:creationId xmlns:p14="http://schemas.microsoft.com/office/powerpoint/2010/main" val="44943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791191-941D-4A32-957A-EBFC36DF875E}"/>
              </a:ext>
            </a:extLst>
          </p:cNvPr>
          <p:cNvSpPr>
            <a:spLocks noGrp="1"/>
          </p:cNvSpPr>
          <p:nvPr>
            <p:ph type="title"/>
          </p:nvPr>
        </p:nvSpPr>
        <p:spPr/>
        <p:txBody>
          <a:bodyPr/>
          <a:lstStyle/>
          <a:p>
            <a:r>
              <a:rPr lang="en-US" altLang="zh-CN" smtClean="0"/>
              <a:t>YANG</a:t>
            </a:r>
            <a:r>
              <a:rPr lang="zh-CN" altLang="en-US" smtClean="0"/>
              <a:t>语言概述</a:t>
            </a:r>
            <a:endParaRPr lang="zh-CN" altLang="en-US"/>
          </a:p>
        </p:txBody>
      </p:sp>
      <p:sp>
        <p:nvSpPr>
          <p:cNvPr id="3" name="文本占位符 2"/>
          <p:cNvSpPr>
            <a:spLocks noGrp="1"/>
          </p:cNvSpPr>
          <p:nvPr>
            <p:ph type="body" sz="quarter" idx="10"/>
          </p:nvPr>
        </p:nvSpPr>
        <p:spPr>
          <a:xfrm>
            <a:off x="468317" y="1233488"/>
            <a:ext cx="11276183" cy="1547497"/>
          </a:xfrm>
        </p:spPr>
        <p:txBody>
          <a:bodyPr/>
          <a:lstStyle/>
          <a:p>
            <a:r>
              <a:rPr lang="en-US" altLang="zh-CN" sz="1800" dirty="0"/>
              <a:t>YANG</a:t>
            </a:r>
            <a:r>
              <a:rPr lang="zh-CN" altLang="en-US" sz="1800" dirty="0"/>
              <a:t>（</a:t>
            </a:r>
            <a:r>
              <a:rPr lang="en-US" altLang="zh-CN" sz="1800" dirty="0"/>
              <a:t>Yet Another Next Generation</a:t>
            </a:r>
            <a:r>
              <a:rPr lang="zh-CN" altLang="en-US" sz="1800" dirty="0"/>
              <a:t>）是一种数据建模语言，实现了</a:t>
            </a:r>
            <a:r>
              <a:rPr lang="en-US" altLang="zh-CN" sz="1800" dirty="0"/>
              <a:t>NETCONF</a:t>
            </a:r>
            <a:r>
              <a:rPr lang="zh-CN" altLang="en-US" sz="1800" dirty="0"/>
              <a:t>数据内容的标准化。</a:t>
            </a:r>
          </a:p>
          <a:p>
            <a:r>
              <a:rPr lang="en-US" altLang="zh-CN" sz="1800" dirty="0"/>
              <a:t>YANG</a:t>
            </a:r>
            <a:r>
              <a:rPr lang="zh-CN" altLang="en-US" sz="1800" dirty="0"/>
              <a:t>模型定义了数据的层次化结构，可用于基于</a:t>
            </a:r>
            <a:r>
              <a:rPr lang="en-US" altLang="zh-CN" sz="1800" dirty="0"/>
              <a:t>NETCONF</a:t>
            </a:r>
            <a:r>
              <a:rPr lang="zh-CN" altLang="en-US" sz="1800" dirty="0"/>
              <a:t>的操作。建模对象包括配置、状态数据、远程过程调用和通知。它可以对</a:t>
            </a:r>
            <a:r>
              <a:rPr lang="en-US" altLang="zh-CN" sz="1800" dirty="0"/>
              <a:t>NETCONF</a:t>
            </a:r>
            <a:r>
              <a:rPr lang="zh-CN" altLang="en-US" sz="1800" dirty="0"/>
              <a:t>客户端和服务器端之间发送的所有数据进行一个完整的描述</a:t>
            </a:r>
            <a:r>
              <a:rPr lang="zh-CN" altLang="en-US" sz="1800" dirty="0" smtClean="0"/>
              <a:t>。</a:t>
            </a:r>
            <a:endParaRPr lang="zh-CN" altLang="en-US" sz="1800" dirty="0"/>
          </a:p>
        </p:txBody>
      </p:sp>
      <p:sp>
        <p:nvSpPr>
          <p:cNvPr id="6" name="矩形 5">
            <a:extLst>
              <a:ext uri="{FF2B5EF4-FFF2-40B4-BE49-F238E27FC236}">
                <a16:creationId xmlns="" xmlns:a16="http://schemas.microsoft.com/office/drawing/2014/main" id="{909D5843-0B8C-4793-9509-7EF309CFB63C}"/>
              </a:ext>
            </a:extLst>
          </p:cNvPr>
          <p:cNvSpPr/>
          <p:nvPr/>
        </p:nvSpPr>
        <p:spPr>
          <a:xfrm>
            <a:off x="2752535" y="3388822"/>
            <a:ext cx="6357257" cy="369332"/>
          </a:xfrm>
          <a:prstGeom prst="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200"/>
              </a:lnSpc>
            </a:pPr>
            <a:r>
              <a:rPr lang="zh-CN" altLang="en-US" dirty="0">
                <a:solidFill>
                  <a:schemeClr val="tx1"/>
                </a:solidFill>
                <a:latin typeface="Huawei Sans" panose="020C0503030203020204" pitchFamily="34" charset="0"/>
                <a:ea typeface="方正兰亭黑简体" panose="02000000000000000000" pitchFamily="2" charset="-122"/>
              </a:rPr>
              <a:t>数据模型（</a:t>
            </a:r>
            <a:r>
              <a:rPr lang="en-US" altLang="zh-CN" dirty="0">
                <a:solidFill>
                  <a:schemeClr val="tx1"/>
                </a:solidFill>
                <a:latin typeface="Huawei Sans" panose="020C0503030203020204" pitchFamily="34" charset="0"/>
                <a:ea typeface="方正兰亭黑简体" panose="02000000000000000000" pitchFamily="2" charset="-122"/>
              </a:rPr>
              <a:t>Data Model</a:t>
            </a:r>
            <a:r>
              <a:rPr lang="zh-CN" altLang="en-US" dirty="0">
                <a:solidFill>
                  <a:schemeClr val="tx1"/>
                </a:solidFill>
                <a:latin typeface="Huawei Sans" panose="020C0503030203020204" pitchFamily="34" charset="0"/>
                <a:ea typeface="方正兰亭黑简体" panose="02000000000000000000" pitchFamily="2" charset="-122"/>
              </a:rPr>
              <a:t>）是对数据特征的抽象和表达。</a:t>
            </a:r>
            <a:endParaRPr lang="en-US" altLang="zh-CN" dirty="0">
              <a:solidFill>
                <a:schemeClr val="tx1"/>
              </a:solidFill>
              <a:latin typeface="Huawei Sans" panose="020C0503030203020204" pitchFamily="34" charset="0"/>
              <a:ea typeface="方正兰亭黑简体" panose="02000000000000000000" pitchFamily="2" charset="-122"/>
            </a:endParaRPr>
          </a:p>
        </p:txBody>
      </p:sp>
      <p:sp>
        <p:nvSpPr>
          <p:cNvPr id="7" name="矩形 6">
            <a:extLst>
              <a:ext uri="{FF2B5EF4-FFF2-40B4-BE49-F238E27FC236}">
                <a16:creationId xmlns="" xmlns:a16="http://schemas.microsoft.com/office/drawing/2014/main" id="{909D5843-0B8C-4793-9509-7EF309CFB63C}"/>
              </a:ext>
            </a:extLst>
          </p:cNvPr>
          <p:cNvSpPr/>
          <p:nvPr/>
        </p:nvSpPr>
        <p:spPr>
          <a:xfrm>
            <a:off x="2752534" y="2780985"/>
            <a:ext cx="6357257" cy="357021"/>
          </a:xfrm>
          <a:prstGeom prst="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200"/>
              </a:lnSpc>
            </a:pPr>
            <a:r>
              <a:rPr lang="zh-CN" altLang="en-US" dirty="0">
                <a:solidFill>
                  <a:schemeClr val="tx1"/>
                </a:solidFill>
                <a:latin typeface="Huawei Sans" panose="020C0503030203020204" pitchFamily="34" charset="0"/>
                <a:ea typeface="方正兰亭黑简体" panose="02000000000000000000" pitchFamily="2" charset="-122"/>
              </a:rPr>
              <a:t>模型（</a:t>
            </a:r>
            <a:r>
              <a:rPr lang="en-US" altLang="zh-CN" dirty="0">
                <a:solidFill>
                  <a:schemeClr val="tx1"/>
                </a:solidFill>
                <a:latin typeface="Huawei Sans" panose="020C0503030203020204" pitchFamily="34" charset="0"/>
                <a:ea typeface="方正兰亭黑简体" panose="02000000000000000000" pitchFamily="2" charset="-122"/>
              </a:rPr>
              <a:t>Model</a:t>
            </a:r>
            <a:r>
              <a:rPr lang="zh-CN" altLang="en-US" dirty="0">
                <a:solidFill>
                  <a:schemeClr val="tx1"/>
                </a:solidFill>
                <a:latin typeface="Huawei Sans" panose="020C0503030203020204" pitchFamily="34" charset="0"/>
                <a:ea typeface="方正兰亭黑简体" panose="02000000000000000000" pitchFamily="2" charset="-122"/>
              </a:rPr>
              <a:t>）是对“事物”的一种抽象和表达。</a:t>
            </a:r>
          </a:p>
        </p:txBody>
      </p:sp>
      <p:sp>
        <p:nvSpPr>
          <p:cNvPr id="8" name="adult-man-with-moustache_57083"/>
          <p:cNvSpPr>
            <a:spLocks noChangeAspect="1"/>
          </p:cNvSpPr>
          <p:nvPr/>
        </p:nvSpPr>
        <p:spPr bwMode="auto">
          <a:xfrm>
            <a:off x="3238917" y="4088129"/>
            <a:ext cx="1274717" cy="1666087"/>
          </a:xfrm>
          <a:custGeom>
            <a:avLst/>
            <a:gdLst>
              <a:gd name="connsiteX0" fmla="*/ 231454 w 464038"/>
              <a:gd name="connsiteY0" fmla="*/ 522255 h 606510"/>
              <a:gd name="connsiteX1" fmla="*/ 248813 w 464038"/>
              <a:gd name="connsiteY1" fmla="*/ 539544 h 606510"/>
              <a:gd name="connsiteX2" fmla="*/ 231454 w 464038"/>
              <a:gd name="connsiteY2" fmla="*/ 556833 h 606510"/>
              <a:gd name="connsiteX3" fmla="*/ 214095 w 464038"/>
              <a:gd name="connsiteY3" fmla="*/ 539544 h 606510"/>
              <a:gd name="connsiteX4" fmla="*/ 231454 w 464038"/>
              <a:gd name="connsiteY4" fmla="*/ 522255 h 606510"/>
              <a:gd name="connsiteX5" fmla="*/ 103999 w 464038"/>
              <a:gd name="connsiteY5" fmla="*/ 443759 h 606510"/>
              <a:gd name="connsiteX6" fmla="*/ 29674 w 464038"/>
              <a:gd name="connsiteY6" fmla="*/ 514504 h 606510"/>
              <a:gd name="connsiteX7" fmla="*/ 29674 w 464038"/>
              <a:gd name="connsiteY7" fmla="*/ 576782 h 606510"/>
              <a:gd name="connsiteX8" fmla="*/ 231642 w 464038"/>
              <a:gd name="connsiteY8" fmla="*/ 576782 h 606510"/>
              <a:gd name="connsiteX9" fmla="*/ 232019 w 464038"/>
              <a:gd name="connsiteY9" fmla="*/ 576782 h 606510"/>
              <a:gd name="connsiteX10" fmla="*/ 232396 w 464038"/>
              <a:gd name="connsiteY10" fmla="*/ 576782 h 606510"/>
              <a:gd name="connsiteX11" fmla="*/ 434270 w 464038"/>
              <a:gd name="connsiteY11" fmla="*/ 576782 h 606510"/>
              <a:gd name="connsiteX12" fmla="*/ 434270 w 464038"/>
              <a:gd name="connsiteY12" fmla="*/ 514504 h 606510"/>
              <a:gd name="connsiteX13" fmla="*/ 360039 w 464038"/>
              <a:gd name="connsiteY13" fmla="*/ 443759 h 606510"/>
              <a:gd name="connsiteX14" fmla="*/ 349866 w 464038"/>
              <a:gd name="connsiteY14" fmla="*/ 447804 h 606510"/>
              <a:gd name="connsiteX15" fmla="*/ 232773 w 464038"/>
              <a:gd name="connsiteY15" fmla="*/ 497100 h 606510"/>
              <a:gd name="connsiteX16" fmla="*/ 232584 w 464038"/>
              <a:gd name="connsiteY16" fmla="*/ 497100 h 606510"/>
              <a:gd name="connsiteX17" fmla="*/ 232396 w 464038"/>
              <a:gd name="connsiteY17" fmla="*/ 497100 h 606510"/>
              <a:gd name="connsiteX18" fmla="*/ 232019 w 464038"/>
              <a:gd name="connsiteY18" fmla="*/ 497100 h 606510"/>
              <a:gd name="connsiteX19" fmla="*/ 231642 w 464038"/>
              <a:gd name="connsiteY19" fmla="*/ 497100 h 606510"/>
              <a:gd name="connsiteX20" fmla="*/ 231454 w 464038"/>
              <a:gd name="connsiteY20" fmla="*/ 497100 h 606510"/>
              <a:gd name="connsiteX21" fmla="*/ 231171 w 464038"/>
              <a:gd name="connsiteY21" fmla="*/ 497100 h 606510"/>
              <a:gd name="connsiteX22" fmla="*/ 114173 w 464038"/>
              <a:gd name="connsiteY22" fmla="*/ 447804 h 606510"/>
              <a:gd name="connsiteX23" fmla="*/ 103999 w 464038"/>
              <a:gd name="connsiteY23" fmla="*/ 443759 h 606510"/>
              <a:gd name="connsiteX24" fmla="*/ 112100 w 464038"/>
              <a:gd name="connsiteY24" fmla="*/ 413090 h 606510"/>
              <a:gd name="connsiteX25" fmla="*/ 116999 w 464038"/>
              <a:gd name="connsiteY25" fmla="*/ 413184 h 606510"/>
              <a:gd name="connsiteX26" fmla="*/ 117187 w 464038"/>
              <a:gd name="connsiteY26" fmla="*/ 413184 h 606510"/>
              <a:gd name="connsiteX27" fmla="*/ 117564 w 464038"/>
              <a:gd name="connsiteY27" fmla="*/ 413184 h 606510"/>
              <a:gd name="connsiteX28" fmla="*/ 118129 w 464038"/>
              <a:gd name="connsiteY28" fmla="*/ 413184 h 606510"/>
              <a:gd name="connsiteX29" fmla="*/ 118223 w 464038"/>
              <a:gd name="connsiteY29" fmla="*/ 413184 h 606510"/>
              <a:gd name="connsiteX30" fmla="*/ 132731 w 464038"/>
              <a:gd name="connsiteY30" fmla="*/ 422309 h 606510"/>
              <a:gd name="connsiteX31" fmla="*/ 231454 w 464038"/>
              <a:gd name="connsiteY31" fmla="*/ 467372 h 606510"/>
              <a:gd name="connsiteX32" fmla="*/ 232019 w 464038"/>
              <a:gd name="connsiteY32" fmla="*/ 467372 h 606510"/>
              <a:gd name="connsiteX33" fmla="*/ 232584 w 464038"/>
              <a:gd name="connsiteY33" fmla="*/ 467372 h 606510"/>
              <a:gd name="connsiteX34" fmla="*/ 331308 w 464038"/>
              <a:gd name="connsiteY34" fmla="*/ 422309 h 606510"/>
              <a:gd name="connsiteX35" fmla="*/ 345815 w 464038"/>
              <a:gd name="connsiteY35" fmla="*/ 413184 h 606510"/>
              <a:gd name="connsiteX36" fmla="*/ 346380 w 464038"/>
              <a:gd name="connsiteY36" fmla="*/ 413184 h 606510"/>
              <a:gd name="connsiteX37" fmla="*/ 346757 w 464038"/>
              <a:gd name="connsiteY37" fmla="*/ 413184 h 606510"/>
              <a:gd name="connsiteX38" fmla="*/ 347040 w 464038"/>
              <a:gd name="connsiteY38" fmla="*/ 413184 h 606510"/>
              <a:gd name="connsiteX39" fmla="*/ 351938 w 464038"/>
              <a:gd name="connsiteY39" fmla="*/ 413090 h 606510"/>
              <a:gd name="connsiteX40" fmla="*/ 464038 w 464038"/>
              <a:gd name="connsiteY40" fmla="*/ 514504 h 606510"/>
              <a:gd name="connsiteX41" fmla="*/ 464038 w 464038"/>
              <a:gd name="connsiteY41" fmla="*/ 606510 h 606510"/>
              <a:gd name="connsiteX42" fmla="*/ 232773 w 464038"/>
              <a:gd name="connsiteY42" fmla="*/ 606510 h 606510"/>
              <a:gd name="connsiteX43" fmla="*/ 232019 w 464038"/>
              <a:gd name="connsiteY43" fmla="*/ 606510 h 606510"/>
              <a:gd name="connsiteX44" fmla="*/ 231171 w 464038"/>
              <a:gd name="connsiteY44" fmla="*/ 606510 h 606510"/>
              <a:gd name="connsiteX45" fmla="*/ 0 w 464038"/>
              <a:gd name="connsiteY45" fmla="*/ 606510 h 606510"/>
              <a:gd name="connsiteX46" fmla="*/ 0 w 464038"/>
              <a:gd name="connsiteY46" fmla="*/ 514504 h 606510"/>
              <a:gd name="connsiteX47" fmla="*/ 112100 w 464038"/>
              <a:gd name="connsiteY47" fmla="*/ 413090 h 606510"/>
              <a:gd name="connsiteX48" fmla="*/ 230383 w 464038"/>
              <a:gd name="connsiteY48" fmla="*/ 287342 h 606510"/>
              <a:gd name="connsiteX49" fmla="*/ 230477 w 464038"/>
              <a:gd name="connsiteY49" fmla="*/ 287342 h 606510"/>
              <a:gd name="connsiteX50" fmla="*/ 230571 w 464038"/>
              <a:gd name="connsiteY50" fmla="*/ 287342 h 606510"/>
              <a:gd name="connsiteX51" fmla="*/ 231419 w 464038"/>
              <a:gd name="connsiteY51" fmla="*/ 287342 h 606510"/>
              <a:gd name="connsiteX52" fmla="*/ 232267 w 464038"/>
              <a:gd name="connsiteY52" fmla="*/ 287342 h 606510"/>
              <a:gd name="connsiteX53" fmla="*/ 232361 w 464038"/>
              <a:gd name="connsiteY53" fmla="*/ 287342 h 606510"/>
              <a:gd name="connsiteX54" fmla="*/ 232455 w 464038"/>
              <a:gd name="connsiteY54" fmla="*/ 287342 h 606510"/>
              <a:gd name="connsiteX55" fmla="*/ 313471 w 464038"/>
              <a:gd name="connsiteY55" fmla="*/ 312290 h 606510"/>
              <a:gd name="connsiteX56" fmla="*/ 317050 w 464038"/>
              <a:gd name="connsiteY56" fmla="*/ 318974 h 606510"/>
              <a:gd name="connsiteX57" fmla="*/ 309043 w 464038"/>
              <a:gd name="connsiteY57" fmla="*/ 326976 h 606510"/>
              <a:gd name="connsiteX58" fmla="*/ 308855 w 464038"/>
              <a:gd name="connsiteY58" fmla="*/ 326976 h 606510"/>
              <a:gd name="connsiteX59" fmla="*/ 232361 w 464038"/>
              <a:gd name="connsiteY59" fmla="*/ 322175 h 606510"/>
              <a:gd name="connsiteX60" fmla="*/ 231419 w 464038"/>
              <a:gd name="connsiteY60" fmla="*/ 322175 h 606510"/>
              <a:gd name="connsiteX61" fmla="*/ 230477 w 464038"/>
              <a:gd name="connsiteY61" fmla="*/ 322175 h 606510"/>
              <a:gd name="connsiteX62" fmla="*/ 153984 w 464038"/>
              <a:gd name="connsiteY62" fmla="*/ 326976 h 606510"/>
              <a:gd name="connsiteX63" fmla="*/ 153796 w 464038"/>
              <a:gd name="connsiteY63" fmla="*/ 326976 h 606510"/>
              <a:gd name="connsiteX64" fmla="*/ 145788 w 464038"/>
              <a:gd name="connsiteY64" fmla="*/ 318974 h 606510"/>
              <a:gd name="connsiteX65" fmla="*/ 149368 w 464038"/>
              <a:gd name="connsiteY65" fmla="*/ 312290 h 606510"/>
              <a:gd name="connsiteX66" fmla="*/ 230383 w 464038"/>
              <a:gd name="connsiteY66" fmla="*/ 287342 h 606510"/>
              <a:gd name="connsiteX67" fmla="*/ 293148 w 464038"/>
              <a:gd name="connsiteY67" fmla="*/ 219442 h 606510"/>
              <a:gd name="connsiteX68" fmla="*/ 277800 w 464038"/>
              <a:gd name="connsiteY68" fmla="*/ 234690 h 606510"/>
              <a:gd name="connsiteX69" fmla="*/ 293148 w 464038"/>
              <a:gd name="connsiteY69" fmla="*/ 250033 h 606510"/>
              <a:gd name="connsiteX70" fmla="*/ 308496 w 464038"/>
              <a:gd name="connsiteY70" fmla="*/ 234690 h 606510"/>
              <a:gd name="connsiteX71" fmla="*/ 293148 w 464038"/>
              <a:gd name="connsiteY71" fmla="*/ 219442 h 606510"/>
              <a:gd name="connsiteX72" fmla="*/ 169743 w 464038"/>
              <a:gd name="connsiteY72" fmla="*/ 219442 h 606510"/>
              <a:gd name="connsiteX73" fmla="*/ 154383 w 464038"/>
              <a:gd name="connsiteY73" fmla="*/ 234690 h 606510"/>
              <a:gd name="connsiteX74" fmla="*/ 169743 w 464038"/>
              <a:gd name="connsiteY74" fmla="*/ 250033 h 606510"/>
              <a:gd name="connsiteX75" fmla="*/ 185009 w 464038"/>
              <a:gd name="connsiteY75" fmla="*/ 234690 h 606510"/>
              <a:gd name="connsiteX76" fmla="*/ 169743 w 464038"/>
              <a:gd name="connsiteY76" fmla="*/ 219442 h 606510"/>
              <a:gd name="connsiteX77" fmla="*/ 299268 w 464038"/>
              <a:gd name="connsiteY77" fmla="*/ 201182 h 606510"/>
              <a:gd name="connsiteX78" fmla="*/ 329117 w 464038"/>
              <a:gd name="connsiteY78" fmla="*/ 231019 h 606510"/>
              <a:gd name="connsiteX79" fmla="*/ 299268 w 464038"/>
              <a:gd name="connsiteY79" fmla="*/ 260951 h 606510"/>
              <a:gd name="connsiteX80" fmla="*/ 269419 w 464038"/>
              <a:gd name="connsiteY80" fmla="*/ 231019 h 606510"/>
              <a:gd name="connsiteX81" fmla="*/ 299268 w 464038"/>
              <a:gd name="connsiteY81" fmla="*/ 201182 h 606510"/>
              <a:gd name="connsiteX82" fmla="*/ 163618 w 464038"/>
              <a:gd name="connsiteY82" fmla="*/ 201182 h 606510"/>
              <a:gd name="connsiteX83" fmla="*/ 193490 w 464038"/>
              <a:gd name="connsiteY83" fmla="*/ 231019 h 606510"/>
              <a:gd name="connsiteX84" fmla="*/ 163618 w 464038"/>
              <a:gd name="connsiteY84" fmla="*/ 260951 h 606510"/>
              <a:gd name="connsiteX85" fmla="*/ 133651 w 464038"/>
              <a:gd name="connsiteY85" fmla="*/ 231019 h 606510"/>
              <a:gd name="connsiteX86" fmla="*/ 163618 w 464038"/>
              <a:gd name="connsiteY86" fmla="*/ 201182 h 606510"/>
              <a:gd name="connsiteX87" fmla="*/ 168377 w 464038"/>
              <a:gd name="connsiteY87" fmla="*/ 109792 h 606510"/>
              <a:gd name="connsiteX88" fmla="*/ 157804 w 464038"/>
              <a:gd name="connsiteY88" fmla="*/ 114296 h 606510"/>
              <a:gd name="connsiteX89" fmla="*/ 59179 w 464038"/>
              <a:gd name="connsiteY89" fmla="*/ 179675 h 606510"/>
              <a:gd name="connsiteX90" fmla="*/ 52491 w 464038"/>
              <a:gd name="connsiteY90" fmla="*/ 181463 h 606510"/>
              <a:gd name="connsiteX91" fmla="*/ 27246 w 464038"/>
              <a:gd name="connsiteY91" fmla="*/ 226711 h 606510"/>
              <a:gd name="connsiteX92" fmla="*/ 58049 w 464038"/>
              <a:gd name="connsiteY92" fmla="*/ 267067 h 606510"/>
              <a:gd name="connsiteX93" fmla="*/ 59933 w 464038"/>
              <a:gd name="connsiteY93" fmla="*/ 266973 h 606510"/>
              <a:gd name="connsiteX94" fmla="*/ 69447 w 464038"/>
              <a:gd name="connsiteY94" fmla="*/ 266315 h 606510"/>
              <a:gd name="connsiteX95" fmla="*/ 73591 w 464038"/>
              <a:gd name="connsiteY95" fmla="*/ 274123 h 606510"/>
              <a:gd name="connsiteX96" fmla="*/ 232691 w 464038"/>
              <a:gd name="connsiteY96" fmla="*/ 379106 h 606510"/>
              <a:gd name="connsiteX97" fmla="*/ 391790 w 464038"/>
              <a:gd name="connsiteY97" fmla="*/ 274123 h 606510"/>
              <a:gd name="connsiteX98" fmla="*/ 395935 w 464038"/>
              <a:gd name="connsiteY98" fmla="*/ 266127 h 606510"/>
              <a:gd name="connsiteX99" fmla="*/ 404884 w 464038"/>
              <a:gd name="connsiteY99" fmla="*/ 266879 h 606510"/>
              <a:gd name="connsiteX100" fmla="*/ 407804 w 464038"/>
              <a:gd name="connsiteY100" fmla="*/ 267067 h 606510"/>
              <a:gd name="connsiteX101" fmla="*/ 435592 w 464038"/>
              <a:gd name="connsiteY101" fmla="*/ 226711 h 606510"/>
              <a:gd name="connsiteX102" fmla="*/ 412985 w 464038"/>
              <a:gd name="connsiteY102" fmla="*/ 181275 h 606510"/>
              <a:gd name="connsiteX103" fmla="*/ 411007 w 464038"/>
              <a:gd name="connsiteY103" fmla="*/ 180804 h 606510"/>
              <a:gd name="connsiteX104" fmla="*/ 178810 w 464038"/>
              <a:gd name="connsiteY104" fmla="*/ 114390 h 606510"/>
              <a:gd name="connsiteX105" fmla="*/ 168377 w 464038"/>
              <a:gd name="connsiteY105" fmla="*/ 109792 h 606510"/>
              <a:gd name="connsiteX106" fmla="*/ 229677 w 464038"/>
              <a:gd name="connsiteY106" fmla="*/ 0 h 606510"/>
              <a:gd name="connsiteX107" fmla="*/ 358821 w 464038"/>
              <a:gd name="connsiteY107" fmla="*/ 50046 h 606510"/>
              <a:gd name="connsiteX108" fmla="*/ 427491 w 464038"/>
              <a:gd name="connsiteY108" fmla="*/ 158039 h 606510"/>
              <a:gd name="connsiteX109" fmla="*/ 462344 w 464038"/>
              <a:gd name="connsiteY109" fmla="*/ 226711 h 606510"/>
              <a:gd name="connsiteX110" fmla="*/ 411572 w 464038"/>
              <a:gd name="connsiteY110" fmla="*/ 293689 h 606510"/>
              <a:gd name="connsiteX111" fmla="*/ 341960 w 464038"/>
              <a:gd name="connsiteY111" fmla="*/ 369605 h 606510"/>
              <a:gd name="connsiteX112" fmla="*/ 232691 w 464038"/>
              <a:gd name="connsiteY112" fmla="*/ 405822 h 606510"/>
              <a:gd name="connsiteX113" fmla="*/ 123422 w 464038"/>
              <a:gd name="connsiteY113" fmla="*/ 369605 h 606510"/>
              <a:gd name="connsiteX114" fmla="*/ 53716 w 464038"/>
              <a:gd name="connsiteY114" fmla="*/ 293689 h 606510"/>
              <a:gd name="connsiteX115" fmla="*/ 14530 w 464038"/>
              <a:gd name="connsiteY115" fmla="*/ 274217 h 606510"/>
              <a:gd name="connsiteX116" fmla="*/ 494 w 464038"/>
              <a:gd name="connsiteY116" fmla="*/ 226711 h 606510"/>
              <a:gd name="connsiteX117" fmla="*/ 37796 w 464038"/>
              <a:gd name="connsiteY117" fmla="*/ 158321 h 606510"/>
              <a:gd name="connsiteX118" fmla="*/ 103264 w 464038"/>
              <a:gd name="connsiteY118" fmla="*/ 50328 h 606510"/>
              <a:gd name="connsiteX119" fmla="*/ 229677 w 464038"/>
              <a:gd name="connsiteY119"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64038" h="606510">
                <a:moveTo>
                  <a:pt x="231454" y="522255"/>
                </a:moveTo>
                <a:cubicBezTo>
                  <a:pt x="241041" y="522255"/>
                  <a:pt x="248813" y="529996"/>
                  <a:pt x="248813" y="539544"/>
                </a:cubicBezTo>
                <a:cubicBezTo>
                  <a:pt x="248813" y="549092"/>
                  <a:pt x="241041" y="556833"/>
                  <a:pt x="231454" y="556833"/>
                </a:cubicBezTo>
                <a:cubicBezTo>
                  <a:pt x="221867" y="556833"/>
                  <a:pt x="214095" y="549092"/>
                  <a:pt x="214095" y="539544"/>
                </a:cubicBezTo>
                <a:cubicBezTo>
                  <a:pt x="214095" y="529996"/>
                  <a:pt x="221867" y="522255"/>
                  <a:pt x="231454" y="522255"/>
                </a:cubicBezTo>
                <a:close/>
                <a:moveTo>
                  <a:pt x="103999" y="443759"/>
                </a:moveTo>
                <a:cubicBezTo>
                  <a:pt x="69239" y="448180"/>
                  <a:pt x="29674" y="479602"/>
                  <a:pt x="29674" y="514504"/>
                </a:cubicBezTo>
                <a:lnTo>
                  <a:pt x="29674" y="576782"/>
                </a:lnTo>
                <a:lnTo>
                  <a:pt x="231642" y="576782"/>
                </a:lnTo>
                <a:lnTo>
                  <a:pt x="232019" y="576782"/>
                </a:lnTo>
                <a:lnTo>
                  <a:pt x="232396" y="576782"/>
                </a:lnTo>
                <a:lnTo>
                  <a:pt x="434270" y="576782"/>
                </a:lnTo>
                <a:lnTo>
                  <a:pt x="434270" y="514504"/>
                </a:lnTo>
                <a:cubicBezTo>
                  <a:pt x="434270" y="479602"/>
                  <a:pt x="394706" y="448180"/>
                  <a:pt x="360039" y="443759"/>
                </a:cubicBezTo>
                <a:cubicBezTo>
                  <a:pt x="355518" y="443006"/>
                  <a:pt x="352409" y="444605"/>
                  <a:pt x="349866" y="447804"/>
                </a:cubicBezTo>
                <a:cubicBezTo>
                  <a:pt x="325279" y="479602"/>
                  <a:pt x="285526" y="496818"/>
                  <a:pt x="232773" y="497100"/>
                </a:cubicBezTo>
                <a:cubicBezTo>
                  <a:pt x="232773" y="497100"/>
                  <a:pt x="232679" y="497100"/>
                  <a:pt x="232584" y="497100"/>
                </a:cubicBezTo>
                <a:cubicBezTo>
                  <a:pt x="232490" y="497100"/>
                  <a:pt x="232396" y="497100"/>
                  <a:pt x="232396" y="497100"/>
                </a:cubicBezTo>
                <a:cubicBezTo>
                  <a:pt x="232208" y="497100"/>
                  <a:pt x="232113" y="497100"/>
                  <a:pt x="232019" y="497100"/>
                </a:cubicBezTo>
                <a:cubicBezTo>
                  <a:pt x="231925" y="497100"/>
                  <a:pt x="231737" y="497100"/>
                  <a:pt x="231642" y="497100"/>
                </a:cubicBezTo>
                <a:cubicBezTo>
                  <a:pt x="231548" y="497100"/>
                  <a:pt x="231548" y="497100"/>
                  <a:pt x="231454" y="497100"/>
                </a:cubicBezTo>
                <a:cubicBezTo>
                  <a:pt x="231360" y="497100"/>
                  <a:pt x="231266" y="497100"/>
                  <a:pt x="231171" y="497100"/>
                </a:cubicBezTo>
                <a:cubicBezTo>
                  <a:pt x="178513" y="496818"/>
                  <a:pt x="138665" y="479602"/>
                  <a:pt x="114173" y="447804"/>
                </a:cubicBezTo>
                <a:cubicBezTo>
                  <a:pt x="111629" y="444605"/>
                  <a:pt x="108521" y="443006"/>
                  <a:pt x="103999" y="443759"/>
                </a:cubicBezTo>
                <a:close/>
                <a:moveTo>
                  <a:pt x="112100" y="413090"/>
                </a:moveTo>
                <a:lnTo>
                  <a:pt x="116999" y="413184"/>
                </a:lnTo>
                <a:cubicBezTo>
                  <a:pt x="117093" y="413184"/>
                  <a:pt x="117093" y="413184"/>
                  <a:pt x="117187" y="413184"/>
                </a:cubicBezTo>
                <a:cubicBezTo>
                  <a:pt x="117376" y="413184"/>
                  <a:pt x="117470" y="413184"/>
                  <a:pt x="117564" y="413184"/>
                </a:cubicBezTo>
                <a:lnTo>
                  <a:pt x="118129" y="413184"/>
                </a:lnTo>
                <a:lnTo>
                  <a:pt x="118223" y="413184"/>
                </a:lnTo>
                <a:cubicBezTo>
                  <a:pt x="124441" y="413560"/>
                  <a:pt x="129810" y="417135"/>
                  <a:pt x="132731" y="422309"/>
                </a:cubicBezTo>
                <a:cubicBezTo>
                  <a:pt x="150252" y="452884"/>
                  <a:pt x="183034" y="467184"/>
                  <a:pt x="231454" y="467372"/>
                </a:cubicBezTo>
                <a:cubicBezTo>
                  <a:pt x="231642" y="467372"/>
                  <a:pt x="231831" y="467372"/>
                  <a:pt x="232019" y="467372"/>
                </a:cubicBezTo>
                <a:cubicBezTo>
                  <a:pt x="232208" y="467372"/>
                  <a:pt x="232396" y="467372"/>
                  <a:pt x="232584" y="467372"/>
                </a:cubicBezTo>
                <a:cubicBezTo>
                  <a:pt x="281004" y="467184"/>
                  <a:pt x="313786" y="452884"/>
                  <a:pt x="331308" y="422309"/>
                </a:cubicBezTo>
                <a:cubicBezTo>
                  <a:pt x="334228" y="417135"/>
                  <a:pt x="339598" y="413560"/>
                  <a:pt x="345815" y="413184"/>
                </a:cubicBezTo>
                <a:lnTo>
                  <a:pt x="346380" y="413184"/>
                </a:lnTo>
                <a:cubicBezTo>
                  <a:pt x="346569" y="413184"/>
                  <a:pt x="346663" y="413184"/>
                  <a:pt x="346757" y="413184"/>
                </a:cubicBezTo>
                <a:cubicBezTo>
                  <a:pt x="346851" y="413184"/>
                  <a:pt x="346945" y="413184"/>
                  <a:pt x="347040" y="413184"/>
                </a:cubicBezTo>
                <a:lnTo>
                  <a:pt x="351938" y="413090"/>
                </a:lnTo>
                <a:cubicBezTo>
                  <a:pt x="402713" y="413090"/>
                  <a:pt x="464038" y="458623"/>
                  <a:pt x="464038" y="514504"/>
                </a:cubicBezTo>
                <a:lnTo>
                  <a:pt x="464038" y="606510"/>
                </a:lnTo>
                <a:lnTo>
                  <a:pt x="232773" y="606510"/>
                </a:lnTo>
                <a:lnTo>
                  <a:pt x="232019" y="606510"/>
                </a:lnTo>
                <a:lnTo>
                  <a:pt x="231171" y="606510"/>
                </a:lnTo>
                <a:lnTo>
                  <a:pt x="0" y="606510"/>
                </a:lnTo>
                <a:lnTo>
                  <a:pt x="0" y="514504"/>
                </a:lnTo>
                <a:cubicBezTo>
                  <a:pt x="0" y="458623"/>
                  <a:pt x="61326" y="413090"/>
                  <a:pt x="112100" y="413090"/>
                </a:cubicBezTo>
                <a:close/>
                <a:moveTo>
                  <a:pt x="230383" y="287342"/>
                </a:moveTo>
                <a:cubicBezTo>
                  <a:pt x="230383" y="287342"/>
                  <a:pt x="230383" y="287342"/>
                  <a:pt x="230477" y="287342"/>
                </a:cubicBezTo>
                <a:cubicBezTo>
                  <a:pt x="230477" y="287342"/>
                  <a:pt x="230571" y="287342"/>
                  <a:pt x="230571" y="287342"/>
                </a:cubicBezTo>
                <a:cubicBezTo>
                  <a:pt x="230854" y="287342"/>
                  <a:pt x="231137" y="287342"/>
                  <a:pt x="231419" y="287342"/>
                </a:cubicBezTo>
                <a:cubicBezTo>
                  <a:pt x="231702" y="287342"/>
                  <a:pt x="231984" y="287342"/>
                  <a:pt x="232267" y="287342"/>
                </a:cubicBezTo>
                <a:cubicBezTo>
                  <a:pt x="232267" y="287342"/>
                  <a:pt x="232267" y="287342"/>
                  <a:pt x="232361" y="287342"/>
                </a:cubicBezTo>
                <a:cubicBezTo>
                  <a:pt x="232361" y="287342"/>
                  <a:pt x="232455" y="287342"/>
                  <a:pt x="232455" y="287342"/>
                </a:cubicBezTo>
                <a:cubicBezTo>
                  <a:pt x="272398" y="287624"/>
                  <a:pt x="305086" y="305700"/>
                  <a:pt x="313471" y="312290"/>
                </a:cubicBezTo>
                <a:cubicBezTo>
                  <a:pt x="315637" y="313702"/>
                  <a:pt x="317050" y="316150"/>
                  <a:pt x="317050" y="318974"/>
                </a:cubicBezTo>
                <a:cubicBezTo>
                  <a:pt x="317050" y="323399"/>
                  <a:pt x="313471" y="326976"/>
                  <a:pt x="309043" y="326976"/>
                </a:cubicBezTo>
                <a:cubicBezTo>
                  <a:pt x="308949" y="326976"/>
                  <a:pt x="308855" y="326976"/>
                  <a:pt x="308855" y="326976"/>
                </a:cubicBezTo>
                <a:cubicBezTo>
                  <a:pt x="302260" y="327353"/>
                  <a:pt x="259680" y="322175"/>
                  <a:pt x="232361" y="322175"/>
                </a:cubicBezTo>
                <a:cubicBezTo>
                  <a:pt x="231984" y="322175"/>
                  <a:pt x="231702" y="322175"/>
                  <a:pt x="231419" y="322175"/>
                </a:cubicBezTo>
                <a:cubicBezTo>
                  <a:pt x="231042" y="322175"/>
                  <a:pt x="230760" y="322175"/>
                  <a:pt x="230477" y="322175"/>
                </a:cubicBezTo>
                <a:cubicBezTo>
                  <a:pt x="203158" y="322175"/>
                  <a:pt x="160578" y="327353"/>
                  <a:pt x="153984" y="326976"/>
                </a:cubicBezTo>
                <a:cubicBezTo>
                  <a:pt x="153890" y="326976"/>
                  <a:pt x="153890" y="326976"/>
                  <a:pt x="153796" y="326976"/>
                </a:cubicBezTo>
                <a:cubicBezTo>
                  <a:pt x="149368" y="326976"/>
                  <a:pt x="145788" y="323399"/>
                  <a:pt x="145788" y="318974"/>
                </a:cubicBezTo>
                <a:cubicBezTo>
                  <a:pt x="145788" y="316150"/>
                  <a:pt x="147201" y="313702"/>
                  <a:pt x="149368" y="312290"/>
                </a:cubicBezTo>
                <a:cubicBezTo>
                  <a:pt x="157658" y="305700"/>
                  <a:pt x="190441" y="287624"/>
                  <a:pt x="230383" y="287342"/>
                </a:cubicBezTo>
                <a:close/>
                <a:moveTo>
                  <a:pt x="293148" y="219442"/>
                </a:moveTo>
                <a:cubicBezTo>
                  <a:pt x="284673" y="219442"/>
                  <a:pt x="277800" y="226313"/>
                  <a:pt x="277800" y="234690"/>
                </a:cubicBezTo>
                <a:cubicBezTo>
                  <a:pt x="277800" y="243161"/>
                  <a:pt x="284673" y="250033"/>
                  <a:pt x="293148" y="250033"/>
                </a:cubicBezTo>
                <a:cubicBezTo>
                  <a:pt x="301622" y="250033"/>
                  <a:pt x="308402" y="243161"/>
                  <a:pt x="308496" y="234690"/>
                </a:cubicBezTo>
                <a:cubicBezTo>
                  <a:pt x="308496" y="226313"/>
                  <a:pt x="301622" y="219442"/>
                  <a:pt x="293148" y="219442"/>
                </a:cubicBezTo>
                <a:close/>
                <a:moveTo>
                  <a:pt x="169743" y="219442"/>
                </a:moveTo>
                <a:cubicBezTo>
                  <a:pt x="161262" y="219442"/>
                  <a:pt x="154383" y="226313"/>
                  <a:pt x="154383" y="234690"/>
                </a:cubicBezTo>
                <a:cubicBezTo>
                  <a:pt x="154383" y="243161"/>
                  <a:pt x="161262" y="250033"/>
                  <a:pt x="169743" y="250033"/>
                </a:cubicBezTo>
                <a:cubicBezTo>
                  <a:pt x="178224" y="250033"/>
                  <a:pt x="185009" y="243161"/>
                  <a:pt x="185009" y="234690"/>
                </a:cubicBezTo>
                <a:cubicBezTo>
                  <a:pt x="185009" y="226313"/>
                  <a:pt x="178224" y="219442"/>
                  <a:pt x="169743" y="219442"/>
                </a:cubicBezTo>
                <a:close/>
                <a:moveTo>
                  <a:pt x="299268" y="201182"/>
                </a:moveTo>
                <a:cubicBezTo>
                  <a:pt x="315746" y="201182"/>
                  <a:pt x="329117" y="214548"/>
                  <a:pt x="329117" y="231019"/>
                </a:cubicBezTo>
                <a:cubicBezTo>
                  <a:pt x="329117" y="247491"/>
                  <a:pt x="315746" y="260951"/>
                  <a:pt x="299268" y="260951"/>
                </a:cubicBezTo>
                <a:cubicBezTo>
                  <a:pt x="282696" y="260951"/>
                  <a:pt x="269419" y="247491"/>
                  <a:pt x="269419" y="231019"/>
                </a:cubicBezTo>
                <a:cubicBezTo>
                  <a:pt x="269419" y="214548"/>
                  <a:pt x="282790" y="201182"/>
                  <a:pt x="299268" y="201182"/>
                </a:cubicBezTo>
                <a:close/>
                <a:moveTo>
                  <a:pt x="163618" y="201182"/>
                </a:moveTo>
                <a:cubicBezTo>
                  <a:pt x="180109" y="201182"/>
                  <a:pt x="193490" y="214548"/>
                  <a:pt x="193490" y="231019"/>
                </a:cubicBezTo>
                <a:cubicBezTo>
                  <a:pt x="193490" y="247585"/>
                  <a:pt x="180109" y="260951"/>
                  <a:pt x="163618" y="260951"/>
                </a:cubicBezTo>
                <a:cubicBezTo>
                  <a:pt x="147033" y="260951"/>
                  <a:pt x="133651" y="247491"/>
                  <a:pt x="133651" y="231019"/>
                </a:cubicBezTo>
                <a:cubicBezTo>
                  <a:pt x="133651" y="214548"/>
                  <a:pt x="147033" y="201182"/>
                  <a:pt x="163618" y="201182"/>
                </a:cubicBezTo>
                <a:close/>
                <a:moveTo>
                  <a:pt x="168377" y="109792"/>
                </a:moveTo>
                <a:cubicBezTo>
                  <a:pt x="164704" y="109522"/>
                  <a:pt x="161007" y="110769"/>
                  <a:pt x="157804" y="114296"/>
                </a:cubicBezTo>
                <a:cubicBezTo>
                  <a:pt x="115415" y="160767"/>
                  <a:pt x="62665" y="179299"/>
                  <a:pt x="59179" y="179675"/>
                </a:cubicBezTo>
                <a:lnTo>
                  <a:pt x="52491" y="181463"/>
                </a:lnTo>
                <a:cubicBezTo>
                  <a:pt x="29036" y="187483"/>
                  <a:pt x="27246" y="217586"/>
                  <a:pt x="27246" y="226711"/>
                </a:cubicBezTo>
                <a:cubicBezTo>
                  <a:pt x="27246" y="253521"/>
                  <a:pt x="37608" y="267067"/>
                  <a:pt x="58049" y="267067"/>
                </a:cubicBezTo>
                <a:cubicBezTo>
                  <a:pt x="58520" y="267067"/>
                  <a:pt x="59273" y="267067"/>
                  <a:pt x="59933" y="266973"/>
                </a:cubicBezTo>
                <a:lnTo>
                  <a:pt x="69447" y="266315"/>
                </a:lnTo>
                <a:lnTo>
                  <a:pt x="73591" y="274123"/>
                </a:lnTo>
                <a:cubicBezTo>
                  <a:pt x="99684" y="324733"/>
                  <a:pt x="160536" y="379106"/>
                  <a:pt x="232691" y="379106"/>
                </a:cubicBezTo>
                <a:cubicBezTo>
                  <a:pt x="304752" y="379106"/>
                  <a:pt x="365698" y="324733"/>
                  <a:pt x="391790" y="274123"/>
                </a:cubicBezTo>
                <a:lnTo>
                  <a:pt x="395935" y="266127"/>
                </a:lnTo>
                <a:lnTo>
                  <a:pt x="404884" y="266879"/>
                </a:lnTo>
                <a:cubicBezTo>
                  <a:pt x="406014" y="266973"/>
                  <a:pt x="406956" y="267067"/>
                  <a:pt x="407804" y="267067"/>
                </a:cubicBezTo>
                <a:cubicBezTo>
                  <a:pt x="416847" y="267067"/>
                  <a:pt x="435592" y="267067"/>
                  <a:pt x="435592" y="226711"/>
                </a:cubicBezTo>
                <a:cubicBezTo>
                  <a:pt x="435592" y="208555"/>
                  <a:pt x="431730" y="185884"/>
                  <a:pt x="412985" y="181275"/>
                </a:cubicBezTo>
                <a:lnTo>
                  <a:pt x="411007" y="180804"/>
                </a:lnTo>
                <a:cubicBezTo>
                  <a:pt x="403282" y="181745"/>
                  <a:pt x="278188" y="195668"/>
                  <a:pt x="178810" y="114390"/>
                </a:cubicBezTo>
                <a:cubicBezTo>
                  <a:pt x="175701" y="111850"/>
                  <a:pt x="172051" y="110063"/>
                  <a:pt x="168377" y="109792"/>
                </a:cubicBezTo>
                <a:close/>
                <a:moveTo>
                  <a:pt x="229677" y="0"/>
                </a:moveTo>
                <a:cubicBezTo>
                  <a:pt x="275457" y="0"/>
                  <a:pt x="321331" y="17779"/>
                  <a:pt x="358821" y="50046"/>
                </a:cubicBezTo>
                <a:cubicBezTo>
                  <a:pt x="392638" y="79208"/>
                  <a:pt x="416753" y="117306"/>
                  <a:pt x="427491" y="158039"/>
                </a:cubicBezTo>
                <a:cubicBezTo>
                  <a:pt x="450099" y="167446"/>
                  <a:pt x="462344" y="191528"/>
                  <a:pt x="462344" y="226711"/>
                </a:cubicBezTo>
                <a:cubicBezTo>
                  <a:pt x="462344" y="281554"/>
                  <a:pt x="432201" y="292561"/>
                  <a:pt x="411572" y="293689"/>
                </a:cubicBezTo>
                <a:cubicBezTo>
                  <a:pt x="394899" y="323134"/>
                  <a:pt x="370408" y="349850"/>
                  <a:pt x="341960" y="369605"/>
                </a:cubicBezTo>
                <a:cubicBezTo>
                  <a:pt x="307860" y="393311"/>
                  <a:pt x="269993" y="405822"/>
                  <a:pt x="232691" y="405822"/>
                </a:cubicBezTo>
                <a:cubicBezTo>
                  <a:pt x="195295" y="405822"/>
                  <a:pt x="157521" y="393311"/>
                  <a:pt x="123422" y="369605"/>
                </a:cubicBezTo>
                <a:cubicBezTo>
                  <a:pt x="94974" y="349850"/>
                  <a:pt x="70483" y="323134"/>
                  <a:pt x="53716" y="293689"/>
                </a:cubicBezTo>
                <a:cubicBezTo>
                  <a:pt x="37325" y="292655"/>
                  <a:pt x="23855" y="285976"/>
                  <a:pt x="14530" y="274217"/>
                </a:cubicBezTo>
                <a:cubicBezTo>
                  <a:pt x="5204" y="262458"/>
                  <a:pt x="494" y="246466"/>
                  <a:pt x="494" y="226711"/>
                </a:cubicBezTo>
                <a:cubicBezTo>
                  <a:pt x="494" y="193692"/>
                  <a:pt x="14624" y="168293"/>
                  <a:pt x="37796" y="158321"/>
                </a:cubicBezTo>
                <a:cubicBezTo>
                  <a:pt x="48347" y="117212"/>
                  <a:pt x="71425" y="79114"/>
                  <a:pt x="103264" y="50328"/>
                </a:cubicBezTo>
                <a:cubicBezTo>
                  <a:pt x="139247" y="17873"/>
                  <a:pt x="184085" y="0"/>
                  <a:pt x="229677" y="0"/>
                </a:cubicBezTo>
                <a:close/>
              </a:path>
            </a:pathLst>
          </a:custGeom>
          <a:solidFill>
            <a:schemeClr val="accent1"/>
          </a:solidFill>
          <a:ln>
            <a:noFill/>
          </a:ln>
        </p:spPr>
      </p:sp>
      <p:sp>
        <p:nvSpPr>
          <p:cNvPr id="9" name="圆角矩形标注 8"/>
          <p:cNvSpPr/>
          <p:nvPr/>
        </p:nvSpPr>
        <p:spPr bwMode="auto">
          <a:xfrm>
            <a:off x="1115877" y="3870548"/>
            <a:ext cx="2003104" cy="894205"/>
          </a:xfrm>
          <a:prstGeom prst="wedgeRoundRectCallout">
            <a:avLst>
              <a:gd name="adj1" fmla="val 58476"/>
              <a:gd name="adj2" fmla="val 82826"/>
              <a:gd name="adj3" fmla="val 16667"/>
            </a:avLst>
          </a:prstGeom>
          <a:solidFill>
            <a:srgbClr val="00B0F0">
              <a:alpha val="5000"/>
            </a:srgbClr>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姓名、性别、身高、体重、年龄、</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肤色</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0" name="组合 187"/>
          <p:cNvGrpSpPr>
            <a:grpSpLocks/>
          </p:cNvGrpSpPr>
          <p:nvPr/>
        </p:nvGrpSpPr>
        <p:grpSpPr bwMode="auto">
          <a:xfrm>
            <a:off x="6802947" y="4486509"/>
            <a:ext cx="2111149" cy="1025205"/>
            <a:chOff x="606425" y="985838"/>
            <a:chExt cx="998538" cy="327025"/>
          </a:xfrm>
          <a:solidFill>
            <a:srgbClr val="1AABE2"/>
          </a:solidFill>
        </p:grpSpPr>
        <p:sp>
          <p:nvSpPr>
            <p:cNvPr id="11" name="Freeform 49"/>
            <p:cNvSpPr>
              <a:spLocks noEditPoints="1"/>
            </p:cNvSpPr>
            <p:nvPr/>
          </p:nvSpPr>
          <p:spPr bwMode="auto">
            <a:xfrm>
              <a:off x="1123950" y="987425"/>
              <a:ext cx="481013" cy="325438"/>
            </a:xfrm>
            <a:custGeom>
              <a:avLst/>
              <a:gdLst>
                <a:gd name="T0" fmla="*/ 2147483647 w 1145"/>
                <a:gd name="T1" fmla="*/ 2147483647 h 777"/>
                <a:gd name="T2" fmla="*/ 2147483647 w 1145"/>
                <a:gd name="T3" fmla="*/ 2147483647 h 777"/>
                <a:gd name="T4" fmla="*/ 2147483647 w 1145"/>
                <a:gd name="T5" fmla="*/ 2147483647 h 777"/>
                <a:gd name="T6" fmla="*/ 2147483647 w 1145"/>
                <a:gd name="T7" fmla="*/ 2147483647 h 777"/>
                <a:gd name="T8" fmla="*/ 2147483647 w 1145"/>
                <a:gd name="T9" fmla="*/ 2147483647 h 777"/>
                <a:gd name="T10" fmla="*/ 2147483647 w 1145"/>
                <a:gd name="T11" fmla="*/ 2147483647 h 777"/>
                <a:gd name="T12" fmla="*/ 2147483647 w 1145"/>
                <a:gd name="T13" fmla="*/ 2147483647 h 777"/>
                <a:gd name="T14" fmla="*/ 2147483647 w 1145"/>
                <a:gd name="T15" fmla="*/ 2147483647 h 777"/>
                <a:gd name="T16" fmla="*/ 2147483647 w 1145"/>
                <a:gd name="T17" fmla="*/ 2147483647 h 777"/>
                <a:gd name="T18" fmla="*/ 2147483647 w 1145"/>
                <a:gd name="T19" fmla="*/ 2147483647 h 777"/>
                <a:gd name="T20" fmla="*/ 2147483647 w 1145"/>
                <a:gd name="T21" fmla="*/ 2147483647 h 777"/>
                <a:gd name="T22" fmla="*/ 2147483647 w 1145"/>
                <a:gd name="T23" fmla="*/ 2147483647 h 777"/>
                <a:gd name="T24" fmla="*/ 2147483647 w 1145"/>
                <a:gd name="T25" fmla="*/ 2147483647 h 777"/>
                <a:gd name="T26" fmla="*/ 2147483647 w 1145"/>
                <a:gd name="T27" fmla="*/ 2147483647 h 777"/>
                <a:gd name="T28" fmla="*/ 2147483647 w 1145"/>
                <a:gd name="T29" fmla="*/ 0 h 777"/>
                <a:gd name="T30" fmla="*/ 2147483647 w 1145"/>
                <a:gd name="T31" fmla="*/ 0 h 777"/>
                <a:gd name="T32" fmla="*/ 0 w 1145"/>
                <a:gd name="T33" fmla="*/ 2147483647 h 777"/>
                <a:gd name="T34" fmla="*/ 0 w 1145"/>
                <a:gd name="T35" fmla="*/ 2147483647 h 777"/>
                <a:gd name="T36" fmla="*/ 2147483647 w 1145"/>
                <a:gd name="T37" fmla="*/ 2147483647 h 777"/>
                <a:gd name="T38" fmla="*/ 0 w 1145"/>
                <a:gd name="T39" fmla="*/ 2147483647 h 777"/>
                <a:gd name="T40" fmla="*/ 0 w 1145"/>
                <a:gd name="T41" fmla="*/ 2147483647 h 777"/>
                <a:gd name="T42" fmla="*/ 2147483647 w 1145"/>
                <a:gd name="T43" fmla="*/ 2147483647 h 777"/>
                <a:gd name="T44" fmla="*/ 2147483647 w 1145"/>
                <a:gd name="T45" fmla="*/ 2147483647 h 777"/>
                <a:gd name="T46" fmla="*/ 2147483647 w 1145"/>
                <a:gd name="T47" fmla="*/ 2147483647 h 777"/>
                <a:gd name="T48" fmla="*/ 2147483647 w 1145"/>
                <a:gd name="T49" fmla="*/ 2147483647 h 777"/>
                <a:gd name="T50" fmla="*/ 2147483647 w 1145"/>
                <a:gd name="T51" fmla="*/ 2147483647 h 777"/>
                <a:gd name="T52" fmla="*/ 2147483647 w 1145"/>
                <a:gd name="T53" fmla="*/ 2147483647 h 777"/>
                <a:gd name="T54" fmla="*/ 2147483647 w 1145"/>
                <a:gd name="T55" fmla="*/ 2147483647 h 777"/>
                <a:gd name="T56" fmla="*/ 2147483647 w 1145"/>
                <a:gd name="T57" fmla="*/ 2147483647 h 777"/>
                <a:gd name="T58" fmla="*/ 2147483647 w 1145"/>
                <a:gd name="T59" fmla="*/ 2147483647 h 777"/>
                <a:gd name="T60" fmla="*/ 2147483647 w 1145"/>
                <a:gd name="T61" fmla="*/ 2147483647 h 777"/>
                <a:gd name="T62" fmla="*/ 2147483647 w 1145"/>
                <a:gd name="T63" fmla="*/ 2147483647 h 777"/>
                <a:gd name="T64" fmla="*/ 2147483647 w 1145"/>
                <a:gd name="T65" fmla="*/ 2147483647 h 777"/>
                <a:gd name="T66" fmla="*/ 2147483647 w 1145"/>
                <a:gd name="T67" fmla="*/ 2147483647 h 777"/>
                <a:gd name="T68" fmla="*/ 2147483647 w 1145"/>
                <a:gd name="T69" fmla="*/ 2147483647 h 777"/>
                <a:gd name="T70" fmla="*/ 2147483647 w 1145"/>
                <a:gd name="T71" fmla="*/ 2147483647 h 777"/>
                <a:gd name="T72" fmla="*/ 2147483647 w 1145"/>
                <a:gd name="T73" fmla="*/ 2147483647 h 777"/>
                <a:gd name="T74" fmla="*/ 2147483647 w 1145"/>
                <a:gd name="T75" fmla="*/ 2147483647 h 777"/>
                <a:gd name="T76" fmla="*/ 2147483647 w 1145"/>
                <a:gd name="T77" fmla="*/ 2147483647 h 777"/>
                <a:gd name="T78" fmla="*/ 2147483647 w 1145"/>
                <a:gd name="T79" fmla="*/ 2147483647 h 777"/>
                <a:gd name="T80" fmla="*/ 2147483647 w 1145"/>
                <a:gd name="T81" fmla="*/ 2147483647 h 777"/>
                <a:gd name="T82" fmla="*/ 2147483647 w 1145"/>
                <a:gd name="T83" fmla="*/ 2147483647 h 777"/>
                <a:gd name="T84" fmla="*/ 2147483647 w 1145"/>
                <a:gd name="T85" fmla="*/ 2147483647 h 777"/>
                <a:gd name="T86" fmla="*/ 2147483647 w 1145"/>
                <a:gd name="T87" fmla="*/ 2147483647 h 777"/>
                <a:gd name="T88" fmla="*/ 2147483647 w 1145"/>
                <a:gd name="T89" fmla="*/ 2147483647 h 777"/>
                <a:gd name="T90" fmla="*/ 2147483647 w 1145"/>
                <a:gd name="T91" fmla="*/ 2147483647 h 777"/>
                <a:gd name="T92" fmla="*/ 2147483647 w 1145"/>
                <a:gd name="T93" fmla="*/ 2147483647 h 777"/>
                <a:gd name="T94" fmla="*/ 2147483647 w 1145"/>
                <a:gd name="T95" fmla="*/ 2147483647 h 77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45"/>
                <a:gd name="T145" fmla="*/ 0 h 777"/>
                <a:gd name="T146" fmla="*/ 1145 w 1145"/>
                <a:gd name="T147" fmla="*/ 777 h 77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45" h="777">
                  <a:moveTo>
                    <a:pt x="877" y="337"/>
                  </a:moveTo>
                  <a:lnTo>
                    <a:pt x="877" y="337"/>
                  </a:lnTo>
                  <a:lnTo>
                    <a:pt x="687" y="337"/>
                  </a:lnTo>
                  <a:lnTo>
                    <a:pt x="79" y="337"/>
                  </a:lnTo>
                  <a:cubicBezTo>
                    <a:pt x="72" y="337"/>
                    <a:pt x="66" y="332"/>
                    <a:pt x="66" y="324"/>
                  </a:cubicBezTo>
                  <a:lnTo>
                    <a:pt x="66" y="80"/>
                  </a:lnTo>
                  <a:cubicBezTo>
                    <a:pt x="66" y="73"/>
                    <a:pt x="72" y="67"/>
                    <a:pt x="79" y="67"/>
                  </a:cubicBezTo>
                  <a:lnTo>
                    <a:pt x="1066" y="67"/>
                  </a:lnTo>
                  <a:cubicBezTo>
                    <a:pt x="1073" y="67"/>
                    <a:pt x="1079" y="73"/>
                    <a:pt x="1079" y="80"/>
                  </a:cubicBezTo>
                  <a:lnTo>
                    <a:pt x="1079" y="324"/>
                  </a:lnTo>
                  <a:cubicBezTo>
                    <a:pt x="1079" y="332"/>
                    <a:pt x="1073" y="337"/>
                    <a:pt x="1066" y="337"/>
                  </a:cubicBezTo>
                  <a:lnTo>
                    <a:pt x="877" y="337"/>
                  </a:lnTo>
                  <a:close/>
                  <a:moveTo>
                    <a:pt x="1145" y="80"/>
                  </a:moveTo>
                  <a:lnTo>
                    <a:pt x="1145" y="80"/>
                  </a:lnTo>
                  <a:cubicBezTo>
                    <a:pt x="1145" y="36"/>
                    <a:pt x="1110" y="0"/>
                    <a:pt x="1066" y="0"/>
                  </a:cubicBezTo>
                  <a:lnTo>
                    <a:pt x="79" y="0"/>
                  </a:lnTo>
                  <a:cubicBezTo>
                    <a:pt x="35" y="0"/>
                    <a:pt x="0" y="36"/>
                    <a:pt x="0" y="80"/>
                  </a:cubicBezTo>
                  <a:lnTo>
                    <a:pt x="0" y="324"/>
                  </a:lnTo>
                  <a:cubicBezTo>
                    <a:pt x="0" y="342"/>
                    <a:pt x="5" y="358"/>
                    <a:pt x="15" y="371"/>
                  </a:cubicBezTo>
                  <a:cubicBezTo>
                    <a:pt x="5" y="384"/>
                    <a:pt x="0" y="400"/>
                    <a:pt x="0" y="417"/>
                  </a:cubicBezTo>
                  <a:lnTo>
                    <a:pt x="0" y="662"/>
                  </a:lnTo>
                  <a:cubicBezTo>
                    <a:pt x="0" y="705"/>
                    <a:pt x="35" y="741"/>
                    <a:pt x="79" y="741"/>
                  </a:cubicBezTo>
                  <a:lnTo>
                    <a:pt x="609" y="741"/>
                  </a:lnTo>
                  <a:cubicBezTo>
                    <a:pt x="621" y="763"/>
                    <a:pt x="643" y="777"/>
                    <a:pt x="670" y="777"/>
                  </a:cubicBezTo>
                  <a:cubicBezTo>
                    <a:pt x="708" y="777"/>
                    <a:pt x="739" y="746"/>
                    <a:pt x="739" y="708"/>
                  </a:cubicBezTo>
                  <a:cubicBezTo>
                    <a:pt x="739" y="669"/>
                    <a:pt x="708" y="638"/>
                    <a:pt x="670" y="638"/>
                  </a:cubicBezTo>
                  <a:cubicBezTo>
                    <a:pt x="643" y="638"/>
                    <a:pt x="621" y="653"/>
                    <a:pt x="609" y="674"/>
                  </a:cubicBezTo>
                  <a:lnTo>
                    <a:pt x="79" y="674"/>
                  </a:lnTo>
                  <a:cubicBezTo>
                    <a:pt x="72" y="674"/>
                    <a:pt x="66" y="669"/>
                    <a:pt x="66" y="662"/>
                  </a:cubicBezTo>
                  <a:lnTo>
                    <a:pt x="66" y="417"/>
                  </a:lnTo>
                  <a:cubicBezTo>
                    <a:pt x="66" y="410"/>
                    <a:pt x="72" y="404"/>
                    <a:pt x="79" y="404"/>
                  </a:cubicBezTo>
                  <a:lnTo>
                    <a:pt x="687" y="404"/>
                  </a:lnTo>
                  <a:lnTo>
                    <a:pt x="877" y="404"/>
                  </a:lnTo>
                  <a:lnTo>
                    <a:pt x="1066" y="404"/>
                  </a:lnTo>
                  <a:cubicBezTo>
                    <a:pt x="1073" y="404"/>
                    <a:pt x="1079" y="410"/>
                    <a:pt x="1079" y="417"/>
                  </a:cubicBezTo>
                  <a:lnTo>
                    <a:pt x="1079" y="662"/>
                  </a:lnTo>
                  <a:cubicBezTo>
                    <a:pt x="1079" y="669"/>
                    <a:pt x="1073" y="674"/>
                    <a:pt x="1066" y="674"/>
                  </a:cubicBezTo>
                  <a:lnTo>
                    <a:pt x="943" y="674"/>
                  </a:lnTo>
                  <a:cubicBezTo>
                    <a:pt x="931" y="653"/>
                    <a:pt x="909" y="638"/>
                    <a:pt x="883" y="638"/>
                  </a:cubicBezTo>
                  <a:cubicBezTo>
                    <a:pt x="844" y="638"/>
                    <a:pt x="813" y="669"/>
                    <a:pt x="813" y="708"/>
                  </a:cubicBezTo>
                  <a:cubicBezTo>
                    <a:pt x="813" y="746"/>
                    <a:pt x="844" y="777"/>
                    <a:pt x="883" y="777"/>
                  </a:cubicBezTo>
                  <a:cubicBezTo>
                    <a:pt x="909" y="777"/>
                    <a:pt x="931" y="763"/>
                    <a:pt x="943" y="741"/>
                  </a:cubicBezTo>
                  <a:lnTo>
                    <a:pt x="1066" y="741"/>
                  </a:lnTo>
                  <a:cubicBezTo>
                    <a:pt x="1110" y="741"/>
                    <a:pt x="1145" y="705"/>
                    <a:pt x="1145" y="662"/>
                  </a:cubicBezTo>
                  <a:lnTo>
                    <a:pt x="1145" y="417"/>
                  </a:lnTo>
                  <a:cubicBezTo>
                    <a:pt x="1145" y="400"/>
                    <a:pt x="1140" y="384"/>
                    <a:pt x="1131" y="371"/>
                  </a:cubicBezTo>
                  <a:cubicBezTo>
                    <a:pt x="1140" y="358"/>
                    <a:pt x="1145" y="342"/>
                    <a:pt x="1145" y="324"/>
                  </a:cubicBezTo>
                  <a:lnTo>
                    <a:pt x="1145" y="80"/>
                  </a:lnTo>
                  <a:close/>
                </a:path>
              </a:pathLst>
            </a:custGeom>
            <a:grpFill/>
            <a:ln w="0">
              <a:noFill/>
              <a:round/>
              <a:headEnd/>
              <a:tailEnd/>
            </a:ln>
          </p:spPr>
          <p:txBody>
            <a:bodyPr/>
            <a:lstStyle/>
            <a:p>
              <a:endParaRPr lang="zh-CN" altLang="en-US"/>
            </a:p>
          </p:txBody>
        </p:sp>
        <p:sp>
          <p:nvSpPr>
            <p:cNvPr id="12" name="Freeform 50"/>
            <p:cNvSpPr>
              <a:spLocks/>
            </p:cNvSpPr>
            <p:nvPr/>
          </p:nvSpPr>
          <p:spPr bwMode="auto">
            <a:xfrm>
              <a:off x="1193800" y="1055688"/>
              <a:ext cx="33338" cy="33338"/>
            </a:xfrm>
            <a:custGeom>
              <a:avLst/>
              <a:gdLst>
                <a:gd name="T0" fmla="*/ 0 w 80"/>
                <a:gd name="T1" fmla="*/ 2147483647 h 80"/>
                <a:gd name="T2" fmla="*/ 0 w 80"/>
                <a:gd name="T3" fmla="*/ 2147483647 h 80"/>
                <a:gd name="T4" fmla="*/ 2147483647 w 80"/>
                <a:gd name="T5" fmla="*/ 2147483647 h 80"/>
                <a:gd name="T6" fmla="*/ 2147483647 w 80"/>
                <a:gd name="T7" fmla="*/ 0 h 80"/>
                <a:gd name="T8" fmla="*/ 0 w 80"/>
                <a:gd name="T9" fmla="*/ 0 h 80"/>
                <a:gd name="T10" fmla="*/ 0 w 80"/>
                <a:gd name="T11" fmla="*/ 2147483647 h 80"/>
                <a:gd name="T12" fmla="*/ 0 60000 65536"/>
                <a:gd name="T13" fmla="*/ 0 60000 65536"/>
                <a:gd name="T14" fmla="*/ 0 60000 65536"/>
                <a:gd name="T15" fmla="*/ 0 60000 65536"/>
                <a:gd name="T16" fmla="*/ 0 60000 65536"/>
                <a:gd name="T17" fmla="*/ 0 60000 65536"/>
                <a:gd name="T18" fmla="*/ 0 w 80"/>
                <a:gd name="T19" fmla="*/ 0 h 80"/>
                <a:gd name="T20" fmla="*/ 80 w 80"/>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0" h="80">
                  <a:moveTo>
                    <a:pt x="0" y="80"/>
                  </a:moveTo>
                  <a:lnTo>
                    <a:pt x="0" y="80"/>
                  </a:lnTo>
                  <a:lnTo>
                    <a:pt x="80" y="80"/>
                  </a:lnTo>
                  <a:lnTo>
                    <a:pt x="80" y="0"/>
                  </a:lnTo>
                  <a:lnTo>
                    <a:pt x="0" y="0"/>
                  </a:lnTo>
                  <a:lnTo>
                    <a:pt x="0" y="80"/>
                  </a:lnTo>
                  <a:close/>
                </a:path>
              </a:pathLst>
            </a:custGeom>
            <a:grpFill/>
            <a:ln w="0">
              <a:noFill/>
              <a:round/>
              <a:headEnd/>
              <a:tailEnd/>
            </a:ln>
          </p:spPr>
          <p:txBody>
            <a:bodyPr/>
            <a:lstStyle/>
            <a:p>
              <a:endParaRPr lang="zh-CN" altLang="en-US"/>
            </a:p>
          </p:txBody>
        </p:sp>
        <p:sp>
          <p:nvSpPr>
            <p:cNvPr id="13" name="Freeform 51"/>
            <p:cNvSpPr>
              <a:spLocks/>
            </p:cNvSpPr>
            <p:nvPr/>
          </p:nvSpPr>
          <p:spPr bwMode="auto">
            <a:xfrm>
              <a:off x="1193800" y="1196975"/>
              <a:ext cx="33338" cy="33338"/>
            </a:xfrm>
            <a:custGeom>
              <a:avLst/>
              <a:gdLst>
                <a:gd name="T0" fmla="*/ 2147483647 w 80"/>
                <a:gd name="T1" fmla="*/ 0 h 80"/>
                <a:gd name="T2" fmla="*/ 2147483647 w 80"/>
                <a:gd name="T3" fmla="*/ 0 h 80"/>
                <a:gd name="T4" fmla="*/ 0 w 80"/>
                <a:gd name="T5" fmla="*/ 0 h 80"/>
                <a:gd name="T6" fmla="*/ 0 w 80"/>
                <a:gd name="T7" fmla="*/ 2147483647 h 80"/>
                <a:gd name="T8" fmla="*/ 2147483647 w 80"/>
                <a:gd name="T9" fmla="*/ 2147483647 h 80"/>
                <a:gd name="T10" fmla="*/ 2147483647 w 80"/>
                <a:gd name="T11" fmla="*/ 0 h 80"/>
                <a:gd name="T12" fmla="*/ 0 60000 65536"/>
                <a:gd name="T13" fmla="*/ 0 60000 65536"/>
                <a:gd name="T14" fmla="*/ 0 60000 65536"/>
                <a:gd name="T15" fmla="*/ 0 60000 65536"/>
                <a:gd name="T16" fmla="*/ 0 60000 65536"/>
                <a:gd name="T17" fmla="*/ 0 60000 65536"/>
                <a:gd name="T18" fmla="*/ 0 w 80"/>
                <a:gd name="T19" fmla="*/ 0 h 80"/>
                <a:gd name="T20" fmla="*/ 80 w 80"/>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0" h="80">
                  <a:moveTo>
                    <a:pt x="80" y="0"/>
                  </a:moveTo>
                  <a:lnTo>
                    <a:pt x="80" y="0"/>
                  </a:lnTo>
                  <a:lnTo>
                    <a:pt x="0" y="0"/>
                  </a:lnTo>
                  <a:lnTo>
                    <a:pt x="0" y="80"/>
                  </a:lnTo>
                  <a:lnTo>
                    <a:pt x="80" y="80"/>
                  </a:lnTo>
                  <a:lnTo>
                    <a:pt x="80" y="0"/>
                  </a:lnTo>
                  <a:close/>
                </a:path>
              </a:pathLst>
            </a:custGeom>
            <a:grpFill/>
            <a:ln w="0">
              <a:noFill/>
              <a:round/>
              <a:headEnd/>
              <a:tailEnd/>
            </a:ln>
          </p:spPr>
          <p:txBody>
            <a:bodyPr/>
            <a:lstStyle/>
            <a:p>
              <a:endParaRPr lang="zh-CN" altLang="en-US"/>
            </a:p>
          </p:txBody>
        </p:sp>
        <p:sp>
          <p:nvSpPr>
            <p:cNvPr id="14" name="Freeform 52"/>
            <p:cNvSpPr>
              <a:spLocks/>
            </p:cNvSpPr>
            <p:nvPr/>
          </p:nvSpPr>
          <p:spPr bwMode="auto">
            <a:xfrm>
              <a:off x="1246188" y="1196975"/>
              <a:ext cx="33338" cy="33338"/>
            </a:xfrm>
            <a:custGeom>
              <a:avLst/>
              <a:gdLst>
                <a:gd name="T0" fmla="*/ 2147483647 w 80"/>
                <a:gd name="T1" fmla="*/ 0 h 80"/>
                <a:gd name="T2" fmla="*/ 2147483647 w 80"/>
                <a:gd name="T3" fmla="*/ 0 h 80"/>
                <a:gd name="T4" fmla="*/ 0 w 80"/>
                <a:gd name="T5" fmla="*/ 0 h 80"/>
                <a:gd name="T6" fmla="*/ 0 w 80"/>
                <a:gd name="T7" fmla="*/ 2147483647 h 80"/>
                <a:gd name="T8" fmla="*/ 2147483647 w 80"/>
                <a:gd name="T9" fmla="*/ 2147483647 h 80"/>
                <a:gd name="T10" fmla="*/ 2147483647 w 80"/>
                <a:gd name="T11" fmla="*/ 0 h 80"/>
                <a:gd name="T12" fmla="*/ 0 60000 65536"/>
                <a:gd name="T13" fmla="*/ 0 60000 65536"/>
                <a:gd name="T14" fmla="*/ 0 60000 65536"/>
                <a:gd name="T15" fmla="*/ 0 60000 65536"/>
                <a:gd name="T16" fmla="*/ 0 60000 65536"/>
                <a:gd name="T17" fmla="*/ 0 60000 65536"/>
                <a:gd name="T18" fmla="*/ 0 w 80"/>
                <a:gd name="T19" fmla="*/ 0 h 80"/>
                <a:gd name="T20" fmla="*/ 80 w 80"/>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0" h="80">
                  <a:moveTo>
                    <a:pt x="80" y="0"/>
                  </a:moveTo>
                  <a:lnTo>
                    <a:pt x="80" y="0"/>
                  </a:lnTo>
                  <a:lnTo>
                    <a:pt x="0" y="0"/>
                  </a:lnTo>
                  <a:lnTo>
                    <a:pt x="0" y="80"/>
                  </a:lnTo>
                  <a:lnTo>
                    <a:pt x="80" y="80"/>
                  </a:lnTo>
                  <a:lnTo>
                    <a:pt x="80" y="0"/>
                  </a:lnTo>
                  <a:close/>
                </a:path>
              </a:pathLst>
            </a:custGeom>
            <a:grpFill/>
            <a:ln w="0">
              <a:noFill/>
              <a:round/>
              <a:headEnd/>
              <a:tailEnd/>
            </a:ln>
          </p:spPr>
          <p:txBody>
            <a:bodyPr/>
            <a:lstStyle/>
            <a:p>
              <a:endParaRPr lang="zh-CN" altLang="en-US"/>
            </a:p>
          </p:txBody>
        </p:sp>
        <p:sp>
          <p:nvSpPr>
            <p:cNvPr id="15" name="Freeform 53"/>
            <p:cNvSpPr>
              <a:spLocks/>
            </p:cNvSpPr>
            <p:nvPr/>
          </p:nvSpPr>
          <p:spPr bwMode="auto">
            <a:xfrm>
              <a:off x="1336675" y="1057275"/>
              <a:ext cx="201613" cy="28575"/>
            </a:xfrm>
            <a:custGeom>
              <a:avLst/>
              <a:gdLst>
                <a:gd name="T0" fmla="*/ 2147483647 w 480"/>
                <a:gd name="T1" fmla="*/ 0 h 66"/>
                <a:gd name="T2" fmla="*/ 2147483647 w 480"/>
                <a:gd name="T3" fmla="*/ 0 h 66"/>
                <a:gd name="T4" fmla="*/ 2147483647 w 480"/>
                <a:gd name="T5" fmla="*/ 0 h 66"/>
                <a:gd name="T6" fmla="*/ 0 w 480"/>
                <a:gd name="T7" fmla="*/ 2147483647 h 66"/>
                <a:gd name="T8" fmla="*/ 2147483647 w 480"/>
                <a:gd name="T9" fmla="*/ 2147483647 h 66"/>
                <a:gd name="T10" fmla="*/ 2147483647 w 480"/>
                <a:gd name="T11" fmla="*/ 2147483647 h 66"/>
                <a:gd name="T12" fmla="*/ 2147483647 w 480"/>
                <a:gd name="T13" fmla="*/ 2147483647 h 66"/>
                <a:gd name="T14" fmla="*/ 2147483647 w 480"/>
                <a:gd name="T15" fmla="*/ 0 h 66"/>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66"/>
                <a:gd name="T26" fmla="*/ 480 w 48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66">
                  <a:moveTo>
                    <a:pt x="446" y="0"/>
                  </a:moveTo>
                  <a:lnTo>
                    <a:pt x="446" y="0"/>
                  </a:lnTo>
                  <a:lnTo>
                    <a:pt x="33" y="0"/>
                  </a:lnTo>
                  <a:cubicBezTo>
                    <a:pt x="15" y="0"/>
                    <a:pt x="0" y="15"/>
                    <a:pt x="0" y="33"/>
                  </a:cubicBezTo>
                  <a:cubicBezTo>
                    <a:pt x="0" y="51"/>
                    <a:pt x="15" y="66"/>
                    <a:pt x="33" y="66"/>
                  </a:cubicBezTo>
                  <a:lnTo>
                    <a:pt x="446" y="66"/>
                  </a:lnTo>
                  <a:cubicBezTo>
                    <a:pt x="465" y="66"/>
                    <a:pt x="480" y="51"/>
                    <a:pt x="480" y="33"/>
                  </a:cubicBezTo>
                  <a:cubicBezTo>
                    <a:pt x="480" y="15"/>
                    <a:pt x="465" y="0"/>
                    <a:pt x="446" y="0"/>
                  </a:cubicBezTo>
                  <a:close/>
                </a:path>
              </a:pathLst>
            </a:custGeom>
            <a:grpFill/>
            <a:ln w="0">
              <a:noFill/>
              <a:round/>
              <a:headEnd/>
              <a:tailEnd/>
            </a:ln>
          </p:spPr>
          <p:txBody>
            <a:bodyPr/>
            <a:lstStyle/>
            <a:p>
              <a:endParaRPr lang="zh-CN" altLang="en-US"/>
            </a:p>
          </p:txBody>
        </p:sp>
        <p:sp>
          <p:nvSpPr>
            <p:cNvPr id="16" name="Freeform 54"/>
            <p:cNvSpPr>
              <a:spLocks/>
            </p:cNvSpPr>
            <p:nvPr/>
          </p:nvSpPr>
          <p:spPr bwMode="auto">
            <a:xfrm>
              <a:off x="1336675" y="1200150"/>
              <a:ext cx="201613" cy="26988"/>
            </a:xfrm>
            <a:custGeom>
              <a:avLst/>
              <a:gdLst>
                <a:gd name="T0" fmla="*/ 2147483647 w 480"/>
                <a:gd name="T1" fmla="*/ 2147483647 h 66"/>
                <a:gd name="T2" fmla="*/ 2147483647 w 480"/>
                <a:gd name="T3" fmla="*/ 2147483647 h 66"/>
                <a:gd name="T4" fmla="*/ 2147483647 w 480"/>
                <a:gd name="T5" fmla="*/ 0 h 66"/>
                <a:gd name="T6" fmla="*/ 2147483647 w 480"/>
                <a:gd name="T7" fmla="*/ 0 h 66"/>
                <a:gd name="T8" fmla="*/ 0 w 480"/>
                <a:gd name="T9" fmla="*/ 2147483647 h 66"/>
                <a:gd name="T10" fmla="*/ 2147483647 w 480"/>
                <a:gd name="T11" fmla="*/ 2147483647 h 66"/>
                <a:gd name="T12" fmla="*/ 2147483647 w 480"/>
                <a:gd name="T13" fmla="*/ 2147483647 h 66"/>
                <a:gd name="T14" fmla="*/ 2147483647 w 480"/>
                <a:gd name="T15" fmla="*/ 2147483647 h 66"/>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66"/>
                <a:gd name="T26" fmla="*/ 480 w 48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66">
                  <a:moveTo>
                    <a:pt x="480" y="33"/>
                  </a:moveTo>
                  <a:lnTo>
                    <a:pt x="480" y="33"/>
                  </a:lnTo>
                  <a:cubicBezTo>
                    <a:pt x="480" y="15"/>
                    <a:pt x="465" y="0"/>
                    <a:pt x="446" y="0"/>
                  </a:cubicBezTo>
                  <a:lnTo>
                    <a:pt x="33" y="0"/>
                  </a:lnTo>
                  <a:cubicBezTo>
                    <a:pt x="15" y="0"/>
                    <a:pt x="0" y="15"/>
                    <a:pt x="0" y="33"/>
                  </a:cubicBezTo>
                  <a:cubicBezTo>
                    <a:pt x="0" y="51"/>
                    <a:pt x="15" y="66"/>
                    <a:pt x="33" y="66"/>
                  </a:cubicBezTo>
                  <a:lnTo>
                    <a:pt x="446" y="66"/>
                  </a:lnTo>
                  <a:cubicBezTo>
                    <a:pt x="465" y="66"/>
                    <a:pt x="480" y="51"/>
                    <a:pt x="480" y="33"/>
                  </a:cubicBezTo>
                  <a:close/>
                </a:path>
              </a:pathLst>
            </a:custGeom>
            <a:grpFill/>
            <a:ln w="0">
              <a:noFill/>
              <a:round/>
              <a:headEnd/>
              <a:tailEnd/>
            </a:ln>
          </p:spPr>
          <p:txBody>
            <a:bodyPr/>
            <a:lstStyle/>
            <a:p>
              <a:endParaRPr lang="zh-CN" altLang="en-US"/>
            </a:p>
          </p:txBody>
        </p:sp>
        <p:sp>
          <p:nvSpPr>
            <p:cNvPr id="17" name="Freeform 55"/>
            <p:cNvSpPr>
              <a:spLocks/>
            </p:cNvSpPr>
            <p:nvPr/>
          </p:nvSpPr>
          <p:spPr bwMode="auto">
            <a:xfrm>
              <a:off x="606425" y="1128713"/>
              <a:ext cx="466725" cy="184150"/>
            </a:xfrm>
            <a:custGeom>
              <a:avLst/>
              <a:gdLst>
                <a:gd name="T0" fmla="*/ 2147483647 w 1113"/>
                <a:gd name="T1" fmla="*/ 0 h 439"/>
                <a:gd name="T2" fmla="*/ 2147483647 w 1113"/>
                <a:gd name="T3" fmla="*/ 0 h 439"/>
                <a:gd name="T4" fmla="*/ 2147483647 w 1113"/>
                <a:gd name="T5" fmla="*/ 0 h 439"/>
                <a:gd name="T6" fmla="*/ 0 w 1113"/>
                <a:gd name="T7" fmla="*/ 2147483647 h 439"/>
                <a:gd name="T8" fmla="*/ 0 w 1113"/>
                <a:gd name="T9" fmla="*/ 2147483647 h 439"/>
                <a:gd name="T10" fmla="*/ 2147483647 w 1113"/>
                <a:gd name="T11" fmla="*/ 2147483647 h 439"/>
                <a:gd name="T12" fmla="*/ 2147483647 w 1113"/>
                <a:gd name="T13" fmla="*/ 2147483647 h 439"/>
                <a:gd name="T14" fmla="*/ 2147483647 w 1113"/>
                <a:gd name="T15" fmla="*/ 2147483647 h 439"/>
                <a:gd name="T16" fmla="*/ 2147483647 w 1113"/>
                <a:gd name="T17" fmla="*/ 2147483647 h 439"/>
                <a:gd name="T18" fmla="*/ 2147483647 w 1113"/>
                <a:gd name="T19" fmla="*/ 2147483647 h 439"/>
                <a:gd name="T20" fmla="*/ 2147483647 w 1113"/>
                <a:gd name="T21" fmla="*/ 2147483647 h 439"/>
                <a:gd name="T22" fmla="*/ 2147483647 w 1113"/>
                <a:gd name="T23" fmla="*/ 2147483647 h 439"/>
                <a:gd name="T24" fmla="*/ 2147483647 w 1113"/>
                <a:gd name="T25" fmla="*/ 2147483647 h 439"/>
                <a:gd name="T26" fmla="*/ 2147483647 w 1113"/>
                <a:gd name="T27" fmla="*/ 2147483647 h 439"/>
                <a:gd name="T28" fmla="*/ 2147483647 w 1113"/>
                <a:gd name="T29" fmla="*/ 2147483647 h 439"/>
                <a:gd name="T30" fmla="*/ 2147483647 w 1113"/>
                <a:gd name="T31" fmla="*/ 2147483647 h 439"/>
                <a:gd name="T32" fmla="*/ 2147483647 w 1113"/>
                <a:gd name="T33" fmla="*/ 2147483647 h 439"/>
                <a:gd name="T34" fmla="*/ 2147483647 w 1113"/>
                <a:gd name="T35" fmla="*/ 2147483647 h 439"/>
                <a:gd name="T36" fmla="*/ 2147483647 w 1113"/>
                <a:gd name="T37" fmla="*/ 2147483647 h 439"/>
                <a:gd name="T38" fmla="*/ 2147483647 w 1113"/>
                <a:gd name="T39" fmla="*/ 2147483647 h 439"/>
                <a:gd name="T40" fmla="*/ 2147483647 w 1113"/>
                <a:gd name="T41" fmla="*/ 2147483647 h 439"/>
                <a:gd name="T42" fmla="*/ 2147483647 w 1113"/>
                <a:gd name="T43" fmla="*/ 2147483647 h 439"/>
                <a:gd name="T44" fmla="*/ 2147483647 w 1113"/>
                <a:gd name="T45" fmla="*/ 2147483647 h 439"/>
                <a:gd name="T46" fmla="*/ 2147483647 w 1113"/>
                <a:gd name="T47" fmla="*/ 2147483647 h 439"/>
                <a:gd name="T48" fmla="*/ 2147483647 w 1113"/>
                <a:gd name="T49" fmla="*/ 2147483647 h 439"/>
                <a:gd name="T50" fmla="*/ 2147483647 w 1113"/>
                <a:gd name="T51" fmla="*/ 2147483647 h 439"/>
                <a:gd name="T52" fmla="*/ 2147483647 w 1113"/>
                <a:gd name="T53" fmla="*/ 2147483647 h 439"/>
                <a:gd name="T54" fmla="*/ 2147483647 w 1113"/>
                <a:gd name="T55" fmla="*/ 0 h 4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13"/>
                <a:gd name="T85" fmla="*/ 0 h 439"/>
                <a:gd name="T86" fmla="*/ 1113 w 1113"/>
                <a:gd name="T87" fmla="*/ 439 h 4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13" h="439">
                  <a:moveTo>
                    <a:pt x="1034" y="0"/>
                  </a:moveTo>
                  <a:lnTo>
                    <a:pt x="1034" y="0"/>
                  </a:lnTo>
                  <a:lnTo>
                    <a:pt x="79" y="0"/>
                  </a:lnTo>
                  <a:cubicBezTo>
                    <a:pt x="36" y="0"/>
                    <a:pt x="0" y="36"/>
                    <a:pt x="0" y="80"/>
                  </a:cubicBezTo>
                  <a:lnTo>
                    <a:pt x="0" y="324"/>
                  </a:lnTo>
                  <a:cubicBezTo>
                    <a:pt x="0" y="368"/>
                    <a:pt x="36" y="403"/>
                    <a:pt x="79" y="403"/>
                  </a:cubicBezTo>
                  <a:lnTo>
                    <a:pt x="597" y="403"/>
                  </a:lnTo>
                  <a:cubicBezTo>
                    <a:pt x="609" y="425"/>
                    <a:pt x="631" y="439"/>
                    <a:pt x="657" y="439"/>
                  </a:cubicBezTo>
                  <a:cubicBezTo>
                    <a:pt x="696" y="439"/>
                    <a:pt x="727" y="408"/>
                    <a:pt x="727" y="370"/>
                  </a:cubicBezTo>
                  <a:cubicBezTo>
                    <a:pt x="727" y="332"/>
                    <a:pt x="696" y="300"/>
                    <a:pt x="657" y="300"/>
                  </a:cubicBezTo>
                  <a:cubicBezTo>
                    <a:pt x="631" y="300"/>
                    <a:pt x="608" y="315"/>
                    <a:pt x="597" y="337"/>
                  </a:cubicBezTo>
                  <a:lnTo>
                    <a:pt x="79" y="337"/>
                  </a:lnTo>
                  <a:cubicBezTo>
                    <a:pt x="72" y="337"/>
                    <a:pt x="67" y="331"/>
                    <a:pt x="67" y="324"/>
                  </a:cubicBezTo>
                  <a:lnTo>
                    <a:pt x="67" y="80"/>
                  </a:lnTo>
                  <a:cubicBezTo>
                    <a:pt x="67" y="73"/>
                    <a:pt x="72" y="67"/>
                    <a:pt x="79" y="67"/>
                  </a:cubicBezTo>
                  <a:lnTo>
                    <a:pt x="1034" y="67"/>
                  </a:lnTo>
                  <a:cubicBezTo>
                    <a:pt x="1041" y="67"/>
                    <a:pt x="1046" y="73"/>
                    <a:pt x="1046" y="80"/>
                  </a:cubicBezTo>
                  <a:lnTo>
                    <a:pt x="1046" y="324"/>
                  </a:lnTo>
                  <a:cubicBezTo>
                    <a:pt x="1046" y="331"/>
                    <a:pt x="1041" y="337"/>
                    <a:pt x="1034" y="337"/>
                  </a:cubicBezTo>
                  <a:lnTo>
                    <a:pt x="931" y="337"/>
                  </a:lnTo>
                  <a:cubicBezTo>
                    <a:pt x="919" y="315"/>
                    <a:pt x="896" y="300"/>
                    <a:pt x="870" y="300"/>
                  </a:cubicBezTo>
                  <a:cubicBezTo>
                    <a:pt x="832" y="300"/>
                    <a:pt x="801" y="332"/>
                    <a:pt x="801" y="370"/>
                  </a:cubicBezTo>
                  <a:cubicBezTo>
                    <a:pt x="801" y="408"/>
                    <a:pt x="832" y="439"/>
                    <a:pt x="870" y="439"/>
                  </a:cubicBezTo>
                  <a:cubicBezTo>
                    <a:pt x="896" y="439"/>
                    <a:pt x="919" y="425"/>
                    <a:pt x="931" y="403"/>
                  </a:cubicBezTo>
                  <a:lnTo>
                    <a:pt x="1034" y="403"/>
                  </a:lnTo>
                  <a:cubicBezTo>
                    <a:pt x="1077" y="403"/>
                    <a:pt x="1113" y="368"/>
                    <a:pt x="1113" y="324"/>
                  </a:cubicBezTo>
                  <a:lnTo>
                    <a:pt x="1113" y="80"/>
                  </a:lnTo>
                  <a:cubicBezTo>
                    <a:pt x="1113" y="36"/>
                    <a:pt x="1077" y="0"/>
                    <a:pt x="1034" y="0"/>
                  </a:cubicBezTo>
                  <a:close/>
                </a:path>
              </a:pathLst>
            </a:custGeom>
            <a:grpFill/>
            <a:ln w="0">
              <a:noFill/>
              <a:round/>
              <a:headEnd/>
              <a:tailEnd/>
            </a:ln>
          </p:spPr>
          <p:txBody>
            <a:bodyPr/>
            <a:lstStyle/>
            <a:p>
              <a:endParaRPr lang="zh-CN" altLang="en-US"/>
            </a:p>
          </p:txBody>
        </p:sp>
        <p:sp>
          <p:nvSpPr>
            <p:cNvPr id="18" name="Freeform 56"/>
            <p:cNvSpPr>
              <a:spLocks/>
            </p:cNvSpPr>
            <p:nvPr/>
          </p:nvSpPr>
          <p:spPr bwMode="auto">
            <a:xfrm>
              <a:off x="747713" y="1196975"/>
              <a:ext cx="33338" cy="34925"/>
            </a:xfrm>
            <a:custGeom>
              <a:avLst/>
              <a:gdLst>
                <a:gd name="T0" fmla="*/ 0 w 80"/>
                <a:gd name="T1" fmla="*/ 2147483647 h 81"/>
                <a:gd name="T2" fmla="*/ 0 w 80"/>
                <a:gd name="T3" fmla="*/ 2147483647 h 81"/>
                <a:gd name="T4" fmla="*/ 2147483647 w 80"/>
                <a:gd name="T5" fmla="*/ 2147483647 h 81"/>
                <a:gd name="T6" fmla="*/ 2147483647 w 80"/>
                <a:gd name="T7" fmla="*/ 2147483647 h 81"/>
                <a:gd name="T8" fmla="*/ 2147483647 w 80"/>
                <a:gd name="T9" fmla="*/ 0 h 81"/>
                <a:gd name="T10" fmla="*/ 0 w 80"/>
                <a:gd name="T11" fmla="*/ 2147483647 h 81"/>
                <a:gd name="T12" fmla="*/ 0 60000 65536"/>
                <a:gd name="T13" fmla="*/ 0 60000 65536"/>
                <a:gd name="T14" fmla="*/ 0 60000 65536"/>
                <a:gd name="T15" fmla="*/ 0 60000 65536"/>
                <a:gd name="T16" fmla="*/ 0 60000 65536"/>
                <a:gd name="T17" fmla="*/ 0 60000 65536"/>
                <a:gd name="T18" fmla="*/ 0 w 80"/>
                <a:gd name="T19" fmla="*/ 0 h 81"/>
                <a:gd name="T20" fmla="*/ 80 w 8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0" h="81">
                  <a:moveTo>
                    <a:pt x="0" y="41"/>
                  </a:moveTo>
                  <a:lnTo>
                    <a:pt x="0" y="41"/>
                  </a:lnTo>
                  <a:cubicBezTo>
                    <a:pt x="0" y="63"/>
                    <a:pt x="18" y="81"/>
                    <a:pt x="40" y="81"/>
                  </a:cubicBezTo>
                  <a:cubicBezTo>
                    <a:pt x="62" y="81"/>
                    <a:pt x="80" y="63"/>
                    <a:pt x="80" y="41"/>
                  </a:cubicBezTo>
                  <a:cubicBezTo>
                    <a:pt x="80" y="18"/>
                    <a:pt x="62" y="0"/>
                    <a:pt x="40" y="0"/>
                  </a:cubicBezTo>
                  <a:cubicBezTo>
                    <a:pt x="18" y="0"/>
                    <a:pt x="0" y="18"/>
                    <a:pt x="0" y="41"/>
                  </a:cubicBezTo>
                  <a:close/>
                </a:path>
              </a:pathLst>
            </a:custGeom>
            <a:grpFill/>
            <a:ln w="0">
              <a:noFill/>
              <a:round/>
              <a:headEnd/>
              <a:tailEnd/>
            </a:ln>
          </p:spPr>
          <p:txBody>
            <a:bodyPr/>
            <a:lstStyle/>
            <a:p>
              <a:endParaRPr lang="zh-CN" altLang="en-US"/>
            </a:p>
          </p:txBody>
        </p:sp>
        <p:sp>
          <p:nvSpPr>
            <p:cNvPr id="19" name="Freeform 57"/>
            <p:cNvSpPr>
              <a:spLocks/>
            </p:cNvSpPr>
            <p:nvPr/>
          </p:nvSpPr>
          <p:spPr bwMode="auto">
            <a:xfrm>
              <a:off x="677863" y="1196975"/>
              <a:ext cx="33338" cy="34925"/>
            </a:xfrm>
            <a:custGeom>
              <a:avLst/>
              <a:gdLst>
                <a:gd name="T0" fmla="*/ 0 w 80"/>
                <a:gd name="T1" fmla="*/ 2147483647 h 81"/>
                <a:gd name="T2" fmla="*/ 0 w 80"/>
                <a:gd name="T3" fmla="*/ 2147483647 h 81"/>
                <a:gd name="T4" fmla="*/ 2147483647 w 80"/>
                <a:gd name="T5" fmla="*/ 2147483647 h 81"/>
                <a:gd name="T6" fmla="*/ 2147483647 w 80"/>
                <a:gd name="T7" fmla="*/ 2147483647 h 81"/>
                <a:gd name="T8" fmla="*/ 2147483647 w 80"/>
                <a:gd name="T9" fmla="*/ 0 h 81"/>
                <a:gd name="T10" fmla="*/ 0 w 80"/>
                <a:gd name="T11" fmla="*/ 2147483647 h 81"/>
                <a:gd name="T12" fmla="*/ 0 60000 65536"/>
                <a:gd name="T13" fmla="*/ 0 60000 65536"/>
                <a:gd name="T14" fmla="*/ 0 60000 65536"/>
                <a:gd name="T15" fmla="*/ 0 60000 65536"/>
                <a:gd name="T16" fmla="*/ 0 60000 65536"/>
                <a:gd name="T17" fmla="*/ 0 60000 65536"/>
                <a:gd name="T18" fmla="*/ 0 w 80"/>
                <a:gd name="T19" fmla="*/ 0 h 81"/>
                <a:gd name="T20" fmla="*/ 80 w 8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0" h="81">
                  <a:moveTo>
                    <a:pt x="0" y="41"/>
                  </a:moveTo>
                  <a:lnTo>
                    <a:pt x="0" y="41"/>
                  </a:lnTo>
                  <a:cubicBezTo>
                    <a:pt x="0" y="63"/>
                    <a:pt x="18" y="81"/>
                    <a:pt x="40" y="81"/>
                  </a:cubicBezTo>
                  <a:cubicBezTo>
                    <a:pt x="62" y="81"/>
                    <a:pt x="80" y="63"/>
                    <a:pt x="80" y="41"/>
                  </a:cubicBezTo>
                  <a:cubicBezTo>
                    <a:pt x="80" y="18"/>
                    <a:pt x="62" y="0"/>
                    <a:pt x="40" y="0"/>
                  </a:cubicBezTo>
                  <a:cubicBezTo>
                    <a:pt x="18" y="0"/>
                    <a:pt x="0" y="18"/>
                    <a:pt x="0" y="41"/>
                  </a:cubicBezTo>
                  <a:close/>
                </a:path>
              </a:pathLst>
            </a:custGeom>
            <a:grpFill/>
            <a:ln w="0">
              <a:noFill/>
              <a:round/>
              <a:headEnd/>
              <a:tailEnd/>
            </a:ln>
          </p:spPr>
          <p:txBody>
            <a:bodyPr/>
            <a:lstStyle/>
            <a:p>
              <a:endParaRPr lang="zh-CN" altLang="en-US"/>
            </a:p>
          </p:txBody>
        </p:sp>
        <p:sp>
          <p:nvSpPr>
            <p:cNvPr id="20" name="Freeform 58"/>
            <p:cNvSpPr>
              <a:spLocks/>
            </p:cNvSpPr>
            <p:nvPr/>
          </p:nvSpPr>
          <p:spPr bwMode="auto">
            <a:xfrm>
              <a:off x="606425" y="985838"/>
              <a:ext cx="28575" cy="133350"/>
            </a:xfrm>
            <a:custGeom>
              <a:avLst/>
              <a:gdLst>
                <a:gd name="T0" fmla="*/ 2147483647 w 67"/>
                <a:gd name="T1" fmla="*/ 2147483647 h 316"/>
                <a:gd name="T2" fmla="*/ 2147483647 w 67"/>
                <a:gd name="T3" fmla="*/ 2147483647 h 316"/>
                <a:gd name="T4" fmla="*/ 2147483647 w 67"/>
                <a:gd name="T5" fmla="*/ 2147483647 h 316"/>
                <a:gd name="T6" fmla="*/ 2147483647 w 67"/>
                <a:gd name="T7" fmla="*/ 2147483647 h 316"/>
                <a:gd name="T8" fmla="*/ 2147483647 w 67"/>
                <a:gd name="T9" fmla="*/ 0 h 316"/>
                <a:gd name="T10" fmla="*/ 0 w 67"/>
                <a:gd name="T11" fmla="*/ 2147483647 h 316"/>
                <a:gd name="T12" fmla="*/ 0 w 67"/>
                <a:gd name="T13" fmla="*/ 2147483647 h 316"/>
                <a:gd name="T14" fmla="*/ 2147483647 w 67"/>
                <a:gd name="T15" fmla="*/ 2147483647 h 316"/>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316"/>
                <a:gd name="T26" fmla="*/ 67 w 6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316">
                  <a:moveTo>
                    <a:pt x="33" y="316"/>
                  </a:moveTo>
                  <a:lnTo>
                    <a:pt x="33" y="316"/>
                  </a:lnTo>
                  <a:cubicBezTo>
                    <a:pt x="52" y="316"/>
                    <a:pt x="67" y="301"/>
                    <a:pt x="67" y="283"/>
                  </a:cubicBezTo>
                  <a:lnTo>
                    <a:pt x="67" y="33"/>
                  </a:lnTo>
                  <a:cubicBezTo>
                    <a:pt x="67" y="15"/>
                    <a:pt x="52" y="0"/>
                    <a:pt x="33" y="0"/>
                  </a:cubicBezTo>
                  <a:cubicBezTo>
                    <a:pt x="15" y="0"/>
                    <a:pt x="0" y="15"/>
                    <a:pt x="0" y="33"/>
                  </a:cubicBezTo>
                  <a:lnTo>
                    <a:pt x="0" y="283"/>
                  </a:lnTo>
                  <a:cubicBezTo>
                    <a:pt x="0" y="301"/>
                    <a:pt x="15" y="316"/>
                    <a:pt x="33" y="316"/>
                  </a:cubicBezTo>
                  <a:close/>
                </a:path>
              </a:pathLst>
            </a:custGeom>
            <a:grpFill/>
            <a:ln w="0">
              <a:noFill/>
              <a:round/>
              <a:headEnd/>
              <a:tailEnd/>
            </a:ln>
          </p:spPr>
          <p:txBody>
            <a:bodyPr/>
            <a:lstStyle/>
            <a:p>
              <a:endParaRPr lang="zh-CN" altLang="en-US"/>
            </a:p>
          </p:txBody>
        </p:sp>
        <p:sp>
          <p:nvSpPr>
            <p:cNvPr id="21" name="Freeform 59"/>
            <p:cNvSpPr>
              <a:spLocks/>
            </p:cNvSpPr>
            <p:nvPr/>
          </p:nvSpPr>
          <p:spPr bwMode="auto">
            <a:xfrm>
              <a:off x="1044575" y="985838"/>
              <a:ext cx="28575" cy="133350"/>
            </a:xfrm>
            <a:custGeom>
              <a:avLst/>
              <a:gdLst>
                <a:gd name="T0" fmla="*/ 2147483647 w 67"/>
                <a:gd name="T1" fmla="*/ 0 h 316"/>
                <a:gd name="T2" fmla="*/ 2147483647 w 67"/>
                <a:gd name="T3" fmla="*/ 0 h 316"/>
                <a:gd name="T4" fmla="*/ 0 w 67"/>
                <a:gd name="T5" fmla="*/ 2147483647 h 316"/>
                <a:gd name="T6" fmla="*/ 0 w 67"/>
                <a:gd name="T7" fmla="*/ 2147483647 h 316"/>
                <a:gd name="T8" fmla="*/ 2147483647 w 67"/>
                <a:gd name="T9" fmla="*/ 2147483647 h 316"/>
                <a:gd name="T10" fmla="*/ 2147483647 w 67"/>
                <a:gd name="T11" fmla="*/ 2147483647 h 316"/>
                <a:gd name="T12" fmla="*/ 2147483647 w 67"/>
                <a:gd name="T13" fmla="*/ 2147483647 h 316"/>
                <a:gd name="T14" fmla="*/ 2147483647 w 67"/>
                <a:gd name="T15" fmla="*/ 0 h 316"/>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316"/>
                <a:gd name="T26" fmla="*/ 67 w 6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316">
                  <a:moveTo>
                    <a:pt x="34" y="0"/>
                  </a:moveTo>
                  <a:lnTo>
                    <a:pt x="34" y="0"/>
                  </a:lnTo>
                  <a:cubicBezTo>
                    <a:pt x="15" y="0"/>
                    <a:pt x="0" y="15"/>
                    <a:pt x="0" y="33"/>
                  </a:cubicBezTo>
                  <a:lnTo>
                    <a:pt x="0" y="283"/>
                  </a:lnTo>
                  <a:cubicBezTo>
                    <a:pt x="0" y="301"/>
                    <a:pt x="15" y="316"/>
                    <a:pt x="34" y="316"/>
                  </a:cubicBezTo>
                  <a:cubicBezTo>
                    <a:pt x="52" y="316"/>
                    <a:pt x="67" y="301"/>
                    <a:pt x="67" y="283"/>
                  </a:cubicBezTo>
                  <a:lnTo>
                    <a:pt x="67" y="33"/>
                  </a:lnTo>
                  <a:cubicBezTo>
                    <a:pt x="67" y="15"/>
                    <a:pt x="52" y="0"/>
                    <a:pt x="34" y="0"/>
                  </a:cubicBezTo>
                  <a:close/>
                </a:path>
              </a:pathLst>
            </a:custGeom>
            <a:grpFill/>
            <a:ln w="0">
              <a:noFill/>
              <a:round/>
              <a:headEnd/>
              <a:tailEnd/>
            </a:ln>
          </p:spPr>
          <p:txBody>
            <a:bodyPr/>
            <a:lstStyle/>
            <a:p>
              <a:endParaRPr lang="zh-CN" altLang="en-US"/>
            </a:p>
          </p:txBody>
        </p:sp>
        <p:sp>
          <p:nvSpPr>
            <p:cNvPr id="22" name="Freeform 60"/>
            <p:cNvSpPr>
              <a:spLocks/>
            </p:cNvSpPr>
            <p:nvPr/>
          </p:nvSpPr>
          <p:spPr bwMode="auto">
            <a:xfrm>
              <a:off x="830263" y="1198563"/>
              <a:ext cx="168275" cy="28575"/>
            </a:xfrm>
            <a:custGeom>
              <a:avLst/>
              <a:gdLst>
                <a:gd name="T0" fmla="*/ 2147483647 w 399"/>
                <a:gd name="T1" fmla="*/ 2147483647 h 67"/>
                <a:gd name="T2" fmla="*/ 2147483647 w 399"/>
                <a:gd name="T3" fmla="*/ 2147483647 h 67"/>
                <a:gd name="T4" fmla="*/ 2147483647 w 399"/>
                <a:gd name="T5" fmla="*/ 0 h 67"/>
                <a:gd name="T6" fmla="*/ 2147483647 w 399"/>
                <a:gd name="T7" fmla="*/ 0 h 67"/>
                <a:gd name="T8" fmla="*/ 0 w 399"/>
                <a:gd name="T9" fmla="*/ 2147483647 h 67"/>
                <a:gd name="T10" fmla="*/ 2147483647 w 399"/>
                <a:gd name="T11" fmla="*/ 2147483647 h 67"/>
                <a:gd name="T12" fmla="*/ 2147483647 w 399"/>
                <a:gd name="T13" fmla="*/ 2147483647 h 67"/>
                <a:gd name="T14" fmla="*/ 2147483647 w 399"/>
                <a:gd name="T15" fmla="*/ 2147483647 h 67"/>
                <a:gd name="T16" fmla="*/ 0 60000 65536"/>
                <a:gd name="T17" fmla="*/ 0 60000 65536"/>
                <a:gd name="T18" fmla="*/ 0 60000 65536"/>
                <a:gd name="T19" fmla="*/ 0 60000 65536"/>
                <a:gd name="T20" fmla="*/ 0 60000 65536"/>
                <a:gd name="T21" fmla="*/ 0 60000 65536"/>
                <a:gd name="T22" fmla="*/ 0 60000 65536"/>
                <a:gd name="T23" fmla="*/ 0 60000 65536"/>
                <a:gd name="T24" fmla="*/ 0 w 399"/>
                <a:gd name="T25" fmla="*/ 0 h 67"/>
                <a:gd name="T26" fmla="*/ 399 w 399"/>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9" h="67">
                  <a:moveTo>
                    <a:pt x="399" y="34"/>
                  </a:moveTo>
                  <a:lnTo>
                    <a:pt x="399" y="34"/>
                  </a:lnTo>
                  <a:cubicBezTo>
                    <a:pt x="399" y="15"/>
                    <a:pt x="384" y="0"/>
                    <a:pt x="366" y="0"/>
                  </a:cubicBezTo>
                  <a:lnTo>
                    <a:pt x="34" y="0"/>
                  </a:lnTo>
                  <a:cubicBezTo>
                    <a:pt x="15" y="0"/>
                    <a:pt x="0" y="15"/>
                    <a:pt x="0" y="34"/>
                  </a:cubicBezTo>
                  <a:cubicBezTo>
                    <a:pt x="0" y="52"/>
                    <a:pt x="15" y="67"/>
                    <a:pt x="34" y="67"/>
                  </a:cubicBezTo>
                  <a:lnTo>
                    <a:pt x="366" y="67"/>
                  </a:lnTo>
                  <a:cubicBezTo>
                    <a:pt x="384" y="67"/>
                    <a:pt x="399" y="52"/>
                    <a:pt x="399" y="34"/>
                  </a:cubicBezTo>
                  <a:close/>
                </a:path>
              </a:pathLst>
            </a:custGeom>
            <a:grpFill/>
            <a:ln w="0">
              <a:noFill/>
              <a:round/>
              <a:headEnd/>
              <a:tailEnd/>
            </a:ln>
          </p:spPr>
          <p:txBody>
            <a:bodyPr/>
            <a:lstStyle/>
            <a:p>
              <a:endParaRPr lang="zh-CN" altLang="en-US"/>
            </a:p>
          </p:txBody>
        </p:sp>
      </p:grpSp>
      <p:sp>
        <p:nvSpPr>
          <p:cNvPr id="23" name="文本框 22"/>
          <p:cNvSpPr txBox="1"/>
          <p:nvPr/>
        </p:nvSpPr>
        <p:spPr>
          <a:xfrm>
            <a:off x="3668526" y="5754216"/>
            <a:ext cx="415498" cy="369332"/>
          </a:xfrm>
          <a:prstGeom prst="rect">
            <a:avLst/>
          </a:prstGeom>
          <a:noFill/>
        </p:spPr>
        <p:txBody>
          <a:bodyPr wrap="none" rtlCol="0">
            <a:spAutoFit/>
          </a:bodyPr>
          <a:lstStyle/>
          <a:p>
            <a:r>
              <a:rPr lang="zh-CN" altLang="en-US"/>
              <a:t>人</a:t>
            </a:r>
          </a:p>
        </p:txBody>
      </p:sp>
      <p:sp>
        <p:nvSpPr>
          <p:cNvPr id="24" name="文本框 23"/>
          <p:cNvSpPr txBox="1"/>
          <p:nvPr/>
        </p:nvSpPr>
        <p:spPr>
          <a:xfrm>
            <a:off x="7528444" y="5665462"/>
            <a:ext cx="877163" cy="369332"/>
          </a:xfrm>
          <a:prstGeom prst="rect">
            <a:avLst/>
          </a:prstGeom>
          <a:noFill/>
        </p:spPr>
        <p:txBody>
          <a:bodyPr wrap="none" rtlCol="0">
            <a:spAutoFit/>
          </a:bodyPr>
          <a:lstStyle/>
          <a:p>
            <a:r>
              <a:rPr lang="zh-CN" altLang="en-US" smtClean="0"/>
              <a:t>路由器</a:t>
            </a:r>
            <a:endParaRPr lang="zh-CN" altLang="en-US"/>
          </a:p>
        </p:txBody>
      </p:sp>
      <p:sp>
        <p:nvSpPr>
          <p:cNvPr id="26" name="圆角矩形标注 25"/>
          <p:cNvSpPr/>
          <p:nvPr/>
        </p:nvSpPr>
        <p:spPr bwMode="auto">
          <a:xfrm flipH="1">
            <a:off x="9163710" y="3870548"/>
            <a:ext cx="2009490" cy="894205"/>
          </a:xfrm>
          <a:prstGeom prst="wedgeRoundRectCallout">
            <a:avLst>
              <a:gd name="adj1" fmla="val 58476"/>
              <a:gd name="adj2" fmla="val 82826"/>
              <a:gd name="adj3" fmla="val 16667"/>
            </a:avLst>
          </a:prstGeom>
          <a:solidFill>
            <a:srgbClr val="00B0F0">
              <a:alpha val="5000"/>
            </a:srgbClr>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接口、路由协议、</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地址、路由表</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62323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YANG</a:t>
            </a:r>
            <a:r>
              <a:rPr lang="zh-CN" altLang="en-US" dirty="0" smtClean="0"/>
              <a:t>与</a:t>
            </a:r>
            <a:r>
              <a:rPr lang="en-US" altLang="zh-CN" dirty="0" smtClean="0"/>
              <a:t>XML (1)</a:t>
            </a:r>
            <a:endParaRPr lang="zh-CN" altLang="en-US" dirty="0"/>
          </a:p>
        </p:txBody>
      </p:sp>
      <p:sp>
        <p:nvSpPr>
          <p:cNvPr id="3" name="文本占位符 2"/>
          <p:cNvSpPr>
            <a:spLocks noGrp="1"/>
          </p:cNvSpPr>
          <p:nvPr>
            <p:ph type="body" sz="quarter" idx="10"/>
          </p:nvPr>
        </p:nvSpPr>
        <p:spPr>
          <a:xfrm>
            <a:off x="468317" y="1233488"/>
            <a:ext cx="11276183" cy="990540"/>
          </a:xfrm>
        </p:spPr>
        <p:txBody>
          <a:bodyPr/>
          <a:lstStyle/>
          <a:p>
            <a:r>
              <a:rPr lang="zh-CN" altLang="en-US" sz="2000"/>
              <a:t>在</a:t>
            </a:r>
            <a:r>
              <a:rPr lang="en-US" altLang="zh-CN" sz="2000"/>
              <a:t>NETCONF</a:t>
            </a:r>
            <a:r>
              <a:rPr lang="zh-CN" altLang="en-US" sz="2000" smtClean="0"/>
              <a:t>客户端（例如网管平台</a:t>
            </a:r>
            <a:r>
              <a:rPr lang="en-US" altLang="zh-CN" sz="2000" smtClean="0"/>
              <a:t>/SDN</a:t>
            </a:r>
            <a:r>
              <a:rPr lang="zh-CN" altLang="en-US" sz="2000" smtClean="0"/>
              <a:t>控制器）加载</a:t>
            </a:r>
            <a:r>
              <a:rPr lang="en-US" altLang="zh-CN" sz="2000"/>
              <a:t>YANG</a:t>
            </a:r>
            <a:r>
              <a:rPr lang="zh-CN" altLang="en-US" sz="2000"/>
              <a:t>文件</a:t>
            </a:r>
            <a:r>
              <a:rPr lang="zh-CN" altLang="en-US" sz="2000" smtClean="0"/>
              <a:t>。</a:t>
            </a:r>
            <a:endParaRPr lang="en-US" altLang="zh-CN" sz="2000" smtClean="0"/>
          </a:p>
          <a:p>
            <a:r>
              <a:rPr lang="zh-CN" altLang="en-US" sz="2000" smtClean="0"/>
              <a:t>通过</a:t>
            </a:r>
            <a:r>
              <a:rPr lang="en-US" altLang="zh-CN" sz="2000" smtClean="0"/>
              <a:t>YANG</a:t>
            </a:r>
            <a:r>
              <a:rPr lang="zh-CN" altLang="en-US" sz="2000" smtClean="0"/>
              <a:t>文件将数据转换为</a:t>
            </a:r>
            <a:r>
              <a:rPr lang="en-US" altLang="zh-CN" sz="2000" smtClean="0"/>
              <a:t>XML</a:t>
            </a:r>
            <a:r>
              <a:rPr lang="zh-CN" altLang="en-US" sz="2000" smtClean="0"/>
              <a:t>格式的</a:t>
            </a:r>
            <a:r>
              <a:rPr lang="en-US" altLang="zh-CN" sz="2000" smtClean="0"/>
              <a:t>NETCONF</a:t>
            </a:r>
            <a:r>
              <a:rPr lang="zh-CN" altLang="en-US" sz="2000" smtClean="0"/>
              <a:t>消息发送到</a:t>
            </a:r>
            <a:r>
              <a:rPr lang="zh-CN" altLang="en-US" sz="2000"/>
              <a:t>设备。</a:t>
            </a:r>
          </a:p>
        </p:txBody>
      </p:sp>
      <p:grpSp>
        <p:nvGrpSpPr>
          <p:cNvPr id="8" name="组合 7"/>
          <p:cNvGrpSpPr/>
          <p:nvPr/>
        </p:nvGrpSpPr>
        <p:grpSpPr>
          <a:xfrm>
            <a:off x="1475738" y="2393809"/>
            <a:ext cx="2679793" cy="3721694"/>
            <a:chOff x="4702129" y="2408189"/>
            <a:chExt cx="2679793" cy="3721694"/>
          </a:xfrm>
        </p:grpSpPr>
        <p:sp>
          <p:nvSpPr>
            <p:cNvPr id="32" name="矩形 31"/>
            <p:cNvSpPr/>
            <p:nvPr/>
          </p:nvSpPr>
          <p:spPr>
            <a:xfrm>
              <a:off x="4702129" y="2408189"/>
              <a:ext cx="2679793" cy="3354235"/>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list server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key "name";</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unique "ip port";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leaf name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type string;</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leaf ip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type inet:ip-address;</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leaf port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type inet:port-number;</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5407877" y="5760551"/>
              <a:ext cx="1268296" cy="369332"/>
            </a:xfrm>
            <a:prstGeom prst="rect">
              <a:avLst/>
            </a:prstGeom>
            <a:noFill/>
          </p:spPr>
          <p:txBody>
            <a:bodyPr wrap="none" rtlCol="0">
              <a:spAutoFit/>
            </a:bodyPr>
            <a:lstStyle/>
            <a:p>
              <a:r>
                <a:rPr lang="en-US" altLang="zh-CN" smtClean="0"/>
                <a:t>YANG</a:t>
              </a:r>
              <a:r>
                <a:rPr lang="zh-CN" altLang="en-US" smtClean="0"/>
                <a:t>文件</a:t>
              </a:r>
              <a:endParaRPr lang="zh-CN" altLang="en-US"/>
            </a:p>
          </p:txBody>
        </p:sp>
      </p:grpSp>
      <p:sp>
        <p:nvSpPr>
          <p:cNvPr id="34" name="文本框 33"/>
          <p:cNvSpPr txBox="1"/>
          <p:nvPr/>
        </p:nvSpPr>
        <p:spPr>
          <a:xfrm>
            <a:off x="4222511" y="3584380"/>
            <a:ext cx="479618" cy="707886"/>
          </a:xfrm>
          <a:prstGeom prst="rect">
            <a:avLst/>
          </a:prstGeom>
          <a:noFill/>
        </p:spPr>
        <p:txBody>
          <a:bodyPr wrap="none" rtlCol="0">
            <a:spAutoFit/>
          </a:bodyPr>
          <a:lstStyle/>
          <a:p>
            <a:r>
              <a:rPr lang="en-US" altLang="zh-CN" sz="4000" smtClean="0"/>
              <a:t>+</a:t>
            </a:r>
            <a:endParaRPr lang="zh-CN" altLang="en-US" sz="4000"/>
          </a:p>
        </p:txBody>
      </p:sp>
      <p:sp>
        <p:nvSpPr>
          <p:cNvPr id="37" name="文本框 36"/>
          <p:cNvSpPr txBox="1"/>
          <p:nvPr/>
        </p:nvSpPr>
        <p:spPr>
          <a:xfrm>
            <a:off x="7381922" y="3716240"/>
            <a:ext cx="479618" cy="707886"/>
          </a:xfrm>
          <a:prstGeom prst="rect">
            <a:avLst/>
          </a:prstGeom>
          <a:noFill/>
        </p:spPr>
        <p:txBody>
          <a:bodyPr wrap="none" rtlCol="0">
            <a:spAutoFit/>
          </a:bodyPr>
          <a:lstStyle/>
          <a:p>
            <a:r>
              <a:rPr lang="en-US" altLang="zh-CN" sz="4000" smtClean="0"/>
              <a:t>=</a:t>
            </a:r>
            <a:endParaRPr lang="zh-CN" altLang="en-US" sz="4000"/>
          </a:p>
        </p:txBody>
      </p:sp>
      <p:grpSp>
        <p:nvGrpSpPr>
          <p:cNvPr id="7" name="组合 6"/>
          <p:cNvGrpSpPr/>
          <p:nvPr/>
        </p:nvGrpSpPr>
        <p:grpSpPr>
          <a:xfrm>
            <a:off x="8010375" y="2429054"/>
            <a:ext cx="2679793" cy="3693174"/>
            <a:chOff x="1413164" y="2408189"/>
            <a:chExt cx="2679793" cy="3693174"/>
          </a:xfrm>
        </p:grpSpPr>
        <p:sp>
          <p:nvSpPr>
            <p:cNvPr id="36" name="矩形 35"/>
            <p:cNvSpPr/>
            <p:nvPr/>
          </p:nvSpPr>
          <p:spPr>
            <a:xfrm>
              <a:off x="1413164" y="2408189"/>
              <a:ext cx="2679793" cy="3354235"/>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&lt;name&gt;smtp&lt;/name&gt;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&lt;ip&gt;192.0.2.1&lt;/ip&gt;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&lt;port&gt;25&lt;/port&gt;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&lt;name&gt;http&lt;/name&gt;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&lt;ip&gt;192.0.2.1&lt;/ip&gt;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&lt;name&gt;ftp&lt;/name&gt;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&lt;ip&gt;192.0.2.1&lt;/ip&gt;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p:txBody>
        </p:sp>
        <p:sp>
          <p:nvSpPr>
            <p:cNvPr id="38" name="文本框 37"/>
            <p:cNvSpPr txBox="1"/>
            <p:nvPr/>
          </p:nvSpPr>
          <p:spPr>
            <a:xfrm>
              <a:off x="2452539" y="5732031"/>
              <a:ext cx="649537" cy="369332"/>
            </a:xfrm>
            <a:prstGeom prst="rect">
              <a:avLst/>
            </a:prstGeom>
            <a:noFill/>
          </p:spPr>
          <p:txBody>
            <a:bodyPr wrap="none" rtlCol="0">
              <a:spAutoFit/>
            </a:bodyPr>
            <a:lstStyle/>
            <a:p>
              <a:r>
                <a:rPr lang="en-US" altLang="zh-CN" smtClean="0"/>
                <a:t>XML</a:t>
              </a:r>
              <a:endParaRPr lang="zh-CN" altLang="en-US"/>
            </a:p>
          </p:txBody>
        </p:sp>
      </p:grpSp>
      <p:grpSp>
        <p:nvGrpSpPr>
          <p:cNvPr id="10" name="组合 9"/>
          <p:cNvGrpSpPr/>
          <p:nvPr/>
        </p:nvGrpSpPr>
        <p:grpSpPr>
          <a:xfrm>
            <a:off x="4769037" y="2408189"/>
            <a:ext cx="2154250" cy="3719675"/>
            <a:chOff x="8044435" y="2408189"/>
            <a:chExt cx="2154250" cy="3719675"/>
          </a:xfrm>
        </p:grpSpPr>
        <p:sp>
          <p:nvSpPr>
            <p:cNvPr id="35" name="文本框 34"/>
            <p:cNvSpPr txBox="1"/>
            <p:nvPr/>
          </p:nvSpPr>
          <p:spPr>
            <a:xfrm>
              <a:off x="8798394" y="5758532"/>
              <a:ext cx="646331" cy="369332"/>
            </a:xfrm>
            <a:prstGeom prst="rect">
              <a:avLst/>
            </a:prstGeom>
            <a:noFill/>
          </p:spPr>
          <p:txBody>
            <a:bodyPr wrap="none" rtlCol="0">
              <a:spAutoFit/>
            </a:bodyPr>
            <a:lstStyle/>
            <a:p>
              <a:r>
                <a:rPr lang="zh-CN" altLang="en-US" smtClean="0"/>
                <a:t>数据</a:t>
              </a:r>
              <a:endParaRPr lang="zh-CN" altLang="en-US"/>
            </a:p>
          </p:txBody>
        </p:sp>
        <p:grpSp>
          <p:nvGrpSpPr>
            <p:cNvPr id="39" name="组合 38"/>
            <p:cNvGrpSpPr/>
            <p:nvPr/>
          </p:nvGrpSpPr>
          <p:grpSpPr>
            <a:xfrm>
              <a:off x="8044435" y="2408189"/>
              <a:ext cx="2154250" cy="3354235"/>
              <a:chOff x="5219727" y="1715222"/>
              <a:chExt cx="1538416" cy="3231654"/>
            </a:xfrm>
          </p:grpSpPr>
          <p:sp>
            <p:nvSpPr>
              <p:cNvPr id="40" name="矩形 39"/>
              <p:cNvSpPr/>
              <p:nvPr/>
            </p:nvSpPr>
            <p:spPr>
              <a:xfrm>
                <a:off x="5219727" y="1715222"/>
                <a:ext cx="1538416" cy="1077218"/>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zh-CN" altLang="en-US" sz="1600" kern="0" dirty="0">
                    <a:solidFill>
                      <a:srgbClr val="1D1D1A"/>
                    </a:solidFill>
                    <a:latin typeface="Huawei Sans" panose="020C0503030203020204" pitchFamily="34" charset="0"/>
                    <a:ea typeface="方正兰亭黑简体" panose="02000000000000000000" pitchFamily="2" charset="-122"/>
                  </a:rPr>
                  <a:t>name="smtp"</a:t>
                </a:r>
              </a:p>
              <a:p>
                <a:r>
                  <a:rPr lang="zh-CN" altLang="en-US" sz="1600" kern="0" dirty="0">
                    <a:solidFill>
                      <a:srgbClr val="1D1D1A"/>
                    </a:solidFill>
                    <a:latin typeface="Huawei Sans" panose="020C0503030203020204" pitchFamily="34" charset="0"/>
                    <a:ea typeface="方正兰亭黑简体" panose="02000000000000000000" pitchFamily="2" charset="-122"/>
                  </a:rPr>
                  <a:t>ip=192.0.2.1</a:t>
                </a:r>
              </a:p>
              <a:p>
                <a:r>
                  <a:rPr lang="zh-CN" altLang="en-US" sz="1600" kern="0" dirty="0">
                    <a:solidFill>
                      <a:srgbClr val="1D1D1A"/>
                    </a:solidFill>
                    <a:latin typeface="Huawei Sans" panose="020C0503030203020204" pitchFamily="34" charset="0"/>
                    <a:ea typeface="方正兰亭黑简体" panose="02000000000000000000" pitchFamily="2" charset="-122"/>
                  </a:rPr>
                  <a:t>port=25</a:t>
                </a:r>
              </a:p>
            </p:txBody>
          </p:sp>
          <p:sp>
            <p:nvSpPr>
              <p:cNvPr id="41" name="矩形 40"/>
              <p:cNvSpPr/>
              <p:nvPr/>
            </p:nvSpPr>
            <p:spPr>
              <a:xfrm>
                <a:off x="5219727" y="2792440"/>
                <a:ext cx="1538416" cy="1077218"/>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zh-CN" altLang="en-US" sz="1600" kern="0" dirty="0">
                    <a:solidFill>
                      <a:srgbClr val="1D1D1A"/>
                    </a:solidFill>
                    <a:latin typeface="Huawei Sans" panose="020C0503030203020204" pitchFamily="34" charset="0"/>
                    <a:ea typeface="方正兰亭黑简体" panose="02000000000000000000" pitchFamily="2" charset="-122"/>
                  </a:rPr>
                  <a:t>name="</a:t>
                </a:r>
                <a:r>
                  <a:rPr lang="en-US" altLang="zh-CN" sz="1600" kern="0" dirty="0">
                    <a:solidFill>
                      <a:srgbClr val="1D1D1A"/>
                    </a:solidFill>
                    <a:latin typeface="Huawei Sans" panose="020C0503030203020204" pitchFamily="34" charset="0"/>
                    <a:ea typeface="方正兰亭黑简体" panose="02000000000000000000" pitchFamily="2" charset="-122"/>
                  </a:rPr>
                  <a:t>http</a:t>
                </a:r>
                <a:r>
                  <a:rPr lang="zh-CN" altLang="en-US" sz="1600" kern="0" dirty="0">
                    <a:solidFill>
                      <a:srgbClr val="1D1D1A"/>
                    </a:solidFill>
                    <a:latin typeface="Huawei Sans" panose="020C0503030203020204" pitchFamily="34" charset="0"/>
                    <a:ea typeface="方正兰亭黑简体" panose="02000000000000000000" pitchFamily="2" charset="-122"/>
                  </a:rPr>
                  <a:t>"</a:t>
                </a:r>
              </a:p>
              <a:p>
                <a:r>
                  <a:rPr lang="zh-CN" altLang="en-US" sz="1600" kern="0" dirty="0">
                    <a:solidFill>
                      <a:srgbClr val="1D1D1A"/>
                    </a:solidFill>
                    <a:latin typeface="Huawei Sans" panose="020C0503030203020204" pitchFamily="34" charset="0"/>
                    <a:ea typeface="方正兰亭黑简体" panose="02000000000000000000" pitchFamily="2" charset="-122"/>
                  </a:rPr>
                  <a:t>ip=192.0.2.1</a:t>
                </a:r>
              </a:p>
              <a:p>
                <a:r>
                  <a:rPr lang="zh-CN" altLang="en-US" sz="1600" kern="0" dirty="0">
                    <a:solidFill>
                      <a:srgbClr val="1D1D1A"/>
                    </a:solidFill>
                    <a:latin typeface="Huawei Sans" panose="020C0503030203020204" pitchFamily="34" charset="0"/>
                    <a:ea typeface="方正兰亭黑简体" panose="02000000000000000000" pitchFamily="2" charset="-122"/>
                  </a:rPr>
                  <a:t>port=</a:t>
                </a:r>
              </a:p>
            </p:txBody>
          </p:sp>
          <p:sp>
            <p:nvSpPr>
              <p:cNvPr id="42" name="矩形 41"/>
              <p:cNvSpPr/>
              <p:nvPr/>
            </p:nvSpPr>
            <p:spPr>
              <a:xfrm>
                <a:off x="5219727" y="3869658"/>
                <a:ext cx="1538416" cy="1077218"/>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en-US" altLang="zh-CN" sz="1600" kern="0">
                    <a:solidFill>
                      <a:srgbClr val="1D1D1A"/>
                    </a:solidFill>
                    <a:latin typeface="Huawei Sans" panose="020C0503030203020204" pitchFamily="34" charset="0"/>
                    <a:ea typeface="方正兰亭黑简体" panose="02000000000000000000" pitchFamily="2" charset="-122"/>
                  </a:rPr>
                  <a:t>name="ftp"</a:t>
                </a:r>
              </a:p>
              <a:p>
                <a:r>
                  <a:rPr lang="en-US" altLang="zh-CN" sz="1600" kern="0">
                    <a:solidFill>
                      <a:srgbClr val="1D1D1A"/>
                    </a:solidFill>
                    <a:latin typeface="Huawei Sans" panose="020C0503030203020204" pitchFamily="34" charset="0"/>
                    <a:ea typeface="方正兰亭黑简体" panose="02000000000000000000" pitchFamily="2" charset="-122"/>
                  </a:rPr>
                  <a:t>ip=192.0.2.1</a:t>
                </a:r>
              </a:p>
              <a:p>
                <a:r>
                  <a:rPr lang="en-US" altLang="zh-CN" sz="1600" kern="0">
                    <a:solidFill>
                      <a:srgbClr val="1D1D1A"/>
                    </a:solidFill>
                    <a:latin typeface="Huawei Sans" panose="020C0503030203020204" pitchFamily="34" charset="0"/>
                    <a:ea typeface="方正兰亭黑简体" panose="02000000000000000000" pitchFamily="2" charset="-122"/>
                  </a:rPr>
                  <a:t>port=</a:t>
                </a: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grpSp>
      </p:grpSp>
    </p:spTree>
    <p:extLst>
      <p:ext uri="{BB962C8B-B14F-4D97-AF65-F5344CB8AC3E}">
        <p14:creationId xmlns:p14="http://schemas.microsoft.com/office/powerpoint/2010/main" val="3058941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YANG</a:t>
            </a:r>
            <a:r>
              <a:rPr lang="zh-CN" altLang="en-US" dirty="0" smtClean="0"/>
              <a:t>与</a:t>
            </a:r>
            <a:r>
              <a:rPr lang="en-US" altLang="zh-CN" dirty="0" smtClean="0"/>
              <a:t>XML (</a:t>
            </a:r>
            <a:r>
              <a:rPr lang="en-US" altLang="zh-CN" dirty="0"/>
              <a:t>2)</a:t>
            </a:r>
            <a:endParaRPr lang="zh-CN" altLang="en-US" dirty="0"/>
          </a:p>
        </p:txBody>
      </p:sp>
      <p:sp>
        <p:nvSpPr>
          <p:cNvPr id="3" name="文本占位符 2"/>
          <p:cNvSpPr>
            <a:spLocks noGrp="1"/>
          </p:cNvSpPr>
          <p:nvPr>
            <p:ph type="body" sz="quarter" idx="10"/>
          </p:nvPr>
        </p:nvSpPr>
        <p:spPr>
          <a:xfrm>
            <a:off x="468317" y="1233488"/>
            <a:ext cx="11276183" cy="990540"/>
          </a:xfrm>
        </p:spPr>
        <p:txBody>
          <a:bodyPr/>
          <a:lstStyle/>
          <a:p>
            <a:r>
              <a:rPr lang="zh-CN" altLang="en-US" sz="2000" dirty="0"/>
              <a:t>在</a:t>
            </a:r>
            <a:r>
              <a:rPr lang="en-US" altLang="zh-CN" sz="2000" dirty="0" smtClean="0"/>
              <a:t>NETCONF</a:t>
            </a:r>
            <a:r>
              <a:rPr lang="zh-CN" altLang="en-US" sz="2000" dirty="0"/>
              <a:t>服务器</a:t>
            </a:r>
            <a:r>
              <a:rPr lang="zh-CN" altLang="en-US" sz="2000" dirty="0" smtClean="0"/>
              <a:t>（例如路由器</a:t>
            </a:r>
            <a:r>
              <a:rPr lang="en-US" altLang="zh-CN" sz="2000" dirty="0" smtClean="0"/>
              <a:t>/</a:t>
            </a:r>
            <a:r>
              <a:rPr lang="zh-CN" altLang="en-US" sz="2000" dirty="0" smtClean="0"/>
              <a:t>交换机等）</a:t>
            </a:r>
            <a:r>
              <a:rPr lang="zh-CN" altLang="en-US" sz="2000" dirty="0"/>
              <a:t>加载</a:t>
            </a:r>
            <a:r>
              <a:rPr lang="en-US" altLang="zh-CN" sz="2000" dirty="0"/>
              <a:t>YANG</a:t>
            </a:r>
            <a:r>
              <a:rPr lang="zh-CN" altLang="en-US" sz="2000" dirty="0"/>
              <a:t>文件。</a:t>
            </a:r>
            <a:endParaRPr lang="en-US" altLang="zh-CN" sz="2000" dirty="0"/>
          </a:p>
          <a:p>
            <a:r>
              <a:rPr lang="zh-CN" altLang="en-US" sz="2000" dirty="0" smtClean="0"/>
              <a:t>通过</a:t>
            </a:r>
            <a:r>
              <a:rPr lang="en-US" altLang="zh-CN" sz="2000" dirty="0" smtClean="0"/>
              <a:t>YANG</a:t>
            </a:r>
            <a:r>
              <a:rPr lang="zh-CN" altLang="en-US" sz="2000" dirty="0"/>
              <a:t>文件</a:t>
            </a:r>
            <a:r>
              <a:rPr lang="zh-CN" altLang="en-US" sz="2000" dirty="0" smtClean="0"/>
              <a:t>将接收到的</a:t>
            </a:r>
            <a:r>
              <a:rPr lang="en-US" altLang="zh-CN" sz="2000" dirty="0" smtClean="0"/>
              <a:t>XML</a:t>
            </a:r>
            <a:r>
              <a:rPr lang="zh-CN" altLang="en-US" sz="2000" dirty="0"/>
              <a:t>格式的</a:t>
            </a:r>
            <a:r>
              <a:rPr lang="en-US" altLang="zh-CN" sz="2000" dirty="0"/>
              <a:t>NETCONF</a:t>
            </a:r>
            <a:r>
              <a:rPr lang="zh-CN" altLang="en-US" sz="2000" dirty="0" smtClean="0"/>
              <a:t>消息转换为数据并做后续处理。</a:t>
            </a:r>
            <a:endParaRPr lang="zh-CN" altLang="en-US" sz="2000" dirty="0"/>
          </a:p>
          <a:p>
            <a:endParaRPr lang="zh-CN" altLang="en-US" sz="2000" dirty="0"/>
          </a:p>
        </p:txBody>
      </p:sp>
      <p:sp>
        <p:nvSpPr>
          <p:cNvPr id="5" name="矩形 4"/>
          <p:cNvSpPr/>
          <p:nvPr/>
        </p:nvSpPr>
        <p:spPr>
          <a:xfrm>
            <a:off x="4702129" y="2408189"/>
            <a:ext cx="2679793" cy="3354235"/>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list server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key "name";</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unique "ip port";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leaf name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type string;</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leaf ip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type inet:ip-address;</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leaf port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type inet:port-number;</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p:cNvSpPr txBox="1"/>
          <p:nvPr/>
        </p:nvSpPr>
        <p:spPr>
          <a:xfrm>
            <a:off x="5461852" y="5762424"/>
            <a:ext cx="1268296" cy="369332"/>
          </a:xfrm>
          <a:prstGeom prst="rect">
            <a:avLst/>
          </a:prstGeom>
          <a:noFill/>
        </p:spPr>
        <p:txBody>
          <a:bodyPr wrap="none" rtlCol="0">
            <a:spAutoFit/>
          </a:bodyPr>
          <a:lstStyle/>
          <a:p>
            <a:r>
              <a:rPr lang="en-US" altLang="zh-CN" dirty="0" smtClean="0"/>
              <a:t>YANG</a:t>
            </a:r>
            <a:r>
              <a:rPr lang="zh-CN" altLang="en-US" dirty="0" smtClean="0"/>
              <a:t>文件</a:t>
            </a:r>
            <a:endParaRPr lang="zh-CN" altLang="en-US" dirty="0"/>
          </a:p>
        </p:txBody>
      </p:sp>
      <p:sp>
        <p:nvSpPr>
          <p:cNvPr id="9" name="文本框 8"/>
          <p:cNvSpPr txBox="1"/>
          <p:nvPr/>
        </p:nvSpPr>
        <p:spPr>
          <a:xfrm>
            <a:off x="4222511" y="3584380"/>
            <a:ext cx="479618" cy="707886"/>
          </a:xfrm>
          <a:prstGeom prst="rect">
            <a:avLst/>
          </a:prstGeom>
          <a:noFill/>
        </p:spPr>
        <p:txBody>
          <a:bodyPr wrap="none" rtlCol="0">
            <a:spAutoFit/>
          </a:bodyPr>
          <a:lstStyle/>
          <a:p>
            <a:r>
              <a:rPr lang="en-US" altLang="zh-CN" sz="4000" smtClean="0"/>
              <a:t>+</a:t>
            </a:r>
            <a:endParaRPr lang="zh-CN" altLang="en-US" sz="4000"/>
          </a:p>
        </p:txBody>
      </p:sp>
      <p:sp>
        <p:nvSpPr>
          <p:cNvPr id="15" name="文本框 14"/>
          <p:cNvSpPr txBox="1"/>
          <p:nvPr/>
        </p:nvSpPr>
        <p:spPr>
          <a:xfrm>
            <a:off x="8750817" y="5768457"/>
            <a:ext cx="646331" cy="369332"/>
          </a:xfrm>
          <a:prstGeom prst="rect">
            <a:avLst/>
          </a:prstGeom>
          <a:noFill/>
        </p:spPr>
        <p:txBody>
          <a:bodyPr wrap="none" rtlCol="0">
            <a:spAutoFit/>
          </a:bodyPr>
          <a:lstStyle/>
          <a:p>
            <a:r>
              <a:rPr lang="zh-CN" altLang="en-US" dirty="0" smtClean="0"/>
              <a:t>数据</a:t>
            </a:r>
            <a:endParaRPr lang="zh-CN" altLang="en-US" dirty="0"/>
          </a:p>
        </p:txBody>
      </p:sp>
      <p:sp>
        <p:nvSpPr>
          <p:cNvPr id="18" name="矩形 17"/>
          <p:cNvSpPr/>
          <p:nvPr/>
        </p:nvSpPr>
        <p:spPr>
          <a:xfrm>
            <a:off x="1413164" y="2408189"/>
            <a:ext cx="2679793" cy="3354235"/>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&lt;name&gt;smtp&lt;/name&gt;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&lt;ip&gt;192.0.2.1&lt;/ip&gt;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&lt;port&gt;25&lt;/port&gt;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&lt;name&gt;http&lt;/name&gt;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&lt;ip&gt;192.0.2.1&lt;/ip&gt;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&lt;name&gt;ftp&lt;/name&gt;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&lt;ip&gt;192.0.2.1&lt;/ip&gt;</a:t>
            </a:r>
          </a:p>
          <a:p>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&lt;/server&gt;</a:t>
            </a:r>
          </a:p>
        </p:txBody>
      </p:sp>
      <p:sp>
        <p:nvSpPr>
          <p:cNvPr id="19" name="文本框 18"/>
          <p:cNvSpPr txBox="1"/>
          <p:nvPr/>
        </p:nvSpPr>
        <p:spPr>
          <a:xfrm>
            <a:off x="7381922" y="3716240"/>
            <a:ext cx="479618" cy="707886"/>
          </a:xfrm>
          <a:prstGeom prst="rect">
            <a:avLst/>
          </a:prstGeom>
          <a:noFill/>
        </p:spPr>
        <p:txBody>
          <a:bodyPr wrap="none" rtlCol="0">
            <a:spAutoFit/>
          </a:bodyPr>
          <a:lstStyle/>
          <a:p>
            <a:r>
              <a:rPr lang="en-US" altLang="zh-CN" sz="4000" smtClean="0"/>
              <a:t>=</a:t>
            </a:r>
            <a:endParaRPr lang="zh-CN" altLang="en-US" sz="4000"/>
          </a:p>
        </p:txBody>
      </p:sp>
      <p:sp>
        <p:nvSpPr>
          <p:cNvPr id="21" name="文本框 20"/>
          <p:cNvSpPr txBox="1"/>
          <p:nvPr/>
        </p:nvSpPr>
        <p:spPr>
          <a:xfrm>
            <a:off x="2255139" y="5762424"/>
            <a:ext cx="649537" cy="369332"/>
          </a:xfrm>
          <a:prstGeom prst="rect">
            <a:avLst/>
          </a:prstGeom>
          <a:noFill/>
        </p:spPr>
        <p:txBody>
          <a:bodyPr wrap="none" rtlCol="0">
            <a:spAutoFit/>
          </a:bodyPr>
          <a:lstStyle/>
          <a:p>
            <a:r>
              <a:rPr lang="en-US" altLang="zh-CN" dirty="0" smtClean="0"/>
              <a:t>XML</a:t>
            </a:r>
            <a:endParaRPr lang="zh-CN" altLang="en-US" dirty="0"/>
          </a:p>
        </p:txBody>
      </p:sp>
      <p:grpSp>
        <p:nvGrpSpPr>
          <p:cNvPr id="23" name="组合 22"/>
          <p:cNvGrpSpPr/>
          <p:nvPr/>
        </p:nvGrpSpPr>
        <p:grpSpPr>
          <a:xfrm>
            <a:off x="8044435" y="2408189"/>
            <a:ext cx="2154250" cy="3354235"/>
            <a:chOff x="5219727" y="1715222"/>
            <a:chExt cx="1538416" cy="3231654"/>
          </a:xfrm>
        </p:grpSpPr>
        <p:sp>
          <p:nvSpPr>
            <p:cNvPr id="12" name="矩形 11"/>
            <p:cNvSpPr/>
            <p:nvPr/>
          </p:nvSpPr>
          <p:spPr>
            <a:xfrm>
              <a:off x="5219727" y="1715222"/>
              <a:ext cx="1538416" cy="1077218"/>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zh-CN" altLang="en-US" sz="1600" kern="0" dirty="0">
                  <a:solidFill>
                    <a:srgbClr val="1D1D1A"/>
                  </a:solidFill>
                  <a:latin typeface="Huawei Sans" panose="020C0503030203020204" pitchFamily="34" charset="0"/>
                  <a:ea typeface="方正兰亭黑简体" panose="02000000000000000000" pitchFamily="2" charset="-122"/>
                </a:rPr>
                <a:t>name="smtp"</a:t>
              </a:r>
            </a:p>
            <a:p>
              <a:r>
                <a:rPr lang="zh-CN" altLang="en-US" sz="1600" kern="0" dirty="0">
                  <a:solidFill>
                    <a:srgbClr val="1D1D1A"/>
                  </a:solidFill>
                  <a:latin typeface="Huawei Sans" panose="020C0503030203020204" pitchFamily="34" charset="0"/>
                  <a:ea typeface="方正兰亭黑简体" panose="02000000000000000000" pitchFamily="2" charset="-122"/>
                </a:rPr>
                <a:t>ip=192.0.2.1</a:t>
              </a:r>
            </a:p>
            <a:p>
              <a:r>
                <a:rPr lang="zh-CN" altLang="en-US" sz="1600" kern="0" dirty="0">
                  <a:solidFill>
                    <a:srgbClr val="1D1D1A"/>
                  </a:solidFill>
                  <a:latin typeface="Huawei Sans" panose="020C0503030203020204" pitchFamily="34" charset="0"/>
                  <a:ea typeface="方正兰亭黑简体" panose="02000000000000000000" pitchFamily="2" charset="-122"/>
                </a:rPr>
                <a:t>port=25</a:t>
              </a:r>
            </a:p>
          </p:txBody>
        </p:sp>
        <p:sp>
          <p:nvSpPr>
            <p:cNvPr id="13" name="矩形 12"/>
            <p:cNvSpPr/>
            <p:nvPr/>
          </p:nvSpPr>
          <p:spPr>
            <a:xfrm>
              <a:off x="5219727" y="2792440"/>
              <a:ext cx="1538416" cy="1077218"/>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zh-CN" altLang="en-US" sz="1600" kern="0" dirty="0">
                  <a:solidFill>
                    <a:srgbClr val="1D1D1A"/>
                  </a:solidFill>
                  <a:latin typeface="Huawei Sans" panose="020C0503030203020204" pitchFamily="34" charset="0"/>
                  <a:ea typeface="方正兰亭黑简体" panose="02000000000000000000" pitchFamily="2" charset="-122"/>
                </a:rPr>
                <a:t>name="</a:t>
              </a:r>
              <a:r>
                <a:rPr lang="en-US" altLang="zh-CN" sz="1600" kern="0" dirty="0">
                  <a:solidFill>
                    <a:srgbClr val="1D1D1A"/>
                  </a:solidFill>
                  <a:latin typeface="Huawei Sans" panose="020C0503030203020204" pitchFamily="34" charset="0"/>
                  <a:ea typeface="方正兰亭黑简体" panose="02000000000000000000" pitchFamily="2" charset="-122"/>
                </a:rPr>
                <a:t>http</a:t>
              </a:r>
              <a:r>
                <a:rPr lang="zh-CN" altLang="en-US" sz="1600" kern="0" dirty="0">
                  <a:solidFill>
                    <a:srgbClr val="1D1D1A"/>
                  </a:solidFill>
                  <a:latin typeface="Huawei Sans" panose="020C0503030203020204" pitchFamily="34" charset="0"/>
                  <a:ea typeface="方正兰亭黑简体" panose="02000000000000000000" pitchFamily="2" charset="-122"/>
                </a:rPr>
                <a:t>"</a:t>
              </a:r>
            </a:p>
            <a:p>
              <a:r>
                <a:rPr lang="zh-CN" altLang="en-US" sz="1600" kern="0" dirty="0">
                  <a:solidFill>
                    <a:srgbClr val="1D1D1A"/>
                  </a:solidFill>
                  <a:latin typeface="Huawei Sans" panose="020C0503030203020204" pitchFamily="34" charset="0"/>
                  <a:ea typeface="方正兰亭黑简体" panose="02000000000000000000" pitchFamily="2" charset="-122"/>
                </a:rPr>
                <a:t>ip=192.0.2.1</a:t>
              </a:r>
            </a:p>
            <a:p>
              <a:r>
                <a:rPr lang="zh-CN" altLang="en-US" sz="1600" kern="0" dirty="0">
                  <a:solidFill>
                    <a:srgbClr val="1D1D1A"/>
                  </a:solidFill>
                  <a:latin typeface="Huawei Sans" panose="020C0503030203020204" pitchFamily="34" charset="0"/>
                  <a:ea typeface="方正兰亭黑简体" panose="02000000000000000000" pitchFamily="2" charset="-122"/>
                </a:rPr>
                <a:t>port=</a:t>
              </a:r>
            </a:p>
          </p:txBody>
        </p:sp>
        <p:sp>
          <p:nvSpPr>
            <p:cNvPr id="22" name="矩形 21"/>
            <p:cNvSpPr/>
            <p:nvPr/>
          </p:nvSpPr>
          <p:spPr>
            <a:xfrm>
              <a:off x="5219727" y="3869658"/>
              <a:ext cx="1538416" cy="1077218"/>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lang="en-US" altLang="zh-CN" sz="1600" kern="0">
                  <a:solidFill>
                    <a:srgbClr val="1D1D1A"/>
                  </a:solidFill>
                  <a:latin typeface="Huawei Sans" panose="020C0503030203020204" pitchFamily="34" charset="0"/>
                  <a:ea typeface="方正兰亭黑简体" panose="02000000000000000000" pitchFamily="2" charset="-122"/>
                </a:rPr>
                <a:t>name="ftp"</a:t>
              </a:r>
            </a:p>
            <a:p>
              <a:r>
                <a:rPr lang="en-US" altLang="zh-CN" sz="1600" kern="0">
                  <a:solidFill>
                    <a:srgbClr val="1D1D1A"/>
                  </a:solidFill>
                  <a:latin typeface="Huawei Sans" panose="020C0503030203020204" pitchFamily="34" charset="0"/>
                  <a:ea typeface="方正兰亭黑简体" panose="02000000000000000000" pitchFamily="2" charset="-122"/>
                </a:rPr>
                <a:t>ip=192.0.2.1</a:t>
              </a:r>
            </a:p>
            <a:p>
              <a:r>
                <a:rPr lang="en-US" altLang="zh-CN" sz="1600" kern="0">
                  <a:solidFill>
                    <a:srgbClr val="1D1D1A"/>
                  </a:solidFill>
                  <a:latin typeface="Huawei Sans" panose="020C0503030203020204" pitchFamily="34" charset="0"/>
                  <a:ea typeface="方正兰亭黑简体" panose="02000000000000000000" pitchFamily="2" charset="-122"/>
                </a:rPr>
                <a:t>port=</a:t>
              </a: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150224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Telemetry</a:t>
            </a:r>
            <a:r>
              <a:rPr lang="zh-CN" altLang="en-US" smtClean="0"/>
              <a:t>基本概述</a:t>
            </a:r>
            <a:endParaRPr lang="zh-CN" altLang="en-US"/>
          </a:p>
        </p:txBody>
      </p:sp>
      <p:sp>
        <p:nvSpPr>
          <p:cNvPr id="5" name="文本占位符 4"/>
          <p:cNvSpPr>
            <a:spLocks noGrp="1"/>
          </p:cNvSpPr>
          <p:nvPr>
            <p:ph type="body" sz="quarter" idx="10"/>
          </p:nvPr>
        </p:nvSpPr>
        <p:spPr>
          <a:xfrm>
            <a:off x="468317" y="1233488"/>
            <a:ext cx="11276183" cy="1135396"/>
          </a:xfrm>
        </p:spPr>
        <p:txBody>
          <a:bodyPr/>
          <a:lstStyle/>
          <a:p>
            <a:r>
              <a:rPr lang="en-US" altLang="zh-CN" sz="1600" dirty="0" smtClean="0"/>
              <a:t>Telemetry</a:t>
            </a:r>
            <a:r>
              <a:rPr lang="zh-CN" altLang="en-US" sz="1600" dirty="0" smtClean="0"/>
              <a:t>也</a:t>
            </a:r>
            <a:r>
              <a:rPr lang="zh-CN" altLang="en-US" sz="1600" dirty="0"/>
              <a:t>作</a:t>
            </a:r>
            <a:r>
              <a:rPr lang="en-US" altLang="zh-CN" sz="1600" dirty="0"/>
              <a:t>Network </a:t>
            </a:r>
            <a:r>
              <a:rPr lang="en-US" altLang="zh-CN" sz="1600" dirty="0" smtClean="0"/>
              <a:t>Telemetry</a:t>
            </a:r>
            <a:r>
              <a:rPr lang="zh-CN" altLang="en-US" sz="1600" dirty="0" smtClean="0"/>
              <a:t>，即</a:t>
            </a:r>
            <a:r>
              <a:rPr lang="zh-CN" altLang="en-US" sz="1600" dirty="0"/>
              <a:t>网络遥测技术，是一项</a:t>
            </a:r>
            <a:r>
              <a:rPr lang="zh-CN" altLang="en-US" sz="1600" dirty="0" smtClean="0"/>
              <a:t>远程地从</a:t>
            </a:r>
            <a:r>
              <a:rPr lang="zh-CN" altLang="en-US" sz="1600" dirty="0"/>
              <a:t>物理设备或虚拟设备上高速采集数据的技术。</a:t>
            </a:r>
          </a:p>
          <a:p>
            <a:r>
              <a:rPr lang="zh-CN" altLang="en-US" sz="1600" dirty="0"/>
              <a:t>设备通过推模式（</a:t>
            </a:r>
            <a:r>
              <a:rPr lang="en-US" altLang="zh-CN" sz="1600" dirty="0"/>
              <a:t>Push Mode</a:t>
            </a:r>
            <a:r>
              <a:rPr lang="zh-CN" altLang="en-US" sz="1600" dirty="0"/>
              <a:t>）</a:t>
            </a:r>
            <a:r>
              <a:rPr lang="zh-CN" altLang="en-US" sz="1600" dirty="0" smtClean="0"/>
              <a:t>周期性地主动</a:t>
            </a:r>
            <a:r>
              <a:rPr lang="zh-CN" altLang="en-US" sz="1600" dirty="0"/>
              <a:t>向采集器上送设备的接口流量统计、</a:t>
            </a:r>
            <a:r>
              <a:rPr lang="en-US" altLang="zh-CN" sz="1600" dirty="0"/>
              <a:t>CPU</a:t>
            </a:r>
            <a:r>
              <a:rPr lang="zh-CN" altLang="en-US" sz="1600" dirty="0"/>
              <a:t>或内存数据等信息，相对传统拉模式（</a:t>
            </a:r>
            <a:r>
              <a:rPr lang="en-US" altLang="zh-CN" sz="1600" dirty="0"/>
              <a:t>Pull Mode</a:t>
            </a:r>
            <a:r>
              <a:rPr lang="zh-CN" altLang="en-US" sz="1600" dirty="0"/>
              <a:t>）的一问一答式交互，提供了更实时更</a:t>
            </a:r>
            <a:r>
              <a:rPr lang="zh-CN" altLang="en-US" sz="1600" dirty="0" smtClean="0"/>
              <a:t>高速的数据采集</a:t>
            </a:r>
            <a:r>
              <a:rPr lang="zh-CN" altLang="en-US" sz="1600" dirty="0"/>
              <a:t>功能。</a:t>
            </a:r>
          </a:p>
          <a:p>
            <a:endParaRPr lang="zh-CN" altLang="en-US" sz="1600" dirty="0"/>
          </a:p>
        </p:txBody>
      </p:sp>
      <p:cxnSp>
        <p:nvCxnSpPr>
          <p:cNvPr id="23" name="直接连接符 22">
            <a:extLst>
              <a:ext uri="{FF2B5EF4-FFF2-40B4-BE49-F238E27FC236}">
                <a16:creationId xmlns="" xmlns:a16="http://schemas.microsoft.com/office/drawing/2014/main" id="{A36BF851-945C-4F9A-930C-342B704FB569}"/>
              </a:ext>
            </a:extLst>
          </p:cNvPr>
          <p:cNvCxnSpPr>
            <a:cxnSpLocks/>
          </p:cNvCxnSpPr>
          <p:nvPr/>
        </p:nvCxnSpPr>
        <p:spPr>
          <a:xfrm>
            <a:off x="1865081" y="2880028"/>
            <a:ext cx="2959" cy="32782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 xmlns:a16="http://schemas.microsoft.com/office/drawing/2014/main" id="{039B7F5F-BBB5-489D-BC53-2B6B09D8BAF7}"/>
              </a:ext>
            </a:extLst>
          </p:cNvPr>
          <p:cNvCxnSpPr/>
          <p:nvPr/>
        </p:nvCxnSpPr>
        <p:spPr>
          <a:xfrm>
            <a:off x="4526289" y="2893306"/>
            <a:ext cx="2959" cy="32782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 xmlns:a16="http://schemas.microsoft.com/office/drawing/2014/main" id="{366D846A-1799-46FB-9CAC-D4AA43FF55B0}"/>
              </a:ext>
            </a:extLst>
          </p:cNvPr>
          <p:cNvCxnSpPr>
            <a:cxnSpLocks/>
          </p:cNvCxnSpPr>
          <p:nvPr/>
        </p:nvCxnSpPr>
        <p:spPr>
          <a:xfrm flipH="1">
            <a:off x="2029544" y="3028063"/>
            <a:ext cx="2360554" cy="359962"/>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 xmlns:a16="http://schemas.microsoft.com/office/drawing/2014/main" id="{AFD6B306-5283-42F1-8925-2D2A260AF0E1}"/>
              </a:ext>
            </a:extLst>
          </p:cNvPr>
          <p:cNvSpPr txBox="1"/>
          <p:nvPr/>
        </p:nvSpPr>
        <p:spPr>
          <a:xfrm rot="21120000">
            <a:off x="1899671" y="2895969"/>
            <a:ext cx="1840384" cy="307777"/>
          </a:xfrm>
          <a:prstGeom prst="rect">
            <a:avLst/>
          </a:prstGeom>
          <a:noFill/>
        </p:spPr>
        <p:txBody>
          <a:bodyPr wrap="square" rtlCol="0">
            <a:spAutoFit/>
          </a:bodyPr>
          <a:lstStyle/>
          <a:p>
            <a:pPr algn="ctr"/>
            <a:r>
              <a:rPr lang="zh-CN" altLang="en-US" sz="1400">
                <a:solidFill>
                  <a:schemeClr val="accent2"/>
                </a:solidFill>
                <a:latin typeface="Huawei Sans" panose="020C0503030203020204" pitchFamily="34" charset="0"/>
                <a:ea typeface="方正兰亭黑简体" panose="02000000000000000000" pitchFamily="2" charset="-122"/>
              </a:rPr>
              <a:t>请求</a:t>
            </a:r>
            <a:r>
              <a:rPr lang="en-US" altLang="zh-CN" sz="1400" smtClean="0">
                <a:solidFill>
                  <a:schemeClr val="accent2"/>
                </a:solidFill>
                <a:latin typeface="Huawei Sans" panose="020C0503030203020204" pitchFamily="34" charset="0"/>
                <a:ea typeface="方正兰亭黑简体" panose="02000000000000000000" pitchFamily="2" charset="-122"/>
              </a:rPr>
              <a:t>CPU</a:t>
            </a:r>
            <a:r>
              <a:rPr lang="zh-CN" altLang="en-US" sz="1400">
                <a:solidFill>
                  <a:schemeClr val="accent2"/>
                </a:solidFill>
                <a:latin typeface="Huawei Sans" panose="020C0503030203020204" pitchFamily="34" charset="0"/>
                <a:ea typeface="方正兰亭黑简体" panose="02000000000000000000" pitchFamily="2" charset="-122"/>
              </a:rPr>
              <a:t>使用率</a:t>
            </a:r>
            <a:r>
              <a:rPr lang="zh-CN" altLang="en-US" sz="1400" smtClean="0">
                <a:solidFill>
                  <a:schemeClr val="accent2"/>
                </a:solidFill>
                <a:latin typeface="Huawei Sans" panose="020C0503030203020204" pitchFamily="34" charset="0"/>
                <a:ea typeface="方正兰亭黑简体" panose="02000000000000000000" pitchFamily="2" charset="-122"/>
              </a:rPr>
              <a:t> </a:t>
            </a:r>
            <a:r>
              <a:rPr lang="en-US" altLang="zh-CN" sz="1400" dirty="0">
                <a:solidFill>
                  <a:schemeClr val="accent2"/>
                </a:solidFill>
                <a:latin typeface="Huawei Sans" panose="020C0503030203020204" pitchFamily="34" charset="0"/>
                <a:ea typeface="方正兰亭黑简体" panose="02000000000000000000" pitchFamily="2" charset="-122"/>
              </a:rPr>
              <a:t>1</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cxnSp>
        <p:nvCxnSpPr>
          <p:cNvPr id="28" name="直接箭头连接符 27">
            <a:extLst>
              <a:ext uri="{FF2B5EF4-FFF2-40B4-BE49-F238E27FC236}">
                <a16:creationId xmlns="" xmlns:a16="http://schemas.microsoft.com/office/drawing/2014/main" id="{93409A44-99B8-449F-BEAE-C068CA00A23B}"/>
              </a:ext>
            </a:extLst>
          </p:cNvPr>
          <p:cNvCxnSpPr>
            <a:cxnSpLocks/>
          </p:cNvCxnSpPr>
          <p:nvPr/>
        </p:nvCxnSpPr>
        <p:spPr>
          <a:xfrm>
            <a:off x="2035107" y="3601047"/>
            <a:ext cx="2383263" cy="47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 xmlns:a16="http://schemas.microsoft.com/office/drawing/2014/main" id="{5B1B3C94-8C75-457B-9572-6B5DB680C0EB}"/>
              </a:ext>
            </a:extLst>
          </p:cNvPr>
          <p:cNvSpPr txBox="1"/>
          <p:nvPr/>
        </p:nvSpPr>
        <p:spPr>
          <a:xfrm rot="600000">
            <a:off x="2658632" y="3544332"/>
            <a:ext cx="1840384" cy="307777"/>
          </a:xfrm>
          <a:prstGeom prst="rect">
            <a:avLst/>
          </a:prstGeom>
          <a:noFill/>
        </p:spPr>
        <p:txBody>
          <a:bodyPr wrap="square" rtlCol="0">
            <a:spAutoFit/>
          </a:bodyPr>
          <a:lstStyle/>
          <a:p>
            <a:pPr algn="ctr"/>
            <a:r>
              <a:rPr lang="zh-CN" altLang="en-US" sz="1400" dirty="0">
                <a:latin typeface="Huawei Sans" panose="020C0503030203020204" pitchFamily="34" charset="0"/>
                <a:ea typeface="方正兰亭黑简体" panose="02000000000000000000" pitchFamily="2" charset="-122"/>
              </a:rPr>
              <a:t>时间</a:t>
            </a:r>
            <a:r>
              <a:rPr lang="en-US" altLang="zh-CN" sz="1400">
                <a:latin typeface="Huawei Sans" panose="020C0503030203020204" pitchFamily="34" charset="0"/>
                <a:ea typeface="方正兰亭黑简体" panose="02000000000000000000" pitchFamily="2" charset="-122"/>
              </a:rPr>
              <a:t>1</a:t>
            </a:r>
            <a:r>
              <a:rPr lang="zh-CN" altLang="en-US" sz="1400" smtClean="0">
                <a:latin typeface="Huawei Sans" panose="020C0503030203020204" pitchFamily="34" charset="0"/>
                <a:ea typeface="方正兰亭黑简体" panose="02000000000000000000" pitchFamily="2" charset="-122"/>
              </a:rPr>
              <a:t>，</a:t>
            </a:r>
            <a:r>
              <a:rPr lang="zh-CN" altLang="en-US" sz="1400">
                <a:latin typeface="Huawei Sans" panose="020C0503030203020204" pitchFamily="34" charset="0"/>
                <a:ea typeface="方正兰亭黑简体" panose="02000000000000000000" pitchFamily="2" charset="-122"/>
              </a:rPr>
              <a:t>使用率</a:t>
            </a:r>
            <a:r>
              <a:rPr lang="en-US" altLang="zh-CN" sz="1400" smtClean="0">
                <a:latin typeface="Huawei Sans" panose="020C0503030203020204" pitchFamily="34" charset="0"/>
                <a:ea typeface="方正兰亭黑简体" panose="02000000000000000000" pitchFamily="2" charset="-122"/>
              </a:rPr>
              <a:t>1</a:t>
            </a:r>
            <a:endParaRPr lang="zh-CN" altLang="en-US" sz="1400" dirty="0">
              <a:latin typeface="Huawei Sans" panose="020C0503030203020204" pitchFamily="34" charset="0"/>
              <a:ea typeface="方正兰亭黑简体" panose="02000000000000000000" pitchFamily="2" charset="-122"/>
            </a:endParaRPr>
          </a:p>
        </p:txBody>
      </p:sp>
      <p:cxnSp>
        <p:nvCxnSpPr>
          <p:cNvPr id="37" name="直接箭头连接符 36">
            <a:extLst>
              <a:ext uri="{FF2B5EF4-FFF2-40B4-BE49-F238E27FC236}">
                <a16:creationId xmlns="" xmlns:a16="http://schemas.microsoft.com/office/drawing/2014/main" id="{4241FFD5-12DF-4EDC-94D8-07603A5A2BC2}"/>
              </a:ext>
            </a:extLst>
          </p:cNvPr>
          <p:cNvCxnSpPr/>
          <p:nvPr/>
        </p:nvCxnSpPr>
        <p:spPr>
          <a:xfrm flipH="1">
            <a:off x="1990503" y="4137390"/>
            <a:ext cx="2421184" cy="303538"/>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 xmlns:a16="http://schemas.microsoft.com/office/drawing/2014/main" id="{A559CC73-39EC-4792-9D07-F880064420FD}"/>
              </a:ext>
            </a:extLst>
          </p:cNvPr>
          <p:cNvSpPr txBox="1"/>
          <p:nvPr/>
        </p:nvSpPr>
        <p:spPr>
          <a:xfrm rot="21120000">
            <a:off x="1899671" y="4029002"/>
            <a:ext cx="1840384" cy="307777"/>
          </a:xfrm>
          <a:prstGeom prst="rect">
            <a:avLst/>
          </a:prstGeom>
          <a:noFill/>
        </p:spPr>
        <p:txBody>
          <a:bodyPr wrap="square" rtlCol="0">
            <a:spAutoFit/>
          </a:bodyPr>
          <a:lstStyle/>
          <a:p>
            <a:pPr algn="ctr"/>
            <a:r>
              <a:rPr lang="zh-CN" altLang="en-US" sz="1400">
                <a:solidFill>
                  <a:schemeClr val="accent2"/>
                </a:solidFill>
                <a:latin typeface="Huawei Sans" panose="020C0503030203020204" pitchFamily="34" charset="0"/>
                <a:ea typeface="方正兰亭黑简体" panose="02000000000000000000" pitchFamily="2" charset="-122"/>
              </a:rPr>
              <a:t>请求</a:t>
            </a:r>
            <a:r>
              <a:rPr lang="en-US" altLang="zh-CN" sz="1400" smtClean="0">
                <a:solidFill>
                  <a:schemeClr val="accent2"/>
                </a:solidFill>
                <a:latin typeface="Huawei Sans" panose="020C0503030203020204" pitchFamily="34" charset="0"/>
                <a:ea typeface="方正兰亭黑简体" panose="02000000000000000000" pitchFamily="2" charset="-122"/>
              </a:rPr>
              <a:t>CPU</a:t>
            </a:r>
            <a:r>
              <a:rPr lang="zh-CN" altLang="en-US" sz="1400" smtClean="0">
                <a:solidFill>
                  <a:schemeClr val="accent2"/>
                </a:solidFill>
                <a:latin typeface="Huawei Sans" panose="020C0503030203020204" pitchFamily="34" charset="0"/>
                <a:ea typeface="方正兰亭黑简体" panose="02000000000000000000" pitchFamily="2" charset="-122"/>
              </a:rPr>
              <a:t>使用率 </a:t>
            </a:r>
            <a:r>
              <a:rPr lang="en-US" altLang="zh-CN" sz="1400" dirty="0">
                <a:solidFill>
                  <a:schemeClr val="accent2"/>
                </a:solidFill>
                <a:latin typeface="Huawei Sans" panose="020C0503030203020204" pitchFamily="34" charset="0"/>
                <a:ea typeface="方正兰亭黑简体" panose="02000000000000000000" pitchFamily="2" charset="-122"/>
              </a:rPr>
              <a:t>2</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cxnSp>
        <p:nvCxnSpPr>
          <p:cNvPr id="35" name="直接箭头连接符 34">
            <a:extLst>
              <a:ext uri="{FF2B5EF4-FFF2-40B4-BE49-F238E27FC236}">
                <a16:creationId xmlns="" xmlns:a16="http://schemas.microsoft.com/office/drawing/2014/main" id="{6F0EC733-60BD-424F-98A7-7DF253D473CB}"/>
              </a:ext>
            </a:extLst>
          </p:cNvPr>
          <p:cNvCxnSpPr/>
          <p:nvPr/>
        </p:nvCxnSpPr>
        <p:spPr>
          <a:xfrm>
            <a:off x="1987811" y="4622066"/>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 xmlns:a16="http://schemas.microsoft.com/office/drawing/2014/main" id="{A5D42B5F-D841-4644-94A9-550F34F96B0A}"/>
              </a:ext>
            </a:extLst>
          </p:cNvPr>
          <p:cNvSpPr txBox="1"/>
          <p:nvPr/>
        </p:nvSpPr>
        <p:spPr>
          <a:xfrm rot="600000">
            <a:off x="2658632" y="4508176"/>
            <a:ext cx="1840384" cy="307777"/>
          </a:xfrm>
          <a:prstGeom prst="rect">
            <a:avLst/>
          </a:prstGeom>
          <a:noFill/>
        </p:spPr>
        <p:txBody>
          <a:bodyPr wrap="square" rtlCol="0">
            <a:spAutoFit/>
          </a:bodyPr>
          <a:lstStyle/>
          <a:p>
            <a:pPr algn="ctr"/>
            <a:r>
              <a:rPr lang="zh-CN" altLang="en-US" sz="1400" dirty="0">
                <a:latin typeface="Huawei Sans" panose="020C0503030203020204" pitchFamily="34" charset="0"/>
                <a:ea typeface="方正兰亭黑简体" panose="02000000000000000000" pitchFamily="2" charset="-122"/>
              </a:rPr>
              <a:t>时间</a:t>
            </a:r>
            <a:r>
              <a:rPr lang="en-US" altLang="zh-CN" sz="1400">
                <a:latin typeface="Huawei Sans" panose="020C0503030203020204" pitchFamily="34" charset="0"/>
                <a:ea typeface="方正兰亭黑简体" panose="02000000000000000000" pitchFamily="2" charset="-122"/>
              </a:rPr>
              <a:t>2</a:t>
            </a:r>
            <a:r>
              <a:rPr lang="zh-CN" altLang="en-US" sz="1400" smtClean="0">
                <a:latin typeface="Huawei Sans" panose="020C0503030203020204" pitchFamily="34" charset="0"/>
                <a:ea typeface="方正兰亭黑简体" panose="02000000000000000000" pitchFamily="2" charset="-122"/>
              </a:rPr>
              <a:t>，</a:t>
            </a:r>
            <a:r>
              <a:rPr lang="zh-CN" altLang="en-US" sz="1400">
                <a:latin typeface="Huawei Sans" panose="020C0503030203020204" pitchFamily="34" charset="0"/>
                <a:ea typeface="方正兰亭黑简体" panose="02000000000000000000" pitchFamily="2" charset="-122"/>
              </a:rPr>
              <a:t>使用率</a:t>
            </a:r>
            <a:r>
              <a:rPr lang="en-US" altLang="zh-CN" sz="1400" smtClean="0">
                <a:latin typeface="Huawei Sans" panose="020C0503030203020204" pitchFamily="34" charset="0"/>
                <a:ea typeface="方正兰亭黑简体" panose="02000000000000000000" pitchFamily="2" charset="-122"/>
              </a:rPr>
              <a:t>2</a:t>
            </a:r>
            <a:endParaRPr lang="zh-CN" altLang="en-US" sz="1400" dirty="0">
              <a:latin typeface="Huawei Sans" panose="020C0503030203020204" pitchFamily="34" charset="0"/>
              <a:ea typeface="方正兰亭黑简体" panose="02000000000000000000" pitchFamily="2" charset="-122"/>
            </a:endParaRPr>
          </a:p>
        </p:txBody>
      </p:sp>
      <p:cxnSp>
        <p:nvCxnSpPr>
          <p:cNvPr id="63" name="直接箭头连接符 62">
            <a:extLst>
              <a:ext uri="{FF2B5EF4-FFF2-40B4-BE49-F238E27FC236}">
                <a16:creationId xmlns="" xmlns:a16="http://schemas.microsoft.com/office/drawing/2014/main" id="{00E37C2A-B97A-48CF-8B52-ED6999B33AD4}"/>
              </a:ext>
            </a:extLst>
          </p:cNvPr>
          <p:cNvCxnSpPr/>
          <p:nvPr/>
        </p:nvCxnSpPr>
        <p:spPr>
          <a:xfrm flipH="1">
            <a:off x="1990503" y="5048004"/>
            <a:ext cx="2421184" cy="303538"/>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 xmlns:a16="http://schemas.microsoft.com/office/drawing/2014/main" id="{A151BAAB-2CAE-4B05-A9D4-C99A29A7200A}"/>
              </a:ext>
            </a:extLst>
          </p:cNvPr>
          <p:cNvSpPr txBox="1"/>
          <p:nvPr/>
        </p:nvSpPr>
        <p:spPr>
          <a:xfrm rot="21120000">
            <a:off x="1899671" y="4931992"/>
            <a:ext cx="1840384" cy="307777"/>
          </a:xfrm>
          <a:prstGeom prst="rect">
            <a:avLst/>
          </a:prstGeom>
          <a:noFill/>
        </p:spPr>
        <p:txBody>
          <a:bodyPr wrap="square" rtlCol="0">
            <a:spAutoFit/>
          </a:bodyPr>
          <a:lstStyle/>
          <a:p>
            <a:pPr algn="ctr"/>
            <a:r>
              <a:rPr lang="zh-CN" altLang="en-US" sz="1400">
                <a:solidFill>
                  <a:schemeClr val="accent2"/>
                </a:solidFill>
                <a:latin typeface="Huawei Sans" panose="020C0503030203020204" pitchFamily="34" charset="0"/>
                <a:ea typeface="方正兰亭黑简体" panose="02000000000000000000" pitchFamily="2" charset="-122"/>
              </a:rPr>
              <a:t>请求</a:t>
            </a:r>
            <a:r>
              <a:rPr lang="en-US" altLang="zh-CN" sz="1400" smtClean="0">
                <a:solidFill>
                  <a:schemeClr val="accent2"/>
                </a:solidFill>
                <a:latin typeface="Huawei Sans" panose="020C0503030203020204" pitchFamily="34" charset="0"/>
                <a:ea typeface="方正兰亭黑简体" panose="02000000000000000000" pitchFamily="2" charset="-122"/>
              </a:rPr>
              <a:t>CPU</a:t>
            </a:r>
            <a:r>
              <a:rPr lang="zh-CN" altLang="en-US" sz="1400">
                <a:solidFill>
                  <a:schemeClr val="accent2"/>
                </a:solidFill>
                <a:latin typeface="Huawei Sans" panose="020C0503030203020204" pitchFamily="34" charset="0"/>
                <a:ea typeface="方正兰亭黑简体" panose="02000000000000000000" pitchFamily="2" charset="-122"/>
              </a:rPr>
              <a:t>使用率</a:t>
            </a:r>
            <a:r>
              <a:rPr lang="zh-CN" altLang="en-US" sz="1400" smtClean="0">
                <a:solidFill>
                  <a:schemeClr val="accent2"/>
                </a:solidFill>
                <a:latin typeface="Huawei Sans" panose="020C0503030203020204" pitchFamily="34" charset="0"/>
                <a:ea typeface="方正兰亭黑简体" panose="02000000000000000000" pitchFamily="2" charset="-122"/>
              </a:rPr>
              <a:t> </a:t>
            </a:r>
            <a:r>
              <a:rPr lang="en-US" altLang="zh-CN" sz="1400" dirty="0">
                <a:solidFill>
                  <a:schemeClr val="accent2"/>
                </a:solidFill>
                <a:latin typeface="Huawei Sans" panose="020C0503030203020204" pitchFamily="34" charset="0"/>
                <a:ea typeface="方正兰亭黑简体" panose="02000000000000000000" pitchFamily="2" charset="-122"/>
              </a:rPr>
              <a:t>3</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cxnSp>
        <p:nvCxnSpPr>
          <p:cNvPr id="42" name="直接箭头连接符 41">
            <a:extLst>
              <a:ext uri="{FF2B5EF4-FFF2-40B4-BE49-F238E27FC236}">
                <a16:creationId xmlns="" xmlns:a16="http://schemas.microsoft.com/office/drawing/2014/main" id="{F27006F9-B9F7-40A3-A141-A1FCE2BAD4C0}"/>
              </a:ext>
            </a:extLst>
          </p:cNvPr>
          <p:cNvCxnSpPr/>
          <p:nvPr/>
        </p:nvCxnSpPr>
        <p:spPr>
          <a:xfrm>
            <a:off x="1987811" y="5596746"/>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 xmlns:a16="http://schemas.microsoft.com/office/drawing/2014/main" id="{00BA9949-DEF2-451B-86AC-FDC7078EEE00}"/>
              </a:ext>
            </a:extLst>
          </p:cNvPr>
          <p:cNvSpPr txBox="1"/>
          <p:nvPr/>
        </p:nvSpPr>
        <p:spPr>
          <a:xfrm rot="600000">
            <a:off x="2658632" y="5526802"/>
            <a:ext cx="1840384" cy="307777"/>
          </a:xfrm>
          <a:prstGeom prst="rect">
            <a:avLst/>
          </a:prstGeom>
          <a:noFill/>
        </p:spPr>
        <p:txBody>
          <a:bodyPr wrap="square" rtlCol="0">
            <a:spAutoFit/>
          </a:bodyPr>
          <a:lstStyle/>
          <a:p>
            <a:pPr algn="ctr"/>
            <a:r>
              <a:rPr lang="zh-CN" altLang="en-US" sz="1400" dirty="0">
                <a:latin typeface="Huawei Sans" panose="020C0503030203020204" pitchFamily="34" charset="0"/>
                <a:ea typeface="方正兰亭黑简体" panose="02000000000000000000" pitchFamily="2" charset="-122"/>
              </a:rPr>
              <a:t>时间</a:t>
            </a:r>
            <a:r>
              <a:rPr lang="en-US" altLang="zh-CN" sz="1400">
                <a:latin typeface="Huawei Sans" panose="020C0503030203020204" pitchFamily="34" charset="0"/>
                <a:ea typeface="方正兰亭黑简体" panose="02000000000000000000" pitchFamily="2" charset="-122"/>
              </a:rPr>
              <a:t>3</a:t>
            </a:r>
            <a:r>
              <a:rPr lang="zh-CN" altLang="en-US" sz="1400" smtClean="0">
                <a:latin typeface="Huawei Sans" panose="020C0503030203020204" pitchFamily="34" charset="0"/>
                <a:ea typeface="方正兰亭黑简体" panose="02000000000000000000" pitchFamily="2" charset="-122"/>
              </a:rPr>
              <a:t>，</a:t>
            </a:r>
            <a:r>
              <a:rPr lang="zh-CN" altLang="en-US" sz="1400">
                <a:latin typeface="Huawei Sans" panose="020C0503030203020204" pitchFamily="34" charset="0"/>
                <a:ea typeface="方正兰亭黑简体" panose="02000000000000000000" pitchFamily="2" charset="-122"/>
              </a:rPr>
              <a:t>使用率</a:t>
            </a:r>
            <a:r>
              <a:rPr lang="en-US" altLang="zh-CN" sz="1400" smtClean="0">
                <a:latin typeface="Huawei Sans" panose="020C0503030203020204" pitchFamily="34" charset="0"/>
                <a:ea typeface="方正兰亭黑简体" panose="02000000000000000000" pitchFamily="2" charset="-122"/>
              </a:rPr>
              <a:t>3</a:t>
            </a:r>
            <a:endParaRPr lang="zh-CN" altLang="en-US" sz="1400" dirty="0">
              <a:latin typeface="Huawei Sans" panose="020C0503030203020204" pitchFamily="34" charset="0"/>
              <a:ea typeface="方正兰亭黑简体" panose="02000000000000000000" pitchFamily="2" charset="-122"/>
            </a:endParaRPr>
          </a:p>
        </p:txBody>
      </p:sp>
      <p:sp>
        <p:nvSpPr>
          <p:cNvPr id="65" name="左大括号 64">
            <a:extLst>
              <a:ext uri="{FF2B5EF4-FFF2-40B4-BE49-F238E27FC236}">
                <a16:creationId xmlns="" xmlns:a16="http://schemas.microsoft.com/office/drawing/2014/main" id="{125E4458-68CE-46C0-891E-9D1CE442D88C}"/>
              </a:ext>
            </a:extLst>
          </p:cNvPr>
          <p:cNvSpPr/>
          <p:nvPr/>
        </p:nvSpPr>
        <p:spPr>
          <a:xfrm>
            <a:off x="7416819" y="3463899"/>
            <a:ext cx="135922" cy="66137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66" name="文本框 65">
            <a:extLst>
              <a:ext uri="{FF2B5EF4-FFF2-40B4-BE49-F238E27FC236}">
                <a16:creationId xmlns="" xmlns:a16="http://schemas.microsoft.com/office/drawing/2014/main" id="{4EA5B569-6754-438F-80BB-7006689820BF}"/>
              </a:ext>
            </a:extLst>
          </p:cNvPr>
          <p:cNvSpPr txBox="1"/>
          <p:nvPr/>
        </p:nvSpPr>
        <p:spPr>
          <a:xfrm>
            <a:off x="6195309" y="3659229"/>
            <a:ext cx="1159583" cy="369332"/>
          </a:xfrm>
          <a:prstGeom prst="rect">
            <a:avLst/>
          </a:prstGeom>
          <a:noFill/>
        </p:spPr>
        <p:txBody>
          <a:bodyPr wrap="square" rtlCol="0" anchor="ctr">
            <a:spAutoFit/>
          </a:bodyPr>
          <a:lstStyle/>
          <a:p>
            <a:pPr algn="ctr"/>
            <a:r>
              <a:rPr lang="en-US" altLang="zh-CN" b="1" dirty="0">
                <a:solidFill>
                  <a:srgbClr val="EC7061"/>
                </a:solidFill>
                <a:latin typeface="Huawei Sans" panose="020C0503030203020204" pitchFamily="34" charset="0"/>
                <a:ea typeface="方正兰亭黑简体" panose="02000000000000000000" pitchFamily="2" charset="-122"/>
              </a:rPr>
              <a:t>T &lt; </a:t>
            </a:r>
            <a:r>
              <a:rPr lang="en-US" altLang="zh-CN" b="1" dirty="0" smtClean="0">
                <a:solidFill>
                  <a:srgbClr val="EC7061"/>
                </a:solidFill>
                <a:latin typeface="Huawei Sans" panose="020C0503030203020204" pitchFamily="34" charset="0"/>
                <a:ea typeface="方正兰亭黑简体" panose="02000000000000000000" pitchFamily="2" charset="-122"/>
              </a:rPr>
              <a:t>1 s</a:t>
            </a:r>
            <a:endParaRPr lang="zh-CN" altLang="en-US" b="1" dirty="0">
              <a:solidFill>
                <a:srgbClr val="EC7061"/>
              </a:solidFill>
              <a:latin typeface="Huawei Sans" panose="020C0503030203020204" pitchFamily="34" charset="0"/>
              <a:ea typeface="方正兰亭黑简体" panose="02000000000000000000" pitchFamily="2" charset="-122"/>
            </a:endParaRPr>
          </a:p>
        </p:txBody>
      </p:sp>
      <p:cxnSp>
        <p:nvCxnSpPr>
          <p:cNvPr id="67" name="直接连接符 66">
            <a:extLst>
              <a:ext uri="{FF2B5EF4-FFF2-40B4-BE49-F238E27FC236}">
                <a16:creationId xmlns="" xmlns:a16="http://schemas.microsoft.com/office/drawing/2014/main" id="{08090B10-9667-4BC7-AB79-2CF5D7279602}"/>
              </a:ext>
            </a:extLst>
          </p:cNvPr>
          <p:cNvCxnSpPr>
            <a:cxnSpLocks/>
          </p:cNvCxnSpPr>
          <p:nvPr/>
        </p:nvCxnSpPr>
        <p:spPr>
          <a:xfrm>
            <a:off x="7651632" y="2896653"/>
            <a:ext cx="2959" cy="32782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 xmlns:a16="http://schemas.microsoft.com/office/drawing/2014/main" id="{05147034-A12C-4FC6-9FB8-40E4FEF02C42}"/>
              </a:ext>
            </a:extLst>
          </p:cNvPr>
          <p:cNvCxnSpPr/>
          <p:nvPr/>
        </p:nvCxnSpPr>
        <p:spPr>
          <a:xfrm>
            <a:off x="10312841" y="2909931"/>
            <a:ext cx="2959" cy="32782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 xmlns:a16="http://schemas.microsoft.com/office/drawing/2014/main" id="{066B6505-0D68-4696-A1AE-9D225EF56843}"/>
              </a:ext>
            </a:extLst>
          </p:cNvPr>
          <p:cNvCxnSpPr/>
          <p:nvPr/>
        </p:nvCxnSpPr>
        <p:spPr>
          <a:xfrm flipH="1">
            <a:off x="7748112" y="3018116"/>
            <a:ext cx="2421184" cy="303538"/>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 xmlns:a16="http://schemas.microsoft.com/office/drawing/2014/main" id="{548A1559-4491-4E8A-ACCF-704C6ECD9ABB}"/>
              </a:ext>
            </a:extLst>
          </p:cNvPr>
          <p:cNvSpPr txBox="1"/>
          <p:nvPr/>
        </p:nvSpPr>
        <p:spPr>
          <a:xfrm rot="21120000">
            <a:off x="7588667" y="2654389"/>
            <a:ext cx="2589092" cy="523220"/>
          </a:xfrm>
          <a:prstGeom prst="rect">
            <a:avLst/>
          </a:prstGeom>
          <a:noFill/>
        </p:spPr>
        <p:txBody>
          <a:bodyPr wrap="square" rtlCol="0">
            <a:spAutoFit/>
          </a:bodyPr>
          <a:lstStyle/>
          <a:p>
            <a:pPr algn="ctr"/>
            <a:r>
              <a:rPr lang="zh-CN" altLang="en-US" sz="1400">
                <a:solidFill>
                  <a:schemeClr val="accent2"/>
                </a:solidFill>
                <a:latin typeface="Huawei Sans" panose="020C0503030203020204" pitchFamily="34" charset="0"/>
                <a:ea typeface="方正兰亭黑简体" panose="02000000000000000000" pitchFamily="2" charset="-122"/>
              </a:rPr>
              <a:t>订阅</a:t>
            </a:r>
            <a:r>
              <a:rPr lang="en-US" altLang="zh-CN" sz="1400" smtClean="0">
                <a:solidFill>
                  <a:schemeClr val="accent2"/>
                </a:solidFill>
                <a:latin typeface="Huawei Sans" panose="020C0503030203020204" pitchFamily="34" charset="0"/>
                <a:ea typeface="方正兰亭黑简体" panose="02000000000000000000" pitchFamily="2" charset="-122"/>
              </a:rPr>
              <a:t>CPU</a:t>
            </a:r>
            <a:r>
              <a:rPr lang="zh-CN" altLang="en-US" sz="1400">
                <a:solidFill>
                  <a:schemeClr val="accent2"/>
                </a:solidFill>
                <a:latin typeface="Huawei Sans" panose="020C0503030203020204" pitchFamily="34" charset="0"/>
                <a:ea typeface="方正兰亭黑简体" panose="02000000000000000000" pitchFamily="2" charset="-122"/>
              </a:rPr>
              <a:t>使用率</a:t>
            </a:r>
            <a:endParaRPr lang="en-US" altLang="zh-CN" sz="1400" dirty="0">
              <a:solidFill>
                <a:schemeClr val="accent2"/>
              </a:solidFill>
              <a:latin typeface="Huawei Sans" panose="020C0503030203020204" pitchFamily="34" charset="0"/>
              <a:ea typeface="方正兰亭黑简体" panose="02000000000000000000" pitchFamily="2" charset="-122"/>
            </a:endParaRPr>
          </a:p>
          <a:p>
            <a:pPr algn="ctr"/>
            <a:r>
              <a:rPr lang="zh-CN" altLang="en-US" sz="1400" dirty="0">
                <a:solidFill>
                  <a:schemeClr val="accent2"/>
                </a:solidFill>
                <a:latin typeface="Huawei Sans" panose="020C0503030203020204" pitchFamily="34" charset="0"/>
                <a:ea typeface="方正兰亭黑简体" panose="02000000000000000000" pitchFamily="2" charset="-122"/>
              </a:rPr>
              <a:t>周期</a:t>
            </a:r>
            <a:r>
              <a:rPr lang="en-US" altLang="zh-CN" sz="1400" dirty="0" smtClean="0">
                <a:solidFill>
                  <a:schemeClr val="accent2"/>
                </a:solidFill>
                <a:latin typeface="Huawei Sans" panose="020C0503030203020204" pitchFamily="34" charset="0"/>
                <a:ea typeface="方正兰亭黑简体" panose="02000000000000000000" pitchFamily="2" charset="-122"/>
              </a:rPr>
              <a:t>1 s</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cxnSp>
        <p:nvCxnSpPr>
          <p:cNvPr id="73" name="直接箭头连接符 72">
            <a:extLst>
              <a:ext uri="{FF2B5EF4-FFF2-40B4-BE49-F238E27FC236}">
                <a16:creationId xmlns="" xmlns:a16="http://schemas.microsoft.com/office/drawing/2014/main" id="{303B8F46-C0EA-4D4E-8DE5-7D6C49DB3B10}"/>
              </a:ext>
            </a:extLst>
          </p:cNvPr>
          <p:cNvCxnSpPr/>
          <p:nvPr/>
        </p:nvCxnSpPr>
        <p:spPr>
          <a:xfrm>
            <a:off x="7748112" y="3457492"/>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 xmlns:a16="http://schemas.microsoft.com/office/drawing/2014/main" id="{84642C95-B299-4399-8410-C49E542BD73B}"/>
              </a:ext>
            </a:extLst>
          </p:cNvPr>
          <p:cNvCxnSpPr/>
          <p:nvPr/>
        </p:nvCxnSpPr>
        <p:spPr>
          <a:xfrm>
            <a:off x="7738737" y="4125276"/>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 xmlns:a16="http://schemas.microsoft.com/office/drawing/2014/main" id="{85F2C35E-0AD6-4F8A-AB2D-E7D8B3815B47}"/>
              </a:ext>
            </a:extLst>
          </p:cNvPr>
          <p:cNvCxnSpPr/>
          <p:nvPr/>
        </p:nvCxnSpPr>
        <p:spPr>
          <a:xfrm>
            <a:off x="7738737" y="4793060"/>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 xmlns:a16="http://schemas.microsoft.com/office/drawing/2014/main" id="{63BEC29B-1208-41A4-AB61-2F47CBD00053}"/>
              </a:ext>
            </a:extLst>
          </p:cNvPr>
          <p:cNvCxnSpPr/>
          <p:nvPr/>
        </p:nvCxnSpPr>
        <p:spPr>
          <a:xfrm>
            <a:off x="7757486" y="5090530"/>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 xmlns:a16="http://schemas.microsoft.com/office/drawing/2014/main" id="{CE49BA1B-2711-4833-98DA-B2A54DACC910}"/>
              </a:ext>
            </a:extLst>
          </p:cNvPr>
          <p:cNvSpPr txBox="1"/>
          <p:nvPr/>
        </p:nvSpPr>
        <p:spPr>
          <a:xfrm rot="600000">
            <a:off x="8409558" y="3347199"/>
            <a:ext cx="1840384" cy="307777"/>
          </a:xfrm>
          <a:prstGeom prst="rect">
            <a:avLst/>
          </a:prstGeom>
          <a:noFill/>
        </p:spPr>
        <p:txBody>
          <a:bodyPr wrap="square" rtlCol="0">
            <a:spAutoFit/>
          </a:bodyPr>
          <a:lstStyle/>
          <a:p>
            <a:pPr algn="ctr"/>
            <a:r>
              <a:rPr lang="zh-CN" altLang="en-US" sz="1400" dirty="0">
                <a:latin typeface="Huawei Sans" panose="020C0503030203020204" pitchFamily="34" charset="0"/>
                <a:ea typeface="方正兰亭黑简体" panose="02000000000000000000" pitchFamily="2" charset="-122"/>
              </a:rPr>
              <a:t>时间</a:t>
            </a:r>
            <a:r>
              <a:rPr lang="en-US" altLang="zh-CN" sz="1400">
                <a:latin typeface="Huawei Sans" panose="020C0503030203020204" pitchFamily="34" charset="0"/>
                <a:ea typeface="方正兰亭黑简体" panose="02000000000000000000" pitchFamily="2" charset="-122"/>
              </a:rPr>
              <a:t>1</a:t>
            </a:r>
            <a:r>
              <a:rPr lang="zh-CN" altLang="en-US" sz="1400" smtClean="0">
                <a:latin typeface="Huawei Sans" panose="020C0503030203020204" pitchFamily="34" charset="0"/>
                <a:ea typeface="方正兰亭黑简体" panose="02000000000000000000" pitchFamily="2" charset="-122"/>
              </a:rPr>
              <a:t>，</a:t>
            </a:r>
            <a:r>
              <a:rPr lang="zh-CN" altLang="en-US" sz="1400">
                <a:latin typeface="Huawei Sans" panose="020C0503030203020204" pitchFamily="34" charset="0"/>
                <a:ea typeface="方正兰亭黑简体" panose="02000000000000000000" pitchFamily="2" charset="-122"/>
              </a:rPr>
              <a:t>使用率</a:t>
            </a:r>
            <a:r>
              <a:rPr lang="en-US" altLang="zh-CN" sz="1400" smtClean="0">
                <a:latin typeface="Huawei Sans" panose="020C0503030203020204" pitchFamily="34" charset="0"/>
                <a:ea typeface="方正兰亭黑简体" panose="02000000000000000000" pitchFamily="2" charset="-122"/>
              </a:rPr>
              <a:t>1</a:t>
            </a:r>
            <a:endParaRPr lang="zh-CN" altLang="en-US" sz="1400" dirty="0">
              <a:latin typeface="Huawei Sans" panose="020C0503030203020204" pitchFamily="34" charset="0"/>
              <a:ea typeface="方正兰亭黑简体" panose="02000000000000000000" pitchFamily="2" charset="-122"/>
            </a:endParaRPr>
          </a:p>
        </p:txBody>
      </p:sp>
      <p:sp>
        <p:nvSpPr>
          <p:cNvPr id="78" name="文本框 77">
            <a:extLst>
              <a:ext uri="{FF2B5EF4-FFF2-40B4-BE49-F238E27FC236}">
                <a16:creationId xmlns="" xmlns:a16="http://schemas.microsoft.com/office/drawing/2014/main" id="{16FD6C25-AC18-4A21-BA73-5BDDE556A9F2}"/>
              </a:ext>
            </a:extLst>
          </p:cNvPr>
          <p:cNvSpPr txBox="1"/>
          <p:nvPr/>
        </p:nvSpPr>
        <p:spPr>
          <a:xfrm rot="600000">
            <a:off x="8409558" y="4038381"/>
            <a:ext cx="1840384" cy="307777"/>
          </a:xfrm>
          <a:prstGeom prst="rect">
            <a:avLst/>
          </a:prstGeom>
          <a:noFill/>
          <a:ln>
            <a:noFill/>
          </a:ln>
        </p:spPr>
        <p:txBody>
          <a:bodyPr wrap="square" rtlCol="0">
            <a:spAutoFit/>
          </a:bodyPr>
          <a:lstStyle/>
          <a:p>
            <a:pPr algn="ctr"/>
            <a:r>
              <a:rPr lang="zh-CN" altLang="en-US" sz="1400" dirty="0">
                <a:latin typeface="Huawei Sans" panose="020C0503030203020204" pitchFamily="34" charset="0"/>
                <a:ea typeface="方正兰亭黑简体" panose="02000000000000000000" pitchFamily="2" charset="-122"/>
              </a:rPr>
              <a:t>时间</a:t>
            </a:r>
            <a:r>
              <a:rPr lang="en-US" altLang="zh-CN" sz="1400">
                <a:latin typeface="Huawei Sans" panose="020C0503030203020204" pitchFamily="34" charset="0"/>
                <a:ea typeface="方正兰亭黑简体" panose="02000000000000000000" pitchFamily="2" charset="-122"/>
              </a:rPr>
              <a:t>2</a:t>
            </a:r>
            <a:r>
              <a:rPr lang="zh-CN" altLang="en-US" sz="1400" smtClean="0">
                <a:latin typeface="Huawei Sans" panose="020C0503030203020204" pitchFamily="34" charset="0"/>
                <a:ea typeface="方正兰亭黑简体" panose="02000000000000000000" pitchFamily="2" charset="-122"/>
              </a:rPr>
              <a:t>，</a:t>
            </a:r>
            <a:r>
              <a:rPr lang="zh-CN" altLang="en-US" sz="1400">
                <a:latin typeface="Huawei Sans" panose="020C0503030203020204" pitchFamily="34" charset="0"/>
                <a:ea typeface="方正兰亭黑简体" panose="02000000000000000000" pitchFamily="2" charset="-122"/>
              </a:rPr>
              <a:t>使用率</a:t>
            </a:r>
            <a:r>
              <a:rPr lang="en-US" altLang="zh-CN" sz="1400" smtClean="0">
                <a:latin typeface="Huawei Sans" panose="020C0503030203020204" pitchFamily="34" charset="0"/>
                <a:ea typeface="方正兰亭黑简体" panose="02000000000000000000" pitchFamily="2" charset="-122"/>
              </a:rPr>
              <a:t>2</a:t>
            </a:r>
            <a:endParaRPr lang="zh-CN" altLang="en-US" sz="1400" dirty="0">
              <a:latin typeface="Huawei Sans" panose="020C0503030203020204" pitchFamily="34" charset="0"/>
              <a:ea typeface="方正兰亭黑简体" panose="02000000000000000000" pitchFamily="2" charset="-122"/>
            </a:endParaRPr>
          </a:p>
        </p:txBody>
      </p:sp>
      <p:sp>
        <p:nvSpPr>
          <p:cNvPr id="79" name="文本框 78">
            <a:extLst>
              <a:ext uri="{FF2B5EF4-FFF2-40B4-BE49-F238E27FC236}">
                <a16:creationId xmlns="" xmlns:a16="http://schemas.microsoft.com/office/drawing/2014/main" id="{93F2176A-BB45-4D6F-8C8B-C9DAC7DAFB58}"/>
              </a:ext>
            </a:extLst>
          </p:cNvPr>
          <p:cNvSpPr txBox="1"/>
          <p:nvPr/>
        </p:nvSpPr>
        <p:spPr>
          <a:xfrm rot="600000">
            <a:off x="8409558" y="4748516"/>
            <a:ext cx="1840384" cy="307777"/>
          </a:xfrm>
          <a:prstGeom prst="rect">
            <a:avLst/>
          </a:prstGeom>
          <a:noFill/>
          <a:ln>
            <a:noFill/>
          </a:ln>
        </p:spPr>
        <p:txBody>
          <a:bodyPr wrap="square" rtlCol="0">
            <a:spAutoFit/>
          </a:bodyPr>
          <a:lstStyle/>
          <a:p>
            <a:pPr algn="ctr"/>
            <a:r>
              <a:rPr lang="zh-CN" altLang="en-US" sz="1400" dirty="0">
                <a:latin typeface="Huawei Sans" panose="020C0503030203020204" pitchFamily="34" charset="0"/>
                <a:ea typeface="方正兰亭黑简体" panose="02000000000000000000" pitchFamily="2" charset="-122"/>
              </a:rPr>
              <a:t>时间</a:t>
            </a:r>
            <a:r>
              <a:rPr lang="en-US" altLang="zh-CN" sz="1400">
                <a:latin typeface="Huawei Sans" panose="020C0503030203020204" pitchFamily="34" charset="0"/>
                <a:ea typeface="方正兰亭黑简体" panose="02000000000000000000" pitchFamily="2" charset="-122"/>
              </a:rPr>
              <a:t>3</a:t>
            </a:r>
            <a:r>
              <a:rPr lang="zh-CN" altLang="en-US" sz="1400" smtClean="0">
                <a:latin typeface="Huawei Sans" panose="020C0503030203020204" pitchFamily="34" charset="0"/>
                <a:ea typeface="方正兰亭黑简体" panose="02000000000000000000" pitchFamily="2" charset="-122"/>
              </a:rPr>
              <a:t>，</a:t>
            </a:r>
            <a:r>
              <a:rPr lang="zh-CN" altLang="en-US" sz="1400">
                <a:latin typeface="Huawei Sans" panose="020C0503030203020204" pitchFamily="34" charset="0"/>
                <a:ea typeface="方正兰亭黑简体" panose="02000000000000000000" pitchFamily="2" charset="-122"/>
              </a:rPr>
              <a:t>使用率</a:t>
            </a:r>
            <a:r>
              <a:rPr lang="en-US" altLang="zh-CN" sz="1400" smtClean="0">
                <a:latin typeface="Huawei Sans" panose="020C0503030203020204" pitchFamily="34" charset="0"/>
                <a:ea typeface="方正兰亭黑简体" panose="02000000000000000000" pitchFamily="2" charset="-122"/>
              </a:rPr>
              <a:t>3</a:t>
            </a:r>
            <a:endParaRPr lang="zh-CN" altLang="en-US" sz="1400" dirty="0">
              <a:latin typeface="Huawei Sans" panose="020C0503030203020204" pitchFamily="34" charset="0"/>
              <a:ea typeface="方正兰亭黑简体" panose="02000000000000000000" pitchFamily="2" charset="-122"/>
            </a:endParaRPr>
          </a:p>
        </p:txBody>
      </p:sp>
      <p:cxnSp>
        <p:nvCxnSpPr>
          <p:cNvPr id="80" name="直接箭头连接符 79">
            <a:extLst>
              <a:ext uri="{FF2B5EF4-FFF2-40B4-BE49-F238E27FC236}">
                <a16:creationId xmlns="" xmlns:a16="http://schemas.microsoft.com/office/drawing/2014/main" id="{4E5201DE-3777-47CA-A609-BF101602037D}"/>
              </a:ext>
            </a:extLst>
          </p:cNvPr>
          <p:cNvCxnSpPr/>
          <p:nvPr/>
        </p:nvCxnSpPr>
        <p:spPr>
          <a:xfrm>
            <a:off x="7750650" y="5567778"/>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 xmlns:a16="http://schemas.microsoft.com/office/drawing/2014/main" id="{0C044517-8537-4B48-B2E3-2D2687FBF411}"/>
              </a:ext>
            </a:extLst>
          </p:cNvPr>
          <p:cNvSpPr txBox="1"/>
          <p:nvPr/>
        </p:nvSpPr>
        <p:spPr>
          <a:xfrm rot="600000">
            <a:off x="8413471" y="5511237"/>
            <a:ext cx="1840384" cy="307777"/>
          </a:xfrm>
          <a:prstGeom prst="rect">
            <a:avLst/>
          </a:prstGeom>
          <a:noFill/>
          <a:ln>
            <a:noFill/>
          </a:ln>
        </p:spPr>
        <p:txBody>
          <a:bodyPr wrap="square" rtlCol="0">
            <a:spAutoFit/>
          </a:bodyPr>
          <a:lstStyle/>
          <a:p>
            <a:pPr algn="ctr"/>
            <a:r>
              <a:rPr lang="zh-CN" altLang="en-US" sz="1400" dirty="0">
                <a:latin typeface="Huawei Sans" panose="020C0503030203020204" pitchFamily="34" charset="0"/>
                <a:ea typeface="方正兰亭黑简体" panose="02000000000000000000" pitchFamily="2" charset="-122"/>
              </a:rPr>
              <a:t>时间</a:t>
            </a:r>
            <a:r>
              <a:rPr lang="en-US" altLang="zh-CN" sz="1400">
                <a:latin typeface="Huawei Sans" panose="020C0503030203020204" pitchFamily="34" charset="0"/>
                <a:ea typeface="方正兰亭黑简体" panose="02000000000000000000" pitchFamily="2" charset="-122"/>
              </a:rPr>
              <a:t>n</a:t>
            </a:r>
            <a:r>
              <a:rPr lang="zh-CN" altLang="en-US" sz="1400" smtClean="0">
                <a:latin typeface="Huawei Sans" panose="020C0503030203020204" pitchFamily="34" charset="0"/>
                <a:ea typeface="方正兰亭黑简体" panose="02000000000000000000" pitchFamily="2" charset="-122"/>
              </a:rPr>
              <a:t>，</a:t>
            </a:r>
            <a:r>
              <a:rPr lang="zh-CN" altLang="en-US" sz="1400">
                <a:latin typeface="Huawei Sans" panose="020C0503030203020204" pitchFamily="34" charset="0"/>
                <a:ea typeface="方正兰亭黑简体" panose="02000000000000000000" pitchFamily="2" charset="-122"/>
              </a:rPr>
              <a:t>使用率</a:t>
            </a:r>
            <a:r>
              <a:rPr lang="en-US" altLang="zh-CN" sz="1400" smtClean="0">
                <a:latin typeface="Huawei Sans" panose="020C0503030203020204" pitchFamily="34" charset="0"/>
                <a:ea typeface="方正兰亭黑简体" panose="02000000000000000000" pitchFamily="2" charset="-122"/>
              </a:rPr>
              <a:t>n</a:t>
            </a:r>
            <a:endParaRPr lang="zh-CN" altLang="en-US" sz="1400" dirty="0">
              <a:latin typeface="Huawei Sans" panose="020C0503030203020204" pitchFamily="34" charset="0"/>
              <a:ea typeface="方正兰亭黑简体" panose="02000000000000000000" pitchFamily="2" charset="-122"/>
            </a:endParaRPr>
          </a:p>
        </p:txBody>
      </p:sp>
      <p:cxnSp>
        <p:nvCxnSpPr>
          <p:cNvPr id="82" name="直接箭头连接符 81">
            <a:extLst>
              <a:ext uri="{FF2B5EF4-FFF2-40B4-BE49-F238E27FC236}">
                <a16:creationId xmlns="" xmlns:a16="http://schemas.microsoft.com/office/drawing/2014/main" id="{4A7E224D-3627-40A3-AB47-8865DEF8AA49}"/>
              </a:ext>
            </a:extLst>
          </p:cNvPr>
          <p:cNvCxnSpPr/>
          <p:nvPr/>
        </p:nvCxnSpPr>
        <p:spPr>
          <a:xfrm>
            <a:off x="7750650" y="4993257"/>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 xmlns:a16="http://schemas.microsoft.com/office/drawing/2014/main" id="{7A0608D9-7875-4B1A-931E-06FC3B259700}"/>
              </a:ext>
            </a:extLst>
          </p:cNvPr>
          <p:cNvCxnSpPr/>
          <p:nvPr/>
        </p:nvCxnSpPr>
        <p:spPr>
          <a:xfrm>
            <a:off x="7750650" y="5175380"/>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 xmlns:a16="http://schemas.microsoft.com/office/drawing/2014/main" id="{A225CBF7-FCE1-4982-8E4E-3C5246D68E3D}"/>
              </a:ext>
            </a:extLst>
          </p:cNvPr>
          <p:cNvSpPr txBox="1"/>
          <p:nvPr/>
        </p:nvSpPr>
        <p:spPr>
          <a:xfrm>
            <a:off x="4586615" y="3395608"/>
            <a:ext cx="1534989" cy="369332"/>
          </a:xfrm>
          <a:prstGeom prst="rect">
            <a:avLst/>
          </a:prstGeom>
          <a:noFill/>
        </p:spPr>
        <p:txBody>
          <a:bodyPr wrap="square" rtlCol="0" anchor="ctr">
            <a:spAutoFit/>
          </a:bodyPr>
          <a:lstStyle/>
          <a:p>
            <a:pPr algn="ctr"/>
            <a:r>
              <a:rPr lang="en-US" altLang="zh-CN" b="1" dirty="0" smtClean="0">
                <a:solidFill>
                  <a:srgbClr val="EC7061"/>
                </a:solidFill>
                <a:latin typeface="Huawei Sans" panose="020C0503030203020204" pitchFamily="34" charset="0"/>
                <a:ea typeface="方正兰亭黑简体" panose="02000000000000000000" pitchFamily="2" charset="-122"/>
              </a:rPr>
              <a:t>T &gt; 5 min</a:t>
            </a:r>
            <a:endParaRPr lang="zh-CN" altLang="en-US" b="1" dirty="0">
              <a:solidFill>
                <a:srgbClr val="EC7061"/>
              </a:solidFill>
              <a:latin typeface="Huawei Sans" panose="020C0503030203020204" pitchFamily="34" charset="0"/>
              <a:ea typeface="方正兰亭黑简体" panose="02000000000000000000" pitchFamily="2" charset="-122"/>
            </a:endParaRPr>
          </a:p>
        </p:txBody>
      </p:sp>
      <p:sp>
        <p:nvSpPr>
          <p:cNvPr id="85" name="右大括号 84">
            <a:extLst>
              <a:ext uri="{FF2B5EF4-FFF2-40B4-BE49-F238E27FC236}">
                <a16:creationId xmlns="" xmlns:a16="http://schemas.microsoft.com/office/drawing/2014/main" id="{B4AFEE33-2511-44D7-9518-6C7E2028DD4D}"/>
              </a:ext>
            </a:extLst>
          </p:cNvPr>
          <p:cNvSpPr/>
          <p:nvPr/>
        </p:nvSpPr>
        <p:spPr>
          <a:xfrm>
            <a:off x="4596494" y="3120245"/>
            <a:ext cx="142877" cy="8995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pic>
        <p:nvPicPr>
          <p:cNvPr id="86" name="图片 85">
            <a:extLst>
              <a:ext uri="{FF2B5EF4-FFF2-40B4-BE49-F238E27FC236}">
                <a16:creationId xmlns="" xmlns:a16="http://schemas.microsoft.com/office/drawing/2014/main" id="{D78703F9-F4FC-4377-9BFF-5A192FA6658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18401" y="2455770"/>
            <a:ext cx="540000" cy="442800"/>
          </a:xfrm>
          <a:prstGeom prst="rect">
            <a:avLst/>
          </a:prstGeom>
        </p:spPr>
      </p:pic>
      <p:pic>
        <p:nvPicPr>
          <p:cNvPr id="87" name="图片 86">
            <a:extLst>
              <a:ext uri="{FF2B5EF4-FFF2-40B4-BE49-F238E27FC236}">
                <a16:creationId xmlns="" xmlns:a16="http://schemas.microsoft.com/office/drawing/2014/main" id="{C12FAA44-A3BC-444C-AF97-69C08189C57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231496" y="2449305"/>
            <a:ext cx="540000" cy="442800"/>
          </a:xfrm>
          <a:prstGeom prst="rect">
            <a:avLst/>
          </a:prstGeom>
        </p:spPr>
      </p:pic>
      <p:pic>
        <p:nvPicPr>
          <p:cNvPr id="88" name="图片 87">
            <a:extLst>
              <a:ext uri="{FF2B5EF4-FFF2-40B4-BE49-F238E27FC236}">
                <a16:creationId xmlns="" xmlns:a16="http://schemas.microsoft.com/office/drawing/2014/main" id="{E9EF3A66-CB40-477A-99F2-F70E73393D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78720" y="2467645"/>
            <a:ext cx="540000" cy="442800"/>
          </a:xfrm>
          <a:prstGeom prst="rect">
            <a:avLst/>
          </a:prstGeom>
        </p:spPr>
      </p:pic>
      <p:pic>
        <p:nvPicPr>
          <p:cNvPr id="89" name="图片 88">
            <a:extLst>
              <a:ext uri="{FF2B5EF4-FFF2-40B4-BE49-F238E27FC236}">
                <a16:creationId xmlns="" xmlns:a16="http://schemas.microsoft.com/office/drawing/2014/main" id="{30193E61-C453-4FCB-BC87-9F5540DFE74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039314" y="2461180"/>
            <a:ext cx="540000" cy="442800"/>
          </a:xfrm>
          <a:prstGeom prst="rect">
            <a:avLst/>
          </a:prstGeom>
        </p:spPr>
      </p:pic>
      <p:sp>
        <p:nvSpPr>
          <p:cNvPr id="90" name="文本框 89">
            <a:extLst>
              <a:ext uri="{FF2B5EF4-FFF2-40B4-BE49-F238E27FC236}">
                <a16:creationId xmlns="" xmlns:a16="http://schemas.microsoft.com/office/drawing/2014/main" id="{E43076DE-3410-49BB-BDD3-AE05CD663D75}"/>
              </a:ext>
            </a:extLst>
          </p:cNvPr>
          <p:cNvSpPr txBox="1"/>
          <p:nvPr/>
        </p:nvSpPr>
        <p:spPr>
          <a:xfrm>
            <a:off x="6010346" y="4091065"/>
            <a:ext cx="1721727" cy="507831"/>
          </a:xfrm>
          <a:prstGeom prst="rect">
            <a:avLst/>
          </a:prstGeom>
          <a:noFill/>
        </p:spPr>
        <p:txBody>
          <a:bodyPr wrap="square" rtlCol="0">
            <a:spAutoFit/>
          </a:bodyPr>
          <a:lstStyle>
            <a:defPPr>
              <a:defRPr lang="zh-CN"/>
            </a:defPPr>
            <a:lvl1pPr>
              <a:lnSpc>
                <a:spcPct val="150000"/>
              </a:lnSpc>
              <a:defRPr sz="2000">
                <a:latin typeface="微软雅黑" panose="020B0503020204020204" pitchFamily="34" charset="-122"/>
                <a:ea typeface="微软雅黑" panose="020B0503020204020204" pitchFamily="34" charset="-122"/>
              </a:defRPr>
            </a:lvl1pPr>
          </a:lstStyle>
          <a:p>
            <a:r>
              <a:rPr lang="zh-CN" altLang="en-US" sz="1800">
                <a:latin typeface="Huawei Sans" panose="020C0503030203020204" pitchFamily="34" charset="0"/>
                <a:ea typeface="方正兰亭黑简体" panose="02000000000000000000" pitchFamily="2" charset="-122"/>
              </a:rPr>
              <a:t>“订阅</a:t>
            </a:r>
            <a:r>
              <a:rPr lang="en-US" altLang="zh-CN" sz="1800">
                <a:latin typeface="Huawei Sans" panose="020C0503030203020204" pitchFamily="34" charset="0"/>
                <a:ea typeface="方正兰亭黑简体" panose="02000000000000000000" pitchFamily="2" charset="-122"/>
              </a:rPr>
              <a:t>-</a:t>
            </a:r>
            <a:r>
              <a:rPr lang="zh-CN" altLang="en-US" sz="1800">
                <a:latin typeface="Huawei Sans" panose="020C0503030203020204" pitchFamily="34" charset="0"/>
                <a:ea typeface="方正兰亭黑简体" panose="02000000000000000000" pitchFamily="2" charset="-122"/>
              </a:rPr>
              <a:t>推送”</a:t>
            </a:r>
          </a:p>
        </p:txBody>
      </p:sp>
      <p:sp>
        <p:nvSpPr>
          <p:cNvPr id="91" name="文本框 90">
            <a:extLst>
              <a:ext uri="{FF2B5EF4-FFF2-40B4-BE49-F238E27FC236}">
                <a16:creationId xmlns="" xmlns:a16="http://schemas.microsoft.com/office/drawing/2014/main" id="{5DAF22CC-411A-4D91-8401-514A7DB4E1F9}"/>
              </a:ext>
            </a:extLst>
          </p:cNvPr>
          <p:cNvSpPr txBox="1"/>
          <p:nvPr/>
        </p:nvSpPr>
        <p:spPr>
          <a:xfrm>
            <a:off x="4628994" y="4091065"/>
            <a:ext cx="1413989" cy="507831"/>
          </a:xfrm>
          <a:prstGeom prst="rect">
            <a:avLst/>
          </a:prstGeom>
          <a:noFill/>
        </p:spPr>
        <p:txBody>
          <a:bodyPr wrap="square" rtlCol="0">
            <a:spAutoFit/>
          </a:bodyPr>
          <a:lstStyle>
            <a:defPPr>
              <a:defRPr lang="zh-CN"/>
            </a:defPPr>
            <a:lvl1pPr>
              <a:lnSpc>
                <a:spcPct val="150000"/>
              </a:lnSpc>
              <a:defRPr sz="2000">
                <a:latin typeface="微软雅黑" panose="020B0503020204020204" pitchFamily="34" charset="-122"/>
                <a:ea typeface="微软雅黑" panose="020B0503020204020204" pitchFamily="34" charset="-122"/>
              </a:defRPr>
            </a:lvl1pPr>
          </a:lstStyle>
          <a:p>
            <a:r>
              <a:rPr lang="zh-CN" altLang="en-US" sz="1800" dirty="0">
                <a:latin typeface="Huawei Sans" panose="020C0503030203020204" pitchFamily="34" charset="0"/>
                <a:ea typeface="方正兰亭黑简体" panose="02000000000000000000" pitchFamily="2" charset="-122"/>
              </a:rPr>
              <a:t>“拉”模式</a:t>
            </a:r>
          </a:p>
        </p:txBody>
      </p:sp>
      <p:sp>
        <p:nvSpPr>
          <p:cNvPr id="92" name="文本框 91">
            <a:extLst>
              <a:ext uri="{FF2B5EF4-FFF2-40B4-BE49-F238E27FC236}">
                <a16:creationId xmlns="" xmlns:a16="http://schemas.microsoft.com/office/drawing/2014/main" id="{C9DFE1B4-D16C-442D-9197-4F31C5B29345}"/>
              </a:ext>
            </a:extLst>
          </p:cNvPr>
          <p:cNvSpPr txBox="1"/>
          <p:nvPr/>
        </p:nvSpPr>
        <p:spPr>
          <a:xfrm>
            <a:off x="4904221" y="5061104"/>
            <a:ext cx="2476961" cy="646331"/>
          </a:xfrm>
          <a:prstGeom prst="rect">
            <a:avLst/>
          </a:prstGeom>
          <a:solidFill>
            <a:srgbClr val="F2FBFE"/>
          </a:solidFill>
          <a:ln>
            <a:solidFill>
              <a:srgbClr val="99DFF9"/>
            </a:solidFill>
          </a:ln>
        </p:spPr>
        <p:txBody>
          <a:bodyPr wrap="none" rtlCol="0">
            <a:spAutoFit/>
          </a:bodyPr>
          <a:lstStyle/>
          <a:p>
            <a:pPr algn="ctr"/>
            <a:r>
              <a:rPr lang="en-US" altLang="zh-CN" b="1" dirty="0" smtClean="0">
                <a:latin typeface="Huawei Sans" panose="020C0503030203020204" pitchFamily="34" charset="0"/>
                <a:ea typeface="方正兰亭黑简体" panose="02000000000000000000" pitchFamily="2" charset="-122"/>
              </a:rPr>
              <a:t>Telemetry</a:t>
            </a:r>
            <a:r>
              <a:rPr lang="zh-CN" altLang="en-US" b="1" dirty="0" smtClean="0">
                <a:latin typeface="Huawei Sans" panose="020C0503030203020204" pitchFamily="34" charset="0"/>
                <a:ea typeface="方正兰亭黑简体" panose="02000000000000000000" pitchFamily="2" charset="-122"/>
              </a:rPr>
              <a:t>可达亚秒级</a:t>
            </a:r>
            <a:endParaRPr lang="en-US" altLang="zh-CN" b="1" dirty="0" smtClean="0">
              <a:latin typeface="Huawei Sans" panose="020C0503030203020204" pitchFamily="34" charset="0"/>
              <a:ea typeface="方正兰亭黑简体" panose="02000000000000000000" pitchFamily="2" charset="-122"/>
            </a:endParaRPr>
          </a:p>
          <a:p>
            <a:pPr algn="ctr"/>
            <a:r>
              <a:rPr lang="zh-CN" altLang="en-US" b="1" dirty="0" smtClean="0">
                <a:latin typeface="Huawei Sans" panose="020C0503030203020204" pitchFamily="34" charset="0"/>
                <a:ea typeface="方正兰亭黑简体" panose="02000000000000000000" pitchFamily="2" charset="-122"/>
              </a:rPr>
              <a:t>的数据采集精度！</a:t>
            </a:r>
            <a:endParaRPr lang="en-US" altLang="zh-CN" b="1" dirty="0">
              <a:latin typeface="Huawei Sans" panose="020C0503030203020204" pitchFamily="34" charset="0"/>
              <a:ea typeface="方正兰亭黑简体" panose="02000000000000000000" pitchFamily="2" charset="-122"/>
            </a:endParaRPr>
          </a:p>
        </p:txBody>
      </p:sp>
      <p:sp>
        <p:nvSpPr>
          <p:cNvPr id="2" name="文本框 1"/>
          <p:cNvSpPr txBox="1"/>
          <p:nvPr/>
        </p:nvSpPr>
        <p:spPr>
          <a:xfrm>
            <a:off x="2645889" y="6005539"/>
            <a:ext cx="856325" cy="369332"/>
          </a:xfrm>
          <a:prstGeom prst="rect">
            <a:avLst/>
          </a:prstGeom>
          <a:noFill/>
        </p:spPr>
        <p:txBody>
          <a:bodyPr wrap="none" rtlCol="0">
            <a:spAutoFit/>
          </a:bodyPr>
          <a:lstStyle/>
          <a:p>
            <a:r>
              <a:rPr lang="en-US" altLang="zh-CN" b="1" smtClean="0"/>
              <a:t>SNMP</a:t>
            </a:r>
            <a:endParaRPr lang="zh-CN" altLang="en-US" b="1"/>
          </a:p>
        </p:txBody>
      </p:sp>
      <p:sp>
        <p:nvSpPr>
          <p:cNvPr id="45" name="文本框 44"/>
          <p:cNvSpPr txBox="1"/>
          <p:nvPr/>
        </p:nvSpPr>
        <p:spPr>
          <a:xfrm>
            <a:off x="8426179" y="6026551"/>
            <a:ext cx="1314784" cy="369332"/>
          </a:xfrm>
          <a:prstGeom prst="rect">
            <a:avLst/>
          </a:prstGeom>
          <a:noFill/>
        </p:spPr>
        <p:txBody>
          <a:bodyPr wrap="none" rtlCol="0">
            <a:spAutoFit/>
          </a:bodyPr>
          <a:lstStyle/>
          <a:p>
            <a:r>
              <a:rPr lang="en-US" altLang="zh-CN" b="1" smtClean="0"/>
              <a:t>Telemetry</a:t>
            </a:r>
            <a:endParaRPr lang="zh-CN" altLang="en-US" b="1"/>
          </a:p>
        </p:txBody>
      </p:sp>
    </p:spTree>
    <p:extLst>
      <p:ext uri="{BB962C8B-B14F-4D97-AF65-F5344CB8AC3E}">
        <p14:creationId xmlns:p14="http://schemas.microsoft.com/office/powerpoint/2010/main" val="196607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anim calcmode="lin" valueType="num">
                                      <p:cBhvr>
                                        <p:cTn id="8" dur="1000" fill="hold"/>
                                        <p:tgtEl>
                                          <p:spTgt spid="92"/>
                                        </p:tgtEl>
                                        <p:attrNameLst>
                                          <p:attrName>ppt_x</p:attrName>
                                        </p:attrNameLst>
                                      </p:cBhvr>
                                      <p:tavLst>
                                        <p:tav tm="0">
                                          <p:val>
                                            <p:strVal val="#ppt_x"/>
                                          </p:val>
                                        </p:tav>
                                        <p:tav tm="100000">
                                          <p:val>
                                            <p:strVal val="#ppt_x"/>
                                          </p:val>
                                        </p:tav>
                                      </p:tavLst>
                                    </p:anim>
                                    <p:anim calcmode="lin" valueType="num">
                                      <p:cBhvr>
                                        <p:cTn id="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（单选）在基于</a:t>
            </a:r>
            <a:r>
              <a:rPr lang="en-US" altLang="zh-CN" dirty="0" smtClean="0"/>
              <a:t>SNMP</a:t>
            </a:r>
            <a:r>
              <a:rPr lang="zh-CN" altLang="en-US" dirty="0" smtClean="0"/>
              <a:t>进行管理的网络中，（   ）运行管理进程，对被管理设备进行管理。</a:t>
            </a:r>
            <a:endParaRPr lang="en-US" altLang="zh-CN" dirty="0" smtClean="0"/>
          </a:p>
          <a:p>
            <a:pPr lvl="1"/>
            <a:r>
              <a:rPr lang="en-US" altLang="zh-CN" dirty="0" smtClean="0"/>
              <a:t>A. NMS</a:t>
            </a:r>
            <a:endParaRPr lang="zh-CN" altLang="en-US" dirty="0" smtClean="0"/>
          </a:p>
          <a:p>
            <a:pPr lvl="1"/>
            <a:r>
              <a:rPr lang="en-US" altLang="zh-CN" dirty="0" smtClean="0"/>
              <a:t>B. </a:t>
            </a:r>
            <a:r>
              <a:rPr lang="zh-CN" altLang="en-US" dirty="0" smtClean="0"/>
              <a:t>代理进程</a:t>
            </a:r>
            <a:endParaRPr lang="en-US" altLang="zh-CN" dirty="0" smtClean="0"/>
          </a:p>
          <a:p>
            <a:pPr lvl="1"/>
            <a:r>
              <a:rPr lang="en-US" altLang="zh-CN" dirty="0" smtClean="0"/>
              <a:t>C. MIB</a:t>
            </a:r>
          </a:p>
          <a:p>
            <a:pPr lvl="1"/>
            <a:r>
              <a:rPr lang="en-US" altLang="zh-CN" dirty="0" smtClean="0"/>
              <a:t>D. SNMP</a:t>
            </a:r>
          </a:p>
          <a:p>
            <a:r>
              <a:rPr lang="zh-CN" altLang="en-US" dirty="0" smtClean="0"/>
              <a:t>（单选）</a:t>
            </a:r>
            <a:r>
              <a:rPr lang="en-US" altLang="zh-CN" dirty="0" smtClean="0"/>
              <a:t>SNMPv1</a:t>
            </a:r>
            <a:r>
              <a:rPr lang="zh-CN" altLang="en-US" dirty="0" smtClean="0"/>
              <a:t>协议中被管理设备上报告警的协议操作是（    ）。</a:t>
            </a:r>
            <a:endParaRPr lang="en-US" altLang="zh-CN" dirty="0" smtClean="0"/>
          </a:p>
          <a:p>
            <a:pPr lvl="1"/>
            <a:r>
              <a:rPr lang="en-US" altLang="zh-CN" dirty="0" smtClean="0"/>
              <a:t>A. Get-Request</a:t>
            </a:r>
            <a:endParaRPr lang="zh-CN" altLang="en-US" dirty="0" smtClean="0"/>
          </a:p>
          <a:p>
            <a:pPr lvl="1"/>
            <a:r>
              <a:rPr lang="en-US" altLang="zh-CN" dirty="0" smtClean="0"/>
              <a:t>B. Set-Request</a:t>
            </a:r>
          </a:p>
          <a:p>
            <a:pPr lvl="1"/>
            <a:r>
              <a:rPr lang="en-US" altLang="zh-CN" dirty="0" smtClean="0"/>
              <a:t>C. Trap</a:t>
            </a:r>
          </a:p>
          <a:p>
            <a:pPr lvl="1"/>
            <a:r>
              <a:rPr lang="en-US" altLang="zh-CN" dirty="0" smtClean="0"/>
              <a:t>D. Response</a:t>
            </a:r>
          </a:p>
          <a:p>
            <a:pPr lvl="1"/>
            <a:endParaRPr lang="en-US" altLang="zh-CN" dirty="0" smtClean="0"/>
          </a:p>
          <a:p>
            <a:endParaRPr lang="zh-CN" altLang="en-US" dirty="0"/>
          </a:p>
        </p:txBody>
      </p:sp>
    </p:spTree>
    <p:extLst>
      <p:ext uri="{BB962C8B-B14F-4D97-AF65-F5344CB8AC3E}">
        <p14:creationId xmlns:p14="http://schemas.microsoft.com/office/powerpoint/2010/main" val="1633327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buFont typeface="+mj-lt"/>
              <a:buAutoNum type="arabicPeriod" startAt="3"/>
            </a:pPr>
            <a:r>
              <a:rPr lang="en-US" altLang="zh-CN" smtClean="0"/>
              <a:t>YANG</a:t>
            </a:r>
            <a:r>
              <a:rPr lang="zh-CN" altLang="en-US" dirty="0" smtClean="0"/>
              <a:t>是</a:t>
            </a:r>
            <a:r>
              <a:rPr lang="zh-CN" altLang="en-US" dirty="0"/>
              <a:t>一种数据建模语言</a:t>
            </a:r>
            <a:r>
              <a:rPr lang="zh-CN" altLang="en-US" dirty="0" smtClean="0"/>
              <a:t>。（    ）</a:t>
            </a:r>
            <a:endParaRPr lang="en-US" altLang="zh-CN" dirty="0" smtClean="0"/>
          </a:p>
          <a:p>
            <a:pPr lvl="1"/>
            <a:r>
              <a:rPr lang="en-US" altLang="zh-CN" dirty="0" smtClean="0"/>
              <a:t>A. True</a:t>
            </a:r>
            <a:endParaRPr lang="zh-CN" altLang="en-US" dirty="0" smtClean="0"/>
          </a:p>
          <a:p>
            <a:pPr lvl="1"/>
            <a:r>
              <a:rPr lang="en-US" altLang="zh-CN" dirty="0" smtClean="0"/>
              <a:t>B. False</a:t>
            </a:r>
          </a:p>
          <a:p>
            <a:pPr>
              <a:buAutoNum type="arabicPeriod" startAt="3"/>
            </a:pPr>
            <a:r>
              <a:rPr lang="en-US" altLang="zh-CN" smtClean="0"/>
              <a:t>Telemetry</a:t>
            </a:r>
            <a:r>
              <a:rPr lang="zh-CN" altLang="en-US" dirty="0"/>
              <a:t>上限</a:t>
            </a:r>
            <a:r>
              <a:rPr lang="zh-CN" altLang="en-US" dirty="0" smtClean="0"/>
              <a:t>可达到亚秒级的数据采集精度。（    ）</a:t>
            </a:r>
            <a:endParaRPr lang="en-US" altLang="zh-CN" dirty="0" smtClean="0"/>
          </a:p>
          <a:p>
            <a:pPr lvl="1"/>
            <a:r>
              <a:rPr lang="en-US" altLang="zh-CN" dirty="0"/>
              <a:t>A. True</a:t>
            </a:r>
          </a:p>
          <a:p>
            <a:pPr lvl="1"/>
            <a:r>
              <a:rPr lang="en-US" altLang="zh-CN" dirty="0"/>
              <a:t>B. False</a:t>
            </a:r>
          </a:p>
          <a:p>
            <a:pPr lvl="1"/>
            <a:endParaRPr lang="en-US" altLang="zh-CN" dirty="0" smtClean="0"/>
          </a:p>
          <a:p>
            <a:pPr>
              <a:buAutoNum type="arabicPeriod" startAt="3"/>
            </a:pPr>
            <a:endParaRPr lang="zh-CN" altLang="en-US" dirty="0"/>
          </a:p>
        </p:txBody>
      </p:sp>
    </p:spTree>
    <p:extLst>
      <p:ext uri="{BB962C8B-B14F-4D97-AF65-F5344CB8AC3E}">
        <p14:creationId xmlns:p14="http://schemas.microsoft.com/office/powerpoint/2010/main" val="746031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smtClean="0"/>
              <a:t>随着网络技术不断发展，网络的管理与运维手段也越来越多，常见的有：</a:t>
            </a:r>
            <a:endParaRPr lang="en-US" altLang="zh-CN" smtClean="0"/>
          </a:p>
          <a:p>
            <a:pPr lvl="1"/>
            <a:r>
              <a:rPr lang="en-US" altLang="zh-CN" smtClean="0"/>
              <a:t>CLI</a:t>
            </a:r>
            <a:r>
              <a:rPr lang="zh-CN" altLang="en-US" smtClean="0"/>
              <a:t>或</a:t>
            </a:r>
            <a:r>
              <a:rPr lang="en-US" altLang="zh-CN" smtClean="0"/>
              <a:t>Web</a:t>
            </a:r>
            <a:r>
              <a:rPr lang="zh-CN" altLang="en-US" smtClean="0"/>
              <a:t>方式</a:t>
            </a:r>
            <a:endParaRPr lang="en-US" altLang="zh-CN" smtClean="0"/>
          </a:p>
          <a:p>
            <a:pPr lvl="1"/>
            <a:r>
              <a:rPr lang="en-US" altLang="zh-CN" smtClean="0"/>
              <a:t>SNMP</a:t>
            </a:r>
            <a:r>
              <a:rPr lang="zh-CN" altLang="en-US" smtClean="0"/>
              <a:t>协议方式</a:t>
            </a:r>
            <a:endParaRPr lang="en-US" altLang="zh-CN" smtClean="0"/>
          </a:p>
          <a:p>
            <a:pPr lvl="1"/>
            <a:r>
              <a:rPr lang="zh-CN" altLang="en-US" smtClean="0"/>
              <a:t>通过华为</a:t>
            </a:r>
            <a:r>
              <a:rPr lang="en-US" altLang="zh-CN" smtClean="0"/>
              <a:t>iMaster NCE</a:t>
            </a:r>
            <a:r>
              <a:rPr lang="zh-CN" altLang="en-US" smtClean="0"/>
              <a:t>“管</a:t>
            </a:r>
            <a:r>
              <a:rPr lang="en-US" altLang="zh-CN" smtClean="0"/>
              <a:t>-</a:t>
            </a:r>
            <a:r>
              <a:rPr lang="zh-CN" altLang="en-US" smtClean="0"/>
              <a:t>控</a:t>
            </a:r>
            <a:r>
              <a:rPr lang="en-US" altLang="zh-CN" smtClean="0"/>
              <a:t>-</a:t>
            </a:r>
            <a:r>
              <a:rPr lang="zh-CN" altLang="en-US" smtClean="0"/>
              <a:t>析”智能化运维平台方式</a:t>
            </a:r>
            <a:endParaRPr lang="en-US" altLang="zh-CN" smtClean="0"/>
          </a:p>
          <a:p>
            <a:endParaRPr lang="en-US" altLang="zh-CN" smtClean="0"/>
          </a:p>
          <a:p>
            <a:endParaRPr lang="en-US" altLang="zh-CN" dirty="0" smtClean="0"/>
          </a:p>
        </p:txBody>
      </p:sp>
    </p:spTree>
    <p:extLst>
      <p:ext uri="{BB962C8B-B14F-4D97-AF65-F5344CB8AC3E}">
        <p14:creationId xmlns:p14="http://schemas.microsoft.com/office/powerpoint/2010/main" val="668680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22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t>学完本课程后，您将能够：</a:t>
            </a:r>
          </a:p>
          <a:p>
            <a:pPr lvl="1"/>
            <a:r>
              <a:rPr lang="zh-CN" altLang="en-US" smtClean="0"/>
              <a:t>了解网管的基本概念</a:t>
            </a:r>
            <a:endParaRPr lang="en-US" altLang="zh-CN" smtClean="0"/>
          </a:p>
          <a:p>
            <a:pPr lvl="1"/>
            <a:r>
              <a:rPr lang="zh-CN" altLang="en-US" smtClean="0"/>
              <a:t>掌握常见的网管方式</a:t>
            </a:r>
            <a:endParaRPr lang="en-US" altLang="zh-CN" smtClean="0"/>
          </a:p>
          <a:p>
            <a:pPr lvl="1"/>
            <a:r>
              <a:rPr lang="zh-CN" altLang="en-US" smtClean="0"/>
              <a:t>描述网管的基本功能</a:t>
            </a:r>
            <a:endParaRPr lang="en-US" altLang="zh-CN" smtClean="0"/>
          </a:p>
          <a:p>
            <a:pPr lvl="1"/>
            <a:r>
              <a:rPr lang="zh-CN" altLang="en-US" smtClean="0"/>
              <a:t>掌握</a:t>
            </a:r>
            <a:r>
              <a:rPr lang="en-US" altLang="zh-CN" smtClean="0"/>
              <a:t>SNMP</a:t>
            </a:r>
            <a:r>
              <a:rPr lang="zh-CN" altLang="en-US" smtClean="0"/>
              <a:t>协议的工作原理</a:t>
            </a:r>
            <a:endParaRPr lang="en-US" altLang="zh-CN" smtClean="0"/>
          </a:p>
          <a:p>
            <a:pPr lvl="1"/>
            <a:r>
              <a:rPr lang="zh-CN" altLang="en-US" smtClean="0"/>
              <a:t>了解华为</a:t>
            </a:r>
            <a:r>
              <a:rPr lang="en-US" altLang="zh-CN" smtClean="0"/>
              <a:t>iMaster NCE</a:t>
            </a:r>
            <a:r>
              <a:rPr lang="zh-CN" altLang="en-US" smtClean="0"/>
              <a:t>及相关技术</a:t>
            </a:r>
          </a:p>
          <a:p>
            <a:endParaRPr lang="zh-CN" altLang="en-US" dirty="0"/>
          </a:p>
        </p:txBody>
      </p:sp>
    </p:spTree>
    <p:extLst>
      <p:ext uri="{BB962C8B-B14F-4D97-AF65-F5344CB8AC3E}">
        <p14:creationId xmlns:p14="http://schemas.microsoft.com/office/powerpoint/2010/main" val="2275279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b="1" smtClean="0"/>
              <a:t>网络管理与运维基本概念</a:t>
            </a:r>
            <a:endParaRPr lang="en-US" altLang="zh-CN" b="1" smtClean="0"/>
          </a:p>
          <a:p>
            <a:r>
              <a:rPr lang="en-US" altLang="zh-CN" smtClean="0">
                <a:solidFill>
                  <a:schemeClr val="bg1">
                    <a:lumMod val="50000"/>
                  </a:schemeClr>
                </a:solidFill>
              </a:rPr>
              <a:t>SNMP</a:t>
            </a:r>
            <a:r>
              <a:rPr lang="zh-CN" altLang="en-US" smtClean="0">
                <a:solidFill>
                  <a:schemeClr val="bg1">
                    <a:lumMod val="50000"/>
                  </a:schemeClr>
                </a:solidFill>
              </a:rPr>
              <a:t>原理与配置</a:t>
            </a:r>
          </a:p>
          <a:p>
            <a:r>
              <a:rPr lang="zh-CN" altLang="en-US" smtClean="0">
                <a:solidFill>
                  <a:schemeClr val="bg1">
                    <a:lumMod val="50000"/>
                  </a:schemeClr>
                </a:solidFill>
              </a:rPr>
              <a:t>基于华为</a:t>
            </a:r>
            <a:r>
              <a:rPr lang="en-US" altLang="zh-CN" smtClean="0">
                <a:solidFill>
                  <a:schemeClr val="bg1">
                    <a:lumMod val="50000"/>
                  </a:schemeClr>
                </a:solidFill>
              </a:rPr>
              <a:t>iMaster NCE</a:t>
            </a:r>
            <a:r>
              <a:rPr lang="zh-CN" altLang="en-US" smtClean="0">
                <a:solidFill>
                  <a:schemeClr val="bg1">
                    <a:lumMod val="50000"/>
                  </a:schemeClr>
                </a:solidFill>
              </a:rPr>
              <a:t>的网络管理</a:t>
            </a:r>
          </a:p>
          <a:p>
            <a:endParaRPr lang="zh-CN" altLang="en-US" dirty="0"/>
          </a:p>
        </p:txBody>
      </p:sp>
    </p:spTree>
    <p:extLst>
      <p:ext uri="{BB962C8B-B14F-4D97-AF65-F5344CB8AC3E}">
        <p14:creationId xmlns:p14="http://schemas.microsoft.com/office/powerpoint/2010/main" val="1314642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什么是网络管理？</a:t>
            </a:r>
            <a:endParaRPr lang="zh-CN" altLang="en-US" dirty="0"/>
          </a:p>
        </p:txBody>
      </p:sp>
      <p:sp>
        <p:nvSpPr>
          <p:cNvPr id="5" name="文本占位符 4"/>
          <p:cNvSpPr>
            <a:spLocks noGrp="1"/>
          </p:cNvSpPr>
          <p:nvPr>
            <p:ph type="body" sz="quarter" idx="10"/>
          </p:nvPr>
        </p:nvSpPr>
        <p:spPr>
          <a:xfrm>
            <a:off x="468317" y="1233488"/>
            <a:ext cx="11276183" cy="924291"/>
          </a:xfrm>
        </p:spPr>
        <p:txBody>
          <a:bodyPr/>
          <a:lstStyle/>
          <a:p>
            <a:r>
              <a:rPr lang="zh-CN" altLang="en-US" sz="2000" smtClean="0"/>
              <a:t>网络管理是通过对网络中设备的管理，保证设备工作正常，使通信网络正常地运行，以提供高效、可靠和安全的通信服务，是通信网络的重要组成部分。</a:t>
            </a:r>
            <a:endParaRPr lang="zh-CN" altLang="en-US" sz="2000" dirty="0"/>
          </a:p>
        </p:txBody>
      </p:sp>
      <p:sp>
        <p:nvSpPr>
          <p:cNvPr id="84" name="文本框 83"/>
          <p:cNvSpPr txBox="1"/>
          <p:nvPr/>
        </p:nvSpPr>
        <p:spPr>
          <a:xfrm>
            <a:off x="7980305" y="6075748"/>
            <a:ext cx="2041507" cy="338554"/>
          </a:xfrm>
          <a:prstGeom prst="rect">
            <a:avLst/>
          </a:prstGeom>
          <a:noFill/>
        </p:spPr>
        <p:txBody>
          <a:bodyPr wrap="square" rtlCol="0">
            <a:spAutoFit/>
          </a:bodyPr>
          <a:lstStyle/>
          <a:p>
            <a:r>
              <a:rPr lang="zh-CN" altLang="en-US" sz="1600" dirty="0" smtClean="0"/>
              <a:t>常见企业网络架构</a:t>
            </a:r>
            <a:endParaRPr lang="zh-CN" altLang="en-US" sz="1600" dirty="0"/>
          </a:p>
        </p:txBody>
      </p:sp>
      <p:pic>
        <p:nvPicPr>
          <p:cNvPr id="86" name="图片 8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53416" y="4360028"/>
            <a:ext cx="540000" cy="442800"/>
          </a:xfrm>
          <a:prstGeom prst="rect">
            <a:avLst/>
          </a:prstGeom>
        </p:spPr>
      </p:pic>
      <p:cxnSp>
        <p:nvCxnSpPr>
          <p:cNvPr id="71" name="Straight Connector 361"/>
          <p:cNvCxnSpPr/>
          <p:nvPr/>
        </p:nvCxnSpPr>
        <p:spPr bwMode="auto">
          <a:xfrm>
            <a:off x="7198374" y="4176712"/>
            <a:ext cx="21602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2" name="Straight Connector 365"/>
          <p:cNvCxnSpPr/>
          <p:nvPr/>
        </p:nvCxnSpPr>
        <p:spPr bwMode="auto">
          <a:xfrm>
            <a:off x="7198374" y="4113212"/>
            <a:ext cx="21602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3" name="直接连接符 52"/>
          <p:cNvCxnSpPr/>
          <p:nvPr/>
        </p:nvCxnSpPr>
        <p:spPr bwMode="auto">
          <a:xfrm>
            <a:off x="7204426" y="3029897"/>
            <a:ext cx="0" cy="126778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4" name="直接连接符 52"/>
          <p:cNvCxnSpPr/>
          <p:nvPr/>
        </p:nvCxnSpPr>
        <p:spPr bwMode="auto">
          <a:xfrm>
            <a:off x="9363426" y="3029897"/>
            <a:ext cx="0" cy="1267785"/>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5" name="Oval 370"/>
          <p:cNvSpPr/>
          <p:nvPr/>
        </p:nvSpPr>
        <p:spPr bwMode="auto">
          <a:xfrm>
            <a:off x="8214292" y="4032291"/>
            <a:ext cx="128404" cy="238043"/>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Arial" charset="0"/>
              <a:ea typeface="ＭＳ Ｐゴシック" pitchFamily="34" charset="-128"/>
            </a:endParaRPr>
          </a:p>
        </p:txBody>
      </p:sp>
      <p:cxnSp>
        <p:nvCxnSpPr>
          <p:cNvPr id="76" name="直接连接符 64"/>
          <p:cNvCxnSpPr/>
          <p:nvPr/>
        </p:nvCxnSpPr>
        <p:spPr bwMode="auto">
          <a:xfrm>
            <a:off x="7469154" y="3273058"/>
            <a:ext cx="2052228" cy="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77" name="直接连接符 52"/>
          <p:cNvCxnSpPr/>
          <p:nvPr/>
        </p:nvCxnSpPr>
        <p:spPr bwMode="auto">
          <a:xfrm flipH="1">
            <a:off x="6975974" y="4927076"/>
            <a:ext cx="393582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9" name="直接连接符 52"/>
          <p:cNvCxnSpPr/>
          <p:nvPr/>
        </p:nvCxnSpPr>
        <p:spPr bwMode="auto">
          <a:xfrm>
            <a:off x="7204426" y="4258848"/>
            <a:ext cx="0" cy="66822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0" name="直接连接符 52"/>
          <p:cNvCxnSpPr/>
          <p:nvPr/>
        </p:nvCxnSpPr>
        <p:spPr bwMode="auto">
          <a:xfrm>
            <a:off x="6975974" y="4927510"/>
            <a:ext cx="0" cy="73505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2" name="直接连接符 52"/>
          <p:cNvCxnSpPr/>
          <p:nvPr/>
        </p:nvCxnSpPr>
        <p:spPr bwMode="auto">
          <a:xfrm>
            <a:off x="8284074" y="4927510"/>
            <a:ext cx="0" cy="73505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直接连接符 52"/>
          <p:cNvCxnSpPr/>
          <p:nvPr/>
        </p:nvCxnSpPr>
        <p:spPr bwMode="auto">
          <a:xfrm>
            <a:off x="9579474" y="4927510"/>
            <a:ext cx="0" cy="73505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9" name="直接连接符 52"/>
          <p:cNvCxnSpPr/>
          <p:nvPr/>
        </p:nvCxnSpPr>
        <p:spPr bwMode="auto">
          <a:xfrm>
            <a:off x="10900274" y="4927510"/>
            <a:ext cx="0" cy="73505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0" name="直接连接符 52"/>
          <p:cNvCxnSpPr/>
          <p:nvPr/>
        </p:nvCxnSpPr>
        <p:spPr bwMode="auto">
          <a:xfrm>
            <a:off x="9363426" y="4109446"/>
            <a:ext cx="0" cy="943965"/>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1" name="直接连接符 52"/>
          <p:cNvCxnSpPr/>
          <p:nvPr/>
        </p:nvCxnSpPr>
        <p:spPr bwMode="auto">
          <a:xfrm flipH="1">
            <a:off x="7103810" y="5056905"/>
            <a:ext cx="3935824" cy="0"/>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2" name="直接连接符 52"/>
          <p:cNvCxnSpPr/>
          <p:nvPr/>
        </p:nvCxnSpPr>
        <p:spPr bwMode="auto">
          <a:xfrm>
            <a:off x="7115674" y="5063142"/>
            <a:ext cx="0" cy="735051"/>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3" name="直接连接符 52"/>
          <p:cNvCxnSpPr/>
          <p:nvPr/>
        </p:nvCxnSpPr>
        <p:spPr bwMode="auto">
          <a:xfrm>
            <a:off x="8423774" y="5063142"/>
            <a:ext cx="0" cy="735051"/>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4" name="直接连接符 52"/>
          <p:cNvCxnSpPr/>
          <p:nvPr/>
        </p:nvCxnSpPr>
        <p:spPr bwMode="auto">
          <a:xfrm>
            <a:off x="9719174" y="5063142"/>
            <a:ext cx="0" cy="735051"/>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5" name="直接连接符 52"/>
          <p:cNvCxnSpPr/>
          <p:nvPr/>
        </p:nvCxnSpPr>
        <p:spPr bwMode="auto">
          <a:xfrm>
            <a:off x="11039974" y="5063142"/>
            <a:ext cx="0" cy="735051"/>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6" name="直接连接符 52"/>
          <p:cNvCxnSpPr/>
          <p:nvPr/>
        </p:nvCxnSpPr>
        <p:spPr bwMode="auto">
          <a:xfrm>
            <a:off x="6055450" y="4529462"/>
            <a:ext cx="113063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7" name="直接连接符 52"/>
          <p:cNvCxnSpPr/>
          <p:nvPr/>
        </p:nvCxnSpPr>
        <p:spPr bwMode="auto">
          <a:xfrm>
            <a:off x="6055450" y="4656462"/>
            <a:ext cx="3303164" cy="0"/>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8" name="直接连接符 52"/>
          <p:cNvCxnSpPr>
            <a:stCxn id="117" idx="3"/>
            <a:endCxn id="107" idx="1"/>
          </p:cNvCxnSpPr>
          <p:nvPr/>
        </p:nvCxnSpPr>
        <p:spPr bwMode="auto">
          <a:xfrm flipV="1">
            <a:off x="4993074" y="4565410"/>
            <a:ext cx="954392" cy="16018"/>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105" name="图片 10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977863" y="3864374"/>
            <a:ext cx="540000" cy="442800"/>
          </a:xfrm>
          <a:prstGeom prst="rect">
            <a:avLst/>
          </a:prstGeom>
        </p:spPr>
      </p:pic>
      <p:pic>
        <p:nvPicPr>
          <p:cNvPr id="106" name="图片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75974" y="3021766"/>
            <a:ext cx="540000" cy="442174"/>
          </a:xfrm>
          <a:prstGeom prst="rect">
            <a:avLst/>
          </a:prstGeom>
        </p:spPr>
      </p:pic>
      <p:pic>
        <p:nvPicPr>
          <p:cNvPr id="107" name="图片 10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5947466" y="4344010"/>
            <a:ext cx="540000" cy="442800"/>
          </a:xfrm>
          <a:prstGeom prst="rect">
            <a:avLst/>
          </a:prstGeom>
        </p:spPr>
      </p:pic>
      <p:pic>
        <p:nvPicPr>
          <p:cNvPr id="108" name="图片 10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090456" y="3864374"/>
            <a:ext cx="540000" cy="442800"/>
          </a:xfrm>
          <a:prstGeom prst="rect">
            <a:avLst/>
          </a:prstGeom>
        </p:spPr>
      </p:pic>
      <p:pic>
        <p:nvPicPr>
          <p:cNvPr id="109" name="图片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88567" y="3021766"/>
            <a:ext cx="540000" cy="442174"/>
          </a:xfrm>
          <a:prstGeom prst="rect">
            <a:avLst/>
          </a:prstGeom>
        </p:spPr>
      </p:pic>
      <p:pic>
        <p:nvPicPr>
          <p:cNvPr id="110" name="图片 10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767920" y="5479940"/>
            <a:ext cx="540000" cy="442800"/>
          </a:xfrm>
          <a:prstGeom prst="rect">
            <a:avLst/>
          </a:prstGeom>
        </p:spPr>
      </p:pic>
      <p:pic>
        <p:nvPicPr>
          <p:cNvPr id="111" name="图片 11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076213" y="5479940"/>
            <a:ext cx="540000" cy="442800"/>
          </a:xfrm>
          <a:prstGeom prst="rect">
            <a:avLst/>
          </a:prstGeom>
        </p:spPr>
      </p:pic>
      <p:pic>
        <p:nvPicPr>
          <p:cNvPr id="112" name="图片 11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692800" y="5479940"/>
            <a:ext cx="540000" cy="442800"/>
          </a:xfrm>
          <a:prstGeom prst="rect">
            <a:avLst/>
          </a:prstGeom>
        </p:spPr>
      </p:pic>
      <p:pic>
        <p:nvPicPr>
          <p:cNvPr id="113" name="图片 11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9384506" y="5479940"/>
            <a:ext cx="540000" cy="442800"/>
          </a:xfrm>
          <a:prstGeom prst="rect">
            <a:avLst/>
          </a:prstGeom>
        </p:spPr>
      </p:pic>
      <p:pic>
        <p:nvPicPr>
          <p:cNvPr id="114" name="图片 1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345" y="2620001"/>
            <a:ext cx="810701" cy="408398"/>
          </a:xfrm>
          <a:prstGeom prst="rect">
            <a:avLst/>
          </a:prstGeom>
        </p:spPr>
      </p:pic>
      <p:cxnSp>
        <p:nvCxnSpPr>
          <p:cNvPr id="115" name="直接连接符 52"/>
          <p:cNvCxnSpPr>
            <a:stCxn id="114" idx="1"/>
            <a:endCxn id="106" idx="0"/>
          </p:cNvCxnSpPr>
          <p:nvPr/>
        </p:nvCxnSpPr>
        <p:spPr bwMode="auto">
          <a:xfrm flipH="1">
            <a:off x="7245974" y="2824200"/>
            <a:ext cx="691371" cy="19756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16" name="直接连接符 52"/>
          <p:cNvCxnSpPr>
            <a:stCxn id="114" idx="3"/>
            <a:endCxn id="109" idx="0"/>
          </p:cNvCxnSpPr>
          <p:nvPr/>
        </p:nvCxnSpPr>
        <p:spPr bwMode="auto">
          <a:xfrm>
            <a:off x="8748046" y="2824200"/>
            <a:ext cx="610521" cy="197566"/>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117" name="图片 116"/>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4453074" y="4360028"/>
            <a:ext cx="540000" cy="442800"/>
          </a:xfrm>
          <a:prstGeom prst="rect">
            <a:avLst/>
          </a:prstGeom>
        </p:spPr>
      </p:pic>
      <p:sp>
        <p:nvSpPr>
          <p:cNvPr id="120" name="TextBox 718"/>
          <p:cNvSpPr txBox="1"/>
          <p:nvPr/>
        </p:nvSpPr>
        <p:spPr>
          <a:xfrm>
            <a:off x="2612627" y="4837987"/>
            <a:ext cx="1146468" cy="323165"/>
          </a:xfrm>
          <a:prstGeom prst="rect">
            <a:avLst/>
          </a:prstGeom>
          <a:noFill/>
        </p:spPr>
        <p:txBody>
          <a:bodyPr wrap="none" rtlCol="0">
            <a:spAutoFit/>
          </a:bodyPr>
          <a:lstStyle/>
          <a:p>
            <a:r>
              <a:rPr lang="zh-CN" altLang="en-US" sz="1500" dirty="0" smtClean="0"/>
              <a:t>网络管理员</a:t>
            </a:r>
            <a:endParaRPr lang="zh-CN" altLang="en-US" sz="1500" dirty="0"/>
          </a:p>
        </p:txBody>
      </p:sp>
      <p:sp>
        <p:nvSpPr>
          <p:cNvPr id="43" name="圆角矩形标注 42"/>
          <p:cNvSpPr/>
          <p:nvPr/>
        </p:nvSpPr>
        <p:spPr bwMode="auto">
          <a:xfrm>
            <a:off x="1277957" y="2970169"/>
            <a:ext cx="1907904" cy="894205"/>
          </a:xfrm>
          <a:prstGeom prst="wedgeRoundRectCallout">
            <a:avLst>
              <a:gd name="adj1" fmla="val 47250"/>
              <a:gd name="adj2" fmla="val 99326"/>
              <a:gd name="adj3" fmla="val 16667"/>
            </a:avLst>
          </a:prstGeom>
          <a:solidFill>
            <a:srgbClr val="00B0F0">
              <a:alpha val="5000"/>
            </a:srgbClr>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网络管理员管理和维护网络，保证网络的稳定运行。</a:t>
            </a:r>
          </a:p>
        </p:txBody>
      </p:sp>
    </p:spTree>
    <p:extLst>
      <p:ext uri="{BB962C8B-B14F-4D97-AF65-F5344CB8AC3E}">
        <p14:creationId xmlns:p14="http://schemas.microsoft.com/office/powerpoint/2010/main" val="397359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网络管理基本</a:t>
            </a:r>
            <a:r>
              <a:rPr lang="zh-CN" altLang="en-US" dirty="0"/>
              <a:t>功能</a:t>
            </a:r>
          </a:p>
        </p:txBody>
      </p:sp>
      <p:sp>
        <p:nvSpPr>
          <p:cNvPr id="15" name="文本框 14"/>
          <p:cNvSpPr txBox="1"/>
          <p:nvPr/>
        </p:nvSpPr>
        <p:spPr>
          <a:xfrm>
            <a:off x="1630981" y="1635628"/>
            <a:ext cx="697627" cy="707886"/>
          </a:xfrm>
          <a:prstGeom prst="rect">
            <a:avLst/>
          </a:prstGeom>
          <a:noFill/>
          <a:ln>
            <a:noFill/>
          </a:ln>
        </p:spPr>
        <p:txBody>
          <a:bodyPr wrap="none" rtlCol="0">
            <a:spAutoFit/>
          </a:bodyPr>
          <a:lstStyle/>
          <a:p>
            <a:r>
              <a:rPr lang="zh-CN" altLang="en-US" sz="2000" dirty="0" smtClean="0"/>
              <a:t>配置</a:t>
            </a:r>
            <a:endParaRPr lang="en-US" altLang="zh-CN" sz="2000" dirty="0" smtClean="0"/>
          </a:p>
          <a:p>
            <a:r>
              <a:rPr lang="zh-CN" altLang="en-US" sz="2000" dirty="0" smtClean="0"/>
              <a:t>管理</a:t>
            </a:r>
            <a:endParaRPr lang="zh-CN" altLang="en-US" sz="2000" dirty="0"/>
          </a:p>
        </p:txBody>
      </p:sp>
      <p:sp>
        <p:nvSpPr>
          <p:cNvPr id="18" name="文本框 17"/>
          <p:cNvSpPr txBox="1"/>
          <p:nvPr/>
        </p:nvSpPr>
        <p:spPr>
          <a:xfrm>
            <a:off x="3659032" y="1635628"/>
            <a:ext cx="697627" cy="707886"/>
          </a:xfrm>
          <a:prstGeom prst="rect">
            <a:avLst/>
          </a:prstGeom>
          <a:noFill/>
        </p:spPr>
        <p:txBody>
          <a:bodyPr wrap="none" rtlCol="0">
            <a:spAutoFit/>
          </a:bodyPr>
          <a:lstStyle/>
          <a:p>
            <a:r>
              <a:rPr lang="zh-CN" altLang="en-US" sz="2000" dirty="0"/>
              <a:t>性能</a:t>
            </a:r>
            <a:endParaRPr lang="en-US" altLang="zh-CN" sz="2000" dirty="0" smtClean="0"/>
          </a:p>
          <a:p>
            <a:r>
              <a:rPr lang="zh-CN" altLang="en-US" sz="2000" dirty="0" smtClean="0"/>
              <a:t>管理</a:t>
            </a:r>
            <a:endParaRPr lang="zh-CN" altLang="en-US" sz="2000" dirty="0"/>
          </a:p>
        </p:txBody>
      </p:sp>
      <p:sp>
        <p:nvSpPr>
          <p:cNvPr id="21" name="文本框 20"/>
          <p:cNvSpPr txBox="1"/>
          <p:nvPr/>
        </p:nvSpPr>
        <p:spPr>
          <a:xfrm>
            <a:off x="5687083" y="1635628"/>
            <a:ext cx="697627" cy="707886"/>
          </a:xfrm>
          <a:prstGeom prst="rect">
            <a:avLst/>
          </a:prstGeom>
          <a:noFill/>
        </p:spPr>
        <p:txBody>
          <a:bodyPr wrap="none" rtlCol="0">
            <a:spAutoFit/>
          </a:bodyPr>
          <a:lstStyle/>
          <a:p>
            <a:r>
              <a:rPr lang="zh-CN" altLang="en-US" sz="2000" dirty="0" smtClean="0"/>
              <a:t>故障</a:t>
            </a:r>
            <a:endParaRPr lang="en-US" altLang="zh-CN" sz="2000" dirty="0" smtClean="0"/>
          </a:p>
          <a:p>
            <a:r>
              <a:rPr lang="zh-CN" altLang="en-US" sz="2000" dirty="0" smtClean="0"/>
              <a:t>管理</a:t>
            </a:r>
            <a:endParaRPr lang="zh-CN" altLang="en-US" sz="2000" dirty="0"/>
          </a:p>
        </p:txBody>
      </p:sp>
      <p:sp>
        <p:nvSpPr>
          <p:cNvPr id="31" name="文本框 30"/>
          <p:cNvSpPr txBox="1"/>
          <p:nvPr/>
        </p:nvSpPr>
        <p:spPr>
          <a:xfrm>
            <a:off x="7715134" y="1635628"/>
            <a:ext cx="697627" cy="707886"/>
          </a:xfrm>
          <a:prstGeom prst="rect">
            <a:avLst/>
          </a:prstGeom>
          <a:noFill/>
        </p:spPr>
        <p:txBody>
          <a:bodyPr wrap="none" rtlCol="0">
            <a:spAutoFit/>
          </a:bodyPr>
          <a:lstStyle/>
          <a:p>
            <a:r>
              <a:rPr lang="zh-CN" altLang="en-US" sz="2000" dirty="0" smtClean="0"/>
              <a:t>安全</a:t>
            </a:r>
            <a:endParaRPr lang="en-US" altLang="zh-CN" sz="2000" dirty="0" smtClean="0"/>
          </a:p>
          <a:p>
            <a:r>
              <a:rPr lang="zh-CN" altLang="en-US" sz="2000" dirty="0" smtClean="0"/>
              <a:t>管理</a:t>
            </a:r>
            <a:endParaRPr lang="zh-CN" altLang="en-US" sz="2000" dirty="0"/>
          </a:p>
        </p:txBody>
      </p:sp>
      <p:sp>
        <p:nvSpPr>
          <p:cNvPr id="38" name="文本框 37"/>
          <p:cNvSpPr txBox="1"/>
          <p:nvPr/>
        </p:nvSpPr>
        <p:spPr>
          <a:xfrm>
            <a:off x="9743186" y="1635628"/>
            <a:ext cx="697627" cy="707886"/>
          </a:xfrm>
          <a:prstGeom prst="rect">
            <a:avLst/>
          </a:prstGeom>
          <a:noFill/>
        </p:spPr>
        <p:txBody>
          <a:bodyPr wrap="none" rtlCol="0">
            <a:spAutoFit/>
          </a:bodyPr>
          <a:lstStyle/>
          <a:p>
            <a:r>
              <a:rPr lang="zh-CN" altLang="en-US" sz="2000" dirty="0" smtClean="0"/>
              <a:t>计费</a:t>
            </a:r>
            <a:endParaRPr lang="en-US" altLang="zh-CN" sz="2000" dirty="0" smtClean="0"/>
          </a:p>
          <a:p>
            <a:r>
              <a:rPr lang="zh-CN" altLang="en-US" sz="2000" dirty="0" smtClean="0"/>
              <a:t>管理</a:t>
            </a:r>
            <a:endParaRPr lang="zh-CN" altLang="en-US" sz="2000" dirty="0"/>
          </a:p>
        </p:txBody>
      </p:sp>
      <p:sp>
        <p:nvSpPr>
          <p:cNvPr id="40" name="文本框 39"/>
          <p:cNvSpPr txBox="1"/>
          <p:nvPr/>
        </p:nvSpPr>
        <p:spPr>
          <a:xfrm>
            <a:off x="604911" y="2728702"/>
            <a:ext cx="10817027" cy="2861489"/>
          </a:xfrm>
          <a:prstGeom prst="rect">
            <a:avLst/>
          </a:prstGeom>
          <a:noFill/>
        </p:spPr>
        <p:txBody>
          <a:bodyPr wrap="square" rtlCol="0">
            <a:spAutoFit/>
          </a:bodyPr>
          <a:lstStyle/>
          <a:p>
            <a:pPr>
              <a:lnSpc>
                <a:spcPct val="140000"/>
              </a:lnSpc>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OSI</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定义了网络管理</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的五大</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功能模型：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nSpc>
                <a:spcPct val="140000"/>
              </a:lnSpc>
              <a:buFont typeface="Huawei Sans" panose="020C0503030203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配置管理（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Configuration Management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）：配置管理负责监控网络的配置信息，使网络管理人员可以生成、查询和修改</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硬件、软件</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的运行参数和条件，并可以进行相关业务的配置。</a:t>
            </a:r>
          </a:p>
          <a:p>
            <a:pPr marL="742990" lvl="1" indent="-285750">
              <a:lnSpc>
                <a:spcPct val="140000"/>
              </a:lnSpc>
              <a:buFont typeface="Huawei Sans" panose="020C0503030203020204" pitchFamily="34" charset="0"/>
              <a:buChar char="▫"/>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性能</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管理（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Performance Management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）：性能管理以网络性能为准则，保证在</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使用</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较少</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网络</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资源和</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具有较小时延</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的前提下，网络能够提供可靠、连续的通信能力。</a:t>
            </a:r>
          </a:p>
          <a:p>
            <a:pPr marL="742990" lvl="1" indent="-285750">
              <a:lnSpc>
                <a:spcPct val="140000"/>
              </a:lnSpc>
              <a:buFont typeface="Huawei Sans" panose="020C0503030203020204" pitchFamily="34" charset="0"/>
              <a:buChar char="▫"/>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故障</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管理（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Fault Management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：故障</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管理的主要目标是确保网络始终可用，并在发生故障时尽快将其修复。</a:t>
            </a:r>
          </a:p>
          <a:p>
            <a:pPr marL="742990" lvl="1" indent="-285750">
              <a:lnSpc>
                <a:spcPct val="140000"/>
              </a:lnSpc>
              <a:buFont typeface="Huawei Sans" panose="020C0503030203020204" pitchFamily="34" charset="0"/>
              <a:buChar char="▫"/>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安全管理（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Security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Management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：安全管理</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可以保护网络和系统免受未经授权的访问和安全攻击。 </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nSpc>
                <a:spcPct val="140000"/>
              </a:lnSpc>
              <a:buFont typeface="Huawei Sans" panose="020C0503030203020204" pitchFamily="34" charset="0"/>
              <a:buChar char="▫"/>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计费管理（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Accounting Management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记录用户使用网络资源的情况并核收费用，同时也统计网络的利用率</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 name="图片 2"/>
          <p:cNvPicPr>
            <a:picLocks noChangeAspect="1"/>
          </p:cNvPicPr>
          <p:nvPr/>
        </p:nvPicPr>
        <p:blipFill>
          <a:blip r:embed="rId3"/>
          <a:stretch>
            <a:fillRect/>
          </a:stretch>
        </p:blipFill>
        <p:spPr>
          <a:xfrm>
            <a:off x="1444964" y="1450028"/>
            <a:ext cx="1079086" cy="1079086"/>
          </a:xfrm>
          <a:prstGeom prst="rect">
            <a:avLst/>
          </a:prstGeom>
        </p:spPr>
      </p:pic>
      <p:pic>
        <p:nvPicPr>
          <p:cNvPr id="22" name="图片 21"/>
          <p:cNvPicPr>
            <a:picLocks noChangeAspect="1"/>
          </p:cNvPicPr>
          <p:nvPr/>
        </p:nvPicPr>
        <p:blipFill>
          <a:blip r:embed="rId3"/>
          <a:stretch>
            <a:fillRect/>
          </a:stretch>
        </p:blipFill>
        <p:spPr>
          <a:xfrm>
            <a:off x="3468302" y="1451354"/>
            <a:ext cx="1079086" cy="1079086"/>
          </a:xfrm>
          <a:prstGeom prst="rect">
            <a:avLst/>
          </a:prstGeom>
        </p:spPr>
      </p:pic>
      <p:pic>
        <p:nvPicPr>
          <p:cNvPr id="23" name="图片 22"/>
          <p:cNvPicPr>
            <a:picLocks noChangeAspect="1"/>
          </p:cNvPicPr>
          <p:nvPr/>
        </p:nvPicPr>
        <p:blipFill>
          <a:blip r:embed="rId3"/>
          <a:stretch>
            <a:fillRect/>
          </a:stretch>
        </p:blipFill>
        <p:spPr>
          <a:xfrm>
            <a:off x="5491640" y="1450028"/>
            <a:ext cx="1079086" cy="1079086"/>
          </a:xfrm>
          <a:prstGeom prst="rect">
            <a:avLst/>
          </a:prstGeom>
        </p:spPr>
      </p:pic>
      <p:pic>
        <p:nvPicPr>
          <p:cNvPr id="24" name="图片 23"/>
          <p:cNvPicPr>
            <a:picLocks noChangeAspect="1"/>
          </p:cNvPicPr>
          <p:nvPr/>
        </p:nvPicPr>
        <p:blipFill>
          <a:blip r:embed="rId3"/>
          <a:stretch>
            <a:fillRect/>
          </a:stretch>
        </p:blipFill>
        <p:spPr>
          <a:xfrm>
            <a:off x="7524404" y="1465342"/>
            <a:ext cx="1079086" cy="1079086"/>
          </a:xfrm>
          <a:prstGeom prst="rect">
            <a:avLst/>
          </a:prstGeom>
        </p:spPr>
      </p:pic>
      <p:pic>
        <p:nvPicPr>
          <p:cNvPr id="25" name="图片 24"/>
          <p:cNvPicPr>
            <a:picLocks noChangeAspect="1"/>
          </p:cNvPicPr>
          <p:nvPr/>
        </p:nvPicPr>
        <p:blipFill>
          <a:blip r:embed="rId3"/>
          <a:stretch>
            <a:fillRect/>
          </a:stretch>
        </p:blipFill>
        <p:spPr>
          <a:xfrm>
            <a:off x="9538316" y="1450028"/>
            <a:ext cx="1079086" cy="1079086"/>
          </a:xfrm>
          <a:prstGeom prst="rect">
            <a:avLst/>
          </a:prstGeom>
        </p:spPr>
      </p:pic>
    </p:spTree>
    <p:extLst>
      <p:ext uri="{BB962C8B-B14F-4D97-AF65-F5344CB8AC3E}">
        <p14:creationId xmlns:p14="http://schemas.microsoft.com/office/powerpoint/2010/main" val="129268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网络管理方式</a:t>
            </a:r>
            <a:endParaRPr lang="zh-CN" altLang="en-US" dirty="0"/>
          </a:p>
        </p:txBody>
      </p:sp>
      <p:sp>
        <p:nvSpPr>
          <p:cNvPr id="200" name="矩形 199"/>
          <p:cNvSpPr/>
          <p:nvPr/>
        </p:nvSpPr>
        <p:spPr>
          <a:xfrm>
            <a:off x="1150901" y="1683496"/>
            <a:ext cx="4680000" cy="46800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endParaRPr lang="zh-CN" altLang="en-US" sz="1600" dirty="0">
              <a:solidFill>
                <a:prstClr val="black"/>
              </a:solidFill>
            </a:endParaRPr>
          </a:p>
        </p:txBody>
      </p:sp>
      <p:grpSp>
        <p:nvGrpSpPr>
          <p:cNvPr id="442" name="组合 441"/>
          <p:cNvGrpSpPr/>
          <p:nvPr/>
        </p:nvGrpSpPr>
        <p:grpSpPr>
          <a:xfrm>
            <a:off x="1327748" y="1931865"/>
            <a:ext cx="4326306" cy="4455133"/>
            <a:chOff x="1019538" y="1801895"/>
            <a:chExt cx="4326306" cy="4455133"/>
          </a:xfrm>
        </p:grpSpPr>
        <p:grpSp>
          <p:nvGrpSpPr>
            <p:cNvPr id="39" name="组合 38"/>
            <p:cNvGrpSpPr/>
            <p:nvPr/>
          </p:nvGrpSpPr>
          <p:grpSpPr>
            <a:xfrm>
              <a:off x="1354962" y="1801895"/>
              <a:ext cx="3532917" cy="2872127"/>
              <a:chOff x="1382451" y="1591691"/>
              <a:chExt cx="3532917" cy="2872127"/>
            </a:xfrm>
          </p:grpSpPr>
          <p:cxnSp>
            <p:nvCxnSpPr>
              <p:cNvPr id="374" name="直接连接符 373"/>
              <p:cNvCxnSpPr>
                <a:stCxn id="405" idx="0"/>
                <a:endCxn id="372" idx="2"/>
              </p:cNvCxnSpPr>
              <p:nvPr/>
            </p:nvCxnSpPr>
            <p:spPr>
              <a:xfrm flipV="1">
                <a:off x="1580012" y="1951691"/>
                <a:ext cx="1157052" cy="407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a:stCxn id="404" idx="0"/>
                <a:endCxn id="425" idx="2"/>
              </p:cNvCxnSpPr>
              <p:nvPr/>
            </p:nvCxnSpPr>
            <p:spPr>
              <a:xfrm flipV="1">
                <a:off x="2288076" y="1951691"/>
                <a:ext cx="1272680" cy="407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84" idx="0"/>
                <a:endCxn id="372" idx="2"/>
              </p:cNvCxnSpPr>
              <p:nvPr/>
            </p:nvCxnSpPr>
            <p:spPr>
              <a:xfrm flipH="1" flipV="1">
                <a:off x="2737064" y="1951691"/>
                <a:ext cx="1272679" cy="407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83" idx="0"/>
                <a:endCxn id="425" idx="2"/>
              </p:cNvCxnSpPr>
              <p:nvPr/>
            </p:nvCxnSpPr>
            <p:spPr>
              <a:xfrm flipH="1" flipV="1">
                <a:off x="3560756" y="1951691"/>
                <a:ext cx="1157051" cy="407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3812182" y="2359580"/>
                <a:ext cx="1103186" cy="2104238"/>
                <a:chOff x="3397377" y="2334168"/>
                <a:chExt cx="1103186" cy="2104238"/>
              </a:xfrm>
            </p:grpSpPr>
            <p:pic>
              <p:nvPicPr>
                <p:cNvPr id="383" name="图片 3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5441" y="2334168"/>
                  <a:ext cx="395122" cy="324000"/>
                </a:xfrm>
                <a:prstGeom prst="rect">
                  <a:avLst/>
                </a:prstGeom>
              </p:spPr>
            </p:pic>
            <p:pic>
              <p:nvPicPr>
                <p:cNvPr id="384" name="图片 3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7377" y="2334168"/>
                  <a:ext cx="395122" cy="324000"/>
                </a:xfrm>
                <a:prstGeom prst="rect">
                  <a:avLst/>
                </a:prstGeom>
              </p:spPr>
            </p:pic>
            <p:pic>
              <p:nvPicPr>
                <p:cNvPr id="385" name="图片 3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5441" y="2869682"/>
                  <a:ext cx="395122" cy="324000"/>
                </a:xfrm>
                <a:prstGeom prst="rect">
                  <a:avLst/>
                </a:prstGeom>
              </p:spPr>
            </p:pic>
            <p:pic>
              <p:nvPicPr>
                <p:cNvPr id="386" name="图片 3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7377" y="2869682"/>
                  <a:ext cx="395122" cy="324000"/>
                </a:xfrm>
                <a:prstGeom prst="rect">
                  <a:avLst/>
                </a:prstGeom>
              </p:spPr>
            </p:pic>
            <p:pic>
              <p:nvPicPr>
                <p:cNvPr id="387" name="图片 3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5441" y="3486894"/>
                  <a:ext cx="395122" cy="324000"/>
                </a:xfrm>
                <a:prstGeom prst="rect">
                  <a:avLst/>
                </a:prstGeom>
              </p:spPr>
            </p:pic>
            <p:pic>
              <p:nvPicPr>
                <p:cNvPr id="388" name="图片 3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5441" y="4114406"/>
                  <a:ext cx="395122" cy="324000"/>
                </a:xfrm>
                <a:prstGeom prst="rect">
                  <a:avLst/>
                </a:prstGeom>
              </p:spPr>
            </p:pic>
            <p:pic>
              <p:nvPicPr>
                <p:cNvPr id="389" name="图片 3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97377" y="3486894"/>
                  <a:ext cx="395122" cy="324000"/>
                </a:xfrm>
                <a:prstGeom prst="rect">
                  <a:avLst/>
                </a:prstGeom>
              </p:spPr>
            </p:pic>
            <p:pic>
              <p:nvPicPr>
                <p:cNvPr id="390" name="图片 3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97377" y="4114406"/>
                  <a:ext cx="395122" cy="324000"/>
                </a:xfrm>
                <a:prstGeom prst="rect">
                  <a:avLst/>
                </a:prstGeom>
              </p:spPr>
            </p:pic>
            <p:cxnSp>
              <p:nvCxnSpPr>
                <p:cNvPr id="391" name="直接连接符 390"/>
                <p:cNvCxnSpPr>
                  <a:stCxn id="386" idx="3"/>
                  <a:endCxn id="385" idx="1"/>
                </p:cNvCxnSpPr>
                <p:nvPr/>
              </p:nvCxnSpPr>
              <p:spPr>
                <a:xfrm>
                  <a:off x="3792499" y="3031682"/>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86" idx="2"/>
                  <a:endCxn id="389" idx="0"/>
                </p:cNvCxnSpPr>
                <p:nvPr/>
              </p:nvCxnSpPr>
              <p:spPr>
                <a:xfrm>
                  <a:off x="3594938" y="3193682"/>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87" idx="0"/>
                  <a:endCxn id="385" idx="2"/>
                </p:cNvCxnSpPr>
                <p:nvPr/>
              </p:nvCxnSpPr>
              <p:spPr>
                <a:xfrm flipV="1">
                  <a:off x="4303002" y="3193682"/>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389" idx="0"/>
                  <a:endCxn id="385" idx="2"/>
                </p:cNvCxnSpPr>
                <p:nvPr/>
              </p:nvCxnSpPr>
              <p:spPr>
                <a:xfrm flipV="1">
                  <a:off x="3594938" y="3193682"/>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86" idx="2"/>
                  <a:endCxn id="387" idx="0"/>
                </p:cNvCxnSpPr>
                <p:nvPr/>
              </p:nvCxnSpPr>
              <p:spPr>
                <a:xfrm>
                  <a:off x="3594938" y="3193682"/>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90" idx="0"/>
                  <a:endCxn id="389" idx="2"/>
                </p:cNvCxnSpPr>
                <p:nvPr/>
              </p:nvCxnSpPr>
              <p:spPr>
                <a:xfrm flipV="1">
                  <a:off x="3594938" y="3810894"/>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88" idx="0"/>
                  <a:endCxn id="387" idx="2"/>
                </p:cNvCxnSpPr>
                <p:nvPr/>
              </p:nvCxnSpPr>
              <p:spPr>
                <a:xfrm flipV="1">
                  <a:off x="4303002" y="3810894"/>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90" idx="0"/>
                  <a:endCxn id="387" idx="2"/>
                </p:cNvCxnSpPr>
                <p:nvPr/>
              </p:nvCxnSpPr>
              <p:spPr>
                <a:xfrm flipV="1">
                  <a:off x="3594938" y="3810894"/>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89" idx="2"/>
                  <a:endCxn id="388" idx="0"/>
                </p:cNvCxnSpPr>
                <p:nvPr/>
              </p:nvCxnSpPr>
              <p:spPr>
                <a:xfrm>
                  <a:off x="3594938" y="3810894"/>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389" idx="3"/>
                  <a:endCxn id="387" idx="1"/>
                </p:cNvCxnSpPr>
                <p:nvPr/>
              </p:nvCxnSpPr>
              <p:spPr>
                <a:xfrm>
                  <a:off x="3792499" y="3648894"/>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84" idx="3"/>
                  <a:endCxn id="383" idx="1"/>
                </p:cNvCxnSpPr>
                <p:nvPr/>
              </p:nvCxnSpPr>
              <p:spPr>
                <a:xfrm>
                  <a:off x="3792499" y="2496168"/>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86" idx="0"/>
                  <a:endCxn id="384" idx="2"/>
                </p:cNvCxnSpPr>
                <p:nvPr/>
              </p:nvCxnSpPr>
              <p:spPr>
                <a:xfrm flipV="1">
                  <a:off x="3594938" y="2658168"/>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85" idx="0"/>
                  <a:endCxn id="383" idx="2"/>
                </p:cNvCxnSpPr>
                <p:nvPr/>
              </p:nvCxnSpPr>
              <p:spPr>
                <a:xfrm flipV="1">
                  <a:off x="4303002" y="2658168"/>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1382451" y="2359580"/>
                <a:ext cx="1103186" cy="2104238"/>
                <a:chOff x="1736483" y="2334168"/>
                <a:chExt cx="1103186" cy="2104238"/>
              </a:xfrm>
            </p:grpSpPr>
            <p:pic>
              <p:nvPicPr>
                <p:cNvPr id="404" name="图片 4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4547" y="2334168"/>
                  <a:ext cx="395122" cy="324000"/>
                </a:xfrm>
                <a:prstGeom prst="rect">
                  <a:avLst/>
                </a:prstGeom>
              </p:spPr>
            </p:pic>
            <p:pic>
              <p:nvPicPr>
                <p:cNvPr id="405" name="图片 4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6483" y="2334168"/>
                  <a:ext cx="395122" cy="324000"/>
                </a:xfrm>
                <a:prstGeom prst="rect">
                  <a:avLst/>
                </a:prstGeom>
              </p:spPr>
            </p:pic>
            <p:pic>
              <p:nvPicPr>
                <p:cNvPr id="406" name="图片 4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4547" y="2869682"/>
                  <a:ext cx="395122" cy="324000"/>
                </a:xfrm>
                <a:prstGeom prst="rect">
                  <a:avLst/>
                </a:prstGeom>
              </p:spPr>
            </p:pic>
            <p:pic>
              <p:nvPicPr>
                <p:cNvPr id="407" name="图片 4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6483" y="2869682"/>
                  <a:ext cx="395122" cy="324000"/>
                </a:xfrm>
                <a:prstGeom prst="rect">
                  <a:avLst/>
                </a:prstGeom>
              </p:spPr>
            </p:pic>
            <p:pic>
              <p:nvPicPr>
                <p:cNvPr id="408" name="图片 4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4547" y="3486894"/>
                  <a:ext cx="395122" cy="324000"/>
                </a:xfrm>
                <a:prstGeom prst="rect">
                  <a:avLst/>
                </a:prstGeom>
              </p:spPr>
            </p:pic>
            <p:pic>
              <p:nvPicPr>
                <p:cNvPr id="409" name="图片 4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44547" y="4114406"/>
                  <a:ext cx="395122" cy="324000"/>
                </a:xfrm>
                <a:prstGeom prst="rect">
                  <a:avLst/>
                </a:prstGeom>
              </p:spPr>
            </p:pic>
            <p:pic>
              <p:nvPicPr>
                <p:cNvPr id="410" name="图片 4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36483" y="3486894"/>
                  <a:ext cx="395122" cy="324000"/>
                </a:xfrm>
                <a:prstGeom prst="rect">
                  <a:avLst/>
                </a:prstGeom>
              </p:spPr>
            </p:pic>
            <p:pic>
              <p:nvPicPr>
                <p:cNvPr id="411" name="图片 4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36483" y="4114406"/>
                  <a:ext cx="395122" cy="324000"/>
                </a:xfrm>
                <a:prstGeom prst="rect">
                  <a:avLst/>
                </a:prstGeom>
              </p:spPr>
            </p:pic>
            <p:cxnSp>
              <p:nvCxnSpPr>
                <p:cNvPr id="412" name="直接连接符 411"/>
                <p:cNvCxnSpPr>
                  <a:stCxn id="407" idx="3"/>
                  <a:endCxn id="406" idx="1"/>
                </p:cNvCxnSpPr>
                <p:nvPr/>
              </p:nvCxnSpPr>
              <p:spPr>
                <a:xfrm>
                  <a:off x="2131605" y="3031682"/>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407" idx="2"/>
                  <a:endCxn id="410" idx="0"/>
                </p:cNvCxnSpPr>
                <p:nvPr/>
              </p:nvCxnSpPr>
              <p:spPr>
                <a:xfrm>
                  <a:off x="1934044" y="3193682"/>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a:stCxn id="408" idx="0"/>
                  <a:endCxn id="406" idx="2"/>
                </p:cNvCxnSpPr>
                <p:nvPr/>
              </p:nvCxnSpPr>
              <p:spPr>
                <a:xfrm flipV="1">
                  <a:off x="2642108" y="3193682"/>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10" idx="0"/>
                  <a:endCxn id="406" idx="2"/>
                </p:cNvCxnSpPr>
                <p:nvPr/>
              </p:nvCxnSpPr>
              <p:spPr>
                <a:xfrm flipV="1">
                  <a:off x="1934044" y="3193682"/>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07" idx="2"/>
                  <a:endCxn id="408" idx="0"/>
                </p:cNvCxnSpPr>
                <p:nvPr/>
              </p:nvCxnSpPr>
              <p:spPr>
                <a:xfrm>
                  <a:off x="1934044" y="3193682"/>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11" idx="0"/>
                  <a:endCxn id="410" idx="2"/>
                </p:cNvCxnSpPr>
                <p:nvPr/>
              </p:nvCxnSpPr>
              <p:spPr>
                <a:xfrm flipV="1">
                  <a:off x="1934044" y="3810894"/>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09" idx="0"/>
                  <a:endCxn id="408" idx="2"/>
                </p:cNvCxnSpPr>
                <p:nvPr/>
              </p:nvCxnSpPr>
              <p:spPr>
                <a:xfrm flipV="1">
                  <a:off x="2642108" y="3810894"/>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11" idx="0"/>
                  <a:endCxn id="408" idx="2"/>
                </p:cNvCxnSpPr>
                <p:nvPr/>
              </p:nvCxnSpPr>
              <p:spPr>
                <a:xfrm flipV="1">
                  <a:off x="1934044" y="3810894"/>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10" idx="2"/>
                  <a:endCxn id="409" idx="0"/>
                </p:cNvCxnSpPr>
                <p:nvPr/>
              </p:nvCxnSpPr>
              <p:spPr>
                <a:xfrm>
                  <a:off x="1934044" y="3810894"/>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10" idx="3"/>
                  <a:endCxn id="408" idx="1"/>
                </p:cNvCxnSpPr>
                <p:nvPr/>
              </p:nvCxnSpPr>
              <p:spPr>
                <a:xfrm>
                  <a:off x="2131605" y="3648894"/>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05" idx="3"/>
                  <a:endCxn id="404" idx="1"/>
                </p:cNvCxnSpPr>
                <p:nvPr/>
              </p:nvCxnSpPr>
              <p:spPr>
                <a:xfrm>
                  <a:off x="2131605" y="2496168"/>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07" idx="0"/>
                  <a:endCxn id="405" idx="2"/>
                </p:cNvCxnSpPr>
                <p:nvPr/>
              </p:nvCxnSpPr>
              <p:spPr>
                <a:xfrm flipV="1">
                  <a:off x="1934044" y="2658168"/>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06" idx="0"/>
                  <a:endCxn id="404" idx="2"/>
                </p:cNvCxnSpPr>
                <p:nvPr/>
              </p:nvCxnSpPr>
              <p:spPr>
                <a:xfrm flipV="1">
                  <a:off x="2642108" y="2658168"/>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2517551" y="1591691"/>
                <a:ext cx="1262717" cy="360000"/>
                <a:chOff x="2426933" y="1591691"/>
                <a:chExt cx="1262717" cy="360000"/>
              </a:xfrm>
            </p:grpSpPr>
            <p:pic>
              <p:nvPicPr>
                <p:cNvPr id="372" name="图片 3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6933" y="1591691"/>
                  <a:ext cx="439025" cy="360000"/>
                </a:xfrm>
                <a:prstGeom prst="rect">
                  <a:avLst/>
                </a:prstGeom>
              </p:spPr>
            </p:pic>
            <p:cxnSp>
              <p:nvCxnSpPr>
                <p:cNvPr id="373" name="直接连接符 372"/>
                <p:cNvCxnSpPr>
                  <a:stCxn id="372" idx="3"/>
                  <a:endCxn id="425" idx="1"/>
                </p:cNvCxnSpPr>
                <p:nvPr/>
              </p:nvCxnSpPr>
              <p:spPr>
                <a:xfrm>
                  <a:off x="2865958" y="1771691"/>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25" name="图片 4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0625" y="1591691"/>
                  <a:ext cx="439025" cy="360000"/>
                </a:xfrm>
                <a:prstGeom prst="rect">
                  <a:avLst/>
                </a:prstGeom>
              </p:spPr>
            </p:pic>
          </p:grpSp>
        </p:grpSp>
        <p:grpSp>
          <p:nvGrpSpPr>
            <p:cNvPr id="36" name="组合 35"/>
            <p:cNvGrpSpPr/>
            <p:nvPr/>
          </p:nvGrpSpPr>
          <p:grpSpPr>
            <a:xfrm>
              <a:off x="1327311" y="5441437"/>
              <a:ext cx="1082348" cy="815591"/>
              <a:chOff x="851696" y="5085098"/>
              <a:chExt cx="1082348" cy="815591"/>
            </a:xfrm>
          </p:grpSpPr>
          <p:pic>
            <p:nvPicPr>
              <p:cNvPr id="426" name="图片 425" descr="交换机.png"/>
              <p:cNvPicPr>
                <a:picLocks noChangeAspect="1"/>
              </p:cNvPicPr>
              <p:nvPr/>
            </p:nvPicPr>
            <p:blipFill>
              <a:blip r:embed="rId7" cstate="print"/>
              <a:stretch>
                <a:fillRect/>
              </a:stretch>
            </p:blipFill>
            <p:spPr>
              <a:xfrm>
                <a:off x="1196483" y="5085098"/>
                <a:ext cx="540000" cy="441817"/>
              </a:xfrm>
              <a:prstGeom prst="rect">
                <a:avLst/>
              </a:prstGeom>
            </p:spPr>
          </p:pic>
          <p:sp>
            <p:nvSpPr>
              <p:cNvPr id="17" name="文本框 16"/>
              <p:cNvSpPr txBox="1"/>
              <p:nvPr/>
            </p:nvSpPr>
            <p:spPr>
              <a:xfrm>
                <a:off x="851696" y="5592912"/>
                <a:ext cx="1082348" cy="307777"/>
              </a:xfrm>
              <a:prstGeom prst="rect">
                <a:avLst/>
              </a:prstGeom>
              <a:noFill/>
            </p:spPr>
            <p:txBody>
              <a:bodyPr wrap="none" rtlCol="0">
                <a:spAutoFit/>
              </a:bodyPr>
              <a:lstStyle/>
              <a:p>
                <a:r>
                  <a:rPr lang="zh-CN" altLang="en-US" sz="1400" smtClean="0"/>
                  <a:t>网络管理员</a:t>
                </a:r>
                <a:endParaRPr lang="zh-CN" altLang="en-US" sz="1400"/>
              </a:p>
            </p:txBody>
          </p:sp>
        </p:grpSp>
        <p:grpSp>
          <p:nvGrpSpPr>
            <p:cNvPr id="37" name="组合 36"/>
            <p:cNvGrpSpPr/>
            <p:nvPr/>
          </p:nvGrpSpPr>
          <p:grpSpPr>
            <a:xfrm>
              <a:off x="3814320" y="5468594"/>
              <a:ext cx="1082348" cy="761277"/>
              <a:chOff x="4235468" y="5077935"/>
              <a:chExt cx="1082348" cy="761277"/>
            </a:xfrm>
          </p:grpSpPr>
          <p:pic>
            <p:nvPicPr>
              <p:cNvPr id="427" name="图片 426" descr="通用网管-蓝.png"/>
              <p:cNvPicPr>
                <a:picLocks noChangeAspect="1"/>
              </p:cNvPicPr>
              <p:nvPr/>
            </p:nvPicPr>
            <p:blipFill>
              <a:blip r:embed="rId8" cstate="print"/>
              <a:stretch>
                <a:fillRect/>
              </a:stretch>
            </p:blipFill>
            <p:spPr>
              <a:xfrm>
                <a:off x="4497157" y="5077935"/>
                <a:ext cx="540000" cy="441818"/>
              </a:xfrm>
              <a:prstGeom prst="rect">
                <a:avLst/>
              </a:prstGeom>
            </p:spPr>
          </p:pic>
          <p:sp>
            <p:nvSpPr>
              <p:cNvPr id="429" name="文本框 428"/>
              <p:cNvSpPr txBox="1"/>
              <p:nvPr/>
            </p:nvSpPr>
            <p:spPr>
              <a:xfrm>
                <a:off x="4235468" y="5531435"/>
                <a:ext cx="1082348" cy="307777"/>
              </a:xfrm>
              <a:prstGeom prst="rect">
                <a:avLst/>
              </a:prstGeom>
              <a:noFill/>
            </p:spPr>
            <p:txBody>
              <a:bodyPr wrap="none" rtlCol="0">
                <a:spAutoFit/>
              </a:bodyPr>
              <a:lstStyle/>
              <a:p>
                <a:r>
                  <a:rPr lang="zh-CN" altLang="en-US" sz="1400" smtClean="0"/>
                  <a:t>网络管理站</a:t>
                </a:r>
                <a:endParaRPr lang="zh-CN" altLang="en-US" sz="1400"/>
              </a:p>
            </p:txBody>
          </p:sp>
        </p:grpSp>
        <p:cxnSp>
          <p:nvCxnSpPr>
            <p:cNvPr id="431" name="直接连接符 430"/>
            <p:cNvCxnSpPr/>
            <p:nvPr/>
          </p:nvCxnSpPr>
          <p:spPr>
            <a:xfrm flipV="1">
              <a:off x="1906555" y="4669148"/>
              <a:ext cx="0" cy="720000"/>
            </a:xfrm>
            <a:prstGeom prst="line">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4" name="文本框 433"/>
            <p:cNvSpPr txBox="1"/>
            <p:nvPr/>
          </p:nvSpPr>
          <p:spPr>
            <a:xfrm>
              <a:off x="1019538" y="4807651"/>
              <a:ext cx="915635" cy="523220"/>
            </a:xfrm>
            <a:prstGeom prst="rect">
              <a:avLst/>
            </a:prstGeom>
            <a:noFill/>
          </p:spPr>
          <p:txBody>
            <a:bodyPr wrap="none" rtlCol="0">
              <a:spAutoFit/>
            </a:bodyPr>
            <a:lstStyle/>
            <a:p>
              <a:pPr algn="ctr"/>
              <a:r>
                <a:rPr lang="en-US" altLang="zh-CN" sz="1400" dirty="0" smtClean="0"/>
                <a:t>Web</a:t>
              </a:r>
              <a:r>
                <a:rPr lang="zh-CN" altLang="en-US" sz="1400" dirty="0" smtClean="0"/>
                <a:t>网管</a:t>
              </a:r>
              <a:endParaRPr lang="en-US" altLang="zh-CN" sz="1400" dirty="0" smtClean="0"/>
            </a:p>
            <a:p>
              <a:pPr algn="ctr"/>
              <a:r>
                <a:rPr lang="zh-CN" altLang="en-US" sz="1400" dirty="0" smtClean="0"/>
                <a:t>方式</a:t>
              </a:r>
              <a:endParaRPr lang="en-US" altLang="zh-CN" sz="1400" dirty="0" smtClean="0"/>
            </a:p>
          </p:txBody>
        </p:sp>
        <p:sp>
          <p:nvSpPr>
            <p:cNvPr id="435" name="文本框 434"/>
            <p:cNvSpPr txBox="1"/>
            <p:nvPr/>
          </p:nvSpPr>
          <p:spPr>
            <a:xfrm>
              <a:off x="1983638" y="4807651"/>
              <a:ext cx="543739" cy="523220"/>
            </a:xfrm>
            <a:prstGeom prst="rect">
              <a:avLst/>
            </a:prstGeom>
            <a:noFill/>
          </p:spPr>
          <p:txBody>
            <a:bodyPr wrap="none" rtlCol="0">
              <a:spAutoFit/>
            </a:bodyPr>
            <a:lstStyle/>
            <a:p>
              <a:pPr algn="ctr"/>
              <a:r>
                <a:rPr lang="en-US" altLang="zh-CN" sz="1400" smtClean="0"/>
                <a:t>CLI</a:t>
              </a:r>
              <a:endParaRPr lang="en-US" altLang="zh-CN" sz="1400" dirty="0" smtClean="0"/>
            </a:p>
            <a:p>
              <a:pPr algn="ctr"/>
              <a:r>
                <a:rPr lang="zh-CN" altLang="en-US" sz="1400" dirty="0" smtClean="0"/>
                <a:t>方式</a:t>
              </a:r>
              <a:endParaRPr lang="en-US" altLang="zh-CN" sz="1400" dirty="0" smtClean="0"/>
            </a:p>
          </p:txBody>
        </p:sp>
        <p:cxnSp>
          <p:nvCxnSpPr>
            <p:cNvPr id="436" name="直接连接符 435"/>
            <p:cNvCxnSpPr/>
            <p:nvPr/>
          </p:nvCxnSpPr>
          <p:spPr>
            <a:xfrm flipV="1">
              <a:off x="4340687" y="4669148"/>
              <a:ext cx="0" cy="720000"/>
            </a:xfrm>
            <a:prstGeom prst="line">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7" name="文本框 436"/>
            <p:cNvSpPr txBox="1"/>
            <p:nvPr/>
          </p:nvSpPr>
          <p:spPr>
            <a:xfrm>
              <a:off x="4298762" y="4782188"/>
              <a:ext cx="1047082" cy="523220"/>
            </a:xfrm>
            <a:prstGeom prst="rect">
              <a:avLst/>
            </a:prstGeom>
            <a:noFill/>
          </p:spPr>
          <p:txBody>
            <a:bodyPr wrap="none" rtlCol="0">
              <a:spAutoFit/>
            </a:bodyPr>
            <a:lstStyle/>
            <a:p>
              <a:pPr algn="ctr"/>
              <a:r>
                <a:rPr lang="zh-CN" altLang="en-US" sz="1400" dirty="0" smtClean="0"/>
                <a:t>基于</a:t>
              </a:r>
              <a:r>
                <a:rPr lang="en-US" altLang="zh-CN" sz="1400" dirty="0" smtClean="0"/>
                <a:t>SNMP</a:t>
              </a:r>
            </a:p>
            <a:p>
              <a:pPr algn="ctr"/>
              <a:r>
                <a:rPr lang="zh-CN" altLang="en-US" sz="1400" dirty="0" smtClean="0"/>
                <a:t>集中管理</a:t>
              </a:r>
              <a:endParaRPr lang="en-US" altLang="zh-CN" sz="1400" dirty="0" smtClean="0"/>
            </a:p>
          </p:txBody>
        </p:sp>
      </p:grpSp>
      <p:sp>
        <p:nvSpPr>
          <p:cNvPr id="440" name="圆角矩形 75"/>
          <p:cNvSpPr/>
          <p:nvPr/>
        </p:nvSpPr>
        <p:spPr>
          <a:xfrm>
            <a:off x="1150901" y="1282649"/>
            <a:ext cx="4680000" cy="354084"/>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rPr>
              <a:t>传统网络管理</a:t>
            </a:r>
            <a:endParaRPr lang="zh-CN" altLang="en-US" b="1" dirty="0">
              <a:solidFill>
                <a:prstClr val="white"/>
              </a:solidFill>
              <a:latin typeface="Huawei Sans" panose="020C0503030203020204" pitchFamily="34" charset="0"/>
              <a:ea typeface="方正兰亭黑简体" panose="02000000000000000000" pitchFamily="2" charset="-122"/>
            </a:endParaRPr>
          </a:p>
        </p:txBody>
      </p:sp>
      <p:sp>
        <p:nvSpPr>
          <p:cNvPr id="111" name="矩形 110"/>
          <p:cNvSpPr/>
          <p:nvPr/>
        </p:nvSpPr>
        <p:spPr>
          <a:xfrm>
            <a:off x="6377789" y="1710047"/>
            <a:ext cx="1543104" cy="307777"/>
          </a:xfrm>
          <a:prstGeom prst="rect">
            <a:avLst/>
          </a:prstGeom>
          <a:noFill/>
        </p:spPr>
        <p:txBody>
          <a:bodyPr wrap="square">
            <a:spAutoFit/>
          </a:bodyPr>
          <a:lstStyle/>
          <a:p>
            <a:pPr algn="ctr" defTabSz="2436693"/>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ERP</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 name="组合 1"/>
          <p:cNvGrpSpPr/>
          <p:nvPr/>
        </p:nvGrpSpPr>
        <p:grpSpPr>
          <a:xfrm>
            <a:off x="6421439" y="1674480"/>
            <a:ext cx="4680000" cy="4680000"/>
            <a:chOff x="6421439" y="1674480"/>
            <a:chExt cx="4680000" cy="4680000"/>
          </a:xfrm>
        </p:grpSpPr>
        <p:sp>
          <p:nvSpPr>
            <p:cNvPr id="94" name="矩形 93"/>
            <p:cNvSpPr/>
            <p:nvPr/>
          </p:nvSpPr>
          <p:spPr>
            <a:xfrm>
              <a:off x="6421439" y="1674480"/>
              <a:ext cx="4680000" cy="46800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endParaRPr lang="zh-CN" altLang="en-US" sz="1600" dirty="0">
                <a:solidFill>
                  <a:prstClr val="black"/>
                </a:solidFill>
              </a:endParaRPr>
            </a:p>
          </p:txBody>
        </p:sp>
        <p:sp>
          <p:nvSpPr>
            <p:cNvPr id="96" name="空心弧 95"/>
            <p:cNvSpPr/>
            <p:nvPr/>
          </p:nvSpPr>
          <p:spPr>
            <a:xfrm>
              <a:off x="7136039" y="3292998"/>
              <a:ext cx="1914346" cy="1902503"/>
            </a:xfrm>
            <a:prstGeom prst="blockArc">
              <a:avLst>
                <a:gd name="adj1" fmla="val 6507477"/>
                <a:gd name="adj2" fmla="val 14644310"/>
                <a:gd name="adj3" fmla="val 2406"/>
              </a:avLst>
            </a:prstGeom>
            <a:gradFill flip="none" rotWithShape="1">
              <a:gsLst>
                <a:gs pos="0">
                  <a:sysClr val="windowText" lastClr="000000">
                    <a:lumMod val="50000"/>
                    <a:lumOff val="50000"/>
                    <a:alpha val="0"/>
                  </a:sysClr>
                </a:gs>
                <a:gs pos="100000">
                  <a:sysClr val="windowText" lastClr="000000">
                    <a:lumMod val="50000"/>
                    <a:lumOff val="50000"/>
                  </a:sysClr>
                </a:gs>
              </a:gsLst>
              <a:lin ang="5400000" scaled="1"/>
              <a:tileRect/>
            </a:gradFill>
            <a:ln w="28575" cap="flat" cmpd="sng" algn="ctr">
              <a:noFill/>
              <a:prstDash val="solid"/>
              <a:headEnd type="none" w="sm" len="med"/>
              <a:tailEnd type="none" w="sm" len="med"/>
            </a:ln>
            <a:effectLst/>
          </p:spPr>
          <p:txBody>
            <a:bodyPr lIns="91396" tIns="45698" rIns="91396" bIns="45698" rtlCol="0" anchor="ctr"/>
            <a:lstStyle/>
            <a:p>
              <a:pPr algn="ctr" defTabSz="1218784">
                <a:defRPr/>
              </a:pPr>
              <a:endParaRPr lang="zh-CN" altLang="en-US" sz="14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 name="文本框 96"/>
            <p:cNvSpPr txBox="1"/>
            <p:nvPr/>
          </p:nvSpPr>
          <p:spPr>
            <a:xfrm>
              <a:off x="6476403" y="3892063"/>
              <a:ext cx="1004751" cy="584775"/>
            </a:xfrm>
            <a:prstGeom prst="rect">
              <a:avLst/>
            </a:prstGeom>
            <a:solidFill>
              <a:srgbClr val="F4FBFE"/>
            </a:solidFill>
            <a:ln>
              <a:solidFill>
                <a:srgbClr val="99DFF9"/>
              </a:solidFill>
            </a:ln>
          </p:spPr>
          <p:txBody>
            <a:bodyPr wrap="square" rtlCol="0" anchor="ctr">
              <a:spAutoFit/>
            </a:bodyPr>
            <a:lstStyle/>
            <a:p>
              <a:pPr algn="ctr" defTabSz="913898"/>
              <a:r>
                <a:rPr lang="zh-CN" altLang="en-US" sz="16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网络</a:t>
              </a:r>
              <a:endParaRPr lang="en-US" altLang="zh-CN" sz="1600" b="1"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defTabSz="913898"/>
              <a:r>
                <a:rPr lang="zh-CN" altLang="en-US" sz="16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自动化</a:t>
              </a:r>
              <a:endParaRPr lang="en-US" altLang="zh-CN" sz="16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 name="空心弧 97"/>
            <p:cNvSpPr/>
            <p:nvPr/>
          </p:nvSpPr>
          <p:spPr>
            <a:xfrm rot="10800000">
              <a:off x="8445676" y="3292998"/>
              <a:ext cx="1914346" cy="1902503"/>
            </a:xfrm>
            <a:prstGeom prst="blockArc">
              <a:avLst>
                <a:gd name="adj1" fmla="val 6539102"/>
                <a:gd name="adj2" fmla="val 14868170"/>
                <a:gd name="adj3" fmla="val 2512"/>
              </a:avLst>
            </a:prstGeom>
            <a:gradFill flip="none" rotWithShape="1">
              <a:gsLst>
                <a:gs pos="0">
                  <a:sysClr val="windowText" lastClr="000000">
                    <a:lumMod val="50000"/>
                    <a:lumOff val="50000"/>
                    <a:alpha val="0"/>
                  </a:sysClr>
                </a:gs>
                <a:gs pos="100000">
                  <a:sysClr val="windowText" lastClr="000000">
                    <a:lumMod val="50000"/>
                    <a:lumOff val="50000"/>
                  </a:sysClr>
                </a:gs>
              </a:gsLst>
              <a:lin ang="5400000" scaled="1"/>
              <a:tileRect/>
            </a:gradFill>
            <a:ln w="28575" cap="flat" cmpd="sng" algn="ctr">
              <a:noFill/>
              <a:prstDash val="solid"/>
              <a:headEnd type="none" w="sm" len="med"/>
              <a:tailEnd type="none" w="sm" len="med"/>
            </a:ln>
            <a:effectLst/>
          </p:spPr>
          <p:txBody>
            <a:bodyPr lIns="91396" tIns="45698" rIns="91396" bIns="45698" rtlCol="0" anchor="ctr"/>
            <a:lstStyle/>
            <a:p>
              <a:pPr algn="ctr" defTabSz="1218784">
                <a:defRPr/>
              </a:pPr>
              <a:endParaRPr lang="zh-CN" altLang="en-US" sz="14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梯形 98"/>
            <p:cNvSpPr/>
            <p:nvPr/>
          </p:nvSpPr>
          <p:spPr>
            <a:xfrm>
              <a:off x="7085808" y="5425154"/>
              <a:ext cx="3423240" cy="516028"/>
            </a:xfrm>
            <a:prstGeom prst="trapezoid">
              <a:avLst>
                <a:gd name="adj" fmla="val 56095"/>
              </a:avLst>
            </a:prstGeom>
            <a:noFill/>
            <a:ln w="28575" cap="flat" cmpd="sng" algn="ctr">
              <a:gradFill flip="none" rotWithShape="1">
                <a:gsLst>
                  <a:gs pos="0">
                    <a:sysClr val="window" lastClr="FFFFFF">
                      <a:lumMod val="50000"/>
                      <a:alpha val="0"/>
                    </a:sysClr>
                  </a:gs>
                  <a:gs pos="100000">
                    <a:sysClr val="window" lastClr="FFFFFF">
                      <a:lumMod val="50000"/>
                    </a:sysClr>
                  </a:gs>
                </a:gsLst>
                <a:lin ang="5400000" scaled="0"/>
                <a:tileRect/>
              </a:gradFill>
              <a:prstDash val="solid"/>
            </a:ln>
            <a:effectLst/>
          </p:spPr>
          <p:txBody>
            <a:bodyPr lIns="182709" tIns="91354" rIns="182709" bIns="91354" anchor="ctr"/>
            <a:lstStyle/>
            <a:p>
              <a:pPr marL="0" lvl="4" indent="-359676" defTabSz="1370586" fontAlgn="base">
                <a:spcBef>
                  <a:spcPts val="1202"/>
                </a:spcBef>
                <a:spcAft>
                  <a:spcPct val="0"/>
                </a:spcAft>
                <a:buClr>
                  <a:prstClr val="white"/>
                </a:buClr>
                <a:buSzPct val="60000"/>
                <a:defRPr/>
              </a:pPr>
              <a:endParaRPr lang="en-US" altLang="zh-CN" sz="1400" b="1" kern="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 name="文本框 99"/>
            <p:cNvSpPr txBox="1"/>
            <p:nvPr/>
          </p:nvSpPr>
          <p:spPr>
            <a:xfrm>
              <a:off x="10013127" y="3910428"/>
              <a:ext cx="972380" cy="584775"/>
            </a:xfrm>
            <a:prstGeom prst="rect">
              <a:avLst/>
            </a:prstGeom>
            <a:solidFill>
              <a:srgbClr val="F4FBFE"/>
            </a:solidFill>
            <a:ln>
              <a:solidFill>
                <a:srgbClr val="99DFF9"/>
              </a:solidFill>
            </a:ln>
          </p:spPr>
          <p:txBody>
            <a:bodyPr wrap="square" rtlCol="0">
              <a:spAutoFit/>
            </a:bodyPr>
            <a:lstStyle/>
            <a:p>
              <a:pPr algn="ctr" defTabSz="913898"/>
              <a:r>
                <a:rPr lang="zh-CN" altLang="en-US" sz="16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网络</a:t>
              </a:r>
              <a:endParaRPr lang="en-US" altLang="zh-CN" sz="1600" b="1"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defTabSz="913898"/>
              <a:r>
                <a:rPr lang="zh-CN" altLang="en-US" sz="16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智能化</a:t>
              </a:r>
              <a:endParaRPr lang="en-US" altLang="zh-CN" sz="16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 name="Shape 1207" descr="Freeform 6"/>
            <p:cNvSpPr/>
            <p:nvPr/>
          </p:nvSpPr>
          <p:spPr>
            <a:xfrm flipH="1">
              <a:off x="7552039" y="3457718"/>
              <a:ext cx="2402178" cy="1240951"/>
            </a:xfrm>
            <a:custGeom>
              <a:avLst/>
              <a:gdLst/>
              <a:ahLst/>
              <a:cxnLst>
                <a:cxn ang="0">
                  <a:pos x="wd2" y="hd2"/>
                </a:cxn>
                <a:cxn ang="5400000">
                  <a:pos x="wd2" y="hd2"/>
                </a:cxn>
                <a:cxn ang="10800000">
                  <a:pos x="wd2" y="hd2"/>
                </a:cxn>
                <a:cxn ang="16200000">
                  <a:pos x="wd2" y="hd2"/>
                </a:cxn>
              </a:cxnLst>
              <a:rect l="0" t="0" r="r" b="b"/>
              <a:pathLst>
                <a:path w="21600" h="21600" extrusionOk="0">
                  <a:moveTo>
                    <a:pt x="21600" y="16088"/>
                  </a:moveTo>
                  <a:cubicBezTo>
                    <a:pt x="21600" y="13059"/>
                    <a:pt x="20337" y="10577"/>
                    <a:pt x="18796" y="10577"/>
                  </a:cubicBezTo>
                  <a:cubicBezTo>
                    <a:pt x="18594" y="10577"/>
                    <a:pt x="18392" y="10626"/>
                    <a:pt x="18189" y="10726"/>
                  </a:cubicBezTo>
                  <a:cubicBezTo>
                    <a:pt x="18189" y="10577"/>
                    <a:pt x="18189" y="10428"/>
                    <a:pt x="18189" y="10279"/>
                  </a:cubicBezTo>
                  <a:cubicBezTo>
                    <a:pt x="18189" y="4618"/>
                    <a:pt x="15865" y="0"/>
                    <a:pt x="12960" y="0"/>
                  </a:cubicBezTo>
                  <a:cubicBezTo>
                    <a:pt x="10560" y="0"/>
                    <a:pt x="8539" y="3178"/>
                    <a:pt x="7907" y="7548"/>
                  </a:cubicBezTo>
                  <a:cubicBezTo>
                    <a:pt x="7200" y="6008"/>
                    <a:pt x="6164" y="5015"/>
                    <a:pt x="5002" y="5015"/>
                  </a:cubicBezTo>
                  <a:cubicBezTo>
                    <a:pt x="2829" y="5015"/>
                    <a:pt x="1061" y="8491"/>
                    <a:pt x="1061" y="12811"/>
                  </a:cubicBezTo>
                  <a:cubicBezTo>
                    <a:pt x="1061" y="13556"/>
                    <a:pt x="1112" y="14251"/>
                    <a:pt x="1213" y="14946"/>
                  </a:cubicBezTo>
                  <a:cubicBezTo>
                    <a:pt x="505" y="15393"/>
                    <a:pt x="0" y="16684"/>
                    <a:pt x="0" y="18174"/>
                  </a:cubicBezTo>
                  <a:cubicBezTo>
                    <a:pt x="0" y="20011"/>
                    <a:pt x="733" y="21501"/>
                    <a:pt x="1667" y="21600"/>
                  </a:cubicBezTo>
                  <a:cubicBezTo>
                    <a:pt x="1667" y="21600"/>
                    <a:pt x="1667" y="21600"/>
                    <a:pt x="1667" y="21600"/>
                  </a:cubicBezTo>
                  <a:cubicBezTo>
                    <a:pt x="18821" y="21600"/>
                    <a:pt x="18821" y="21600"/>
                    <a:pt x="18821" y="21600"/>
                  </a:cubicBezTo>
                  <a:cubicBezTo>
                    <a:pt x="18821" y="21600"/>
                    <a:pt x="18821" y="21600"/>
                    <a:pt x="18821" y="21600"/>
                  </a:cubicBezTo>
                  <a:cubicBezTo>
                    <a:pt x="20362" y="21550"/>
                    <a:pt x="21600" y="19117"/>
                    <a:pt x="21600" y="16088"/>
                  </a:cubicBezTo>
                  <a:close/>
                </a:path>
              </a:pathLst>
            </a:custGeom>
            <a:noFill/>
            <a:ln w="28575">
              <a:solidFill>
                <a:sysClr val="window" lastClr="FFFFFF">
                  <a:lumMod val="50000"/>
                </a:sysClr>
              </a:solidFill>
              <a:miter lim="800000"/>
              <a:headEnd/>
              <a:tailEnd/>
            </a:ln>
          </p:spPr>
          <p:txBody>
            <a:bodyPr/>
            <a:lstStyle/>
            <a:p>
              <a:pPr defTabSz="1218946">
                <a:defRPr/>
              </a:pPr>
              <a:r>
                <a:rPr lang="en-US" sz="1400" kern="0" dirty="0" smtClea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sz="1400" kern="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 name="矩形 101"/>
            <p:cNvSpPr/>
            <p:nvPr/>
          </p:nvSpPr>
          <p:spPr>
            <a:xfrm>
              <a:off x="8323604" y="4832298"/>
              <a:ext cx="902811" cy="307777"/>
            </a:xfrm>
            <a:prstGeom prst="rect">
              <a:avLst/>
            </a:prstGeom>
          </p:spPr>
          <p:txBody>
            <a:bodyPr wrap="none">
              <a:spAutoFit/>
            </a:bodyPr>
            <a:lstStyle/>
            <a:p>
              <a:pPr algn="ctr" defTabSz="1218784"/>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云化平台</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 name="燕尾形 102"/>
            <p:cNvSpPr/>
            <p:nvPr/>
          </p:nvSpPr>
          <p:spPr>
            <a:xfrm rot="1577045">
              <a:off x="7734568" y="5036500"/>
              <a:ext cx="168642" cy="223782"/>
            </a:xfrm>
            <a:prstGeom prst="chevron">
              <a:avLst>
                <a:gd name="adj" fmla="val 89783"/>
              </a:avLst>
            </a:prstGeom>
            <a:solidFill>
              <a:srgbClr val="C2D4EC"/>
            </a:solidFill>
            <a:ln w="25400" cap="flat" cmpd="sng" algn="ctr">
              <a:solidFill>
                <a:sysClr val="windowText" lastClr="000000">
                  <a:lumMod val="50000"/>
                  <a:lumOff val="50000"/>
                </a:sysClr>
              </a:solidFill>
              <a:prstDash val="solid"/>
            </a:ln>
            <a:effectLst/>
          </p:spPr>
          <p:txBody>
            <a:bodyPr rtlCol="0" anchor="ctr"/>
            <a:lstStyle/>
            <a:p>
              <a:pPr algn="ctr" defTabSz="1218784">
                <a:defRPr/>
              </a:pPr>
              <a:endParaRPr lang="zh-CN" altLang="en-US" sz="14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 name="梯形 103"/>
            <p:cNvSpPr/>
            <p:nvPr/>
          </p:nvSpPr>
          <p:spPr>
            <a:xfrm rot="10800000">
              <a:off x="7085808" y="2072712"/>
              <a:ext cx="3423240" cy="516028"/>
            </a:xfrm>
            <a:prstGeom prst="trapezoid">
              <a:avLst>
                <a:gd name="adj" fmla="val 56095"/>
              </a:avLst>
            </a:prstGeom>
            <a:noFill/>
            <a:ln w="28575" cap="flat" cmpd="sng" algn="ctr">
              <a:gradFill flip="none" rotWithShape="1">
                <a:gsLst>
                  <a:gs pos="0">
                    <a:sysClr val="window" lastClr="FFFFFF">
                      <a:lumMod val="50000"/>
                      <a:alpha val="0"/>
                    </a:sysClr>
                  </a:gs>
                  <a:gs pos="100000">
                    <a:sysClr val="window" lastClr="FFFFFF">
                      <a:lumMod val="50000"/>
                    </a:sysClr>
                  </a:gs>
                </a:gsLst>
                <a:lin ang="5400000" scaled="0"/>
                <a:tileRect/>
              </a:gradFill>
              <a:prstDash val="solid"/>
            </a:ln>
            <a:effectLst/>
          </p:spPr>
          <p:txBody>
            <a:bodyPr lIns="182709" tIns="91354" rIns="182709" bIns="91354" anchor="ctr"/>
            <a:lstStyle/>
            <a:p>
              <a:pPr marL="0" lvl="4" indent="-359676" defTabSz="1370586" fontAlgn="base">
                <a:spcBef>
                  <a:spcPts val="1202"/>
                </a:spcBef>
                <a:spcAft>
                  <a:spcPct val="0"/>
                </a:spcAft>
                <a:buClr>
                  <a:prstClr val="white"/>
                </a:buClr>
                <a:buSzPct val="60000"/>
                <a:defRPr/>
              </a:pPr>
              <a:endParaRPr lang="en-US" altLang="zh-CN" sz="1400" b="1" kern="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 name="矩形 104"/>
            <p:cNvSpPr/>
            <p:nvPr/>
          </p:nvSpPr>
          <p:spPr>
            <a:xfrm>
              <a:off x="8397185" y="3029011"/>
              <a:ext cx="830676" cy="307777"/>
            </a:xfrm>
            <a:prstGeom prst="rect">
              <a:avLst/>
            </a:prstGeom>
          </p:spPr>
          <p:txBody>
            <a:bodyPr wrap="none">
              <a:spAutoFit/>
            </a:bodyPr>
            <a:lstStyle/>
            <a:p>
              <a:pPr algn="ctr" defTabSz="2436959" eaLnBrk="0" fontAlgn="base">
                <a:spcBef>
                  <a:spcPct val="0"/>
                </a:spcBef>
                <a:spcAft>
                  <a:spcPct val="0"/>
                </a:spcAft>
              </a:pPr>
              <a:r>
                <a:rPr lang="zh-CN" altLang="en-US" sz="1400" b="1" dirty="0">
                  <a:latin typeface="Huawei Sans" panose="020C0503030203020204" pitchFamily="34" charset="0"/>
                  <a:ea typeface="方正兰亭黑简体" panose="02000000000000000000" pitchFamily="2" charset="-122"/>
                  <a:cs typeface="+mn-ea"/>
                  <a:sym typeface="Huawei Sans" panose="020C0503030203020204" pitchFamily="34" charset="0"/>
                </a:rPr>
                <a:t>北</a:t>
              </a:r>
              <a:r>
                <a:rPr lang="zh-CN" altLang="en-US" sz="14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向</a:t>
              </a:r>
              <a:r>
                <a:rPr lang="en-US" altLang="zh-CN" sz="14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API</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 name="燕尾形 105"/>
            <p:cNvSpPr/>
            <p:nvPr/>
          </p:nvSpPr>
          <p:spPr>
            <a:xfrm rot="16200000">
              <a:off x="8683652" y="2737768"/>
              <a:ext cx="138954" cy="289067"/>
            </a:xfrm>
            <a:prstGeom prst="chevron">
              <a:avLst/>
            </a:prstGeom>
            <a:noFill/>
            <a:ln w="28575" cap="flat" cmpd="sng" algn="ctr">
              <a:gradFill flip="none" rotWithShape="1">
                <a:gsLst>
                  <a:gs pos="0">
                    <a:sysClr val="window" lastClr="FFFFFF">
                      <a:lumMod val="50000"/>
                      <a:alpha val="0"/>
                    </a:sysClr>
                  </a:gs>
                  <a:gs pos="100000">
                    <a:sysClr val="window" lastClr="FFFFFF">
                      <a:lumMod val="50000"/>
                    </a:sysClr>
                  </a:gs>
                </a:gsLst>
                <a:lin ang="0" scaled="1"/>
                <a:tileRect/>
              </a:gradFill>
              <a:prstDash val="solid"/>
            </a:ln>
            <a:effectLst/>
          </p:spPr>
          <p:txBody>
            <a:bodyPr lIns="182709" tIns="91354" rIns="182709" bIns="91354" anchor="ctr"/>
            <a:lstStyle/>
            <a:p>
              <a:pPr defTabSz="1218784">
                <a:defRPr/>
              </a:pPr>
              <a:endParaRPr lang="zh-CN" altLang="en-US" sz="24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 name="燕尾形 106"/>
            <p:cNvSpPr/>
            <p:nvPr/>
          </p:nvSpPr>
          <p:spPr>
            <a:xfrm rot="5400000">
              <a:off x="8683652" y="5116044"/>
              <a:ext cx="138954" cy="289067"/>
            </a:xfrm>
            <a:prstGeom prst="chevron">
              <a:avLst/>
            </a:prstGeom>
            <a:noFill/>
            <a:ln w="28575" cap="flat" cmpd="sng" algn="ctr">
              <a:gradFill flip="none" rotWithShape="1">
                <a:gsLst>
                  <a:gs pos="0">
                    <a:sysClr val="window" lastClr="FFFFFF">
                      <a:lumMod val="50000"/>
                      <a:alpha val="0"/>
                    </a:sysClr>
                  </a:gs>
                  <a:gs pos="100000">
                    <a:sysClr val="window" lastClr="FFFFFF">
                      <a:lumMod val="50000"/>
                    </a:sysClr>
                  </a:gs>
                </a:gsLst>
                <a:lin ang="0" scaled="1"/>
                <a:tileRect/>
              </a:gradFill>
              <a:prstDash val="solid"/>
            </a:ln>
            <a:effectLst/>
          </p:spPr>
          <p:txBody>
            <a:bodyPr lIns="182709" tIns="91354" rIns="182709" bIns="91354" anchor="ctr"/>
            <a:lstStyle/>
            <a:p>
              <a:pPr defTabSz="1218784">
                <a:defRPr/>
              </a:pPr>
              <a:endParaRPr lang="zh-CN" altLang="en-US" sz="24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1" name="组合 10"/>
            <p:cNvGrpSpPr/>
            <p:nvPr/>
          </p:nvGrpSpPr>
          <p:grpSpPr>
            <a:xfrm>
              <a:off x="7247784" y="2822611"/>
              <a:ext cx="3196311" cy="440458"/>
              <a:chOff x="7413248" y="2624315"/>
              <a:chExt cx="3196311" cy="440458"/>
            </a:xfrm>
          </p:grpSpPr>
          <p:sp>
            <p:nvSpPr>
              <p:cNvPr id="108" name="弧形 107"/>
              <p:cNvSpPr/>
              <p:nvPr/>
            </p:nvSpPr>
            <p:spPr>
              <a:xfrm>
                <a:off x="7413248" y="2624315"/>
                <a:ext cx="3196310" cy="440458"/>
              </a:xfrm>
              <a:prstGeom prst="arc">
                <a:avLst>
                  <a:gd name="adj1" fmla="val 10293130"/>
                  <a:gd name="adj2" fmla="val 11134386"/>
                </a:avLst>
              </a:prstGeom>
              <a:noFill/>
              <a:ln w="9525" cap="flat" cmpd="sng" algn="ctr">
                <a:solidFill>
                  <a:srgbClr val="EC7061"/>
                </a:solidFill>
                <a:prstDash val="solid"/>
              </a:ln>
              <a:effectLst/>
            </p:spPr>
            <p:txBody>
              <a:bodyPr rtlCol="0" anchor="ctr"/>
              <a:lstStyle/>
              <a:p>
                <a:pPr algn="ctr" defTabSz="1218784">
                  <a:defRPr/>
                </a:pPr>
                <a:endParaRPr lang="zh-CN" altLang="en-US" sz="14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 name="弧形 108"/>
              <p:cNvSpPr/>
              <p:nvPr/>
            </p:nvSpPr>
            <p:spPr>
              <a:xfrm>
                <a:off x="7413249" y="2624315"/>
                <a:ext cx="3196310" cy="440458"/>
              </a:xfrm>
              <a:prstGeom prst="arc">
                <a:avLst>
                  <a:gd name="adj1" fmla="val 20999992"/>
                  <a:gd name="adj2" fmla="val 579589"/>
                </a:avLst>
              </a:prstGeom>
              <a:noFill/>
              <a:ln w="9525" cap="flat" cmpd="sng" algn="ctr">
                <a:solidFill>
                  <a:srgbClr val="EC7061"/>
                </a:solidFill>
                <a:prstDash val="solid"/>
              </a:ln>
              <a:effectLst/>
            </p:spPr>
            <p:txBody>
              <a:bodyPr rtlCol="0" anchor="ctr"/>
              <a:lstStyle/>
              <a:p>
                <a:pPr algn="ctr" defTabSz="1218784">
                  <a:defRPr/>
                </a:pPr>
                <a:endParaRPr lang="zh-CN" altLang="en-US" sz="14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10" name="矩形 109"/>
            <p:cNvSpPr/>
            <p:nvPr/>
          </p:nvSpPr>
          <p:spPr>
            <a:xfrm>
              <a:off x="7571548" y="2256671"/>
              <a:ext cx="2605157" cy="307777"/>
            </a:xfrm>
            <a:prstGeom prst="rect">
              <a:avLst/>
            </a:prstGeom>
            <a:noFill/>
          </p:spPr>
          <p:txBody>
            <a:bodyPr wrap="square">
              <a:spAutoFit/>
            </a:bodyPr>
            <a:lstStyle/>
            <a:p>
              <a:pPr algn="ctr" defTabSz="2436693"/>
              <a:r>
                <a:rPr lang="zh-CN" altLang="en-US" sz="1400" b="1" dirty="0" smtClea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商业应用</a:t>
              </a:r>
              <a:endParaRPr lang="en-US" altLang="zh-CN" sz="1400" b="1"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 name="矩形 111"/>
            <p:cNvSpPr/>
            <p:nvPr/>
          </p:nvSpPr>
          <p:spPr>
            <a:xfrm>
              <a:off x="7344186" y="1710047"/>
              <a:ext cx="2605157" cy="307777"/>
            </a:xfrm>
            <a:prstGeom prst="rect">
              <a:avLst/>
            </a:prstGeom>
            <a:noFill/>
          </p:spPr>
          <p:txBody>
            <a:bodyPr wrap="square">
              <a:spAutoFit/>
            </a:bodyPr>
            <a:lstStyle/>
            <a:p>
              <a:pPr algn="ctr" defTabSz="2436693"/>
              <a:endParaRPr lang="en-US" altLang="zh-CN" sz="14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 name="apps_169254"/>
            <p:cNvSpPr>
              <a:spLocks noChangeAspect="1"/>
            </p:cNvSpPr>
            <p:nvPr/>
          </p:nvSpPr>
          <p:spPr bwMode="auto">
            <a:xfrm>
              <a:off x="9747812" y="2262883"/>
              <a:ext cx="265315" cy="262022"/>
            </a:xfrm>
            <a:custGeom>
              <a:avLst/>
              <a:gdLst>
                <a:gd name="connsiteX0" fmla="*/ 394962 w 608274"/>
                <a:gd name="connsiteY0" fmla="*/ 349184 h 604464"/>
                <a:gd name="connsiteX1" fmla="*/ 352608 w 608274"/>
                <a:gd name="connsiteY1" fmla="*/ 391474 h 604464"/>
                <a:gd name="connsiteX2" fmla="*/ 352608 w 608274"/>
                <a:gd name="connsiteY2" fmla="*/ 538035 h 604464"/>
                <a:gd name="connsiteX3" fmla="*/ 394962 w 608274"/>
                <a:gd name="connsiteY3" fmla="*/ 580324 h 604464"/>
                <a:gd name="connsiteX4" fmla="*/ 541654 w 608274"/>
                <a:gd name="connsiteY4" fmla="*/ 580324 h 604464"/>
                <a:gd name="connsiteX5" fmla="*/ 584098 w 608274"/>
                <a:gd name="connsiteY5" fmla="*/ 538035 h 604464"/>
                <a:gd name="connsiteX6" fmla="*/ 584098 w 608274"/>
                <a:gd name="connsiteY6" fmla="*/ 391474 h 604464"/>
                <a:gd name="connsiteX7" fmla="*/ 541654 w 608274"/>
                <a:gd name="connsiteY7" fmla="*/ 349184 h 604464"/>
                <a:gd name="connsiteX8" fmla="*/ 66620 w 608274"/>
                <a:gd name="connsiteY8" fmla="*/ 349184 h 604464"/>
                <a:gd name="connsiteX9" fmla="*/ 24267 w 608274"/>
                <a:gd name="connsiteY9" fmla="*/ 391474 h 604464"/>
                <a:gd name="connsiteX10" fmla="*/ 24267 w 608274"/>
                <a:gd name="connsiteY10" fmla="*/ 538035 h 604464"/>
                <a:gd name="connsiteX11" fmla="*/ 66620 w 608274"/>
                <a:gd name="connsiteY11" fmla="*/ 580324 h 604464"/>
                <a:gd name="connsiteX12" fmla="*/ 213312 w 608274"/>
                <a:gd name="connsiteY12" fmla="*/ 580324 h 604464"/>
                <a:gd name="connsiteX13" fmla="*/ 255757 w 608274"/>
                <a:gd name="connsiteY13" fmla="*/ 538035 h 604464"/>
                <a:gd name="connsiteX14" fmla="*/ 255757 w 608274"/>
                <a:gd name="connsiteY14" fmla="*/ 391474 h 604464"/>
                <a:gd name="connsiteX15" fmla="*/ 213312 w 608274"/>
                <a:gd name="connsiteY15" fmla="*/ 349184 h 604464"/>
                <a:gd name="connsiteX16" fmla="*/ 394962 w 608274"/>
                <a:gd name="connsiteY16" fmla="*/ 324954 h 604464"/>
                <a:gd name="connsiteX17" fmla="*/ 541654 w 608274"/>
                <a:gd name="connsiteY17" fmla="*/ 324954 h 604464"/>
                <a:gd name="connsiteX18" fmla="*/ 608274 w 608274"/>
                <a:gd name="connsiteY18" fmla="*/ 391474 h 604464"/>
                <a:gd name="connsiteX19" fmla="*/ 608274 w 608274"/>
                <a:gd name="connsiteY19" fmla="*/ 538035 h 604464"/>
                <a:gd name="connsiteX20" fmla="*/ 541654 w 608274"/>
                <a:gd name="connsiteY20" fmla="*/ 604464 h 604464"/>
                <a:gd name="connsiteX21" fmla="*/ 394962 w 608274"/>
                <a:gd name="connsiteY21" fmla="*/ 604464 h 604464"/>
                <a:gd name="connsiteX22" fmla="*/ 328341 w 608274"/>
                <a:gd name="connsiteY22" fmla="*/ 538035 h 604464"/>
                <a:gd name="connsiteX23" fmla="*/ 328341 w 608274"/>
                <a:gd name="connsiteY23" fmla="*/ 391474 h 604464"/>
                <a:gd name="connsiteX24" fmla="*/ 394962 w 608274"/>
                <a:gd name="connsiteY24" fmla="*/ 324954 h 604464"/>
                <a:gd name="connsiteX25" fmla="*/ 66620 w 608274"/>
                <a:gd name="connsiteY25" fmla="*/ 324954 h 604464"/>
                <a:gd name="connsiteX26" fmla="*/ 213312 w 608274"/>
                <a:gd name="connsiteY26" fmla="*/ 324954 h 604464"/>
                <a:gd name="connsiteX27" fmla="*/ 279933 w 608274"/>
                <a:gd name="connsiteY27" fmla="*/ 391474 h 604464"/>
                <a:gd name="connsiteX28" fmla="*/ 279933 w 608274"/>
                <a:gd name="connsiteY28" fmla="*/ 538035 h 604464"/>
                <a:gd name="connsiteX29" fmla="*/ 213312 w 608274"/>
                <a:gd name="connsiteY29" fmla="*/ 604464 h 604464"/>
                <a:gd name="connsiteX30" fmla="*/ 66620 w 608274"/>
                <a:gd name="connsiteY30" fmla="*/ 604464 h 604464"/>
                <a:gd name="connsiteX31" fmla="*/ 0 w 608274"/>
                <a:gd name="connsiteY31" fmla="*/ 538035 h 604464"/>
                <a:gd name="connsiteX32" fmla="*/ 0 w 608274"/>
                <a:gd name="connsiteY32" fmla="*/ 391474 h 604464"/>
                <a:gd name="connsiteX33" fmla="*/ 66620 w 608274"/>
                <a:gd name="connsiteY33" fmla="*/ 324954 h 604464"/>
                <a:gd name="connsiteX34" fmla="*/ 56830 w 608274"/>
                <a:gd name="connsiteY34" fmla="*/ 166676 h 604464"/>
                <a:gd name="connsiteX35" fmla="*/ 69013 w 608274"/>
                <a:gd name="connsiteY35" fmla="*/ 178833 h 604464"/>
                <a:gd name="connsiteX36" fmla="*/ 69013 w 608274"/>
                <a:gd name="connsiteY36" fmla="*/ 206596 h 604464"/>
                <a:gd name="connsiteX37" fmla="*/ 56830 w 608274"/>
                <a:gd name="connsiteY37" fmla="*/ 218753 h 604464"/>
                <a:gd name="connsiteX38" fmla="*/ 44738 w 608274"/>
                <a:gd name="connsiteY38" fmla="*/ 206596 h 604464"/>
                <a:gd name="connsiteX39" fmla="*/ 44738 w 608274"/>
                <a:gd name="connsiteY39" fmla="*/ 178833 h 604464"/>
                <a:gd name="connsiteX40" fmla="*/ 56830 w 608274"/>
                <a:gd name="connsiteY40" fmla="*/ 166676 h 604464"/>
                <a:gd name="connsiteX41" fmla="*/ 77459 w 608274"/>
                <a:gd name="connsiteY41" fmla="*/ 44597 h 604464"/>
                <a:gd name="connsiteX42" fmla="*/ 104273 w 608274"/>
                <a:gd name="connsiteY42" fmla="*/ 44597 h 604464"/>
                <a:gd name="connsiteX43" fmla="*/ 116362 w 608274"/>
                <a:gd name="connsiteY43" fmla="*/ 56666 h 604464"/>
                <a:gd name="connsiteX44" fmla="*/ 104273 w 608274"/>
                <a:gd name="connsiteY44" fmla="*/ 68826 h 604464"/>
                <a:gd name="connsiteX45" fmla="*/ 77459 w 608274"/>
                <a:gd name="connsiteY45" fmla="*/ 68826 h 604464"/>
                <a:gd name="connsiteX46" fmla="*/ 69006 w 608274"/>
                <a:gd name="connsiteY46" fmla="*/ 77265 h 604464"/>
                <a:gd name="connsiteX47" fmla="*/ 69006 w 608274"/>
                <a:gd name="connsiteY47" fmla="*/ 133981 h 604464"/>
                <a:gd name="connsiteX48" fmla="*/ 56827 w 608274"/>
                <a:gd name="connsiteY48" fmla="*/ 146141 h 604464"/>
                <a:gd name="connsiteX49" fmla="*/ 44738 w 608274"/>
                <a:gd name="connsiteY49" fmla="*/ 133981 h 604464"/>
                <a:gd name="connsiteX50" fmla="*/ 44738 w 608274"/>
                <a:gd name="connsiteY50" fmla="*/ 77265 h 604464"/>
                <a:gd name="connsiteX51" fmla="*/ 77459 w 608274"/>
                <a:gd name="connsiteY51" fmla="*/ 44597 h 604464"/>
                <a:gd name="connsiteX52" fmla="*/ 394962 w 608274"/>
                <a:gd name="connsiteY52" fmla="*/ 24230 h 604464"/>
                <a:gd name="connsiteX53" fmla="*/ 352608 w 608274"/>
                <a:gd name="connsiteY53" fmla="*/ 66520 h 604464"/>
                <a:gd name="connsiteX54" fmla="*/ 352608 w 608274"/>
                <a:gd name="connsiteY54" fmla="*/ 212990 h 604464"/>
                <a:gd name="connsiteX55" fmla="*/ 394962 w 608274"/>
                <a:gd name="connsiteY55" fmla="*/ 255370 h 604464"/>
                <a:gd name="connsiteX56" fmla="*/ 541654 w 608274"/>
                <a:gd name="connsiteY56" fmla="*/ 255370 h 604464"/>
                <a:gd name="connsiteX57" fmla="*/ 584098 w 608274"/>
                <a:gd name="connsiteY57" fmla="*/ 212990 h 604464"/>
                <a:gd name="connsiteX58" fmla="*/ 584098 w 608274"/>
                <a:gd name="connsiteY58" fmla="*/ 66520 h 604464"/>
                <a:gd name="connsiteX59" fmla="*/ 541654 w 608274"/>
                <a:gd name="connsiteY59" fmla="*/ 24230 h 604464"/>
                <a:gd name="connsiteX60" fmla="*/ 66620 w 608274"/>
                <a:gd name="connsiteY60" fmla="*/ 24230 h 604464"/>
                <a:gd name="connsiteX61" fmla="*/ 24267 w 608274"/>
                <a:gd name="connsiteY61" fmla="*/ 66520 h 604464"/>
                <a:gd name="connsiteX62" fmla="*/ 24267 w 608274"/>
                <a:gd name="connsiteY62" fmla="*/ 212990 h 604464"/>
                <a:gd name="connsiteX63" fmla="*/ 66620 w 608274"/>
                <a:gd name="connsiteY63" fmla="*/ 255370 h 604464"/>
                <a:gd name="connsiteX64" fmla="*/ 213312 w 608274"/>
                <a:gd name="connsiteY64" fmla="*/ 255370 h 604464"/>
                <a:gd name="connsiteX65" fmla="*/ 255757 w 608274"/>
                <a:gd name="connsiteY65" fmla="*/ 212990 h 604464"/>
                <a:gd name="connsiteX66" fmla="*/ 255757 w 608274"/>
                <a:gd name="connsiteY66" fmla="*/ 66520 h 604464"/>
                <a:gd name="connsiteX67" fmla="*/ 213312 w 608274"/>
                <a:gd name="connsiteY67" fmla="*/ 24230 h 604464"/>
                <a:gd name="connsiteX68" fmla="*/ 394962 w 608274"/>
                <a:gd name="connsiteY68" fmla="*/ 0 h 604464"/>
                <a:gd name="connsiteX69" fmla="*/ 541654 w 608274"/>
                <a:gd name="connsiteY69" fmla="*/ 0 h 604464"/>
                <a:gd name="connsiteX70" fmla="*/ 608274 w 608274"/>
                <a:gd name="connsiteY70" fmla="*/ 66520 h 604464"/>
                <a:gd name="connsiteX71" fmla="*/ 608274 w 608274"/>
                <a:gd name="connsiteY71" fmla="*/ 212990 h 604464"/>
                <a:gd name="connsiteX72" fmla="*/ 541654 w 608274"/>
                <a:gd name="connsiteY72" fmla="*/ 279510 h 604464"/>
                <a:gd name="connsiteX73" fmla="*/ 394962 w 608274"/>
                <a:gd name="connsiteY73" fmla="*/ 279510 h 604464"/>
                <a:gd name="connsiteX74" fmla="*/ 328341 w 608274"/>
                <a:gd name="connsiteY74" fmla="*/ 212990 h 604464"/>
                <a:gd name="connsiteX75" fmla="*/ 328341 w 608274"/>
                <a:gd name="connsiteY75" fmla="*/ 66520 h 604464"/>
                <a:gd name="connsiteX76" fmla="*/ 394962 w 608274"/>
                <a:gd name="connsiteY76" fmla="*/ 0 h 604464"/>
                <a:gd name="connsiteX77" fmla="*/ 66620 w 608274"/>
                <a:gd name="connsiteY77" fmla="*/ 0 h 604464"/>
                <a:gd name="connsiteX78" fmla="*/ 213312 w 608274"/>
                <a:gd name="connsiteY78" fmla="*/ 0 h 604464"/>
                <a:gd name="connsiteX79" fmla="*/ 279933 w 608274"/>
                <a:gd name="connsiteY79" fmla="*/ 66520 h 604464"/>
                <a:gd name="connsiteX80" fmla="*/ 279933 w 608274"/>
                <a:gd name="connsiteY80" fmla="*/ 212990 h 604464"/>
                <a:gd name="connsiteX81" fmla="*/ 213312 w 608274"/>
                <a:gd name="connsiteY81" fmla="*/ 279510 h 604464"/>
                <a:gd name="connsiteX82" fmla="*/ 66620 w 608274"/>
                <a:gd name="connsiteY82" fmla="*/ 279510 h 604464"/>
                <a:gd name="connsiteX83" fmla="*/ 0 w 608274"/>
                <a:gd name="connsiteY83" fmla="*/ 212990 h 604464"/>
                <a:gd name="connsiteX84" fmla="*/ 0 w 608274"/>
                <a:gd name="connsiteY84" fmla="*/ 66520 h 604464"/>
                <a:gd name="connsiteX85" fmla="*/ 66620 w 608274"/>
                <a:gd name="connsiteY85" fmla="*/ 0 h 60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8274" h="604464">
                  <a:moveTo>
                    <a:pt x="394962" y="349184"/>
                  </a:moveTo>
                  <a:cubicBezTo>
                    <a:pt x="371604" y="349184"/>
                    <a:pt x="352608" y="368151"/>
                    <a:pt x="352608" y="391474"/>
                  </a:cubicBezTo>
                  <a:lnTo>
                    <a:pt x="352608" y="538035"/>
                  </a:lnTo>
                  <a:cubicBezTo>
                    <a:pt x="352608" y="561358"/>
                    <a:pt x="371604" y="580324"/>
                    <a:pt x="394962" y="580324"/>
                  </a:cubicBezTo>
                  <a:lnTo>
                    <a:pt x="541654" y="580324"/>
                  </a:lnTo>
                  <a:cubicBezTo>
                    <a:pt x="565103" y="580324"/>
                    <a:pt x="584098" y="561358"/>
                    <a:pt x="584098" y="538035"/>
                  </a:cubicBezTo>
                  <a:lnTo>
                    <a:pt x="584098" y="391474"/>
                  </a:lnTo>
                  <a:cubicBezTo>
                    <a:pt x="584098" y="368151"/>
                    <a:pt x="565103" y="349184"/>
                    <a:pt x="541654" y="349184"/>
                  </a:cubicBezTo>
                  <a:close/>
                  <a:moveTo>
                    <a:pt x="66620" y="349184"/>
                  </a:moveTo>
                  <a:cubicBezTo>
                    <a:pt x="43262" y="349184"/>
                    <a:pt x="24267" y="368151"/>
                    <a:pt x="24267" y="391474"/>
                  </a:cubicBezTo>
                  <a:lnTo>
                    <a:pt x="24267" y="538035"/>
                  </a:lnTo>
                  <a:cubicBezTo>
                    <a:pt x="24267" y="561358"/>
                    <a:pt x="43262" y="580324"/>
                    <a:pt x="66620" y="580324"/>
                  </a:cubicBezTo>
                  <a:lnTo>
                    <a:pt x="213312" y="580324"/>
                  </a:lnTo>
                  <a:cubicBezTo>
                    <a:pt x="236761" y="580324"/>
                    <a:pt x="255757" y="561358"/>
                    <a:pt x="255757" y="538035"/>
                  </a:cubicBezTo>
                  <a:lnTo>
                    <a:pt x="255757" y="391474"/>
                  </a:lnTo>
                  <a:cubicBezTo>
                    <a:pt x="255757" y="368151"/>
                    <a:pt x="236761" y="349184"/>
                    <a:pt x="213312" y="349184"/>
                  </a:cubicBezTo>
                  <a:close/>
                  <a:moveTo>
                    <a:pt x="394962" y="324954"/>
                  </a:moveTo>
                  <a:lnTo>
                    <a:pt x="541654" y="324954"/>
                  </a:lnTo>
                  <a:cubicBezTo>
                    <a:pt x="578463" y="324954"/>
                    <a:pt x="608274" y="354811"/>
                    <a:pt x="608274" y="391474"/>
                  </a:cubicBezTo>
                  <a:lnTo>
                    <a:pt x="608274" y="538035"/>
                  </a:lnTo>
                  <a:cubicBezTo>
                    <a:pt x="608274" y="574698"/>
                    <a:pt x="578463" y="604464"/>
                    <a:pt x="541654" y="604464"/>
                  </a:cubicBezTo>
                  <a:lnTo>
                    <a:pt x="394962" y="604464"/>
                  </a:lnTo>
                  <a:cubicBezTo>
                    <a:pt x="358243" y="604464"/>
                    <a:pt x="328341" y="574698"/>
                    <a:pt x="328341" y="538035"/>
                  </a:cubicBezTo>
                  <a:lnTo>
                    <a:pt x="328341" y="391474"/>
                  </a:lnTo>
                  <a:cubicBezTo>
                    <a:pt x="328341" y="354811"/>
                    <a:pt x="358243" y="324954"/>
                    <a:pt x="394962" y="324954"/>
                  </a:cubicBezTo>
                  <a:close/>
                  <a:moveTo>
                    <a:pt x="66620" y="324954"/>
                  </a:moveTo>
                  <a:lnTo>
                    <a:pt x="213312" y="324954"/>
                  </a:lnTo>
                  <a:cubicBezTo>
                    <a:pt x="250122" y="324954"/>
                    <a:pt x="279933" y="354811"/>
                    <a:pt x="279933" y="391474"/>
                  </a:cubicBezTo>
                  <a:lnTo>
                    <a:pt x="279933" y="538035"/>
                  </a:lnTo>
                  <a:cubicBezTo>
                    <a:pt x="279933" y="574698"/>
                    <a:pt x="250122" y="604464"/>
                    <a:pt x="213312" y="604464"/>
                  </a:cubicBezTo>
                  <a:lnTo>
                    <a:pt x="66620" y="604464"/>
                  </a:lnTo>
                  <a:cubicBezTo>
                    <a:pt x="29902" y="604464"/>
                    <a:pt x="0" y="574698"/>
                    <a:pt x="0" y="538035"/>
                  </a:cubicBezTo>
                  <a:lnTo>
                    <a:pt x="0" y="391474"/>
                  </a:lnTo>
                  <a:cubicBezTo>
                    <a:pt x="0" y="354811"/>
                    <a:pt x="29902" y="324954"/>
                    <a:pt x="66620" y="324954"/>
                  </a:cubicBezTo>
                  <a:close/>
                  <a:moveTo>
                    <a:pt x="56830" y="166676"/>
                  </a:moveTo>
                  <a:cubicBezTo>
                    <a:pt x="63558" y="166676"/>
                    <a:pt x="69013" y="172120"/>
                    <a:pt x="69013" y="178833"/>
                  </a:cubicBezTo>
                  <a:lnTo>
                    <a:pt x="69013" y="206596"/>
                  </a:lnTo>
                  <a:cubicBezTo>
                    <a:pt x="69013" y="213309"/>
                    <a:pt x="63558" y="218753"/>
                    <a:pt x="56830" y="218753"/>
                  </a:cubicBezTo>
                  <a:cubicBezTo>
                    <a:pt x="50193" y="218753"/>
                    <a:pt x="44738" y="213309"/>
                    <a:pt x="44738" y="206596"/>
                  </a:cubicBezTo>
                  <a:lnTo>
                    <a:pt x="44738" y="178833"/>
                  </a:lnTo>
                  <a:cubicBezTo>
                    <a:pt x="44738" y="172120"/>
                    <a:pt x="50193" y="166676"/>
                    <a:pt x="56830" y="166676"/>
                  </a:cubicBezTo>
                  <a:close/>
                  <a:moveTo>
                    <a:pt x="77459" y="44597"/>
                  </a:moveTo>
                  <a:lnTo>
                    <a:pt x="104273" y="44597"/>
                  </a:lnTo>
                  <a:cubicBezTo>
                    <a:pt x="110908" y="44597"/>
                    <a:pt x="116362" y="50042"/>
                    <a:pt x="116362" y="56666"/>
                  </a:cubicBezTo>
                  <a:cubicBezTo>
                    <a:pt x="116362" y="63381"/>
                    <a:pt x="110908" y="68826"/>
                    <a:pt x="104273" y="68826"/>
                  </a:cubicBezTo>
                  <a:lnTo>
                    <a:pt x="77459" y="68826"/>
                  </a:lnTo>
                  <a:cubicBezTo>
                    <a:pt x="72824" y="68826"/>
                    <a:pt x="69006" y="72637"/>
                    <a:pt x="69006" y="77265"/>
                  </a:cubicBezTo>
                  <a:lnTo>
                    <a:pt x="69006" y="133981"/>
                  </a:lnTo>
                  <a:cubicBezTo>
                    <a:pt x="69006" y="140696"/>
                    <a:pt x="63553" y="146141"/>
                    <a:pt x="56827" y="146141"/>
                  </a:cubicBezTo>
                  <a:cubicBezTo>
                    <a:pt x="50191" y="146141"/>
                    <a:pt x="44738" y="140696"/>
                    <a:pt x="44738" y="133981"/>
                  </a:cubicBezTo>
                  <a:lnTo>
                    <a:pt x="44738" y="77265"/>
                  </a:lnTo>
                  <a:cubicBezTo>
                    <a:pt x="44738" y="59207"/>
                    <a:pt x="59372" y="44597"/>
                    <a:pt x="77459" y="44597"/>
                  </a:cubicBezTo>
                  <a:close/>
                  <a:moveTo>
                    <a:pt x="394962" y="24230"/>
                  </a:moveTo>
                  <a:cubicBezTo>
                    <a:pt x="371604" y="24230"/>
                    <a:pt x="352608" y="43197"/>
                    <a:pt x="352608" y="66520"/>
                  </a:cubicBezTo>
                  <a:lnTo>
                    <a:pt x="352608" y="212990"/>
                  </a:lnTo>
                  <a:cubicBezTo>
                    <a:pt x="352608" y="236404"/>
                    <a:pt x="371604" y="255370"/>
                    <a:pt x="394962" y="255370"/>
                  </a:cubicBezTo>
                  <a:lnTo>
                    <a:pt x="541654" y="255370"/>
                  </a:lnTo>
                  <a:cubicBezTo>
                    <a:pt x="565103" y="255370"/>
                    <a:pt x="584098" y="236404"/>
                    <a:pt x="584098" y="212990"/>
                  </a:cubicBezTo>
                  <a:lnTo>
                    <a:pt x="584098" y="66520"/>
                  </a:lnTo>
                  <a:cubicBezTo>
                    <a:pt x="584098" y="43197"/>
                    <a:pt x="565103" y="24230"/>
                    <a:pt x="541654" y="24230"/>
                  </a:cubicBezTo>
                  <a:close/>
                  <a:moveTo>
                    <a:pt x="66620" y="24230"/>
                  </a:moveTo>
                  <a:cubicBezTo>
                    <a:pt x="43262" y="24230"/>
                    <a:pt x="24267" y="43197"/>
                    <a:pt x="24267" y="66520"/>
                  </a:cubicBezTo>
                  <a:lnTo>
                    <a:pt x="24267" y="212990"/>
                  </a:lnTo>
                  <a:cubicBezTo>
                    <a:pt x="24267" y="236404"/>
                    <a:pt x="43262" y="255370"/>
                    <a:pt x="66620" y="255370"/>
                  </a:cubicBezTo>
                  <a:lnTo>
                    <a:pt x="213312" y="255370"/>
                  </a:lnTo>
                  <a:cubicBezTo>
                    <a:pt x="236761" y="255370"/>
                    <a:pt x="255757" y="236404"/>
                    <a:pt x="255757" y="212990"/>
                  </a:cubicBezTo>
                  <a:lnTo>
                    <a:pt x="255757" y="66520"/>
                  </a:lnTo>
                  <a:cubicBezTo>
                    <a:pt x="255757" y="43197"/>
                    <a:pt x="236761" y="24230"/>
                    <a:pt x="213312" y="24230"/>
                  </a:cubicBezTo>
                  <a:close/>
                  <a:moveTo>
                    <a:pt x="394962" y="0"/>
                  </a:moveTo>
                  <a:lnTo>
                    <a:pt x="541654" y="0"/>
                  </a:lnTo>
                  <a:cubicBezTo>
                    <a:pt x="578463" y="0"/>
                    <a:pt x="608274" y="29857"/>
                    <a:pt x="608274" y="66520"/>
                  </a:cubicBezTo>
                  <a:lnTo>
                    <a:pt x="608274" y="212990"/>
                  </a:lnTo>
                  <a:cubicBezTo>
                    <a:pt x="608274" y="249744"/>
                    <a:pt x="578463" y="279510"/>
                    <a:pt x="541654" y="279510"/>
                  </a:cubicBezTo>
                  <a:lnTo>
                    <a:pt x="394962" y="279510"/>
                  </a:lnTo>
                  <a:cubicBezTo>
                    <a:pt x="358243" y="279510"/>
                    <a:pt x="328341" y="249744"/>
                    <a:pt x="328341" y="212990"/>
                  </a:cubicBezTo>
                  <a:lnTo>
                    <a:pt x="328341" y="66520"/>
                  </a:lnTo>
                  <a:cubicBezTo>
                    <a:pt x="328341" y="29857"/>
                    <a:pt x="358243" y="0"/>
                    <a:pt x="394962" y="0"/>
                  </a:cubicBezTo>
                  <a:close/>
                  <a:moveTo>
                    <a:pt x="66620" y="0"/>
                  </a:moveTo>
                  <a:lnTo>
                    <a:pt x="213312" y="0"/>
                  </a:lnTo>
                  <a:cubicBezTo>
                    <a:pt x="250122" y="0"/>
                    <a:pt x="279933" y="29857"/>
                    <a:pt x="279933" y="66520"/>
                  </a:cubicBezTo>
                  <a:lnTo>
                    <a:pt x="279933" y="212990"/>
                  </a:lnTo>
                  <a:cubicBezTo>
                    <a:pt x="279933" y="249744"/>
                    <a:pt x="250122" y="279510"/>
                    <a:pt x="213312" y="279510"/>
                  </a:cubicBezTo>
                  <a:lnTo>
                    <a:pt x="66620" y="279510"/>
                  </a:lnTo>
                  <a:cubicBezTo>
                    <a:pt x="29902" y="279510"/>
                    <a:pt x="0" y="249744"/>
                    <a:pt x="0" y="212990"/>
                  </a:cubicBezTo>
                  <a:lnTo>
                    <a:pt x="0" y="66520"/>
                  </a:lnTo>
                  <a:cubicBezTo>
                    <a:pt x="0" y="29857"/>
                    <a:pt x="29902" y="0"/>
                    <a:pt x="66620" y="0"/>
                  </a:cubicBezTo>
                  <a:close/>
                </a:path>
              </a:pathLst>
            </a:custGeom>
            <a:solidFill>
              <a:sysClr val="windowText" lastClr="000000">
                <a:lumMod val="65000"/>
                <a:lumOff val="35000"/>
              </a:sysClr>
            </a:solidFill>
            <a:ln>
              <a:noFill/>
            </a:ln>
          </p:spPr>
          <p:txBody>
            <a:bodyPr/>
            <a:lstStyle/>
            <a:p>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 name="apps_169254"/>
            <p:cNvSpPr>
              <a:spLocks noChangeAspect="1"/>
            </p:cNvSpPr>
            <p:nvPr/>
          </p:nvSpPr>
          <p:spPr bwMode="auto">
            <a:xfrm>
              <a:off x="7632220" y="2274652"/>
              <a:ext cx="326770" cy="237401"/>
            </a:xfrm>
            <a:custGeom>
              <a:avLst/>
              <a:gdLst>
                <a:gd name="connsiteX0" fmla="*/ 261727 w 607356"/>
                <a:gd name="connsiteY0" fmla="*/ 372656 h 443998"/>
                <a:gd name="connsiteX1" fmla="*/ 345488 w 607356"/>
                <a:gd name="connsiteY1" fmla="*/ 372656 h 443998"/>
                <a:gd name="connsiteX2" fmla="*/ 345488 w 607356"/>
                <a:gd name="connsiteY2" fmla="*/ 391568 h 443998"/>
                <a:gd name="connsiteX3" fmla="*/ 261727 w 607356"/>
                <a:gd name="connsiteY3" fmla="*/ 391568 h 443998"/>
                <a:gd name="connsiteX4" fmla="*/ 127300 w 607356"/>
                <a:gd name="connsiteY4" fmla="*/ 333140 h 443998"/>
                <a:gd name="connsiteX5" fmla="*/ 480056 w 607356"/>
                <a:gd name="connsiteY5" fmla="*/ 333140 h 443998"/>
                <a:gd name="connsiteX6" fmla="*/ 480056 w 607356"/>
                <a:gd name="connsiteY6" fmla="*/ 352052 h 443998"/>
                <a:gd name="connsiteX7" fmla="*/ 127300 w 607356"/>
                <a:gd name="connsiteY7" fmla="*/ 352052 h 443998"/>
                <a:gd name="connsiteX8" fmla="*/ 100128 w 607356"/>
                <a:gd name="connsiteY8" fmla="*/ 303582 h 443998"/>
                <a:gd name="connsiteX9" fmla="*/ 32308 w 607356"/>
                <a:gd name="connsiteY9" fmla="*/ 424980 h 443998"/>
                <a:gd name="connsiteX10" fmla="*/ 574959 w 607356"/>
                <a:gd name="connsiteY10" fmla="*/ 424980 h 443998"/>
                <a:gd name="connsiteX11" fmla="*/ 507139 w 607356"/>
                <a:gd name="connsiteY11" fmla="*/ 303582 h 443998"/>
                <a:gd name="connsiteX12" fmla="*/ 254986 w 607356"/>
                <a:gd name="connsiteY12" fmla="*/ 193316 h 443998"/>
                <a:gd name="connsiteX13" fmla="*/ 234960 w 607356"/>
                <a:gd name="connsiteY13" fmla="*/ 213317 h 443998"/>
                <a:gd name="connsiteX14" fmla="*/ 254986 w 607356"/>
                <a:gd name="connsiteY14" fmla="*/ 233319 h 443998"/>
                <a:gd name="connsiteX15" fmla="*/ 275102 w 607356"/>
                <a:gd name="connsiteY15" fmla="*/ 213317 h 443998"/>
                <a:gd name="connsiteX16" fmla="*/ 254986 w 607356"/>
                <a:gd name="connsiteY16" fmla="*/ 193316 h 443998"/>
                <a:gd name="connsiteX17" fmla="*/ 373188 w 607356"/>
                <a:gd name="connsiteY17" fmla="*/ 133046 h 443998"/>
                <a:gd name="connsiteX18" fmla="*/ 353072 w 607356"/>
                <a:gd name="connsiteY18" fmla="*/ 153047 h 443998"/>
                <a:gd name="connsiteX19" fmla="*/ 373188 w 607356"/>
                <a:gd name="connsiteY19" fmla="*/ 173048 h 443998"/>
                <a:gd name="connsiteX20" fmla="*/ 393215 w 607356"/>
                <a:gd name="connsiteY20" fmla="*/ 153047 h 443998"/>
                <a:gd name="connsiteX21" fmla="*/ 373188 w 607356"/>
                <a:gd name="connsiteY21" fmla="*/ 133046 h 443998"/>
                <a:gd name="connsiteX22" fmla="*/ 254986 w 607356"/>
                <a:gd name="connsiteY22" fmla="*/ 72776 h 443998"/>
                <a:gd name="connsiteX23" fmla="*/ 234960 w 607356"/>
                <a:gd name="connsiteY23" fmla="*/ 92866 h 443998"/>
                <a:gd name="connsiteX24" fmla="*/ 254986 w 607356"/>
                <a:gd name="connsiteY24" fmla="*/ 112867 h 443998"/>
                <a:gd name="connsiteX25" fmla="*/ 275102 w 607356"/>
                <a:gd name="connsiteY25" fmla="*/ 92866 h 443998"/>
                <a:gd name="connsiteX26" fmla="*/ 254986 w 607356"/>
                <a:gd name="connsiteY26" fmla="*/ 72776 h 443998"/>
                <a:gd name="connsiteX27" fmla="*/ 254986 w 607356"/>
                <a:gd name="connsiteY27" fmla="*/ 53841 h 443998"/>
                <a:gd name="connsiteX28" fmla="*/ 294061 w 607356"/>
                <a:gd name="connsiteY28" fmla="*/ 92866 h 443998"/>
                <a:gd name="connsiteX29" fmla="*/ 292815 w 607356"/>
                <a:gd name="connsiteY29" fmla="*/ 102200 h 443998"/>
                <a:gd name="connsiteX30" fmla="*/ 344706 w 607356"/>
                <a:gd name="connsiteY30" fmla="*/ 126557 h 443998"/>
                <a:gd name="connsiteX31" fmla="*/ 373188 w 607356"/>
                <a:gd name="connsiteY31" fmla="*/ 114111 h 443998"/>
                <a:gd name="connsiteX32" fmla="*/ 412173 w 607356"/>
                <a:gd name="connsiteY32" fmla="*/ 153136 h 443998"/>
                <a:gd name="connsiteX33" fmla="*/ 373188 w 607356"/>
                <a:gd name="connsiteY33" fmla="*/ 192072 h 443998"/>
                <a:gd name="connsiteX34" fmla="*/ 346308 w 607356"/>
                <a:gd name="connsiteY34" fmla="*/ 181316 h 443998"/>
                <a:gd name="connsiteX35" fmla="*/ 293349 w 607356"/>
                <a:gd name="connsiteY35" fmla="*/ 206117 h 443998"/>
                <a:gd name="connsiteX36" fmla="*/ 294061 w 607356"/>
                <a:gd name="connsiteY36" fmla="*/ 213317 h 443998"/>
                <a:gd name="connsiteX37" fmla="*/ 254986 w 607356"/>
                <a:gd name="connsiteY37" fmla="*/ 252342 h 443998"/>
                <a:gd name="connsiteX38" fmla="*/ 216001 w 607356"/>
                <a:gd name="connsiteY38" fmla="*/ 213317 h 443998"/>
                <a:gd name="connsiteX39" fmla="*/ 254986 w 607356"/>
                <a:gd name="connsiteY39" fmla="*/ 174382 h 443998"/>
                <a:gd name="connsiteX40" fmla="*/ 285249 w 607356"/>
                <a:gd name="connsiteY40" fmla="*/ 188960 h 443998"/>
                <a:gd name="connsiteX41" fmla="*/ 336161 w 607356"/>
                <a:gd name="connsiteY41" fmla="*/ 165048 h 443998"/>
                <a:gd name="connsiteX42" fmla="*/ 334114 w 607356"/>
                <a:gd name="connsiteY42" fmla="*/ 153136 h 443998"/>
                <a:gd name="connsiteX43" fmla="*/ 335538 w 607356"/>
                <a:gd name="connsiteY43" fmla="*/ 143269 h 443998"/>
                <a:gd name="connsiteX44" fmla="*/ 283736 w 607356"/>
                <a:gd name="connsiteY44" fmla="*/ 119001 h 443998"/>
                <a:gd name="connsiteX45" fmla="*/ 254986 w 607356"/>
                <a:gd name="connsiteY45" fmla="*/ 131801 h 443998"/>
                <a:gd name="connsiteX46" fmla="*/ 216001 w 607356"/>
                <a:gd name="connsiteY46" fmla="*/ 92866 h 443998"/>
                <a:gd name="connsiteX47" fmla="*/ 254986 w 607356"/>
                <a:gd name="connsiteY47" fmla="*/ 53841 h 443998"/>
                <a:gd name="connsiteX48" fmla="*/ 104044 w 607356"/>
                <a:gd name="connsiteY48" fmla="*/ 18929 h 443998"/>
                <a:gd name="connsiteX49" fmla="*/ 104044 w 607356"/>
                <a:gd name="connsiteY49" fmla="*/ 284653 h 443998"/>
                <a:gd name="connsiteX50" fmla="*/ 503223 w 607356"/>
                <a:gd name="connsiteY50" fmla="*/ 284653 h 443998"/>
                <a:gd name="connsiteX51" fmla="*/ 503223 w 607356"/>
                <a:gd name="connsiteY51" fmla="*/ 18929 h 443998"/>
                <a:gd name="connsiteX52" fmla="*/ 85087 w 607356"/>
                <a:gd name="connsiteY52" fmla="*/ 0 h 443998"/>
                <a:gd name="connsiteX53" fmla="*/ 522269 w 607356"/>
                <a:gd name="connsiteY53" fmla="*/ 0 h 443998"/>
                <a:gd name="connsiteX54" fmla="*/ 522269 w 607356"/>
                <a:gd name="connsiteY54" fmla="*/ 291585 h 443998"/>
                <a:gd name="connsiteX55" fmla="*/ 607356 w 607356"/>
                <a:gd name="connsiteY55" fmla="*/ 443998 h 443998"/>
                <a:gd name="connsiteX56" fmla="*/ 0 w 607356"/>
                <a:gd name="connsiteY56" fmla="*/ 443998 h 443998"/>
                <a:gd name="connsiteX57" fmla="*/ 85087 w 607356"/>
                <a:gd name="connsiteY57" fmla="*/ 291585 h 4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356" h="443998">
                  <a:moveTo>
                    <a:pt x="261727" y="372656"/>
                  </a:moveTo>
                  <a:lnTo>
                    <a:pt x="345488" y="372656"/>
                  </a:lnTo>
                  <a:lnTo>
                    <a:pt x="345488" y="391568"/>
                  </a:lnTo>
                  <a:lnTo>
                    <a:pt x="261727" y="391568"/>
                  </a:lnTo>
                  <a:close/>
                  <a:moveTo>
                    <a:pt x="127300" y="333140"/>
                  </a:moveTo>
                  <a:lnTo>
                    <a:pt x="480056" y="333140"/>
                  </a:lnTo>
                  <a:lnTo>
                    <a:pt x="480056" y="352052"/>
                  </a:lnTo>
                  <a:lnTo>
                    <a:pt x="127300" y="352052"/>
                  </a:lnTo>
                  <a:close/>
                  <a:moveTo>
                    <a:pt x="100128" y="303582"/>
                  </a:moveTo>
                  <a:lnTo>
                    <a:pt x="32308" y="424980"/>
                  </a:lnTo>
                  <a:lnTo>
                    <a:pt x="574959" y="424980"/>
                  </a:lnTo>
                  <a:lnTo>
                    <a:pt x="507139" y="303582"/>
                  </a:lnTo>
                  <a:close/>
                  <a:moveTo>
                    <a:pt x="254986" y="193316"/>
                  </a:moveTo>
                  <a:cubicBezTo>
                    <a:pt x="243950" y="193316"/>
                    <a:pt x="234960" y="202295"/>
                    <a:pt x="234960" y="213317"/>
                  </a:cubicBezTo>
                  <a:cubicBezTo>
                    <a:pt x="234960" y="224340"/>
                    <a:pt x="243950" y="233319"/>
                    <a:pt x="254986" y="233319"/>
                  </a:cubicBezTo>
                  <a:cubicBezTo>
                    <a:pt x="266112" y="233319"/>
                    <a:pt x="275102" y="224340"/>
                    <a:pt x="275102" y="213317"/>
                  </a:cubicBezTo>
                  <a:cubicBezTo>
                    <a:pt x="275102" y="202295"/>
                    <a:pt x="266023" y="193316"/>
                    <a:pt x="254986" y="193316"/>
                  </a:cubicBezTo>
                  <a:close/>
                  <a:moveTo>
                    <a:pt x="373188" y="133046"/>
                  </a:moveTo>
                  <a:cubicBezTo>
                    <a:pt x="362062" y="133046"/>
                    <a:pt x="353072" y="142024"/>
                    <a:pt x="353072" y="153047"/>
                  </a:cubicBezTo>
                  <a:cubicBezTo>
                    <a:pt x="353072" y="164159"/>
                    <a:pt x="362062" y="173048"/>
                    <a:pt x="373188" y="173048"/>
                  </a:cubicBezTo>
                  <a:cubicBezTo>
                    <a:pt x="384225" y="173048"/>
                    <a:pt x="393215" y="164159"/>
                    <a:pt x="393215" y="153047"/>
                  </a:cubicBezTo>
                  <a:cubicBezTo>
                    <a:pt x="393215" y="142024"/>
                    <a:pt x="384225" y="133046"/>
                    <a:pt x="373188" y="133046"/>
                  </a:cubicBezTo>
                  <a:close/>
                  <a:moveTo>
                    <a:pt x="254986" y="72776"/>
                  </a:moveTo>
                  <a:cubicBezTo>
                    <a:pt x="243950" y="72776"/>
                    <a:pt x="234960" y="81754"/>
                    <a:pt x="234960" y="92866"/>
                  </a:cubicBezTo>
                  <a:cubicBezTo>
                    <a:pt x="234960" y="103889"/>
                    <a:pt x="243950" y="112867"/>
                    <a:pt x="254986" y="112867"/>
                  </a:cubicBezTo>
                  <a:cubicBezTo>
                    <a:pt x="266112" y="112867"/>
                    <a:pt x="275102" y="103889"/>
                    <a:pt x="275102" y="92866"/>
                  </a:cubicBezTo>
                  <a:cubicBezTo>
                    <a:pt x="275102" y="81754"/>
                    <a:pt x="266023" y="72776"/>
                    <a:pt x="254986" y="72776"/>
                  </a:cubicBezTo>
                  <a:close/>
                  <a:moveTo>
                    <a:pt x="254986" y="53841"/>
                  </a:moveTo>
                  <a:cubicBezTo>
                    <a:pt x="276526" y="53841"/>
                    <a:pt x="294061" y="71353"/>
                    <a:pt x="294061" y="92866"/>
                  </a:cubicBezTo>
                  <a:cubicBezTo>
                    <a:pt x="294061" y="96155"/>
                    <a:pt x="293527" y="99266"/>
                    <a:pt x="292815" y="102200"/>
                  </a:cubicBezTo>
                  <a:lnTo>
                    <a:pt x="344706" y="126557"/>
                  </a:lnTo>
                  <a:cubicBezTo>
                    <a:pt x="351826" y="118912"/>
                    <a:pt x="361884" y="114111"/>
                    <a:pt x="373188" y="114111"/>
                  </a:cubicBezTo>
                  <a:cubicBezTo>
                    <a:pt x="394728" y="114111"/>
                    <a:pt x="412173" y="131535"/>
                    <a:pt x="412173" y="153136"/>
                  </a:cubicBezTo>
                  <a:cubicBezTo>
                    <a:pt x="412173" y="174560"/>
                    <a:pt x="394728" y="192072"/>
                    <a:pt x="373188" y="192072"/>
                  </a:cubicBezTo>
                  <a:cubicBezTo>
                    <a:pt x="362774" y="192072"/>
                    <a:pt x="353339" y="187894"/>
                    <a:pt x="346308" y="181316"/>
                  </a:cubicBezTo>
                  <a:lnTo>
                    <a:pt x="293349" y="206117"/>
                  </a:lnTo>
                  <a:cubicBezTo>
                    <a:pt x="293794" y="208517"/>
                    <a:pt x="294061" y="210828"/>
                    <a:pt x="294061" y="213317"/>
                  </a:cubicBezTo>
                  <a:cubicBezTo>
                    <a:pt x="294061" y="234830"/>
                    <a:pt x="276526" y="252342"/>
                    <a:pt x="254986" y="252342"/>
                  </a:cubicBezTo>
                  <a:cubicBezTo>
                    <a:pt x="233536" y="252342"/>
                    <a:pt x="216001" y="234830"/>
                    <a:pt x="216001" y="213317"/>
                  </a:cubicBezTo>
                  <a:cubicBezTo>
                    <a:pt x="216001" y="191805"/>
                    <a:pt x="233536" y="174382"/>
                    <a:pt x="254986" y="174382"/>
                  </a:cubicBezTo>
                  <a:cubicBezTo>
                    <a:pt x="267269" y="174382"/>
                    <a:pt x="278039" y="180160"/>
                    <a:pt x="285249" y="188960"/>
                  </a:cubicBezTo>
                  <a:lnTo>
                    <a:pt x="336161" y="165048"/>
                  </a:lnTo>
                  <a:cubicBezTo>
                    <a:pt x="334915" y="161314"/>
                    <a:pt x="334114" y="157314"/>
                    <a:pt x="334114" y="153136"/>
                  </a:cubicBezTo>
                  <a:cubicBezTo>
                    <a:pt x="334114" y="149669"/>
                    <a:pt x="334737" y="146380"/>
                    <a:pt x="335538" y="143269"/>
                  </a:cubicBezTo>
                  <a:lnTo>
                    <a:pt x="283736" y="119001"/>
                  </a:lnTo>
                  <a:cubicBezTo>
                    <a:pt x="276615" y="126823"/>
                    <a:pt x="266468" y="131801"/>
                    <a:pt x="254986" y="131801"/>
                  </a:cubicBezTo>
                  <a:cubicBezTo>
                    <a:pt x="233536" y="131801"/>
                    <a:pt x="216001" y="114378"/>
                    <a:pt x="216001" y="92866"/>
                  </a:cubicBezTo>
                  <a:cubicBezTo>
                    <a:pt x="216001" y="71353"/>
                    <a:pt x="233536" y="53841"/>
                    <a:pt x="254986" y="53841"/>
                  </a:cubicBezTo>
                  <a:close/>
                  <a:moveTo>
                    <a:pt x="104044" y="18929"/>
                  </a:moveTo>
                  <a:lnTo>
                    <a:pt x="104044" y="284653"/>
                  </a:lnTo>
                  <a:lnTo>
                    <a:pt x="503223" y="284653"/>
                  </a:lnTo>
                  <a:lnTo>
                    <a:pt x="503223" y="18929"/>
                  </a:lnTo>
                  <a:close/>
                  <a:moveTo>
                    <a:pt x="85087" y="0"/>
                  </a:moveTo>
                  <a:lnTo>
                    <a:pt x="522269" y="0"/>
                  </a:lnTo>
                  <a:lnTo>
                    <a:pt x="522269" y="291585"/>
                  </a:lnTo>
                  <a:lnTo>
                    <a:pt x="607356" y="443998"/>
                  </a:lnTo>
                  <a:lnTo>
                    <a:pt x="0" y="443998"/>
                  </a:lnTo>
                  <a:lnTo>
                    <a:pt x="85087" y="291585"/>
                  </a:lnTo>
                  <a:close/>
                </a:path>
              </a:pathLst>
            </a:custGeom>
            <a:solidFill>
              <a:sysClr val="windowText" lastClr="000000">
                <a:lumMod val="65000"/>
                <a:lumOff val="35000"/>
              </a:sysClr>
            </a:solidFill>
            <a:ln>
              <a:noFill/>
            </a:ln>
          </p:spPr>
          <p:txBody>
            <a:bodyPr/>
            <a:lstStyle/>
            <a:p>
              <a:pPr defTabSz="1218784">
                <a:defRPr/>
              </a:pPr>
              <a:endParaRPr lang="zh-CN" altLang="en-US" sz="14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 name="燕尾形 114"/>
            <p:cNvSpPr/>
            <p:nvPr/>
          </p:nvSpPr>
          <p:spPr>
            <a:xfrm rot="12370901">
              <a:off x="9575596" y="3227114"/>
              <a:ext cx="168642" cy="223782"/>
            </a:xfrm>
            <a:prstGeom prst="chevron">
              <a:avLst>
                <a:gd name="adj" fmla="val 89783"/>
              </a:avLst>
            </a:prstGeom>
            <a:solidFill>
              <a:srgbClr val="C2D4EC"/>
            </a:solidFill>
            <a:ln w="25400" cap="flat" cmpd="sng" algn="ctr">
              <a:solidFill>
                <a:sysClr val="windowText" lastClr="000000">
                  <a:lumMod val="50000"/>
                  <a:lumOff val="50000"/>
                </a:sysClr>
              </a:solidFill>
              <a:prstDash val="solid"/>
            </a:ln>
            <a:effectLst/>
          </p:spPr>
          <p:txBody>
            <a:bodyPr rtlCol="0" anchor="ctr"/>
            <a:lstStyle/>
            <a:p>
              <a:pPr algn="ctr" defTabSz="1218784">
                <a:defRPr/>
              </a:pPr>
              <a:endParaRPr lang="zh-CN" altLang="en-US" sz="14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 name="矩形 115"/>
            <p:cNvSpPr/>
            <p:nvPr/>
          </p:nvSpPr>
          <p:spPr>
            <a:xfrm>
              <a:off x="8001769" y="4501342"/>
              <a:ext cx="1558440" cy="369332"/>
            </a:xfrm>
            <a:prstGeom prst="rect">
              <a:avLst/>
            </a:prstGeom>
            <a:solidFill>
              <a:schemeClr val="bg1"/>
            </a:solidFill>
          </p:spPr>
          <p:txBody>
            <a:bodyPr wrap="none">
              <a:spAutoFit/>
            </a:bodyPr>
            <a:lstStyle/>
            <a:p>
              <a:pPr algn="ctr" defTabSz="2436959" eaLnBrk="0" fontAlgn="base">
                <a:spcBef>
                  <a:spcPct val="0"/>
                </a:spcBef>
                <a:spcAft>
                  <a:spcPct val="0"/>
                </a:spcAft>
              </a:pPr>
              <a:r>
                <a:rPr lang="en-US" altLang="zh-CN" b="1" dirty="0" err="1"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iMaster</a:t>
              </a:r>
              <a:r>
                <a:rPr lang="en-US" altLang="zh-CN" b="1" dirty="0"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 NCE</a:t>
              </a:r>
              <a:endParaRPr lang="en-US" altLang="zh-CN"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21" name="组合 7191"/>
            <p:cNvGrpSpPr/>
            <p:nvPr/>
          </p:nvGrpSpPr>
          <p:grpSpPr>
            <a:xfrm>
              <a:off x="7571548" y="5441938"/>
              <a:ext cx="344778" cy="383229"/>
              <a:chOff x="2270125" y="2087563"/>
              <a:chExt cx="517525" cy="576263"/>
            </a:xfrm>
            <a:solidFill>
              <a:srgbClr val="3C3C3B"/>
            </a:solidFill>
          </p:grpSpPr>
          <p:sp>
            <p:nvSpPr>
              <p:cNvPr id="170" name="Freeform 16"/>
              <p:cNvSpPr>
                <a:spLocks noEditPoints="1"/>
              </p:cNvSpPr>
              <p:nvPr/>
            </p:nvSpPr>
            <p:spPr bwMode="auto">
              <a:xfrm>
                <a:off x="2270125" y="2087563"/>
                <a:ext cx="517525" cy="576263"/>
              </a:xfrm>
              <a:custGeom>
                <a:avLst/>
                <a:gdLst>
                  <a:gd name="T0" fmla="*/ 841 w 1191"/>
                  <a:gd name="T1" fmla="*/ 440 h 1321"/>
                  <a:gd name="T2" fmla="*/ 841 w 1191"/>
                  <a:gd name="T3" fmla="*/ 186 h 1321"/>
                  <a:gd name="T4" fmla="*/ 371 w 1191"/>
                  <a:gd name="T5" fmla="*/ 974 h 1321"/>
                  <a:gd name="T6" fmla="*/ 371 w 1191"/>
                  <a:gd name="T7" fmla="*/ 1252 h 1321"/>
                  <a:gd name="T8" fmla="*/ 371 w 1191"/>
                  <a:gd name="T9" fmla="*/ 368 h 1321"/>
                  <a:gd name="T10" fmla="*/ 625 w 1191"/>
                  <a:gd name="T11" fmla="*/ 407 h 1321"/>
                  <a:gd name="T12" fmla="*/ 625 w 1191"/>
                  <a:gd name="T13" fmla="*/ 677 h 1321"/>
                  <a:gd name="T14" fmla="*/ 625 w 1191"/>
                  <a:gd name="T15" fmla="*/ 420 h 1321"/>
                  <a:gd name="T16" fmla="*/ 841 w 1191"/>
                  <a:gd name="T17" fmla="*/ 678 h 1321"/>
                  <a:gd name="T18" fmla="*/ 841 w 1191"/>
                  <a:gd name="T19" fmla="*/ 453 h 1321"/>
                  <a:gd name="T20" fmla="*/ 1005 w 1191"/>
                  <a:gd name="T21" fmla="*/ 478 h 1321"/>
                  <a:gd name="T22" fmla="*/ 881 w 1191"/>
                  <a:gd name="T23" fmla="*/ 459 h 1321"/>
                  <a:gd name="T24" fmla="*/ 1005 w 1191"/>
                  <a:gd name="T25" fmla="*/ 465 h 1321"/>
                  <a:gd name="T26" fmla="*/ 1005 w 1191"/>
                  <a:gd name="T27" fmla="*/ 226 h 1321"/>
                  <a:gd name="T28" fmla="*/ 1137 w 1191"/>
                  <a:gd name="T29" fmla="*/ 485 h 1321"/>
                  <a:gd name="T30" fmla="*/ 1137 w 1191"/>
                  <a:gd name="T31" fmla="*/ 259 h 1321"/>
                  <a:gd name="T32" fmla="*/ 1045 w 1191"/>
                  <a:gd name="T33" fmla="*/ 912 h 1321"/>
                  <a:gd name="T34" fmla="*/ 1045 w 1191"/>
                  <a:gd name="T35" fmla="*/ 1137 h 1321"/>
                  <a:gd name="T36" fmla="*/ 881 w 1191"/>
                  <a:gd name="T37" fmla="*/ 927 h 1321"/>
                  <a:gd name="T38" fmla="*/ 881 w 1191"/>
                  <a:gd name="T39" fmla="*/ 1165 h 1321"/>
                  <a:gd name="T40" fmla="*/ 841 w 1191"/>
                  <a:gd name="T41" fmla="*/ 931 h 1321"/>
                  <a:gd name="T42" fmla="*/ 665 w 1191"/>
                  <a:gd name="T43" fmla="*/ 947 h 1321"/>
                  <a:gd name="T44" fmla="*/ 1005 w 1191"/>
                  <a:gd name="T45" fmla="*/ 903 h 1321"/>
                  <a:gd name="T46" fmla="*/ 1005 w 1191"/>
                  <a:gd name="T47" fmla="*/ 692 h 1321"/>
                  <a:gd name="T48" fmla="*/ 1137 w 1191"/>
                  <a:gd name="T49" fmla="*/ 693 h 1321"/>
                  <a:gd name="T50" fmla="*/ 1045 w 1191"/>
                  <a:gd name="T51" fmla="*/ 692 h 1321"/>
                  <a:gd name="T52" fmla="*/ 1137 w 1191"/>
                  <a:gd name="T53" fmla="*/ 680 h 1321"/>
                  <a:gd name="T54" fmla="*/ 1137 w 1191"/>
                  <a:gd name="T55" fmla="*/ 499 h 1321"/>
                  <a:gd name="T56" fmla="*/ 665 w 1191"/>
                  <a:gd name="T57" fmla="*/ 691 h 1321"/>
                  <a:gd name="T58" fmla="*/ 665 w 1191"/>
                  <a:gd name="T59" fmla="*/ 933 h 1321"/>
                  <a:gd name="T60" fmla="*/ 371 w 1191"/>
                  <a:gd name="T61" fmla="*/ 689 h 1321"/>
                  <a:gd name="T62" fmla="*/ 371 w 1191"/>
                  <a:gd name="T63" fmla="*/ 960 h 1321"/>
                  <a:gd name="T64" fmla="*/ 657 w 1191"/>
                  <a:gd name="T65" fmla="*/ 72 h 1321"/>
                  <a:gd name="T66" fmla="*/ 359 w 1191"/>
                  <a:gd name="T67" fmla="*/ 0 h 1321"/>
                  <a:gd name="T68" fmla="*/ 37 w 1191"/>
                  <a:gd name="T69" fmla="*/ 829 h 1321"/>
                  <a:gd name="T70" fmla="*/ 139 w 1191"/>
                  <a:gd name="T71" fmla="*/ 890 h 1321"/>
                  <a:gd name="T72" fmla="*/ 305 w 1191"/>
                  <a:gd name="T73" fmla="*/ 67 h 1321"/>
                  <a:gd name="T74" fmla="*/ 305 w 1191"/>
                  <a:gd name="T75" fmla="*/ 1255 h 1321"/>
                  <a:gd name="T76" fmla="*/ 140 w 1191"/>
                  <a:gd name="T77" fmla="*/ 1091 h 1321"/>
                  <a:gd name="T78" fmla="*/ 37 w 1191"/>
                  <a:gd name="T79" fmla="*/ 1151 h 1321"/>
                  <a:gd name="T80" fmla="*/ 338 w 1191"/>
                  <a:gd name="T81" fmla="*/ 1321 h 1321"/>
                  <a:gd name="T82" fmla="*/ 362 w 1191"/>
                  <a:gd name="T83" fmla="*/ 1321 h 1321"/>
                  <a:gd name="T84" fmla="*/ 1191 w 1191"/>
                  <a:gd name="T85" fmla="*/ 1155 h 1321"/>
                  <a:gd name="T86" fmla="*/ 1160 w 1191"/>
                  <a:gd name="T87" fmla="*/ 196 h 1321"/>
                  <a:gd name="T88" fmla="*/ 657 w 1191"/>
                  <a:gd name="T89" fmla="*/ 7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91" h="1321">
                    <a:moveTo>
                      <a:pt x="841" y="186"/>
                    </a:moveTo>
                    <a:lnTo>
                      <a:pt x="841" y="186"/>
                    </a:lnTo>
                    <a:lnTo>
                      <a:pt x="841" y="440"/>
                    </a:lnTo>
                    <a:lnTo>
                      <a:pt x="665" y="413"/>
                    </a:lnTo>
                    <a:lnTo>
                      <a:pt x="665" y="143"/>
                    </a:lnTo>
                    <a:lnTo>
                      <a:pt x="841" y="186"/>
                    </a:lnTo>
                    <a:close/>
                    <a:moveTo>
                      <a:pt x="371" y="1252"/>
                    </a:moveTo>
                    <a:lnTo>
                      <a:pt x="371" y="1252"/>
                    </a:lnTo>
                    <a:lnTo>
                      <a:pt x="371" y="974"/>
                    </a:lnTo>
                    <a:lnTo>
                      <a:pt x="625" y="951"/>
                    </a:lnTo>
                    <a:lnTo>
                      <a:pt x="625" y="1209"/>
                    </a:lnTo>
                    <a:lnTo>
                      <a:pt x="371" y="1252"/>
                    </a:lnTo>
                    <a:lnTo>
                      <a:pt x="371" y="1252"/>
                    </a:lnTo>
                    <a:close/>
                    <a:moveTo>
                      <a:pt x="371" y="368"/>
                    </a:moveTo>
                    <a:lnTo>
                      <a:pt x="371" y="368"/>
                    </a:lnTo>
                    <a:lnTo>
                      <a:pt x="371" y="70"/>
                    </a:lnTo>
                    <a:lnTo>
                      <a:pt x="625" y="133"/>
                    </a:lnTo>
                    <a:lnTo>
                      <a:pt x="625" y="407"/>
                    </a:lnTo>
                    <a:lnTo>
                      <a:pt x="371" y="368"/>
                    </a:lnTo>
                    <a:close/>
                    <a:moveTo>
                      <a:pt x="625" y="677"/>
                    </a:moveTo>
                    <a:lnTo>
                      <a:pt x="625" y="677"/>
                    </a:lnTo>
                    <a:lnTo>
                      <a:pt x="371" y="676"/>
                    </a:lnTo>
                    <a:lnTo>
                      <a:pt x="371" y="381"/>
                    </a:lnTo>
                    <a:lnTo>
                      <a:pt x="625" y="420"/>
                    </a:lnTo>
                    <a:lnTo>
                      <a:pt x="625" y="677"/>
                    </a:lnTo>
                    <a:close/>
                    <a:moveTo>
                      <a:pt x="841" y="678"/>
                    </a:moveTo>
                    <a:lnTo>
                      <a:pt x="841" y="678"/>
                    </a:lnTo>
                    <a:lnTo>
                      <a:pt x="665" y="677"/>
                    </a:lnTo>
                    <a:lnTo>
                      <a:pt x="665" y="426"/>
                    </a:lnTo>
                    <a:lnTo>
                      <a:pt x="841" y="453"/>
                    </a:lnTo>
                    <a:lnTo>
                      <a:pt x="841" y="678"/>
                    </a:lnTo>
                    <a:close/>
                    <a:moveTo>
                      <a:pt x="1005" y="478"/>
                    </a:moveTo>
                    <a:lnTo>
                      <a:pt x="1005" y="478"/>
                    </a:lnTo>
                    <a:lnTo>
                      <a:pt x="1005" y="679"/>
                    </a:lnTo>
                    <a:lnTo>
                      <a:pt x="881" y="678"/>
                    </a:lnTo>
                    <a:lnTo>
                      <a:pt x="881" y="459"/>
                    </a:lnTo>
                    <a:lnTo>
                      <a:pt x="1005" y="478"/>
                    </a:lnTo>
                    <a:close/>
                    <a:moveTo>
                      <a:pt x="1005" y="465"/>
                    </a:moveTo>
                    <a:lnTo>
                      <a:pt x="1005" y="465"/>
                    </a:lnTo>
                    <a:lnTo>
                      <a:pt x="881" y="446"/>
                    </a:lnTo>
                    <a:lnTo>
                      <a:pt x="881" y="196"/>
                    </a:lnTo>
                    <a:lnTo>
                      <a:pt x="1005" y="226"/>
                    </a:lnTo>
                    <a:lnTo>
                      <a:pt x="1005" y="465"/>
                    </a:lnTo>
                    <a:close/>
                    <a:moveTo>
                      <a:pt x="1137" y="485"/>
                    </a:moveTo>
                    <a:lnTo>
                      <a:pt x="1137" y="485"/>
                    </a:lnTo>
                    <a:lnTo>
                      <a:pt x="1045" y="471"/>
                    </a:lnTo>
                    <a:lnTo>
                      <a:pt x="1045" y="236"/>
                    </a:lnTo>
                    <a:lnTo>
                      <a:pt x="1137" y="259"/>
                    </a:lnTo>
                    <a:lnTo>
                      <a:pt x="1137" y="485"/>
                    </a:lnTo>
                    <a:close/>
                    <a:moveTo>
                      <a:pt x="1045" y="912"/>
                    </a:moveTo>
                    <a:lnTo>
                      <a:pt x="1045" y="912"/>
                    </a:lnTo>
                    <a:lnTo>
                      <a:pt x="1137" y="904"/>
                    </a:lnTo>
                    <a:lnTo>
                      <a:pt x="1137" y="1121"/>
                    </a:lnTo>
                    <a:lnTo>
                      <a:pt x="1045" y="1137"/>
                    </a:lnTo>
                    <a:lnTo>
                      <a:pt x="1045" y="912"/>
                    </a:lnTo>
                    <a:close/>
                    <a:moveTo>
                      <a:pt x="881" y="927"/>
                    </a:moveTo>
                    <a:lnTo>
                      <a:pt x="881" y="927"/>
                    </a:lnTo>
                    <a:lnTo>
                      <a:pt x="1005" y="916"/>
                    </a:lnTo>
                    <a:lnTo>
                      <a:pt x="1005" y="1144"/>
                    </a:lnTo>
                    <a:lnTo>
                      <a:pt x="881" y="1165"/>
                    </a:lnTo>
                    <a:lnTo>
                      <a:pt x="881" y="927"/>
                    </a:lnTo>
                    <a:close/>
                    <a:moveTo>
                      <a:pt x="841" y="931"/>
                    </a:moveTo>
                    <a:lnTo>
                      <a:pt x="841" y="931"/>
                    </a:lnTo>
                    <a:lnTo>
                      <a:pt x="841" y="1172"/>
                    </a:lnTo>
                    <a:lnTo>
                      <a:pt x="665" y="1202"/>
                    </a:lnTo>
                    <a:lnTo>
                      <a:pt x="665" y="947"/>
                    </a:lnTo>
                    <a:lnTo>
                      <a:pt x="841" y="931"/>
                    </a:lnTo>
                    <a:close/>
                    <a:moveTo>
                      <a:pt x="1005" y="903"/>
                    </a:moveTo>
                    <a:lnTo>
                      <a:pt x="1005" y="903"/>
                    </a:lnTo>
                    <a:lnTo>
                      <a:pt x="881" y="914"/>
                    </a:lnTo>
                    <a:lnTo>
                      <a:pt x="881" y="692"/>
                    </a:lnTo>
                    <a:lnTo>
                      <a:pt x="1005" y="692"/>
                    </a:lnTo>
                    <a:lnTo>
                      <a:pt x="1005" y="903"/>
                    </a:lnTo>
                    <a:close/>
                    <a:moveTo>
                      <a:pt x="1137" y="693"/>
                    </a:moveTo>
                    <a:lnTo>
                      <a:pt x="1137" y="693"/>
                    </a:lnTo>
                    <a:lnTo>
                      <a:pt x="1137" y="890"/>
                    </a:lnTo>
                    <a:lnTo>
                      <a:pt x="1045" y="899"/>
                    </a:lnTo>
                    <a:lnTo>
                      <a:pt x="1045" y="692"/>
                    </a:lnTo>
                    <a:lnTo>
                      <a:pt x="1137" y="693"/>
                    </a:lnTo>
                    <a:close/>
                    <a:moveTo>
                      <a:pt x="1137" y="680"/>
                    </a:moveTo>
                    <a:lnTo>
                      <a:pt x="1137" y="680"/>
                    </a:lnTo>
                    <a:lnTo>
                      <a:pt x="1045" y="679"/>
                    </a:lnTo>
                    <a:lnTo>
                      <a:pt x="1045" y="485"/>
                    </a:lnTo>
                    <a:lnTo>
                      <a:pt x="1137" y="499"/>
                    </a:lnTo>
                    <a:lnTo>
                      <a:pt x="1137" y="680"/>
                    </a:lnTo>
                    <a:close/>
                    <a:moveTo>
                      <a:pt x="665" y="691"/>
                    </a:moveTo>
                    <a:lnTo>
                      <a:pt x="665" y="691"/>
                    </a:lnTo>
                    <a:lnTo>
                      <a:pt x="841" y="691"/>
                    </a:lnTo>
                    <a:lnTo>
                      <a:pt x="841" y="917"/>
                    </a:lnTo>
                    <a:lnTo>
                      <a:pt x="665" y="933"/>
                    </a:lnTo>
                    <a:lnTo>
                      <a:pt x="665" y="691"/>
                    </a:lnTo>
                    <a:close/>
                    <a:moveTo>
                      <a:pt x="371" y="689"/>
                    </a:moveTo>
                    <a:lnTo>
                      <a:pt x="371" y="689"/>
                    </a:lnTo>
                    <a:lnTo>
                      <a:pt x="625" y="690"/>
                    </a:lnTo>
                    <a:lnTo>
                      <a:pt x="625" y="937"/>
                    </a:lnTo>
                    <a:lnTo>
                      <a:pt x="371" y="960"/>
                    </a:lnTo>
                    <a:lnTo>
                      <a:pt x="371" y="689"/>
                    </a:lnTo>
                    <a:close/>
                    <a:moveTo>
                      <a:pt x="657" y="72"/>
                    </a:moveTo>
                    <a:lnTo>
                      <a:pt x="657" y="72"/>
                    </a:lnTo>
                    <a:lnTo>
                      <a:pt x="367" y="1"/>
                    </a:lnTo>
                    <a:lnTo>
                      <a:pt x="363" y="0"/>
                    </a:lnTo>
                    <a:lnTo>
                      <a:pt x="359" y="0"/>
                    </a:lnTo>
                    <a:lnTo>
                      <a:pt x="70" y="0"/>
                    </a:lnTo>
                    <a:cubicBezTo>
                      <a:pt x="52" y="0"/>
                      <a:pt x="37" y="15"/>
                      <a:pt x="37" y="33"/>
                    </a:cubicBezTo>
                    <a:lnTo>
                      <a:pt x="37" y="829"/>
                    </a:lnTo>
                    <a:cubicBezTo>
                      <a:pt x="15" y="841"/>
                      <a:pt x="0" y="864"/>
                      <a:pt x="0" y="890"/>
                    </a:cubicBezTo>
                    <a:cubicBezTo>
                      <a:pt x="0" y="928"/>
                      <a:pt x="32" y="959"/>
                      <a:pt x="70" y="959"/>
                    </a:cubicBezTo>
                    <a:cubicBezTo>
                      <a:pt x="108" y="959"/>
                      <a:pt x="139" y="928"/>
                      <a:pt x="139" y="890"/>
                    </a:cubicBezTo>
                    <a:cubicBezTo>
                      <a:pt x="139" y="864"/>
                      <a:pt x="125" y="841"/>
                      <a:pt x="104" y="830"/>
                    </a:cubicBezTo>
                    <a:lnTo>
                      <a:pt x="104" y="67"/>
                    </a:lnTo>
                    <a:lnTo>
                      <a:pt x="305" y="67"/>
                    </a:lnTo>
                    <a:cubicBezTo>
                      <a:pt x="305" y="68"/>
                      <a:pt x="305" y="68"/>
                      <a:pt x="305" y="69"/>
                    </a:cubicBezTo>
                    <a:lnTo>
                      <a:pt x="305" y="1252"/>
                    </a:lnTo>
                    <a:cubicBezTo>
                      <a:pt x="305" y="1253"/>
                      <a:pt x="305" y="1254"/>
                      <a:pt x="305" y="1255"/>
                    </a:cubicBezTo>
                    <a:lnTo>
                      <a:pt x="104" y="1255"/>
                    </a:lnTo>
                    <a:lnTo>
                      <a:pt x="104" y="1151"/>
                    </a:lnTo>
                    <a:cubicBezTo>
                      <a:pt x="125" y="1139"/>
                      <a:pt x="140" y="1117"/>
                      <a:pt x="140" y="1091"/>
                    </a:cubicBezTo>
                    <a:cubicBezTo>
                      <a:pt x="140" y="1052"/>
                      <a:pt x="109" y="1021"/>
                      <a:pt x="71" y="1021"/>
                    </a:cubicBezTo>
                    <a:cubicBezTo>
                      <a:pt x="32" y="1021"/>
                      <a:pt x="1" y="1052"/>
                      <a:pt x="1" y="1091"/>
                    </a:cubicBezTo>
                    <a:cubicBezTo>
                      <a:pt x="1" y="1116"/>
                      <a:pt x="16" y="1139"/>
                      <a:pt x="37" y="1151"/>
                    </a:cubicBezTo>
                    <a:lnTo>
                      <a:pt x="37" y="1288"/>
                    </a:lnTo>
                    <a:cubicBezTo>
                      <a:pt x="37" y="1307"/>
                      <a:pt x="52" y="1321"/>
                      <a:pt x="70" y="1321"/>
                    </a:cubicBezTo>
                    <a:lnTo>
                      <a:pt x="338" y="1321"/>
                    </a:lnTo>
                    <a:cubicBezTo>
                      <a:pt x="341" y="1321"/>
                      <a:pt x="344" y="1321"/>
                      <a:pt x="347" y="1320"/>
                    </a:cubicBezTo>
                    <a:cubicBezTo>
                      <a:pt x="351" y="1321"/>
                      <a:pt x="355" y="1321"/>
                      <a:pt x="359" y="1321"/>
                    </a:cubicBezTo>
                    <a:lnTo>
                      <a:pt x="362" y="1321"/>
                    </a:lnTo>
                    <a:lnTo>
                      <a:pt x="1158" y="1185"/>
                    </a:lnTo>
                    <a:cubicBezTo>
                      <a:pt x="1162" y="1185"/>
                      <a:pt x="1166" y="1183"/>
                      <a:pt x="1169" y="1181"/>
                    </a:cubicBezTo>
                    <a:cubicBezTo>
                      <a:pt x="1181" y="1179"/>
                      <a:pt x="1191" y="1168"/>
                      <a:pt x="1191" y="1155"/>
                    </a:cubicBezTo>
                    <a:lnTo>
                      <a:pt x="1191" y="231"/>
                    </a:lnTo>
                    <a:cubicBezTo>
                      <a:pt x="1191" y="223"/>
                      <a:pt x="1187" y="215"/>
                      <a:pt x="1180" y="210"/>
                    </a:cubicBezTo>
                    <a:cubicBezTo>
                      <a:pt x="1176" y="203"/>
                      <a:pt x="1169" y="198"/>
                      <a:pt x="1160" y="196"/>
                    </a:cubicBezTo>
                    <a:lnTo>
                      <a:pt x="665" y="74"/>
                    </a:lnTo>
                    <a:lnTo>
                      <a:pt x="665" y="72"/>
                    </a:lnTo>
                    <a:lnTo>
                      <a:pt x="657" y="72"/>
                    </a:ln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1" name="Freeform 17"/>
              <p:cNvSpPr>
                <a:spLocks noEditPoints="1"/>
              </p:cNvSpPr>
              <p:nvPr/>
            </p:nvSpPr>
            <p:spPr bwMode="auto">
              <a:xfrm>
                <a:off x="2454275" y="2160588"/>
                <a:ext cx="68263" cy="79375"/>
              </a:xfrm>
              <a:custGeom>
                <a:avLst/>
                <a:gdLst>
                  <a:gd name="T0" fmla="*/ 132 w 159"/>
                  <a:gd name="T1" fmla="*/ 146 h 181"/>
                  <a:gd name="T2" fmla="*/ 132 w 159"/>
                  <a:gd name="T3" fmla="*/ 146 h 181"/>
                  <a:gd name="T4" fmla="*/ 130 w 159"/>
                  <a:gd name="T5" fmla="*/ 154 h 181"/>
                  <a:gd name="T6" fmla="*/ 29 w 159"/>
                  <a:gd name="T7" fmla="*/ 142 h 181"/>
                  <a:gd name="T8" fmla="*/ 27 w 159"/>
                  <a:gd name="T9" fmla="*/ 130 h 181"/>
                  <a:gd name="T10" fmla="*/ 27 w 159"/>
                  <a:gd name="T11" fmla="*/ 37 h 181"/>
                  <a:gd name="T12" fmla="*/ 28 w 159"/>
                  <a:gd name="T13" fmla="*/ 27 h 181"/>
                  <a:gd name="T14" fmla="*/ 128 w 159"/>
                  <a:gd name="T15" fmla="*/ 52 h 181"/>
                  <a:gd name="T16" fmla="*/ 132 w 159"/>
                  <a:gd name="T17" fmla="*/ 62 h 181"/>
                  <a:gd name="T18" fmla="*/ 132 w 159"/>
                  <a:gd name="T19" fmla="*/ 146 h 181"/>
                  <a:gd name="T20" fmla="*/ 135 w 159"/>
                  <a:gd name="T21" fmla="*/ 26 h 181"/>
                  <a:gd name="T22" fmla="*/ 135 w 159"/>
                  <a:gd name="T23" fmla="*/ 26 h 181"/>
                  <a:gd name="T24" fmla="*/ 29 w 159"/>
                  <a:gd name="T25" fmla="*/ 0 h 181"/>
                  <a:gd name="T26" fmla="*/ 26 w 159"/>
                  <a:gd name="T27" fmla="*/ 0 h 181"/>
                  <a:gd name="T28" fmla="*/ 0 w 159"/>
                  <a:gd name="T29" fmla="*/ 37 h 181"/>
                  <a:gd name="T30" fmla="*/ 0 w 159"/>
                  <a:gd name="T31" fmla="*/ 130 h 181"/>
                  <a:gd name="T32" fmla="*/ 6 w 159"/>
                  <a:gd name="T33" fmla="*/ 154 h 181"/>
                  <a:gd name="T34" fmla="*/ 27 w 159"/>
                  <a:gd name="T35" fmla="*/ 168 h 181"/>
                  <a:gd name="T36" fmla="*/ 131 w 159"/>
                  <a:gd name="T37" fmla="*/ 181 h 181"/>
                  <a:gd name="T38" fmla="*/ 132 w 159"/>
                  <a:gd name="T39" fmla="*/ 181 h 181"/>
                  <a:gd name="T40" fmla="*/ 159 w 159"/>
                  <a:gd name="T41" fmla="*/ 146 h 181"/>
                  <a:gd name="T42" fmla="*/ 159 w 159"/>
                  <a:gd name="T43" fmla="*/ 62 h 181"/>
                  <a:gd name="T44" fmla="*/ 135 w 159"/>
                  <a:gd name="T45" fmla="*/ 2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 h="181">
                    <a:moveTo>
                      <a:pt x="132" y="146"/>
                    </a:moveTo>
                    <a:lnTo>
                      <a:pt x="132" y="146"/>
                    </a:lnTo>
                    <a:cubicBezTo>
                      <a:pt x="132" y="150"/>
                      <a:pt x="131" y="152"/>
                      <a:pt x="130" y="154"/>
                    </a:cubicBezTo>
                    <a:lnTo>
                      <a:pt x="29" y="142"/>
                    </a:lnTo>
                    <a:cubicBezTo>
                      <a:pt x="28" y="140"/>
                      <a:pt x="27" y="136"/>
                      <a:pt x="27" y="130"/>
                    </a:cubicBezTo>
                    <a:lnTo>
                      <a:pt x="27" y="37"/>
                    </a:lnTo>
                    <a:cubicBezTo>
                      <a:pt x="27" y="33"/>
                      <a:pt x="28" y="29"/>
                      <a:pt x="28" y="27"/>
                    </a:cubicBezTo>
                    <a:lnTo>
                      <a:pt x="128" y="52"/>
                    </a:lnTo>
                    <a:cubicBezTo>
                      <a:pt x="129" y="53"/>
                      <a:pt x="132" y="57"/>
                      <a:pt x="132" y="62"/>
                    </a:cubicBezTo>
                    <a:lnTo>
                      <a:pt x="132" y="146"/>
                    </a:lnTo>
                    <a:close/>
                    <a:moveTo>
                      <a:pt x="135" y="26"/>
                    </a:moveTo>
                    <a:lnTo>
                      <a:pt x="135" y="26"/>
                    </a:lnTo>
                    <a:lnTo>
                      <a:pt x="29" y="0"/>
                    </a:lnTo>
                    <a:lnTo>
                      <a:pt x="26" y="0"/>
                    </a:lnTo>
                    <a:cubicBezTo>
                      <a:pt x="11" y="0"/>
                      <a:pt x="0" y="16"/>
                      <a:pt x="0" y="37"/>
                    </a:cubicBezTo>
                    <a:lnTo>
                      <a:pt x="0" y="130"/>
                    </a:lnTo>
                    <a:cubicBezTo>
                      <a:pt x="0" y="139"/>
                      <a:pt x="2" y="147"/>
                      <a:pt x="6" y="154"/>
                    </a:cubicBezTo>
                    <a:cubicBezTo>
                      <a:pt x="10" y="163"/>
                      <a:pt x="18" y="168"/>
                      <a:pt x="27" y="168"/>
                    </a:cubicBezTo>
                    <a:lnTo>
                      <a:pt x="131" y="181"/>
                    </a:lnTo>
                    <a:lnTo>
                      <a:pt x="132" y="181"/>
                    </a:lnTo>
                    <a:cubicBezTo>
                      <a:pt x="147" y="180"/>
                      <a:pt x="159" y="165"/>
                      <a:pt x="159" y="146"/>
                    </a:cubicBezTo>
                    <a:lnTo>
                      <a:pt x="159" y="62"/>
                    </a:lnTo>
                    <a:cubicBezTo>
                      <a:pt x="159" y="44"/>
                      <a:pt x="148" y="28"/>
                      <a:pt x="135" y="26"/>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2" name="Freeform 18"/>
              <p:cNvSpPr>
                <a:spLocks noEditPoints="1"/>
              </p:cNvSpPr>
              <p:nvPr/>
            </p:nvSpPr>
            <p:spPr bwMode="auto">
              <a:xfrm>
                <a:off x="2571750" y="2189163"/>
                <a:ext cx="57150" cy="66675"/>
              </a:xfrm>
              <a:custGeom>
                <a:avLst/>
                <a:gdLst>
                  <a:gd name="T0" fmla="*/ 26 w 131"/>
                  <a:gd name="T1" fmla="*/ 35 h 155"/>
                  <a:gd name="T2" fmla="*/ 26 w 131"/>
                  <a:gd name="T3" fmla="*/ 35 h 155"/>
                  <a:gd name="T4" fmla="*/ 27 w 131"/>
                  <a:gd name="T5" fmla="*/ 28 h 155"/>
                  <a:gd name="T6" fmla="*/ 100 w 131"/>
                  <a:gd name="T7" fmla="*/ 50 h 155"/>
                  <a:gd name="T8" fmla="*/ 101 w 131"/>
                  <a:gd name="T9" fmla="*/ 50 h 155"/>
                  <a:gd name="T10" fmla="*/ 104 w 131"/>
                  <a:gd name="T11" fmla="*/ 58 h 155"/>
                  <a:gd name="T12" fmla="*/ 104 w 131"/>
                  <a:gd name="T13" fmla="*/ 121 h 155"/>
                  <a:gd name="T14" fmla="*/ 103 w 131"/>
                  <a:gd name="T15" fmla="*/ 128 h 155"/>
                  <a:gd name="T16" fmla="*/ 29 w 131"/>
                  <a:gd name="T17" fmla="*/ 117 h 155"/>
                  <a:gd name="T18" fmla="*/ 28 w 131"/>
                  <a:gd name="T19" fmla="*/ 117 h 155"/>
                  <a:gd name="T20" fmla="*/ 26 w 131"/>
                  <a:gd name="T21" fmla="*/ 107 h 155"/>
                  <a:gd name="T22" fmla="*/ 26 w 131"/>
                  <a:gd name="T23" fmla="*/ 35 h 155"/>
                  <a:gd name="T24" fmla="*/ 5 w 131"/>
                  <a:gd name="T25" fmla="*/ 130 h 155"/>
                  <a:gd name="T26" fmla="*/ 5 w 131"/>
                  <a:gd name="T27" fmla="*/ 130 h 155"/>
                  <a:gd name="T28" fmla="*/ 25 w 131"/>
                  <a:gd name="T29" fmla="*/ 143 h 155"/>
                  <a:gd name="T30" fmla="*/ 103 w 131"/>
                  <a:gd name="T31" fmla="*/ 155 h 155"/>
                  <a:gd name="T32" fmla="*/ 105 w 131"/>
                  <a:gd name="T33" fmla="*/ 155 h 155"/>
                  <a:gd name="T34" fmla="*/ 131 w 131"/>
                  <a:gd name="T35" fmla="*/ 121 h 155"/>
                  <a:gd name="T36" fmla="*/ 131 w 131"/>
                  <a:gd name="T37" fmla="*/ 58 h 155"/>
                  <a:gd name="T38" fmla="*/ 107 w 131"/>
                  <a:gd name="T39" fmla="*/ 24 h 155"/>
                  <a:gd name="T40" fmla="*/ 31 w 131"/>
                  <a:gd name="T41" fmla="*/ 1 h 155"/>
                  <a:gd name="T42" fmla="*/ 26 w 131"/>
                  <a:gd name="T43" fmla="*/ 0 h 155"/>
                  <a:gd name="T44" fmla="*/ 0 w 131"/>
                  <a:gd name="T45" fmla="*/ 35 h 155"/>
                  <a:gd name="T46" fmla="*/ 0 w 131"/>
                  <a:gd name="T47" fmla="*/ 107 h 155"/>
                  <a:gd name="T48" fmla="*/ 5 w 131"/>
                  <a:gd name="T49" fmla="*/ 1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155">
                    <a:moveTo>
                      <a:pt x="26" y="35"/>
                    </a:moveTo>
                    <a:lnTo>
                      <a:pt x="26" y="35"/>
                    </a:lnTo>
                    <a:cubicBezTo>
                      <a:pt x="26" y="32"/>
                      <a:pt x="27" y="29"/>
                      <a:pt x="27" y="28"/>
                    </a:cubicBezTo>
                    <a:lnTo>
                      <a:pt x="100" y="50"/>
                    </a:lnTo>
                    <a:lnTo>
                      <a:pt x="101" y="50"/>
                    </a:lnTo>
                    <a:cubicBezTo>
                      <a:pt x="102" y="50"/>
                      <a:pt x="104" y="53"/>
                      <a:pt x="104" y="58"/>
                    </a:cubicBezTo>
                    <a:lnTo>
                      <a:pt x="104" y="121"/>
                    </a:lnTo>
                    <a:cubicBezTo>
                      <a:pt x="104" y="124"/>
                      <a:pt x="103" y="127"/>
                      <a:pt x="103" y="128"/>
                    </a:cubicBezTo>
                    <a:lnTo>
                      <a:pt x="29" y="117"/>
                    </a:lnTo>
                    <a:lnTo>
                      <a:pt x="28" y="117"/>
                    </a:lnTo>
                    <a:cubicBezTo>
                      <a:pt x="27" y="115"/>
                      <a:pt x="26" y="112"/>
                      <a:pt x="26" y="107"/>
                    </a:cubicBezTo>
                    <a:lnTo>
                      <a:pt x="26" y="35"/>
                    </a:lnTo>
                    <a:close/>
                    <a:moveTo>
                      <a:pt x="5" y="130"/>
                    </a:moveTo>
                    <a:lnTo>
                      <a:pt x="5" y="130"/>
                    </a:lnTo>
                    <a:cubicBezTo>
                      <a:pt x="10" y="138"/>
                      <a:pt x="16" y="142"/>
                      <a:pt x="25" y="143"/>
                    </a:cubicBezTo>
                    <a:lnTo>
                      <a:pt x="103" y="155"/>
                    </a:lnTo>
                    <a:lnTo>
                      <a:pt x="105" y="155"/>
                    </a:lnTo>
                    <a:cubicBezTo>
                      <a:pt x="119" y="154"/>
                      <a:pt x="131" y="139"/>
                      <a:pt x="131" y="121"/>
                    </a:cubicBezTo>
                    <a:lnTo>
                      <a:pt x="131" y="58"/>
                    </a:lnTo>
                    <a:cubicBezTo>
                      <a:pt x="131" y="41"/>
                      <a:pt x="121" y="27"/>
                      <a:pt x="107" y="24"/>
                    </a:cubicBezTo>
                    <a:lnTo>
                      <a:pt x="31" y="1"/>
                    </a:lnTo>
                    <a:lnTo>
                      <a:pt x="26" y="0"/>
                    </a:lnTo>
                    <a:cubicBezTo>
                      <a:pt x="11" y="0"/>
                      <a:pt x="0" y="15"/>
                      <a:pt x="0" y="35"/>
                    </a:cubicBezTo>
                    <a:lnTo>
                      <a:pt x="0" y="107"/>
                    </a:lnTo>
                    <a:cubicBezTo>
                      <a:pt x="0" y="116"/>
                      <a:pt x="2" y="124"/>
                      <a:pt x="5" y="130"/>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3" name="Freeform 19"/>
              <p:cNvSpPr>
                <a:spLocks noEditPoints="1"/>
              </p:cNvSpPr>
              <p:nvPr/>
            </p:nvSpPr>
            <p:spPr bwMode="auto">
              <a:xfrm>
                <a:off x="2454275" y="2284413"/>
                <a:ext cx="68263" cy="73025"/>
              </a:xfrm>
              <a:custGeom>
                <a:avLst/>
                <a:gdLst>
                  <a:gd name="T0" fmla="*/ 27 w 159"/>
                  <a:gd name="T1" fmla="*/ 37 h 168"/>
                  <a:gd name="T2" fmla="*/ 27 w 159"/>
                  <a:gd name="T3" fmla="*/ 37 h 168"/>
                  <a:gd name="T4" fmla="*/ 29 w 159"/>
                  <a:gd name="T5" fmla="*/ 27 h 168"/>
                  <a:gd name="T6" fmla="*/ 129 w 159"/>
                  <a:gd name="T7" fmla="*/ 35 h 168"/>
                  <a:gd name="T8" fmla="*/ 132 w 159"/>
                  <a:gd name="T9" fmla="*/ 45 h 168"/>
                  <a:gd name="T10" fmla="*/ 132 w 159"/>
                  <a:gd name="T11" fmla="*/ 132 h 168"/>
                  <a:gd name="T12" fmla="*/ 129 w 159"/>
                  <a:gd name="T13" fmla="*/ 141 h 168"/>
                  <a:gd name="T14" fmla="*/ 29 w 159"/>
                  <a:gd name="T15" fmla="*/ 141 h 168"/>
                  <a:gd name="T16" fmla="*/ 27 w 159"/>
                  <a:gd name="T17" fmla="*/ 130 h 168"/>
                  <a:gd name="T18" fmla="*/ 27 w 159"/>
                  <a:gd name="T19" fmla="*/ 37 h 168"/>
                  <a:gd name="T20" fmla="*/ 27 w 159"/>
                  <a:gd name="T21" fmla="*/ 168 h 168"/>
                  <a:gd name="T22" fmla="*/ 27 w 159"/>
                  <a:gd name="T23" fmla="*/ 168 h 168"/>
                  <a:gd name="T24" fmla="*/ 132 w 159"/>
                  <a:gd name="T25" fmla="*/ 167 h 168"/>
                  <a:gd name="T26" fmla="*/ 159 w 159"/>
                  <a:gd name="T27" fmla="*/ 132 h 168"/>
                  <a:gd name="T28" fmla="*/ 159 w 159"/>
                  <a:gd name="T29" fmla="*/ 45 h 168"/>
                  <a:gd name="T30" fmla="*/ 132 w 159"/>
                  <a:gd name="T31" fmla="*/ 9 h 168"/>
                  <a:gd name="T32" fmla="*/ 29 w 159"/>
                  <a:gd name="T33" fmla="*/ 0 h 168"/>
                  <a:gd name="T34" fmla="*/ 26 w 159"/>
                  <a:gd name="T35" fmla="*/ 0 h 168"/>
                  <a:gd name="T36" fmla="*/ 0 w 159"/>
                  <a:gd name="T37" fmla="*/ 37 h 168"/>
                  <a:gd name="T38" fmla="*/ 0 w 159"/>
                  <a:gd name="T39" fmla="*/ 130 h 168"/>
                  <a:gd name="T40" fmla="*/ 27 w 159"/>
                  <a:gd name="T41"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68">
                    <a:moveTo>
                      <a:pt x="27" y="37"/>
                    </a:moveTo>
                    <a:lnTo>
                      <a:pt x="27" y="37"/>
                    </a:lnTo>
                    <a:cubicBezTo>
                      <a:pt x="27" y="32"/>
                      <a:pt x="28" y="28"/>
                      <a:pt x="29" y="27"/>
                    </a:cubicBezTo>
                    <a:lnTo>
                      <a:pt x="129" y="35"/>
                    </a:lnTo>
                    <a:cubicBezTo>
                      <a:pt x="130" y="36"/>
                      <a:pt x="132" y="40"/>
                      <a:pt x="132" y="45"/>
                    </a:cubicBezTo>
                    <a:lnTo>
                      <a:pt x="132" y="132"/>
                    </a:lnTo>
                    <a:cubicBezTo>
                      <a:pt x="132" y="136"/>
                      <a:pt x="130" y="139"/>
                      <a:pt x="129" y="141"/>
                    </a:cubicBezTo>
                    <a:lnTo>
                      <a:pt x="29" y="141"/>
                    </a:lnTo>
                    <a:cubicBezTo>
                      <a:pt x="28" y="139"/>
                      <a:pt x="27" y="135"/>
                      <a:pt x="27" y="130"/>
                    </a:cubicBezTo>
                    <a:lnTo>
                      <a:pt x="27" y="37"/>
                    </a:lnTo>
                    <a:close/>
                    <a:moveTo>
                      <a:pt x="27" y="168"/>
                    </a:moveTo>
                    <a:lnTo>
                      <a:pt x="27" y="168"/>
                    </a:lnTo>
                    <a:lnTo>
                      <a:pt x="132" y="167"/>
                    </a:lnTo>
                    <a:cubicBezTo>
                      <a:pt x="147" y="166"/>
                      <a:pt x="159" y="151"/>
                      <a:pt x="159" y="132"/>
                    </a:cubicBezTo>
                    <a:lnTo>
                      <a:pt x="159" y="45"/>
                    </a:lnTo>
                    <a:cubicBezTo>
                      <a:pt x="159" y="27"/>
                      <a:pt x="148" y="11"/>
                      <a:pt x="132" y="9"/>
                    </a:cubicBezTo>
                    <a:lnTo>
                      <a:pt x="29" y="0"/>
                    </a:lnTo>
                    <a:lnTo>
                      <a:pt x="26" y="0"/>
                    </a:lnTo>
                    <a:cubicBezTo>
                      <a:pt x="11" y="0"/>
                      <a:pt x="0" y="15"/>
                      <a:pt x="0" y="37"/>
                    </a:cubicBezTo>
                    <a:lnTo>
                      <a:pt x="0" y="130"/>
                    </a:lnTo>
                    <a:cubicBezTo>
                      <a:pt x="0" y="152"/>
                      <a:pt x="11" y="168"/>
                      <a:pt x="27" y="168"/>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4" name="Freeform 20"/>
              <p:cNvSpPr>
                <a:spLocks noEditPoints="1"/>
              </p:cNvSpPr>
              <p:nvPr/>
            </p:nvSpPr>
            <p:spPr bwMode="auto">
              <a:xfrm>
                <a:off x="2571750" y="2295525"/>
                <a:ext cx="57150" cy="65088"/>
              </a:xfrm>
              <a:custGeom>
                <a:avLst/>
                <a:gdLst>
                  <a:gd name="T0" fmla="*/ 26 w 131"/>
                  <a:gd name="T1" fmla="*/ 33 h 146"/>
                  <a:gd name="T2" fmla="*/ 26 w 131"/>
                  <a:gd name="T3" fmla="*/ 33 h 146"/>
                  <a:gd name="T4" fmla="*/ 27 w 131"/>
                  <a:gd name="T5" fmla="*/ 27 h 146"/>
                  <a:gd name="T6" fmla="*/ 102 w 131"/>
                  <a:gd name="T7" fmla="*/ 39 h 146"/>
                  <a:gd name="T8" fmla="*/ 104 w 131"/>
                  <a:gd name="T9" fmla="*/ 45 h 146"/>
                  <a:gd name="T10" fmla="*/ 104 w 131"/>
                  <a:gd name="T11" fmla="*/ 114 h 146"/>
                  <a:gd name="T12" fmla="*/ 104 w 131"/>
                  <a:gd name="T13" fmla="*/ 119 h 146"/>
                  <a:gd name="T14" fmla="*/ 28 w 131"/>
                  <a:gd name="T15" fmla="*/ 120 h 146"/>
                  <a:gd name="T16" fmla="*/ 26 w 131"/>
                  <a:gd name="T17" fmla="*/ 112 h 146"/>
                  <a:gd name="T18" fmla="*/ 26 w 131"/>
                  <a:gd name="T19" fmla="*/ 33 h 146"/>
                  <a:gd name="T20" fmla="*/ 26 w 131"/>
                  <a:gd name="T21" fmla="*/ 146 h 146"/>
                  <a:gd name="T22" fmla="*/ 26 w 131"/>
                  <a:gd name="T23" fmla="*/ 146 h 146"/>
                  <a:gd name="T24" fmla="*/ 105 w 131"/>
                  <a:gd name="T25" fmla="*/ 146 h 146"/>
                  <a:gd name="T26" fmla="*/ 131 w 131"/>
                  <a:gd name="T27" fmla="*/ 114 h 146"/>
                  <a:gd name="T28" fmla="*/ 131 w 131"/>
                  <a:gd name="T29" fmla="*/ 45 h 146"/>
                  <a:gd name="T30" fmla="*/ 106 w 131"/>
                  <a:gd name="T31" fmla="*/ 12 h 146"/>
                  <a:gd name="T32" fmla="*/ 28 w 131"/>
                  <a:gd name="T33" fmla="*/ 0 h 146"/>
                  <a:gd name="T34" fmla="*/ 26 w 131"/>
                  <a:gd name="T35" fmla="*/ 0 h 146"/>
                  <a:gd name="T36" fmla="*/ 0 w 131"/>
                  <a:gd name="T37" fmla="*/ 33 h 146"/>
                  <a:gd name="T38" fmla="*/ 0 w 131"/>
                  <a:gd name="T39" fmla="*/ 112 h 146"/>
                  <a:gd name="T40" fmla="*/ 26 w 131"/>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146">
                    <a:moveTo>
                      <a:pt x="26" y="33"/>
                    </a:moveTo>
                    <a:lnTo>
                      <a:pt x="26" y="33"/>
                    </a:lnTo>
                    <a:cubicBezTo>
                      <a:pt x="26" y="30"/>
                      <a:pt x="27" y="28"/>
                      <a:pt x="27" y="27"/>
                    </a:cubicBezTo>
                    <a:lnTo>
                      <a:pt x="102" y="39"/>
                    </a:lnTo>
                    <a:cubicBezTo>
                      <a:pt x="102" y="39"/>
                      <a:pt x="104" y="42"/>
                      <a:pt x="104" y="45"/>
                    </a:cubicBezTo>
                    <a:lnTo>
                      <a:pt x="104" y="114"/>
                    </a:lnTo>
                    <a:cubicBezTo>
                      <a:pt x="104" y="117"/>
                      <a:pt x="103" y="119"/>
                      <a:pt x="104" y="119"/>
                    </a:cubicBezTo>
                    <a:lnTo>
                      <a:pt x="28" y="120"/>
                    </a:lnTo>
                    <a:cubicBezTo>
                      <a:pt x="27" y="118"/>
                      <a:pt x="26" y="116"/>
                      <a:pt x="26" y="112"/>
                    </a:cubicBezTo>
                    <a:lnTo>
                      <a:pt x="26" y="33"/>
                    </a:lnTo>
                    <a:close/>
                    <a:moveTo>
                      <a:pt x="26" y="146"/>
                    </a:moveTo>
                    <a:lnTo>
                      <a:pt x="26" y="146"/>
                    </a:lnTo>
                    <a:lnTo>
                      <a:pt x="105" y="146"/>
                    </a:lnTo>
                    <a:cubicBezTo>
                      <a:pt x="119" y="145"/>
                      <a:pt x="131" y="131"/>
                      <a:pt x="131" y="114"/>
                    </a:cubicBezTo>
                    <a:lnTo>
                      <a:pt x="131" y="45"/>
                    </a:lnTo>
                    <a:cubicBezTo>
                      <a:pt x="131" y="29"/>
                      <a:pt x="120" y="14"/>
                      <a:pt x="106" y="12"/>
                    </a:cubicBezTo>
                    <a:lnTo>
                      <a:pt x="28" y="0"/>
                    </a:lnTo>
                    <a:lnTo>
                      <a:pt x="26" y="0"/>
                    </a:lnTo>
                    <a:cubicBezTo>
                      <a:pt x="11" y="0"/>
                      <a:pt x="0" y="14"/>
                      <a:pt x="0" y="33"/>
                    </a:cubicBezTo>
                    <a:lnTo>
                      <a:pt x="0" y="112"/>
                    </a:lnTo>
                    <a:cubicBezTo>
                      <a:pt x="0" y="131"/>
                      <a:pt x="11" y="146"/>
                      <a:pt x="26" y="146"/>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5" name="Freeform 21"/>
              <p:cNvSpPr>
                <a:spLocks noEditPoints="1"/>
              </p:cNvSpPr>
              <p:nvPr/>
            </p:nvSpPr>
            <p:spPr bwMode="auto">
              <a:xfrm>
                <a:off x="2454275" y="2409825"/>
                <a:ext cx="68263" cy="73025"/>
              </a:xfrm>
              <a:custGeom>
                <a:avLst/>
                <a:gdLst>
                  <a:gd name="T0" fmla="*/ 132 w 159"/>
                  <a:gd name="T1" fmla="*/ 125 h 168"/>
                  <a:gd name="T2" fmla="*/ 132 w 159"/>
                  <a:gd name="T3" fmla="*/ 125 h 168"/>
                  <a:gd name="T4" fmla="*/ 129 w 159"/>
                  <a:gd name="T5" fmla="*/ 134 h 168"/>
                  <a:gd name="T6" fmla="*/ 29 w 159"/>
                  <a:gd name="T7" fmla="*/ 141 h 168"/>
                  <a:gd name="T8" fmla="*/ 27 w 159"/>
                  <a:gd name="T9" fmla="*/ 130 h 168"/>
                  <a:gd name="T10" fmla="*/ 27 w 159"/>
                  <a:gd name="T11" fmla="*/ 37 h 168"/>
                  <a:gd name="T12" fmla="*/ 29 w 159"/>
                  <a:gd name="T13" fmla="*/ 27 h 168"/>
                  <a:gd name="T14" fmla="*/ 129 w 159"/>
                  <a:gd name="T15" fmla="*/ 29 h 168"/>
                  <a:gd name="T16" fmla="*/ 132 w 159"/>
                  <a:gd name="T17" fmla="*/ 38 h 168"/>
                  <a:gd name="T18" fmla="*/ 132 w 159"/>
                  <a:gd name="T19" fmla="*/ 125 h 168"/>
                  <a:gd name="T20" fmla="*/ 133 w 159"/>
                  <a:gd name="T21" fmla="*/ 2 h 168"/>
                  <a:gd name="T22" fmla="*/ 133 w 159"/>
                  <a:gd name="T23" fmla="*/ 2 h 168"/>
                  <a:gd name="T24" fmla="*/ 28 w 159"/>
                  <a:gd name="T25" fmla="*/ 0 h 168"/>
                  <a:gd name="T26" fmla="*/ 26 w 159"/>
                  <a:gd name="T27" fmla="*/ 0 h 168"/>
                  <a:gd name="T28" fmla="*/ 0 w 159"/>
                  <a:gd name="T29" fmla="*/ 37 h 168"/>
                  <a:gd name="T30" fmla="*/ 0 w 159"/>
                  <a:gd name="T31" fmla="*/ 130 h 168"/>
                  <a:gd name="T32" fmla="*/ 27 w 159"/>
                  <a:gd name="T33" fmla="*/ 168 h 168"/>
                  <a:gd name="T34" fmla="*/ 132 w 159"/>
                  <a:gd name="T35" fmla="*/ 160 h 168"/>
                  <a:gd name="T36" fmla="*/ 159 w 159"/>
                  <a:gd name="T37" fmla="*/ 125 h 168"/>
                  <a:gd name="T38" fmla="*/ 159 w 159"/>
                  <a:gd name="T39" fmla="*/ 38 h 168"/>
                  <a:gd name="T40" fmla="*/ 133 w 159"/>
                  <a:gd name="T41" fmla="*/ 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68">
                    <a:moveTo>
                      <a:pt x="132" y="125"/>
                    </a:moveTo>
                    <a:lnTo>
                      <a:pt x="132" y="125"/>
                    </a:lnTo>
                    <a:cubicBezTo>
                      <a:pt x="132" y="130"/>
                      <a:pt x="130" y="133"/>
                      <a:pt x="129" y="134"/>
                    </a:cubicBezTo>
                    <a:lnTo>
                      <a:pt x="29" y="141"/>
                    </a:lnTo>
                    <a:cubicBezTo>
                      <a:pt x="28" y="139"/>
                      <a:pt x="27" y="135"/>
                      <a:pt x="27" y="130"/>
                    </a:cubicBezTo>
                    <a:lnTo>
                      <a:pt x="27" y="37"/>
                    </a:lnTo>
                    <a:cubicBezTo>
                      <a:pt x="27" y="32"/>
                      <a:pt x="28" y="28"/>
                      <a:pt x="29" y="27"/>
                    </a:cubicBezTo>
                    <a:lnTo>
                      <a:pt x="129" y="29"/>
                    </a:lnTo>
                    <a:cubicBezTo>
                      <a:pt x="130" y="30"/>
                      <a:pt x="132" y="34"/>
                      <a:pt x="132" y="38"/>
                    </a:cubicBezTo>
                    <a:lnTo>
                      <a:pt x="132" y="125"/>
                    </a:lnTo>
                    <a:close/>
                    <a:moveTo>
                      <a:pt x="133" y="2"/>
                    </a:moveTo>
                    <a:lnTo>
                      <a:pt x="133" y="2"/>
                    </a:lnTo>
                    <a:lnTo>
                      <a:pt x="28" y="0"/>
                    </a:lnTo>
                    <a:lnTo>
                      <a:pt x="26" y="0"/>
                    </a:lnTo>
                    <a:cubicBezTo>
                      <a:pt x="11" y="0"/>
                      <a:pt x="0" y="15"/>
                      <a:pt x="0" y="37"/>
                    </a:cubicBezTo>
                    <a:lnTo>
                      <a:pt x="0" y="130"/>
                    </a:lnTo>
                    <a:cubicBezTo>
                      <a:pt x="0" y="152"/>
                      <a:pt x="11" y="168"/>
                      <a:pt x="27" y="168"/>
                    </a:cubicBezTo>
                    <a:lnTo>
                      <a:pt x="132" y="160"/>
                    </a:lnTo>
                    <a:cubicBezTo>
                      <a:pt x="147" y="159"/>
                      <a:pt x="159" y="144"/>
                      <a:pt x="159" y="125"/>
                    </a:cubicBezTo>
                    <a:lnTo>
                      <a:pt x="159" y="38"/>
                    </a:lnTo>
                    <a:cubicBezTo>
                      <a:pt x="159" y="20"/>
                      <a:pt x="148" y="4"/>
                      <a:pt x="133" y="2"/>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6" name="Freeform 22"/>
              <p:cNvSpPr>
                <a:spLocks noEditPoints="1"/>
              </p:cNvSpPr>
              <p:nvPr/>
            </p:nvSpPr>
            <p:spPr bwMode="auto">
              <a:xfrm>
                <a:off x="2568575" y="2409825"/>
                <a:ext cx="60325" cy="61913"/>
              </a:xfrm>
              <a:custGeom>
                <a:avLst/>
                <a:gdLst>
                  <a:gd name="T0" fmla="*/ 109 w 136"/>
                  <a:gd name="T1" fmla="*/ 105 h 143"/>
                  <a:gd name="T2" fmla="*/ 109 w 136"/>
                  <a:gd name="T3" fmla="*/ 105 h 143"/>
                  <a:gd name="T4" fmla="*/ 108 w 136"/>
                  <a:gd name="T5" fmla="*/ 110 h 143"/>
                  <a:gd name="T6" fmla="*/ 28 w 136"/>
                  <a:gd name="T7" fmla="*/ 116 h 143"/>
                  <a:gd name="T8" fmla="*/ 27 w 136"/>
                  <a:gd name="T9" fmla="*/ 109 h 143"/>
                  <a:gd name="T10" fmla="*/ 27 w 136"/>
                  <a:gd name="T11" fmla="*/ 33 h 143"/>
                  <a:gd name="T12" fmla="*/ 28 w 136"/>
                  <a:gd name="T13" fmla="*/ 26 h 143"/>
                  <a:gd name="T14" fmla="*/ 108 w 136"/>
                  <a:gd name="T15" fmla="*/ 28 h 143"/>
                  <a:gd name="T16" fmla="*/ 109 w 136"/>
                  <a:gd name="T17" fmla="*/ 34 h 143"/>
                  <a:gd name="T18" fmla="*/ 109 w 136"/>
                  <a:gd name="T19" fmla="*/ 105 h 143"/>
                  <a:gd name="T20" fmla="*/ 113 w 136"/>
                  <a:gd name="T21" fmla="*/ 2 h 143"/>
                  <a:gd name="T22" fmla="*/ 113 w 136"/>
                  <a:gd name="T23" fmla="*/ 2 h 143"/>
                  <a:gd name="T24" fmla="*/ 26 w 136"/>
                  <a:gd name="T25" fmla="*/ 0 h 143"/>
                  <a:gd name="T26" fmla="*/ 24 w 136"/>
                  <a:gd name="T27" fmla="*/ 0 h 143"/>
                  <a:gd name="T28" fmla="*/ 0 w 136"/>
                  <a:gd name="T29" fmla="*/ 33 h 143"/>
                  <a:gd name="T30" fmla="*/ 0 w 136"/>
                  <a:gd name="T31" fmla="*/ 109 h 143"/>
                  <a:gd name="T32" fmla="*/ 25 w 136"/>
                  <a:gd name="T33" fmla="*/ 143 h 143"/>
                  <a:gd name="T34" fmla="*/ 112 w 136"/>
                  <a:gd name="T35" fmla="*/ 137 h 143"/>
                  <a:gd name="T36" fmla="*/ 136 w 136"/>
                  <a:gd name="T37" fmla="*/ 105 h 143"/>
                  <a:gd name="T38" fmla="*/ 136 w 136"/>
                  <a:gd name="T39" fmla="*/ 34 h 143"/>
                  <a:gd name="T40" fmla="*/ 113 w 136"/>
                  <a:gd name="T41"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143">
                    <a:moveTo>
                      <a:pt x="109" y="105"/>
                    </a:moveTo>
                    <a:lnTo>
                      <a:pt x="109" y="105"/>
                    </a:lnTo>
                    <a:cubicBezTo>
                      <a:pt x="109" y="108"/>
                      <a:pt x="108" y="109"/>
                      <a:pt x="108" y="110"/>
                    </a:cubicBezTo>
                    <a:lnTo>
                      <a:pt x="28" y="116"/>
                    </a:lnTo>
                    <a:cubicBezTo>
                      <a:pt x="27" y="115"/>
                      <a:pt x="27" y="112"/>
                      <a:pt x="27" y="109"/>
                    </a:cubicBezTo>
                    <a:lnTo>
                      <a:pt x="27" y="33"/>
                    </a:lnTo>
                    <a:cubicBezTo>
                      <a:pt x="27" y="30"/>
                      <a:pt x="27" y="28"/>
                      <a:pt x="28" y="26"/>
                    </a:cubicBezTo>
                    <a:lnTo>
                      <a:pt x="108" y="28"/>
                    </a:lnTo>
                    <a:cubicBezTo>
                      <a:pt x="108" y="29"/>
                      <a:pt x="109" y="31"/>
                      <a:pt x="109" y="34"/>
                    </a:cubicBezTo>
                    <a:lnTo>
                      <a:pt x="109" y="105"/>
                    </a:lnTo>
                    <a:close/>
                    <a:moveTo>
                      <a:pt x="113" y="2"/>
                    </a:moveTo>
                    <a:lnTo>
                      <a:pt x="113" y="2"/>
                    </a:lnTo>
                    <a:lnTo>
                      <a:pt x="26" y="0"/>
                    </a:lnTo>
                    <a:lnTo>
                      <a:pt x="24" y="0"/>
                    </a:lnTo>
                    <a:cubicBezTo>
                      <a:pt x="10" y="0"/>
                      <a:pt x="0" y="14"/>
                      <a:pt x="0" y="33"/>
                    </a:cubicBezTo>
                    <a:lnTo>
                      <a:pt x="0" y="109"/>
                    </a:lnTo>
                    <a:cubicBezTo>
                      <a:pt x="0" y="129"/>
                      <a:pt x="10" y="143"/>
                      <a:pt x="25" y="143"/>
                    </a:cubicBezTo>
                    <a:lnTo>
                      <a:pt x="112" y="137"/>
                    </a:lnTo>
                    <a:cubicBezTo>
                      <a:pt x="125" y="136"/>
                      <a:pt x="136" y="122"/>
                      <a:pt x="136" y="105"/>
                    </a:cubicBezTo>
                    <a:lnTo>
                      <a:pt x="136" y="34"/>
                    </a:lnTo>
                    <a:cubicBezTo>
                      <a:pt x="136" y="17"/>
                      <a:pt x="126" y="4"/>
                      <a:pt x="113" y="2"/>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7" name="Freeform 23"/>
              <p:cNvSpPr>
                <a:spLocks/>
              </p:cNvSpPr>
              <p:nvPr/>
            </p:nvSpPr>
            <p:spPr bwMode="auto">
              <a:xfrm>
                <a:off x="2451100" y="2532063"/>
                <a:ext cx="74613" cy="25400"/>
              </a:xfrm>
              <a:custGeom>
                <a:avLst/>
                <a:gdLst>
                  <a:gd name="T0" fmla="*/ 16 w 173"/>
                  <a:gd name="T1" fmla="*/ 59 h 59"/>
                  <a:gd name="T2" fmla="*/ 16 w 173"/>
                  <a:gd name="T3" fmla="*/ 59 h 59"/>
                  <a:gd name="T4" fmla="*/ 16 w 173"/>
                  <a:gd name="T5" fmla="*/ 59 h 59"/>
                  <a:gd name="T6" fmla="*/ 157 w 173"/>
                  <a:gd name="T7" fmla="*/ 44 h 59"/>
                  <a:gd name="T8" fmla="*/ 173 w 173"/>
                  <a:gd name="T9" fmla="*/ 22 h 59"/>
                  <a:gd name="T10" fmla="*/ 156 w 173"/>
                  <a:gd name="T11" fmla="*/ 0 h 59"/>
                  <a:gd name="T12" fmla="*/ 16 w 173"/>
                  <a:gd name="T13" fmla="*/ 15 h 59"/>
                  <a:gd name="T14" fmla="*/ 0 w 173"/>
                  <a:gd name="T15" fmla="*/ 37 h 59"/>
                  <a:gd name="T16" fmla="*/ 16 w 173"/>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59">
                    <a:moveTo>
                      <a:pt x="16" y="59"/>
                    </a:moveTo>
                    <a:lnTo>
                      <a:pt x="16" y="59"/>
                    </a:lnTo>
                    <a:lnTo>
                      <a:pt x="16" y="59"/>
                    </a:lnTo>
                    <a:lnTo>
                      <a:pt x="157" y="44"/>
                    </a:lnTo>
                    <a:cubicBezTo>
                      <a:pt x="165" y="44"/>
                      <a:pt x="173" y="34"/>
                      <a:pt x="173" y="22"/>
                    </a:cubicBezTo>
                    <a:cubicBezTo>
                      <a:pt x="173" y="10"/>
                      <a:pt x="165" y="0"/>
                      <a:pt x="156" y="0"/>
                    </a:cubicBezTo>
                    <a:lnTo>
                      <a:pt x="16" y="15"/>
                    </a:lnTo>
                    <a:cubicBezTo>
                      <a:pt x="7" y="15"/>
                      <a:pt x="0" y="25"/>
                      <a:pt x="0" y="37"/>
                    </a:cubicBezTo>
                    <a:cubicBezTo>
                      <a:pt x="0" y="49"/>
                      <a:pt x="7" y="59"/>
                      <a:pt x="16" y="59"/>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8" name="Freeform 24"/>
              <p:cNvSpPr>
                <a:spLocks/>
              </p:cNvSpPr>
              <p:nvPr/>
            </p:nvSpPr>
            <p:spPr bwMode="auto">
              <a:xfrm>
                <a:off x="2451100" y="2566988"/>
                <a:ext cx="74613" cy="26988"/>
              </a:xfrm>
              <a:custGeom>
                <a:avLst/>
                <a:gdLst>
                  <a:gd name="T0" fmla="*/ 156 w 173"/>
                  <a:gd name="T1" fmla="*/ 0 h 64"/>
                  <a:gd name="T2" fmla="*/ 156 w 173"/>
                  <a:gd name="T3" fmla="*/ 0 h 64"/>
                  <a:gd name="T4" fmla="*/ 156 w 173"/>
                  <a:gd name="T5" fmla="*/ 0 h 64"/>
                  <a:gd name="T6" fmla="*/ 16 w 173"/>
                  <a:gd name="T7" fmla="*/ 21 h 64"/>
                  <a:gd name="T8" fmla="*/ 0 w 173"/>
                  <a:gd name="T9" fmla="*/ 42 h 64"/>
                  <a:gd name="T10" fmla="*/ 16 w 173"/>
                  <a:gd name="T11" fmla="*/ 64 h 64"/>
                  <a:gd name="T12" fmla="*/ 16 w 173"/>
                  <a:gd name="T13" fmla="*/ 64 h 64"/>
                  <a:gd name="T14" fmla="*/ 157 w 173"/>
                  <a:gd name="T15" fmla="*/ 43 h 64"/>
                  <a:gd name="T16" fmla="*/ 173 w 173"/>
                  <a:gd name="T17" fmla="*/ 22 h 64"/>
                  <a:gd name="T18" fmla="*/ 156 w 173"/>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64">
                    <a:moveTo>
                      <a:pt x="156" y="0"/>
                    </a:moveTo>
                    <a:lnTo>
                      <a:pt x="156" y="0"/>
                    </a:lnTo>
                    <a:lnTo>
                      <a:pt x="156" y="0"/>
                    </a:lnTo>
                    <a:lnTo>
                      <a:pt x="16" y="21"/>
                    </a:lnTo>
                    <a:cubicBezTo>
                      <a:pt x="7" y="21"/>
                      <a:pt x="0" y="30"/>
                      <a:pt x="0" y="42"/>
                    </a:cubicBezTo>
                    <a:cubicBezTo>
                      <a:pt x="0" y="54"/>
                      <a:pt x="7" y="64"/>
                      <a:pt x="16" y="64"/>
                    </a:cubicBezTo>
                    <a:lnTo>
                      <a:pt x="16" y="64"/>
                    </a:lnTo>
                    <a:lnTo>
                      <a:pt x="157" y="43"/>
                    </a:lnTo>
                    <a:cubicBezTo>
                      <a:pt x="165" y="43"/>
                      <a:pt x="173" y="34"/>
                      <a:pt x="173" y="22"/>
                    </a:cubicBezTo>
                    <a:cubicBezTo>
                      <a:pt x="173" y="10"/>
                      <a:pt x="166" y="0"/>
                      <a:pt x="156" y="0"/>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9" name="Freeform 25"/>
              <p:cNvSpPr>
                <a:spLocks/>
              </p:cNvSpPr>
              <p:nvPr/>
            </p:nvSpPr>
            <p:spPr bwMode="auto">
              <a:xfrm>
                <a:off x="2570163" y="2522538"/>
                <a:ext cx="57150" cy="19050"/>
              </a:xfrm>
              <a:custGeom>
                <a:avLst/>
                <a:gdLst>
                  <a:gd name="T0" fmla="*/ 12 w 132"/>
                  <a:gd name="T1" fmla="*/ 44 h 44"/>
                  <a:gd name="T2" fmla="*/ 12 w 132"/>
                  <a:gd name="T3" fmla="*/ 44 h 44"/>
                  <a:gd name="T4" fmla="*/ 12 w 132"/>
                  <a:gd name="T5" fmla="*/ 44 h 44"/>
                  <a:gd name="T6" fmla="*/ 120 w 132"/>
                  <a:gd name="T7" fmla="*/ 33 h 44"/>
                  <a:gd name="T8" fmla="*/ 132 w 132"/>
                  <a:gd name="T9" fmla="*/ 16 h 44"/>
                  <a:gd name="T10" fmla="*/ 120 w 132"/>
                  <a:gd name="T11" fmla="*/ 0 h 44"/>
                  <a:gd name="T12" fmla="*/ 12 w 132"/>
                  <a:gd name="T13" fmla="*/ 11 h 44"/>
                  <a:gd name="T14" fmla="*/ 0 w 132"/>
                  <a:gd name="T15" fmla="*/ 28 h 44"/>
                  <a:gd name="T16" fmla="*/ 12 w 132"/>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44">
                    <a:moveTo>
                      <a:pt x="12" y="44"/>
                    </a:moveTo>
                    <a:lnTo>
                      <a:pt x="12" y="44"/>
                    </a:lnTo>
                    <a:lnTo>
                      <a:pt x="12" y="44"/>
                    </a:lnTo>
                    <a:lnTo>
                      <a:pt x="120" y="33"/>
                    </a:lnTo>
                    <a:cubicBezTo>
                      <a:pt x="127" y="33"/>
                      <a:pt x="132" y="25"/>
                      <a:pt x="132" y="16"/>
                    </a:cubicBezTo>
                    <a:cubicBezTo>
                      <a:pt x="132" y="7"/>
                      <a:pt x="127" y="0"/>
                      <a:pt x="120" y="0"/>
                    </a:cubicBezTo>
                    <a:lnTo>
                      <a:pt x="12" y="11"/>
                    </a:lnTo>
                    <a:cubicBezTo>
                      <a:pt x="5" y="11"/>
                      <a:pt x="0" y="19"/>
                      <a:pt x="0" y="28"/>
                    </a:cubicBezTo>
                    <a:cubicBezTo>
                      <a:pt x="0" y="37"/>
                      <a:pt x="5" y="44"/>
                      <a:pt x="12" y="44"/>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0" name="Freeform 26"/>
              <p:cNvSpPr>
                <a:spLocks/>
              </p:cNvSpPr>
              <p:nvPr/>
            </p:nvSpPr>
            <p:spPr bwMode="auto">
              <a:xfrm>
                <a:off x="2570163" y="2547938"/>
                <a:ext cx="57150" cy="20638"/>
              </a:xfrm>
              <a:custGeom>
                <a:avLst/>
                <a:gdLst>
                  <a:gd name="T0" fmla="*/ 119 w 132"/>
                  <a:gd name="T1" fmla="*/ 0 h 49"/>
                  <a:gd name="T2" fmla="*/ 119 w 132"/>
                  <a:gd name="T3" fmla="*/ 0 h 49"/>
                  <a:gd name="T4" fmla="*/ 119 w 132"/>
                  <a:gd name="T5" fmla="*/ 0 h 49"/>
                  <a:gd name="T6" fmla="*/ 12 w 132"/>
                  <a:gd name="T7" fmla="*/ 16 h 49"/>
                  <a:gd name="T8" fmla="*/ 0 w 132"/>
                  <a:gd name="T9" fmla="*/ 32 h 49"/>
                  <a:gd name="T10" fmla="*/ 12 w 132"/>
                  <a:gd name="T11" fmla="*/ 49 h 49"/>
                  <a:gd name="T12" fmla="*/ 12 w 132"/>
                  <a:gd name="T13" fmla="*/ 49 h 49"/>
                  <a:gd name="T14" fmla="*/ 120 w 132"/>
                  <a:gd name="T15" fmla="*/ 33 h 49"/>
                  <a:gd name="T16" fmla="*/ 132 w 132"/>
                  <a:gd name="T17" fmla="*/ 17 h 49"/>
                  <a:gd name="T18" fmla="*/ 119 w 132"/>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49">
                    <a:moveTo>
                      <a:pt x="119" y="0"/>
                    </a:moveTo>
                    <a:lnTo>
                      <a:pt x="119" y="0"/>
                    </a:lnTo>
                    <a:lnTo>
                      <a:pt x="119" y="0"/>
                    </a:lnTo>
                    <a:lnTo>
                      <a:pt x="12" y="16"/>
                    </a:lnTo>
                    <a:cubicBezTo>
                      <a:pt x="5" y="16"/>
                      <a:pt x="0" y="23"/>
                      <a:pt x="0" y="32"/>
                    </a:cubicBezTo>
                    <a:cubicBezTo>
                      <a:pt x="0" y="42"/>
                      <a:pt x="5" y="49"/>
                      <a:pt x="12" y="49"/>
                    </a:cubicBezTo>
                    <a:lnTo>
                      <a:pt x="12" y="49"/>
                    </a:lnTo>
                    <a:lnTo>
                      <a:pt x="120" y="33"/>
                    </a:lnTo>
                    <a:cubicBezTo>
                      <a:pt x="127" y="33"/>
                      <a:pt x="132" y="26"/>
                      <a:pt x="132" y="17"/>
                    </a:cubicBezTo>
                    <a:cubicBezTo>
                      <a:pt x="132" y="8"/>
                      <a:pt x="127" y="0"/>
                      <a:pt x="119" y="0"/>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1" name="Freeform 27"/>
              <p:cNvSpPr>
                <a:spLocks noEditPoints="1"/>
              </p:cNvSpPr>
              <p:nvPr/>
            </p:nvSpPr>
            <p:spPr bwMode="auto">
              <a:xfrm>
                <a:off x="2662238" y="2209800"/>
                <a:ext cx="38100" cy="52388"/>
              </a:xfrm>
              <a:custGeom>
                <a:avLst/>
                <a:gdLst>
                  <a:gd name="T0" fmla="*/ 20 w 91"/>
                  <a:gd name="T1" fmla="*/ 31 h 120"/>
                  <a:gd name="T2" fmla="*/ 20 w 91"/>
                  <a:gd name="T3" fmla="*/ 31 h 120"/>
                  <a:gd name="T4" fmla="*/ 21 w 91"/>
                  <a:gd name="T5" fmla="*/ 21 h 120"/>
                  <a:gd name="T6" fmla="*/ 68 w 91"/>
                  <a:gd name="T7" fmla="*/ 36 h 120"/>
                  <a:gd name="T8" fmla="*/ 71 w 91"/>
                  <a:gd name="T9" fmla="*/ 47 h 120"/>
                  <a:gd name="T10" fmla="*/ 71 w 91"/>
                  <a:gd name="T11" fmla="*/ 90 h 120"/>
                  <a:gd name="T12" fmla="*/ 69 w 91"/>
                  <a:gd name="T13" fmla="*/ 100 h 120"/>
                  <a:gd name="T14" fmla="*/ 22 w 91"/>
                  <a:gd name="T15" fmla="*/ 96 h 120"/>
                  <a:gd name="T16" fmla="*/ 20 w 91"/>
                  <a:gd name="T17" fmla="*/ 83 h 120"/>
                  <a:gd name="T18" fmla="*/ 20 w 91"/>
                  <a:gd name="T19" fmla="*/ 31 h 120"/>
                  <a:gd name="T20" fmla="*/ 3 w 91"/>
                  <a:gd name="T21" fmla="*/ 103 h 120"/>
                  <a:gd name="T22" fmla="*/ 3 w 91"/>
                  <a:gd name="T23" fmla="*/ 103 h 120"/>
                  <a:gd name="T24" fmla="*/ 19 w 91"/>
                  <a:gd name="T25" fmla="*/ 116 h 120"/>
                  <a:gd name="T26" fmla="*/ 71 w 91"/>
                  <a:gd name="T27" fmla="*/ 120 h 120"/>
                  <a:gd name="T28" fmla="*/ 72 w 91"/>
                  <a:gd name="T29" fmla="*/ 120 h 120"/>
                  <a:gd name="T30" fmla="*/ 91 w 91"/>
                  <a:gd name="T31" fmla="*/ 90 h 120"/>
                  <a:gd name="T32" fmla="*/ 91 w 91"/>
                  <a:gd name="T33" fmla="*/ 47 h 120"/>
                  <a:gd name="T34" fmla="*/ 74 w 91"/>
                  <a:gd name="T35" fmla="*/ 17 h 120"/>
                  <a:gd name="T36" fmla="*/ 23 w 91"/>
                  <a:gd name="T37" fmla="*/ 0 h 120"/>
                  <a:gd name="T38" fmla="*/ 19 w 91"/>
                  <a:gd name="T39" fmla="*/ 0 h 120"/>
                  <a:gd name="T40" fmla="*/ 0 w 91"/>
                  <a:gd name="T41" fmla="*/ 31 h 120"/>
                  <a:gd name="T42" fmla="*/ 0 w 91"/>
                  <a:gd name="T43" fmla="*/ 83 h 120"/>
                  <a:gd name="T44" fmla="*/ 3 w 91"/>
                  <a:gd name="T45" fmla="*/ 10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20">
                    <a:moveTo>
                      <a:pt x="20" y="31"/>
                    </a:moveTo>
                    <a:lnTo>
                      <a:pt x="20" y="31"/>
                    </a:lnTo>
                    <a:cubicBezTo>
                      <a:pt x="20" y="27"/>
                      <a:pt x="20" y="23"/>
                      <a:pt x="21" y="21"/>
                    </a:cubicBezTo>
                    <a:lnTo>
                      <a:pt x="68" y="36"/>
                    </a:lnTo>
                    <a:cubicBezTo>
                      <a:pt x="69" y="37"/>
                      <a:pt x="71" y="41"/>
                      <a:pt x="71" y="47"/>
                    </a:cubicBezTo>
                    <a:lnTo>
                      <a:pt x="71" y="90"/>
                    </a:lnTo>
                    <a:cubicBezTo>
                      <a:pt x="71" y="95"/>
                      <a:pt x="70" y="99"/>
                      <a:pt x="69" y="100"/>
                    </a:cubicBezTo>
                    <a:lnTo>
                      <a:pt x="22" y="96"/>
                    </a:lnTo>
                    <a:cubicBezTo>
                      <a:pt x="21" y="94"/>
                      <a:pt x="20" y="90"/>
                      <a:pt x="20" y="83"/>
                    </a:cubicBezTo>
                    <a:lnTo>
                      <a:pt x="20" y="31"/>
                    </a:lnTo>
                    <a:close/>
                    <a:moveTo>
                      <a:pt x="3" y="103"/>
                    </a:moveTo>
                    <a:lnTo>
                      <a:pt x="3" y="103"/>
                    </a:lnTo>
                    <a:cubicBezTo>
                      <a:pt x="8" y="113"/>
                      <a:pt x="14" y="116"/>
                      <a:pt x="19" y="116"/>
                    </a:cubicBezTo>
                    <a:lnTo>
                      <a:pt x="71" y="120"/>
                    </a:lnTo>
                    <a:lnTo>
                      <a:pt x="72" y="120"/>
                    </a:lnTo>
                    <a:cubicBezTo>
                      <a:pt x="83" y="119"/>
                      <a:pt x="91" y="107"/>
                      <a:pt x="91" y="90"/>
                    </a:cubicBezTo>
                    <a:lnTo>
                      <a:pt x="91" y="47"/>
                    </a:lnTo>
                    <a:cubicBezTo>
                      <a:pt x="91" y="34"/>
                      <a:pt x="85" y="19"/>
                      <a:pt x="74" y="17"/>
                    </a:cubicBezTo>
                    <a:lnTo>
                      <a:pt x="23" y="0"/>
                    </a:lnTo>
                    <a:lnTo>
                      <a:pt x="19" y="0"/>
                    </a:lnTo>
                    <a:cubicBezTo>
                      <a:pt x="7" y="0"/>
                      <a:pt x="0" y="12"/>
                      <a:pt x="0" y="31"/>
                    </a:cubicBezTo>
                    <a:lnTo>
                      <a:pt x="0" y="83"/>
                    </a:lnTo>
                    <a:cubicBezTo>
                      <a:pt x="0" y="91"/>
                      <a:pt x="1" y="98"/>
                      <a:pt x="3" y="103"/>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2" name="Freeform 28"/>
              <p:cNvSpPr>
                <a:spLocks noEditPoints="1"/>
              </p:cNvSpPr>
              <p:nvPr/>
            </p:nvSpPr>
            <p:spPr bwMode="auto">
              <a:xfrm>
                <a:off x="2662238" y="2311400"/>
                <a:ext cx="38100" cy="55563"/>
              </a:xfrm>
              <a:custGeom>
                <a:avLst/>
                <a:gdLst>
                  <a:gd name="T0" fmla="*/ 20 w 91"/>
                  <a:gd name="T1" fmla="*/ 30 h 126"/>
                  <a:gd name="T2" fmla="*/ 20 w 91"/>
                  <a:gd name="T3" fmla="*/ 30 h 126"/>
                  <a:gd name="T4" fmla="*/ 21 w 91"/>
                  <a:gd name="T5" fmla="*/ 20 h 126"/>
                  <a:gd name="T6" fmla="*/ 68 w 91"/>
                  <a:gd name="T7" fmla="*/ 32 h 126"/>
                  <a:gd name="T8" fmla="*/ 71 w 91"/>
                  <a:gd name="T9" fmla="*/ 42 h 126"/>
                  <a:gd name="T10" fmla="*/ 71 w 91"/>
                  <a:gd name="T11" fmla="*/ 97 h 126"/>
                  <a:gd name="T12" fmla="*/ 69 w 91"/>
                  <a:gd name="T13" fmla="*/ 105 h 126"/>
                  <a:gd name="T14" fmla="*/ 22 w 91"/>
                  <a:gd name="T15" fmla="*/ 106 h 126"/>
                  <a:gd name="T16" fmla="*/ 20 w 91"/>
                  <a:gd name="T17" fmla="*/ 95 h 126"/>
                  <a:gd name="T18" fmla="*/ 20 w 91"/>
                  <a:gd name="T19" fmla="*/ 30 h 126"/>
                  <a:gd name="T20" fmla="*/ 19 w 91"/>
                  <a:gd name="T21" fmla="*/ 126 h 126"/>
                  <a:gd name="T22" fmla="*/ 19 w 91"/>
                  <a:gd name="T23" fmla="*/ 126 h 126"/>
                  <a:gd name="T24" fmla="*/ 72 w 91"/>
                  <a:gd name="T25" fmla="*/ 125 h 126"/>
                  <a:gd name="T26" fmla="*/ 91 w 91"/>
                  <a:gd name="T27" fmla="*/ 97 h 126"/>
                  <a:gd name="T28" fmla="*/ 91 w 91"/>
                  <a:gd name="T29" fmla="*/ 42 h 126"/>
                  <a:gd name="T30" fmla="*/ 73 w 91"/>
                  <a:gd name="T31" fmla="*/ 13 h 126"/>
                  <a:gd name="T32" fmla="*/ 21 w 91"/>
                  <a:gd name="T33" fmla="*/ 0 h 126"/>
                  <a:gd name="T34" fmla="*/ 19 w 91"/>
                  <a:gd name="T35" fmla="*/ 0 h 126"/>
                  <a:gd name="T36" fmla="*/ 0 w 91"/>
                  <a:gd name="T37" fmla="*/ 30 h 126"/>
                  <a:gd name="T38" fmla="*/ 0 w 91"/>
                  <a:gd name="T39" fmla="*/ 95 h 126"/>
                  <a:gd name="T40" fmla="*/ 19 w 91"/>
                  <a:gd name="T41"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26">
                    <a:moveTo>
                      <a:pt x="20" y="30"/>
                    </a:moveTo>
                    <a:lnTo>
                      <a:pt x="20" y="30"/>
                    </a:lnTo>
                    <a:cubicBezTo>
                      <a:pt x="20" y="25"/>
                      <a:pt x="20" y="22"/>
                      <a:pt x="21" y="20"/>
                    </a:cubicBezTo>
                    <a:lnTo>
                      <a:pt x="68" y="32"/>
                    </a:lnTo>
                    <a:cubicBezTo>
                      <a:pt x="69" y="32"/>
                      <a:pt x="71" y="36"/>
                      <a:pt x="71" y="42"/>
                    </a:cubicBezTo>
                    <a:lnTo>
                      <a:pt x="71" y="97"/>
                    </a:lnTo>
                    <a:cubicBezTo>
                      <a:pt x="71" y="101"/>
                      <a:pt x="70" y="104"/>
                      <a:pt x="69" y="105"/>
                    </a:cubicBezTo>
                    <a:lnTo>
                      <a:pt x="22" y="106"/>
                    </a:lnTo>
                    <a:cubicBezTo>
                      <a:pt x="21" y="104"/>
                      <a:pt x="20" y="100"/>
                      <a:pt x="20" y="95"/>
                    </a:cubicBezTo>
                    <a:lnTo>
                      <a:pt x="20" y="30"/>
                    </a:lnTo>
                    <a:close/>
                    <a:moveTo>
                      <a:pt x="19" y="126"/>
                    </a:moveTo>
                    <a:lnTo>
                      <a:pt x="19" y="126"/>
                    </a:lnTo>
                    <a:lnTo>
                      <a:pt x="72" y="125"/>
                    </a:lnTo>
                    <a:cubicBezTo>
                      <a:pt x="83" y="124"/>
                      <a:pt x="91" y="112"/>
                      <a:pt x="91" y="97"/>
                    </a:cubicBezTo>
                    <a:lnTo>
                      <a:pt x="91" y="42"/>
                    </a:lnTo>
                    <a:cubicBezTo>
                      <a:pt x="91" y="29"/>
                      <a:pt x="85" y="14"/>
                      <a:pt x="73" y="13"/>
                    </a:cubicBezTo>
                    <a:lnTo>
                      <a:pt x="21" y="0"/>
                    </a:lnTo>
                    <a:lnTo>
                      <a:pt x="19" y="0"/>
                    </a:lnTo>
                    <a:cubicBezTo>
                      <a:pt x="7" y="0"/>
                      <a:pt x="0" y="12"/>
                      <a:pt x="0" y="30"/>
                    </a:cubicBezTo>
                    <a:lnTo>
                      <a:pt x="0" y="95"/>
                    </a:lnTo>
                    <a:cubicBezTo>
                      <a:pt x="0" y="113"/>
                      <a:pt x="8" y="126"/>
                      <a:pt x="19" y="126"/>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3" name="Freeform 29"/>
              <p:cNvSpPr>
                <a:spLocks noEditPoints="1"/>
              </p:cNvSpPr>
              <p:nvPr/>
            </p:nvSpPr>
            <p:spPr bwMode="auto">
              <a:xfrm>
                <a:off x="2659063" y="2413000"/>
                <a:ext cx="41275" cy="53975"/>
              </a:xfrm>
              <a:custGeom>
                <a:avLst/>
                <a:gdLst>
                  <a:gd name="T0" fmla="*/ 20 w 94"/>
                  <a:gd name="T1" fmla="*/ 30 h 123"/>
                  <a:gd name="T2" fmla="*/ 20 w 94"/>
                  <a:gd name="T3" fmla="*/ 30 h 123"/>
                  <a:gd name="T4" fmla="*/ 21 w 94"/>
                  <a:gd name="T5" fmla="*/ 20 h 123"/>
                  <a:gd name="T6" fmla="*/ 72 w 94"/>
                  <a:gd name="T7" fmla="*/ 22 h 123"/>
                  <a:gd name="T8" fmla="*/ 74 w 94"/>
                  <a:gd name="T9" fmla="*/ 31 h 123"/>
                  <a:gd name="T10" fmla="*/ 74 w 94"/>
                  <a:gd name="T11" fmla="*/ 89 h 123"/>
                  <a:gd name="T12" fmla="*/ 72 w 94"/>
                  <a:gd name="T13" fmla="*/ 97 h 123"/>
                  <a:gd name="T14" fmla="*/ 21 w 94"/>
                  <a:gd name="T15" fmla="*/ 103 h 123"/>
                  <a:gd name="T16" fmla="*/ 20 w 94"/>
                  <a:gd name="T17" fmla="*/ 93 h 123"/>
                  <a:gd name="T18" fmla="*/ 20 w 94"/>
                  <a:gd name="T19" fmla="*/ 30 h 123"/>
                  <a:gd name="T20" fmla="*/ 18 w 94"/>
                  <a:gd name="T21" fmla="*/ 123 h 123"/>
                  <a:gd name="T22" fmla="*/ 18 w 94"/>
                  <a:gd name="T23" fmla="*/ 123 h 123"/>
                  <a:gd name="T24" fmla="*/ 77 w 94"/>
                  <a:gd name="T25" fmla="*/ 117 h 123"/>
                  <a:gd name="T26" fmla="*/ 94 w 94"/>
                  <a:gd name="T27" fmla="*/ 89 h 123"/>
                  <a:gd name="T28" fmla="*/ 94 w 94"/>
                  <a:gd name="T29" fmla="*/ 31 h 123"/>
                  <a:gd name="T30" fmla="*/ 78 w 94"/>
                  <a:gd name="T31" fmla="*/ 2 h 123"/>
                  <a:gd name="T32" fmla="*/ 19 w 94"/>
                  <a:gd name="T33" fmla="*/ 0 h 123"/>
                  <a:gd name="T34" fmla="*/ 17 w 94"/>
                  <a:gd name="T35" fmla="*/ 0 h 123"/>
                  <a:gd name="T36" fmla="*/ 0 w 94"/>
                  <a:gd name="T37" fmla="*/ 30 h 123"/>
                  <a:gd name="T38" fmla="*/ 0 w 94"/>
                  <a:gd name="T39" fmla="*/ 93 h 123"/>
                  <a:gd name="T40" fmla="*/ 18 w 94"/>
                  <a:gd name="T41"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23">
                    <a:moveTo>
                      <a:pt x="20" y="30"/>
                    </a:moveTo>
                    <a:lnTo>
                      <a:pt x="20" y="30"/>
                    </a:lnTo>
                    <a:cubicBezTo>
                      <a:pt x="20" y="26"/>
                      <a:pt x="20" y="22"/>
                      <a:pt x="21" y="20"/>
                    </a:cubicBezTo>
                    <a:lnTo>
                      <a:pt x="72" y="22"/>
                    </a:lnTo>
                    <a:cubicBezTo>
                      <a:pt x="73" y="24"/>
                      <a:pt x="74" y="27"/>
                      <a:pt x="74" y="31"/>
                    </a:cubicBezTo>
                    <a:lnTo>
                      <a:pt x="74" y="89"/>
                    </a:lnTo>
                    <a:cubicBezTo>
                      <a:pt x="74" y="93"/>
                      <a:pt x="73" y="96"/>
                      <a:pt x="72" y="97"/>
                    </a:cubicBezTo>
                    <a:lnTo>
                      <a:pt x="21" y="103"/>
                    </a:lnTo>
                    <a:cubicBezTo>
                      <a:pt x="20" y="101"/>
                      <a:pt x="20" y="97"/>
                      <a:pt x="20" y="93"/>
                    </a:cubicBezTo>
                    <a:lnTo>
                      <a:pt x="20" y="30"/>
                    </a:lnTo>
                    <a:close/>
                    <a:moveTo>
                      <a:pt x="18" y="123"/>
                    </a:moveTo>
                    <a:lnTo>
                      <a:pt x="18" y="123"/>
                    </a:lnTo>
                    <a:lnTo>
                      <a:pt x="77" y="117"/>
                    </a:lnTo>
                    <a:cubicBezTo>
                      <a:pt x="87" y="116"/>
                      <a:pt x="94" y="105"/>
                      <a:pt x="94" y="89"/>
                    </a:cubicBezTo>
                    <a:lnTo>
                      <a:pt x="94" y="31"/>
                    </a:lnTo>
                    <a:cubicBezTo>
                      <a:pt x="94" y="19"/>
                      <a:pt x="89" y="5"/>
                      <a:pt x="78" y="2"/>
                    </a:cubicBezTo>
                    <a:lnTo>
                      <a:pt x="19" y="0"/>
                    </a:lnTo>
                    <a:lnTo>
                      <a:pt x="17" y="0"/>
                    </a:lnTo>
                    <a:cubicBezTo>
                      <a:pt x="7" y="0"/>
                      <a:pt x="0" y="12"/>
                      <a:pt x="0" y="30"/>
                    </a:cubicBezTo>
                    <a:lnTo>
                      <a:pt x="0" y="93"/>
                    </a:lnTo>
                    <a:cubicBezTo>
                      <a:pt x="0" y="111"/>
                      <a:pt x="7" y="123"/>
                      <a:pt x="18" y="123"/>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4" name="Freeform 30"/>
              <p:cNvSpPr>
                <a:spLocks/>
              </p:cNvSpPr>
              <p:nvPr/>
            </p:nvSpPr>
            <p:spPr bwMode="auto">
              <a:xfrm>
                <a:off x="2662238" y="2511425"/>
                <a:ext cx="36513" cy="15875"/>
              </a:xfrm>
              <a:custGeom>
                <a:avLst/>
                <a:gdLst>
                  <a:gd name="T0" fmla="*/ 7 w 87"/>
                  <a:gd name="T1" fmla="*/ 37 h 37"/>
                  <a:gd name="T2" fmla="*/ 7 w 87"/>
                  <a:gd name="T3" fmla="*/ 37 h 37"/>
                  <a:gd name="T4" fmla="*/ 7 w 87"/>
                  <a:gd name="T5" fmla="*/ 37 h 37"/>
                  <a:gd name="T6" fmla="*/ 80 w 87"/>
                  <a:gd name="T7" fmla="*/ 30 h 37"/>
                  <a:gd name="T8" fmla="*/ 87 w 87"/>
                  <a:gd name="T9" fmla="*/ 15 h 37"/>
                  <a:gd name="T10" fmla="*/ 79 w 87"/>
                  <a:gd name="T11" fmla="*/ 0 h 37"/>
                  <a:gd name="T12" fmla="*/ 7 w 87"/>
                  <a:gd name="T13" fmla="*/ 7 h 37"/>
                  <a:gd name="T14" fmla="*/ 0 w 87"/>
                  <a:gd name="T15" fmla="*/ 22 h 37"/>
                  <a:gd name="T16" fmla="*/ 7 w 8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7">
                    <a:moveTo>
                      <a:pt x="7" y="37"/>
                    </a:moveTo>
                    <a:lnTo>
                      <a:pt x="7" y="37"/>
                    </a:lnTo>
                    <a:lnTo>
                      <a:pt x="7" y="37"/>
                    </a:lnTo>
                    <a:lnTo>
                      <a:pt x="80" y="30"/>
                    </a:lnTo>
                    <a:cubicBezTo>
                      <a:pt x="84" y="30"/>
                      <a:pt x="87" y="23"/>
                      <a:pt x="87" y="15"/>
                    </a:cubicBezTo>
                    <a:cubicBezTo>
                      <a:pt x="87" y="6"/>
                      <a:pt x="84" y="0"/>
                      <a:pt x="79" y="0"/>
                    </a:cubicBezTo>
                    <a:lnTo>
                      <a:pt x="7" y="7"/>
                    </a:lnTo>
                    <a:cubicBezTo>
                      <a:pt x="3" y="7"/>
                      <a:pt x="0" y="14"/>
                      <a:pt x="0" y="22"/>
                    </a:cubicBezTo>
                    <a:cubicBezTo>
                      <a:pt x="0" y="31"/>
                      <a:pt x="3" y="37"/>
                      <a:pt x="7" y="37"/>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5" name="Freeform 31"/>
              <p:cNvSpPr>
                <a:spLocks/>
              </p:cNvSpPr>
              <p:nvPr/>
            </p:nvSpPr>
            <p:spPr bwMode="auto">
              <a:xfrm>
                <a:off x="2662238" y="2535238"/>
                <a:ext cx="36513" cy="19050"/>
              </a:xfrm>
              <a:custGeom>
                <a:avLst/>
                <a:gdLst>
                  <a:gd name="T0" fmla="*/ 79 w 87"/>
                  <a:gd name="T1" fmla="*/ 0 h 41"/>
                  <a:gd name="T2" fmla="*/ 79 w 87"/>
                  <a:gd name="T3" fmla="*/ 0 h 41"/>
                  <a:gd name="T4" fmla="*/ 7 w 87"/>
                  <a:gd name="T5" fmla="*/ 11 h 41"/>
                  <a:gd name="T6" fmla="*/ 0 w 87"/>
                  <a:gd name="T7" fmla="*/ 26 h 41"/>
                  <a:gd name="T8" fmla="*/ 7 w 87"/>
                  <a:gd name="T9" fmla="*/ 41 h 41"/>
                  <a:gd name="T10" fmla="*/ 8 w 87"/>
                  <a:gd name="T11" fmla="*/ 41 h 41"/>
                  <a:gd name="T12" fmla="*/ 80 w 87"/>
                  <a:gd name="T13" fmla="*/ 30 h 41"/>
                  <a:gd name="T14" fmla="*/ 87 w 87"/>
                  <a:gd name="T15" fmla="*/ 15 h 41"/>
                  <a:gd name="T16" fmla="*/ 79 w 87"/>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41">
                    <a:moveTo>
                      <a:pt x="79" y="0"/>
                    </a:moveTo>
                    <a:lnTo>
                      <a:pt x="79" y="0"/>
                    </a:lnTo>
                    <a:lnTo>
                      <a:pt x="7" y="11"/>
                    </a:lnTo>
                    <a:cubicBezTo>
                      <a:pt x="3" y="11"/>
                      <a:pt x="0" y="18"/>
                      <a:pt x="0" y="26"/>
                    </a:cubicBezTo>
                    <a:cubicBezTo>
                      <a:pt x="0" y="34"/>
                      <a:pt x="3" y="41"/>
                      <a:pt x="7" y="41"/>
                    </a:cubicBezTo>
                    <a:lnTo>
                      <a:pt x="8" y="41"/>
                    </a:lnTo>
                    <a:lnTo>
                      <a:pt x="80" y="30"/>
                    </a:lnTo>
                    <a:cubicBezTo>
                      <a:pt x="84" y="30"/>
                      <a:pt x="87" y="23"/>
                      <a:pt x="87" y="15"/>
                    </a:cubicBezTo>
                    <a:cubicBezTo>
                      <a:pt x="87" y="7"/>
                      <a:pt x="84" y="0"/>
                      <a:pt x="79" y="0"/>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6" name="Freeform 32"/>
              <p:cNvSpPr>
                <a:spLocks/>
              </p:cNvSpPr>
              <p:nvPr/>
            </p:nvSpPr>
            <p:spPr bwMode="auto">
              <a:xfrm>
                <a:off x="2730500" y="2511425"/>
                <a:ext cx="25400" cy="11113"/>
              </a:xfrm>
              <a:custGeom>
                <a:avLst/>
                <a:gdLst>
                  <a:gd name="T0" fmla="*/ 6 w 60"/>
                  <a:gd name="T1" fmla="*/ 25 h 25"/>
                  <a:gd name="T2" fmla="*/ 6 w 60"/>
                  <a:gd name="T3" fmla="*/ 25 h 25"/>
                  <a:gd name="T4" fmla="*/ 6 w 60"/>
                  <a:gd name="T5" fmla="*/ 25 h 25"/>
                  <a:gd name="T6" fmla="*/ 55 w 60"/>
                  <a:gd name="T7" fmla="*/ 20 h 25"/>
                  <a:gd name="T8" fmla="*/ 60 w 60"/>
                  <a:gd name="T9" fmla="*/ 10 h 25"/>
                  <a:gd name="T10" fmla="*/ 55 w 60"/>
                  <a:gd name="T11" fmla="*/ 0 h 25"/>
                  <a:gd name="T12" fmla="*/ 6 w 60"/>
                  <a:gd name="T13" fmla="*/ 5 h 25"/>
                  <a:gd name="T14" fmla="*/ 0 w 60"/>
                  <a:gd name="T15" fmla="*/ 15 h 25"/>
                  <a:gd name="T16" fmla="*/ 6 w 60"/>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5">
                    <a:moveTo>
                      <a:pt x="6" y="25"/>
                    </a:moveTo>
                    <a:lnTo>
                      <a:pt x="6" y="25"/>
                    </a:lnTo>
                    <a:lnTo>
                      <a:pt x="6" y="25"/>
                    </a:lnTo>
                    <a:lnTo>
                      <a:pt x="55" y="20"/>
                    </a:lnTo>
                    <a:cubicBezTo>
                      <a:pt x="58" y="20"/>
                      <a:pt x="60" y="16"/>
                      <a:pt x="60" y="10"/>
                    </a:cubicBezTo>
                    <a:cubicBezTo>
                      <a:pt x="60" y="4"/>
                      <a:pt x="58" y="0"/>
                      <a:pt x="55" y="0"/>
                    </a:cubicBezTo>
                    <a:lnTo>
                      <a:pt x="6" y="5"/>
                    </a:lnTo>
                    <a:cubicBezTo>
                      <a:pt x="3" y="5"/>
                      <a:pt x="0" y="9"/>
                      <a:pt x="0" y="15"/>
                    </a:cubicBezTo>
                    <a:cubicBezTo>
                      <a:pt x="0" y="21"/>
                      <a:pt x="3" y="25"/>
                      <a:pt x="6" y="25"/>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7" name="Freeform 33"/>
              <p:cNvSpPr>
                <a:spLocks/>
              </p:cNvSpPr>
              <p:nvPr/>
            </p:nvSpPr>
            <p:spPr bwMode="auto">
              <a:xfrm>
                <a:off x="2730500" y="2527300"/>
                <a:ext cx="25400" cy="12700"/>
              </a:xfrm>
              <a:custGeom>
                <a:avLst/>
                <a:gdLst>
                  <a:gd name="T0" fmla="*/ 55 w 60"/>
                  <a:gd name="T1" fmla="*/ 0 h 28"/>
                  <a:gd name="T2" fmla="*/ 55 w 60"/>
                  <a:gd name="T3" fmla="*/ 0 h 28"/>
                  <a:gd name="T4" fmla="*/ 55 w 60"/>
                  <a:gd name="T5" fmla="*/ 0 h 28"/>
                  <a:gd name="T6" fmla="*/ 6 w 60"/>
                  <a:gd name="T7" fmla="*/ 8 h 28"/>
                  <a:gd name="T8" fmla="*/ 0 w 60"/>
                  <a:gd name="T9" fmla="*/ 18 h 28"/>
                  <a:gd name="T10" fmla="*/ 6 w 60"/>
                  <a:gd name="T11" fmla="*/ 28 h 28"/>
                  <a:gd name="T12" fmla="*/ 6 w 60"/>
                  <a:gd name="T13" fmla="*/ 28 h 28"/>
                  <a:gd name="T14" fmla="*/ 55 w 60"/>
                  <a:gd name="T15" fmla="*/ 21 h 28"/>
                  <a:gd name="T16" fmla="*/ 60 w 60"/>
                  <a:gd name="T17" fmla="*/ 11 h 28"/>
                  <a:gd name="T18" fmla="*/ 55 w 6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28">
                    <a:moveTo>
                      <a:pt x="55" y="0"/>
                    </a:moveTo>
                    <a:lnTo>
                      <a:pt x="55" y="0"/>
                    </a:lnTo>
                    <a:lnTo>
                      <a:pt x="55" y="0"/>
                    </a:lnTo>
                    <a:lnTo>
                      <a:pt x="6" y="8"/>
                    </a:lnTo>
                    <a:cubicBezTo>
                      <a:pt x="3" y="8"/>
                      <a:pt x="0" y="12"/>
                      <a:pt x="0" y="18"/>
                    </a:cubicBezTo>
                    <a:cubicBezTo>
                      <a:pt x="0" y="24"/>
                      <a:pt x="3" y="28"/>
                      <a:pt x="6" y="28"/>
                    </a:cubicBezTo>
                    <a:lnTo>
                      <a:pt x="6" y="28"/>
                    </a:lnTo>
                    <a:lnTo>
                      <a:pt x="55" y="21"/>
                    </a:lnTo>
                    <a:cubicBezTo>
                      <a:pt x="58" y="21"/>
                      <a:pt x="60" y="16"/>
                      <a:pt x="60" y="11"/>
                    </a:cubicBezTo>
                    <a:cubicBezTo>
                      <a:pt x="60" y="5"/>
                      <a:pt x="58" y="0"/>
                      <a:pt x="55" y="0"/>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8" name="Freeform 34"/>
              <p:cNvSpPr>
                <a:spLocks noEditPoints="1"/>
              </p:cNvSpPr>
              <p:nvPr/>
            </p:nvSpPr>
            <p:spPr bwMode="auto">
              <a:xfrm>
                <a:off x="2730500" y="2232025"/>
                <a:ext cx="28575" cy="36513"/>
              </a:xfrm>
              <a:custGeom>
                <a:avLst/>
                <a:gdLst>
                  <a:gd name="T0" fmla="*/ 14 w 63"/>
                  <a:gd name="T1" fmla="*/ 21 h 83"/>
                  <a:gd name="T2" fmla="*/ 14 w 63"/>
                  <a:gd name="T3" fmla="*/ 21 h 83"/>
                  <a:gd name="T4" fmla="*/ 15 w 63"/>
                  <a:gd name="T5" fmla="*/ 14 h 83"/>
                  <a:gd name="T6" fmla="*/ 48 w 63"/>
                  <a:gd name="T7" fmla="*/ 24 h 83"/>
                  <a:gd name="T8" fmla="*/ 50 w 63"/>
                  <a:gd name="T9" fmla="*/ 32 h 83"/>
                  <a:gd name="T10" fmla="*/ 50 w 63"/>
                  <a:gd name="T11" fmla="*/ 62 h 83"/>
                  <a:gd name="T12" fmla="*/ 48 w 63"/>
                  <a:gd name="T13" fmla="*/ 69 h 83"/>
                  <a:gd name="T14" fmla="*/ 16 w 63"/>
                  <a:gd name="T15" fmla="*/ 66 h 83"/>
                  <a:gd name="T16" fmla="*/ 14 w 63"/>
                  <a:gd name="T17" fmla="*/ 57 h 83"/>
                  <a:gd name="T18" fmla="*/ 14 w 63"/>
                  <a:gd name="T19" fmla="*/ 21 h 83"/>
                  <a:gd name="T20" fmla="*/ 3 w 63"/>
                  <a:gd name="T21" fmla="*/ 71 h 83"/>
                  <a:gd name="T22" fmla="*/ 3 w 63"/>
                  <a:gd name="T23" fmla="*/ 71 h 83"/>
                  <a:gd name="T24" fmla="*/ 14 w 63"/>
                  <a:gd name="T25" fmla="*/ 79 h 83"/>
                  <a:gd name="T26" fmla="*/ 50 w 63"/>
                  <a:gd name="T27" fmla="*/ 83 h 83"/>
                  <a:gd name="T28" fmla="*/ 50 w 63"/>
                  <a:gd name="T29" fmla="*/ 83 h 83"/>
                  <a:gd name="T30" fmla="*/ 63 w 63"/>
                  <a:gd name="T31" fmla="*/ 62 h 83"/>
                  <a:gd name="T32" fmla="*/ 63 w 63"/>
                  <a:gd name="T33" fmla="*/ 32 h 83"/>
                  <a:gd name="T34" fmla="*/ 52 w 63"/>
                  <a:gd name="T35" fmla="*/ 12 h 83"/>
                  <a:gd name="T36" fmla="*/ 15 w 63"/>
                  <a:gd name="T37" fmla="*/ 0 h 83"/>
                  <a:gd name="T38" fmla="*/ 14 w 63"/>
                  <a:gd name="T39" fmla="*/ 0 h 83"/>
                  <a:gd name="T40" fmla="*/ 0 w 63"/>
                  <a:gd name="T41" fmla="*/ 21 h 83"/>
                  <a:gd name="T42" fmla="*/ 0 w 63"/>
                  <a:gd name="T43" fmla="*/ 57 h 83"/>
                  <a:gd name="T44" fmla="*/ 3 w 63"/>
                  <a:gd name="T4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83">
                    <a:moveTo>
                      <a:pt x="14" y="21"/>
                    </a:moveTo>
                    <a:lnTo>
                      <a:pt x="14" y="21"/>
                    </a:lnTo>
                    <a:cubicBezTo>
                      <a:pt x="14" y="18"/>
                      <a:pt x="14" y="15"/>
                      <a:pt x="15" y="14"/>
                    </a:cubicBezTo>
                    <a:lnTo>
                      <a:pt x="48" y="24"/>
                    </a:lnTo>
                    <a:cubicBezTo>
                      <a:pt x="48" y="25"/>
                      <a:pt x="50" y="28"/>
                      <a:pt x="50" y="32"/>
                    </a:cubicBezTo>
                    <a:lnTo>
                      <a:pt x="50" y="62"/>
                    </a:lnTo>
                    <a:cubicBezTo>
                      <a:pt x="50" y="66"/>
                      <a:pt x="49" y="68"/>
                      <a:pt x="48" y="69"/>
                    </a:cubicBezTo>
                    <a:lnTo>
                      <a:pt x="16" y="66"/>
                    </a:lnTo>
                    <a:cubicBezTo>
                      <a:pt x="15" y="65"/>
                      <a:pt x="14" y="62"/>
                      <a:pt x="14" y="57"/>
                    </a:cubicBezTo>
                    <a:lnTo>
                      <a:pt x="14" y="21"/>
                    </a:lnTo>
                    <a:close/>
                    <a:moveTo>
                      <a:pt x="3" y="71"/>
                    </a:moveTo>
                    <a:lnTo>
                      <a:pt x="3" y="71"/>
                    </a:lnTo>
                    <a:cubicBezTo>
                      <a:pt x="6" y="79"/>
                      <a:pt x="12" y="80"/>
                      <a:pt x="14" y="79"/>
                    </a:cubicBezTo>
                    <a:lnTo>
                      <a:pt x="50" y="83"/>
                    </a:lnTo>
                    <a:lnTo>
                      <a:pt x="50" y="83"/>
                    </a:lnTo>
                    <a:cubicBezTo>
                      <a:pt x="58" y="82"/>
                      <a:pt x="63" y="73"/>
                      <a:pt x="63" y="62"/>
                    </a:cubicBezTo>
                    <a:lnTo>
                      <a:pt x="63" y="32"/>
                    </a:lnTo>
                    <a:cubicBezTo>
                      <a:pt x="63" y="23"/>
                      <a:pt x="59" y="13"/>
                      <a:pt x="52" y="12"/>
                    </a:cubicBezTo>
                    <a:lnTo>
                      <a:pt x="15" y="0"/>
                    </a:lnTo>
                    <a:lnTo>
                      <a:pt x="14" y="0"/>
                    </a:lnTo>
                    <a:cubicBezTo>
                      <a:pt x="6" y="0"/>
                      <a:pt x="0" y="8"/>
                      <a:pt x="0" y="21"/>
                    </a:cubicBezTo>
                    <a:lnTo>
                      <a:pt x="0" y="57"/>
                    </a:lnTo>
                    <a:cubicBezTo>
                      <a:pt x="0" y="62"/>
                      <a:pt x="1" y="67"/>
                      <a:pt x="3" y="71"/>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9" name="Freeform 35"/>
              <p:cNvSpPr>
                <a:spLocks noEditPoints="1"/>
              </p:cNvSpPr>
              <p:nvPr/>
            </p:nvSpPr>
            <p:spPr bwMode="auto">
              <a:xfrm>
                <a:off x="2732088" y="2328863"/>
                <a:ext cx="25400" cy="36513"/>
              </a:xfrm>
              <a:custGeom>
                <a:avLst/>
                <a:gdLst>
                  <a:gd name="T0" fmla="*/ 14 w 59"/>
                  <a:gd name="T1" fmla="*/ 20 h 81"/>
                  <a:gd name="T2" fmla="*/ 14 w 59"/>
                  <a:gd name="T3" fmla="*/ 20 h 81"/>
                  <a:gd name="T4" fmla="*/ 15 w 59"/>
                  <a:gd name="T5" fmla="*/ 14 h 81"/>
                  <a:gd name="T6" fmla="*/ 44 w 59"/>
                  <a:gd name="T7" fmla="*/ 21 h 81"/>
                  <a:gd name="T8" fmla="*/ 46 w 59"/>
                  <a:gd name="T9" fmla="*/ 27 h 81"/>
                  <a:gd name="T10" fmla="*/ 46 w 59"/>
                  <a:gd name="T11" fmla="*/ 62 h 81"/>
                  <a:gd name="T12" fmla="*/ 45 w 59"/>
                  <a:gd name="T13" fmla="*/ 67 h 81"/>
                  <a:gd name="T14" fmla="*/ 15 w 59"/>
                  <a:gd name="T15" fmla="*/ 68 h 81"/>
                  <a:gd name="T16" fmla="*/ 14 w 59"/>
                  <a:gd name="T17" fmla="*/ 61 h 81"/>
                  <a:gd name="T18" fmla="*/ 14 w 59"/>
                  <a:gd name="T19" fmla="*/ 20 h 81"/>
                  <a:gd name="T20" fmla="*/ 13 w 59"/>
                  <a:gd name="T21" fmla="*/ 81 h 81"/>
                  <a:gd name="T22" fmla="*/ 13 w 59"/>
                  <a:gd name="T23" fmla="*/ 81 h 81"/>
                  <a:gd name="T24" fmla="*/ 47 w 59"/>
                  <a:gd name="T25" fmla="*/ 81 h 81"/>
                  <a:gd name="T26" fmla="*/ 59 w 59"/>
                  <a:gd name="T27" fmla="*/ 62 h 81"/>
                  <a:gd name="T28" fmla="*/ 59 w 59"/>
                  <a:gd name="T29" fmla="*/ 27 h 81"/>
                  <a:gd name="T30" fmla="*/ 48 w 59"/>
                  <a:gd name="T31" fmla="*/ 8 h 81"/>
                  <a:gd name="T32" fmla="*/ 15 w 59"/>
                  <a:gd name="T33" fmla="*/ 0 h 81"/>
                  <a:gd name="T34" fmla="*/ 13 w 59"/>
                  <a:gd name="T35" fmla="*/ 0 h 81"/>
                  <a:gd name="T36" fmla="*/ 0 w 59"/>
                  <a:gd name="T37" fmla="*/ 20 h 81"/>
                  <a:gd name="T38" fmla="*/ 0 w 59"/>
                  <a:gd name="T39" fmla="*/ 61 h 81"/>
                  <a:gd name="T40" fmla="*/ 13 w 59"/>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81">
                    <a:moveTo>
                      <a:pt x="14" y="20"/>
                    </a:moveTo>
                    <a:lnTo>
                      <a:pt x="14" y="20"/>
                    </a:lnTo>
                    <a:cubicBezTo>
                      <a:pt x="14" y="17"/>
                      <a:pt x="14" y="15"/>
                      <a:pt x="15" y="14"/>
                    </a:cubicBezTo>
                    <a:lnTo>
                      <a:pt x="44" y="21"/>
                    </a:lnTo>
                    <a:cubicBezTo>
                      <a:pt x="45" y="21"/>
                      <a:pt x="46" y="24"/>
                      <a:pt x="46" y="27"/>
                    </a:cubicBezTo>
                    <a:lnTo>
                      <a:pt x="46" y="62"/>
                    </a:lnTo>
                    <a:cubicBezTo>
                      <a:pt x="46" y="65"/>
                      <a:pt x="45" y="67"/>
                      <a:pt x="45" y="67"/>
                    </a:cubicBezTo>
                    <a:lnTo>
                      <a:pt x="15" y="68"/>
                    </a:lnTo>
                    <a:cubicBezTo>
                      <a:pt x="14" y="67"/>
                      <a:pt x="14" y="64"/>
                      <a:pt x="14" y="61"/>
                    </a:cubicBezTo>
                    <a:lnTo>
                      <a:pt x="14" y="20"/>
                    </a:lnTo>
                    <a:close/>
                    <a:moveTo>
                      <a:pt x="13" y="81"/>
                    </a:moveTo>
                    <a:lnTo>
                      <a:pt x="13" y="81"/>
                    </a:lnTo>
                    <a:lnTo>
                      <a:pt x="47" y="81"/>
                    </a:lnTo>
                    <a:cubicBezTo>
                      <a:pt x="54" y="80"/>
                      <a:pt x="59" y="72"/>
                      <a:pt x="59" y="62"/>
                    </a:cubicBezTo>
                    <a:lnTo>
                      <a:pt x="59" y="27"/>
                    </a:lnTo>
                    <a:cubicBezTo>
                      <a:pt x="59" y="17"/>
                      <a:pt x="54" y="9"/>
                      <a:pt x="48" y="8"/>
                    </a:cubicBezTo>
                    <a:lnTo>
                      <a:pt x="15" y="0"/>
                    </a:lnTo>
                    <a:lnTo>
                      <a:pt x="13" y="0"/>
                    </a:lnTo>
                    <a:cubicBezTo>
                      <a:pt x="6" y="0"/>
                      <a:pt x="0" y="8"/>
                      <a:pt x="0" y="20"/>
                    </a:cubicBezTo>
                    <a:lnTo>
                      <a:pt x="0" y="61"/>
                    </a:lnTo>
                    <a:cubicBezTo>
                      <a:pt x="0" y="73"/>
                      <a:pt x="6" y="81"/>
                      <a:pt x="13" y="81"/>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0" name="Freeform 36"/>
              <p:cNvSpPr>
                <a:spLocks noEditPoints="1"/>
              </p:cNvSpPr>
              <p:nvPr/>
            </p:nvSpPr>
            <p:spPr bwMode="auto">
              <a:xfrm>
                <a:off x="2730500" y="2419350"/>
                <a:ext cx="26988" cy="34925"/>
              </a:xfrm>
              <a:custGeom>
                <a:avLst/>
                <a:gdLst>
                  <a:gd name="T0" fmla="*/ 13 w 61"/>
                  <a:gd name="T1" fmla="*/ 19 h 80"/>
                  <a:gd name="T2" fmla="*/ 13 w 61"/>
                  <a:gd name="T3" fmla="*/ 19 h 80"/>
                  <a:gd name="T4" fmla="*/ 14 w 61"/>
                  <a:gd name="T5" fmla="*/ 13 h 80"/>
                  <a:gd name="T6" fmla="*/ 47 w 61"/>
                  <a:gd name="T7" fmla="*/ 14 h 80"/>
                  <a:gd name="T8" fmla="*/ 48 w 61"/>
                  <a:gd name="T9" fmla="*/ 20 h 80"/>
                  <a:gd name="T10" fmla="*/ 48 w 61"/>
                  <a:gd name="T11" fmla="*/ 58 h 80"/>
                  <a:gd name="T12" fmla="*/ 47 w 61"/>
                  <a:gd name="T13" fmla="*/ 63 h 80"/>
                  <a:gd name="T14" fmla="*/ 14 w 61"/>
                  <a:gd name="T15" fmla="*/ 66 h 80"/>
                  <a:gd name="T16" fmla="*/ 13 w 61"/>
                  <a:gd name="T17" fmla="*/ 60 h 80"/>
                  <a:gd name="T18" fmla="*/ 13 w 61"/>
                  <a:gd name="T19" fmla="*/ 19 h 80"/>
                  <a:gd name="T20" fmla="*/ 12 w 61"/>
                  <a:gd name="T21" fmla="*/ 80 h 80"/>
                  <a:gd name="T22" fmla="*/ 12 w 61"/>
                  <a:gd name="T23" fmla="*/ 80 h 80"/>
                  <a:gd name="T24" fmla="*/ 50 w 61"/>
                  <a:gd name="T25" fmla="*/ 76 h 80"/>
                  <a:gd name="T26" fmla="*/ 61 w 61"/>
                  <a:gd name="T27" fmla="*/ 58 h 80"/>
                  <a:gd name="T28" fmla="*/ 61 w 61"/>
                  <a:gd name="T29" fmla="*/ 20 h 80"/>
                  <a:gd name="T30" fmla="*/ 49 w 61"/>
                  <a:gd name="T31" fmla="*/ 1 h 80"/>
                  <a:gd name="T32" fmla="*/ 13 w 61"/>
                  <a:gd name="T33" fmla="*/ 0 h 80"/>
                  <a:gd name="T34" fmla="*/ 11 w 61"/>
                  <a:gd name="T35" fmla="*/ 0 h 80"/>
                  <a:gd name="T36" fmla="*/ 0 w 61"/>
                  <a:gd name="T37" fmla="*/ 19 h 80"/>
                  <a:gd name="T38" fmla="*/ 0 w 61"/>
                  <a:gd name="T39" fmla="*/ 60 h 80"/>
                  <a:gd name="T40" fmla="*/ 12 w 61"/>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80">
                    <a:moveTo>
                      <a:pt x="13" y="19"/>
                    </a:moveTo>
                    <a:lnTo>
                      <a:pt x="13" y="19"/>
                    </a:lnTo>
                    <a:cubicBezTo>
                      <a:pt x="13" y="17"/>
                      <a:pt x="13" y="15"/>
                      <a:pt x="14" y="13"/>
                    </a:cubicBezTo>
                    <a:lnTo>
                      <a:pt x="47" y="14"/>
                    </a:lnTo>
                    <a:cubicBezTo>
                      <a:pt x="47" y="15"/>
                      <a:pt x="48" y="17"/>
                      <a:pt x="48" y="20"/>
                    </a:cubicBezTo>
                    <a:lnTo>
                      <a:pt x="48" y="58"/>
                    </a:lnTo>
                    <a:cubicBezTo>
                      <a:pt x="48" y="60"/>
                      <a:pt x="47" y="62"/>
                      <a:pt x="47" y="63"/>
                    </a:cubicBezTo>
                    <a:lnTo>
                      <a:pt x="14" y="66"/>
                    </a:lnTo>
                    <a:cubicBezTo>
                      <a:pt x="14" y="65"/>
                      <a:pt x="13" y="63"/>
                      <a:pt x="13" y="60"/>
                    </a:cubicBezTo>
                    <a:lnTo>
                      <a:pt x="13" y="19"/>
                    </a:lnTo>
                    <a:close/>
                    <a:moveTo>
                      <a:pt x="12" y="80"/>
                    </a:moveTo>
                    <a:lnTo>
                      <a:pt x="12" y="80"/>
                    </a:lnTo>
                    <a:lnTo>
                      <a:pt x="50" y="76"/>
                    </a:lnTo>
                    <a:cubicBezTo>
                      <a:pt x="56" y="75"/>
                      <a:pt x="61" y="68"/>
                      <a:pt x="61" y="58"/>
                    </a:cubicBezTo>
                    <a:lnTo>
                      <a:pt x="61" y="20"/>
                    </a:lnTo>
                    <a:cubicBezTo>
                      <a:pt x="61" y="12"/>
                      <a:pt x="58" y="3"/>
                      <a:pt x="49" y="1"/>
                    </a:cubicBezTo>
                    <a:lnTo>
                      <a:pt x="13" y="0"/>
                    </a:lnTo>
                    <a:lnTo>
                      <a:pt x="11" y="0"/>
                    </a:lnTo>
                    <a:cubicBezTo>
                      <a:pt x="4" y="0"/>
                      <a:pt x="0" y="8"/>
                      <a:pt x="0" y="19"/>
                    </a:cubicBezTo>
                    <a:lnTo>
                      <a:pt x="0" y="60"/>
                    </a:lnTo>
                    <a:cubicBezTo>
                      <a:pt x="0" y="72"/>
                      <a:pt x="4" y="80"/>
                      <a:pt x="12" y="80"/>
                    </a:cubicBezTo>
                    <a:close/>
                  </a:path>
                </a:pathLst>
              </a:custGeom>
              <a:grpFill/>
              <a:ln w="0">
                <a:noFill/>
                <a:prstDash val="solid"/>
                <a:round/>
                <a:headEnd/>
                <a:tailEnd/>
              </a:ln>
            </p:spPr>
            <p:txBody>
              <a:bodyPr/>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22" name="组合 7193"/>
            <p:cNvGrpSpPr/>
            <p:nvPr/>
          </p:nvGrpSpPr>
          <p:grpSpPr>
            <a:xfrm>
              <a:off x="8226835" y="5451828"/>
              <a:ext cx="518513" cy="374481"/>
              <a:chOff x="6848475" y="2165350"/>
              <a:chExt cx="688975" cy="498475"/>
            </a:xfrm>
            <a:solidFill>
              <a:srgbClr val="3C3C3B"/>
            </a:solidFill>
          </p:grpSpPr>
          <p:sp>
            <p:nvSpPr>
              <p:cNvPr id="157" name="Freeform 40"/>
              <p:cNvSpPr>
                <a:spLocks/>
              </p:cNvSpPr>
              <p:nvPr/>
            </p:nvSpPr>
            <p:spPr bwMode="auto">
              <a:xfrm>
                <a:off x="6848475" y="2165350"/>
                <a:ext cx="688975" cy="498475"/>
              </a:xfrm>
              <a:custGeom>
                <a:avLst/>
                <a:gdLst>
                  <a:gd name="T0" fmla="*/ 33 w 1582"/>
                  <a:gd name="T1" fmla="*/ 1108 h 1145"/>
                  <a:gd name="T2" fmla="*/ 33 w 1582"/>
                  <a:gd name="T3" fmla="*/ 1108 h 1145"/>
                  <a:gd name="T4" fmla="*/ 838 w 1582"/>
                  <a:gd name="T5" fmla="*/ 1108 h 1145"/>
                  <a:gd name="T6" fmla="*/ 898 w 1582"/>
                  <a:gd name="T7" fmla="*/ 1145 h 1145"/>
                  <a:gd name="T8" fmla="*/ 968 w 1582"/>
                  <a:gd name="T9" fmla="*/ 1075 h 1145"/>
                  <a:gd name="T10" fmla="*/ 898 w 1582"/>
                  <a:gd name="T11" fmla="*/ 1006 h 1145"/>
                  <a:gd name="T12" fmla="*/ 838 w 1582"/>
                  <a:gd name="T13" fmla="*/ 1042 h 1145"/>
                  <a:gd name="T14" fmla="*/ 80 w 1582"/>
                  <a:gd name="T15" fmla="*/ 1042 h 1145"/>
                  <a:gd name="T16" fmla="*/ 128 w 1582"/>
                  <a:gd name="T17" fmla="*/ 908 h 1145"/>
                  <a:gd name="T18" fmla="*/ 194 w 1582"/>
                  <a:gd name="T19" fmla="*/ 908 h 1145"/>
                  <a:gd name="T20" fmla="*/ 194 w 1582"/>
                  <a:gd name="T21" fmla="*/ 260 h 1145"/>
                  <a:gd name="T22" fmla="*/ 319 w 1582"/>
                  <a:gd name="T23" fmla="*/ 260 h 1145"/>
                  <a:gd name="T24" fmla="*/ 319 w 1582"/>
                  <a:gd name="T25" fmla="*/ 176 h 1145"/>
                  <a:gd name="T26" fmla="*/ 440 w 1582"/>
                  <a:gd name="T27" fmla="*/ 132 h 1145"/>
                  <a:gd name="T28" fmla="*/ 440 w 1582"/>
                  <a:gd name="T29" fmla="*/ 260 h 1145"/>
                  <a:gd name="T30" fmla="*/ 514 w 1582"/>
                  <a:gd name="T31" fmla="*/ 260 h 1145"/>
                  <a:gd name="T32" fmla="*/ 514 w 1582"/>
                  <a:gd name="T33" fmla="*/ 914 h 1145"/>
                  <a:gd name="T34" fmla="*/ 709 w 1582"/>
                  <a:gd name="T35" fmla="*/ 914 h 1145"/>
                  <a:gd name="T36" fmla="*/ 709 w 1582"/>
                  <a:gd name="T37" fmla="*/ 541 h 1145"/>
                  <a:gd name="T38" fmla="*/ 875 w 1582"/>
                  <a:gd name="T39" fmla="*/ 488 h 1145"/>
                  <a:gd name="T40" fmla="*/ 875 w 1582"/>
                  <a:gd name="T41" fmla="*/ 550 h 1145"/>
                  <a:gd name="T42" fmla="*/ 931 w 1582"/>
                  <a:gd name="T43" fmla="*/ 550 h 1145"/>
                  <a:gd name="T44" fmla="*/ 931 w 1582"/>
                  <a:gd name="T45" fmla="*/ 908 h 1145"/>
                  <a:gd name="T46" fmla="*/ 1128 w 1582"/>
                  <a:gd name="T47" fmla="*/ 908 h 1145"/>
                  <a:gd name="T48" fmla="*/ 1128 w 1582"/>
                  <a:gd name="T49" fmla="*/ 67 h 1145"/>
                  <a:gd name="T50" fmla="*/ 1345 w 1582"/>
                  <a:gd name="T51" fmla="*/ 67 h 1145"/>
                  <a:gd name="T52" fmla="*/ 1345 w 1582"/>
                  <a:gd name="T53" fmla="*/ 908 h 1145"/>
                  <a:gd name="T54" fmla="*/ 1437 w 1582"/>
                  <a:gd name="T55" fmla="*/ 908 h 1145"/>
                  <a:gd name="T56" fmla="*/ 1502 w 1582"/>
                  <a:gd name="T57" fmla="*/ 1034 h 1145"/>
                  <a:gd name="T58" fmla="*/ 1229 w 1582"/>
                  <a:gd name="T59" fmla="*/ 1034 h 1145"/>
                  <a:gd name="T60" fmla="*/ 1174 w 1582"/>
                  <a:gd name="T61" fmla="*/ 1006 h 1145"/>
                  <a:gd name="T62" fmla="*/ 1105 w 1582"/>
                  <a:gd name="T63" fmla="*/ 1075 h 1145"/>
                  <a:gd name="T64" fmla="*/ 1174 w 1582"/>
                  <a:gd name="T65" fmla="*/ 1145 h 1145"/>
                  <a:gd name="T66" fmla="*/ 1239 w 1582"/>
                  <a:gd name="T67" fmla="*/ 1100 h 1145"/>
                  <a:gd name="T68" fmla="*/ 1582 w 1582"/>
                  <a:gd name="T69" fmla="*/ 1100 h 1145"/>
                  <a:gd name="T70" fmla="*/ 1582 w 1582"/>
                  <a:gd name="T71" fmla="*/ 1042 h 1145"/>
                  <a:gd name="T72" fmla="*/ 1478 w 1582"/>
                  <a:gd name="T73" fmla="*/ 842 h 1145"/>
                  <a:gd name="T74" fmla="*/ 1412 w 1582"/>
                  <a:gd name="T75" fmla="*/ 842 h 1145"/>
                  <a:gd name="T76" fmla="*/ 1412 w 1582"/>
                  <a:gd name="T77" fmla="*/ 0 h 1145"/>
                  <a:gd name="T78" fmla="*/ 1061 w 1582"/>
                  <a:gd name="T79" fmla="*/ 0 h 1145"/>
                  <a:gd name="T80" fmla="*/ 1061 w 1582"/>
                  <a:gd name="T81" fmla="*/ 842 h 1145"/>
                  <a:gd name="T82" fmla="*/ 997 w 1582"/>
                  <a:gd name="T83" fmla="*/ 842 h 1145"/>
                  <a:gd name="T84" fmla="*/ 997 w 1582"/>
                  <a:gd name="T85" fmla="*/ 483 h 1145"/>
                  <a:gd name="T86" fmla="*/ 941 w 1582"/>
                  <a:gd name="T87" fmla="*/ 483 h 1145"/>
                  <a:gd name="T88" fmla="*/ 941 w 1582"/>
                  <a:gd name="T89" fmla="*/ 397 h 1145"/>
                  <a:gd name="T90" fmla="*/ 643 w 1582"/>
                  <a:gd name="T91" fmla="*/ 492 h 1145"/>
                  <a:gd name="T92" fmla="*/ 643 w 1582"/>
                  <a:gd name="T93" fmla="*/ 847 h 1145"/>
                  <a:gd name="T94" fmla="*/ 581 w 1582"/>
                  <a:gd name="T95" fmla="*/ 847 h 1145"/>
                  <a:gd name="T96" fmla="*/ 581 w 1582"/>
                  <a:gd name="T97" fmla="*/ 193 h 1145"/>
                  <a:gd name="T98" fmla="*/ 506 w 1582"/>
                  <a:gd name="T99" fmla="*/ 193 h 1145"/>
                  <a:gd name="T100" fmla="*/ 506 w 1582"/>
                  <a:gd name="T101" fmla="*/ 37 h 1145"/>
                  <a:gd name="T102" fmla="*/ 253 w 1582"/>
                  <a:gd name="T103" fmla="*/ 129 h 1145"/>
                  <a:gd name="T104" fmla="*/ 253 w 1582"/>
                  <a:gd name="T105" fmla="*/ 193 h 1145"/>
                  <a:gd name="T106" fmla="*/ 128 w 1582"/>
                  <a:gd name="T107" fmla="*/ 193 h 1145"/>
                  <a:gd name="T108" fmla="*/ 128 w 1582"/>
                  <a:gd name="T109" fmla="*/ 842 h 1145"/>
                  <a:gd name="T110" fmla="*/ 81 w 1582"/>
                  <a:gd name="T111" fmla="*/ 842 h 1145"/>
                  <a:gd name="T112" fmla="*/ 10 w 1582"/>
                  <a:gd name="T113" fmla="*/ 1039 h 1145"/>
                  <a:gd name="T114" fmla="*/ 8 w 1582"/>
                  <a:gd name="T115" fmla="*/ 1053 h 1145"/>
                  <a:gd name="T116" fmla="*/ 0 w 1582"/>
                  <a:gd name="T117" fmla="*/ 1075 h 1145"/>
                  <a:gd name="T118" fmla="*/ 33 w 1582"/>
                  <a:gd name="T119" fmla="*/ 110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82" h="1145">
                    <a:moveTo>
                      <a:pt x="33" y="1108"/>
                    </a:moveTo>
                    <a:lnTo>
                      <a:pt x="33" y="1108"/>
                    </a:lnTo>
                    <a:lnTo>
                      <a:pt x="838" y="1108"/>
                    </a:lnTo>
                    <a:cubicBezTo>
                      <a:pt x="849" y="1130"/>
                      <a:pt x="872" y="1145"/>
                      <a:pt x="898" y="1145"/>
                    </a:cubicBezTo>
                    <a:cubicBezTo>
                      <a:pt x="936" y="1145"/>
                      <a:pt x="968" y="1113"/>
                      <a:pt x="968" y="1075"/>
                    </a:cubicBezTo>
                    <a:cubicBezTo>
                      <a:pt x="968" y="1037"/>
                      <a:pt x="936" y="1006"/>
                      <a:pt x="898" y="1006"/>
                    </a:cubicBezTo>
                    <a:cubicBezTo>
                      <a:pt x="872" y="1006"/>
                      <a:pt x="849" y="1020"/>
                      <a:pt x="838" y="1042"/>
                    </a:cubicBezTo>
                    <a:lnTo>
                      <a:pt x="80" y="1042"/>
                    </a:lnTo>
                    <a:lnTo>
                      <a:pt x="128" y="908"/>
                    </a:lnTo>
                    <a:lnTo>
                      <a:pt x="194" y="908"/>
                    </a:lnTo>
                    <a:lnTo>
                      <a:pt x="194" y="260"/>
                    </a:lnTo>
                    <a:lnTo>
                      <a:pt x="319" y="260"/>
                    </a:lnTo>
                    <a:lnTo>
                      <a:pt x="319" y="176"/>
                    </a:lnTo>
                    <a:lnTo>
                      <a:pt x="440" y="132"/>
                    </a:lnTo>
                    <a:lnTo>
                      <a:pt x="440" y="260"/>
                    </a:lnTo>
                    <a:lnTo>
                      <a:pt x="514" y="260"/>
                    </a:lnTo>
                    <a:lnTo>
                      <a:pt x="514" y="914"/>
                    </a:lnTo>
                    <a:lnTo>
                      <a:pt x="709" y="914"/>
                    </a:lnTo>
                    <a:lnTo>
                      <a:pt x="709" y="541"/>
                    </a:lnTo>
                    <a:lnTo>
                      <a:pt x="875" y="488"/>
                    </a:lnTo>
                    <a:lnTo>
                      <a:pt x="875" y="550"/>
                    </a:lnTo>
                    <a:lnTo>
                      <a:pt x="931" y="550"/>
                    </a:lnTo>
                    <a:lnTo>
                      <a:pt x="931" y="908"/>
                    </a:lnTo>
                    <a:lnTo>
                      <a:pt x="1128" y="908"/>
                    </a:lnTo>
                    <a:lnTo>
                      <a:pt x="1128" y="67"/>
                    </a:lnTo>
                    <a:lnTo>
                      <a:pt x="1345" y="67"/>
                    </a:lnTo>
                    <a:lnTo>
                      <a:pt x="1345" y="908"/>
                    </a:lnTo>
                    <a:lnTo>
                      <a:pt x="1437" y="908"/>
                    </a:lnTo>
                    <a:lnTo>
                      <a:pt x="1502" y="1034"/>
                    </a:lnTo>
                    <a:lnTo>
                      <a:pt x="1229" y="1034"/>
                    </a:lnTo>
                    <a:cubicBezTo>
                      <a:pt x="1217" y="1017"/>
                      <a:pt x="1197" y="1006"/>
                      <a:pt x="1174" y="1006"/>
                    </a:cubicBezTo>
                    <a:cubicBezTo>
                      <a:pt x="1136" y="1006"/>
                      <a:pt x="1105" y="1037"/>
                      <a:pt x="1105" y="1075"/>
                    </a:cubicBezTo>
                    <a:cubicBezTo>
                      <a:pt x="1105" y="1113"/>
                      <a:pt x="1136" y="1145"/>
                      <a:pt x="1174" y="1145"/>
                    </a:cubicBezTo>
                    <a:cubicBezTo>
                      <a:pt x="1203" y="1145"/>
                      <a:pt x="1228" y="1126"/>
                      <a:pt x="1239" y="1100"/>
                    </a:cubicBezTo>
                    <a:lnTo>
                      <a:pt x="1582" y="1100"/>
                    </a:lnTo>
                    <a:lnTo>
                      <a:pt x="1582" y="1042"/>
                    </a:lnTo>
                    <a:lnTo>
                      <a:pt x="1478" y="842"/>
                    </a:lnTo>
                    <a:lnTo>
                      <a:pt x="1412" y="842"/>
                    </a:lnTo>
                    <a:lnTo>
                      <a:pt x="1412" y="0"/>
                    </a:lnTo>
                    <a:lnTo>
                      <a:pt x="1061" y="0"/>
                    </a:lnTo>
                    <a:lnTo>
                      <a:pt x="1061" y="842"/>
                    </a:lnTo>
                    <a:lnTo>
                      <a:pt x="997" y="842"/>
                    </a:lnTo>
                    <a:lnTo>
                      <a:pt x="997" y="483"/>
                    </a:lnTo>
                    <a:lnTo>
                      <a:pt x="941" y="483"/>
                    </a:lnTo>
                    <a:lnTo>
                      <a:pt x="941" y="397"/>
                    </a:lnTo>
                    <a:lnTo>
                      <a:pt x="643" y="492"/>
                    </a:lnTo>
                    <a:lnTo>
                      <a:pt x="643" y="847"/>
                    </a:lnTo>
                    <a:lnTo>
                      <a:pt x="581" y="847"/>
                    </a:lnTo>
                    <a:lnTo>
                      <a:pt x="581" y="193"/>
                    </a:lnTo>
                    <a:lnTo>
                      <a:pt x="506" y="193"/>
                    </a:lnTo>
                    <a:lnTo>
                      <a:pt x="506" y="37"/>
                    </a:lnTo>
                    <a:lnTo>
                      <a:pt x="253" y="129"/>
                    </a:lnTo>
                    <a:lnTo>
                      <a:pt x="253" y="193"/>
                    </a:lnTo>
                    <a:lnTo>
                      <a:pt x="128" y="193"/>
                    </a:lnTo>
                    <a:lnTo>
                      <a:pt x="128" y="842"/>
                    </a:lnTo>
                    <a:lnTo>
                      <a:pt x="81" y="842"/>
                    </a:lnTo>
                    <a:lnTo>
                      <a:pt x="10" y="1039"/>
                    </a:lnTo>
                    <a:cubicBezTo>
                      <a:pt x="8" y="1044"/>
                      <a:pt x="8" y="1048"/>
                      <a:pt x="8" y="1053"/>
                    </a:cubicBezTo>
                    <a:cubicBezTo>
                      <a:pt x="3" y="1059"/>
                      <a:pt x="0" y="1067"/>
                      <a:pt x="0" y="1075"/>
                    </a:cubicBezTo>
                    <a:cubicBezTo>
                      <a:pt x="0" y="1093"/>
                      <a:pt x="15" y="1108"/>
                      <a:pt x="33" y="1108"/>
                    </a:cubicBez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8" name="Freeform 41"/>
              <p:cNvSpPr>
                <a:spLocks/>
              </p:cNvSpPr>
              <p:nvPr/>
            </p:nvSpPr>
            <p:spPr bwMode="auto">
              <a:xfrm>
                <a:off x="6962775" y="2339975"/>
                <a:ext cx="28575" cy="28575"/>
              </a:xfrm>
              <a:custGeom>
                <a:avLst/>
                <a:gdLst>
                  <a:gd name="T0" fmla="*/ 64 w 64"/>
                  <a:gd name="T1" fmla="*/ 0 h 64"/>
                  <a:gd name="T2" fmla="*/ 64 w 64"/>
                  <a:gd name="T3" fmla="*/ 0 h 64"/>
                  <a:gd name="T4" fmla="*/ 0 w 64"/>
                  <a:gd name="T5" fmla="*/ 0 h 64"/>
                  <a:gd name="T6" fmla="*/ 0 w 64"/>
                  <a:gd name="T7" fmla="*/ 64 h 64"/>
                  <a:gd name="T8" fmla="*/ 64 w 64"/>
                  <a:gd name="T9" fmla="*/ 64 h 64"/>
                  <a:gd name="T10" fmla="*/ 64 w 64"/>
                  <a:gd name="T11" fmla="*/ 0 h 64"/>
                </a:gdLst>
                <a:ahLst/>
                <a:cxnLst>
                  <a:cxn ang="0">
                    <a:pos x="T0" y="T1"/>
                  </a:cxn>
                  <a:cxn ang="0">
                    <a:pos x="T2" y="T3"/>
                  </a:cxn>
                  <a:cxn ang="0">
                    <a:pos x="T4" y="T5"/>
                  </a:cxn>
                  <a:cxn ang="0">
                    <a:pos x="T6" y="T7"/>
                  </a:cxn>
                  <a:cxn ang="0">
                    <a:pos x="T8" y="T9"/>
                  </a:cxn>
                  <a:cxn ang="0">
                    <a:pos x="T10" y="T11"/>
                  </a:cxn>
                </a:cxnLst>
                <a:rect l="0" t="0" r="r" b="b"/>
                <a:pathLst>
                  <a:path w="64" h="64">
                    <a:moveTo>
                      <a:pt x="64" y="0"/>
                    </a:moveTo>
                    <a:lnTo>
                      <a:pt x="64" y="0"/>
                    </a:lnTo>
                    <a:lnTo>
                      <a:pt x="0" y="0"/>
                    </a:lnTo>
                    <a:lnTo>
                      <a:pt x="0" y="64"/>
                    </a:lnTo>
                    <a:lnTo>
                      <a:pt x="64" y="64"/>
                    </a:lnTo>
                    <a:lnTo>
                      <a:pt x="64" y="0"/>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9" name="Freeform 42"/>
              <p:cNvSpPr>
                <a:spLocks/>
              </p:cNvSpPr>
              <p:nvPr/>
            </p:nvSpPr>
            <p:spPr bwMode="auto">
              <a:xfrm>
                <a:off x="7010400" y="2387600"/>
                <a:ext cx="28575" cy="26988"/>
              </a:xfrm>
              <a:custGeom>
                <a:avLst/>
                <a:gdLst>
                  <a:gd name="T0" fmla="*/ 63 w 63"/>
                  <a:gd name="T1" fmla="*/ 0 h 64"/>
                  <a:gd name="T2" fmla="*/ 63 w 63"/>
                  <a:gd name="T3" fmla="*/ 0 h 64"/>
                  <a:gd name="T4" fmla="*/ 0 w 63"/>
                  <a:gd name="T5" fmla="*/ 0 h 64"/>
                  <a:gd name="T6" fmla="*/ 0 w 63"/>
                  <a:gd name="T7" fmla="*/ 64 h 64"/>
                  <a:gd name="T8" fmla="*/ 63 w 63"/>
                  <a:gd name="T9" fmla="*/ 64 h 64"/>
                  <a:gd name="T10" fmla="*/ 63 w 63"/>
                  <a:gd name="T11" fmla="*/ 0 h 64"/>
                </a:gdLst>
                <a:ahLst/>
                <a:cxnLst>
                  <a:cxn ang="0">
                    <a:pos x="T0" y="T1"/>
                  </a:cxn>
                  <a:cxn ang="0">
                    <a:pos x="T2" y="T3"/>
                  </a:cxn>
                  <a:cxn ang="0">
                    <a:pos x="T4" y="T5"/>
                  </a:cxn>
                  <a:cxn ang="0">
                    <a:pos x="T6" y="T7"/>
                  </a:cxn>
                  <a:cxn ang="0">
                    <a:pos x="T8" y="T9"/>
                  </a:cxn>
                  <a:cxn ang="0">
                    <a:pos x="T10" y="T11"/>
                  </a:cxn>
                </a:cxnLst>
                <a:rect l="0" t="0" r="r" b="b"/>
                <a:pathLst>
                  <a:path w="63" h="64">
                    <a:moveTo>
                      <a:pt x="63" y="0"/>
                    </a:moveTo>
                    <a:lnTo>
                      <a:pt x="63" y="0"/>
                    </a:lnTo>
                    <a:lnTo>
                      <a:pt x="0" y="0"/>
                    </a:lnTo>
                    <a:lnTo>
                      <a:pt x="0" y="64"/>
                    </a:lnTo>
                    <a:lnTo>
                      <a:pt x="63" y="64"/>
                    </a:lnTo>
                    <a:lnTo>
                      <a:pt x="63" y="0"/>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0" name="Freeform 43"/>
              <p:cNvSpPr>
                <a:spLocks/>
              </p:cNvSpPr>
              <p:nvPr/>
            </p:nvSpPr>
            <p:spPr bwMode="auto">
              <a:xfrm>
                <a:off x="6962775" y="2435225"/>
                <a:ext cx="28575" cy="26988"/>
              </a:xfrm>
              <a:custGeom>
                <a:avLst/>
                <a:gdLst>
                  <a:gd name="T0" fmla="*/ 0 w 64"/>
                  <a:gd name="T1" fmla="*/ 64 h 64"/>
                  <a:gd name="T2" fmla="*/ 0 w 64"/>
                  <a:gd name="T3" fmla="*/ 64 h 64"/>
                  <a:gd name="T4" fmla="*/ 64 w 64"/>
                  <a:gd name="T5" fmla="*/ 64 h 64"/>
                  <a:gd name="T6" fmla="*/ 64 w 64"/>
                  <a:gd name="T7" fmla="*/ 0 h 64"/>
                  <a:gd name="T8" fmla="*/ 0 w 64"/>
                  <a:gd name="T9" fmla="*/ 0 h 64"/>
                  <a:gd name="T10" fmla="*/ 0 w 64"/>
                  <a:gd name="T11" fmla="*/ 64 h 64"/>
                </a:gdLst>
                <a:ahLst/>
                <a:cxnLst>
                  <a:cxn ang="0">
                    <a:pos x="T0" y="T1"/>
                  </a:cxn>
                  <a:cxn ang="0">
                    <a:pos x="T2" y="T3"/>
                  </a:cxn>
                  <a:cxn ang="0">
                    <a:pos x="T4" y="T5"/>
                  </a:cxn>
                  <a:cxn ang="0">
                    <a:pos x="T6" y="T7"/>
                  </a:cxn>
                  <a:cxn ang="0">
                    <a:pos x="T8" y="T9"/>
                  </a:cxn>
                  <a:cxn ang="0">
                    <a:pos x="T10" y="T11"/>
                  </a:cxn>
                </a:cxnLst>
                <a:rect l="0" t="0" r="r" b="b"/>
                <a:pathLst>
                  <a:path w="64" h="64">
                    <a:moveTo>
                      <a:pt x="0" y="64"/>
                    </a:moveTo>
                    <a:lnTo>
                      <a:pt x="0" y="64"/>
                    </a:lnTo>
                    <a:lnTo>
                      <a:pt x="64" y="64"/>
                    </a:lnTo>
                    <a:lnTo>
                      <a:pt x="64" y="0"/>
                    </a:lnTo>
                    <a:lnTo>
                      <a:pt x="0" y="0"/>
                    </a:lnTo>
                    <a:lnTo>
                      <a:pt x="0" y="64"/>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1" name="Freeform 44"/>
              <p:cNvSpPr>
                <a:spLocks/>
              </p:cNvSpPr>
              <p:nvPr/>
            </p:nvSpPr>
            <p:spPr bwMode="auto">
              <a:xfrm>
                <a:off x="7010400" y="2478088"/>
                <a:ext cx="28575" cy="26988"/>
              </a:xfrm>
              <a:custGeom>
                <a:avLst/>
                <a:gdLst>
                  <a:gd name="T0" fmla="*/ 0 w 63"/>
                  <a:gd name="T1" fmla="*/ 64 h 64"/>
                  <a:gd name="T2" fmla="*/ 0 w 63"/>
                  <a:gd name="T3" fmla="*/ 64 h 64"/>
                  <a:gd name="T4" fmla="*/ 63 w 63"/>
                  <a:gd name="T5" fmla="*/ 64 h 64"/>
                  <a:gd name="T6" fmla="*/ 63 w 63"/>
                  <a:gd name="T7" fmla="*/ 0 h 64"/>
                  <a:gd name="T8" fmla="*/ 0 w 63"/>
                  <a:gd name="T9" fmla="*/ 0 h 64"/>
                  <a:gd name="T10" fmla="*/ 0 w 63"/>
                  <a:gd name="T11" fmla="*/ 64 h 64"/>
                </a:gdLst>
                <a:ahLst/>
                <a:cxnLst>
                  <a:cxn ang="0">
                    <a:pos x="T0" y="T1"/>
                  </a:cxn>
                  <a:cxn ang="0">
                    <a:pos x="T2" y="T3"/>
                  </a:cxn>
                  <a:cxn ang="0">
                    <a:pos x="T4" y="T5"/>
                  </a:cxn>
                  <a:cxn ang="0">
                    <a:pos x="T6" y="T7"/>
                  </a:cxn>
                  <a:cxn ang="0">
                    <a:pos x="T8" y="T9"/>
                  </a:cxn>
                  <a:cxn ang="0">
                    <a:pos x="T10" y="T11"/>
                  </a:cxn>
                </a:cxnLst>
                <a:rect l="0" t="0" r="r" b="b"/>
                <a:pathLst>
                  <a:path w="63" h="64">
                    <a:moveTo>
                      <a:pt x="0" y="64"/>
                    </a:moveTo>
                    <a:lnTo>
                      <a:pt x="0" y="64"/>
                    </a:lnTo>
                    <a:lnTo>
                      <a:pt x="63" y="64"/>
                    </a:lnTo>
                    <a:lnTo>
                      <a:pt x="63" y="0"/>
                    </a:lnTo>
                    <a:lnTo>
                      <a:pt x="0" y="0"/>
                    </a:lnTo>
                    <a:lnTo>
                      <a:pt x="0" y="64"/>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2" name="Freeform 45"/>
              <p:cNvSpPr>
                <a:spLocks/>
              </p:cNvSpPr>
              <p:nvPr/>
            </p:nvSpPr>
            <p:spPr bwMode="auto">
              <a:xfrm>
                <a:off x="7173913" y="2435225"/>
                <a:ext cx="9525" cy="20638"/>
              </a:xfrm>
              <a:custGeom>
                <a:avLst/>
                <a:gdLst>
                  <a:gd name="T0" fmla="*/ 22 w 22"/>
                  <a:gd name="T1" fmla="*/ 0 h 50"/>
                  <a:gd name="T2" fmla="*/ 22 w 22"/>
                  <a:gd name="T3" fmla="*/ 0 h 50"/>
                  <a:gd name="T4" fmla="*/ 0 w 22"/>
                  <a:gd name="T5" fmla="*/ 0 h 50"/>
                  <a:gd name="T6" fmla="*/ 0 w 22"/>
                  <a:gd name="T7" fmla="*/ 50 h 50"/>
                  <a:gd name="T8" fmla="*/ 22 w 22"/>
                  <a:gd name="T9" fmla="*/ 50 h 50"/>
                  <a:gd name="T10" fmla="*/ 22 w 22"/>
                  <a:gd name="T11" fmla="*/ 0 h 50"/>
                </a:gdLst>
                <a:ahLst/>
                <a:cxnLst>
                  <a:cxn ang="0">
                    <a:pos x="T0" y="T1"/>
                  </a:cxn>
                  <a:cxn ang="0">
                    <a:pos x="T2" y="T3"/>
                  </a:cxn>
                  <a:cxn ang="0">
                    <a:pos x="T4" y="T5"/>
                  </a:cxn>
                  <a:cxn ang="0">
                    <a:pos x="T6" y="T7"/>
                  </a:cxn>
                  <a:cxn ang="0">
                    <a:pos x="T8" y="T9"/>
                  </a:cxn>
                  <a:cxn ang="0">
                    <a:pos x="T10" y="T11"/>
                  </a:cxn>
                </a:cxnLst>
                <a:rect l="0" t="0" r="r" b="b"/>
                <a:pathLst>
                  <a:path w="22" h="50">
                    <a:moveTo>
                      <a:pt x="22" y="0"/>
                    </a:moveTo>
                    <a:lnTo>
                      <a:pt x="22" y="0"/>
                    </a:lnTo>
                    <a:lnTo>
                      <a:pt x="0" y="0"/>
                    </a:lnTo>
                    <a:lnTo>
                      <a:pt x="0" y="50"/>
                    </a:lnTo>
                    <a:lnTo>
                      <a:pt x="22" y="50"/>
                    </a:lnTo>
                    <a:lnTo>
                      <a:pt x="22" y="0"/>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3" name="Freeform 46"/>
              <p:cNvSpPr>
                <a:spLocks/>
              </p:cNvSpPr>
              <p:nvPr/>
            </p:nvSpPr>
            <p:spPr bwMode="auto">
              <a:xfrm>
                <a:off x="7227888" y="2435225"/>
                <a:ext cx="9525" cy="20638"/>
              </a:xfrm>
              <a:custGeom>
                <a:avLst/>
                <a:gdLst>
                  <a:gd name="T0" fmla="*/ 0 w 22"/>
                  <a:gd name="T1" fmla="*/ 50 h 50"/>
                  <a:gd name="T2" fmla="*/ 0 w 22"/>
                  <a:gd name="T3" fmla="*/ 50 h 50"/>
                  <a:gd name="T4" fmla="*/ 22 w 22"/>
                  <a:gd name="T5" fmla="*/ 50 h 50"/>
                  <a:gd name="T6" fmla="*/ 22 w 22"/>
                  <a:gd name="T7" fmla="*/ 0 h 50"/>
                  <a:gd name="T8" fmla="*/ 0 w 22"/>
                  <a:gd name="T9" fmla="*/ 0 h 50"/>
                  <a:gd name="T10" fmla="*/ 0 w 22"/>
                  <a:gd name="T11" fmla="*/ 50 h 50"/>
                </a:gdLst>
                <a:ahLst/>
                <a:cxnLst>
                  <a:cxn ang="0">
                    <a:pos x="T0" y="T1"/>
                  </a:cxn>
                  <a:cxn ang="0">
                    <a:pos x="T2" y="T3"/>
                  </a:cxn>
                  <a:cxn ang="0">
                    <a:pos x="T4" y="T5"/>
                  </a:cxn>
                  <a:cxn ang="0">
                    <a:pos x="T6" y="T7"/>
                  </a:cxn>
                  <a:cxn ang="0">
                    <a:pos x="T8" y="T9"/>
                  </a:cxn>
                  <a:cxn ang="0">
                    <a:pos x="T10" y="T11"/>
                  </a:cxn>
                </a:cxnLst>
                <a:rect l="0" t="0" r="r" b="b"/>
                <a:pathLst>
                  <a:path w="22" h="50">
                    <a:moveTo>
                      <a:pt x="0" y="50"/>
                    </a:moveTo>
                    <a:lnTo>
                      <a:pt x="0" y="50"/>
                    </a:lnTo>
                    <a:lnTo>
                      <a:pt x="22" y="50"/>
                    </a:lnTo>
                    <a:lnTo>
                      <a:pt x="22" y="0"/>
                    </a:lnTo>
                    <a:lnTo>
                      <a:pt x="0" y="0"/>
                    </a:lnTo>
                    <a:lnTo>
                      <a:pt x="0" y="50"/>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4" name="Freeform 47"/>
              <p:cNvSpPr>
                <a:spLocks/>
              </p:cNvSpPr>
              <p:nvPr/>
            </p:nvSpPr>
            <p:spPr bwMode="auto">
              <a:xfrm>
                <a:off x="7196138" y="2435225"/>
                <a:ext cx="19050" cy="20638"/>
              </a:xfrm>
              <a:custGeom>
                <a:avLst/>
                <a:gdLst>
                  <a:gd name="T0" fmla="*/ 43 w 43"/>
                  <a:gd name="T1" fmla="*/ 0 h 50"/>
                  <a:gd name="T2" fmla="*/ 43 w 43"/>
                  <a:gd name="T3" fmla="*/ 0 h 50"/>
                  <a:gd name="T4" fmla="*/ 0 w 43"/>
                  <a:gd name="T5" fmla="*/ 0 h 50"/>
                  <a:gd name="T6" fmla="*/ 0 w 43"/>
                  <a:gd name="T7" fmla="*/ 50 h 50"/>
                  <a:gd name="T8" fmla="*/ 43 w 43"/>
                  <a:gd name="T9" fmla="*/ 50 h 50"/>
                  <a:gd name="T10" fmla="*/ 43 w 43"/>
                  <a:gd name="T11" fmla="*/ 0 h 50"/>
                </a:gdLst>
                <a:ahLst/>
                <a:cxnLst>
                  <a:cxn ang="0">
                    <a:pos x="T0" y="T1"/>
                  </a:cxn>
                  <a:cxn ang="0">
                    <a:pos x="T2" y="T3"/>
                  </a:cxn>
                  <a:cxn ang="0">
                    <a:pos x="T4" y="T5"/>
                  </a:cxn>
                  <a:cxn ang="0">
                    <a:pos x="T6" y="T7"/>
                  </a:cxn>
                  <a:cxn ang="0">
                    <a:pos x="T8" y="T9"/>
                  </a:cxn>
                  <a:cxn ang="0">
                    <a:pos x="T10" y="T11"/>
                  </a:cxn>
                </a:cxnLst>
                <a:rect l="0" t="0" r="r" b="b"/>
                <a:pathLst>
                  <a:path w="43" h="50">
                    <a:moveTo>
                      <a:pt x="43" y="0"/>
                    </a:moveTo>
                    <a:lnTo>
                      <a:pt x="43" y="0"/>
                    </a:lnTo>
                    <a:lnTo>
                      <a:pt x="0" y="0"/>
                    </a:lnTo>
                    <a:lnTo>
                      <a:pt x="0" y="50"/>
                    </a:lnTo>
                    <a:lnTo>
                      <a:pt x="43" y="50"/>
                    </a:lnTo>
                    <a:lnTo>
                      <a:pt x="43" y="0"/>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5" name="Freeform 48"/>
              <p:cNvSpPr>
                <a:spLocks/>
              </p:cNvSpPr>
              <p:nvPr/>
            </p:nvSpPr>
            <p:spPr bwMode="auto">
              <a:xfrm>
                <a:off x="7359650" y="2214563"/>
                <a:ext cx="7938" cy="350838"/>
              </a:xfrm>
              <a:custGeom>
                <a:avLst/>
                <a:gdLst>
                  <a:gd name="T0" fmla="*/ 0 w 18"/>
                  <a:gd name="T1" fmla="*/ 802 h 802"/>
                  <a:gd name="T2" fmla="*/ 0 w 18"/>
                  <a:gd name="T3" fmla="*/ 802 h 802"/>
                  <a:gd name="T4" fmla="*/ 18 w 18"/>
                  <a:gd name="T5" fmla="*/ 802 h 802"/>
                  <a:gd name="T6" fmla="*/ 18 w 18"/>
                  <a:gd name="T7" fmla="*/ 0 h 802"/>
                  <a:gd name="T8" fmla="*/ 0 w 18"/>
                  <a:gd name="T9" fmla="*/ 0 h 802"/>
                  <a:gd name="T10" fmla="*/ 0 w 18"/>
                  <a:gd name="T11" fmla="*/ 802 h 802"/>
                </a:gdLst>
                <a:ahLst/>
                <a:cxnLst>
                  <a:cxn ang="0">
                    <a:pos x="T0" y="T1"/>
                  </a:cxn>
                  <a:cxn ang="0">
                    <a:pos x="T2" y="T3"/>
                  </a:cxn>
                  <a:cxn ang="0">
                    <a:pos x="T4" y="T5"/>
                  </a:cxn>
                  <a:cxn ang="0">
                    <a:pos x="T6" y="T7"/>
                  </a:cxn>
                  <a:cxn ang="0">
                    <a:pos x="T8" y="T9"/>
                  </a:cxn>
                  <a:cxn ang="0">
                    <a:pos x="T10" y="T11"/>
                  </a:cxn>
                </a:cxnLst>
                <a:rect l="0" t="0" r="r" b="b"/>
                <a:pathLst>
                  <a:path w="18" h="802">
                    <a:moveTo>
                      <a:pt x="0" y="802"/>
                    </a:moveTo>
                    <a:lnTo>
                      <a:pt x="0" y="802"/>
                    </a:lnTo>
                    <a:lnTo>
                      <a:pt x="18" y="802"/>
                    </a:lnTo>
                    <a:lnTo>
                      <a:pt x="18" y="0"/>
                    </a:lnTo>
                    <a:lnTo>
                      <a:pt x="0" y="0"/>
                    </a:lnTo>
                    <a:lnTo>
                      <a:pt x="0" y="802"/>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6" name="Freeform 49"/>
              <p:cNvSpPr>
                <a:spLocks/>
              </p:cNvSpPr>
              <p:nvPr/>
            </p:nvSpPr>
            <p:spPr bwMode="auto">
              <a:xfrm>
                <a:off x="7381875" y="2214563"/>
                <a:ext cx="6350" cy="350838"/>
              </a:xfrm>
              <a:custGeom>
                <a:avLst/>
                <a:gdLst>
                  <a:gd name="T0" fmla="*/ 0 w 18"/>
                  <a:gd name="T1" fmla="*/ 802 h 802"/>
                  <a:gd name="T2" fmla="*/ 0 w 18"/>
                  <a:gd name="T3" fmla="*/ 802 h 802"/>
                  <a:gd name="T4" fmla="*/ 18 w 18"/>
                  <a:gd name="T5" fmla="*/ 802 h 802"/>
                  <a:gd name="T6" fmla="*/ 18 w 18"/>
                  <a:gd name="T7" fmla="*/ 0 h 802"/>
                  <a:gd name="T8" fmla="*/ 0 w 18"/>
                  <a:gd name="T9" fmla="*/ 0 h 802"/>
                  <a:gd name="T10" fmla="*/ 0 w 18"/>
                  <a:gd name="T11" fmla="*/ 802 h 802"/>
                </a:gdLst>
                <a:ahLst/>
                <a:cxnLst>
                  <a:cxn ang="0">
                    <a:pos x="T0" y="T1"/>
                  </a:cxn>
                  <a:cxn ang="0">
                    <a:pos x="T2" y="T3"/>
                  </a:cxn>
                  <a:cxn ang="0">
                    <a:pos x="T4" y="T5"/>
                  </a:cxn>
                  <a:cxn ang="0">
                    <a:pos x="T6" y="T7"/>
                  </a:cxn>
                  <a:cxn ang="0">
                    <a:pos x="T8" y="T9"/>
                  </a:cxn>
                  <a:cxn ang="0">
                    <a:pos x="T10" y="T11"/>
                  </a:cxn>
                </a:cxnLst>
                <a:rect l="0" t="0" r="r" b="b"/>
                <a:pathLst>
                  <a:path w="18" h="802">
                    <a:moveTo>
                      <a:pt x="0" y="802"/>
                    </a:moveTo>
                    <a:lnTo>
                      <a:pt x="0" y="802"/>
                    </a:lnTo>
                    <a:lnTo>
                      <a:pt x="18" y="802"/>
                    </a:lnTo>
                    <a:lnTo>
                      <a:pt x="18" y="0"/>
                    </a:lnTo>
                    <a:lnTo>
                      <a:pt x="0" y="0"/>
                    </a:lnTo>
                    <a:lnTo>
                      <a:pt x="0" y="802"/>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7" name="Freeform 50"/>
              <p:cNvSpPr>
                <a:spLocks/>
              </p:cNvSpPr>
              <p:nvPr/>
            </p:nvSpPr>
            <p:spPr bwMode="auto">
              <a:xfrm>
                <a:off x="7402513" y="2214563"/>
                <a:ext cx="7938" cy="350838"/>
              </a:xfrm>
              <a:custGeom>
                <a:avLst/>
                <a:gdLst>
                  <a:gd name="T0" fmla="*/ 0 w 17"/>
                  <a:gd name="T1" fmla="*/ 802 h 802"/>
                  <a:gd name="T2" fmla="*/ 0 w 17"/>
                  <a:gd name="T3" fmla="*/ 802 h 802"/>
                  <a:gd name="T4" fmla="*/ 17 w 17"/>
                  <a:gd name="T5" fmla="*/ 802 h 802"/>
                  <a:gd name="T6" fmla="*/ 17 w 17"/>
                  <a:gd name="T7" fmla="*/ 0 h 802"/>
                  <a:gd name="T8" fmla="*/ 0 w 17"/>
                  <a:gd name="T9" fmla="*/ 0 h 802"/>
                  <a:gd name="T10" fmla="*/ 0 w 17"/>
                  <a:gd name="T11" fmla="*/ 802 h 802"/>
                </a:gdLst>
                <a:ahLst/>
                <a:cxnLst>
                  <a:cxn ang="0">
                    <a:pos x="T0" y="T1"/>
                  </a:cxn>
                  <a:cxn ang="0">
                    <a:pos x="T2" y="T3"/>
                  </a:cxn>
                  <a:cxn ang="0">
                    <a:pos x="T4" y="T5"/>
                  </a:cxn>
                  <a:cxn ang="0">
                    <a:pos x="T6" y="T7"/>
                  </a:cxn>
                  <a:cxn ang="0">
                    <a:pos x="T8" y="T9"/>
                  </a:cxn>
                  <a:cxn ang="0">
                    <a:pos x="T10" y="T11"/>
                  </a:cxn>
                </a:cxnLst>
                <a:rect l="0" t="0" r="r" b="b"/>
                <a:pathLst>
                  <a:path w="17" h="802">
                    <a:moveTo>
                      <a:pt x="0" y="802"/>
                    </a:moveTo>
                    <a:lnTo>
                      <a:pt x="0" y="802"/>
                    </a:lnTo>
                    <a:lnTo>
                      <a:pt x="17" y="802"/>
                    </a:lnTo>
                    <a:lnTo>
                      <a:pt x="17" y="0"/>
                    </a:lnTo>
                    <a:lnTo>
                      <a:pt x="0" y="0"/>
                    </a:lnTo>
                    <a:lnTo>
                      <a:pt x="0" y="802"/>
                    </a:ln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8" name="Freeform 51"/>
              <p:cNvSpPr>
                <a:spLocks/>
              </p:cNvSpPr>
              <p:nvPr/>
            </p:nvSpPr>
            <p:spPr bwMode="auto">
              <a:xfrm>
                <a:off x="7151688" y="2233613"/>
                <a:ext cx="95250" cy="33338"/>
              </a:xfrm>
              <a:custGeom>
                <a:avLst/>
                <a:gdLst>
                  <a:gd name="T0" fmla="*/ 0 w 222"/>
                  <a:gd name="T1" fmla="*/ 39 h 77"/>
                  <a:gd name="T2" fmla="*/ 0 w 222"/>
                  <a:gd name="T3" fmla="*/ 39 h 77"/>
                  <a:gd name="T4" fmla="*/ 38 w 222"/>
                  <a:gd name="T5" fmla="*/ 77 h 77"/>
                  <a:gd name="T6" fmla="*/ 111 w 222"/>
                  <a:gd name="T7" fmla="*/ 53 h 77"/>
                  <a:gd name="T8" fmla="*/ 184 w 222"/>
                  <a:gd name="T9" fmla="*/ 77 h 77"/>
                  <a:gd name="T10" fmla="*/ 222 w 222"/>
                  <a:gd name="T11" fmla="*/ 39 h 77"/>
                  <a:gd name="T12" fmla="*/ 111 w 222"/>
                  <a:gd name="T13" fmla="*/ 0 h 77"/>
                  <a:gd name="T14" fmla="*/ 0 w 222"/>
                  <a:gd name="T15" fmla="*/ 39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77">
                    <a:moveTo>
                      <a:pt x="0" y="39"/>
                    </a:moveTo>
                    <a:lnTo>
                      <a:pt x="0" y="39"/>
                    </a:lnTo>
                    <a:lnTo>
                      <a:pt x="38" y="77"/>
                    </a:lnTo>
                    <a:cubicBezTo>
                      <a:pt x="52" y="62"/>
                      <a:pt x="81" y="53"/>
                      <a:pt x="111" y="53"/>
                    </a:cubicBezTo>
                    <a:cubicBezTo>
                      <a:pt x="142" y="53"/>
                      <a:pt x="170" y="62"/>
                      <a:pt x="184" y="77"/>
                    </a:cubicBezTo>
                    <a:lnTo>
                      <a:pt x="222" y="39"/>
                    </a:lnTo>
                    <a:cubicBezTo>
                      <a:pt x="198" y="15"/>
                      <a:pt x="157" y="0"/>
                      <a:pt x="111" y="0"/>
                    </a:cubicBezTo>
                    <a:cubicBezTo>
                      <a:pt x="66" y="0"/>
                      <a:pt x="24" y="15"/>
                      <a:pt x="0" y="39"/>
                    </a:cubicBez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9" name="Freeform 52"/>
              <p:cNvSpPr>
                <a:spLocks/>
              </p:cNvSpPr>
              <p:nvPr/>
            </p:nvSpPr>
            <p:spPr bwMode="auto">
              <a:xfrm>
                <a:off x="7116763" y="2184400"/>
                <a:ext cx="165100" cy="42863"/>
              </a:xfrm>
              <a:custGeom>
                <a:avLst/>
                <a:gdLst>
                  <a:gd name="T0" fmla="*/ 190 w 380"/>
                  <a:gd name="T1" fmla="*/ 53 h 99"/>
                  <a:gd name="T2" fmla="*/ 190 w 380"/>
                  <a:gd name="T3" fmla="*/ 53 h 99"/>
                  <a:gd name="T4" fmla="*/ 344 w 380"/>
                  <a:gd name="T5" fmla="*/ 98 h 99"/>
                  <a:gd name="T6" fmla="*/ 380 w 380"/>
                  <a:gd name="T7" fmla="*/ 59 h 99"/>
                  <a:gd name="T8" fmla="*/ 190 w 380"/>
                  <a:gd name="T9" fmla="*/ 0 h 99"/>
                  <a:gd name="T10" fmla="*/ 0 w 380"/>
                  <a:gd name="T11" fmla="*/ 59 h 99"/>
                  <a:gd name="T12" fmla="*/ 36 w 380"/>
                  <a:gd name="T13" fmla="*/ 99 h 99"/>
                  <a:gd name="T14" fmla="*/ 190 w 380"/>
                  <a:gd name="T15" fmla="*/ 53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99">
                    <a:moveTo>
                      <a:pt x="190" y="53"/>
                    </a:moveTo>
                    <a:lnTo>
                      <a:pt x="190" y="53"/>
                    </a:lnTo>
                    <a:cubicBezTo>
                      <a:pt x="255" y="53"/>
                      <a:pt x="314" y="71"/>
                      <a:pt x="344" y="98"/>
                    </a:cubicBezTo>
                    <a:lnTo>
                      <a:pt x="380" y="59"/>
                    </a:lnTo>
                    <a:cubicBezTo>
                      <a:pt x="339" y="22"/>
                      <a:pt x="268" y="0"/>
                      <a:pt x="190" y="0"/>
                    </a:cubicBezTo>
                    <a:cubicBezTo>
                      <a:pt x="112" y="0"/>
                      <a:pt x="41" y="22"/>
                      <a:pt x="0" y="59"/>
                    </a:cubicBezTo>
                    <a:lnTo>
                      <a:pt x="36" y="99"/>
                    </a:lnTo>
                    <a:cubicBezTo>
                      <a:pt x="67" y="71"/>
                      <a:pt x="126" y="53"/>
                      <a:pt x="190" y="53"/>
                    </a:cubicBezTo>
                    <a:close/>
                  </a:path>
                </a:pathLst>
              </a:custGeom>
              <a:grpFill/>
              <a:ln w="0">
                <a:noFill/>
                <a:prstDash val="solid"/>
                <a:round/>
                <a:headEnd/>
                <a:tailEnd/>
              </a:ln>
            </p:spPr>
            <p:txBody>
              <a:bodyPr/>
              <a:lstStyle/>
              <a:p>
                <a:pPr defTabSz="511816">
                  <a:defRPr/>
                </a:pPr>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23" name="组合 3"/>
            <p:cNvGrpSpPr>
              <a:grpSpLocks/>
            </p:cNvGrpSpPr>
            <p:nvPr/>
          </p:nvGrpSpPr>
          <p:grpSpPr bwMode="auto">
            <a:xfrm>
              <a:off x="9002215" y="5451382"/>
              <a:ext cx="373850" cy="382024"/>
              <a:chOff x="3668486" y="2384430"/>
              <a:chExt cx="430644" cy="439372"/>
            </a:xfrm>
            <a:solidFill>
              <a:srgbClr val="474747"/>
            </a:solidFill>
          </p:grpSpPr>
          <p:sp>
            <p:nvSpPr>
              <p:cNvPr id="144" name="Freeform 764"/>
              <p:cNvSpPr>
                <a:spLocks/>
              </p:cNvSpPr>
              <p:nvPr/>
            </p:nvSpPr>
            <p:spPr bwMode="auto">
              <a:xfrm>
                <a:off x="3668486" y="2384430"/>
                <a:ext cx="430644" cy="427735"/>
              </a:xfrm>
              <a:custGeom>
                <a:avLst/>
                <a:gdLst>
                  <a:gd name="T0" fmla="*/ 2147483646 w 1343"/>
                  <a:gd name="T1" fmla="*/ 2147483646 h 1338"/>
                  <a:gd name="T2" fmla="*/ 2147483646 w 1343"/>
                  <a:gd name="T3" fmla="*/ 2147483646 h 1338"/>
                  <a:gd name="T4" fmla="*/ 2147483646 w 1343"/>
                  <a:gd name="T5" fmla="*/ 2147483646 h 1338"/>
                  <a:gd name="T6" fmla="*/ 0 w 1343"/>
                  <a:gd name="T7" fmla="*/ 2147483646 h 1338"/>
                  <a:gd name="T8" fmla="*/ 2147483646 w 1343"/>
                  <a:gd name="T9" fmla="*/ 0 h 1338"/>
                  <a:gd name="T10" fmla="*/ 2147483646 w 1343"/>
                  <a:gd name="T11" fmla="*/ 2147483646 h 1338"/>
                  <a:gd name="T12" fmla="*/ 2147483646 w 1343"/>
                  <a:gd name="T13" fmla="*/ 2147483646 h 1338"/>
                  <a:gd name="T14" fmla="*/ 2147483646 w 1343"/>
                  <a:gd name="T15" fmla="*/ 2147483646 h 1338"/>
                  <a:gd name="T16" fmla="*/ 2147483646 w 1343"/>
                  <a:gd name="T17" fmla="*/ 2147483646 h 1338"/>
                  <a:gd name="T18" fmla="*/ 2147483646 w 1343"/>
                  <a:gd name="T19" fmla="*/ 2147483646 h 1338"/>
                  <a:gd name="T20" fmla="*/ 2147483646 w 1343"/>
                  <a:gd name="T21" fmla="*/ 2147483646 h 1338"/>
                  <a:gd name="T22" fmla="*/ 2147483646 w 1343"/>
                  <a:gd name="T23" fmla="*/ 2147483646 h 1338"/>
                  <a:gd name="T24" fmla="*/ 2147483646 w 1343"/>
                  <a:gd name="T25" fmla="*/ 2147483646 h 1338"/>
                  <a:gd name="T26" fmla="*/ 2147483646 w 1343"/>
                  <a:gd name="T27" fmla="*/ 2147483646 h 1338"/>
                  <a:gd name="T28" fmla="*/ 2147483646 w 1343"/>
                  <a:gd name="T29" fmla="*/ 2147483646 h 13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3" h="1338">
                    <a:moveTo>
                      <a:pt x="576" y="1336"/>
                    </a:moveTo>
                    <a:lnTo>
                      <a:pt x="576" y="1336"/>
                    </a:lnTo>
                    <a:cubicBezTo>
                      <a:pt x="574" y="1336"/>
                      <a:pt x="573" y="1335"/>
                      <a:pt x="571" y="1335"/>
                    </a:cubicBezTo>
                    <a:cubicBezTo>
                      <a:pt x="246" y="1286"/>
                      <a:pt x="0" y="1001"/>
                      <a:pt x="0" y="671"/>
                    </a:cubicBezTo>
                    <a:cubicBezTo>
                      <a:pt x="0" y="301"/>
                      <a:pt x="301" y="0"/>
                      <a:pt x="672" y="0"/>
                    </a:cubicBezTo>
                    <a:cubicBezTo>
                      <a:pt x="1042" y="0"/>
                      <a:pt x="1343" y="301"/>
                      <a:pt x="1343" y="671"/>
                    </a:cubicBezTo>
                    <a:cubicBezTo>
                      <a:pt x="1343" y="1001"/>
                      <a:pt x="1098" y="1286"/>
                      <a:pt x="772" y="1335"/>
                    </a:cubicBezTo>
                    <a:cubicBezTo>
                      <a:pt x="754" y="1338"/>
                      <a:pt x="737" y="1325"/>
                      <a:pt x="734" y="1307"/>
                    </a:cubicBezTo>
                    <a:cubicBezTo>
                      <a:pt x="732" y="1289"/>
                      <a:pt x="744" y="1272"/>
                      <a:pt x="762" y="1269"/>
                    </a:cubicBezTo>
                    <a:cubicBezTo>
                      <a:pt x="1055" y="1225"/>
                      <a:pt x="1276" y="968"/>
                      <a:pt x="1276" y="671"/>
                    </a:cubicBezTo>
                    <a:cubicBezTo>
                      <a:pt x="1276" y="338"/>
                      <a:pt x="1005" y="67"/>
                      <a:pt x="672" y="67"/>
                    </a:cubicBezTo>
                    <a:cubicBezTo>
                      <a:pt x="338" y="67"/>
                      <a:pt x="67" y="338"/>
                      <a:pt x="67" y="671"/>
                    </a:cubicBezTo>
                    <a:cubicBezTo>
                      <a:pt x="67" y="968"/>
                      <a:pt x="288" y="1225"/>
                      <a:pt x="581" y="1269"/>
                    </a:cubicBezTo>
                    <a:cubicBezTo>
                      <a:pt x="599" y="1272"/>
                      <a:pt x="612" y="1289"/>
                      <a:pt x="609" y="1307"/>
                    </a:cubicBezTo>
                    <a:cubicBezTo>
                      <a:pt x="606" y="1324"/>
                      <a:pt x="592" y="1336"/>
                      <a:pt x="576" y="1336"/>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Freeform 765"/>
              <p:cNvSpPr>
                <a:spLocks/>
              </p:cNvSpPr>
              <p:nvPr/>
            </p:nvSpPr>
            <p:spPr bwMode="auto">
              <a:xfrm>
                <a:off x="3825612" y="2777246"/>
                <a:ext cx="43645" cy="46556"/>
              </a:xfrm>
              <a:custGeom>
                <a:avLst/>
                <a:gdLst>
                  <a:gd name="T0" fmla="*/ 2147483646 w 138"/>
                  <a:gd name="T1" fmla="*/ 2147483646 h 138"/>
                  <a:gd name="T2" fmla="*/ 2147483646 w 138"/>
                  <a:gd name="T3" fmla="*/ 2147483646 h 138"/>
                  <a:gd name="T4" fmla="*/ 0 w 138"/>
                  <a:gd name="T5" fmla="*/ 2147483646 h 138"/>
                  <a:gd name="T6" fmla="*/ 2147483646 w 138"/>
                  <a:gd name="T7" fmla="*/ 0 h 138"/>
                  <a:gd name="T8" fmla="*/ 2147483646 w 138"/>
                  <a:gd name="T9" fmla="*/ 2147483646 h 138"/>
                  <a:gd name="T10" fmla="*/ 2147483646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69" y="138"/>
                    </a:moveTo>
                    <a:lnTo>
                      <a:pt x="69" y="138"/>
                    </a:lnTo>
                    <a:cubicBezTo>
                      <a:pt x="30" y="138"/>
                      <a:pt x="0" y="107"/>
                      <a:pt x="0" y="69"/>
                    </a:cubicBezTo>
                    <a:cubicBezTo>
                      <a:pt x="0" y="31"/>
                      <a:pt x="30" y="0"/>
                      <a:pt x="69" y="0"/>
                    </a:cubicBezTo>
                    <a:cubicBezTo>
                      <a:pt x="107" y="0"/>
                      <a:pt x="138" y="31"/>
                      <a:pt x="138" y="69"/>
                    </a:cubicBezTo>
                    <a:cubicBezTo>
                      <a:pt x="138" y="107"/>
                      <a:pt x="107" y="138"/>
                      <a:pt x="69" y="138"/>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Freeform 766"/>
              <p:cNvSpPr>
                <a:spLocks/>
              </p:cNvSpPr>
              <p:nvPr/>
            </p:nvSpPr>
            <p:spPr bwMode="auto">
              <a:xfrm>
                <a:off x="3898357" y="2777246"/>
                <a:ext cx="43645" cy="46556"/>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139">
                    <a:moveTo>
                      <a:pt x="69" y="139"/>
                    </a:moveTo>
                    <a:lnTo>
                      <a:pt x="69" y="139"/>
                    </a:lnTo>
                    <a:cubicBezTo>
                      <a:pt x="30" y="139"/>
                      <a:pt x="0" y="107"/>
                      <a:pt x="0" y="69"/>
                    </a:cubicBezTo>
                    <a:cubicBezTo>
                      <a:pt x="0" y="31"/>
                      <a:pt x="30" y="0"/>
                      <a:pt x="69" y="0"/>
                    </a:cubicBezTo>
                    <a:cubicBezTo>
                      <a:pt x="107" y="0"/>
                      <a:pt x="139" y="31"/>
                      <a:pt x="139" y="69"/>
                    </a:cubicBezTo>
                    <a:cubicBezTo>
                      <a:pt x="139" y="107"/>
                      <a:pt x="107" y="139"/>
                      <a:pt x="69" y="139"/>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7" name="Freeform 767"/>
              <p:cNvSpPr>
                <a:spLocks/>
              </p:cNvSpPr>
              <p:nvPr/>
            </p:nvSpPr>
            <p:spPr bwMode="auto">
              <a:xfrm>
                <a:off x="3805245" y="2390249"/>
                <a:ext cx="180405" cy="395727"/>
              </a:xfrm>
              <a:custGeom>
                <a:avLst/>
                <a:gdLst>
                  <a:gd name="T0" fmla="*/ 2147483646 w 572"/>
                  <a:gd name="T1" fmla="*/ 2147483646 h 1242"/>
                  <a:gd name="T2" fmla="*/ 2147483646 w 572"/>
                  <a:gd name="T3" fmla="*/ 2147483646 h 1242"/>
                  <a:gd name="T4" fmla="*/ 2147483646 w 572"/>
                  <a:gd name="T5" fmla="*/ 2147483646 h 1242"/>
                  <a:gd name="T6" fmla="*/ 2147483646 w 572"/>
                  <a:gd name="T7" fmla="*/ 2147483646 h 1242"/>
                  <a:gd name="T8" fmla="*/ 2147483646 w 572"/>
                  <a:gd name="T9" fmla="*/ 2147483646 h 1242"/>
                  <a:gd name="T10" fmla="*/ 2147483646 w 572"/>
                  <a:gd name="T11" fmla="*/ 2147483646 h 1242"/>
                  <a:gd name="T12" fmla="*/ 2147483646 w 572"/>
                  <a:gd name="T13" fmla="*/ 2147483646 h 1242"/>
                  <a:gd name="T14" fmla="*/ 2147483646 w 572"/>
                  <a:gd name="T15" fmla="*/ 2147483646 h 1242"/>
                  <a:gd name="T16" fmla="*/ 2147483646 w 572"/>
                  <a:gd name="T17" fmla="*/ 2147483646 h 1242"/>
                  <a:gd name="T18" fmla="*/ 2147483646 w 572"/>
                  <a:gd name="T19" fmla="*/ 2147483646 h 1242"/>
                  <a:gd name="T20" fmla="*/ 2147483646 w 572"/>
                  <a:gd name="T21" fmla="*/ 2147483646 h 1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1242">
                    <a:moveTo>
                      <a:pt x="541" y="1242"/>
                    </a:moveTo>
                    <a:lnTo>
                      <a:pt x="541" y="1242"/>
                    </a:lnTo>
                    <a:cubicBezTo>
                      <a:pt x="537" y="1242"/>
                      <a:pt x="533" y="1241"/>
                      <a:pt x="529" y="1239"/>
                    </a:cubicBezTo>
                    <a:cubicBezTo>
                      <a:pt x="105" y="1016"/>
                      <a:pt x="10" y="695"/>
                      <a:pt x="5" y="466"/>
                    </a:cubicBezTo>
                    <a:cubicBezTo>
                      <a:pt x="0" y="218"/>
                      <a:pt x="94" y="27"/>
                      <a:pt x="98" y="19"/>
                    </a:cubicBezTo>
                    <a:cubicBezTo>
                      <a:pt x="104" y="6"/>
                      <a:pt x="120" y="0"/>
                      <a:pt x="134" y="7"/>
                    </a:cubicBezTo>
                    <a:cubicBezTo>
                      <a:pt x="147" y="13"/>
                      <a:pt x="152" y="29"/>
                      <a:pt x="146" y="42"/>
                    </a:cubicBezTo>
                    <a:cubicBezTo>
                      <a:pt x="145" y="44"/>
                      <a:pt x="53" y="232"/>
                      <a:pt x="59" y="467"/>
                    </a:cubicBezTo>
                    <a:cubicBezTo>
                      <a:pt x="66" y="778"/>
                      <a:pt x="232" y="1023"/>
                      <a:pt x="554" y="1192"/>
                    </a:cubicBezTo>
                    <a:cubicBezTo>
                      <a:pt x="567" y="1199"/>
                      <a:pt x="572" y="1215"/>
                      <a:pt x="565" y="1228"/>
                    </a:cubicBezTo>
                    <a:cubicBezTo>
                      <a:pt x="560" y="1237"/>
                      <a:pt x="551" y="1242"/>
                      <a:pt x="541" y="1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8" name="Freeform 768"/>
              <p:cNvSpPr>
                <a:spLocks/>
              </p:cNvSpPr>
              <p:nvPr/>
            </p:nvSpPr>
            <p:spPr bwMode="auto">
              <a:xfrm>
                <a:off x="3741230" y="2428075"/>
                <a:ext cx="337532" cy="261878"/>
              </a:xfrm>
              <a:custGeom>
                <a:avLst/>
                <a:gdLst>
                  <a:gd name="T0" fmla="*/ 2147483646 w 1060"/>
                  <a:gd name="T1" fmla="*/ 2147483646 h 821"/>
                  <a:gd name="T2" fmla="*/ 2147483646 w 1060"/>
                  <a:gd name="T3" fmla="*/ 2147483646 h 821"/>
                  <a:gd name="T4" fmla="*/ 2147483646 w 1060"/>
                  <a:gd name="T5" fmla="*/ 2147483646 h 821"/>
                  <a:gd name="T6" fmla="*/ 2147483646 w 1060"/>
                  <a:gd name="T7" fmla="*/ 2147483646 h 821"/>
                  <a:gd name="T8" fmla="*/ 2147483646 w 1060"/>
                  <a:gd name="T9" fmla="*/ 2147483646 h 821"/>
                  <a:gd name="T10" fmla="*/ 2147483646 w 1060"/>
                  <a:gd name="T11" fmla="*/ 2147483646 h 821"/>
                  <a:gd name="T12" fmla="*/ 2147483646 w 1060"/>
                  <a:gd name="T13" fmla="*/ 2147483646 h 821"/>
                  <a:gd name="T14" fmla="*/ 2147483646 w 1060"/>
                  <a:gd name="T15" fmla="*/ 2147483646 h 821"/>
                  <a:gd name="T16" fmla="*/ 2147483646 w 1060"/>
                  <a:gd name="T17" fmla="*/ 2147483646 h 821"/>
                  <a:gd name="T18" fmla="*/ 2147483646 w 1060"/>
                  <a:gd name="T19" fmla="*/ 2147483646 h 821"/>
                  <a:gd name="T20" fmla="*/ 2147483646 w 1060"/>
                  <a:gd name="T21" fmla="*/ 2147483646 h 8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0" h="821">
                    <a:moveTo>
                      <a:pt x="1031" y="821"/>
                    </a:moveTo>
                    <a:lnTo>
                      <a:pt x="1031" y="821"/>
                    </a:lnTo>
                    <a:cubicBezTo>
                      <a:pt x="1018" y="821"/>
                      <a:pt x="1007" y="812"/>
                      <a:pt x="1004" y="799"/>
                    </a:cubicBezTo>
                    <a:cubicBezTo>
                      <a:pt x="938" y="464"/>
                      <a:pt x="768" y="241"/>
                      <a:pt x="500" y="136"/>
                    </a:cubicBezTo>
                    <a:cubicBezTo>
                      <a:pt x="291" y="54"/>
                      <a:pt x="89" y="72"/>
                      <a:pt x="32" y="79"/>
                    </a:cubicBezTo>
                    <a:cubicBezTo>
                      <a:pt x="17" y="81"/>
                      <a:pt x="4" y="71"/>
                      <a:pt x="2" y="56"/>
                    </a:cubicBezTo>
                    <a:cubicBezTo>
                      <a:pt x="0" y="41"/>
                      <a:pt x="10" y="28"/>
                      <a:pt x="25" y="26"/>
                    </a:cubicBezTo>
                    <a:cubicBezTo>
                      <a:pt x="85" y="18"/>
                      <a:pt x="299" y="0"/>
                      <a:pt x="520" y="87"/>
                    </a:cubicBezTo>
                    <a:cubicBezTo>
                      <a:pt x="806" y="199"/>
                      <a:pt x="986" y="435"/>
                      <a:pt x="1057" y="789"/>
                    </a:cubicBezTo>
                    <a:cubicBezTo>
                      <a:pt x="1060" y="803"/>
                      <a:pt x="1050" y="817"/>
                      <a:pt x="1036" y="820"/>
                    </a:cubicBezTo>
                    <a:cubicBezTo>
                      <a:pt x="1034" y="820"/>
                      <a:pt x="1032" y="821"/>
                      <a:pt x="1031" y="821"/>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9" name="Freeform 769"/>
              <p:cNvSpPr>
                <a:spLocks/>
              </p:cNvSpPr>
              <p:nvPr/>
            </p:nvSpPr>
            <p:spPr bwMode="auto">
              <a:xfrm>
                <a:off x="3674305" y="2561924"/>
                <a:ext cx="421914" cy="128029"/>
              </a:xfrm>
              <a:custGeom>
                <a:avLst/>
                <a:gdLst>
                  <a:gd name="T0" fmla="*/ 2147483646 w 1321"/>
                  <a:gd name="T1" fmla="*/ 2147483646 h 397"/>
                  <a:gd name="T2" fmla="*/ 2147483646 w 1321"/>
                  <a:gd name="T3" fmla="*/ 2147483646 h 397"/>
                  <a:gd name="T4" fmla="*/ 2147483646 w 1321"/>
                  <a:gd name="T5" fmla="*/ 2147483646 h 397"/>
                  <a:gd name="T6" fmla="*/ 2147483646 w 1321"/>
                  <a:gd name="T7" fmla="*/ 2147483646 h 397"/>
                  <a:gd name="T8" fmla="*/ 2147483646 w 1321"/>
                  <a:gd name="T9" fmla="*/ 2147483646 h 397"/>
                  <a:gd name="T10" fmla="*/ 2147483646 w 1321"/>
                  <a:gd name="T11" fmla="*/ 2147483646 h 397"/>
                  <a:gd name="T12" fmla="*/ 2147483646 w 1321"/>
                  <a:gd name="T13" fmla="*/ 2147483646 h 397"/>
                  <a:gd name="T14" fmla="*/ 2147483646 w 1321"/>
                  <a:gd name="T15" fmla="*/ 2147483646 h 397"/>
                  <a:gd name="T16" fmla="*/ 2147483646 w 1321"/>
                  <a:gd name="T17" fmla="*/ 2147483646 h 397"/>
                  <a:gd name="T18" fmla="*/ 2147483646 w 1321"/>
                  <a:gd name="T19" fmla="*/ 2147483646 h 397"/>
                  <a:gd name="T20" fmla="*/ 2147483646 w 1321"/>
                  <a:gd name="T21" fmla="*/ 2147483646 h 397"/>
                  <a:gd name="T22" fmla="*/ 2147483646 w 1321"/>
                  <a:gd name="T23" fmla="*/ 2147483646 h 3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21" h="397">
                    <a:moveTo>
                      <a:pt x="613" y="397"/>
                    </a:moveTo>
                    <a:lnTo>
                      <a:pt x="613" y="397"/>
                    </a:lnTo>
                    <a:cubicBezTo>
                      <a:pt x="261" y="397"/>
                      <a:pt x="20" y="154"/>
                      <a:pt x="10" y="143"/>
                    </a:cubicBezTo>
                    <a:cubicBezTo>
                      <a:pt x="0" y="133"/>
                      <a:pt x="0" y="116"/>
                      <a:pt x="10" y="106"/>
                    </a:cubicBezTo>
                    <a:cubicBezTo>
                      <a:pt x="21" y="95"/>
                      <a:pt x="38" y="96"/>
                      <a:pt x="48" y="106"/>
                    </a:cubicBezTo>
                    <a:cubicBezTo>
                      <a:pt x="50" y="109"/>
                      <a:pt x="284" y="344"/>
                      <a:pt x="613" y="344"/>
                    </a:cubicBezTo>
                    <a:cubicBezTo>
                      <a:pt x="615" y="344"/>
                      <a:pt x="617" y="344"/>
                      <a:pt x="619" y="344"/>
                    </a:cubicBezTo>
                    <a:cubicBezTo>
                      <a:pt x="846" y="342"/>
                      <a:pt x="1066" y="230"/>
                      <a:pt x="1272" y="11"/>
                    </a:cubicBezTo>
                    <a:cubicBezTo>
                      <a:pt x="1282" y="0"/>
                      <a:pt x="1299" y="0"/>
                      <a:pt x="1310" y="10"/>
                    </a:cubicBezTo>
                    <a:cubicBezTo>
                      <a:pt x="1321" y="20"/>
                      <a:pt x="1321" y="37"/>
                      <a:pt x="1311" y="47"/>
                    </a:cubicBezTo>
                    <a:cubicBezTo>
                      <a:pt x="1094" y="278"/>
                      <a:pt x="861" y="395"/>
                      <a:pt x="619" y="397"/>
                    </a:cubicBezTo>
                    <a:cubicBezTo>
                      <a:pt x="617" y="397"/>
                      <a:pt x="615" y="397"/>
                      <a:pt x="613" y="3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0" name="Freeform 770"/>
              <p:cNvSpPr>
                <a:spLocks/>
              </p:cNvSpPr>
              <p:nvPr/>
            </p:nvSpPr>
            <p:spPr bwMode="auto">
              <a:xfrm>
                <a:off x="3747050" y="2425166"/>
                <a:ext cx="267698" cy="343351"/>
              </a:xfrm>
              <a:custGeom>
                <a:avLst/>
                <a:gdLst>
                  <a:gd name="T0" fmla="*/ 2147483646 w 832"/>
                  <a:gd name="T1" fmla="*/ 2147483646 h 1073"/>
                  <a:gd name="T2" fmla="*/ 2147483646 w 832"/>
                  <a:gd name="T3" fmla="*/ 2147483646 h 1073"/>
                  <a:gd name="T4" fmla="*/ 2147483646 w 832"/>
                  <a:gd name="T5" fmla="*/ 2147483646 h 1073"/>
                  <a:gd name="T6" fmla="*/ 2147483646 w 832"/>
                  <a:gd name="T7" fmla="*/ 2147483646 h 1073"/>
                  <a:gd name="T8" fmla="*/ 2147483646 w 832"/>
                  <a:gd name="T9" fmla="*/ 2147483646 h 1073"/>
                  <a:gd name="T10" fmla="*/ 2147483646 w 832"/>
                  <a:gd name="T11" fmla="*/ 2147483646 h 1073"/>
                  <a:gd name="T12" fmla="*/ 2147483646 w 832"/>
                  <a:gd name="T13" fmla="*/ 2147483646 h 1073"/>
                  <a:gd name="T14" fmla="*/ 2147483646 w 832"/>
                  <a:gd name="T15" fmla="*/ 2147483646 h 1073"/>
                  <a:gd name="T16" fmla="*/ 2147483646 w 832"/>
                  <a:gd name="T17" fmla="*/ 2147483646 h 1073"/>
                  <a:gd name="T18" fmla="*/ 2147483646 w 832"/>
                  <a:gd name="T19" fmla="*/ 2147483646 h 1073"/>
                  <a:gd name="T20" fmla="*/ 2147483646 w 832"/>
                  <a:gd name="T21" fmla="*/ 2147483646 h 10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2" h="1073">
                    <a:moveTo>
                      <a:pt x="63" y="1073"/>
                    </a:moveTo>
                    <a:lnTo>
                      <a:pt x="63" y="1073"/>
                    </a:lnTo>
                    <a:cubicBezTo>
                      <a:pt x="51" y="1073"/>
                      <a:pt x="39" y="1064"/>
                      <a:pt x="37" y="1051"/>
                    </a:cubicBezTo>
                    <a:cubicBezTo>
                      <a:pt x="36" y="1042"/>
                      <a:pt x="0" y="832"/>
                      <a:pt x="75" y="596"/>
                    </a:cubicBezTo>
                    <a:cubicBezTo>
                      <a:pt x="145" y="377"/>
                      <a:pt x="327" y="97"/>
                      <a:pt x="797" y="3"/>
                    </a:cubicBezTo>
                    <a:cubicBezTo>
                      <a:pt x="812" y="0"/>
                      <a:pt x="826" y="10"/>
                      <a:pt x="829" y="24"/>
                    </a:cubicBezTo>
                    <a:cubicBezTo>
                      <a:pt x="832" y="39"/>
                      <a:pt x="822" y="53"/>
                      <a:pt x="808" y="56"/>
                    </a:cubicBezTo>
                    <a:cubicBezTo>
                      <a:pt x="451" y="127"/>
                      <a:pt x="221" y="314"/>
                      <a:pt x="126" y="612"/>
                    </a:cubicBezTo>
                    <a:cubicBezTo>
                      <a:pt x="55" y="836"/>
                      <a:pt x="89" y="1040"/>
                      <a:pt x="90" y="1042"/>
                    </a:cubicBezTo>
                    <a:cubicBezTo>
                      <a:pt x="92" y="1056"/>
                      <a:pt x="83" y="1070"/>
                      <a:pt x="68" y="1073"/>
                    </a:cubicBezTo>
                    <a:cubicBezTo>
                      <a:pt x="67" y="1073"/>
                      <a:pt x="65" y="1073"/>
                      <a:pt x="63" y="10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1" name="Freeform 771"/>
              <p:cNvSpPr>
                <a:spLocks/>
              </p:cNvSpPr>
              <p:nvPr/>
            </p:nvSpPr>
            <p:spPr bwMode="auto">
              <a:xfrm>
                <a:off x="3840162" y="2657947"/>
                <a:ext cx="40737" cy="4364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0"/>
                      <a:pt x="0" y="65"/>
                    </a:cubicBezTo>
                    <a:cubicBezTo>
                      <a:pt x="0" y="29"/>
                      <a:pt x="29" y="0"/>
                      <a:pt x="65" y="0"/>
                    </a:cubicBezTo>
                    <a:cubicBezTo>
                      <a:pt x="100" y="0"/>
                      <a:pt x="130" y="29"/>
                      <a:pt x="130" y="65"/>
                    </a:cubicBezTo>
                    <a:cubicBezTo>
                      <a:pt x="130" y="100"/>
                      <a:pt x="100"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2" name="Freeform 772"/>
              <p:cNvSpPr>
                <a:spLocks/>
              </p:cNvSpPr>
              <p:nvPr/>
            </p:nvSpPr>
            <p:spPr bwMode="auto">
              <a:xfrm>
                <a:off x="4026386" y="2585202"/>
                <a:ext cx="40737" cy="4073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8" y="130"/>
                      <a:pt x="0" y="101"/>
                      <a:pt x="0" y="65"/>
                    </a:cubicBezTo>
                    <a:cubicBezTo>
                      <a:pt x="0" y="29"/>
                      <a:pt x="28" y="0"/>
                      <a:pt x="65" y="0"/>
                    </a:cubicBezTo>
                    <a:cubicBezTo>
                      <a:pt x="100" y="0"/>
                      <a:pt x="130" y="29"/>
                      <a:pt x="130" y="65"/>
                    </a:cubicBezTo>
                    <a:cubicBezTo>
                      <a:pt x="130" y="101"/>
                      <a:pt x="100"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3" name="Freeform 773"/>
              <p:cNvSpPr>
                <a:spLocks/>
              </p:cNvSpPr>
              <p:nvPr/>
            </p:nvSpPr>
            <p:spPr bwMode="auto">
              <a:xfrm>
                <a:off x="3889627" y="2445534"/>
                <a:ext cx="40737" cy="4073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29"/>
                      <a:pt x="29" y="0"/>
                      <a:pt x="65" y="0"/>
                    </a:cubicBezTo>
                    <a:cubicBezTo>
                      <a:pt x="101" y="0"/>
                      <a:pt x="130" y="29"/>
                      <a:pt x="130" y="65"/>
                    </a:cubicBezTo>
                    <a:cubicBezTo>
                      <a:pt x="130" y="101"/>
                      <a:pt x="101"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4" name="Freeform 774"/>
              <p:cNvSpPr>
                <a:spLocks/>
              </p:cNvSpPr>
              <p:nvPr/>
            </p:nvSpPr>
            <p:spPr bwMode="auto">
              <a:xfrm>
                <a:off x="3805245" y="2425166"/>
                <a:ext cx="40737" cy="4073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29"/>
                      <a:pt x="29" y="0"/>
                      <a:pt x="65" y="0"/>
                    </a:cubicBezTo>
                    <a:cubicBezTo>
                      <a:pt x="101" y="0"/>
                      <a:pt x="130" y="29"/>
                      <a:pt x="130" y="65"/>
                    </a:cubicBezTo>
                    <a:cubicBezTo>
                      <a:pt x="130" y="101"/>
                      <a:pt x="101"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5" name="Freeform 775"/>
              <p:cNvSpPr>
                <a:spLocks/>
              </p:cNvSpPr>
              <p:nvPr/>
            </p:nvSpPr>
            <p:spPr bwMode="auto">
              <a:xfrm>
                <a:off x="3793606" y="2527007"/>
                <a:ext cx="40737" cy="4364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30"/>
                      <a:pt x="29" y="0"/>
                      <a:pt x="65" y="0"/>
                    </a:cubicBezTo>
                    <a:cubicBezTo>
                      <a:pt x="100" y="0"/>
                      <a:pt x="130" y="30"/>
                      <a:pt x="130" y="65"/>
                    </a:cubicBezTo>
                    <a:cubicBezTo>
                      <a:pt x="130" y="101"/>
                      <a:pt x="100"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6" name="Freeform 776"/>
              <p:cNvSpPr>
                <a:spLocks/>
              </p:cNvSpPr>
              <p:nvPr/>
            </p:nvSpPr>
            <p:spPr bwMode="auto">
              <a:xfrm>
                <a:off x="3749959" y="2637577"/>
                <a:ext cx="40737" cy="4073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0"/>
                      <a:pt x="0" y="65"/>
                    </a:cubicBezTo>
                    <a:cubicBezTo>
                      <a:pt x="0" y="29"/>
                      <a:pt x="29" y="0"/>
                      <a:pt x="65" y="0"/>
                    </a:cubicBezTo>
                    <a:cubicBezTo>
                      <a:pt x="101" y="0"/>
                      <a:pt x="130" y="29"/>
                      <a:pt x="130" y="65"/>
                    </a:cubicBezTo>
                    <a:cubicBezTo>
                      <a:pt x="130" y="100"/>
                      <a:pt x="101"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24" name="组合 730"/>
            <p:cNvGrpSpPr>
              <a:grpSpLocks/>
            </p:cNvGrpSpPr>
            <p:nvPr/>
          </p:nvGrpSpPr>
          <p:grpSpPr bwMode="auto">
            <a:xfrm>
              <a:off x="9620662" y="5416212"/>
              <a:ext cx="302248" cy="403195"/>
              <a:chOff x="1884363" y="3563938"/>
              <a:chExt cx="612775" cy="817563"/>
            </a:xfrm>
            <a:solidFill>
              <a:schemeClr val="tx1">
                <a:lumMod val="75000"/>
                <a:lumOff val="25000"/>
              </a:schemeClr>
            </a:solidFill>
          </p:grpSpPr>
          <p:sp>
            <p:nvSpPr>
              <p:cNvPr id="132" name="Freeform 92"/>
              <p:cNvSpPr>
                <a:spLocks/>
              </p:cNvSpPr>
              <p:nvPr/>
            </p:nvSpPr>
            <p:spPr bwMode="auto">
              <a:xfrm>
                <a:off x="2312988" y="4322763"/>
                <a:ext cx="58738" cy="58738"/>
              </a:xfrm>
              <a:custGeom>
                <a:avLst/>
                <a:gdLst>
                  <a:gd name="T0" fmla="*/ 2147483646 w 139"/>
                  <a:gd name="T1" fmla="*/ 0 h 139"/>
                  <a:gd name="T2" fmla="*/ 2147483646 w 139"/>
                  <a:gd name="T3" fmla="*/ 0 h 139"/>
                  <a:gd name="T4" fmla="*/ 2147483646 w 139"/>
                  <a:gd name="T5" fmla="*/ 2147483646 h 139"/>
                  <a:gd name="T6" fmla="*/ 2147483646 w 139"/>
                  <a:gd name="T7" fmla="*/ 2147483646 h 139"/>
                  <a:gd name="T8" fmla="*/ 0 w 139"/>
                  <a:gd name="T9" fmla="*/ 2147483646 h 139"/>
                  <a:gd name="T10" fmla="*/ 2147483646 w 139"/>
                  <a:gd name="T11" fmla="*/ 0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0"/>
                    </a:moveTo>
                    <a:lnTo>
                      <a:pt x="69" y="0"/>
                    </a:lnTo>
                    <a:cubicBezTo>
                      <a:pt x="108" y="0"/>
                      <a:pt x="139" y="31"/>
                      <a:pt x="139" y="69"/>
                    </a:cubicBezTo>
                    <a:cubicBezTo>
                      <a:pt x="139" y="108"/>
                      <a:pt x="108" y="139"/>
                      <a:pt x="69" y="139"/>
                    </a:cubicBezTo>
                    <a:cubicBezTo>
                      <a:pt x="31" y="139"/>
                      <a:pt x="0" y="108"/>
                      <a:pt x="0" y="69"/>
                    </a:cubicBezTo>
                    <a:cubicBezTo>
                      <a:pt x="0" y="31"/>
                      <a:pt x="31" y="0"/>
                      <a:pt x="69"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Freeform 93"/>
              <p:cNvSpPr>
                <a:spLocks/>
              </p:cNvSpPr>
              <p:nvPr/>
            </p:nvSpPr>
            <p:spPr bwMode="auto">
              <a:xfrm>
                <a:off x="2224088" y="4322763"/>
                <a:ext cx="57150" cy="58738"/>
              </a:xfrm>
              <a:custGeom>
                <a:avLst/>
                <a:gdLst>
                  <a:gd name="T0" fmla="*/ 2147483646 w 139"/>
                  <a:gd name="T1" fmla="*/ 0 h 139"/>
                  <a:gd name="T2" fmla="*/ 2147483646 w 139"/>
                  <a:gd name="T3" fmla="*/ 0 h 139"/>
                  <a:gd name="T4" fmla="*/ 2147483646 w 139"/>
                  <a:gd name="T5" fmla="*/ 2147483646 h 139"/>
                  <a:gd name="T6" fmla="*/ 2147483646 w 139"/>
                  <a:gd name="T7" fmla="*/ 2147483646 h 139"/>
                  <a:gd name="T8" fmla="*/ 0 w 139"/>
                  <a:gd name="T9" fmla="*/ 2147483646 h 139"/>
                  <a:gd name="T10" fmla="*/ 2147483646 w 139"/>
                  <a:gd name="T11" fmla="*/ 0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0"/>
                    </a:moveTo>
                    <a:lnTo>
                      <a:pt x="70" y="0"/>
                    </a:lnTo>
                    <a:cubicBezTo>
                      <a:pt x="108" y="0"/>
                      <a:pt x="139" y="31"/>
                      <a:pt x="139" y="69"/>
                    </a:cubicBezTo>
                    <a:cubicBezTo>
                      <a:pt x="139" y="108"/>
                      <a:pt x="108" y="139"/>
                      <a:pt x="70" y="139"/>
                    </a:cubicBezTo>
                    <a:cubicBezTo>
                      <a:pt x="31" y="139"/>
                      <a:pt x="0" y="108"/>
                      <a:pt x="0" y="69"/>
                    </a:cubicBezTo>
                    <a:cubicBezTo>
                      <a:pt x="0" y="31"/>
                      <a:pt x="31" y="0"/>
                      <a:pt x="70"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Freeform 94"/>
              <p:cNvSpPr>
                <a:spLocks/>
              </p:cNvSpPr>
              <p:nvPr/>
            </p:nvSpPr>
            <p:spPr bwMode="auto">
              <a:xfrm>
                <a:off x="1944688" y="3794126"/>
                <a:ext cx="182563" cy="511175"/>
              </a:xfrm>
              <a:custGeom>
                <a:avLst/>
                <a:gdLst>
                  <a:gd name="T0" fmla="*/ 2147483646 w 435"/>
                  <a:gd name="T1" fmla="*/ 2147483646 h 1217"/>
                  <a:gd name="T2" fmla="*/ 2147483646 w 435"/>
                  <a:gd name="T3" fmla="*/ 2147483646 h 1217"/>
                  <a:gd name="T4" fmla="*/ 2147483646 w 435"/>
                  <a:gd name="T5" fmla="*/ 2147483646 h 1217"/>
                  <a:gd name="T6" fmla="*/ 2147483646 w 435"/>
                  <a:gd name="T7" fmla="*/ 2147483646 h 1217"/>
                  <a:gd name="T8" fmla="*/ 2147483646 w 435"/>
                  <a:gd name="T9" fmla="*/ 2147483646 h 1217"/>
                  <a:gd name="T10" fmla="*/ 2147483646 w 435"/>
                  <a:gd name="T11" fmla="*/ 2147483646 h 1217"/>
                  <a:gd name="T12" fmla="*/ 2147483646 w 435"/>
                  <a:gd name="T13" fmla="*/ 2147483646 h 1217"/>
                  <a:gd name="T14" fmla="*/ 0 w 435"/>
                  <a:gd name="T15" fmla="*/ 2147483646 h 1217"/>
                  <a:gd name="T16" fmla="*/ 0 w 435"/>
                  <a:gd name="T17" fmla="*/ 2147483646 h 1217"/>
                  <a:gd name="T18" fmla="*/ 2147483646 w 435"/>
                  <a:gd name="T19" fmla="*/ 2147483646 h 1217"/>
                  <a:gd name="T20" fmla="*/ 2147483646 w 435"/>
                  <a:gd name="T21" fmla="*/ 2147483646 h 1217"/>
                  <a:gd name="T22" fmla="*/ 2147483646 w 435"/>
                  <a:gd name="T23" fmla="*/ 2147483646 h 1217"/>
                  <a:gd name="T24" fmla="*/ 2147483646 w 435"/>
                  <a:gd name="T25" fmla="*/ 2147483646 h 1217"/>
                  <a:gd name="T26" fmla="*/ 2147483646 w 435"/>
                  <a:gd name="T27" fmla="*/ 2147483646 h 1217"/>
                  <a:gd name="T28" fmla="*/ 2147483646 w 435"/>
                  <a:gd name="T29" fmla="*/ 2147483646 h 12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5"/>
                  <a:gd name="T46" fmla="*/ 0 h 1217"/>
                  <a:gd name="T47" fmla="*/ 435 w 435"/>
                  <a:gd name="T48" fmla="*/ 1217 h 12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5" h="1217">
                    <a:moveTo>
                      <a:pt x="402" y="1217"/>
                    </a:moveTo>
                    <a:lnTo>
                      <a:pt x="402" y="1217"/>
                    </a:lnTo>
                    <a:cubicBezTo>
                      <a:pt x="383" y="1217"/>
                      <a:pt x="368" y="1202"/>
                      <a:pt x="368" y="1184"/>
                    </a:cubicBezTo>
                    <a:lnTo>
                      <a:pt x="368" y="86"/>
                    </a:lnTo>
                    <a:lnTo>
                      <a:pt x="67" y="222"/>
                    </a:lnTo>
                    <a:lnTo>
                      <a:pt x="67" y="1184"/>
                    </a:lnTo>
                    <a:cubicBezTo>
                      <a:pt x="67" y="1202"/>
                      <a:pt x="52" y="1217"/>
                      <a:pt x="33" y="1217"/>
                    </a:cubicBezTo>
                    <a:cubicBezTo>
                      <a:pt x="15" y="1217"/>
                      <a:pt x="0" y="1202"/>
                      <a:pt x="0" y="1184"/>
                    </a:cubicBezTo>
                    <a:lnTo>
                      <a:pt x="0" y="201"/>
                    </a:lnTo>
                    <a:cubicBezTo>
                      <a:pt x="0" y="187"/>
                      <a:pt x="8" y="176"/>
                      <a:pt x="20" y="170"/>
                    </a:cubicBezTo>
                    <a:lnTo>
                      <a:pt x="388" y="5"/>
                    </a:lnTo>
                    <a:cubicBezTo>
                      <a:pt x="398" y="0"/>
                      <a:pt x="410" y="1"/>
                      <a:pt x="420" y="7"/>
                    </a:cubicBezTo>
                    <a:cubicBezTo>
                      <a:pt x="429" y="13"/>
                      <a:pt x="435" y="24"/>
                      <a:pt x="435" y="35"/>
                    </a:cubicBezTo>
                    <a:lnTo>
                      <a:pt x="435" y="1184"/>
                    </a:lnTo>
                    <a:cubicBezTo>
                      <a:pt x="435" y="1202"/>
                      <a:pt x="420" y="1217"/>
                      <a:pt x="402" y="121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5" name="Freeform 95"/>
              <p:cNvSpPr>
                <a:spLocks/>
              </p:cNvSpPr>
              <p:nvPr/>
            </p:nvSpPr>
            <p:spPr bwMode="auto">
              <a:xfrm>
                <a:off x="2098675" y="3563938"/>
                <a:ext cx="182563" cy="741363"/>
              </a:xfrm>
              <a:custGeom>
                <a:avLst/>
                <a:gdLst>
                  <a:gd name="T0" fmla="*/ 2147483646 w 435"/>
                  <a:gd name="T1" fmla="*/ 2147483646 h 1764"/>
                  <a:gd name="T2" fmla="*/ 2147483646 w 435"/>
                  <a:gd name="T3" fmla="*/ 2147483646 h 1764"/>
                  <a:gd name="T4" fmla="*/ 2147483646 w 435"/>
                  <a:gd name="T5" fmla="*/ 2147483646 h 1764"/>
                  <a:gd name="T6" fmla="*/ 2147483646 w 435"/>
                  <a:gd name="T7" fmla="*/ 2147483646 h 1764"/>
                  <a:gd name="T8" fmla="*/ 2147483646 w 435"/>
                  <a:gd name="T9" fmla="*/ 2147483646 h 1764"/>
                  <a:gd name="T10" fmla="*/ 2147483646 w 435"/>
                  <a:gd name="T11" fmla="*/ 2147483646 h 1764"/>
                  <a:gd name="T12" fmla="*/ 2147483646 w 435"/>
                  <a:gd name="T13" fmla="*/ 2147483646 h 1764"/>
                  <a:gd name="T14" fmla="*/ 0 w 435"/>
                  <a:gd name="T15" fmla="*/ 2147483646 h 1764"/>
                  <a:gd name="T16" fmla="*/ 0 w 435"/>
                  <a:gd name="T17" fmla="*/ 2147483646 h 1764"/>
                  <a:gd name="T18" fmla="*/ 2147483646 w 435"/>
                  <a:gd name="T19" fmla="*/ 2147483646 h 1764"/>
                  <a:gd name="T20" fmla="*/ 2147483646 w 435"/>
                  <a:gd name="T21" fmla="*/ 2147483646 h 1764"/>
                  <a:gd name="T22" fmla="*/ 2147483646 w 435"/>
                  <a:gd name="T23" fmla="*/ 2147483646 h 1764"/>
                  <a:gd name="T24" fmla="*/ 2147483646 w 435"/>
                  <a:gd name="T25" fmla="*/ 2147483646 h 1764"/>
                  <a:gd name="T26" fmla="*/ 2147483646 w 435"/>
                  <a:gd name="T27" fmla="*/ 2147483646 h 1764"/>
                  <a:gd name="T28" fmla="*/ 2147483646 w 435"/>
                  <a:gd name="T29" fmla="*/ 2147483646 h 17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5"/>
                  <a:gd name="T46" fmla="*/ 0 h 1764"/>
                  <a:gd name="T47" fmla="*/ 435 w 435"/>
                  <a:gd name="T48" fmla="*/ 1764 h 17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5" h="1764">
                    <a:moveTo>
                      <a:pt x="402" y="1764"/>
                    </a:moveTo>
                    <a:lnTo>
                      <a:pt x="402" y="1764"/>
                    </a:lnTo>
                    <a:cubicBezTo>
                      <a:pt x="384" y="1764"/>
                      <a:pt x="369" y="1749"/>
                      <a:pt x="369" y="1731"/>
                    </a:cubicBezTo>
                    <a:lnTo>
                      <a:pt x="369" y="87"/>
                    </a:lnTo>
                    <a:lnTo>
                      <a:pt x="67" y="222"/>
                    </a:lnTo>
                    <a:lnTo>
                      <a:pt x="67" y="1731"/>
                    </a:lnTo>
                    <a:cubicBezTo>
                      <a:pt x="67" y="1749"/>
                      <a:pt x="52" y="1764"/>
                      <a:pt x="34" y="1764"/>
                    </a:cubicBezTo>
                    <a:cubicBezTo>
                      <a:pt x="15" y="1764"/>
                      <a:pt x="0" y="1749"/>
                      <a:pt x="0" y="1731"/>
                    </a:cubicBezTo>
                    <a:lnTo>
                      <a:pt x="0" y="201"/>
                    </a:lnTo>
                    <a:cubicBezTo>
                      <a:pt x="0" y="188"/>
                      <a:pt x="8" y="176"/>
                      <a:pt x="20" y="170"/>
                    </a:cubicBezTo>
                    <a:lnTo>
                      <a:pt x="388" y="5"/>
                    </a:lnTo>
                    <a:cubicBezTo>
                      <a:pt x="399" y="0"/>
                      <a:pt x="411" y="1"/>
                      <a:pt x="420" y="7"/>
                    </a:cubicBezTo>
                    <a:cubicBezTo>
                      <a:pt x="430" y="13"/>
                      <a:pt x="435" y="24"/>
                      <a:pt x="435" y="35"/>
                    </a:cubicBezTo>
                    <a:lnTo>
                      <a:pt x="435" y="1731"/>
                    </a:lnTo>
                    <a:cubicBezTo>
                      <a:pt x="435" y="1749"/>
                      <a:pt x="421" y="1764"/>
                      <a:pt x="402" y="176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6" name="Freeform 96"/>
              <p:cNvSpPr>
                <a:spLocks/>
              </p:cNvSpPr>
              <p:nvPr/>
            </p:nvSpPr>
            <p:spPr bwMode="auto">
              <a:xfrm>
                <a:off x="2003425" y="3932238"/>
                <a:ext cx="15875" cy="311150"/>
              </a:xfrm>
              <a:custGeom>
                <a:avLst/>
                <a:gdLst>
                  <a:gd name="T0" fmla="*/ 2147483646 w 40"/>
                  <a:gd name="T1" fmla="*/ 2147483646 h 740"/>
                  <a:gd name="T2" fmla="*/ 2147483646 w 40"/>
                  <a:gd name="T3" fmla="*/ 2147483646 h 740"/>
                  <a:gd name="T4" fmla="*/ 0 w 40"/>
                  <a:gd name="T5" fmla="*/ 2147483646 h 740"/>
                  <a:gd name="T6" fmla="*/ 0 w 40"/>
                  <a:gd name="T7" fmla="*/ 2147483646 h 740"/>
                  <a:gd name="T8" fmla="*/ 2147483646 w 40"/>
                  <a:gd name="T9" fmla="*/ 0 h 740"/>
                  <a:gd name="T10" fmla="*/ 2147483646 w 40"/>
                  <a:gd name="T11" fmla="*/ 2147483646 h 740"/>
                  <a:gd name="T12" fmla="*/ 2147483646 w 40"/>
                  <a:gd name="T13" fmla="*/ 2147483646 h 740"/>
                  <a:gd name="T14" fmla="*/ 2147483646 w 40"/>
                  <a:gd name="T15" fmla="*/ 2147483646 h 740"/>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740"/>
                  <a:gd name="T26" fmla="*/ 40 w 40"/>
                  <a:gd name="T27" fmla="*/ 740 h 7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740">
                    <a:moveTo>
                      <a:pt x="20" y="740"/>
                    </a:moveTo>
                    <a:lnTo>
                      <a:pt x="20" y="740"/>
                    </a:lnTo>
                    <a:cubicBezTo>
                      <a:pt x="9" y="740"/>
                      <a:pt x="0" y="731"/>
                      <a:pt x="0" y="720"/>
                    </a:cubicBezTo>
                    <a:lnTo>
                      <a:pt x="0" y="20"/>
                    </a:lnTo>
                    <a:cubicBezTo>
                      <a:pt x="0" y="8"/>
                      <a:pt x="9" y="0"/>
                      <a:pt x="20" y="0"/>
                    </a:cubicBezTo>
                    <a:cubicBezTo>
                      <a:pt x="31" y="0"/>
                      <a:pt x="40" y="8"/>
                      <a:pt x="40" y="20"/>
                    </a:cubicBezTo>
                    <a:lnTo>
                      <a:pt x="40" y="720"/>
                    </a:lnTo>
                    <a:cubicBezTo>
                      <a:pt x="40" y="731"/>
                      <a:pt x="31" y="740"/>
                      <a:pt x="20" y="74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7" name="Freeform 97"/>
              <p:cNvSpPr>
                <a:spLocks/>
              </p:cNvSpPr>
              <p:nvPr/>
            </p:nvSpPr>
            <p:spPr bwMode="auto">
              <a:xfrm>
                <a:off x="2052638" y="3895726"/>
                <a:ext cx="17463" cy="347663"/>
              </a:xfrm>
              <a:custGeom>
                <a:avLst/>
                <a:gdLst>
                  <a:gd name="T0" fmla="*/ 2147483646 w 40"/>
                  <a:gd name="T1" fmla="*/ 2147483646 h 828"/>
                  <a:gd name="T2" fmla="*/ 2147483646 w 40"/>
                  <a:gd name="T3" fmla="*/ 2147483646 h 828"/>
                  <a:gd name="T4" fmla="*/ 0 w 40"/>
                  <a:gd name="T5" fmla="*/ 2147483646 h 828"/>
                  <a:gd name="T6" fmla="*/ 0 w 40"/>
                  <a:gd name="T7" fmla="*/ 2147483646 h 828"/>
                  <a:gd name="T8" fmla="*/ 2147483646 w 40"/>
                  <a:gd name="T9" fmla="*/ 0 h 828"/>
                  <a:gd name="T10" fmla="*/ 2147483646 w 40"/>
                  <a:gd name="T11" fmla="*/ 2147483646 h 828"/>
                  <a:gd name="T12" fmla="*/ 2147483646 w 40"/>
                  <a:gd name="T13" fmla="*/ 2147483646 h 828"/>
                  <a:gd name="T14" fmla="*/ 2147483646 w 40"/>
                  <a:gd name="T15" fmla="*/ 2147483646 h 82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828"/>
                  <a:gd name="T26" fmla="*/ 40 w 40"/>
                  <a:gd name="T27" fmla="*/ 828 h 8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828">
                    <a:moveTo>
                      <a:pt x="20" y="828"/>
                    </a:moveTo>
                    <a:lnTo>
                      <a:pt x="20" y="828"/>
                    </a:lnTo>
                    <a:cubicBezTo>
                      <a:pt x="9" y="828"/>
                      <a:pt x="0" y="819"/>
                      <a:pt x="0" y="808"/>
                    </a:cubicBezTo>
                    <a:lnTo>
                      <a:pt x="0" y="20"/>
                    </a:lnTo>
                    <a:cubicBezTo>
                      <a:pt x="0" y="9"/>
                      <a:pt x="9" y="0"/>
                      <a:pt x="20" y="0"/>
                    </a:cubicBezTo>
                    <a:cubicBezTo>
                      <a:pt x="31" y="0"/>
                      <a:pt x="40" y="9"/>
                      <a:pt x="40" y="20"/>
                    </a:cubicBezTo>
                    <a:lnTo>
                      <a:pt x="40" y="808"/>
                    </a:lnTo>
                    <a:cubicBezTo>
                      <a:pt x="40" y="819"/>
                      <a:pt x="31" y="828"/>
                      <a:pt x="20" y="82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Freeform 98"/>
              <p:cNvSpPr>
                <a:spLocks/>
              </p:cNvSpPr>
              <p:nvPr/>
            </p:nvSpPr>
            <p:spPr bwMode="auto">
              <a:xfrm>
                <a:off x="2254250" y="3884613"/>
                <a:ext cx="182563" cy="420688"/>
              </a:xfrm>
              <a:custGeom>
                <a:avLst/>
                <a:gdLst>
                  <a:gd name="T0" fmla="*/ 2147483646 w 435"/>
                  <a:gd name="T1" fmla="*/ 2147483646 h 1002"/>
                  <a:gd name="T2" fmla="*/ 2147483646 w 435"/>
                  <a:gd name="T3" fmla="*/ 2147483646 h 1002"/>
                  <a:gd name="T4" fmla="*/ 2147483646 w 435"/>
                  <a:gd name="T5" fmla="*/ 2147483646 h 1002"/>
                  <a:gd name="T6" fmla="*/ 2147483646 w 435"/>
                  <a:gd name="T7" fmla="*/ 2147483646 h 1002"/>
                  <a:gd name="T8" fmla="*/ 2147483646 w 435"/>
                  <a:gd name="T9" fmla="*/ 2147483646 h 1002"/>
                  <a:gd name="T10" fmla="*/ 2147483646 w 435"/>
                  <a:gd name="T11" fmla="*/ 2147483646 h 1002"/>
                  <a:gd name="T12" fmla="*/ 2147483646 w 435"/>
                  <a:gd name="T13" fmla="*/ 2147483646 h 1002"/>
                  <a:gd name="T14" fmla="*/ 0 w 435"/>
                  <a:gd name="T15" fmla="*/ 2147483646 h 1002"/>
                  <a:gd name="T16" fmla="*/ 0 w 435"/>
                  <a:gd name="T17" fmla="*/ 2147483646 h 1002"/>
                  <a:gd name="T18" fmla="*/ 2147483646 w 435"/>
                  <a:gd name="T19" fmla="*/ 2147483646 h 1002"/>
                  <a:gd name="T20" fmla="*/ 2147483646 w 435"/>
                  <a:gd name="T21" fmla="*/ 2147483646 h 1002"/>
                  <a:gd name="T22" fmla="*/ 2147483646 w 435"/>
                  <a:gd name="T23" fmla="*/ 2147483646 h 1002"/>
                  <a:gd name="T24" fmla="*/ 2147483646 w 435"/>
                  <a:gd name="T25" fmla="*/ 2147483646 h 1002"/>
                  <a:gd name="T26" fmla="*/ 2147483646 w 435"/>
                  <a:gd name="T27" fmla="*/ 2147483646 h 1002"/>
                  <a:gd name="T28" fmla="*/ 2147483646 w 435"/>
                  <a:gd name="T29" fmla="*/ 2147483646 h 100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5"/>
                  <a:gd name="T46" fmla="*/ 0 h 1002"/>
                  <a:gd name="T47" fmla="*/ 435 w 435"/>
                  <a:gd name="T48" fmla="*/ 1002 h 100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5" h="1002">
                    <a:moveTo>
                      <a:pt x="401" y="1002"/>
                    </a:moveTo>
                    <a:lnTo>
                      <a:pt x="401" y="1002"/>
                    </a:lnTo>
                    <a:cubicBezTo>
                      <a:pt x="383" y="1002"/>
                      <a:pt x="368" y="987"/>
                      <a:pt x="368" y="969"/>
                    </a:cubicBezTo>
                    <a:lnTo>
                      <a:pt x="368" y="223"/>
                    </a:lnTo>
                    <a:lnTo>
                      <a:pt x="66" y="87"/>
                    </a:lnTo>
                    <a:lnTo>
                      <a:pt x="66" y="969"/>
                    </a:lnTo>
                    <a:cubicBezTo>
                      <a:pt x="66" y="987"/>
                      <a:pt x="52" y="1002"/>
                      <a:pt x="33" y="1002"/>
                    </a:cubicBezTo>
                    <a:cubicBezTo>
                      <a:pt x="15" y="1002"/>
                      <a:pt x="0" y="987"/>
                      <a:pt x="0" y="969"/>
                    </a:cubicBezTo>
                    <a:lnTo>
                      <a:pt x="0" y="35"/>
                    </a:lnTo>
                    <a:cubicBezTo>
                      <a:pt x="0" y="24"/>
                      <a:pt x="6" y="13"/>
                      <a:pt x="15" y="7"/>
                    </a:cubicBezTo>
                    <a:cubicBezTo>
                      <a:pt x="25" y="1"/>
                      <a:pt x="36" y="0"/>
                      <a:pt x="47" y="5"/>
                    </a:cubicBezTo>
                    <a:lnTo>
                      <a:pt x="415" y="171"/>
                    </a:lnTo>
                    <a:cubicBezTo>
                      <a:pt x="427" y="176"/>
                      <a:pt x="435" y="188"/>
                      <a:pt x="435" y="201"/>
                    </a:cubicBezTo>
                    <a:lnTo>
                      <a:pt x="435" y="969"/>
                    </a:lnTo>
                    <a:cubicBezTo>
                      <a:pt x="435" y="987"/>
                      <a:pt x="420" y="1002"/>
                      <a:pt x="401" y="100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9" name="Freeform 99"/>
              <p:cNvSpPr>
                <a:spLocks/>
              </p:cNvSpPr>
              <p:nvPr/>
            </p:nvSpPr>
            <p:spPr bwMode="auto">
              <a:xfrm>
                <a:off x="2362200" y="4022726"/>
                <a:ext cx="15875" cy="220663"/>
              </a:xfrm>
              <a:custGeom>
                <a:avLst/>
                <a:gdLst>
                  <a:gd name="T0" fmla="*/ 2147483646 w 40"/>
                  <a:gd name="T1" fmla="*/ 2147483646 h 525"/>
                  <a:gd name="T2" fmla="*/ 2147483646 w 40"/>
                  <a:gd name="T3" fmla="*/ 2147483646 h 525"/>
                  <a:gd name="T4" fmla="*/ 0 w 40"/>
                  <a:gd name="T5" fmla="*/ 2147483646 h 525"/>
                  <a:gd name="T6" fmla="*/ 0 w 40"/>
                  <a:gd name="T7" fmla="*/ 2147483646 h 525"/>
                  <a:gd name="T8" fmla="*/ 2147483646 w 40"/>
                  <a:gd name="T9" fmla="*/ 0 h 525"/>
                  <a:gd name="T10" fmla="*/ 2147483646 w 40"/>
                  <a:gd name="T11" fmla="*/ 2147483646 h 525"/>
                  <a:gd name="T12" fmla="*/ 2147483646 w 40"/>
                  <a:gd name="T13" fmla="*/ 2147483646 h 525"/>
                  <a:gd name="T14" fmla="*/ 2147483646 w 40"/>
                  <a:gd name="T15" fmla="*/ 2147483646 h 525"/>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525"/>
                  <a:gd name="T26" fmla="*/ 40 w 40"/>
                  <a:gd name="T27" fmla="*/ 525 h 5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525">
                    <a:moveTo>
                      <a:pt x="20" y="525"/>
                    </a:moveTo>
                    <a:lnTo>
                      <a:pt x="20" y="525"/>
                    </a:lnTo>
                    <a:cubicBezTo>
                      <a:pt x="9" y="525"/>
                      <a:pt x="0" y="516"/>
                      <a:pt x="0" y="505"/>
                    </a:cubicBezTo>
                    <a:lnTo>
                      <a:pt x="0" y="20"/>
                    </a:lnTo>
                    <a:cubicBezTo>
                      <a:pt x="0" y="9"/>
                      <a:pt x="9" y="0"/>
                      <a:pt x="20" y="0"/>
                    </a:cubicBezTo>
                    <a:cubicBezTo>
                      <a:pt x="31" y="0"/>
                      <a:pt x="40" y="9"/>
                      <a:pt x="40" y="20"/>
                    </a:cubicBezTo>
                    <a:lnTo>
                      <a:pt x="40" y="505"/>
                    </a:lnTo>
                    <a:cubicBezTo>
                      <a:pt x="40" y="516"/>
                      <a:pt x="31" y="525"/>
                      <a:pt x="20" y="525"/>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Freeform 100"/>
              <p:cNvSpPr>
                <a:spLocks/>
              </p:cNvSpPr>
              <p:nvPr/>
            </p:nvSpPr>
            <p:spPr bwMode="auto">
              <a:xfrm>
                <a:off x="2311400" y="3986213"/>
                <a:ext cx="17463" cy="257175"/>
              </a:xfrm>
              <a:custGeom>
                <a:avLst/>
                <a:gdLst>
                  <a:gd name="T0" fmla="*/ 2147483646 w 40"/>
                  <a:gd name="T1" fmla="*/ 2147483646 h 612"/>
                  <a:gd name="T2" fmla="*/ 2147483646 w 40"/>
                  <a:gd name="T3" fmla="*/ 2147483646 h 612"/>
                  <a:gd name="T4" fmla="*/ 0 w 40"/>
                  <a:gd name="T5" fmla="*/ 2147483646 h 612"/>
                  <a:gd name="T6" fmla="*/ 0 w 40"/>
                  <a:gd name="T7" fmla="*/ 2147483646 h 612"/>
                  <a:gd name="T8" fmla="*/ 2147483646 w 40"/>
                  <a:gd name="T9" fmla="*/ 0 h 612"/>
                  <a:gd name="T10" fmla="*/ 2147483646 w 40"/>
                  <a:gd name="T11" fmla="*/ 2147483646 h 612"/>
                  <a:gd name="T12" fmla="*/ 2147483646 w 40"/>
                  <a:gd name="T13" fmla="*/ 2147483646 h 612"/>
                  <a:gd name="T14" fmla="*/ 2147483646 w 40"/>
                  <a:gd name="T15" fmla="*/ 2147483646 h 612"/>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612"/>
                  <a:gd name="T26" fmla="*/ 40 w 40"/>
                  <a:gd name="T27" fmla="*/ 612 h 6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612">
                    <a:moveTo>
                      <a:pt x="20" y="612"/>
                    </a:moveTo>
                    <a:lnTo>
                      <a:pt x="20" y="612"/>
                    </a:lnTo>
                    <a:cubicBezTo>
                      <a:pt x="9" y="612"/>
                      <a:pt x="0" y="603"/>
                      <a:pt x="0" y="592"/>
                    </a:cubicBezTo>
                    <a:lnTo>
                      <a:pt x="0" y="20"/>
                    </a:lnTo>
                    <a:cubicBezTo>
                      <a:pt x="0" y="9"/>
                      <a:pt x="9" y="0"/>
                      <a:pt x="20" y="0"/>
                    </a:cubicBezTo>
                    <a:cubicBezTo>
                      <a:pt x="31" y="0"/>
                      <a:pt x="40" y="9"/>
                      <a:pt x="40" y="20"/>
                    </a:cubicBezTo>
                    <a:lnTo>
                      <a:pt x="40" y="592"/>
                    </a:lnTo>
                    <a:cubicBezTo>
                      <a:pt x="40" y="603"/>
                      <a:pt x="31" y="612"/>
                      <a:pt x="20" y="61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1" name="Freeform 101"/>
              <p:cNvSpPr>
                <a:spLocks/>
              </p:cNvSpPr>
              <p:nvPr/>
            </p:nvSpPr>
            <p:spPr bwMode="auto">
              <a:xfrm>
                <a:off x="2159000" y="3681413"/>
                <a:ext cx="15875" cy="561975"/>
              </a:xfrm>
              <a:custGeom>
                <a:avLst/>
                <a:gdLst>
                  <a:gd name="T0" fmla="*/ 2147483646 w 40"/>
                  <a:gd name="T1" fmla="*/ 2147483646 h 1338"/>
                  <a:gd name="T2" fmla="*/ 2147483646 w 40"/>
                  <a:gd name="T3" fmla="*/ 2147483646 h 1338"/>
                  <a:gd name="T4" fmla="*/ 0 w 40"/>
                  <a:gd name="T5" fmla="*/ 2147483646 h 1338"/>
                  <a:gd name="T6" fmla="*/ 0 w 40"/>
                  <a:gd name="T7" fmla="*/ 2147483646 h 1338"/>
                  <a:gd name="T8" fmla="*/ 2147483646 w 40"/>
                  <a:gd name="T9" fmla="*/ 0 h 1338"/>
                  <a:gd name="T10" fmla="*/ 2147483646 w 40"/>
                  <a:gd name="T11" fmla="*/ 2147483646 h 1338"/>
                  <a:gd name="T12" fmla="*/ 2147483646 w 40"/>
                  <a:gd name="T13" fmla="*/ 2147483646 h 1338"/>
                  <a:gd name="T14" fmla="*/ 2147483646 w 40"/>
                  <a:gd name="T15" fmla="*/ 2147483646 h 133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38"/>
                  <a:gd name="T26" fmla="*/ 40 w 40"/>
                  <a:gd name="T27" fmla="*/ 1338 h 13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38">
                    <a:moveTo>
                      <a:pt x="20" y="1338"/>
                    </a:moveTo>
                    <a:lnTo>
                      <a:pt x="20" y="1338"/>
                    </a:lnTo>
                    <a:cubicBezTo>
                      <a:pt x="9" y="1338"/>
                      <a:pt x="0" y="1329"/>
                      <a:pt x="0" y="1318"/>
                    </a:cubicBezTo>
                    <a:lnTo>
                      <a:pt x="0" y="20"/>
                    </a:lnTo>
                    <a:cubicBezTo>
                      <a:pt x="0" y="8"/>
                      <a:pt x="9" y="0"/>
                      <a:pt x="20" y="0"/>
                    </a:cubicBezTo>
                    <a:cubicBezTo>
                      <a:pt x="31" y="0"/>
                      <a:pt x="40" y="8"/>
                      <a:pt x="40" y="20"/>
                    </a:cubicBezTo>
                    <a:lnTo>
                      <a:pt x="40" y="1318"/>
                    </a:lnTo>
                    <a:cubicBezTo>
                      <a:pt x="40" y="1329"/>
                      <a:pt x="31" y="1338"/>
                      <a:pt x="20" y="133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2" name="Freeform 102"/>
              <p:cNvSpPr>
                <a:spLocks/>
              </p:cNvSpPr>
              <p:nvPr/>
            </p:nvSpPr>
            <p:spPr bwMode="auto">
              <a:xfrm>
                <a:off x="2206625" y="3659188"/>
                <a:ext cx="15875" cy="584200"/>
              </a:xfrm>
              <a:custGeom>
                <a:avLst/>
                <a:gdLst>
                  <a:gd name="T0" fmla="*/ 2147483646 w 40"/>
                  <a:gd name="T1" fmla="*/ 2147483646 h 1388"/>
                  <a:gd name="T2" fmla="*/ 2147483646 w 40"/>
                  <a:gd name="T3" fmla="*/ 2147483646 h 1388"/>
                  <a:gd name="T4" fmla="*/ 0 w 40"/>
                  <a:gd name="T5" fmla="*/ 2147483646 h 1388"/>
                  <a:gd name="T6" fmla="*/ 0 w 40"/>
                  <a:gd name="T7" fmla="*/ 2147483646 h 1388"/>
                  <a:gd name="T8" fmla="*/ 2147483646 w 40"/>
                  <a:gd name="T9" fmla="*/ 0 h 1388"/>
                  <a:gd name="T10" fmla="*/ 2147483646 w 40"/>
                  <a:gd name="T11" fmla="*/ 2147483646 h 1388"/>
                  <a:gd name="T12" fmla="*/ 2147483646 w 40"/>
                  <a:gd name="T13" fmla="*/ 2147483646 h 1388"/>
                  <a:gd name="T14" fmla="*/ 2147483646 w 40"/>
                  <a:gd name="T15" fmla="*/ 2147483646 h 138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88"/>
                  <a:gd name="T26" fmla="*/ 40 w 40"/>
                  <a:gd name="T27" fmla="*/ 1388 h 13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88">
                    <a:moveTo>
                      <a:pt x="20" y="1388"/>
                    </a:moveTo>
                    <a:lnTo>
                      <a:pt x="20" y="1388"/>
                    </a:lnTo>
                    <a:cubicBezTo>
                      <a:pt x="9" y="1388"/>
                      <a:pt x="0" y="1379"/>
                      <a:pt x="0" y="1368"/>
                    </a:cubicBezTo>
                    <a:lnTo>
                      <a:pt x="0" y="20"/>
                    </a:lnTo>
                    <a:cubicBezTo>
                      <a:pt x="0" y="9"/>
                      <a:pt x="9" y="0"/>
                      <a:pt x="20" y="0"/>
                    </a:cubicBezTo>
                    <a:cubicBezTo>
                      <a:pt x="31" y="0"/>
                      <a:pt x="40" y="9"/>
                      <a:pt x="40" y="20"/>
                    </a:cubicBezTo>
                    <a:lnTo>
                      <a:pt x="40" y="1368"/>
                    </a:lnTo>
                    <a:cubicBezTo>
                      <a:pt x="40" y="1379"/>
                      <a:pt x="31" y="1388"/>
                      <a:pt x="20" y="138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3" name="Freeform 103"/>
              <p:cNvSpPr>
                <a:spLocks/>
              </p:cNvSpPr>
              <p:nvPr/>
            </p:nvSpPr>
            <p:spPr bwMode="auto">
              <a:xfrm>
                <a:off x="1884363" y="4276726"/>
                <a:ext cx="612775" cy="88900"/>
              </a:xfrm>
              <a:custGeom>
                <a:avLst/>
                <a:gdLst>
                  <a:gd name="T0" fmla="*/ 2147483646 w 1458"/>
                  <a:gd name="T1" fmla="*/ 2147483646 h 213"/>
                  <a:gd name="T2" fmla="*/ 2147483646 w 1458"/>
                  <a:gd name="T3" fmla="*/ 2147483646 h 213"/>
                  <a:gd name="T4" fmla="*/ 2147483646 w 1458"/>
                  <a:gd name="T5" fmla="*/ 2147483646 h 213"/>
                  <a:gd name="T6" fmla="*/ 2147483646 w 1458"/>
                  <a:gd name="T7" fmla="*/ 2147483646 h 213"/>
                  <a:gd name="T8" fmla="*/ 2147483646 w 1458"/>
                  <a:gd name="T9" fmla="*/ 2147483646 h 213"/>
                  <a:gd name="T10" fmla="*/ 2147483646 w 1458"/>
                  <a:gd name="T11" fmla="*/ 2147483646 h 213"/>
                  <a:gd name="T12" fmla="*/ 2147483646 w 1458"/>
                  <a:gd name="T13" fmla="*/ 2147483646 h 213"/>
                  <a:gd name="T14" fmla="*/ 2147483646 w 1458"/>
                  <a:gd name="T15" fmla="*/ 2147483646 h 213"/>
                  <a:gd name="T16" fmla="*/ 2147483646 w 1458"/>
                  <a:gd name="T17" fmla="*/ 2147483646 h 213"/>
                  <a:gd name="T18" fmla="*/ 2147483646 w 1458"/>
                  <a:gd name="T19" fmla="*/ 2147483646 h 213"/>
                  <a:gd name="T20" fmla="*/ 2147483646 w 1458"/>
                  <a:gd name="T21" fmla="*/ 2147483646 h 213"/>
                  <a:gd name="T22" fmla="*/ 2147483646 w 1458"/>
                  <a:gd name="T23" fmla="*/ 2147483646 h 213"/>
                  <a:gd name="T24" fmla="*/ 2147483646 w 1458"/>
                  <a:gd name="T25" fmla="*/ 2147483646 h 213"/>
                  <a:gd name="T26" fmla="*/ 0 w 1458"/>
                  <a:gd name="T27" fmla="*/ 2147483646 h 213"/>
                  <a:gd name="T28" fmla="*/ 0 w 1458"/>
                  <a:gd name="T29" fmla="*/ 2147483646 h 213"/>
                  <a:gd name="T30" fmla="*/ 2147483646 w 1458"/>
                  <a:gd name="T31" fmla="*/ 0 h 213"/>
                  <a:gd name="T32" fmla="*/ 2147483646 w 1458"/>
                  <a:gd name="T33" fmla="*/ 0 h 213"/>
                  <a:gd name="T34" fmla="*/ 2147483646 w 1458"/>
                  <a:gd name="T35" fmla="*/ 2147483646 h 213"/>
                  <a:gd name="T36" fmla="*/ 2147483646 w 1458"/>
                  <a:gd name="T37" fmla="*/ 2147483646 h 213"/>
                  <a:gd name="T38" fmla="*/ 2147483646 w 1458"/>
                  <a:gd name="T39" fmla="*/ 2147483646 h 2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58"/>
                  <a:gd name="T61" fmla="*/ 0 h 213"/>
                  <a:gd name="T62" fmla="*/ 1458 w 1458"/>
                  <a:gd name="T63" fmla="*/ 213 h 2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58" h="213">
                    <a:moveTo>
                      <a:pt x="1425" y="213"/>
                    </a:moveTo>
                    <a:lnTo>
                      <a:pt x="1425" y="213"/>
                    </a:lnTo>
                    <a:lnTo>
                      <a:pt x="1106" y="213"/>
                    </a:lnTo>
                    <a:cubicBezTo>
                      <a:pt x="1088" y="213"/>
                      <a:pt x="1073" y="198"/>
                      <a:pt x="1073" y="180"/>
                    </a:cubicBezTo>
                    <a:cubicBezTo>
                      <a:pt x="1073" y="161"/>
                      <a:pt x="1088" y="147"/>
                      <a:pt x="1106" y="147"/>
                    </a:cubicBezTo>
                    <a:lnTo>
                      <a:pt x="1392" y="147"/>
                    </a:lnTo>
                    <a:lnTo>
                      <a:pt x="1392" y="67"/>
                    </a:lnTo>
                    <a:lnTo>
                      <a:pt x="66" y="67"/>
                    </a:lnTo>
                    <a:lnTo>
                      <a:pt x="66" y="147"/>
                    </a:lnTo>
                    <a:lnTo>
                      <a:pt x="864" y="147"/>
                    </a:lnTo>
                    <a:cubicBezTo>
                      <a:pt x="883" y="147"/>
                      <a:pt x="898" y="161"/>
                      <a:pt x="898" y="180"/>
                    </a:cubicBezTo>
                    <a:cubicBezTo>
                      <a:pt x="898" y="198"/>
                      <a:pt x="883" y="213"/>
                      <a:pt x="864" y="213"/>
                    </a:cubicBezTo>
                    <a:lnTo>
                      <a:pt x="33" y="213"/>
                    </a:lnTo>
                    <a:cubicBezTo>
                      <a:pt x="14" y="213"/>
                      <a:pt x="0" y="198"/>
                      <a:pt x="0" y="180"/>
                    </a:cubicBezTo>
                    <a:lnTo>
                      <a:pt x="0" y="34"/>
                    </a:lnTo>
                    <a:cubicBezTo>
                      <a:pt x="0" y="15"/>
                      <a:pt x="14" y="0"/>
                      <a:pt x="33" y="0"/>
                    </a:cubicBezTo>
                    <a:lnTo>
                      <a:pt x="1425" y="0"/>
                    </a:lnTo>
                    <a:cubicBezTo>
                      <a:pt x="1443" y="0"/>
                      <a:pt x="1458" y="15"/>
                      <a:pt x="1458" y="34"/>
                    </a:cubicBezTo>
                    <a:lnTo>
                      <a:pt x="1458" y="180"/>
                    </a:lnTo>
                    <a:cubicBezTo>
                      <a:pt x="1458" y="198"/>
                      <a:pt x="1443" y="213"/>
                      <a:pt x="1425" y="21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5" name="矩形 124"/>
            <p:cNvSpPr/>
            <p:nvPr/>
          </p:nvSpPr>
          <p:spPr>
            <a:xfrm>
              <a:off x="7020727" y="6025537"/>
              <a:ext cx="902811" cy="307777"/>
            </a:xfrm>
            <a:prstGeom prst="rect">
              <a:avLst/>
            </a:prstGeom>
          </p:spPr>
          <p:txBody>
            <a:bodyPr wrap="none">
              <a:spAutoFit/>
            </a:bodyPr>
            <a:lstStyle/>
            <a:p>
              <a:pPr algn="ctr" defTabSz="1218784"/>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数据中</a:t>
              </a:r>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心</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 name="矩形 125"/>
            <p:cNvSpPr/>
            <p:nvPr/>
          </p:nvSpPr>
          <p:spPr>
            <a:xfrm>
              <a:off x="8184967" y="6025537"/>
              <a:ext cx="543738" cy="307777"/>
            </a:xfrm>
            <a:prstGeom prst="rect">
              <a:avLst/>
            </a:prstGeom>
          </p:spPr>
          <p:txBody>
            <a:bodyPr wrap="none">
              <a:spAutoFit/>
            </a:bodyPr>
            <a:lstStyle/>
            <a:p>
              <a:pPr algn="ctr" defTabSz="1218784"/>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园区</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 name="矩形 126"/>
            <p:cNvSpPr/>
            <p:nvPr/>
          </p:nvSpPr>
          <p:spPr>
            <a:xfrm>
              <a:off x="8914746" y="6025537"/>
              <a:ext cx="543738" cy="307777"/>
            </a:xfrm>
            <a:prstGeom prst="rect">
              <a:avLst/>
            </a:prstGeom>
          </p:spPr>
          <p:txBody>
            <a:bodyPr wrap="none">
              <a:spAutoFit/>
            </a:bodyPr>
            <a:lstStyle/>
            <a:p>
              <a:pPr algn="ctr" defTabSz="1218784"/>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广域</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 name="矩形 127"/>
            <p:cNvSpPr/>
            <p:nvPr/>
          </p:nvSpPr>
          <p:spPr>
            <a:xfrm>
              <a:off x="9560209" y="6025537"/>
              <a:ext cx="543738" cy="307777"/>
            </a:xfrm>
            <a:prstGeom prst="rect">
              <a:avLst/>
            </a:prstGeom>
          </p:spPr>
          <p:txBody>
            <a:bodyPr wrap="none">
              <a:spAutoFit/>
            </a:bodyPr>
            <a:lstStyle/>
            <a:p>
              <a:pPr algn="ctr" defTabSz="1218784"/>
              <a:r>
                <a:rPr lang="zh-CN" altLang="en-US" sz="1400" dirty="0">
                  <a:latin typeface="Huawei Sans" panose="020C0503030203020204" pitchFamily="34" charset="0"/>
                  <a:ea typeface="方正兰亭黑简体" panose="02000000000000000000" pitchFamily="2" charset="-122"/>
                  <a:cs typeface="+mn-ea"/>
                  <a:sym typeface="Huawei Sans" panose="020C0503030203020204" pitchFamily="34" charset="0"/>
                </a:rPr>
                <a:t>分支</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 name="矩形 128"/>
            <p:cNvSpPr/>
            <p:nvPr/>
          </p:nvSpPr>
          <p:spPr>
            <a:xfrm>
              <a:off x="7306916" y="1710047"/>
              <a:ext cx="1543104" cy="307777"/>
            </a:xfrm>
            <a:prstGeom prst="rect">
              <a:avLst/>
            </a:prstGeom>
            <a:noFill/>
          </p:spPr>
          <p:txBody>
            <a:bodyPr wrap="square">
              <a:spAutoFit/>
            </a:bodyPr>
            <a:lstStyle/>
            <a:p>
              <a:pPr algn="ctr" defTabSz="2436693"/>
              <a:r>
                <a:rPr lang="zh-CN" altLang="en-US" sz="1400" dirty="0" smtClea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视频</a:t>
              </a:r>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会议</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 name="矩形 129"/>
            <p:cNvSpPr/>
            <p:nvPr/>
          </p:nvSpPr>
          <p:spPr>
            <a:xfrm>
              <a:off x="9326197" y="1710047"/>
              <a:ext cx="1543104" cy="307777"/>
            </a:xfrm>
            <a:prstGeom prst="rect">
              <a:avLst/>
            </a:prstGeom>
            <a:noFill/>
          </p:spPr>
          <p:txBody>
            <a:bodyPr wrap="square">
              <a:spAutoFit/>
            </a:bodyPr>
            <a:lstStyle/>
            <a:p>
              <a:pPr algn="ctr" defTabSz="2436693"/>
              <a:r>
                <a:rPr lang="zh-CN" altLang="en-US" sz="1400" dirty="0" smtClea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广告</a:t>
              </a:r>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运营</a:t>
              </a:r>
              <a:r>
                <a:rPr lang="zh-CN" altLang="en-US" sz="1400" dirty="0" smtClea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400" dirty="0" smtClea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altLang="zh-CN" sz="14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 name="矩形 130"/>
            <p:cNvSpPr/>
            <p:nvPr/>
          </p:nvSpPr>
          <p:spPr>
            <a:xfrm>
              <a:off x="8273516" y="1710047"/>
              <a:ext cx="1543104" cy="307777"/>
            </a:xfrm>
            <a:prstGeom prst="rect">
              <a:avLst/>
            </a:prstGeom>
            <a:noFill/>
          </p:spPr>
          <p:txBody>
            <a:bodyPr wrap="square">
              <a:spAutoFit/>
            </a:bodyPr>
            <a:lstStyle/>
            <a:p>
              <a:pPr algn="ctr" defTabSz="2436693"/>
              <a:r>
                <a:rPr lang="zh-CN" altLang="en-US"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办公</a:t>
              </a:r>
              <a:r>
                <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OS</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0" name="TextBox 63"/>
            <p:cNvSpPr txBox="1"/>
            <p:nvPr/>
          </p:nvSpPr>
          <p:spPr>
            <a:xfrm>
              <a:off x="8373842" y="3586277"/>
              <a:ext cx="674341" cy="307777"/>
            </a:xfrm>
            <a:prstGeom prst="rect">
              <a:avLst/>
            </a:prstGeom>
            <a:noFill/>
          </p:spPr>
          <p:txBody>
            <a:bodyPr wrap="square" rtlCol="0">
              <a:spAutoFit/>
            </a:bodyPr>
            <a:lstStyle/>
            <a:p>
              <a:pPr algn="ctr" defTabSz="914112"/>
              <a:r>
                <a:rPr lang="zh-CN" altLang="en-US" sz="1400" dirty="0"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分析</a:t>
              </a:r>
              <a:endParaRPr lang="en-US" altLang="zh-CN" sz="14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1" name="TextBox 63"/>
            <p:cNvSpPr txBox="1"/>
            <p:nvPr/>
          </p:nvSpPr>
          <p:spPr>
            <a:xfrm>
              <a:off x="7716968" y="4085765"/>
              <a:ext cx="664767" cy="307777"/>
            </a:xfrm>
            <a:prstGeom prst="rect">
              <a:avLst/>
            </a:prstGeom>
            <a:noFill/>
          </p:spPr>
          <p:txBody>
            <a:bodyPr wrap="square" rtlCol="0">
              <a:spAutoFit/>
            </a:bodyPr>
            <a:lstStyle/>
            <a:p>
              <a:pPr algn="ctr" defTabSz="914112"/>
              <a:r>
                <a:rPr lang="zh-CN" altLang="en-US" sz="1400" dirty="0"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管理</a:t>
              </a:r>
              <a:endParaRPr lang="en-US" altLang="zh-CN" sz="14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2" name="TextBox 63"/>
            <p:cNvSpPr txBox="1"/>
            <p:nvPr/>
          </p:nvSpPr>
          <p:spPr>
            <a:xfrm>
              <a:off x="8993413" y="4125413"/>
              <a:ext cx="765303" cy="307777"/>
            </a:xfrm>
            <a:prstGeom prst="rect">
              <a:avLst/>
            </a:prstGeom>
            <a:noFill/>
          </p:spPr>
          <p:txBody>
            <a:bodyPr wrap="square" rtlCol="0">
              <a:spAutoFit/>
            </a:bodyPr>
            <a:lstStyle/>
            <a:p>
              <a:pPr algn="ctr" defTabSz="914112"/>
              <a:r>
                <a:rPr lang="zh-CN" altLang="en-US" sz="1400" dirty="0" smtClean="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控制</a:t>
              </a:r>
              <a:endParaRPr lang="en-US" altLang="zh-CN" sz="14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316" name="图片 315" descr="NB-IoT "/>
            <p:cNvPicPr>
              <a:picLocks noChangeAspect="1"/>
            </p:cNvPicPr>
            <p:nvPr/>
          </p:nvPicPr>
          <p:blipFill>
            <a:blip r:embed="rId9"/>
            <a:stretch>
              <a:fillRect/>
            </a:stretch>
          </p:blipFill>
          <p:spPr>
            <a:xfrm>
              <a:off x="8332705" y="3825318"/>
              <a:ext cx="792000" cy="720000"/>
            </a:xfrm>
            <a:prstGeom prst="rect">
              <a:avLst/>
            </a:prstGeom>
            <a:noFill/>
            <a:ln w="12700">
              <a:noFill/>
            </a:ln>
          </p:spPr>
        </p:pic>
        <p:pic>
          <p:nvPicPr>
            <p:cNvPr id="317" name="图片 316" descr="形状 638"/>
            <p:cNvPicPr>
              <a:picLocks noChangeAspect="1"/>
            </p:cNvPicPr>
            <p:nvPr/>
          </p:nvPicPr>
          <p:blipFill>
            <a:blip r:embed="rId10"/>
            <a:stretch>
              <a:fillRect/>
            </a:stretch>
          </p:blipFill>
          <p:spPr>
            <a:xfrm>
              <a:off x="8629840" y="3877492"/>
              <a:ext cx="200915" cy="136988"/>
            </a:xfrm>
            <a:prstGeom prst="rect">
              <a:avLst/>
            </a:prstGeom>
            <a:noFill/>
            <a:ln w="12700">
              <a:solidFill>
                <a:schemeClr val="bg1">
                  <a:lumMod val="75000"/>
                </a:schemeClr>
              </a:solidFill>
            </a:ln>
          </p:spPr>
        </p:pic>
        <p:pic>
          <p:nvPicPr>
            <p:cNvPr id="318" name="图片 317" descr="形状 639"/>
            <p:cNvPicPr>
              <a:picLocks noChangeAspect="1"/>
            </p:cNvPicPr>
            <p:nvPr/>
          </p:nvPicPr>
          <p:blipFill>
            <a:blip r:embed="rId11"/>
            <a:stretch>
              <a:fillRect/>
            </a:stretch>
          </p:blipFill>
          <p:spPr>
            <a:xfrm>
              <a:off x="8851385" y="4177043"/>
              <a:ext cx="154275" cy="132911"/>
            </a:xfrm>
            <a:prstGeom prst="rect">
              <a:avLst/>
            </a:prstGeom>
            <a:noFill/>
            <a:ln w="12700">
              <a:solidFill>
                <a:schemeClr val="bg1">
                  <a:lumMod val="75000"/>
                </a:schemeClr>
              </a:solidFill>
            </a:ln>
          </p:spPr>
        </p:pic>
        <p:pic>
          <p:nvPicPr>
            <p:cNvPr id="319" name="图片 318" descr="形状 640"/>
            <p:cNvPicPr>
              <a:picLocks noChangeAspect="1"/>
            </p:cNvPicPr>
            <p:nvPr/>
          </p:nvPicPr>
          <p:blipFill>
            <a:blip r:embed="rId12"/>
            <a:stretch>
              <a:fillRect/>
            </a:stretch>
          </p:blipFill>
          <p:spPr>
            <a:xfrm>
              <a:off x="8418162" y="4169405"/>
              <a:ext cx="172213" cy="122310"/>
            </a:xfrm>
            <a:prstGeom prst="rect">
              <a:avLst/>
            </a:prstGeom>
            <a:noFill/>
            <a:ln w="12700">
              <a:solidFill>
                <a:schemeClr val="bg1">
                  <a:lumMod val="75000"/>
                </a:schemeClr>
              </a:solidFill>
            </a:ln>
          </p:spPr>
        </p:pic>
        <p:sp>
          <p:nvSpPr>
            <p:cNvPr id="323" name="browser-setting-interface-circular-symbol-of-a-wrench-in-a-window-outlines-inside-a-circle_41892"/>
            <p:cNvSpPr>
              <a:spLocks noChangeAspect="1"/>
            </p:cNvSpPr>
            <p:nvPr/>
          </p:nvSpPr>
          <p:spPr bwMode="auto">
            <a:xfrm>
              <a:off x="8400354" y="4165960"/>
              <a:ext cx="227214" cy="164403"/>
            </a:xfrm>
            <a:custGeom>
              <a:avLst/>
              <a:gdLst>
                <a:gd name="connsiteX0" fmla="*/ 311666 w 576804"/>
                <a:gd name="connsiteY0" fmla="*/ 251897 h 459094"/>
                <a:gd name="connsiteX1" fmla="*/ 302194 w 576804"/>
                <a:gd name="connsiteY1" fmla="*/ 262214 h 459094"/>
                <a:gd name="connsiteX2" fmla="*/ 291861 w 576804"/>
                <a:gd name="connsiteY2" fmla="*/ 271672 h 459094"/>
                <a:gd name="connsiteX3" fmla="*/ 381414 w 576804"/>
                <a:gd name="connsiteY3" fmla="*/ 361090 h 459094"/>
                <a:gd name="connsiteX4" fmla="*/ 401219 w 576804"/>
                <a:gd name="connsiteY4" fmla="*/ 341315 h 459094"/>
                <a:gd name="connsiteX5" fmla="*/ 239334 w 576804"/>
                <a:gd name="connsiteY5" fmla="*/ 147002 h 459094"/>
                <a:gd name="connsiteX6" fmla="*/ 271195 w 576804"/>
                <a:gd name="connsiteY6" fmla="*/ 178815 h 459094"/>
                <a:gd name="connsiteX7" fmla="*/ 271195 w 576804"/>
                <a:gd name="connsiteY7" fmla="*/ 194291 h 459094"/>
                <a:gd name="connsiteX8" fmla="*/ 234168 w 576804"/>
                <a:gd name="connsiteY8" fmla="*/ 230402 h 459094"/>
                <a:gd name="connsiteX9" fmla="*/ 218668 w 576804"/>
                <a:gd name="connsiteY9" fmla="*/ 230402 h 459094"/>
                <a:gd name="connsiteX10" fmla="*/ 186808 w 576804"/>
                <a:gd name="connsiteY10" fmla="*/ 199449 h 459094"/>
                <a:gd name="connsiteX11" fmla="*/ 203169 w 576804"/>
                <a:gd name="connsiteY11" fmla="*/ 245878 h 459094"/>
                <a:gd name="connsiteX12" fmla="*/ 244501 w 576804"/>
                <a:gd name="connsiteY12" fmla="*/ 263074 h 459094"/>
                <a:gd name="connsiteX13" fmla="*/ 285833 w 576804"/>
                <a:gd name="connsiteY13" fmla="*/ 245878 h 459094"/>
                <a:gd name="connsiteX14" fmla="*/ 285833 w 576804"/>
                <a:gd name="connsiteY14" fmla="*/ 163338 h 459094"/>
                <a:gd name="connsiteX15" fmla="*/ 239334 w 576804"/>
                <a:gd name="connsiteY15" fmla="*/ 147002 h 459094"/>
                <a:gd name="connsiteX16" fmla="*/ 244501 w 576804"/>
                <a:gd name="connsiteY16" fmla="*/ 123788 h 459094"/>
                <a:gd name="connsiteX17" fmla="*/ 302194 w 576804"/>
                <a:gd name="connsiteY17" fmla="*/ 147002 h 459094"/>
                <a:gd name="connsiteX18" fmla="*/ 321999 w 576804"/>
                <a:gd name="connsiteY18" fmla="*/ 229542 h 459094"/>
                <a:gd name="connsiteX19" fmla="*/ 426191 w 576804"/>
                <a:gd name="connsiteY19" fmla="*/ 333577 h 459094"/>
                <a:gd name="connsiteX20" fmla="*/ 426191 w 576804"/>
                <a:gd name="connsiteY20" fmla="*/ 349913 h 459094"/>
                <a:gd name="connsiteX21" fmla="*/ 390025 w 576804"/>
                <a:gd name="connsiteY21" fmla="*/ 386024 h 459094"/>
                <a:gd name="connsiteX22" fmla="*/ 381414 w 576804"/>
                <a:gd name="connsiteY22" fmla="*/ 389463 h 459094"/>
                <a:gd name="connsiteX23" fmla="*/ 373664 w 576804"/>
                <a:gd name="connsiteY23" fmla="*/ 386024 h 459094"/>
                <a:gd name="connsiteX24" fmla="*/ 269473 w 576804"/>
                <a:gd name="connsiteY24" fmla="*/ 281989 h 459094"/>
                <a:gd name="connsiteX25" fmla="*/ 244501 w 576804"/>
                <a:gd name="connsiteY25" fmla="*/ 285428 h 459094"/>
                <a:gd name="connsiteX26" fmla="*/ 186808 w 576804"/>
                <a:gd name="connsiteY26" fmla="*/ 262214 h 459094"/>
                <a:gd name="connsiteX27" fmla="*/ 170447 w 576804"/>
                <a:gd name="connsiteY27" fmla="*/ 172796 h 459094"/>
                <a:gd name="connsiteX28" fmla="*/ 178197 w 576804"/>
                <a:gd name="connsiteY28" fmla="*/ 165918 h 459094"/>
                <a:gd name="connsiteX29" fmla="*/ 188530 w 576804"/>
                <a:gd name="connsiteY29" fmla="*/ 168497 h 459094"/>
                <a:gd name="connsiteX30" fmla="*/ 226418 w 576804"/>
                <a:gd name="connsiteY30" fmla="*/ 206328 h 459094"/>
                <a:gd name="connsiteX31" fmla="*/ 246223 w 576804"/>
                <a:gd name="connsiteY31" fmla="*/ 186553 h 459094"/>
                <a:gd name="connsiteX32" fmla="*/ 208335 w 576804"/>
                <a:gd name="connsiteY32" fmla="*/ 148722 h 459094"/>
                <a:gd name="connsiteX33" fmla="*/ 205752 w 576804"/>
                <a:gd name="connsiteY33" fmla="*/ 138404 h 459094"/>
                <a:gd name="connsiteX34" fmla="*/ 212641 w 576804"/>
                <a:gd name="connsiteY34" fmla="*/ 129807 h 459094"/>
                <a:gd name="connsiteX35" fmla="*/ 244501 w 576804"/>
                <a:gd name="connsiteY35" fmla="*/ 123788 h 459094"/>
                <a:gd name="connsiteX36" fmla="*/ 55153 w 576804"/>
                <a:gd name="connsiteY36" fmla="*/ 100587 h 459094"/>
                <a:gd name="connsiteX37" fmla="*/ 55153 w 576804"/>
                <a:gd name="connsiteY37" fmla="*/ 220985 h 459094"/>
                <a:gd name="connsiteX38" fmla="*/ 55153 w 576804"/>
                <a:gd name="connsiteY38" fmla="*/ 294083 h 459094"/>
                <a:gd name="connsiteX39" fmla="*/ 55153 w 576804"/>
                <a:gd name="connsiteY39" fmla="*/ 403300 h 459094"/>
                <a:gd name="connsiteX40" fmla="*/ 160158 w 576804"/>
                <a:gd name="connsiteY40" fmla="*/ 403300 h 459094"/>
                <a:gd name="connsiteX41" fmla="*/ 233317 w 576804"/>
                <a:gd name="connsiteY41" fmla="*/ 403300 h 459094"/>
                <a:gd name="connsiteX42" fmla="*/ 521651 w 576804"/>
                <a:gd name="connsiteY42" fmla="*/ 403300 h 459094"/>
                <a:gd name="connsiteX43" fmla="*/ 521651 w 576804"/>
                <a:gd name="connsiteY43" fmla="*/ 100587 h 459094"/>
                <a:gd name="connsiteX44" fmla="*/ 43964 w 576804"/>
                <a:gd name="connsiteY44" fmla="*/ 77368 h 459094"/>
                <a:gd name="connsiteX45" fmla="*/ 533701 w 576804"/>
                <a:gd name="connsiteY45" fmla="*/ 77368 h 459094"/>
                <a:gd name="connsiteX46" fmla="*/ 544890 w 576804"/>
                <a:gd name="connsiteY46" fmla="*/ 88548 h 459094"/>
                <a:gd name="connsiteX47" fmla="*/ 544890 w 576804"/>
                <a:gd name="connsiteY47" fmla="*/ 414480 h 459094"/>
                <a:gd name="connsiteX48" fmla="*/ 533701 w 576804"/>
                <a:gd name="connsiteY48" fmla="*/ 425660 h 459094"/>
                <a:gd name="connsiteX49" fmla="*/ 233317 w 576804"/>
                <a:gd name="connsiteY49" fmla="*/ 425660 h 459094"/>
                <a:gd name="connsiteX50" fmla="*/ 160158 w 576804"/>
                <a:gd name="connsiteY50" fmla="*/ 425660 h 459094"/>
                <a:gd name="connsiteX51" fmla="*/ 43964 w 576804"/>
                <a:gd name="connsiteY51" fmla="*/ 425660 h 459094"/>
                <a:gd name="connsiteX52" fmla="*/ 31914 w 576804"/>
                <a:gd name="connsiteY52" fmla="*/ 414480 h 459094"/>
                <a:gd name="connsiteX53" fmla="*/ 31914 w 576804"/>
                <a:gd name="connsiteY53" fmla="*/ 294083 h 459094"/>
                <a:gd name="connsiteX54" fmla="*/ 31914 w 576804"/>
                <a:gd name="connsiteY54" fmla="*/ 220985 h 459094"/>
                <a:gd name="connsiteX55" fmla="*/ 31914 w 576804"/>
                <a:gd name="connsiteY55" fmla="*/ 88548 h 459094"/>
                <a:gd name="connsiteX56" fmla="*/ 43964 w 576804"/>
                <a:gd name="connsiteY56" fmla="*/ 77368 h 459094"/>
                <a:gd name="connsiteX57" fmla="*/ 520864 w 576804"/>
                <a:gd name="connsiteY57" fmla="*/ 39513 h 459094"/>
                <a:gd name="connsiteX58" fmla="*/ 533791 w 576804"/>
                <a:gd name="connsiteY58" fmla="*/ 39513 h 459094"/>
                <a:gd name="connsiteX59" fmla="*/ 545857 w 576804"/>
                <a:gd name="connsiteY59" fmla="*/ 50704 h 459094"/>
                <a:gd name="connsiteX60" fmla="*/ 533791 w 576804"/>
                <a:gd name="connsiteY60" fmla="*/ 61894 h 459094"/>
                <a:gd name="connsiteX61" fmla="*/ 520864 w 576804"/>
                <a:gd name="connsiteY61" fmla="*/ 61894 h 459094"/>
                <a:gd name="connsiteX62" fmla="*/ 509660 w 576804"/>
                <a:gd name="connsiteY62" fmla="*/ 50704 h 459094"/>
                <a:gd name="connsiteX63" fmla="*/ 520864 w 576804"/>
                <a:gd name="connsiteY63" fmla="*/ 39513 h 459094"/>
                <a:gd name="connsiteX64" fmla="*/ 465739 w 576804"/>
                <a:gd name="connsiteY64" fmla="*/ 39513 h 459094"/>
                <a:gd name="connsiteX65" fmla="*/ 478666 w 576804"/>
                <a:gd name="connsiteY65" fmla="*/ 39513 h 459094"/>
                <a:gd name="connsiteX66" fmla="*/ 490732 w 576804"/>
                <a:gd name="connsiteY66" fmla="*/ 50704 h 459094"/>
                <a:gd name="connsiteX67" fmla="*/ 478666 w 576804"/>
                <a:gd name="connsiteY67" fmla="*/ 61894 h 459094"/>
                <a:gd name="connsiteX68" fmla="*/ 465739 w 576804"/>
                <a:gd name="connsiteY68" fmla="*/ 61894 h 459094"/>
                <a:gd name="connsiteX69" fmla="*/ 454535 w 576804"/>
                <a:gd name="connsiteY69" fmla="*/ 50704 h 459094"/>
                <a:gd name="connsiteX70" fmla="*/ 465739 w 576804"/>
                <a:gd name="connsiteY70" fmla="*/ 39513 h 459094"/>
                <a:gd name="connsiteX71" fmla="*/ 411477 w 576804"/>
                <a:gd name="connsiteY71" fmla="*/ 39513 h 459094"/>
                <a:gd name="connsiteX72" fmla="*/ 423542 w 576804"/>
                <a:gd name="connsiteY72" fmla="*/ 39513 h 459094"/>
                <a:gd name="connsiteX73" fmla="*/ 435608 w 576804"/>
                <a:gd name="connsiteY73" fmla="*/ 50704 h 459094"/>
                <a:gd name="connsiteX74" fmla="*/ 423542 w 576804"/>
                <a:gd name="connsiteY74" fmla="*/ 61894 h 459094"/>
                <a:gd name="connsiteX75" fmla="*/ 411477 w 576804"/>
                <a:gd name="connsiteY75" fmla="*/ 61894 h 459094"/>
                <a:gd name="connsiteX76" fmla="*/ 399411 w 576804"/>
                <a:gd name="connsiteY76" fmla="*/ 50704 h 459094"/>
                <a:gd name="connsiteX77" fmla="*/ 411477 w 576804"/>
                <a:gd name="connsiteY77" fmla="*/ 39513 h 459094"/>
                <a:gd name="connsiteX78" fmla="*/ 23244 w 576804"/>
                <a:gd name="connsiteY78" fmla="*/ 23213 h 459094"/>
                <a:gd name="connsiteX79" fmla="*/ 23244 w 576804"/>
                <a:gd name="connsiteY79" fmla="*/ 256199 h 459094"/>
                <a:gd name="connsiteX80" fmla="*/ 23244 w 576804"/>
                <a:gd name="connsiteY80" fmla="*/ 300045 h 459094"/>
                <a:gd name="connsiteX81" fmla="*/ 23244 w 576804"/>
                <a:gd name="connsiteY81" fmla="*/ 435881 h 459094"/>
                <a:gd name="connsiteX82" fmla="*/ 153240 w 576804"/>
                <a:gd name="connsiteY82" fmla="*/ 435881 h 459094"/>
                <a:gd name="connsiteX83" fmla="*/ 197146 w 576804"/>
                <a:gd name="connsiteY83" fmla="*/ 435881 h 459094"/>
                <a:gd name="connsiteX84" fmla="*/ 554421 w 576804"/>
                <a:gd name="connsiteY84" fmla="*/ 435881 h 459094"/>
                <a:gd name="connsiteX85" fmla="*/ 554421 w 576804"/>
                <a:gd name="connsiteY85" fmla="*/ 23213 h 459094"/>
                <a:gd name="connsiteX86" fmla="*/ 11192 w 576804"/>
                <a:gd name="connsiteY86" fmla="*/ 0 h 459094"/>
                <a:gd name="connsiteX87" fmla="*/ 565612 w 576804"/>
                <a:gd name="connsiteY87" fmla="*/ 0 h 459094"/>
                <a:gd name="connsiteX88" fmla="*/ 576804 w 576804"/>
                <a:gd name="connsiteY88" fmla="*/ 12036 h 459094"/>
                <a:gd name="connsiteX89" fmla="*/ 576804 w 576804"/>
                <a:gd name="connsiteY89" fmla="*/ 447918 h 459094"/>
                <a:gd name="connsiteX90" fmla="*/ 565612 w 576804"/>
                <a:gd name="connsiteY90" fmla="*/ 459094 h 459094"/>
                <a:gd name="connsiteX91" fmla="*/ 197146 w 576804"/>
                <a:gd name="connsiteY91" fmla="*/ 459094 h 459094"/>
                <a:gd name="connsiteX92" fmla="*/ 153240 w 576804"/>
                <a:gd name="connsiteY92" fmla="*/ 459094 h 459094"/>
                <a:gd name="connsiteX93" fmla="*/ 11192 w 576804"/>
                <a:gd name="connsiteY93" fmla="*/ 459094 h 459094"/>
                <a:gd name="connsiteX94" fmla="*/ 0 w 576804"/>
                <a:gd name="connsiteY94" fmla="*/ 447918 h 459094"/>
                <a:gd name="connsiteX95" fmla="*/ 0 w 576804"/>
                <a:gd name="connsiteY95" fmla="*/ 300045 h 459094"/>
                <a:gd name="connsiteX96" fmla="*/ 0 w 576804"/>
                <a:gd name="connsiteY96" fmla="*/ 256199 h 459094"/>
                <a:gd name="connsiteX97" fmla="*/ 0 w 576804"/>
                <a:gd name="connsiteY97" fmla="*/ 12036 h 459094"/>
                <a:gd name="connsiteX98" fmla="*/ 11192 w 576804"/>
                <a:gd name="connsiteY98" fmla="*/ 0 h 459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76804" h="459094">
                  <a:moveTo>
                    <a:pt x="311666" y="251897"/>
                  </a:moveTo>
                  <a:lnTo>
                    <a:pt x="302194" y="262214"/>
                  </a:lnTo>
                  <a:lnTo>
                    <a:pt x="291861" y="271672"/>
                  </a:lnTo>
                  <a:lnTo>
                    <a:pt x="381414" y="361090"/>
                  </a:lnTo>
                  <a:lnTo>
                    <a:pt x="401219" y="341315"/>
                  </a:lnTo>
                  <a:close/>
                  <a:moveTo>
                    <a:pt x="239334" y="147002"/>
                  </a:moveTo>
                  <a:lnTo>
                    <a:pt x="271195" y="178815"/>
                  </a:lnTo>
                  <a:cubicBezTo>
                    <a:pt x="275500" y="183113"/>
                    <a:pt x="275500" y="189992"/>
                    <a:pt x="271195" y="194291"/>
                  </a:cubicBezTo>
                  <a:lnTo>
                    <a:pt x="234168" y="230402"/>
                  </a:lnTo>
                  <a:cubicBezTo>
                    <a:pt x="229862" y="234701"/>
                    <a:pt x="222974" y="234701"/>
                    <a:pt x="218668" y="230402"/>
                  </a:cubicBezTo>
                  <a:lnTo>
                    <a:pt x="186808" y="199449"/>
                  </a:lnTo>
                  <a:cubicBezTo>
                    <a:pt x="185086" y="215785"/>
                    <a:pt x="191114" y="232981"/>
                    <a:pt x="203169" y="245878"/>
                  </a:cubicBezTo>
                  <a:cubicBezTo>
                    <a:pt x="214363" y="257055"/>
                    <a:pt x="229001" y="263074"/>
                    <a:pt x="244501" y="263074"/>
                  </a:cubicBezTo>
                  <a:cubicBezTo>
                    <a:pt x="260001" y="263074"/>
                    <a:pt x="274639" y="257055"/>
                    <a:pt x="285833" y="245878"/>
                  </a:cubicBezTo>
                  <a:cubicBezTo>
                    <a:pt x="308222" y="222664"/>
                    <a:pt x="308222" y="185693"/>
                    <a:pt x="285833" y="163338"/>
                  </a:cubicBezTo>
                  <a:cubicBezTo>
                    <a:pt x="273778" y="151301"/>
                    <a:pt x="256556" y="145283"/>
                    <a:pt x="239334" y="147002"/>
                  </a:cubicBezTo>
                  <a:close/>
                  <a:moveTo>
                    <a:pt x="244501" y="123788"/>
                  </a:moveTo>
                  <a:cubicBezTo>
                    <a:pt x="266028" y="123788"/>
                    <a:pt x="286694" y="131526"/>
                    <a:pt x="302194" y="147002"/>
                  </a:cubicBezTo>
                  <a:cubicBezTo>
                    <a:pt x="324582" y="169357"/>
                    <a:pt x="330610" y="201169"/>
                    <a:pt x="321999" y="229542"/>
                  </a:cubicBezTo>
                  <a:lnTo>
                    <a:pt x="426191" y="333577"/>
                  </a:lnTo>
                  <a:cubicBezTo>
                    <a:pt x="430496" y="337876"/>
                    <a:pt x="430496" y="344754"/>
                    <a:pt x="426191" y="349913"/>
                  </a:cubicBezTo>
                  <a:lnTo>
                    <a:pt x="390025" y="386024"/>
                  </a:lnTo>
                  <a:cubicBezTo>
                    <a:pt x="387442" y="387743"/>
                    <a:pt x="384858" y="389463"/>
                    <a:pt x="381414" y="389463"/>
                  </a:cubicBezTo>
                  <a:cubicBezTo>
                    <a:pt x="378831" y="389463"/>
                    <a:pt x="375386" y="387743"/>
                    <a:pt x="373664" y="386024"/>
                  </a:cubicBezTo>
                  <a:lnTo>
                    <a:pt x="269473" y="281989"/>
                  </a:lnTo>
                  <a:cubicBezTo>
                    <a:pt x="261723" y="284569"/>
                    <a:pt x="253112" y="285428"/>
                    <a:pt x="244501" y="285428"/>
                  </a:cubicBezTo>
                  <a:cubicBezTo>
                    <a:pt x="222974" y="285428"/>
                    <a:pt x="202308" y="277690"/>
                    <a:pt x="186808" y="262214"/>
                  </a:cubicBezTo>
                  <a:cubicBezTo>
                    <a:pt x="163559" y="238140"/>
                    <a:pt x="156670" y="202889"/>
                    <a:pt x="170447" y="172796"/>
                  </a:cubicBezTo>
                  <a:cubicBezTo>
                    <a:pt x="171308" y="168497"/>
                    <a:pt x="174753" y="166777"/>
                    <a:pt x="178197" y="165918"/>
                  </a:cubicBezTo>
                  <a:cubicBezTo>
                    <a:pt x="182503" y="165058"/>
                    <a:pt x="185947" y="165918"/>
                    <a:pt x="188530" y="168497"/>
                  </a:cubicBezTo>
                  <a:lnTo>
                    <a:pt x="226418" y="206328"/>
                  </a:lnTo>
                  <a:lnTo>
                    <a:pt x="246223" y="186553"/>
                  </a:lnTo>
                  <a:lnTo>
                    <a:pt x="208335" y="148722"/>
                  </a:lnTo>
                  <a:cubicBezTo>
                    <a:pt x="205752" y="146143"/>
                    <a:pt x="204891" y="142703"/>
                    <a:pt x="205752" y="138404"/>
                  </a:cubicBezTo>
                  <a:cubicBezTo>
                    <a:pt x="206613" y="134965"/>
                    <a:pt x="209196" y="131526"/>
                    <a:pt x="212641" y="129807"/>
                  </a:cubicBezTo>
                  <a:cubicBezTo>
                    <a:pt x="222974" y="125508"/>
                    <a:pt x="233307" y="123788"/>
                    <a:pt x="244501" y="123788"/>
                  </a:cubicBezTo>
                  <a:close/>
                  <a:moveTo>
                    <a:pt x="55153" y="100587"/>
                  </a:moveTo>
                  <a:lnTo>
                    <a:pt x="55153" y="220985"/>
                  </a:lnTo>
                  <a:lnTo>
                    <a:pt x="55153" y="294083"/>
                  </a:lnTo>
                  <a:lnTo>
                    <a:pt x="55153" y="403300"/>
                  </a:lnTo>
                  <a:lnTo>
                    <a:pt x="160158" y="403300"/>
                  </a:lnTo>
                  <a:lnTo>
                    <a:pt x="233317" y="403300"/>
                  </a:lnTo>
                  <a:lnTo>
                    <a:pt x="521651" y="403300"/>
                  </a:lnTo>
                  <a:lnTo>
                    <a:pt x="521651" y="100587"/>
                  </a:lnTo>
                  <a:close/>
                  <a:moveTo>
                    <a:pt x="43964" y="77368"/>
                  </a:moveTo>
                  <a:lnTo>
                    <a:pt x="533701" y="77368"/>
                  </a:lnTo>
                  <a:cubicBezTo>
                    <a:pt x="539726" y="77368"/>
                    <a:pt x="544890" y="82528"/>
                    <a:pt x="544890" y="88548"/>
                  </a:cubicBezTo>
                  <a:lnTo>
                    <a:pt x="544890" y="414480"/>
                  </a:lnTo>
                  <a:cubicBezTo>
                    <a:pt x="544890" y="420500"/>
                    <a:pt x="539726" y="425660"/>
                    <a:pt x="533701" y="425660"/>
                  </a:cubicBezTo>
                  <a:lnTo>
                    <a:pt x="233317" y="425660"/>
                  </a:lnTo>
                  <a:lnTo>
                    <a:pt x="160158" y="425660"/>
                  </a:lnTo>
                  <a:lnTo>
                    <a:pt x="43964" y="425660"/>
                  </a:lnTo>
                  <a:cubicBezTo>
                    <a:pt x="37078" y="425660"/>
                    <a:pt x="31914" y="420500"/>
                    <a:pt x="31914" y="414480"/>
                  </a:cubicBezTo>
                  <a:lnTo>
                    <a:pt x="31914" y="294083"/>
                  </a:lnTo>
                  <a:lnTo>
                    <a:pt x="31914" y="220985"/>
                  </a:lnTo>
                  <a:lnTo>
                    <a:pt x="31914" y="88548"/>
                  </a:lnTo>
                  <a:cubicBezTo>
                    <a:pt x="31914" y="82528"/>
                    <a:pt x="37078" y="77368"/>
                    <a:pt x="43964" y="77368"/>
                  </a:cubicBezTo>
                  <a:close/>
                  <a:moveTo>
                    <a:pt x="520864" y="39513"/>
                  </a:moveTo>
                  <a:lnTo>
                    <a:pt x="533791" y="39513"/>
                  </a:lnTo>
                  <a:cubicBezTo>
                    <a:pt x="540686" y="39513"/>
                    <a:pt x="545857" y="44678"/>
                    <a:pt x="545857" y="50704"/>
                  </a:cubicBezTo>
                  <a:cubicBezTo>
                    <a:pt x="545857" y="56729"/>
                    <a:pt x="540686" y="61894"/>
                    <a:pt x="533791" y="61894"/>
                  </a:cubicBezTo>
                  <a:lnTo>
                    <a:pt x="520864" y="61894"/>
                  </a:lnTo>
                  <a:cubicBezTo>
                    <a:pt x="514831" y="61894"/>
                    <a:pt x="509660" y="56729"/>
                    <a:pt x="509660" y="50704"/>
                  </a:cubicBezTo>
                  <a:cubicBezTo>
                    <a:pt x="509660" y="44678"/>
                    <a:pt x="514831" y="39513"/>
                    <a:pt x="520864" y="39513"/>
                  </a:cubicBezTo>
                  <a:close/>
                  <a:moveTo>
                    <a:pt x="465739" y="39513"/>
                  </a:moveTo>
                  <a:lnTo>
                    <a:pt x="478666" y="39513"/>
                  </a:lnTo>
                  <a:cubicBezTo>
                    <a:pt x="485561" y="39513"/>
                    <a:pt x="490732" y="44678"/>
                    <a:pt x="490732" y="50704"/>
                  </a:cubicBezTo>
                  <a:cubicBezTo>
                    <a:pt x="490732" y="56729"/>
                    <a:pt x="485561" y="61894"/>
                    <a:pt x="478666" y="61894"/>
                  </a:cubicBezTo>
                  <a:lnTo>
                    <a:pt x="465739" y="61894"/>
                  </a:lnTo>
                  <a:cubicBezTo>
                    <a:pt x="459706" y="61894"/>
                    <a:pt x="454535" y="56729"/>
                    <a:pt x="454535" y="50704"/>
                  </a:cubicBezTo>
                  <a:cubicBezTo>
                    <a:pt x="454535" y="44678"/>
                    <a:pt x="459706" y="39513"/>
                    <a:pt x="465739" y="39513"/>
                  </a:cubicBezTo>
                  <a:close/>
                  <a:moveTo>
                    <a:pt x="411477" y="39513"/>
                  </a:moveTo>
                  <a:lnTo>
                    <a:pt x="423542" y="39513"/>
                  </a:lnTo>
                  <a:cubicBezTo>
                    <a:pt x="430437" y="39513"/>
                    <a:pt x="435608" y="44678"/>
                    <a:pt x="435608" y="50704"/>
                  </a:cubicBezTo>
                  <a:cubicBezTo>
                    <a:pt x="435608" y="56729"/>
                    <a:pt x="430437" y="61894"/>
                    <a:pt x="423542" y="61894"/>
                  </a:cubicBezTo>
                  <a:lnTo>
                    <a:pt x="411477" y="61894"/>
                  </a:lnTo>
                  <a:cubicBezTo>
                    <a:pt x="404582" y="61894"/>
                    <a:pt x="399411" y="56729"/>
                    <a:pt x="399411" y="50704"/>
                  </a:cubicBezTo>
                  <a:cubicBezTo>
                    <a:pt x="399411" y="44678"/>
                    <a:pt x="404582" y="39513"/>
                    <a:pt x="411477" y="39513"/>
                  </a:cubicBezTo>
                  <a:close/>
                  <a:moveTo>
                    <a:pt x="23244" y="23213"/>
                  </a:moveTo>
                  <a:lnTo>
                    <a:pt x="23244" y="256199"/>
                  </a:lnTo>
                  <a:lnTo>
                    <a:pt x="23244" y="300045"/>
                  </a:lnTo>
                  <a:lnTo>
                    <a:pt x="23244" y="435881"/>
                  </a:lnTo>
                  <a:lnTo>
                    <a:pt x="153240" y="435881"/>
                  </a:lnTo>
                  <a:lnTo>
                    <a:pt x="197146" y="435881"/>
                  </a:lnTo>
                  <a:lnTo>
                    <a:pt x="554421" y="435881"/>
                  </a:lnTo>
                  <a:lnTo>
                    <a:pt x="554421" y="23213"/>
                  </a:lnTo>
                  <a:close/>
                  <a:moveTo>
                    <a:pt x="11192" y="0"/>
                  </a:moveTo>
                  <a:lnTo>
                    <a:pt x="565612" y="0"/>
                  </a:lnTo>
                  <a:cubicBezTo>
                    <a:pt x="571639" y="0"/>
                    <a:pt x="576804" y="5158"/>
                    <a:pt x="576804" y="12036"/>
                  </a:cubicBezTo>
                  <a:lnTo>
                    <a:pt x="576804" y="447918"/>
                  </a:lnTo>
                  <a:cubicBezTo>
                    <a:pt x="576804" y="453936"/>
                    <a:pt x="571639" y="459094"/>
                    <a:pt x="565612" y="459094"/>
                  </a:cubicBezTo>
                  <a:lnTo>
                    <a:pt x="197146" y="459094"/>
                  </a:lnTo>
                  <a:lnTo>
                    <a:pt x="153240" y="459094"/>
                  </a:lnTo>
                  <a:lnTo>
                    <a:pt x="11192" y="459094"/>
                  </a:lnTo>
                  <a:cubicBezTo>
                    <a:pt x="5165" y="459094"/>
                    <a:pt x="0" y="453936"/>
                    <a:pt x="0" y="447918"/>
                  </a:cubicBezTo>
                  <a:lnTo>
                    <a:pt x="0" y="300045"/>
                  </a:lnTo>
                  <a:lnTo>
                    <a:pt x="0" y="256199"/>
                  </a:lnTo>
                  <a:lnTo>
                    <a:pt x="0" y="12036"/>
                  </a:lnTo>
                  <a:cubicBezTo>
                    <a:pt x="0" y="5158"/>
                    <a:pt x="5165" y="0"/>
                    <a:pt x="11192" y="0"/>
                  </a:cubicBezTo>
                  <a:close/>
                </a:path>
              </a:pathLst>
            </a:custGeom>
            <a:solidFill>
              <a:srgbClr val="EC7061"/>
            </a:solidFill>
            <a:ln>
              <a:noFill/>
            </a:ln>
          </p:spPr>
          <p:txBody>
            <a:bodyPr/>
            <a:lstStyle/>
            <a:p>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4" name="browser-setting-interface-circular-symbol-of-a-wrench-in-a-window-outlines-inside-a-circle_41892"/>
            <p:cNvSpPr>
              <a:spLocks noChangeAspect="1"/>
            </p:cNvSpPr>
            <p:nvPr/>
          </p:nvSpPr>
          <p:spPr bwMode="auto">
            <a:xfrm>
              <a:off x="8562114" y="3842408"/>
              <a:ext cx="284144" cy="189934"/>
            </a:xfrm>
            <a:custGeom>
              <a:avLst/>
              <a:gdLst>
                <a:gd name="connsiteX0" fmla="*/ 153550 w 609602"/>
                <a:gd name="connsiteY0" fmla="*/ 121725 h 448232"/>
                <a:gd name="connsiteX1" fmla="*/ 171615 w 609602"/>
                <a:gd name="connsiteY1" fmla="*/ 139767 h 448232"/>
                <a:gd name="connsiteX2" fmla="*/ 171615 w 609602"/>
                <a:gd name="connsiteY2" fmla="*/ 199159 h 448232"/>
                <a:gd name="connsiteX3" fmla="*/ 153550 w 609602"/>
                <a:gd name="connsiteY3" fmla="*/ 217200 h 448232"/>
                <a:gd name="connsiteX4" fmla="*/ 135486 w 609602"/>
                <a:gd name="connsiteY4" fmla="*/ 199159 h 448232"/>
                <a:gd name="connsiteX5" fmla="*/ 135486 w 609602"/>
                <a:gd name="connsiteY5" fmla="*/ 139767 h 448232"/>
                <a:gd name="connsiteX6" fmla="*/ 153550 w 609602"/>
                <a:gd name="connsiteY6" fmla="*/ 121725 h 448232"/>
                <a:gd name="connsiteX7" fmla="*/ 18064 w 609602"/>
                <a:gd name="connsiteY7" fmla="*/ 121725 h 448232"/>
                <a:gd name="connsiteX8" fmla="*/ 36129 w 609602"/>
                <a:gd name="connsiteY8" fmla="*/ 139767 h 448232"/>
                <a:gd name="connsiteX9" fmla="*/ 36129 w 609602"/>
                <a:gd name="connsiteY9" fmla="*/ 199159 h 448232"/>
                <a:gd name="connsiteX10" fmla="*/ 18064 w 609602"/>
                <a:gd name="connsiteY10" fmla="*/ 217200 h 448232"/>
                <a:gd name="connsiteX11" fmla="*/ 0 w 609602"/>
                <a:gd name="connsiteY11" fmla="*/ 199159 h 448232"/>
                <a:gd name="connsiteX12" fmla="*/ 0 w 609602"/>
                <a:gd name="connsiteY12" fmla="*/ 139767 h 448232"/>
                <a:gd name="connsiteX13" fmla="*/ 18064 w 609602"/>
                <a:gd name="connsiteY13" fmla="*/ 121725 h 448232"/>
                <a:gd name="connsiteX14" fmla="*/ 221314 w 609602"/>
                <a:gd name="connsiteY14" fmla="*/ 47279 h 448232"/>
                <a:gd name="connsiteX15" fmla="*/ 239287 w 609602"/>
                <a:gd name="connsiteY15" fmla="*/ 65325 h 448232"/>
                <a:gd name="connsiteX16" fmla="*/ 239287 w 609602"/>
                <a:gd name="connsiteY16" fmla="*/ 199155 h 448232"/>
                <a:gd name="connsiteX17" fmla="*/ 221314 w 609602"/>
                <a:gd name="connsiteY17" fmla="*/ 217201 h 448232"/>
                <a:gd name="connsiteX18" fmla="*/ 203228 w 609602"/>
                <a:gd name="connsiteY18" fmla="*/ 199155 h 448232"/>
                <a:gd name="connsiteX19" fmla="*/ 203228 w 609602"/>
                <a:gd name="connsiteY19" fmla="*/ 65325 h 448232"/>
                <a:gd name="connsiteX20" fmla="*/ 221314 w 609602"/>
                <a:gd name="connsiteY20" fmla="*/ 47279 h 448232"/>
                <a:gd name="connsiteX21" fmla="*/ 85751 w 609602"/>
                <a:gd name="connsiteY21" fmla="*/ 47279 h 448232"/>
                <a:gd name="connsiteX22" fmla="*/ 103801 w 609602"/>
                <a:gd name="connsiteY22" fmla="*/ 65325 h 448232"/>
                <a:gd name="connsiteX23" fmla="*/ 103801 w 609602"/>
                <a:gd name="connsiteY23" fmla="*/ 199155 h 448232"/>
                <a:gd name="connsiteX24" fmla="*/ 85751 w 609602"/>
                <a:gd name="connsiteY24" fmla="*/ 217201 h 448232"/>
                <a:gd name="connsiteX25" fmla="*/ 67813 w 609602"/>
                <a:gd name="connsiteY25" fmla="*/ 199155 h 448232"/>
                <a:gd name="connsiteX26" fmla="*/ 67813 w 609602"/>
                <a:gd name="connsiteY26" fmla="*/ 65325 h 448232"/>
                <a:gd name="connsiteX27" fmla="*/ 85751 w 609602"/>
                <a:gd name="connsiteY27" fmla="*/ 47279 h 448232"/>
                <a:gd name="connsiteX28" fmla="*/ 338920 w 609602"/>
                <a:gd name="connsiteY28" fmla="*/ 19970 h 448232"/>
                <a:gd name="connsiteX29" fmla="*/ 450806 w 609602"/>
                <a:gd name="connsiteY29" fmla="*/ 66248 h 448232"/>
                <a:gd name="connsiteX30" fmla="*/ 497155 w 609602"/>
                <a:gd name="connsiteY30" fmla="*/ 177963 h 448232"/>
                <a:gd name="connsiteX31" fmla="*/ 468538 w 609602"/>
                <a:gd name="connsiteY31" fmla="*/ 268613 h 448232"/>
                <a:gd name="connsiteX32" fmla="*/ 601523 w 609602"/>
                <a:gd name="connsiteY32" fmla="*/ 401395 h 448232"/>
                <a:gd name="connsiteX33" fmla="*/ 601523 w 609602"/>
                <a:gd name="connsiteY33" fmla="*/ 440165 h 448232"/>
                <a:gd name="connsiteX34" fmla="*/ 582108 w 609602"/>
                <a:gd name="connsiteY34" fmla="*/ 448232 h 448232"/>
                <a:gd name="connsiteX35" fmla="*/ 562693 w 609602"/>
                <a:gd name="connsiteY35" fmla="*/ 440165 h 448232"/>
                <a:gd name="connsiteX36" fmla="*/ 429708 w 609602"/>
                <a:gd name="connsiteY36" fmla="*/ 307383 h 448232"/>
                <a:gd name="connsiteX37" fmla="*/ 338920 w 609602"/>
                <a:gd name="connsiteY37" fmla="*/ 335956 h 448232"/>
                <a:gd name="connsiteX38" fmla="*/ 227033 w 609602"/>
                <a:gd name="connsiteY38" fmla="*/ 289679 h 448232"/>
                <a:gd name="connsiteX39" fmla="*/ 186857 w 609602"/>
                <a:gd name="connsiteY39" fmla="*/ 222224 h 448232"/>
                <a:gd name="connsiteX40" fmla="*/ 187418 w 609602"/>
                <a:gd name="connsiteY40" fmla="*/ 221551 h 448232"/>
                <a:gd name="connsiteX41" fmla="*/ 221310 w 609602"/>
                <a:gd name="connsiteY41" fmla="*/ 239704 h 448232"/>
                <a:gd name="connsiteX42" fmla="*/ 241510 w 609602"/>
                <a:gd name="connsiteY42" fmla="*/ 234325 h 448232"/>
                <a:gd name="connsiteX43" fmla="*/ 259353 w 609602"/>
                <a:gd name="connsiteY43" fmla="*/ 257408 h 448232"/>
                <a:gd name="connsiteX44" fmla="*/ 338920 w 609602"/>
                <a:gd name="connsiteY44" fmla="*/ 290351 h 448232"/>
                <a:gd name="connsiteX45" fmla="*/ 418486 w 609602"/>
                <a:gd name="connsiteY45" fmla="*/ 257408 h 448232"/>
                <a:gd name="connsiteX46" fmla="*/ 451480 w 609602"/>
                <a:gd name="connsiteY46" fmla="*/ 177963 h 448232"/>
                <a:gd name="connsiteX47" fmla="*/ 418486 w 609602"/>
                <a:gd name="connsiteY47" fmla="*/ 98519 h 448232"/>
                <a:gd name="connsiteX48" fmla="*/ 338920 w 609602"/>
                <a:gd name="connsiteY48" fmla="*/ 65575 h 448232"/>
                <a:gd name="connsiteX49" fmla="*/ 329605 w 609602"/>
                <a:gd name="connsiteY49" fmla="*/ 66024 h 448232"/>
                <a:gd name="connsiteX50" fmla="*/ 329605 w 609602"/>
                <a:gd name="connsiteY50" fmla="*/ 20194 h 448232"/>
                <a:gd name="connsiteX51" fmla="*/ 338920 w 609602"/>
                <a:gd name="connsiteY51" fmla="*/ 19970 h 448232"/>
                <a:gd name="connsiteX52" fmla="*/ 288966 w 609602"/>
                <a:gd name="connsiteY52" fmla="*/ 0 h 448232"/>
                <a:gd name="connsiteX53" fmla="*/ 307030 w 609602"/>
                <a:gd name="connsiteY53" fmla="*/ 18044 h 448232"/>
                <a:gd name="connsiteX54" fmla="*/ 307030 w 609602"/>
                <a:gd name="connsiteY54" fmla="*/ 199157 h 448232"/>
                <a:gd name="connsiteX55" fmla="*/ 288966 w 609602"/>
                <a:gd name="connsiteY55" fmla="*/ 217201 h 448232"/>
                <a:gd name="connsiteX56" fmla="*/ 270901 w 609602"/>
                <a:gd name="connsiteY56" fmla="*/ 199157 h 448232"/>
                <a:gd name="connsiteX57" fmla="*/ 270901 w 609602"/>
                <a:gd name="connsiteY57" fmla="*/ 18044 h 448232"/>
                <a:gd name="connsiteX58" fmla="*/ 288966 w 609602"/>
                <a:gd name="connsiteY58" fmla="*/ 0 h 44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9602" h="448232">
                  <a:moveTo>
                    <a:pt x="153550" y="121725"/>
                  </a:moveTo>
                  <a:cubicBezTo>
                    <a:pt x="163536" y="121725"/>
                    <a:pt x="171615" y="129794"/>
                    <a:pt x="171615" y="139767"/>
                  </a:cubicBezTo>
                  <a:lnTo>
                    <a:pt x="171615" y="199159"/>
                  </a:lnTo>
                  <a:cubicBezTo>
                    <a:pt x="171615" y="209132"/>
                    <a:pt x="163536" y="217200"/>
                    <a:pt x="153550" y="217200"/>
                  </a:cubicBezTo>
                  <a:cubicBezTo>
                    <a:pt x="143565" y="217200"/>
                    <a:pt x="135486" y="209132"/>
                    <a:pt x="135486" y="199159"/>
                  </a:cubicBezTo>
                  <a:lnTo>
                    <a:pt x="135486" y="139767"/>
                  </a:lnTo>
                  <a:cubicBezTo>
                    <a:pt x="135486" y="129794"/>
                    <a:pt x="143565" y="121725"/>
                    <a:pt x="153550" y="121725"/>
                  </a:cubicBezTo>
                  <a:close/>
                  <a:moveTo>
                    <a:pt x="18064" y="121725"/>
                  </a:moveTo>
                  <a:cubicBezTo>
                    <a:pt x="28050" y="121725"/>
                    <a:pt x="36129" y="129794"/>
                    <a:pt x="36129" y="139767"/>
                  </a:cubicBezTo>
                  <a:lnTo>
                    <a:pt x="36129" y="199159"/>
                  </a:lnTo>
                  <a:cubicBezTo>
                    <a:pt x="36129" y="209132"/>
                    <a:pt x="28050" y="217200"/>
                    <a:pt x="18064" y="217200"/>
                  </a:cubicBezTo>
                  <a:cubicBezTo>
                    <a:pt x="8079" y="217200"/>
                    <a:pt x="0" y="209132"/>
                    <a:pt x="0" y="199159"/>
                  </a:cubicBezTo>
                  <a:lnTo>
                    <a:pt x="0" y="139767"/>
                  </a:lnTo>
                  <a:cubicBezTo>
                    <a:pt x="0" y="129794"/>
                    <a:pt x="8079" y="121725"/>
                    <a:pt x="18064" y="121725"/>
                  </a:cubicBezTo>
                  <a:close/>
                  <a:moveTo>
                    <a:pt x="221314" y="47279"/>
                  </a:moveTo>
                  <a:cubicBezTo>
                    <a:pt x="231199" y="47279"/>
                    <a:pt x="239287" y="55349"/>
                    <a:pt x="239287" y="65325"/>
                  </a:cubicBezTo>
                  <a:lnTo>
                    <a:pt x="239287" y="199155"/>
                  </a:lnTo>
                  <a:cubicBezTo>
                    <a:pt x="239287" y="209131"/>
                    <a:pt x="231199" y="217201"/>
                    <a:pt x="221314" y="217201"/>
                  </a:cubicBezTo>
                  <a:cubicBezTo>
                    <a:pt x="211316" y="217201"/>
                    <a:pt x="203228" y="209131"/>
                    <a:pt x="203228" y="199155"/>
                  </a:cubicBezTo>
                  <a:lnTo>
                    <a:pt x="203228" y="65325"/>
                  </a:lnTo>
                  <a:cubicBezTo>
                    <a:pt x="203228" y="55349"/>
                    <a:pt x="211316" y="47279"/>
                    <a:pt x="221314" y="47279"/>
                  </a:cubicBezTo>
                  <a:close/>
                  <a:moveTo>
                    <a:pt x="85751" y="47279"/>
                  </a:moveTo>
                  <a:cubicBezTo>
                    <a:pt x="95729" y="47279"/>
                    <a:pt x="103801" y="55349"/>
                    <a:pt x="103801" y="65325"/>
                  </a:cubicBezTo>
                  <a:lnTo>
                    <a:pt x="103801" y="199155"/>
                  </a:lnTo>
                  <a:cubicBezTo>
                    <a:pt x="103801" y="209131"/>
                    <a:pt x="95729" y="217201"/>
                    <a:pt x="85751" y="217201"/>
                  </a:cubicBezTo>
                  <a:cubicBezTo>
                    <a:pt x="75885" y="217201"/>
                    <a:pt x="67813" y="209131"/>
                    <a:pt x="67813" y="199155"/>
                  </a:cubicBezTo>
                  <a:lnTo>
                    <a:pt x="67813" y="65325"/>
                  </a:lnTo>
                  <a:cubicBezTo>
                    <a:pt x="67813" y="55349"/>
                    <a:pt x="75885" y="47279"/>
                    <a:pt x="85751" y="47279"/>
                  </a:cubicBezTo>
                  <a:close/>
                  <a:moveTo>
                    <a:pt x="338920" y="19970"/>
                  </a:moveTo>
                  <a:cubicBezTo>
                    <a:pt x="381228" y="19970"/>
                    <a:pt x="420955" y="36329"/>
                    <a:pt x="450806" y="66248"/>
                  </a:cubicBezTo>
                  <a:cubicBezTo>
                    <a:pt x="480770" y="96053"/>
                    <a:pt x="497155" y="135720"/>
                    <a:pt x="497155" y="177963"/>
                  </a:cubicBezTo>
                  <a:cubicBezTo>
                    <a:pt x="497155" y="210907"/>
                    <a:pt x="487167" y="242281"/>
                    <a:pt x="468538" y="268613"/>
                  </a:cubicBezTo>
                  <a:lnTo>
                    <a:pt x="601523" y="401395"/>
                  </a:lnTo>
                  <a:cubicBezTo>
                    <a:pt x="612296" y="412152"/>
                    <a:pt x="612296" y="429520"/>
                    <a:pt x="601523" y="440165"/>
                  </a:cubicBezTo>
                  <a:cubicBezTo>
                    <a:pt x="596248" y="445543"/>
                    <a:pt x="589178" y="448232"/>
                    <a:pt x="582108" y="448232"/>
                  </a:cubicBezTo>
                  <a:cubicBezTo>
                    <a:pt x="575150" y="448232"/>
                    <a:pt x="568080" y="445543"/>
                    <a:pt x="562693" y="440165"/>
                  </a:cubicBezTo>
                  <a:lnTo>
                    <a:pt x="429708" y="307383"/>
                  </a:lnTo>
                  <a:cubicBezTo>
                    <a:pt x="403336" y="325984"/>
                    <a:pt x="371913" y="335956"/>
                    <a:pt x="338920" y="335956"/>
                  </a:cubicBezTo>
                  <a:cubicBezTo>
                    <a:pt x="296612" y="335956"/>
                    <a:pt x="256884" y="319597"/>
                    <a:pt x="227033" y="289679"/>
                  </a:cubicBezTo>
                  <a:cubicBezTo>
                    <a:pt x="207843" y="270630"/>
                    <a:pt x="194264" y="247435"/>
                    <a:pt x="186857" y="222224"/>
                  </a:cubicBezTo>
                  <a:cubicBezTo>
                    <a:pt x="187081" y="222000"/>
                    <a:pt x="187194" y="221776"/>
                    <a:pt x="187418" y="221551"/>
                  </a:cubicBezTo>
                  <a:cubicBezTo>
                    <a:pt x="194713" y="232533"/>
                    <a:pt x="207169" y="239704"/>
                    <a:pt x="221310" y="239704"/>
                  </a:cubicBezTo>
                  <a:cubicBezTo>
                    <a:pt x="228604" y="239704"/>
                    <a:pt x="235562" y="237687"/>
                    <a:pt x="241510" y="234325"/>
                  </a:cubicBezTo>
                  <a:cubicBezTo>
                    <a:pt x="246335" y="242617"/>
                    <a:pt x="252283" y="250349"/>
                    <a:pt x="259353" y="257408"/>
                  </a:cubicBezTo>
                  <a:cubicBezTo>
                    <a:pt x="280564" y="278586"/>
                    <a:pt x="308844" y="290351"/>
                    <a:pt x="338920" y="290351"/>
                  </a:cubicBezTo>
                  <a:cubicBezTo>
                    <a:pt x="368996" y="290351"/>
                    <a:pt x="397164" y="278586"/>
                    <a:pt x="418486" y="257408"/>
                  </a:cubicBezTo>
                  <a:cubicBezTo>
                    <a:pt x="439696" y="236230"/>
                    <a:pt x="451480" y="207993"/>
                    <a:pt x="451480" y="177963"/>
                  </a:cubicBezTo>
                  <a:cubicBezTo>
                    <a:pt x="451480" y="147933"/>
                    <a:pt x="439696" y="119696"/>
                    <a:pt x="418486" y="98519"/>
                  </a:cubicBezTo>
                  <a:cubicBezTo>
                    <a:pt x="397164" y="77229"/>
                    <a:pt x="368996" y="65575"/>
                    <a:pt x="338920" y="65575"/>
                  </a:cubicBezTo>
                  <a:cubicBezTo>
                    <a:pt x="335777" y="65575"/>
                    <a:pt x="332747" y="65799"/>
                    <a:pt x="329605" y="66024"/>
                  </a:cubicBezTo>
                  <a:lnTo>
                    <a:pt x="329605" y="20194"/>
                  </a:lnTo>
                  <a:cubicBezTo>
                    <a:pt x="332747" y="19970"/>
                    <a:pt x="335777" y="19970"/>
                    <a:pt x="338920" y="19970"/>
                  </a:cubicBezTo>
                  <a:close/>
                  <a:moveTo>
                    <a:pt x="288966" y="0"/>
                  </a:moveTo>
                  <a:cubicBezTo>
                    <a:pt x="298951" y="0"/>
                    <a:pt x="307030" y="8069"/>
                    <a:pt x="307030" y="18044"/>
                  </a:cubicBezTo>
                  <a:lnTo>
                    <a:pt x="307030" y="199157"/>
                  </a:lnTo>
                  <a:cubicBezTo>
                    <a:pt x="307030" y="209132"/>
                    <a:pt x="298951" y="217201"/>
                    <a:pt x="288966" y="217201"/>
                  </a:cubicBezTo>
                  <a:cubicBezTo>
                    <a:pt x="278980" y="217201"/>
                    <a:pt x="270901" y="209132"/>
                    <a:pt x="270901" y="199157"/>
                  </a:cubicBezTo>
                  <a:lnTo>
                    <a:pt x="270901" y="18044"/>
                  </a:lnTo>
                  <a:cubicBezTo>
                    <a:pt x="270901" y="8069"/>
                    <a:pt x="278980" y="0"/>
                    <a:pt x="288966" y="0"/>
                  </a:cubicBezTo>
                  <a:close/>
                </a:path>
              </a:pathLst>
            </a:custGeom>
            <a:solidFill>
              <a:srgbClr val="EC7061"/>
            </a:solidFill>
            <a:ln>
              <a:noFill/>
            </a:ln>
          </p:spPr>
          <p:txBody>
            <a:bodyPr/>
            <a:lstStyle/>
            <a:p>
              <a:pPr defTabSz="914112"/>
              <a:endParaRPr lang="zh-CN" altLang="en-US">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5" name="cogwheel-outline_45304"/>
            <p:cNvSpPr>
              <a:spLocks noChangeAspect="1"/>
            </p:cNvSpPr>
            <p:nvPr/>
          </p:nvSpPr>
          <p:spPr bwMode="auto">
            <a:xfrm>
              <a:off x="8807277" y="4143048"/>
              <a:ext cx="215666" cy="194191"/>
            </a:xfrm>
            <a:custGeom>
              <a:avLst/>
              <a:gdLst>
                <a:gd name="connsiteX0" fmla="*/ 304497 w 608758"/>
                <a:gd name="connsiteY0" fmla="*/ 217983 h 602955"/>
                <a:gd name="connsiteX1" fmla="*/ 231788 w 608758"/>
                <a:gd name="connsiteY1" fmla="*/ 259998 h 602955"/>
                <a:gd name="connsiteX2" fmla="*/ 262812 w 608758"/>
                <a:gd name="connsiteY2" fmla="*/ 373958 h 602955"/>
                <a:gd name="connsiteX3" fmla="*/ 304257 w 608758"/>
                <a:gd name="connsiteY3" fmla="*/ 385002 h 602955"/>
                <a:gd name="connsiteX4" fmla="*/ 376966 w 608758"/>
                <a:gd name="connsiteY4" fmla="*/ 342907 h 602955"/>
                <a:gd name="connsiteX5" fmla="*/ 385063 w 608758"/>
                <a:gd name="connsiteY5" fmla="*/ 279605 h 602955"/>
                <a:gd name="connsiteX6" fmla="*/ 345942 w 608758"/>
                <a:gd name="connsiteY6" fmla="*/ 229027 h 602955"/>
                <a:gd name="connsiteX7" fmla="*/ 304497 w 608758"/>
                <a:gd name="connsiteY7" fmla="*/ 217983 h 602955"/>
                <a:gd name="connsiteX8" fmla="*/ 304497 w 608758"/>
                <a:gd name="connsiteY8" fmla="*/ 169006 h 602955"/>
                <a:gd name="connsiteX9" fmla="*/ 370312 w 608758"/>
                <a:gd name="connsiteY9" fmla="*/ 186532 h 602955"/>
                <a:gd name="connsiteX10" fmla="*/ 432360 w 608758"/>
                <a:gd name="connsiteY10" fmla="*/ 266720 h 602955"/>
                <a:gd name="connsiteX11" fmla="*/ 419534 w 608758"/>
                <a:gd name="connsiteY11" fmla="*/ 367236 h 602955"/>
                <a:gd name="connsiteX12" fmla="*/ 304257 w 608758"/>
                <a:gd name="connsiteY12" fmla="*/ 433979 h 602955"/>
                <a:gd name="connsiteX13" fmla="*/ 238442 w 608758"/>
                <a:gd name="connsiteY13" fmla="*/ 416453 h 602955"/>
                <a:gd name="connsiteX14" fmla="*/ 189221 w 608758"/>
                <a:gd name="connsiteY14" fmla="*/ 235669 h 602955"/>
                <a:gd name="connsiteX15" fmla="*/ 304497 w 608758"/>
                <a:gd name="connsiteY15" fmla="*/ 169006 h 602955"/>
                <a:gd name="connsiteX16" fmla="*/ 391705 w 608758"/>
                <a:gd name="connsiteY16" fmla="*/ 57902 h 602955"/>
                <a:gd name="connsiteX17" fmla="*/ 363091 w 608758"/>
                <a:gd name="connsiteY17" fmla="*/ 107845 h 602955"/>
                <a:gd name="connsiteX18" fmla="*/ 337442 w 608758"/>
                <a:gd name="connsiteY18" fmla="*/ 119771 h 602955"/>
                <a:gd name="connsiteX19" fmla="*/ 269873 w 608758"/>
                <a:gd name="connsiteY19" fmla="*/ 119931 h 602955"/>
                <a:gd name="connsiteX20" fmla="*/ 244145 w 608758"/>
                <a:gd name="connsiteY20" fmla="*/ 108166 h 602955"/>
                <a:gd name="connsiteX21" fmla="*/ 215209 w 608758"/>
                <a:gd name="connsiteY21" fmla="*/ 58543 h 602955"/>
                <a:gd name="connsiteX22" fmla="*/ 136820 w 608758"/>
                <a:gd name="connsiteY22" fmla="*/ 104164 h 602955"/>
                <a:gd name="connsiteX23" fmla="*/ 165755 w 608758"/>
                <a:gd name="connsiteY23" fmla="*/ 153867 h 602955"/>
                <a:gd name="connsiteX24" fmla="*/ 163271 w 608758"/>
                <a:gd name="connsiteY24" fmla="*/ 182040 h 602955"/>
                <a:gd name="connsiteX25" fmla="*/ 143713 w 608758"/>
                <a:gd name="connsiteY25" fmla="*/ 209653 h 602955"/>
                <a:gd name="connsiteX26" fmla="*/ 129687 w 608758"/>
                <a:gd name="connsiteY26" fmla="*/ 240467 h 602955"/>
                <a:gd name="connsiteX27" fmla="*/ 106683 w 608758"/>
                <a:gd name="connsiteY27" fmla="*/ 256874 h 602955"/>
                <a:gd name="connsiteX28" fmla="*/ 49134 w 608758"/>
                <a:gd name="connsiteY28" fmla="*/ 257115 h 602955"/>
                <a:gd name="connsiteX29" fmla="*/ 49454 w 608758"/>
                <a:gd name="connsiteY29" fmla="*/ 347797 h 602955"/>
                <a:gd name="connsiteX30" fmla="*/ 107004 w 608758"/>
                <a:gd name="connsiteY30" fmla="*/ 347557 h 602955"/>
                <a:gd name="connsiteX31" fmla="*/ 107084 w 608758"/>
                <a:gd name="connsiteY31" fmla="*/ 347557 h 602955"/>
                <a:gd name="connsiteX32" fmla="*/ 130168 w 608758"/>
                <a:gd name="connsiteY32" fmla="*/ 363804 h 602955"/>
                <a:gd name="connsiteX33" fmla="*/ 164152 w 608758"/>
                <a:gd name="connsiteY33" fmla="*/ 421991 h 602955"/>
                <a:gd name="connsiteX34" fmla="*/ 166878 w 608758"/>
                <a:gd name="connsiteY34" fmla="*/ 450164 h 602955"/>
                <a:gd name="connsiteX35" fmla="*/ 138263 w 608758"/>
                <a:gd name="connsiteY35" fmla="*/ 500027 h 602955"/>
                <a:gd name="connsiteX36" fmla="*/ 217053 w 608758"/>
                <a:gd name="connsiteY36" fmla="*/ 545088 h 602955"/>
                <a:gd name="connsiteX37" fmla="*/ 245667 w 608758"/>
                <a:gd name="connsiteY37" fmla="*/ 495145 h 602955"/>
                <a:gd name="connsiteX38" fmla="*/ 271316 w 608758"/>
                <a:gd name="connsiteY38" fmla="*/ 483219 h 602955"/>
                <a:gd name="connsiteX39" fmla="*/ 338805 w 608758"/>
                <a:gd name="connsiteY39" fmla="*/ 483059 h 602955"/>
                <a:gd name="connsiteX40" fmla="*/ 364533 w 608758"/>
                <a:gd name="connsiteY40" fmla="*/ 494745 h 602955"/>
                <a:gd name="connsiteX41" fmla="*/ 393549 w 608758"/>
                <a:gd name="connsiteY41" fmla="*/ 544368 h 602955"/>
                <a:gd name="connsiteX42" fmla="*/ 471938 w 608758"/>
                <a:gd name="connsiteY42" fmla="*/ 498747 h 602955"/>
                <a:gd name="connsiteX43" fmla="*/ 443003 w 608758"/>
                <a:gd name="connsiteY43" fmla="*/ 449204 h 602955"/>
                <a:gd name="connsiteX44" fmla="*/ 445487 w 608758"/>
                <a:gd name="connsiteY44" fmla="*/ 421031 h 602955"/>
                <a:gd name="connsiteX45" fmla="*/ 465125 w 608758"/>
                <a:gd name="connsiteY45" fmla="*/ 393338 h 602955"/>
                <a:gd name="connsiteX46" fmla="*/ 479071 w 608758"/>
                <a:gd name="connsiteY46" fmla="*/ 362443 h 602955"/>
                <a:gd name="connsiteX47" fmla="*/ 502155 w 608758"/>
                <a:gd name="connsiteY47" fmla="*/ 346036 h 602955"/>
                <a:gd name="connsiteX48" fmla="*/ 559625 w 608758"/>
                <a:gd name="connsiteY48" fmla="*/ 345876 h 602955"/>
                <a:gd name="connsiteX49" fmla="*/ 559304 w 608758"/>
                <a:gd name="connsiteY49" fmla="*/ 255194 h 602955"/>
                <a:gd name="connsiteX50" fmla="*/ 501754 w 608758"/>
                <a:gd name="connsiteY50" fmla="*/ 255434 h 602955"/>
                <a:gd name="connsiteX51" fmla="*/ 501674 w 608758"/>
                <a:gd name="connsiteY51" fmla="*/ 255434 h 602955"/>
                <a:gd name="connsiteX52" fmla="*/ 478590 w 608758"/>
                <a:gd name="connsiteY52" fmla="*/ 239186 h 602955"/>
                <a:gd name="connsiteX53" fmla="*/ 444526 w 608758"/>
                <a:gd name="connsiteY53" fmla="*/ 180919 h 602955"/>
                <a:gd name="connsiteX54" fmla="*/ 441881 w 608758"/>
                <a:gd name="connsiteY54" fmla="*/ 152826 h 602955"/>
                <a:gd name="connsiteX55" fmla="*/ 470495 w 608758"/>
                <a:gd name="connsiteY55" fmla="*/ 102963 h 602955"/>
                <a:gd name="connsiteX56" fmla="*/ 376156 w 608758"/>
                <a:gd name="connsiteY56" fmla="*/ 836 h 602955"/>
                <a:gd name="connsiteX57" fmla="*/ 394751 w 608758"/>
                <a:gd name="connsiteY57" fmla="*/ 3237 h 602955"/>
                <a:gd name="connsiteX58" fmla="*/ 516102 w 608758"/>
                <a:gd name="connsiteY58" fmla="*/ 72629 h 602955"/>
                <a:gd name="connsiteX59" fmla="*/ 525239 w 608758"/>
                <a:gd name="connsiteY59" fmla="*/ 106005 h 602955"/>
                <a:gd name="connsiteX60" fmla="*/ 492697 w 608758"/>
                <a:gd name="connsiteY60" fmla="*/ 162751 h 602955"/>
                <a:gd name="connsiteX61" fmla="*/ 518186 w 608758"/>
                <a:gd name="connsiteY61" fmla="*/ 206371 h 602955"/>
                <a:gd name="connsiteX62" fmla="*/ 583590 w 608758"/>
                <a:gd name="connsiteY62" fmla="*/ 206131 h 602955"/>
                <a:gd name="connsiteX63" fmla="*/ 583670 w 608758"/>
                <a:gd name="connsiteY63" fmla="*/ 206131 h 602955"/>
                <a:gd name="connsiteX64" fmla="*/ 600983 w 608758"/>
                <a:gd name="connsiteY64" fmla="*/ 213254 h 602955"/>
                <a:gd name="connsiteX65" fmla="*/ 608197 w 608758"/>
                <a:gd name="connsiteY65" fmla="*/ 230542 h 602955"/>
                <a:gd name="connsiteX66" fmla="*/ 608758 w 608758"/>
                <a:gd name="connsiteY66" fmla="*/ 370127 h 602955"/>
                <a:gd name="connsiteX67" fmla="*/ 601624 w 608758"/>
                <a:gd name="connsiteY67" fmla="*/ 387495 h 602955"/>
                <a:gd name="connsiteX68" fmla="*/ 584311 w 608758"/>
                <a:gd name="connsiteY68" fmla="*/ 394698 h 602955"/>
                <a:gd name="connsiteX69" fmla="*/ 518987 w 608758"/>
                <a:gd name="connsiteY69" fmla="*/ 394938 h 602955"/>
                <a:gd name="connsiteX70" fmla="*/ 507686 w 608758"/>
                <a:gd name="connsiteY70" fmla="*/ 417669 h 602955"/>
                <a:gd name="connsiteX71" fmla="*/ 493819 w 608758"/>
                <a:gd name="connsiteY71" fmla="*/ 438959 h 602955"/>
                <a:gd name="connsiteX72" fmla="*/ 526682 w 608758"/>
                <a:gd name="connsiteY72" fmla="*/ 495305 h 602955"/>
                <a:gd name="connsiteX73" fmla="*/ 529167 w 608758"/>
                <a:gd name="connsiteY73" fmla="*/ 513874 h 602955"/>
                <a:gd name="connsiteX74" fmla="*/ 517865 w 608758"/>
                <a:gd name="connsiteY74" fmla="*/ 528761 h 602955"/>
                <a:gd name="connsiteX75" fmla="*/ 396995 w 608758"/>
                <a:gd name="connsiteY75" fmla="*/ 599033 h 602955"/>
                <a:gd name="connsiteX76" fmla="*/ 378400 w 608758"/>
                <a:gd name="connsiteY76" fmla="*/ 601594 h 602955"/>
                <a:gd name="connsiteX77" fmla="*/ 363491 w 608758"/>
                <a:gd name="connsiteY77" fmla="*/ 590229 h 602955"/>
                <a:gd name="connsiteX78" fmla="*/ 330549 w 608758"/>
                <a:gd name="connsiteY78" fmla="*/ 533803 h 602955"/>
                <a:gd name="connsiteX79" fmla="*/ 279973 w 608758"/>
                <a:gd name="connsiteY79" fmla="*/ 533883 h 602955"/>
                <a:gd name="connsiteX80" fmla="*/ 247431 w 608758"/>
                <a:gd name="connsiteY80" fmla="*/ 590629 h 602955"/>
                <a:gd name="connsiteX81" fmla="*/ 226110 w 608758"/>
                <a:gd name="connsiteY81" fmla="*/ 602955 h 602955"/>
                <a:gd name="connsiteX82" fmla="*/ 214007 w 608758"/>
                <a:gd name="connsiteY82" fmla="*/ 599753 h 602955"/>
                <a:gd name="connsiteX83" fmla="*/ 92656 w 608758"/>
                <a:gd name="connsiteY83" fmla="*/ 530361 h 602955"/>
                <a:gd name="connsiteX84" fmla="*/ 81195 w 608758"/>
                <a:gd name="connsiteY84" fmla="*/ 515554 h 602955"/>
                <a:gd name="connsiteX85" fmla="*/ 83519 w 608758"/>
                <a:gd name="connsiteY85" fmla="*/ 496986 h 602955"/>
                <a:gd name="connsiteX86" fmla="*/ 116061 w 608758"/>
                <a:gd name="connsiteY86" fmla="*/ 440239 h 602955"/>
                <a:gd name="connsiteX87" fmla="*/ 90572 w 608758"/>
                <a:gd name="connsiteY87" fmla="*/ 396619 h 602955"/>
                <a:gd name="connsiteX88" fmla="*/ 25168 w 608758"/>
                <a:gd name="connsiteY88" fmla="*/ 396859 h 602955"/>
                <a:gd name="connsiteX89" fmla="*/ 25008 w 608758"/>
                <a:gd name="connsiteY89" fmla="*/ 396859 h 602955"/>
                <a:gd name="connsiteX90" fmla="*/ 7775 w 608758"/>
                <a:gd name="connsiteY90" fmla="*/ 389736 h 602955"/>
                <a:gd name="connsiteX91" fmla="*/ 481 w 608758"/>
                <a:gd name="connsiteY91" fmla="*/ 372448 h 602955"/>
                <a:gd name="connsiteX92" fmla="*/ 0 w 608758"/>
                <a:gd name="connsiteY92" fmla="*/ 232783 h 602955"/>
                <a:gd name="connsiteX93" fmla="*/ 24447 w 608758"/>
                <a:gd name="connsiteY93" fmla="*/ 208212 h 602955"/>
                <a:gd name="connsiteX94" fmla="*/ 89771 w 608758"/>
                <a:gd name="connsiteY94" fmla="*/ 207972 h 602955"/>
                <a:gd name="connsiteX95" fmla="*/ 101072 w 608758"/>
                <a:gd name="connsiteY95" fmla="*/ 185321 h 602955"/>
                <a:gd name="connsiteX96" fmla="*/ 114939 w 608758"/>
                <a:gd name="connsiteY96" fmla="*/ 164031 h 602955"/>
                <a:gd name="connsiteX97" fmla="*/ 82076 w 608758"/>
                <a:gd name="connsiteY97" fmla="*/ 107685 h 602955"/>
                <a:gd name="connsiteX98" fmla="*/ 90893 w 608758"/>
                <a:gd name="connsiteY98" fmla="*/ 74230 h 602955"/>
                <a:gd name="connsiteX99" fmla="*/ 211763 w 608758"/>
                <a:gd name="connsiteY99" fmla="*/ 3957 h 602955"/>
                <a:gd name="connsiteX100" fmla="*/ 230358 w 608758"/>
                <a:gd name="connsiteY100" fmla="*/ 1396 h 602955"/>
                <a:gd name="connsiteX101" fmla="*/ 245267 w 608758"/>
                <a:gd name="connsiteY101" fmla="*/ 12761 h 602955"/>
                <a:gd name="connsiteX102" fmla="*/ 278209 w 608758"/>
                <a:gd name="connsiteY102" fmla="*/ 69187 h 602955"/>
                <a:gd name="connsiteX103" fmla="*/ 328785 w 608758"/>
                <a:gd name="connsiteY103" fmla="*/ 69027 h 602955"/>
                <a:gd name="connsiteX104" fmla="*/ 361327 w 608758"/>
                <a:gd name="connsiteY104" fmla="*/ 12361 h 602955"/>
                <a:gd name="connsiteX105" fmla="*/ 376156 w 608758"/>
                <a:gd name="connsiteY105" fmla="*/ 836 h 60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8758" h="602955">
                  <a:moveTo>
                    <a:pt x="304497" y="217983"/>
                  </a:moveTo>
                  <a:cubicBezTo>
                    <a:pt x="274516" y="217983"/>
                    <a:pt x="246699" y="234069"/>
                    <a:pt x="231788" y="259998"/>
                  </a:cubicBezTo>
                  <a:cubicBezTo>
                    <a:pt x="208941" y="299932"/>
                    <a:pt x="222810" y="351070"/>
                    <a:pt x="262812" y="373958"/>
                  </a:cubicBezTo>
                  <a:cubicBezTo>
                    <a:pt x="275478" y="381160"/>
                    <a:pt x="289827" y="385002"/>
                    <a:pt x="304257" y="385002"/>
                  </a:cubicBezTo>
                  <a:cubicBezTo>
                    <a:pt x="334238" y="385002"/>
                    <a:pt x="362056" y="368836"/>
                    <a:pt x="376966" y="342907"/>
                  </a:cubicBezTo>
                  <a:cubicBezTo>
                    <a:pt x="388029" y="323620"/>
                    <a:pt x="390915" y="301052"/>
                    <a:pt x="385063" y="279605"/>
                  </a:cubicBezTo>
                  <a:cubicBezTo>
                    <a:pt x="379211" y="258077"/>
                    <a:pt x="365262" y="240151"/>
                    <a:pt x="345942" y="229027"/>
                  </a:cubicBezTo>
                  <a:cubicBezTo>
                    <a:pt x="333276" y="221825"/>
                    <a:pt x="318927" y="217983"/>
                    <a:pt x="304497" y="217983"/>
                  </a:cubicBezTo>
                  <a:close/>
                  <a:moveTo>
                    <a:pt x="304497" y="169006"/>
                  </a:moveTo>
                  <a:cubicBezTo>
                    <a:pt x="327505" y="169006"/>
                    <a:pt x="350191" y="175088"/>
                    <a:pt x="370312" y="186532"/>
                  </a:cubicBezTo>
                  <a:cubicBezTo>
                    <a:pt x="401016" y="204138"/>
                    <a:pt x="423061" y="232548"/>
                    <a:pt x="432360" y="266720"/>
                  </a:cubicBezTo>
                  <a:cubicBezTo>
                    <a:pt x="441659" y="300892"/>
                    <a:pt x="437090" y="336585"/>
                    <a:pt x="419534" y="367236"/>
                  </a:cubicBezTo>
                  <a:cubicBezTo>
                    <a:pt x="395965" y="408370"/>
                    <a:pt x="351794" y="433979"/>
                    <a:pt x="304257" y="433979"/>
                  </a:cubicBezTo>
                  <a:cubicBezTo>
                    <a:pt x="281250" y="433979"/>
                    <a:pt x="258563" y="427897"/>
                    <a:pt x="238442" y="416453"/>
                  </a:cubicBezTo>
                  <a:cubicBezTo>
                    <a:pt x="174951" y="380120"/>
                    <a:pt x="152906" y="299052"/>
                    <a:pt x="189221" y="235669"/>
                  </a:cubicBezTo>
                  <a:cubicBezTo>
                    <a:pt x="212789" y="194535"/>
                    <a:pt x="256960" y="169006"/>
                    <a:pt x="304497" y="169006"/>
                  </a:cubicBezTo>
                  <a:close/>
                  <a:moveTo>
                    <a:pt x="391705" y="57902"/>
                  </a:moveTo>
                  <a:lnTo>
                    <a:pt x="363091" y="107845"/>
                  </a:lnTo>
                  <a:cubicBezTo>
                    <a:pt x="357961" y="116810"/>
                    <a:pt x="347621" y="121612"/>
                    <a:pt x="337442" y="119771"/>
                  </a:cubicBezTo>
                  <a:cubicBezTo>
                    <a:pt x="315160" y="115689"/>
                    <a:pt x="292076" y="115769"/>
                    <a:pt x="269873" y="119931"/>
                  </a:cubicBezTo>
                  <a:cubicBezTo>
                    <a:pt x="259694" y="121852"/>
                    <a:pt x="249354" y="117130"/>
                    <a:pt x="244145" y="108166"/>
                  </a:cubicBezTo>
                  <a:lnTo>
                    <a:pt x="215209" y="58543"/>
                  </a:lnTo>
                  <a:lnTo>
                    <a:pt x="136820" y="104164"/>
                  </a:lnTo>
                  <a:lnTo>
                    <a:pt x="165755" y="153867"/>
                  </a:lnTo>
                  <a:cubicBezTo>
                    <a:pt x="170965" y="162831"/>
                    <a:pt x="170003" y="174116"/>
                    <a:pt x="163271" y="182040"/>
                  </a:cubicBezTo>
                  <a:cubicBezTo>
                    <a:pt x="155496" y="191084"/>
                    <a:pt x="149164" y="200128"/>
                    <a:pt x="143713" y="209653"/>
                  </a:cubicBezTo>
                  <a:cubicBezTo>
                    <a:pt x="138263" y="219097"/>
                    <a:pt x="133694" y="229262"/>
                    <a:pt x="129687" y="240467"/>
                  </a:cubicBezTo>
                  <a:cubicBezTo>
                    <a:pt x="126320" y="250311"/>
                    <a:pt x="117023" y="256874"/>
                    <a:pt x="106683" y="256874"/>
                  </a:cubicBezTo>
                  <a:lnTo>
                    <a:pt x="49134" y="257115"/>
                  </a:lnTo>
                  <a:lnTo>
                    <a:pt x="49454" y="347797"/>
                  </a:lnTo>
                  <a:lnTo>
                    <a:pt x="107004" y="347557"/>
                  </a:lnTo>
                  <a:lnTo>
                    <a:pt x="107084" y="347557"/>
                  </a:lnTo>
                  <a:cubicBezTo>
                    <a:pt x="117423" y="347557"/>
                    <a:pt x="126721" y="354039"/>
                    <a:pt x="130168" y="363804"/>
                  </a:cubicBezTo>
                  <a:cubicBezTo>
                    <a:pt x="137782" y="385094"/>
                    <a:pt x="149244" y="404703"/>
                    <a:pt x="164152" y="421991"/>
                  </a:cubicBezTo>
                  <a:cubicBezTo>
                    <a:pt x="170965" y="429915"/>
                    <a:pt x="172087" y="441120"/>
                    <a:pt x="166878" y="450164"/>
                  </a:cubicBezTo>
                  <a:lnTo>
                    <a:pt x="138263" y="500027"/>
                  </a:lnTo>
                  <a:lnTo>
                    <a:pt x="217053" y="545088"/>
                  </a:lnTo>
                  <a:lnTo>
                    <a:pt x="245667" y="495145"/>
                  </a:lnTo>
                  <a:cubicBezTo>
                    <a:pt x="250797" y="486181"/>
                    <a:pt x="261057" y="481379"/>
                    <a:pt x="271316" y="483219"/>
                  </a:cubicBezTo>
                  <a:cubicBezTo>
                    <a:pt x="293679" y="487301"/>
                    <a:pt x="316763" y="487221"/>
                    <a:pt x="338805" y="483059"/>
                  </a:cubicBezTo>
                  <a:cubicBezTo>
                    <a:pt x="348984" y="481058"/>
                    <a:pt x="359324" y="485781"/>
                    <a:pt x="364533" y="494745"/>
                  </a:cubicBezTo>
                  <a:lnTo>
                    <a:pt x="393549" y="544368"/>
                  </a:lnTo>
                  <a:lnTo>
                    <a:pt x="471938" y="498747"/>
                  </a:lnTo>
                  <a:lnTo>
                    <a:pt x="443003" y="449204"/>
                  </a:lnTo>
                  <a:cubicBezTo>
                    <a:pt x="437793" y="440239"/>
                    <a:pt x="438755" y="428954"/>
                    <a:pt x="445487" y="421031"/>
                  </a:cubicBezTo>
                  <a:cubicBezTo>
                    <a:pt x="453262" y="411826"/>
                    <a:pt x="459674" y="402782"/>
                    <a:pt x="465125" y="393338"/>
                  </a:cubicBezTo>
                  <a:cubicBezTo>
                    <a:pt x="470495" y="383893"/>
                    <a:pt x="475064" y="373809"/>
                    <a:pt x="479071" y="362443"/>
                  </a:cubicBezTo>
                  <a:cubicBezTo>
                    <a:pt x="482518" y="352679"/>
                    <a:pt x="491735" y="346116"/>
                    <a:pt x="502155" y="346036"/>
                  </a:cubicBezTo>
                  <a:lnTo>
                    <a:pt x="559625" y="345876"/>
                  </a:lnTo>
                  <a:lnTo>
                    <a:pt x="559304" y="255194"/>
                  </a:lnTo>
                  <a:lnTo>
                    <a:pt x="501754" y="255434"/>
                  </a:lnTo>
                  <a:lnTo>
                    <a:pt x="501674" y="255434"/>
                  </a:lnTo>
                  <a:cubicBezTo>
                    <a:pt x="491335" y="255434"/>
                    <a:pt x="482117" y="248951"/>
                    <a:pt x="478590" y="239186"/>
                  </a:cubicBezTo>
                  <a:cubicBezTo>
                    <a:pt x="470896" y="217896"/>
                    <a:pt x="459514" y="198287"/>
                    <a:pt x="444526" y="180919"/>
                  </a:cubicBezTo>
                  <a:cubicBezTo>
                    <a:pt x="437793" y="173076"/>
                    <a:pt x="436751" y="161790"/>
                    <a:pt x="441881" y="152826"/>
                  </a:cubicBezTo>
                  <a:lnTo>
                    <a:pt x="470495" y="102963"/>
                  </a:lnTo>
                  <a:close/>
                  <a:moveTo>
                    <a:pt x="376156" y="836"/>
                  </a:moveTo>
                  <a:cubicBezTo>
                    <a:pt x="382407" y="-845"/>
                    <a:pt x="389140" y="35"/>
                    <a:pt x="394751" y="3237"/>
                  </a:cubicBezTo>
                  <a:lnTo>
                    <a:pt x="516102" y="72629"/>
                  </a:lnTo>
                  <a:cubicBezTo>
                    <a:pt x="527884" y="79272"/>
                    <a:pt x="531972" y="94239"/>
                    <a:pt x="525239" y="106005"/>
                  </a:cubicBezTo>
                  <a:lnTo>
                    <a:pt x="492697" y="162751"/>
                  </a:lnTo>
                  <a:cubicBezTo>
                    <a:pt x="502796" y="176357"/>
                    <a:pt x="511373" y="190924"/>
                    <a:pt x="518186" y="206371"/>
                  </a:cubicBezTo>
                  <a:lnTo>
                    <a:pt x="583590" y="206131"/>
                  </a:lnTo>
                  <a:lnTo>
                    <a:pt x="583670" y="206131"/>
                  </a:lnTo>
                  <a:cubicBezTo>
                    <a:pt x="590163" y="206131"/>
                    <a:pt x="596415" y="208692"/>
                    <a:pt x="600983" y="213254"/>
                  </a:cubicBezTo>
                  <a:cubicBezTo>
                    <a:pt x="605632" y="217816"/>
                    <a:pt x="608197" y="224059"/>
                    <a:pt x="608197" y="230542"/>
                  </a:cubicBezTo>
                  <a:lnTo>
                    <a:pt x="608758" y="370127"/>
                  </a:lnTo>
                  <a:cubicBezTo>
                    <a:pt x="608758" y="376610"/>
                    <a:pt x="606193" y="382853"/>
                    <a:pt x="601624" y="387495"/>
                  </a:cubicBezTo>
                  <a:cubicBezTo>
                    <a:pt x="597056" y="392137"/>
                    <a:pt x="590804" y="394698"/>
                    <a:pt x="584311" y="394698"/>
                  </a:cubicBezTo>
                  <a:lnTo>
                    <a:pt x="518987" y="394938"/>
                  </a:lnTo>
                  <a:cubicBezTo>
                    <a:pt x="515541" y="402942"/>
                    <a:pt x="511854" y="410386"/>
                    <a:pt x="507686" y="417669"/>
                  </a:cubicBezTo>
                  <a:cubicBezTo>
                    <a:pt x="503518" y="424952"/>
                    <a:pt x="498949" y="431996"/>
                    <a:pt x="493819" y="438959"/>
                  </a:cubicBezTo>
                  <a:lnTo>
                    <a:pt x="526682" y="495305"/>
                  </a:lnTo>
                  <a:cubicBezTo>
                    <a:pt x="529968" y="500908"/>
                    <a:pt x="530850" y="507551"/>
                    <a:pt x="529167" y="513874"/>
                  </a:cubicBezTo>
                  <a:cubicBezTo>
                    <a:pt x="527564" y="520117"/>
                    <a:pt x="523476" y="525479"/>
                    <a:pt x="517865" y="528761"/>
                  </a:cubicBezTo>
                  <a:lnTo>
                    <a:pt x="396995" y="599033"/>
                  </a:lnTo>
                  <a:cubicBezTo>
                    <a:pt x="391385" y="602315"/>
                    <a:pt x="384732" y="603195"/>
                    <a:pt x="378400" y="601594"/>
                  </a:cubicBezTo>
                  <a:cubicBezTo>
                    <a:pt x="372148" y="599913"/>
                    <a:pt x="366778" y="595832"/>
                    <a:pt x="363491" y="590229"/>
                  </a:cubicBezTo>
                  <a:lnTo>
                    <a:pt x="330549" y="533803"/>
                  </a:lnTo>
                  <a:cubicBezTo>
                    <a:pt x="313797" y="535644"/>
                    <a:pt x="296885" y="535724"/>
                    <a:pt x="279973" y="533883"/>
                  </a:cubicBezTo>
                  <a:lnTo>
                    <a:pt x="247431" y="590629"/>
                  </a:lnTo>
                  <a:cubicBezTo>
                    <a:pt x="242942" y="598553"/>
                    <a:pt x="234687" y="602955"/>
                    <a:pt x="226110" y="602955"/>
                  </a:cubicBezTo>
                  <a:cubicBezTo>
                    <a:pt x="222022" y="602955"/>
                    <a:pt x="217855" y="601914"/>
                    <a:pt x="214007" y="599753"/>
                  </a:cubicBezTo>
                  <a:lnTo>
                    <a:pt x="92656" y="530361"/>
                  </a:lnTo>
                  <a:cubicBezTo>
                    <a:pt x="86966" y="527160"/>
                    <a:pt x="82878" y="521797"/>
                    <a:pt x="81195" y="515554"/>
                  </a:cubicBezTo>
                  <a:cubicBezTo>
                    <a:pt x="79431" y="509311"/>
                    <a:pt x="80313" y="502588"/>
                    <a:pt x="83519" y="496986"/>
                  </a:cubicBezTo>
                  <a:lnTo>
                    <a:pt x="116061" y="440239"/>
                  </a:lnTo>
                  <a:cubicBezTo>
                    <a:pt x="105962" y="426633"/>
                    <a:pt x="97385" y="411986"/>
                    <a:pt x="90572" y="396619"/>
                  </a:cubicBezTo>
                  <a:lnTo>
                    <a:pt x="25168" y="396859"/>
                  </a:lnTo>
                  <a:lnTo>
                    <a:pt x="25008" y="396859"/>
                  </a:lnTo>
                  <a:cubicBezTo>
                    <a:pt x="18596" y="396859"/>
                    <a:pt x="12344" y="394298"/>
                    <a:pt x="7775" y="389736"/>
                  </a:cubicBezTo>
                  <a:cubicBezTo>
                    <a:pt x="3126" y="385174"/>
                    <a:pt x="561" y="378931"/>
                    <a:pt x="481" y="372448"/>
                  </a:cubicBezTo>
                  <a:lnTo>
                    <a:pt x="0" y="232783"/>
                  </a:lnTo>
                  <a:cubicBezTo>
                    <a:pt x="-80" y="219257"/>
                    <a:pt x="10901" y="208292"/>
                    <a:pt x="24447" y="208212"/>
                  </a:cubicBezTo>
                  <a:lnTo>
                    <a:pt x="89771" y="207972"/>
                  </a:lnTo>
                  <a:cubicBezTo>
                    <a:pt x="93137" y="200128"/>
                    <a:pt x="96904" y="192605"/>
                    <a:pt x="101072" y="185321"/>
                  </a:cubicBezTo>
                  <a:cubicBezTo>
                    <a:pt x="105240" y="178038"/>
                    <a:pt x="109889" y="170995"/>
                    <a:pt x="114939" y="164031"/>
                  </a:cubicBezTo>
                  <a:lnTo>
                    <a:pt x="82076" y="107685"/>
                  </a:lnTo>
                  <a:cubicBezTo>
                    <a:pt x="75263" y="96000"/>
                    <a:pt x="79191" y="81033"/>
                    <a:pt x="90893" y="74230"/>
                  </a:cubicBezTo>
                  <a:lnTo>
                    <a:pt x="211763" y="3957"/>
                  </a:lnTo>
                  <a:cubicBezTo>
                    <a:pt x="217374" y="676"/>
                    <a:pt x="224026" y="-285"/>
                    <a:pt x="230358" y="1396"/>
                  </a:cubicBezTo>
                  <a:cubicBezTo>
                    <a:pt x="236610" y="3077"/>
                    <a:pt x="241980" y="7159"/>
                    <a:pt x="245267" y="12761"/>
                  </a:cubicBezTo>
                  <a:lnTo>
                    <a:pt x="278209" y="69187"/>
                  </a:lnTo>
                  <a:cubicBezTo>
                    <a:pt x="294961" y="67347"/>
                    <a:pt x="311953" y="67267"/>
                    <a:pt x="328785" y="69027"/>
                  </a:cubicBezTo>
                  <a:lnTo>
                    <a:pt x="361327" y="12361"/>
                  </a:lnTo>
                  <a:cubicBezTo>
                    <a:pt x="364533" y="6678"/>
                    <a:pt x="369904" y="2597"/>
                    <a:pt x="376156" y="836"/>
                  </a:cubicBezTo>
                  <a:close/>
                </a:path>
              </a:pathLst>
            </a:custGeom>
            <a:solidFill>
              <a:srgbClr val="EC7061"/>
            </a:solidFill>
            <a:ln>
              <a:noFill/>
            </a:ln>
          </p:spPr>
          <p:txBody>
            <a:bodyPr/>
            <a:lstStyle/>
            <a:p>
              <a:endParaRPr lang="zh-CN" altLang="en-US" sz="2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443" name="圆角矩形 75"/>
          <p:cNvSpPr/>
          <p:nvPr/>
        </p:nvSpPr>
        <p:spPr>
          <a:xfrm>
            <a:off x="6421439" y="1276728"/>
            <a:ext cx="4680000" cy="354084"/>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rPr>
              <a:t>基于</a:t>
            </a:r>
            <a:r>
              <a:rPr lang="en-US" altLang="zh-CN" b="1">
                <a:solidFill>
                  <a:prstClr val="white"/>
                </a:solidFill>
                <a:latin typeface="Huawei Sans" panose="020C0503030203020204" pitchFamily="34" charset="0"/>
                <a:ea typeface="方正兰亭黑简体" panose="02000000000000000000" pitchFamily="2" charset="-122"/>
              </a:rPr>
              <a:t>iMaster NCE</a:t>
            </a:r>
            <a:r>
              <a:rPr lang="zh-CN" altLang="en-US" b="1">
                <a:solidFill>
                  <a:prstClr val="white"/>
                </a:solidFill>
                <a:latin typeface="Huawei Sans" panose="020C0503030203020204" pitchFamily="34" charset="0"/>
                <a:ea typeface="方正兰亭黑简体" panose="02000000000000000000" pitchFamily="2" charset="-122"/>
              </a:rPr>
              <a:t>的网络管理</a:t>
            </a:r>
          </a:p>
        </p:txBody>
      </p:sp>
    </p:spTree>
    <p:extLst>
      <p:ext uri="{BB962C8B-B14F-4D97-AF65-F5344CB8AC3E}">
        <p14:creationId xmlns:p14="http://schemas.microsoft.com/office/powerpoint/2010/main" val="681773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chemeClr val="bg1">
                    <a:lumMod val="50000"/>
                  </a:schemeClr>
                </a:solidFill>
              </a:rPr>
              <a:t>网络管理与运维基本概念</a:t>
            </a:r>
            <a:endParaRPr lang="en-US" altLang="zh-CN" dirty="0">
              <a:solidFill>
                <a:schemeClr val="bg1">
                  <a:lumMod val="50000"/>
                </a:schemeClr>
              </a:solidFill>
            </a:endParaRPr>
          </a:p>
          <a:p>
            <a:r>
              <a:rPr lang="zh-CN" altLang="en-US" b="1" smtClean="0"/>
              <a:t>传统网络管理</a:t>
            </a:r>
          </a:p>
          <a:p>
            <a:r>
              <a:rPr lang="zh-CN" altLang="en-US" smtClean="0">
                <a:solidFill>
                  <a:schemeClr val="bg1">
                    <a:lumMod val="50000"/>
                  </a:schemeClr>
                </a:solidFill>
              </a:rPr>
              <a:t>基于华为</a:t>
            </a:r>
            <a:r>
              <a:rPr lang="en-US" altLang="zh-CN" smtClean="0">
                <a:solidFill>
                  <a:schemeClr val="bg1">
                    <a:lumMod val="50000"/>
                  </a:schemeClr>
                </a:solidFill>
              </a:rPr>
              <a:t>iMaster </a:t>
            </a:r>
            <a:r>
              <a:rPr lang="en-US" altLang="zh-CN">
                <a:solidFill>
                  <a:schemeClr val="bg1">
                    <a:lumMod val="50000"/>
                  </a:schemeClr>
                </a:solidFill>
              </a:rPr>
              <a:t>NCE</a:t>
            </a:r>
            <a:r>
              <a:rPr lang="zh-CN" altLang="en-US">
                <a:solidFill>
                  <a:schemeClr val="bg1">
                    <a:lumMod val="50000"/>
                  </a:schemeClr>
                </a:solidFill>
              </a:rPr>
              <a:t>的网络管理</a:t>
            </a:r>
          </a:p>
          <a:p>
            <a:endParaRPr lang="zh-CN" altLang="en-US" dirty="0"/>
          </a:p>
        </p:txBody>
      </p:sp>
    </p:spTree>
    <p:extLst>
      <p:ext uri="{BB962C8B-B14F-4D97-AF65-F5344CB8AC3E}">
        <p14:creationId xmlns:p14="http://schemas.microsoft.com/office/powerpoint/2010/main" val="1071927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2A6FA8-5438-415D-9467-8EA310665A80}"/>
</file>

<file path=customXml/itemProps2.xml><?xml version="1.0" encoding="utf-8"?>
<ds:datastoreItem xmlns:ds="http://schemas.openxmlformats.org/officeDocument/2006/customXml" ds:itemID="{459F7B91-A788-4E7A-BFC3-B4E10DBBC7A9}"/>
</file>

<file path=customXml/itemProps3.xml><?xml version="1.0" encoding="utf-8"?>
<ds:datastoreItem xmlns:ds="http://schemas.openxmlformats.org/officeDocument/2006/customXml" ds:itemID="{3541B8E1-6E55-4086-B9E9-5385A6FAC758}"/>
</file>

<file path=docProps/app.xml><?xml version="1.0" encoding="utf-8"?>
<Properties xmlns="http://schemas.openxmlformats.org/officeDocument/2006/extended-properties" xmlns:vt="http://schemas.openxmlformats.org/officeDocument/2006/docPropsVTypes">
  <Template/>
  <TotalTime>2028</TotalTime>
  <Words>5687</Words>
  <Application>Microsoft Office PowerPoint</Application>
  <PresentationFormat>宽屏</PresentationFormat>
  <Paragraphs>614</Paragraphs>
  <Slides>38</Slides>
  <Notes>38</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MS PGothic</vt:lpstr>
      <vt:lpstr>方正兰亭黑简体</vt:lpstr>
      <vt:lpstr>微软雅黑</vt:lpstr>
      <vt:lpstr>Arial</vt:lpstr>
      <vt:lpstr>Calibri</vt:lpstr>
      <vt:lpstr>Courier New</vt:lpstr>
      <vt:lpstr>Huawei Sans</vt:lpstr>
      <vt:lpstr>Wingdings</vt:lpstr>
      <vt:lpstr>自定义设计方案</vt:lpstr>
      <vt:lpstr>PowerPoint 演示文稿</vt:lpstr>
      <vt:lpstr>网络管理与运维</vt:lpstr>
      <vt:lpstr>PowerPoint 演示文稿</vt:lpstr>
      <vt:lpstr>PowerPoint 演示文稿</vt:lpstr>
      <vt:lpstr>PowerPoint 演示文稿</vt:lpstr>
      <vt:lpstr>什么是网络管理？</vt:lpstr>
      <vt:lpstr>网络管理基本功能</vt:lpstr>
      <vt:lpstr>网络管理方式</vt:lpstr>
      <vt:lpstr>PowerPoint 演示文稿</vt:lpstr>
      <vt:lpstr>通过CLI或Web进行管理</vt:lpstr>
      <vt:lpstr>基于SNMP的集中式管理</vt:lpstr>
      <vt:lpstr>SNMP典型架构</vt:lpstr>
      <vt:lpstr>SNMP的信息交互</vt:lpstr>
      <vt:lpstr>MIB</vt:lpstr>
      <vt:lpstr>常见MIB节点</vt:lpstr>
      <vt:lpstr>SNMP管理模型</vt:lpstr>
      <vt:lpstr>SNMPv1</vt:lpstr>
      <vt:lpstr>SNMPv2c</vt:lpstr>
      <vt:lpstr>SNMPv3</vt:lpstr>
      <vt:lpstr>SNMP小结</vt:lpstr>
      <vt:lpstr>SNMP基本配置 (1)</vt:lpstr>
      <vt:lpstr>SNMP基本配置 (2)</vt:lpstr>
      <vt:lpstr>SNMP基本配置 (3)</vt:lpstr>
      <vt:lpstr>SNMP配置举例（网络设备侧）</vt:lpstr>
      <vt:lpstr>PowerPoint 演示文稿</vt:lpstr>
      <vt:lpstr>网络产业的变革与挑战</vt:lpstr>
      <vt:lpstr>华为iMaster NCE</vt:lpstr>
      <vt:lpstr>NETCONF简介</vt:lpstr>
      <vt:lpstr>NETCONF的优势</vt:lpstr>
      <vt:lpstr>一次典型NETCONF交互</vt:lpstr>
      <vt:lpstr>YANG语言概述</vt:lpstr>
      <vt:lpstr>YANG与XML (1)</vt:lpstr>
      <vt:lpstr>YANG与XML (2)</vt:lpstr>
      <vt:lpstr>Telemetry基本概述</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242</cp:revision>
  <dcterms:created xsi:type="dcterms:W3CDTF">2018-11-29T10:16:29Z</dcterms:created>
  <dcterms:modified xsi:type="dcterms:W3CDTF">2020-04-14T02:27:56Z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(3)MN2ifnh6iU54m+iyypfvrYXna+eskTZ5rTO+VZehe9YiAnVlQwzBAkL3sr4f1m1vgTvYmJe8
DTo6SdDfqHdy79kEvu6jclccmjIAbwcx7K8wLBFRwlsru3apZig9UjZwzbtvZYNbhjlAbrRr
XxDiPmxofy3Qgye2tiLa3dZMbgukVtJQntJMIGxZ5g7f+9q+sKKD+29jRXIh3/ay0Tv9p3BX
ZNPdJ9lUpiqbXRM+1L</vt:lpwstr>
  </property>
  <property fmtid="{D5CDD505-2E9C-101B-9397-08002B2CF9AE}" pid="3" name="_2015_ms_pID_7253431">
    <vt:lpwstr>X1+LUZmGvGi4gj/1SXQWPQe6mDNbSzV//mAMlJ5kywOHIwbn1IbpGp
7JOzZX0J0fL+a71AvmU8j2gqHjxdIFGRIcBuo9Qvmzcpy6xKFUZU3u1/WgVyjy3EkFs2hSXq
S6N6CWilajyTG1UV5j9tGtqAJGuAmh2Fd4g0xqABYIAo+xkrGiOayK9NVZBbPnPZIsmC6f/k
cWx8It+KCmb8q2jvyLgq54Lnd/ovdwPjGlnx</vt:lpwstr>
  </property>
  <property fmtid="{D5CDD505-2E9C-101B-9397-08002B2CF9AE}" pid="4" name="_2015_ms_pID_7253432">
    <vt:lpwstr>vA==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y fmtid="{D5CDD505-2E9C-101B-9397-08002B2CF9AE}" pid="9" name="ContentTypeId">
    <vt:lpwstr>0x01010002C5B4B712841F4C8A7AAEE2CD191271</vt:lpwstr>
  </property>
</Properties>
</file>