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slides/slide31.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1.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28.xml" ContentType="application/vnd.openxmlformats-officedocument.presentationml.notesSlide+xml"/>
  <Override PartName="/ppt/notesSlides/notesSlide24.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45"/>
  </p:notesMasterIdLst>
  <p:handoutMasterIdLst>
    <p:handoutMasterId r:id="rId4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108" autoAdjust="0"/>
  </p:normalViewPr>
  <p:slideViewPr>
    <p:cSldViewPr snapToGrid="0" snapToObjects="1">
      <p:cViewPr varScale="1">
        <p:scale>
          <a:sx n="60" d="100"/>
          <a:sy n="60" d="100"/>
        </p:scale>
        <p:origin x="42" y="240"/>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4" d="100"/>
          <a:sy n="74" d="100"/>
        </p:scale>
        <p:origin x="1224" y="6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682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Identification</a:t>
            </a:r>
            <a:r>
              <a:rPr lang="zh-CN" altLang="en-US" dirty="0"/>
              <a:t>：</a:t>
            </a:r>
            <a:r>
              <a:rPr lang="en-US" altLang="zh-CN" dirty="0" smtClean="0"/>
              <a:t>16 bit</a:t>
            </a:r>
            <a:r>
              <a:rPr lang="zh-CN" altLang="en-US" dirty="0" smtClean="0"/>
              <a:t>，</a:t>
            </a:r>
            <a:r>
              <a:rPr lang="zh-CN" altLang="en-US" dirty="0"/>
              <a:t>发送主机赋予的标识，分片重组时会用到该字段。</a:t>
            </a:r>
          </a:p>
          <a:p>
            <a:r>
              <a:rPr lang="en-US" altLang="zh-CN" dirty="0"/>
              <a:t>Flags</a:t>
            </a:r>
            <a:r>
              <a:rPr lang="zh-CN" altLang="en-US" dirty="0"/>
              <a:t>：</a:t>
            </a:r>
            <a:r>
              <a:rPr lang="en-US" altLang="zh-CN" dirty="0" smtClean="0"/>
              <a:t>3 bit</a:t>
            </a:r>
            <a:r>
              <a:rPr lang="zh-CN" altLang="en-US" dirty="0" smtClean="0"/>
              <a:t>，</a:t>
            </a:r>
            <a:r>
              <a:rPr lang="zh-CN" altLang="en-US" dirty="0"/>
              <a:t>标志位。</a:t>
            </a:r>
            <a:endParaRPr lang="en-US" altLang="zh-CN" dirty="0"/>
          </a:p>
          <a:p>
            <a:pPr lvl="1"/>
            <a:r>
              <a:rPr lang="zh-CN" altLang="en-US" dirty="0"/>
              <a:t>保留段位：</a:t>
            </a:r>
            <a:r>
              <a:rPr lang="en-US" altLang="zh-CN" dirty="0"/>
              <a:t>0</a:t>
            </a:r>
            <a:r>
              <a:rPr lang="zh-CN" altLang="en-US" dirty="0"/>
              <a:t>，保留。</a:t>
            </a:r>
            <a:endParaRPr lang="en-US" altLang="zh-CN" dirty="0"/>
          </a:p>
          <a:p>
            <a:pPr lvl="1"/>
            <a:r>
              <a:rPr lang="zh-CN" altLang="en-US" dirty="0"/>
              <a:t>不分段位：</a:t>
            </a:r>
            <a:r>
              <a:rPr lang="en-US" altLang="zh-CN" dirty="0"/>
              <a:t>1</a:t>
            </a:r>
            <a:r>
              <a:rPr lang="zh-CN" altLang="en-US" dirty="0"/>
              <a:t>，表示“不能分片”；</a:t>
            </a:r>
            <a:r>
              <a:rPr lang="en-US" altLang="zh-CN" dirty="0"/>
              <a:t>0</a:t>
            </a:r>
            <a:r>
              <a:rPr lang="zh-CN" altLang="en-US" dirty="0"/>
              <a:t>，表示“能分片”。</a:t>
            </a:r>
            <a:endParaRPr lang="en-US" altLang="zh-CN" dirty="0"/>
          </a:p>
          <a:p>
            <a:pPr lvl="1"/>
            <a:r>
              <a:rPr lang="zh-CN" altLang="en-US" dirty="0"/>
              <a:t>更多段位：</a:t>
            </a:r>
            <a:r>
              <a:rPr lang="en-US" altLang="zh-CN" dirty="0"/>
              <a:t>1</a:t>
            </a:r>
            <a:r>
              <a:rPr lang="zh-CN" altLang="en-US" dirty="0"/>
              <a:t>，表示“后面还有分片”；</a:t>
            </a:r>
            <a:r>
              <a:rPr lang="en-US" altLang="zh-CN" dirty="0"/>
              <a:t>0</a:t>
            </a:r>
            <a:r>
              <a:rPr lang="zh-CN" altLang="en-US" dirty="0"/>
              <a:t>，表示“最后一个数据片”。</a:t>
            </a:r>
          </a:p>
          <a:p>
            <a:r>
              <a:rPr lang="en-US" altLang="zh-CN" dirty="0"/>
              <a:t>Fragment Offset</a:t>
            </a:r>
            <a:r>
              <a:rPr lang="zh-CN" altLang="en-US" dirty="0"/>
              <a:t>：</a:t>
            </a:r>
            <a:r>
              <a:rPr lang="en-US" altLang="zh-CN" dirty="0" smtClean="0"/>
              <a:t>12 bit</a:t>
            </a:r>
            <a:r>
              <a:rPr lang="zh-CN" altLang="en-US" dirty="0" smtClean="0"/>
              <a:t>，</a:t>
            </a:r>
            <a:r>
              <a:rPr lang="zh-CN" altLang="en-US" dirty="0"/>
              <a:t>片偏移，分片重组时会用到该字段。指出较长的分组在分片后，该片在原分组中的相对位置，与更多段位组合，帮助接收方组合分段的报文。</a:t>
            </a:r>
          </a:p>
          <a:p>
            <a:endParaRPr lang="zh-CN" altLang="en-US" dirty="0"/>
          </a:p>
          <a:p>
            <a:endParaRPr lang="zh-CN" altLang="en-US" dirty="0"/>
          </a:p>
        </p:txBody>
      </p:sp>
    </p:spTree>
    <p:extLst>
      <p:ext uri="{BB962C8B-B14F-4D97-AF65-F5344CB8AC3E}">
        <p14:creationId xmlns:p14="http://schemas.microsoft.com/office/powerpoint/2010/main" val="775576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Time to Live</a:t>
            </a:r>
            <a:r>
              <a:rPr lang="zh-CN" altLang="en-US" dirty="0"/>
              <a:t>：</a:t>
            </a:r>
            <a:r>
              <a:rPr lang="en-US" altLang="zh-CN" dirty="0" smtClean="0"/>
              <a:t>8 bit</a:t>
            </a:r>
            <a:r>
              <a:rPr lang="zh-CN" altLang="en-US" dirty="0" smtClean="0"/>
              <a:t>，</a:t>
            </a:r>
            <a:r>
              <a:rPr lang="zh-CN" altLang="en-US" dirty="0"/>
              <a:t>生存时间。可经过的最多路由数，即数据包在网络中可通过的路由器数的最大值。 </a:t>
            </a:r>
          </a:p>
          <a:p>
            <a:pPr lvl="1"/>
            <a:r>
              <a:rPr lang="zh-CN" altLang="en-US" dirty="0"/>
              <a:t>报文在网段间转发时，如果网络设备上的路由规划不合理，就可能会出现环路，导致报文在网络中无限循环，无法到达目的端。环路发生后，所有发往这个目的地的报文都会被循环转发，随着这种报文逐渐增多，网络将会发生拥塞。</a:t>
            </a:r>
          </a:p>
          <a:p>
            <a:pPr lvl="1"/>
            <a:r>
              <a:rPr lang="zh-CN" altLang="en-US" dirty="0" smtClean="0"/>
              <a:t>为避免环路导致的网络拥塞，</a:t>
            </a:r>
            <a:r>
              <a:rPr lang="en-US" altLang="zh-CN" dirty="0" smtClean="0"/>
              <a:t>IP</a:t>
            </a:r>
            <a:r>
              <a:rPr lang="zh-CN" altLang="en-US" dirty="0" smtClean="0"/>
              <a:t>报文头中包含一个生存时间</a:t>
            </a:r>
            <a:r>
              <a:rPr lang="en-US" altLang="zh-CN" dirty="0" smtClean="0"/>
              <a:t>TTL</a:t>
            </a:r>
            <a:r>
              <a:rPr lang="zh-CN" altLang="en-US" dirty="0" smtClean="0"/>
              <a:t>（</a:t>
            </a:r>
            <a:r>
              <a:rPr lang="en-US" altLang="zh-CN" dirty="0" smtClean="0"/>
              <a:t>Time To Live</a:t>
            </a:r>
            <a:r>
              <a:rPr lang="zh-CN" altLang="en-US" dirty="0" smtClean="0"/>
              <a:t>）字段。报文每经过一台三层设备，</a:t>
            </a:r>
            <a:r>
              <a:rPr lang="en-US" altLang="zh-CN" dirty="0" smtClean="0"/>
              <a:t>TTL</a:t>
            </a:r>
            <a:r>
              <a:rPr lang="zh-CN" altLang="en-US" dirty="0" smtClean="0"/>
              <a:t>值减</a:t>
            </a:r>
            <a:r>
              <a:rPr lang="en-US" altLang="zh-CN" dirty="0" smtClean="0"/>
              <a:t>1</a:t>
            </a:r>
            <a:r>
              <a:rPr lang="zh-CN" altLang="en-US" dirty="0" smtClean="0"/>
              <a:t>。初始</a:t>
            </a:r>
            <a:r>
              <a:rPr lang="en-US" altLang="zh-CN" dirty="0" smtClean="0"/>
              <a:t>TTL</a:t>
            </a:r>
            <a:r>
              <a:rPr lang="zh-CN" altLang="en-US" dirty="0" smtClean="0"/>
              <a:t>值由源端设备设置。当报文中的</a:t>
            </a:r>
            <a:r>
              <a:rPr lang="en-US" altLang="zh-CN" dirty="0" smtClean="0"/>
              <a:t>TTL</a:t>
            </a:r>
            <a:r>
              <a:rPr lang="zh-CN" altLang="en-US" dirty="0" smtClean="0"/>
              <a:t>降为</a:t>
            </a:r>
            <a:r>
              <a:rPr lang="en-US" altLang="zh-CN" dirty="0" smtClean="0"/>
              <a:t>0</a:t>
            </a:r>
            <a:r>
              <a:rPr lang="zh-CN" altLang="en-US" dirty="0" smtClean="0"/>
              <a:t>时，报文会被丢弃。同时，丢弃报文的设备会根据报文头中的源</a:t>
            </a:r>
            <a:r>
              <a:rPr lang="en-US" altLang="zh-CN" dirty="0" smtClean="0"/>
              <a:t>IP</a:t>
            </a:r>
            <a:r>
              <a:rPr lang="zh-CN" altLang="en-US" dirty="0" smtClean="0"/>
              <a:t>地址向源端发送</a:t>
            </a:r>
            <a:r>
              <a:rPr lang="en-US" altLang="zh-CN" dirty="0" smtClean="0"/>
              <a:t>ICMP</a:t>
            </a:r>
            <a:r>
              <a:rPr lang="zh-CN" altLang="en-US" dirty="0" smtClean="0"/>
              <a:t>错误消息。（注意：网络设备也可被配置为不向源端发送</a:t>
            </a:r>
            <a:r>
              <a:rPr lang="en-US" altLang="zh-CN" dirty="0" smtClean="0"/>
              <a:t>ICMP</a:t>
            </a:r>
            <a:r>
              <a:rPr lang="zh-CN" altLang="en-US" dirty="0" smtClean="0"/>
              <a:t>错误消息。）</a:t>
            </a:r>
          </a:p>
          <a:p>
            <a:endParaRPr lang="zh-CN" altLang="en-US" dirty="0" smtClean="0"/>
          </a:p>
          <a:p>
            <a:endParaRPr lang="zh-CN" altLang="en-US" dirty="0"/>
          </a:p>
        </p:txBody>
      </p:sp>
    </p:spTree>
    <p:extLst>
      <p:ext uri="{BB962C8B-B14F-4D97-AF65-F5344CB8AC3E}">
        <p14:creationId xmlns:p14="http://schemas.microsoft.com/office/powerpoint/2010/main" val="4264905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目的端的网络层在接收并处理报文以后</a:t>
            </a:r>
            <a:r>
              <a:rPr lang="zh-CN" altLang="en-US" dirty="0" smtClean="0"/>
              <a:t>，需要决定下一步对报文如何处理。</a:t>
            </a:r>
            <a:r>
              <a:rPr lang="en-US" altLang="zh-CN" dirty="0"/>
              <a:t>IP</a:t>
            </a:r>
            <a:r>
              <a:rPr lang="zh-CN" altLang="en-US" dirty="0"/>
              <a:t>报文头中的协议字段标识了将会继续处理报文的协议。</a:t>
            </a:r>
          </a:p>
          <a:p>
            <a:r>
              <a:rPr lang="zh-CN" altLang="en-US" dirty="0"/>
              <a:t>该字段可以标识网络层协议，如</a:t>
            </a:r>
            <a:r>
              <a:rPr lang="en-US" altLang="zh-CN" dirty="0"/>
              <a:t>ICMP</a:t>
            </a:r>
            <a:r>
              <a:rPr lang="zh-CN" altLang="en-US" dirty="0"/>
              <a:t>（</a:t>
            </a:r>
            <a:r>
              <a:rPr lang="en-US" altLang="zh-CN" dirty="0"/>
              <a:t>Internet Control Message Protocol</a:t>
            </a:r>
            <a:r>
              <a:rPr lang="zh-CN" altLang="en-US" dirty="0"/>
              <a:t>，因特网控制报文</a:t>
            </a:r>
            <a:r>
              <a:rPr lang="zh-CN" altLang="en-US" dirty="0" smtClean="0"/>
              <a:t>协议，对应值</a:t>
            </a:r>
            <a:r>
              <a:rPr lang="en-US" altLang="zh-CN" dirty="0" smtClean="0"/>
              <a:t>0x01</a:t>
            </a:r>
            <a:r>
              <a:rPr lang="zh-CN" altLang="en-US" dirty="0" smtClean="0"/>
              <a:t>）</a:t>
            </a:r>
            <a:r>
              <a:rPr lang="zh-CN" altLang="en-US" dirty="0"/>
              <a:t>；也可以标识上层协议，如</a:t>
            </a:r>
            <a:r>
              <a:rPr lang="en-US" altLang="zh-CN" dirty="0"/>
              <a:t>TCP</a:t>
            </a:r>
            <a:r>
              <a:rPr lang="zh-CN" altLang="en-US" dirty="0"/>
              <a:t>（</a:t>
            </a:r>
            <a:r>
              <a:rPr lang="en-US" altLang="zh-CN" dirty="0"/>
              <a:t>Transmission Control Protocol</a:t>
            </a:r>
            <a:r>
              <a:rPr lang="zh-CN" altLang="en-US" dirty="0"/>
              <a:t>，传输控制协议，对应值</a:t>
            </a:r>
            <a:r>
              <a:rPr lang="en-US" altLang="zh-CN" dirty="0"/>
              <a:t>0x06</a:t>
            </a:r>
            <a:r>
              <a:rPr lang="zh-CN" altLang="en-US" dirty="0"/>
              <a:t>）、</a:t>
            </a:r>
            <a:r>
              <a:rPr lang="en-US" altLang="zh-CN" dirty="0"/>
              <a:t>UDP</a:t>
            </a:r>
            <a:r>
              <a:rPr lang="zh-CN" altLang="en-US" dirty="0"/>
              <a:t>（</a:t>
            </a:r>
            <a:r>
              <a:rPr lang="en-US" altLang="zh-CN" dirty="0"/>
              <a:t>User Datagram Protocol</a:t>
            </a:r>
            <a:r>
              <a:rPr lang="zh-CN" altLang="en-US" dirty="0"/>
              <a:t>，用户数据包协议，对应值</a:t>
            </a:r>
            <a:r>
              <a:rPr lang="en-US" altLang="zh-CN" dirty="0"/>
              <a:t>0x11</a:t>
            </a:r>
            <a:r>
              <a:rPr lang="zh-CN" altLang="en-US" dirty="0"/>
              <a:t>）。</a:t>
            </a:r>
          </a:p>
          <a:p>
            <a:endParaRPr lang="zh-CN" altLang="en-US" dirty="0"/>
          </a:p>
          <a:p>
            <a:endParaRPr lang="zh-CN" altLang="en-US" dirty="0"/>
          </a:p>
        </p:txBody>
      </p:sp>
    </p:spTree>
    <p:extLst>
      <p:ext uri="{BB962C8B-B14F-4D97-AF65-F5344CB8AC3E}">
        <p14:creationId xmlns:p14="http://schemas.microsoft.com/office/powerpoint/2010/main" val="1923793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30890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在</a:t>
            </a:r>
            <a:r>
              <a:rPr lang="en-US" altLang="zh-CN" dirty="0"/>
              <a:t>IP</a:t>
            </a:r>
            <a:r>
              <a:rPr lang="zh-CN" altLang="en-US" dirty="0"/>
              <a:t>网络上，如果用户要将一台计算机连接到</a:t>
            </a:r>
            <a:r>
              <a:rPr lang="en-US" altLang="zh-CN" dirty="0"/>
              <a:t>Internet</a:t>
            </a:r>
            <a:r>
              <a:rPr lang="zh-CN" altLang="en-US" dirty="0"/>
              <a:t>上，就需要申请一个</a:t>
            </a:r>
            <a:r>
              <a:rPr lang="en-US" altLang="zh-CN" dirty="0"/>
              <a:t>IP</a:t>
            </a:r>
            <a:r>
              <a:rPr lang="zh-CN" altLang="en-US" dirty="0"/>
              <a:t>地址。</a:t>
            </a:r>
            <a:r>
              <a:rPr lang="en-US" altLang="zh-CN" dirty="0"/>
              <a:t>IP</a:t>
            </a:r>
            <a:r>
              <a:rPr lang="zh-CN" altLang="en-US" dirty="0"/>
              <a:t>地址就像现实中的地址，可以标识网络中的一个节点，数据就是通过它来找到目的地的。即我们通过</a:t>
            </a:r>
            <a:r>
              <a:rPr lang="en-US" altLang="zh-CN" dirty="0"/>
              <a:t>IP</a:t>
            </a:r>
            <a:r>
              <a:rPr lang="zh-CN" altLang="en-US" dirty="0"/>
              <a:t>地址实现全球范围内的网络通信。</a:t>
            </a:r>
          </a:p>
          <a:p>
            <a:r>
              <a:rPr lang="en-US" altLang="zh-CN" dirty="0"/>
              <a:t>IP</a:t>
            </a:r>
            <a:r>
              <a:rPr lang="zh-CN" altLang="en-US" dirty="0"/>
              <a:t>地址是网络设备接口的属性，不是网络设备本身的属性。当我们说给某台设备分配一个</a:t>
            </a:r>
            <a:r>
              <a:rPr lang="en-US" altLang="zh-CN" dirty="0"/>
              <a:t>IP</a:t>
            </a:r>
            <a:r>
              <a:rPr lang="zh-CN" altLang="en-US" dirty="0"/>
              <a:t>地址时，实质上是指给这台设备的某个接口分配一个</a:t>
            </a:r>
            <a:r>
              <a:rPr lang="en-US" altLang="zh-CN" dirty="0"/>
              <a:t>IP</a:t>
            </a:r>
            <a:r>
              <a:rPr lang="zh-CN" altLang="en-US" dirty="0"/>
              <a:t>地址。如果设备有多个接口，通常每个接口都至少需要一个</a:t>
            </a:r>
            <a:r>
              <a:rPr lang="en-US" altLang="zh-CN" dirty="0"/>
              <a:t>IP</a:t>
            </a:r>
            <a:r>
              <a:rPr lang="zh-CN" altLang="en-US" dirty="0"/>
              <a:t>地址。</a:t>
            </a:r>
            <a:endParaRPr lang="en-US" altLang="zh-CN" dirty="0"/>
          </a:p>
          <a:p>
            <a:endParaRPr lang="en-US" altLang="zh-CN" dirty="0"/>
          </a:p>
          <a:p>
            <a:r>
              <a:rPr lang="zh-CN" altLang="en-US" dirty="0"/>
              <a:t>注：需要使用</a:t>
            </a:r>
            <a:r>
              <a:rPr lang="en-US" altLang="zh-CN" dirty="0"/>
              <a:t>IP</a:t>
            </a:r>
            <a:r>
              <a:rPr lang="zh-CN" altLang="en-US" dirty="0"/>
              <a:t>地址的接口，通常是路由器和计算机的接口。</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461644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IP</a:t>
            </a:r>
            <a:r>
              <a:rPr lang="zh-CN" altLang="en-US" dirty="0"/>
              <a:t>地址表示</a:t>
            </a:r>
            <a:endParaRPr lang="en-US" altLang="zh-CN" dirty="0"/>
          </a:p>
          <a:p>
            <a:pPr lvl="1"/>
            <a:r>
              <a:rPr lang="en-US" altLang="zh-CN" dirty="0"/>
              <a:t>IP</a:t>
            </a:r>
            <a:r>
              <a:rPr lang="zh-CN" altLang="en-US" dirty="0"/>
              <a:t>地址是长度是</a:t>
            </a:r>
            <a:r>
              <a:rPr lang="en-US" altLang="zh-CN" dirty="0" smtClean="0"/>
              <a:t>32 bit</a:t>
            </a:r>
            <a:r>
              <a:rPr lang="zh-CN" altLang="en-US" dirty="0" smtClean="0"/>
              <a:t>，</a:t>
            </a:r>
            <a:r>
              <a:rPr lang="zh-CN" altLang="en-US" dirty="0"/>
              <a:t>由</a:t>
            </a:r>
            <a:r>
              <a:rPr lang="en-US" altLang="zh-CN" dirty="0"/>
              <a:t>4</a:t>
            </a:r>
            <a:r>
              <a:rPr lang="zh-CN" altLang="en-US" dirty="0" smtClean="0"/>
              <a:t>个字节组成</a:t>
            </a:r>
            <a:r>
              <a:rPr lang="zh-CN" altLang="en-US" dirty="0"/>
              <a:t>。为了阅读和书写方便，</a:t>
            </a:r>
            <a:r>
              <a:rPr lang="en-US" altLang="zh-CN" dirty="0"/>
              <a:t>IP</a:t>
            </a:r>
            <a:r>
              <a:rPr lang="zh-CN" altLang="en-US" dirty="0"/>
              <a:t>地址通常采用点分十进制数来表示。</a:t>
            </a:r>
            <a:endParaRPr lang="en-US" altLang="zh-CN" dirty="0"/>
          </a:p>
          <a:p>
            <a:r>
              <a:rPr lang="zh-CN" altLang="en-US" dirty="0"/>
              <a:t>点分十进制表示法</a:t>
            </a:r>
            <a:endParaRPr lang="en-US" altLang="zh-CN" dirty="0"/>
          </a:p>
          <a:p>
            <a:pPr lvl="1"/>
            <a:r>
              <a:rPr lang="zh-CN" altLang="en-US" dirty="0"/>
              <a:t> </a:t>
            </a:r>
            <a:r>
              <a:rPr lang="en-US" altLang="zh-CN" dirty="0"/>
              <a:t>IP</a:t>
            </a:r>
            <a:r>
              <a:rPr lang="zh-CN" altLang="en-US" dirty="0"/>
              <a:t>地址表现形式能够帮助我们更好的使用和配置网络，但通信设备在对</a:t>
            </a:r>
            <a:r>
              <a:rPr lang="en-US" altLang="zh-CN" dirty="0"/>
              <a:t>IP</a:t>
            </a:r>
            <a:r>
              <a:rPr lang="zh-CN" altLang="en-US" dirty="0"/>
              <a:t>地址进行计算时使用的是二进制的操作方式，因此掌握十进制、二进制的转换运算非常有必要。</a:t>
            </a:r>
            <a:endParaRPr lang="en-US" altLang="zh-CN" dirty="0"/>
          </a:p>
          <a:p>
            <a:r>
              <a:rPr lang="en-US" altLang="zh-CN" dirty="0"/>
              <a:t>IPv4</a:t>
            </a:r>
            <a:r>
              <a:rPr lang="zh-CN" altLang="en-US" dirty="0"/>
              <a:t>地址范围</a:t>
            </a:r>
            <a:endParaRPr lang="en-US" altLang="zh-CN" dirty="0"/>
          </a:p>
          <a:p>
            <a:pPr lvl="1"/>
            <a:r>
              <a:rPr lang="en-US" altLang="zh-CN" dirty="0"/>
              <a:t>00000000.00000000.00000000.00000000~11111111.11111111.11111111.11111111</a:t>
            </a:r>
            <a:r>
              <a:rPr lang="zh-CN" altLang="en-US" dirty="0"/>
              <a:t>，即</a:t>
            </a:r>
            <a:r>
              <a:rPr lang="en-US" altLang="zh-CN" dirty="0"/>
              <a:t>0.0.0.0~255.255.255.255</a:t>
            </a:r>
            <a:r>
              <a:rPr lang="zh-CN" altLang="en-US" dirty="0"/>
              <a:t>。</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68140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IPv4</a:t>
            </a:r>
            <a:r>
              <a:rPr lang="zh-CN" altLang="en-US" dirty="0"/>
              <a:t>地址由如下两部分组成：</a:t>
            </a:r>
          </a:p>
          <a:p>
            <a:pPr lvl="1"/>
            <a:r>
              <a:rPr lang="zh-CN" altLang="en-US" dirty="0"/>
              <a:t>网络部分 </a:t>
            </a:r>
            <a:r>
              <a:rPr lang="en-US" altLang="zh-CN" dirty="0"/>
              <a:t>(</a:t>
            </a:r>
            <a:r>
              <a:rPr lang="zh-CN" altLang="en-US" dirty="0"/>
              <a:t>网络号</a:t>
            </a:r>
            <a:r>
              <a:rPr lang="en-US" altLang="zh-CN" dirty="0"/>
              <a:t>)</a:t>
            </a:r>
            <a:r>
              <a:rPr lang="zh-CN" altLang="en-US" dirty="0"/>
              <a:t>：用来标识一个网络。</a:t>
            </a:r>
            <a:endParaRPr lang="en-US" altLang="zh-CN" dirty="0"/>
          </a:p>
          <a:p>
            <a:pPr lvl="2"/>
            <a:r>
              <a:rPr lang="en-US" altLang="zh-CN" dirty="0"/>
              <a:t>IP</a:t>
            </a:r>
            <a:r>
              <a:rPr lang="zh-CN" altLang="en-US" dirty="0"/>
              <a:t>地址不能反映任何有关主机位置的地理信息，只能通过网络号码字段判断出主机属于哪个网络。</a:t>
            </a:r>
            <a:endParaRPr lang="en-US" altLang="zh-CN" dirty="0"/>
          </a:p>
          <a:p>
            <a:pPr lvl="2"/>
            <a:r>
              <a:rPr lang="zh-CN" altLang="en-US" dirty="0"/>
              <a:t>对于网络号相同的设备，无论实际所处的物理位置如何，它们都是处在同一个网络中。</a:t>
            </a:r>
            <a:endParaRPr lang="en-US" altLang="zh-CN" dirty="0"/>
          </a:p>
          <a:p>
            <a:pPr lvl="1"/>
            <a:r>
              <a:rPr lang="zh-CN" altLang="en-US" dirty="0"/>
              <a:t>主机部分 </a:t>
            </a:r>
            <a:r>
              <a:rPr lang="en-US" altLang="zh-CN" dirty="0"/>
              <a:t>(</a:t>
            </a:r>
            <a:r>
              <a:rPr lang="zh-CN" altLang="en-US" dirty="0"/>
              <a:t>主机号</a:t>
            </a:r>
            <a:r>
              <a:rPr lang="en-US" altLang="zh-CN" dirty="0"/>
              <a:t>)</a:t>
            </a:r>
            <a:r>
              <a:rPr lang="zh-CN" altLang="en-US" dirty="0"/>
              <a:t>：用来区分一个网络内的不同主机。</a:t>
            </a:r>
            <a:endParaRPr lang="en-US" altLang="zh-CN" dirty="0"/>
          </a:p>
          <a:p>
            <a:r>
              <a:rPr lang="zh-CN" altLang="en-US" dirty="0"/>
              <a:t>网络掩码 </a:t>
            </a:r>
            <a:r>
              <a:rPr lang="en-US" altLang="zh-CN" dirty="0"/>
              <a:t>(Netmask)</a:t>
            </a:r>
            <a:r>
              <a:rPr lang="zh-CN" altLang="en-US" dirty="0"/>
              <a:t>，又称子网掩码 </a:t>
            </a:r>
            <a:r>
              <a:rPr lang="en-US" altLang="zh-CN" dirty="0"/>
              <a:t>(</a:t>
            </a:r>
            <a:r>
              <a:rPr lang="en-US" altLang="zh-CN" dirty="0" smtClean="0"/>
              <a:t>Subnet </a:t>
            </a:r>
            <a:r>
              <a:rPr lang="en-US" altLang="zh-CN" dirty="0"/>
              <a:t>Mask):</a:t>
            </a:r>
          </a:p>
          <a:p>
            <a:pPr lvl="1"/>
            <a:r>
              <a:rPr lang="zh-CN" altLang="en-US" dirty="0"/>
              <a:t>网络掩码为</a:t>
            </a:r>
            <a:r>
              <a:rPr lang="en-US" altLang="zh-CN" dirty="0" smtClean="0"/>
              <a:t>32 bit</a:t>
            </a:r>
            <a:r>
              <a:rPr lang="zh-CN" altLang="en-US" dirty="0" smtClean="0"/>
              <a:t>，</a:t>
            </a:r>
            <a:r>
              <a:rPr lang="zh-CN" altLang="en-US" dirty="0"/>
              <a:t>与</a:t>
            </a:r>
            <a:r>
              <a:rPr lang="en-US" altLang="zh-CN" dirty="0"/>
              <a:t>IP</a:t>
            </a:r>
            <a:r>
              <a:rPr lang="zh-CN" altLang="en-US" dirty="0"/>
              <a:t>地址的位数一样，通常也以点分十进制数来表示。</a:t>
            </a:r>
          </a:p>
          <a:p>
            <a:pPr lvl="1"/>
            <a:r>
              <a:rPr lang="zh-CN" altLang="en-US" dirty="0"/>
              <a:t>网络掩码不是一个</a:t>
            </a:r>
            <a:r>
              <a:rPr lang="en-US" altLang="zh-CN" dirty="0"/>
              <a:t>IP</a:t>
            </a:r>
            <a:r>
              <a:rPr lang="zh-CN" altLang="en-US" dirty="0"/>
              <a:t>地址，在二进制的表示上是一堆连续的</a:t>
            </a:r>
            <a:r>
              <a:rPr lang="en-US" altLang="zh-CN" dirty="0"/>
              <a:t>1</a:t>
            </a:r>
            <a:r>
              <a:rPr lang="zh-CN" altLang="en-US" dirty="0"/>
              <a:t>、后面接一堆连续的</a:t>
            </a:r>
            <a:r>
              <a:rPr lang="en-US" altLang="zh-CN" dirty="0"/>
              <a:t>0</a:t>
            </a:r>
            <a:r>
              <a:rPr lang="zh-CN" altLang="en-US" dirty="0"/>
              <a:t>。</a:t>
            </a:r>
            <a:endParaRPr lang="en-US" altLang="zh-CN" dirty="0"/>
          </a:p>
          <a:p>
            <a:pPr lvl="1"/>
            <a:r>
              <a:rPr lang="zh-CN" altLang="en-US" dirty="0"/>
              <a:t>通常将网络掩码中</a:t>
            </a:r>
            <a:r>
              <a:rPr lang="en-US" altLang="zh-CN" dirty="0"/>
              <a:t>1</a:t>
            </a:r>
            <a:r>
              <a:rPr lang="zh-CN" altLang="en-US" dirty="0"/>
              <a:t>的个数称为这个网络掩码的长度。如：掩码</a:t>
            </a:r>
            <a:r>
              <a:rPr lang="en-US" altLang="zh-CN" dirty="0"/>
              <a:t>0.0.0.0</a:t>
            </a:r>
            <a:r>
              <a:rPr lang="zh-CN" altLang="en-US" dirty="0"/>
              <a:t>的长度是</a:t>
            </a:r>
            <a:r>
              <a:rPr lang="en-US" altLang="zh-CN" dirty="0"/>
              <a:t>0</a:t>
            </a:r>
            <a:r>
              <a:rPr lang="zh-CN" altLang="en-US" dirty="0"/>
              <a:t>，掩码</a:t>
            </a:r>
            <a:r>
              <a:rPr lang="en-US" altLang="zh-CN" dirty="0"/>
              <a:t>252.0.0.0</a:t>
            </a:r>
            <a:r>
              <a:rPr lang="zh-CN" altLang="en-US" dirty="0"/>
              <a:t>的长度是</a:t>
            </a:r>
            <a:r>
              <a:rPr lang="en-US" altLang="zh-CN" dirty="0"/>
              <a:t>6</a:t>
            </a:r>
            <a:r>
              <a:rPr lang="zh-CN" altLang="en-US" dirty="0"/>
              <a:t>。</a:t>
            </a:r>
          </a:p>
          <a:p>
            <a:pPr lvl="1"/>
            <a:r>
              <a:rPr lang="zh-CN" altLang="en-US" dirty="0"/>
              <a:t>网络掩码一般与</a:t>
            </a:r>
            <a:r>
              <a:rPr lang="en-US" altLang="zh-CN" dirty="0"/>
              <a:t>IP</a:t>
            </a:r>
            <a:r>
              <a:rPr lang="zh-CN" altLang="en-US" dirty="0"/>
              <a:t>地址结合使用，其中值为</a:t>
            </a:r>
            <a:r>
              <a:rPr lang="en-US" altLang="zh-CN" dirty="0"/>
              <a:t>1</a:t>
            </a:r>
            <a:r>
              <a:rPr lang="zh-CN" altLang="en-US" dirty="0"/>
              <a:t>的比特对应</a:t>
            </a:r>
            <a:r>
              <a:rPr lang="en-US" altLang="zh-CN" dirty="0"/>
              <a:t>IP</a:t>
            </a:r>
            <a:r>
              <a:rPr lang="zh-CN" altLang="en-US" dirty="0"/>
              <a:t>地址中的网络位；值为</a:t>
            </a:r>
            <a:r>
              <a:rPr lang="en-US" altLang="zh-CN" dirty="0"/>
              <a:t>0</a:t>
            </a:r>
            <a:r>
              <a:rPr lang="zh-CN" altLang="en-US" dirty="0"/>
              <a:t>的比特对应</a:t>
            </a:r>
            <a:r>
              <a:rPr lang="en-US" altLang="zh-CN" dirty="0"/>
              <a:t>IP</a:t>
            </a:r>
            <a:r>
              <a:rPr lang="zh-CN" altLang="en-US" dirty="0"/>
              <a:t>地址中的主机位，以此来辅助我们识别一个</a:t>
            </a:r>
            <a:r>
              <a:rPr lang="en-US" altLang="zh-CN" dirty="0"/>
              <a:t>IP</a:t>
            </a:r>
            <a:r>
              <a:rPr lang="zh-CN" altLang="en-US" dirty="0"/>
              <a:t>地址中的网络位与主机位。即网络掩码中</a:t>
            </a:r>
            <a:r>
              <a:rPr lang="en-US" altLang="zh-CN" dirty="0"/>
              <a:t>1</a:t>
            </a:r>
            <a:r>
              <a:rPr lang="zh-CN" altLang="en-US" dirty="0"/>
              <a:t>的个数就是</a:t>
            </a:r>
            <a:r>
              <a:rPr lang="en-US" altLang="zh-CN" dirty="0"/>
              <a:t>IP</a:t>
            </a:r>
            <a:r>
              <a:rPr lang="zh-CN" altLang="en-US" dirty="0"/>
              <a:t>地址的网络号的位数，</a:t>
            </a:r>
            <a:r>
              <a:rPr lang="en-US" altLang="zh-CN" dirty="0"/>
              <a:t>0</a:t>
            </a:r>
            <a:r>
              <a:rPr lang="zh-CN" altLang="en-US" dirty="0"/>
              <a:t>的个数就是</a:t>
            </a:r>
            <a:r>
              <a:rPr lang="en-US" altLang="zh-CN" dirty="0"/>
              <a:t>IP</a:t>
            </a:r>
            <a:r>
              <a:rPr lang="zh-CN" altLang="en-US" dirty="0"/>
              <a:t>地址的主机号的位数。</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01791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网络号用于表示主机所在的网络，类似于“</a:t>
            </a:r>
            <a:r>
              <a:rPr lang="en-US" altLang="zh-CN" dirty="0"/>
              <a:t>XX</a:t>
            </a:r>
            <a:r>
              <a:rPr lang="zh-CN" altLang="en-US" dirty="0"/>
              <a:t>省</a:t>
            </a:r>
            <a:r>
              <a:rPr lang="en-US" altLang="zh-CN" dirty="0"/>
              <a:t>XX</a:t>
            </a:r>
            <a:r>
              <a:rPr lang="zh-CN" altLang="en-US" dirty="0"/>
              <a:t>市</a:t>
            </a:r>
            <a:r>
              <a:rPr lang="en-US" altLang="zh-CN" dirty="0"/>
              <a:t>XX</a:t>
            </a:r>
            <a:r>
              <a:rPr lang="zh-CN" altLang="en-US" dirty="0"/>
              <a:t>区</a:t>
            </a:r>
            <a:r>
              <a:rPr lang="en-US" altLang="zh-CN" dirty="0"/>
              <a:t>XX</a:t>
            </a:r>
            <a:r>
              <a:rPr lang="zh-CN" altLang="en-US" dirty="0"/>
              <a:t>小区”的作用。</a:t>
            </a:r>
            <a:endParaRPr lang="en-US" altLang="zh-CN" dirty="0"/>
          </a:p>
          <a:p>
            <a:r>
              <a:rPr lang="zh-CN" altLang="en-US" dirty="0"/>
              <a:t>主机号用于表示网络号所定义的网络范围内某个特定的主机接口，类似于门牌号“</a:t>
            </a:r>
            <a:r>
              <a:rPr lang="en-US" altLang="zh-CN" dirty="0"/>
              <a:t>XX</a:t>
            </a:r>
            <a:r>
              <a:rPr lang="zh-CN" altLang="en-US" dirty="0"/>
              <a:t>栋</a:t>
            </a:r>
            <a:r>
              <a:rPr lang="en-US" altLang="zh-CN" dirty="0"/>
              <a:t>XX</a:t>
            </a:r>
            <a:r>
              <a:rPr lang="zh-CN" altLang="en-US" dirty="0"/>
              <a:t>号”的作用。</a:t>
            </a:r>
            <a:endParaRPr lang="en-US" altLang="zh-CN" dirty="0"/>
          </a:p>
          <a:p>
            <a:r>
              <a:rPr lang="zh-CN" altLang="en-US" dirty="0"/>
              <a:t>网络寻址：</a:t>
            </a:r>
            <a:endParaRPr lang="en-US" altLang="zh-CN" dirty="0"/>
          </a:p>
          <a:p>
            <a:pPr lvl="1"/>
            <a:r>
              <a:rPr lang="zh-CN" altLang="en-US" dirty="0"/>
              <a:t>二层网络寻址：可直接通过</a:t>
            </a:r>
            <a:r>
              <a:rPr lang="en-US" altLang="zh-CN" dirty="0"/>
              <a:t>IP</a:t>
            </a:r>
            <a:r>
              <a:rPr lang="zh-CN" altLang="en-US" dirty="0"/>
              <a:t>地址，找到对应的主机接口。</a:t>
            </a:r>
            <a:endParaRPr lang="en-US" altLang="zh-CN" dirty="0"/>
          </a:p>
          <a:p>
            <a:pPr lvl="1"/>
            <a:r>
              <a:rPr lang="zh-CN" altLang="en-US" dirty="0"/>
              <a:t>三层网络寻址：利用网关转发来自不同网段之间的数据包。</a:t>
            </a:r>
            <a:endParaRPr lang="en-US" altLang="zh-CN" dirty="0"/>
          </a:p>
          <a:p>
            <a:pPr lvl="0"/>
            <a:r>
              <a:rPr lang="zh-CN" altLang="en-US" dirty="0"/>
              <a:t>网关：</a:t>
            </a:r>
            <a:endParaRPr lang="en-US" altLang="zh-CN" dirty="0"/>
          </a:p>
          <a:p>
            <a:pPr lvl="1"/>
            <a:r>
              <a:rPr lang="zh-CN" altLang="en-US" dirty="0"/>
              <a:t>报文转发过程中，首先需要确定转发路径以及通往目的网段的接口。如果目的主机与源主机不在同一网段，报文需要先转发到网关，然后通过网关将报文转发到目的网段。</a:t>
            </a:r>
            <a:endParaRPr lang="en-US" altLang="zh-CN" dirty="0"/>
          </a:p>
          <a:p>
            <a:pPr lvl="1"/>
            <a:r>
              <a:rPr lang="zh-CN" altLang="en-US" dirty="0"/>
              <a:t>网关是指接收并处理本地网段主机发送的报文并转发到目的网段的设备。为实现此功能，网关必须知道目的网段的</a:t>
            </a:r>
            <a:r>
              <a:rPr lang="en-US" altLang="zh-CN" dirty="0"/>
              <a:t>IP</a:t>
            </a:r>
            <a:r>
              <a:rPr lang="zh-CN" altLang="en-US" dirty="0"/>
              <a:t>地址。网关设备上连接本地网段的接口地址即为该网段的网关地址。</a:t>
            </a:r>
          </a:p>
          <a:p>
            <a:pPr lvl="1"/>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1851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zh-CN" altLang="en-US" dirty="0"/>
              <a:t>为了方便</a:t>
            </a:r>
            <a:r>
              <a:rPr lang="en-US" altLang="zh-CN" dirty="0"/>
              <a:t>IP</a:t>
            </a:r>
            <a:r>
              <a:rPr lang="zh-CN" altLang="en-US" dirty="0"/>
              <a:t>地址的管理及组网，</a:t>
            </a:r>
            <a:r>
              <a:rPr lang="en-US" altLang="zh-CN" dirty="0"/>
              <a:t>IP</a:t>
            </a:r>
            <a:r>
              <a:rPr lang="zh-CN" altLang="en-US" dirty="0"/>
              <a:t>地址分成五类：</a:t>
            </a:r>
            <a:endParaRPr lang="en-US" altLang="zh-CN" dirty="0"/>
          </a:p>
          <a:p>
            <a:pPr lvl="1">
              <a:lnSpc>
                <a:spcPct val="100000"/>
              </a:lnSpc>
            </a:pP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类的类别字段分别是二进制数</a:t>
            </a:r>
            <a:r>
              <a:rPr lang="en-US" altLang="zh-CN" dirty="0"/>
              <a:t>0</a:t>
            </a:r>
            <a:r>
              <a:rPr lang="zh-CN" altLang="en-US" dirty="0"/>
              <a:t>、</a:t>
            </a:r>
            <a:r>
              <a:rPr lang="en-US" altLang="zh-CN" dirty="0"/>
              <a:t>10</a:t>
            </a:r>
            <a:r>
              <a:rPr lang="zh-CN" altLang="en-US" dirty="0"/>
              <a:t>、</a:t>
            </a:r>
            <a:r>
              <a:rPr lang="en-US" altLang="zh-CN" dirty="0"/>
              <a:t>110</a:t>
            </a:r>
            <a:r>
              <a:rPr lang="zh-CN" altLang="en-US" dirty="0"/>
              <a:t>、</a:t>
            </a:r>
            <a:r>
              <a:rPr lang="en-US" altLang="zh-CN" dirty="0"/>
              <a:t>1110</a:t>
            </a:r>
            <a:r>
              <a:rPr lang="zh-CN" altLang="en-US" dirty="0"/>
              <a:t>、</a:t>
            </a:r>
            <a:r>
              <a:rPr lang="en-US" altLang="zh-CN" dirty="0"/>
              <a:t>1111</a:t>
            </a:r>
            <a:r>
              <a:rPr lang="zh-CN" altLang="en-US" dirty="0"/>
              <a:t>，通过网络号码字段的前几个比特就可以判断</a:t>
            </a:r>
            <a:r>
              <a:rPr lang="en-US" altLang="zh-CN" dirty="0"/>
              <a:t>IP</a:t>
            </a:r>
            <a:r>
              <a:rPr lang="zh-CN" altLang="en-US" dirty="0"/>
              <a:t>地址属于哪一类，这是区分各类地址最简单的方法。</a:t>
            </a:r>
          </a:p>
          <a:p>
            <a:pPr lvl="1">
              <a:lnSpc>
                <a:spcPct val="100000"/>
              </a:lnSpc>
            </a:pPr>
            <a:r>
              <a:rPr lang="en-US" altLang="zh-CN" dirty="0"/>
              <a:t>A</a:t>
            </a:r>
            <a:r>
              <a:rPr lang="zh-CN" altLang="en-US" dirty="0"/>
              <a:t>、</a:t>
            </a:r>
            <a:r>
              <a:rPr lang="en-US" altLang="zh-CN" dirty="0"/>
              <a:t>B</a:t>
            </a:r>
            <a:r>
              <a:rPr lang="zh-CN" altLang="en-US" dirty="0"/>
              <a:t>、</a:t>
            </a:r>
            <a:r>
              <a:rPr lang="en-US" altLang="zh-CN" dirty="0"/>
              <a:t>C</a:t>
            </a:r>
            <a:r>
              <a:rPr lang="zh-CN" altLang="en-US" dirty="0"/>
              <a:t>三类地址是单播</a:t>
            </a:r>
            <a:r>
              <a:rPr lang="en-US" altLang="zh-CN" dirty="0"/>
              <a:t>IP</a:t>
            </a:r>
            <a:r>
              <a:rPr lang="zh-CN" altLang="en-US" dirty="0"/>
              <a:t>地址 </a:t>
            </a:r>
            <a:r>
              <a:rPr lang="en-US" altLang="zh-CN" dirty="0"/>
              <a:t>(</a:t>
            </a:r>
            <a:r>
              <a:rPr lang="zh-CN" altLang="en-US" dirty="0"/>
              <a:t>除一些特殊地址外</a:t>
            </a:r>
            <a:r>
              <a:rPr lang="en-US" altLang="zh-CN" dirty="0"/>
              <a:t>)</a:t>
            </a:r>
            <a:r>
              <a:rPr lang="zh-CN" altLang="en-US" dirty="0"/>
              <a:t>，只有这三类地址才能分配给主机接口使用。</a:t>
            </a:r>
            <a:endParaRPr lang="en-US" altLang="zh-CN" dirty="0"/>
          </a:p>
          <a:p>
            <a:pPr lvl="1">
              <a:lnSpc>
                <a:spcPct val="100000"/>
              </a:lnSpc>
            </a:pPr>
            <a:r>
              <a:rPr lang="en-US" altLang="zh-CN" dirty="0"/>
              <a:t>D</a:t>
            </a:r>
            <a:r>
              <a:rPr lang="zh-CN" altLang="en-US" dirty="0"/>
              <a:t>类地址属于组播</a:t>
            </a:r>
            <a:r>
              <a:rPr lang="en-US" altLang="zh-CN" dirty="0"/>
              <a:t>IP</a:t>
            </a:r>
            <a:r>
              <a:rPr lang="zh-CN" altLang="en-US" dirty="0"/>
              <a:t>地址。</a:t>
            </a:r>
            <a:endParaRPr lang="en-US" altLang="zh-CN" dirty="0"/>
          </a:p>
          <a:p>
            <a:pPr lvl="1">
              <a:lnSpc>
                <a:spcPct val="100000"/>
              </a:lnSpc>
            </a:pPr>
            <a:r>
              <a:rPr lang="en-US" altLang="zh-CN" dirty="0"/>
              <a:t>E</a:t>
            </a:r>
            <a:r>
              <a:rPr lang="zh-CN" altLang="en-US" dirty="0"/>
              <a:t>类</a:t>
            </a:r>
            <a:r>
              <a:rPr lang="zh-CN" altLang="en-US" dirty="0" smtClean="0"/>
              <a:t>地址专门</a:t>
            </a:r>
            <a:r>
              <a:rPr lang="zh-CN" altLang="en-US" dirty="0"/>
              <a:t>用于特殊的实验</a:t>
            </a:r>
            <a:r>
              <a:rPr lang="zh-CN" altLang="en-US" dirty="0" smtClean="0"/>
              <a:t>目的。</a:t>
            </a:r>
            <a:endParaRPr lang="en-US" altLang="zh-CN" dirty="0"/>
          </a:p>
          <a:p>
            <a:pPr lvl="1">
              <a:lnSpc>
                <a:spcPct val="100000"/>
              </a:lnSpc>
            </a:pPr>
            <a:r>
              <a:rPr lang="zh-CN" altLang="en-US" dirty="0"/>
              <a:t>本节内容，只关注</a:t>
            </a:r>
            <a:r>
              <a:rPr lang="en-US" altLang="zh-CN" dirty="0"/>
              <a:t>A</a:t>
            </a:r>
            <a:r>
              <a:rPr lang="zh-CN" altLang="en-US" dirty="0"/>
              <a:t>、</a:t>
            </a:r>
            <a:r>
              <a:rPr lang="en-US" altLang="zh-CN" dirty="0"/>
              <a:t>B</a:t>
            </a:r>
            <a:r>
              <a:rPr lang="zh-CN" altLang="en-US" dirty="0"/>
              <a:t>、</a:t>
            </a:r>
            <a:r>
              <a:rPr lang="en-US" altLang="zh-CN" dirty="0"/>
              <a:t>C</a:t>
            </a:r>
            <a:r>
              <a:rPr lang="zh-CN" altLang="en-US" dirty="0"/>
              <a:t>三类地址。</a:t>
            </a:r>
            <a:endParaRPr lang="en-US" altLang="zh-CN" dirty="0"/>
          </a:p>
          <a:p>
            <a:pPr>
              <a:lnSpc>
                <a:spcPct val="100000"/>
              </a:lnSpc>
            </a:pPr>
            <a:r>
              <a:rPr lang="en-US" altLang="zh-CN" dirty="0"/>
              <a:t>A</a:t>
            </a:r>
            <a:r>
              <a:rPr lang="zh-CN" altLang="en-US" dirty="0"/>
              <a:t>、</a:t>
            </a:r>
            <a:r>
              <a:rPr lang="en-US" altLang="zh-CN" dirty="0"/>
              <a:t>B</a:t>
            </a:r>
            <a:r>
              <a:rPr lang="zh-CN" altLang="en-US" dirty="0"/>
              <a:t>、</a:t>
            </a:r>
            <a:r>
              <a:rPr lang="en-US" altLang="zh-CN" dirty="0"/>
              <a:t>C</a:t>
            </a:r>
            <a:r>
              <a:rPr lang="zh-CN" altLang="en-US" dirty="0"/>
              <a:t>类地址比较：</a:t>
            </a:r>
            <a:endParaRPr lang="en-US" altLang="zh-CN" dirty="0"/>
          </a:p>
          <a:p>
            <a:pPr lvl="1">
              <a:lnSpc>
                <a:spcPct val="100000"/>
              </a:lnSpc>
            </a:pPr>
            <a:r>
              <a:rPr lang="zh-CN" altLang="en-US" dirty="0"/>
              <a:t>使用</a:t>
            </a:r>
            <a:r>
              <a:rPr lang="en-US" altLang="zh-CN" dirty="0"/>
              <a:t>A</a:t>
            </a:r>
            <a:r>
              <a:rPr lang="zh-CN" altLang="en-US" dirty="0"/>
              <a:t>类地址的网络称为</a:t>
            </a:r>
            <a:r>
              <a:rPr lang="en-US" altLang="zh-CN" dirty="0"/>
              <a:t>A</a:t>
            </a:r>
            <a:r>
              <a:rPr lang="zh-CN" altLang="en-US" dirty="0"/>
              <a:t>类网络；使用</a:t>
            </a:r>
            <a:r>
              <a:rPr lang="en-US" altLang="zh-CN" dirty="0"/>
              <a:t>B</a:t>
            </a:r>
            <a:r>
              <a:rPr lang="zh-CN" altLang="en-US" dirty="0"/>
              <a:t>类地址的网络称为</a:t>
            </a:r>
            <a:r>
              <a:rPr lang="en-US" altLang="zh-CN" dirty="0"/>
              <a:t>B</a:t>
            </a:r>
            <a:r>
              <a:rPr lang="zh-CN" altLang="en-US" dirty="0"/>
              <a:t>类网络；使用</a:t>
            </a:r>
            <a:r>
              <a:rPr lang="en-US" altLang="zh-CN" dirty="0"/>
              <a:t>C</a:t>
            </a:r>
            <a:r>
              <a:rPr lang="zh-CN" altLang="en-US" dirty="0"/>
              <a:t>类地址的网络称为</a:t>
            </a:r>
            <a:r>
              <a:rPr lang="en-US" altLang="zh-CN" dirty="0"/>
              <a:t>C</a:t>
            </a:r>
            <a:r>
              <a:rPr lang="zh-CN" altLang="en-US" dirty="0"/>
              <a:t>类网络。</a:t>
            </a:r>
            <a:endParaRPr lang="en-US" altLang="zh-CN" dirty="0"/>
          </a:p>
          <a:p>
            <a:pPr lvl="1">
              <a:lnSpc>
                <a:spcPct val="100000"/>
              </a:lnSpc>
            </a:pPr>
            <a:r>
              <a:rPr lang="en-US" altLang="zh-CN" dirty="0"/>
              <a:t>A</a:t>
            </a:r>
            <a:r>
              <a:rPr lang="zh-CN" altLang="en-US" dirty="0"/>
              <a:t>类网络的网络号为</a:t>
            </a:r>
            <a:r>
              <a:rPr lang="en-US" altLang="zh-CN" dirty="0" smtClean="0"/>
              <a:t>8 </a:t>
            </a:r>
            <a:r>
              <a:rPr lang="en-US" altLang="zh-CN" sz="1100" dirty="0" smtClean="0"/>
              <a:t>bit</a:t>
            </a:r>
            <a:r>
              <a:rPr lang="zh-CN" altLang="en-US" dirty="0" smtClean="0"/>
              <a:t>，</a:t>
            </a:r>
            <a:r>
              <a:rPr lang="zh-CN" altLang="en-US" dirty="0"/>
              <a:t>个数很少，但所允许的主机接口的个数很多；首位恒定为</a:t>
            </a:r>
            <a:r>
              <a:rPr lang="en-US" altLang="zh-CN" dirty="0"/>
              <a:t>0</a:t>
            </a:r>
            <a:r>
              <a:rPr lang="zh-CN" altLang="en-US" dirty="0"/>
              <a:t>，地址空间为：</a:t>
            </a:r>
            <a:r>
              <a:rPr lang="en-US" altLang="zh-CN" dirty="0"/>
              <a:t>0.0.0.0~127.255.255.255</a:t>
            </a:r>
            <a:r>
              <a:rPr lang="zh-CN" altLang="en-US" dirty="0"/>
              <a:t>。</a:t>
            </a:r>
            <a:endParaRPr lang="en-US" altLang="zh-CN" dirty="0"/>
          </a:p>
          <a:p>
            <a:pPr lvl="1">
              <a:lnSpc>
                <a:spcPct val="100000"/>
              </a:lnSpc>
            </a:pPr>
            <a:r>
              <a:rPr lang="en-US" altLang="zh-CN" dirty="0"/>
              <a:t>B</a:t>
            </a:r>
            <a:r>
              <a:rPr lang="zh-CN" altLang="en-US" dirty="0"/>
              <a:t>类网络的网络号为</a:t>
            </a:r>
            <a:r>
              <a:rPr lang="en-US" altLang="zh-CN" dirty="0" smtClean="0"/>
              <a:t>16 </a:t>
            </a:r>
            <a:r>
              <a:rPr lang="en-US" altLang="zh-CN" sz="1100" dirty="0" smtClean="0"/>
              <a:t>bit</a:t>
            </a:r>
            <a:r>
              <a:rPr lang="zh-CN" altLang="en-US" dirty="0" smtClean="0"/>
              <a:t>，</a:t>
            </a:r>
            <a:r>
              <a:rPr lang="zh-CN" altLang="en-US" dirty="0"/>
              <a:t>介于</a:t>
            </a:r>
            <a:r>
              <a:rPr lang="en-US" altLang="zh-CN" dirty="0"/>
              <a:t>A</a:t>
            </a:r>
            <a:r>
              <a:rPr lang="zh-CN" altLang="en-US" dirty="0"/>
              <a:t>类和</a:t>
            </a:r>
            <a:r>
              <a:rPr lang="en-US" altLang="zh-CN" dirty="0"/>
              <a:t>C</a:t>
            </a:r>
            <a:r>
              <a:rPr lang="zh-CN" altLang="en-US" dirty="0"/>
              <a:t>类网络之间；首两位恒定为</a:t>
            </a:r>
            <a:r>
              <a:rPr lang="en-US" altLang="zh-CN" dirty="0"/>
              <a:t>10</a:t>
            </a:r>
            <a:r>
              <a:rPr lang="zh-CN" altLang="en-US" dirty="0"/>
              <a:t>，地址空间为：</a:t>
            </a:r>
            <a:r>
              <a:rPr lang="en-US" altLang="zh-CN" dirty="0"/>
              <a:t>128.0.0.0~191.255.255.255</a:t>
            </a:r>
            <a:r>
              <a:rPr lang="zh-CN" altLang="en-US" dirty="0"/>
              <a:t>。</a:t>
            </a:r>
            <a:endParaRPr lang="en-US" altLang="zh-CN" dirty="0"/>
          </a:p>
          <a:p>
            <a:pPr lvl="1">
              <a:lnSpc>
                <a:spcPct val="100000"/>
              </a:lnSpc>
            </a:pPr>
            <a:r>
              <a:rPr lang="en-US" altLang="zh-CN" dirty="0"/>
              <a:t>C</a:t>
            </a:r>
            <a:r>
              <a:rPr lang="zh-CN" altLang="en-US" dirty="0"/>
              <a:t>类网络的网络号为</a:t>
            </a:r>
            <a:r>
              <a:rPr lang="en-US" altLang="zh-CN" dirty="0" smtClean="0"/>
              <a:t>24 </a:t>
            </a:r>
            <a:r>
              <a:rPr lang="en-US" altLang="zh-CN" sz="1100" dirty="0" smtClean="0"/>
              <a:t>bit</a:t>
            </a:r>
            <a:r>
              <a:rPr lang="zh-CN" altLang="en-US" dirty="0" smtClean="0"/>
              <a:t>，</a:t>
            </a:r>
            <a:r>
              <a:rPr lang="zh-CN" altLang="en-US" dirty="0"/>
              <a:t>个数很多，但所允许的主机接口的个数就很少；</a:t>
            </a:r>
            <a:r>
              <a:rPr lang="zh-CN" altLang="en-US" dirty="0" smtClean="0"/>
              <a:t>首三位</a:t>
            </a:r>
            <a:r>
              <a:rPr lang="zh-CN" altLang="en-US" dirty="0"/>
              <a:t>恒定为</a:t>
            </a:r>
            <a:r>
              <a:rPr lang="en-US" altLang="zh-CN" dirty="0"/>
              <a:t>110</a:t>
            </a:r>
            <a:r>
              <a:rPr lang="zh-CN" altLang="en-US" dirty="0"/>
              <a:t>，地址空间为：</a:t>
            </a:r>
            <a:r>
              <a:rPr lang="en-US" altLang="zh-CN" dirty="0"/>
              <a:t>192.0.0.0~223.255.255.255</a:t>
            </a:r>
            <a:r>
              <a:rPr lang="zh-CN" altLang="en-US" dirty="0"/>
              <a:t>。</a:t>
            </a:r>
            <a:endParaRPr lang="en-US" altLang="zh-CN" dirty="0"/>
          </a:p>
          <a:p>
            <a:pPr>
              <a:lnSpc>
                <a:spcPct val="100000"/>
              </a:lnSpc>
            </a:pPr>
            <a:r>
              <a:rPr lang="zh-CN" altLang="en-US" dirty="0"/>
              <a:t>注：</a:t>
            </a:r>
            <a:endParaRPr lang="en-US" altLang="zh-CN" dirty="0"/>
          </a:p>
          <a:p>
            <a:pPr lvl="1">
              <a:lnSpc>
                <a:spcPct val="100000"/>
              </a:lnSpc>
            </a:pPr>
            <a:r>
              <a:rPr lang="zh-CN" altLang="en-US" dirty="0"/>
              <a:t>主机 </a:t>
            </a:r>
            <a:r>
              <a:rPr lang="en-US" altLang="zh-CN" dirty="0"/>
              <a:t>(Host)</a:t>
            </a:r>
            <a:r>
              <a:rPr lang="zh-CN" altLang="en-US" dirty="0"/>
              <a:t>，通常指路由器和计算机的统称。并且常把主机的</a:t>
            </a:r>
            <a:r>
              <a:rPr lang="zh-CN" altLang="en-US" dirty="0" smtClean="0"/>
              <a:t>某个接口</a:t>
            </a:r>
            <a:r>
              <a:rPr lang="zh-CN" altLang="en-US" dirty="0"/>
              <a:t>的</a:t>
            </a:r>
            <a:r>
              <a:rPr lang="en-US" altLang="zh-CN" dirty="0"/>
              <a:t>IP</a:t>
            </a:r>
            <a:r>
              <a:rPr lang="zh-CN" altLang="en-US" dirty="0"/>
              <a:t>地址简称为主机</a:t>
            </a:r>
            <a:r>
              <a:rPr lang="en-US" altLang="zh-CN" dirty="0"/>
              <a:t>IP</a:t>
            </a:r>
            <a:r>
              <a:rPr lang="zh-CN" altLang="en-US" dirty="0"/>
              <a:t>地址。</a:t>
            </a:r>
            <a:endParaRPr lang="en-US" altLang="zh-CN" dirty="0"/>
          </a:p>
          <a:p>
            <a:pPr lvl="1">
              <a:lnSpc>
                <a:spcPct val="100000"/>
              </a:lnSpc>
            </a:pPr>
            <a:r>
              <a:rPr lang="zh-CN" altLang="en-US" dirty="0"/>
              <a:t>组播地址：组播能实现一对多传递消息。</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172912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网络地址</a:t>
            </a:r>
            <a:endParaRPr lang="en-US" altLang="zh-CN" dirty="0"/>
          </a:p>
          <a:p>
            <a:pPr lvl="1"/>
            <a:r>
              <a:rPr lang="zh-CN" altLang="en-US" dirty="0"/>
              <a:t>网络号为</a:t>
            </a:r>
            <a:r>
              <a:rPr lang="en-US" altLang="zh-CN" dirty="0"/>
              <a:t>X</a:t>
            </a:r>
            <a:r>
              <a:rPr lang="zh-CN" altLang="en-US" dirty="0"/>
              <a:t>，主机号的每个比特都为</a:t>
            </a:r>
            <a:r>
              <a:rPr lang="en-US" altLang="zh-CN" dirty="0"/>
              <a:t>0</a:t>
            </a:r>
            <a:r>
              <a:rPr lang="zh-CN" altLang="en-US" dirty="0"/>
              <a:t>。</a:t>
            </a:r>
            <a:endParaRPr lang="en-US" altLang="zh-CN" dirty="0"/>
          </a:p>
          <a:p>
            <a:pPr lvl="1"/>
            <a:r>
              <a:rPr lang="zh-CN" altLang="en-US" dirty="0"/>
              <a:t>不能分配给具体的主机接口使用。</a:t>
            </a:r>
            <a:endParaRPr lang="en-US" altLang="zh-CN" dirty="0"/>
          </a:p>
          <a:p>
            <a:r>
              <a:rPr lang="zh-CN" altLang="en-US" dirty="0"/>
              <a:t>广播地址</a:t>
            </a:r>
            <a:endParaRPr lang="en-US" altLang="zh-CN" dirty="0"/>
          </a:p>
          <a:p>
            <a:pPr lvl="1"/>
            <a:r>
              <a:rPr lang="zh-CN" altLang="en-US" dirty="0"/>
              <a:t>网络号为</a:t>
            </a:r>
            <a:r>
              <a:rPr lang="en-US" altLang="zh-CN" dirty="0"/>
              <a:t>X</a:t>
            </a:r>
            <a:r>
              <a:rPr lang="zh-CN" altLang="en-US" dirty="0"/>
              <a:t>，主机号的每个比特都为</a:t>
            </a:r>
            <a:r>
              <a:rPr lang="en-US" altLang="zh-CN" dirty="0"/>
              <a:t>1</a:t>
            </a:r>
            <a:r>
              <a:rPr lang="zh-CN" altLang="en-US" dirty="0"/>
              <a:t>。</a:t>
            </a:r>
            <a:endParaRPr lang="en-US" altLang="zh-CN" dirty="0"/>
          </a:p>
          <a:p>
            <a:pPr lvl="1"/>
            <a:r>
              <a:rPr lang="zh-CN" altLang="en-US" dirty="0"/>
              <a:t>不能分配给具体的主机接口使用。</a:t>
            </a:r>
            <a:endParaRPr lang="en-US" altLang="zh-CN" dirty="0"/>
          </a:p>
          <a:p>
            <a:pPr lvl="0"/>
            <a:r>
              <a:rPr lang="zh-CN" altLang="en-US" dirty="0"/>
              <a:t>可用地址</a:t>
            </a:r>
            <a:endParaRPr lang="en-US" altLang="zh-CN" dirty="0"/>
          </a:p>
          <a:p>
            <a:pPr lvl="1"/>
            <a:r>
              <a:rPr lang="zh-CN" altLang="en-US" dirty="0"/>
              <a:t>又称主机地址，可用分配给具体的主机接口使用。</a:t>
            </a:r>
            <a:endParaRPr lang="en-US" altLang="zh-CN" dirty="0"/>
          </a:p>
          <a:p>
            <a:r>
              <a:rPr lang="zh-CN" altLang="en-US" dirty="0"/>
              <a:t>一个网段可用地址数量计算：</a:t>
            </a:r>
            <a:endParaRPr lang="en-US" altLang="zh-CN" dirty="0"/>
          </a:p>
          <a:p>
            <a:pPr lvl="1"/>
            <a:r>
              <a:rPr lang="zh-CN" altLang="en-US" dirty="0"/>
              <a:t>一个网段的主机位为</a:t>
            </a:r>
            <a:r>
              <a:rPr lang="en-US" altLang="zh-CN" dirty="0"/>
              <a:t>n</a:t>
            </a:r>
            <a:r>
              <a:rPr lang="zh-CN" altLang="en-US" dirty="0"/>
              <a:t>位，则</a:t>
            </a:r>
            <a:r>
              <a:rPr lang="en-US" altLang="zh-CN" dirty="0"/>
              <a:t>IP</a:t>
            </a:r>
            <a:r>
              <a:rPr lang="zh-CN" altLang="en-US" dirty="0"/>
              <a:t>地址数为：</a:t>
            </a:r>
            <a:r>
              <a:rPr lang="en-US" altLang="zh-CN" dirty="0"/>
              <a:t>2ⁿ</a:t>
            </a:r>
            <a:r>
              <a:rPr lang="zh-CN" altLang="en-US" dirty="0"/>
              <a:t>，可用</a:t>
            </a:r>
            <a:r>
              <a:rPr lang="en-US" altLang="zh-CN" dirty="0"/>
              <a:t>IP</a:t>
            </a:r>
            <a:r>
              <a:rPr lang="zh-CN" altLang="en-US" dirty="0"/>
              <a:t>地址数为：</a:t>
            </a:r>
            <a:r>
              <a:rPr lang="en-US" altLang="zh-CN" dirty="0"/>
              <a:t>2ⁿ-2 (</a:t>
            </a:r>
            <a:r>
              <a:rPr lang="zh-CN" altLang="en-US" dirty="0"/>
              <a:t>减去网络地址和广播地址</a:t>
            </a:r>
            <a:r>
              <a:rPr lang="en-US" altLang="zh-CN" dirty="0"/>
              <a:t>)</a:t>
            </a:r>
            <a:r>
              <a:rPr lang="zh-CN" altLang="en-US" dirty="0"/>
              <a:t>。</a:t>
            </a:r>
            <a:endParaRPr lang="en-US" altLang="zh-CN" dirty="0"/>
          </a:p>
          <a:p>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02876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84070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网络地址：将网络地址的主机位全设为</a:t>
            </a:r>
            <a:r>
              <a:rPr lang="en-US" altLang="zh-CN" dirty="0"/>
              <a:t>0</a:t>
            </a:r>
            <a:r>
              <a:rPr lang="zh-CN" altLang="en-US" dirty="0"/>
              <a:t>，所得结果是该</a:t>
            </a:r>
            <a:r>
              <a:rPr lang="en-US" altLang="zh-CN" dirty="0"/>
              <a:t>IP</a:t>
            </a:r>
            <a:r>
              <a:rPr lang="zh-CN" altLang="en-US" dirty="0"/>
              <a:t>地址所在网络的网络地址。</a:t>
            </a:r>
            <a:endParaRPr lang="en-US" altLang="zh-CN" dirty="0"/>
          </a:p>
          <a:p>
            <a:r>
              <a:rPr lang="zh-CN" altLang="en-US" dirty="0"/>
              <a:t>广播地址：将网络地址的主机位全设为</a:t>
            </a:r>
            <a:r>
              <a:rPr lang="en-US" altLang="zh-CN" dirty="0"/>
              <a:t>1</a:t>
            </a:r>
            <a:r>
              <a:rPr lang="zh-CN" altLang="en-US" dirty="0"/>
              <a:t>，所得结果是该</a:t>
            </a:r>
            <a:r>
              <a:rPr lang="en-US" altLang="zh-CN" dirty="0"/>
              <a:t>IP</a:t>
            </a:r>
            <a:r>
              <a:rPr lang="zh-CN" altLang="en-US" dirty="0"/>
              <a:t>地址所在网络的广播地址。</a:t>
            </a:r>
            <a:endParaRPr lang="en-US" altLang="zh-CN" dirty="0"/>
          </a:p>
          <a:p>
            <a:r>
              <a:rPr lang="en-US" altLang="zh-CN" dirty="0"/>
              <a:t>IP</a:t>
            </a:r>
            <a:r>
              <a:rPr lang="zh-CN" altLang="en-US" dirty="0"/>
              <a:t>地址数：</a:t>
            </a:r>
            <a:r>
              <a:rPr lang="en-US" altLang="zh-CN" dirty="0"/>
              <a:t>2ⁿ</a:t>
            </a:r>
            <a:r>
              <a:rPr lang="zh-CN" altLang="en-US" dirty="0"/>
              <a:t>，</a:t>
            </a:r>
            <a:r>
              <a:rPr lang="en-US" altLang="zh-CN" dirty="0"/>
              <a:t>n</a:t>
            </a:r>
            <a:r>
              <a:rPr lang="zh-CN" altLang="en-US" dirty="0"/>
              <a:t>为主机位位数。</a:t>
            </a:r>
            <a:endParaRPr lang="en-US" altLang="zh-CN" dirty="0"/>
          </a:p>
          <a:p>
            <a:r>
              <a:rPr lang="zh-CN" altLang="en-US" dirty="0"/>
              <a:t>可用</a:t>
            </a:r>
            <a:r>
              <a:rPr lang="en-US" altLang="zh-CN" dirty="0"/>
              <a:t>IP</a:t>
            </a:r>
            <a:r>
              <a:rPr lang="zh-CN" altLang="en-US" dirty="0"/>
              <a:t>地址数：</a:t>
            </a:r>
            <a:r>
              <a:rPr lang="en-US" altLang="zh-CN" dirty="0"/>
              <a:t>2ⁿ-2</a:t>
            </a:r>
            <a:r>
              <a:rPr lang="zh-CN" altLang="en-US" dirty="0"/>
              <a:t>，</a:t>
            </a:r>
            <a:r>
              <a:rPr lang="en-US" altLang="zh-CN" dirty="0"/>
              <a:t>n</a:t>
            </a:r>
            <a:r>
              <a:rPr lang="zh-CN" altLang="en-US" dirty="0"/>
              <a:t>为主机位位数。</a:t>
            </a:r>
            <a:endParaRPr lang="en-US" altLang="zh-CN" dirty="0"/>
          </a:p>
          <a:p>
            <a:endParaRPr lang="en-US" altLang="zh-CN" smtClean="0"/>
          </a:p>
          <a:p>
            <a:r>
              <a:rPr lang="zh-CN" altLang="en-US" smtClean="0"/>
              <a:t>练习题</a:t>
            </a:r>
            <a:r>
              <a:rPr lang="zh-CN" altLang="en-US" dirty="0"/>
              <a:t>答案：</a:t>
            </a:r>
            <a:endParaRPr lang="en-US" altLang="zh-CN" dirty="0"/>
          </a:p>
          <a:p>
            <a:pPr lvl="1"/>
            <a:r>
              <a:rPr lang="zh-CN" altLang="en-US" dirty="0"/>
              <a:t>网络地址：</a:t>
            </a:r>
            <a:r>
              <a:rPr lang="en-US" altLang="zh-CN" dirty="0"/>
              <a:t>10.0.0.0/8</a:t>
            </a:r>
          </a:p>
          <a:p>
            <a:pPr lvl="1"/>
            <a:r>
              <a:rPr lang="zh-CN" altLang="en-US" dirty="0"/>
              <a:t>广播地址：</a:t>
            </a:r>
            <a:r>
              <a:rPr lang="en-US" altLang="zh-CN" dirty="0"/>
              <a:t>10.255.255.255</a:t>
            </a:r>
          </a:p>
          <a:p>
            <a:pPr lvl="1"/>
            <a:r>
              <a:rPr lang="en-US" altLang="zh-CN" dirty="0"/>
              <a:t>IP</a:t>
            </a:r>
            <a:r>
              <a:rPr lang="zh-CN" altLang="en-US" dirty="0"/>
              <a:t>地址数：</a:t>
            </a:r>
            <a:r>
              <a:rPr lang="en-US" altLang="zh-CN" dirty="0"/>
              <a:t>2</a:t>
            </a:r>
            <a:r>
              <a:rPr lang="en-US" altLang="zh-CN" baseline="30000" dirty="0"/>
              <a:t>24</a:t>
            </a:r>
          </a:p>
          <a:p>
            <a:pPr lvl="1"/>
            <a:r>
              <a:rPr lang="zh-CN" altLang="en-US" dirty="0"/>
              <a:t>可用</a:t>
            </a:r>
            <a:r>
              <a:rPr lang="en-US" altLang="zh-CN" dirty="0"/>
              <a:t>IP</a:t>
            </a:r>
            <a:r>
              <a:rPr lang="zh-CN" altLang="en-US" dirty="0"/>
              <a:t>地址数：</a:t>
            </a:r>
            <a:r>
              <a:rPr lang="en-US" altLang="zh-CN" dirty="0"/>
              <a:t>2</a:t>
            </a:r>
            <a:r>
              <a:rPr lang="en-US" altLang="zh-CN" baseline="30000" dirty="0"/>
              <a:t>24</a:t>
            </a:r>
            <a:r>
              <a:rPr lang="en-US" altLang="zh-CN" dirty="0"/>
              <a:t>-2</a:t>
            </a:r>
          </a:p>
          <a:p>
            <a:pPr lvl="1"/>
            <a:r>
              <a:rPr lang="zh-CN" altLang="en-US" dirty="0"/>
              <a:t>可用</a:t>
            </a:r>
            <a:r>
              <a:rPr lang="en-US" altLang="zh-CN" dirty="0"/>
              <a:t>IP</a:t>
            </a:r>
            <a:r>
              <a:rPr lang="zh-CN" altLang="en-US" dirty="0"/>
              <a:t>地址范围：</a:t>
            </a:r>
            <a:r>
              <a:rPr lang="en-US" altLang="zh-CN" dirty="0"/>
              <a:t>10.0.0.1/8~10.255.255.254/8</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904246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为了解决</a:t>
            </a:r>
            <a:r>
              <a:rPr lang="en-US" altLang="zh-CN" dirty="0"/>
              <a:t>IP</a:t>
            </a:r>
            <a:r>
              <a:rPr lang="zh-CN" altLang="en-US" dirty="0"/>
              <a:t>地址短缺的问题，提出了私有地址的概念。私有地址是指内部网络或主机地址，这些地址只能用于某个内部网络，不能用于公共网络。</a:t>
            </a:r>
            <a:endParaRPr lang="en-US" altLang="zh-CN" dirty="0"/>
          </a:p>
          <a:p>
            <a:pPr lvl="1"/>
            <a:r>
              <a:rPr lang="zh-CN" altLang="en-US" dirty="0"/>
              <a:t>公网</a:t>
            </a:r>
            <a:r>
              <a:rPr lang="en-US" altLang="zh-CN" dirty="0"/>
              <a:t>IP</a:t>
            </a:r>
            <a:r>
              <a:rPr lang="zh-CN" altLang="en-US" dirty="0"/>
              <a:t>地址：连接到</a:t>
            </a:r>
            <a:r>
              <a:rPr lang="en-US" altLang="zh-CN" dirty="0"/>
              <a:t>Internet</a:t>
            </a:r>
            <a:r>
              <a:rPr lang="zh-CN" altLang="en-US" dirty="0"/>
              <a:t>的网络设备必须具有由</a:t>
            </a:r>
            <a:r>
              <a:rPr lang="en-US" altLang="zh-CN" dirty="0"/>
              <a:t>ICANN</a:t>
            </a:r>
            <a:r>
              <a:rPr lang="zh-CN" altLang="en-US" dirty="0"/>
              <a:t>分配的公网</a:t>
            </a:r>
            <a:r>
              <a:rPr lang="en-US" altLang="zh-CN" dirty="0"/>
              <a:t>IP</a:t>
            </a:r>
            <a:r>
              <a:rPr lang="zh-CN" altLang="en-US" dirty="0"/>
              <a:t>地址。</a:t>
            </a:r>
            <a:endParaRPr lang="en-US" altLang="zh-CN" dirty="0"/>
          </a:p>
          <a:p>
            <a:pPr lvl="1"/>
            <a:r>
              <a:rPr lang="zh-CN" altLang="en-US" dirty="0"/>
              <a:t>私网</a:t>
            </a:r>
            <a:r>
              <a:rPr lang="en-US" altLang="zh-CN" dirty="0"/>
              <a:t>IP</a:t>
            </a:r>
            <a:r>
              <a:rPr lang="zh-CN" altLang="en-US" dirty="0"/>
              <a:t>地址：私网</a:t>
            </a:r>
            <a:r>
              <a:rPr lang="en-US" altLang="zh-CN" dirty="0"/>
              <a:t>IP</a:t>
            </a:r>
            <a:r>
              <a:rPr lang="zh-CN" altLang="en-US" dirty="0"/>
              <a:t>地址的使用使得网络可以得到更为</a:t>
            </a:r>
            <a:r>
              <a:rPr lang="zh-CN" altLang="en-US" dirty="0" smtClean="0"/>
              <a:t>自由地扩展</a:t>
            </a:r>
            <a:r>
              <a:rPr lang="zh-CN" altLang="en-US" dirty="0"/>
              <a:t>，因为同一个私网</a:t>
            </a:r>
            <a:r>
              <a:rPr lang="en-US" altLang="zh-CN" dirty="0"/>
              <a:t>IP</a:t>
            </a:r>
            <a:r>
              <a:rPr lang="zh-CN" altLang="en-US" dirty="0"/>
              <a:t>地址是可以在不同的私有网络中重复使用的。</a:t>
            </a:r>
            <a:endParaRPr lang="en-US" altLang="zh-CN" dirty="0"/>
          </a:p>
          <a:p>
            <a:r>
              <a:rPr lang="zh-CN" altLang="en-US" dirty="0"/>
              <a:t>私有网络连接到</a:t>
            </a:r>
            <a:r>
              <a:rPr lang="en-US" altLang="zh-CN" dirty="0"/>
              <a:t>Internet</a:t>
            </a:r>
            <a:r>
              <a:rPr lang="zh-CN" altLang="en-US" dirty="0"/>
              <a:t>：私有网络由于使用了私网</a:t>
            </a:r>
            <a:r>
              <a:rPr lang="en-US" altLang="zh-CN" dirty="0"/>
              <a:t>IP</a:t>
            </a:r>
            <a:r>
              <a:rPr lang="zh-CN" altLang="en-US" dirty="0"/>
              <a:t>地址，是不允许连接到</a:t>
            </a:r>
            <a:r>
              <a:rPr lang="en-US" altLang="zh-CN" dirty="0"/>
              <a:t>Internet</a:t>
            </a:r>
            <a:r>
              <a:rPr lang="zh-CN" altLang="en-US" dirty="0"/>
              <a:t>的</a:t>
            </a:r>
            <a:r>
              <a:rPr lang="zh-CN" altLang="en-US" dirty="0" smtClean="0"/>
              <a:t>。后来在实际需求的驱动下，</a:t>
            </a:r>
            <a:r>
              <a:rPr lang="zh-CN" altLang="en-US" dirty="0"/>
              <a:t>许多私有网络也希望能够连接到</a:t>
            </a:r>
            <a:r>
              <a:rPr lang="en-US" altLang="zh-CN" dirty="0"/>
              <a:t>Internet</a:t>
            </a:r>
            <a:r>
              <a:rPr lang="zh-CN" altLang="en-US" dirty="0"/>
              <a:t>上，从而实现私网与</a:t>
            </a:r>
            <a:r>
              <a:rPr lang="en-US" altLang="zh-CN" dirty="0"/>
              <a:t>Internet</a:t>
            </a:r>
            <a:r>
              <a:rPr lang="zh-CN" altLang="en-US" dirty="0"/>
              <a:t>之间的通信，以及通过</a:t>
            </a:r>
            <a:r>
              <a:rPr lang="en-US" altLang="zh-CN" dirty="0"/>
              <a:t>Internet</a:t>
            </a:r>
            <a:r>
              <a:rPr lang="zh-CN" altLang="en-US" dirty="0"/>
              <a:t>实现私网与私网之间的通信。私网与</a:t>
            </a:r>
            <a:r>
              <a:rPr lang="en-US" altLang="zh-CN" dirty="0"/>
              <a:t>Internet</a:t>
            </a:r>
            <a:r>
              <a:rPr lang="zh-CN" altLang="en-US" dirty="0"/>
              <a:t>的互联，必须使用网络地址转换 </a:t>
            </a:r>
            <a:r>
              <a:rPr lang="en-US" altLang="zh-CN" dirty="0"/>
              <a:t>(NAT)</a:t>
            </a:r>
            <a:r>
              <a:rPr lang="zh-CN" altLang="en-US" dirty="0"/>
              <a:t>技术实现。</a:t>
            </a:r>
            <a:endParaRPr lang="en-US" altLang="zh-CN" dirty="0"/>
          </a:p>
          <a:p>
            <a:r>
              <a:rPr lang="zh-CN" altLang="en-US" dirty="0"/>
              <a:t>注：</a:t>
            </a:r>
            <a:endParaRPr lang="en-US" altLang="zh-CN" dirty="0"/>
          </a:p>
          <a:p>
            <a:pPr lvl="1"/>
            <a:r>
              <a:rPr lang="en-US" altLang="zh-CN" dirty="0"/>
              <a:t>NAT (Network Address Translation)</a:t>
            </a:r>
            <a:r>
              <a:rPr lang="zh-CN" altLang="en-US" dirty="0"/>
              <a:t>，网络地址转换，其基本作用是实现私网</a:t>
            </a:r>
            <a:r>
              <a:rPr lang="en-US" altLang="zh-CN" dirty="0"/>
              <a:t>IP</a:t>
            </a:r>
            <a:r>
              <a:rPr lang="zh-CN" altLang="en-US" dirty="0"/>
              <a:t>地址与公网</a:t>
            </a:r>
            <a:r>
              <a:rPr lang="en-US" altLang="zh-CN" dirty="0"/>
              <a:t>IP</a:t>
            </a:r>
            <a:r>
              <a:rPr lang="zh-CN" altLang="en-US" dirty="0"/>
              <a:t>地址之间的转换。</a:t>
            </a:r>
            <a:endParaRPr lang="en-US" altLang="zh-CN" dirty="0"/>
          </a:p>
          <a:p>
            <a:pPr lvl="1"/>
            <a:r>
              <a:rPr lang="en-US" altLang="zh-CN" sz="1100" smtClean="0"/>
              <a:t>IANA (Internet Assigned Numbers Authority)</a:t>
            </a:r>
            <a:r>
              <a:rPr lang="zh-CN" altLang="en-US" sz="1100" smtClean="0"/>
              <a:t>，</a:t>
            </a:r>
            <a:r>
              <a:rPr lang="zh-CN" altLang="en-US" sz="1100" kern="1200" smtClean="0">
                <a:solidFill>
                  <a:schemeClr val="tx1"/>
                </a:solidFill>
                <a:effectLst/>
                <a:latin typeface="+mn-lt"/>
                <a:ea typeface="+mn-ea"/>
                <a:cs typeface="+mn-cs"/>
              </a:rPr>
              <a:t>因特网地址分配组织。</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76871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255.255.255</a:t>
            </a:r>
          </a:p>
          <a:p>
            <a:pPr lvl="1"/>
            <a:r>
              <a:rPr lang="zh-CN" altLang="en-US" dirty="0"/>
              <a:t>这个地址称为有限广播地址，它可以作为一个</a:t>
            </a:r>
            <a:r>
              <a:rPr lang="en-US" altLang="zh-CN" dirty="0"/>
              <a:t>IP</a:t>
            </a:r>
            <a:r>
              <a:rPr lang="zh-CN" altLang="en-US" dirty="0"/>
              <a:t>报文的目的</a:t>
            </a:r>
            <a:r>
              <a:rPr lang="en-US" altLang="zh-CN" dirty="0"/>
              <a:t>IP</a:t>
            </a:r>
            <a:r>
              <a:rPr lang="zh-CN" altLang="en-US" dirty="0"/>
              <a:t>地址使用。</a:t>
            </a:r>
            <a:endParaRPr lang="en-US" altLang="zh-CN" dirty="0"/>
          </a:p>
          <a:p>
            <a:pPr lvl="1"/>
            <a:r>
              <a:rPr lang="zh-CN" altLang="en-US" dirty="0"/>
              <a:t>路由器接收到目的</a:t>
            </a:r>
            <a:r>
              <a:rPr lang="en-US" altLang="zh-CN" dirty="0"/>
              <a:t>IP</a:t>
            </a:r>
            <a:r>
              <a:rPr lang="zh-CN" altLang="en-US" dirty="0"/>
              <a:t>地址为有限广播地址的</a:t>
            </a:r>
            <a:r>
              <a:rPr lang="en-US" altLang="zh-CN" dirty="0"/>
              <a:t>IP</a:t>
            </a:r>
            <a:r>
              <a:rPr lang="zh-CN" altLang="en-US" dirty="0"/>
              <a:t>报文后，会停止对该</a:t>
            </a:r>
            <a:r>
              <a:rPr lang="en-US" altLang="zh-CN" dirty="0"/>
              <a:t>IP</a:t>
            </a:r>
            <a:r>
              <a:rPr lang="zh-CN" altLang="en-US" dirty="0"/>
              <a:t>报文的转发。</a:t>
            </a:r>
            <a:endParaRPr lang="en-US" altLang="zh-CN" dirty="0"/>
          </a:p>
          <a:p>
            <a:r>
              <a:rPr lang="en-US" altLang="zh-CN" dirty="0"/>
              <a:t>0.0.0.0</a:t>
            </a:r>
          </a:p>
          <a:p>
            <a:pPr lvl="1"/>
            <a:r>
              <a:rPr lang="zh-CN" altLang="en-US" dirty="0"/>
              <a:t>如果把这个地址作为网络地址，它的意思就是“任何网络”的网络地址；如果把这个地址作为主机接口地址，它的意思就是“这个网络上主机接口”的</a:t>
            </a:r>
            <a:r>
              <a:rPr lang="en-US" altLang="zh-CN" dirty="0"/>
              <a:t>IP</a:t>
            </a:r>
            <a:r>
              <a:rPr lang="zh-CN" altLang="en-US" dirty="0"/>
              <a:t>地址。</a:t>
            </a:r>
            <a:endParaRPr lang="en-US" altLang="zh-CN" dirty="0"/>
          </a:p>
          <a:p>
            <a:pPr lvl="1"/>
            <a:r>
              <a:rPr lang="zh-CN" altLang="en-US" dirty="0"/>
              <a:t>例如：当一个主机接口在启动过程中尚未获得自己的</a:t>
            </a:r>
            <a:r>
              <a:rPr lang="en-US" altLang="zh-CN" dirty="0"/>
              <a:t>IP</a:t>
            </a:r>
            <a:r>
              <a:rPr lang="zh-CN" altLang="en-US" dirty="0"/>
              <a:t>地址时，就可以向网络发送目的</a:t>
            </a:r>
            <a:r>
              <a:rPr lang="en-US" altLang="zh-CN" dirty="0"/>
              <a:t>IP</a:t>
            </a:r>
            <a:r>
              <a:rPr lang="zh-CN" altLang="en-US" dirty="0"/>
              <a:t>地址为有限广播地址、源</a:t>
            </a:r>
            <a:r>
              <a:rPr lang="en-US" altLang="zh-CN" dirty="0"/>
              <a:t>IP</a:t>
            </a:r>
            <a:r>
              <a:rPr lang="zh-CN" altLang="en-US" dirty="0"/>
              <a:t>地址为</a:t>
            </a:r>
            <a:r>
              <a:rPr lang="en-US" altLang="zh-CN" dirty="0"/>
              <a:t>0.0.0.0</a:t>
            </a:r>
            <a:r>
              <a:rPr lang="zh-CN" altLang="en-US" dirty="0"/>
              <a:t>的</a:t>
            </a:r>
            <a:r>
              <a:rPr lang="en-US" altLang="zh-CN" dirty="0"/>
              <a:t>DHCP</a:t>
            </a:r>
            <a:r>
              <a:rPr lang="zh-CN" altLang="en-US" dirty="0"/>
              <a:t>请求报文，希望</a:t>
            </a:r>
            <a:r>
              <a:rPr lang="en-US" altLang="zh-CN" dirty="0"/>
              <a:t>DHCP</a:t>
            </a:r>
            <a:r>
              <a:rPr lang="zh-CN" altLang="en-US" dirty="0"/>
              <a:t>服务器在收到自己的请求后，能够给自己分配一个可用的</a:t>
            </a:r>
            <a:r>
              <a:rPr lang="en-US" altLang="zh-CN" dirty="0"/>
              <a:t>IP</a:t>
            </a:r>
            <a:r>
              <a:rPr lang="zh-CN" altLang="en-US" dirty="0"/>
              <a:t>地址。</a:t>
            </a:r>
            <a:endParaRPr lang="en-US" altLang="zh-CN" dirty="0"/>
          </a:p>
          <a:p>
            <a:r>
              <a:rPr lang="en-US" altLang="zh-CN" dirty="0"/>
              <a:t>127.0.0.0/8</a:t>
            </a:r>
          </a:p>
          <a:p>
            <a:pPr lvl="1"/>
            <a:r>
              <a:rPr lang="zh-CN" altLang="en-US" dirty="0"/>
              <a:t>这个地址为环回地址，它可以作为一个</a:t>
            </a:r>
            <a:r>
              <a:rPr lang="en-US" altLang="zh-CN" dirty="0"/>
              <a:t>IP</a:t>
            </a:r>
            <a:r>
              <a:rPr lang="zh-CN" altLang="en-US" dirty="0"/>
              <a:t>报文的目的</a:t>
            </a:r>
            <a:r>
              <a:rPr lang="en-US" altLang="zh-CN" dirty="0"/>
              <a:t>IP</a:t>
            </a:r>
            <a:r>
              <a:rPr lang="zh-CN" altLang="en-US" dirty="0"/>
              <a:t>地址使用。其作用是测试设备自身的软件系统。</a:t>
            </a:r>
            <a:endParaRPr lang="en-US" altLang="zh-CN" dirty="0"/>
          </a:p>
          <a:p>
            <a:pPr lvl="1"/>
            <a:r>
              <a:rPr lang="zh-CN" altLang="en-US" dirty="0"/>
              <a:t>一个设备产生的、目的</a:t>
            </a:r>
            <a:r>
              <a:rPr lang="en-US" altLang="zh-CN" dirty="0"/>
              <a:t>IP</a:t>
            </a:r>
            <a:r>
              <a:rPr lang="zh-CN" altLang="en-US" dirty="0"/>
              <a:t>地址为环回地址的</a:t>
            </a:r>
            <a:r>
              <a:rPr lang="en-US" altLang="zh-CN" dirty="0"/>
              <a:t>IP</a:t>
            </a:r>
            <a:r>
              <a:rPr lang="zh-CN" altLang="en-US" dirty="0"/>
              <a:t>报文是不可能离开这个设备本身的。</a:t>
            </a:r>
            <a:endParaRPr lang="en-US" altLang="zh-CN" dirty="0"/>
          </a:p>
          <a:p>
            <a:r>
              <a:rPr lang="en-US" altLang="zh-CN" dirty="0"/>
              <a:t>169.254.0.0/16</a:t>
            </a:r>
          </a:p>
          <a:p>
            <a:pPr lvl="1"/>
            <a:r>
              <a:rPr lang="zh-CN" altLang="en-US" dirty="0"/>
              <a:t>如果一个网络设备获取</a:t>
            </a:r>
            <a:r>
              <a:rPr lang="en-US" altLang="zh-CN" dirty="0"/>
              <a:t>IP</a:t>
            </a:r>
            <a:r>
              <a:rPr lang="zh-CN" altLang="en-US" dirty="0"/>
              <a:t>地址的方式被设置成了自动获取方式，但是该设备在网络上又没有找到可用的</a:t>
            </a:r>
            <a:r>
              <a:rPr lang="en-US" altLang="zh-CN" dirty="0"/>
              <a:t>DHCP</a:t>
            </a:r>
            <a:r>
              <a:rPr lang="zh-CN" altLang="en-US" dirty="0"/>
              <a:t>服务器，那么该设备就会使用</a:t>
            </a:r>
            <a:r>
              <a:rPr lang="en-US" altLang="zh-CN" dirty="0"/>
              <a:t>169.254.0.0/16</a:t>
            </a:r>
            <a:r>
              <a:rPr lang="zh-CN" altLang="en-US" dirty="0"/>
              <a:t>网段的某个地址来进行临时通信。</a:t>
            </a:r>
            <a:endParaRPr lang="en-US" altLang="zh-CN" dirty="0"/>
          </a:p>
          <a:p>
            <a:pPr lvl="0"/>
            <a:r>
              <a:rPr lang="zh-CN" altLang="en-US" dirty="0"/>
              <a:t>注：</a:t>
            </a:r>
            <a:r>
              <a:rPr lang="en-US" altLang="zh-CN" dirty="0"/>
              <a:t>DHCP</a:t>
            </a:r>
            <a:r>
              <a:rPr lang="zh-CN" altLang="en-US" dirty="0"/>
              <a:t> </a:t>
            </a:r>
            <a:r>
              <a:rPr lang="en-US" altLang="zh-CN" dirty="0"/>
              <a:t>(Dynamic Host Configuration Protocol)</a:t>
            </a:r>
            <a:r>
              <a:rPr lang="zh-CN" altLang="en-US" dirty="0"/>
              <a:t>，动态主机配置协议，用于动态分配网络配置参数，如</a:t>
            </a:r>
            <a:r>
              <a:rPr lang="en-US" altLang="zh-CN" dirty="0"/>
              <a:t>IP</a:t>
            </a:r>
            <a:r>
              <a:rPr lang="zh-CN" altLang="en-US" dirty="0"/>
              <a:t>地址。</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951116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5412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56939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“有类编址”的地址划分过于死板，划分的颗粒度太大</a:t>
            </a:r>
            <a:r>
              <a:rPr lang="zh-CN" altLang="en-US" dirty="0" smtClean="0"/>
              <a:t>，会</a:t>
            </a:r>
            <a:r>
              <a:rPr lang="zh-CN" altLang="en-US" dirty="0"/>
              <a:t>有大量的主机号不能被充分利用，从而造成了大量的</a:t>
            </a:r>
            <a:r>
              <a:rPr lang="en-US" altLang="zh-CN" dirty="0"/>
              <a:t>IP</a:t>
            </a:r>
            <a:r>
              <a:rPr lang="zh-CN" altLang="en-US" dirty="0"/>
              <a:t>地址资源浪费。</a:t>
            </a:r>
            <a:endParaRPr lang="en-US" altLang="zh-CN" dirty="0"/>
          </a:p>
          <a:p>
            <a:r>
              <a:rPr lang="zh-CN" altLang="en-US" dirty="0"/>
              <a:t>因此可以利用子网划分来减少地址浪费，即</a:t>
            </a:r>
            <a:r>
              <a:rPr lang="en-US" altLang="zh-CN" dirty="0"/>
              <a:t>VLSM (Variable Length Subnet Mask)</a:t>
            </a:r>
            <a:r>
              <a:rPr lang="zh-CN" altLang="en-US" dirty="0"/>
              <a:t>，可变长子网掩码。将一个大的有类网络，划分成若干个小的子网，使得</a:t>
            </a:r>
            <a:r>
              <a:rPr lang="en-US" altLang="zh-CN" dirty="0"/>
              <a:t>IP</a:t>
            </a:r>
            <a:r>
              <a:rPr lang="zh-CN" altLang="en-US" dirty="0"/>
              <a:t>地址的使用更为科学。</a:t>
            </a:r>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00885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假设有一个</a:t>
            </a:r>
            <a:r>
              <a:rPr lang="en-US" altLang="zh-CN" dirty="0"/>
              <a:t>C</a:t>
            </a:r>
            <a:r>
              <a:rPr lang="zh-CN" altLang="en-US" dirty="0"/>
              <a:t>类网段地址：</a:t>
            </a:r>
            <a:r>
              <a:rPr lang="en-US" altLang="zh-CN" dirty="0"/>
              <a:t>192.168.10.0</a:t>
            </a:r>
            <a:r>
              <a:rPr lang="zh-CN" altLang="en-US" dirty="0"/>
              <a:t>；默认情况下，网络掩码为</a:t>
            </a:r>
            <a:r>
              <a:rPr lang="en-US" altLang="zh-CN" dirty="0"/>
              <a:t>24</a:t>
            </a:r>
            <a:r>
              <a:rPr lang="zh-CN" altLang="en-US" dirty="0"/>
              <a:t>位，包括</a:t>
            </a:r>
            <a:r>
              <a:rPr lang="en-US" altLang="zh-CN" dirty="0"/>
              <a:t>24</a:t>
            </a:r>
            <a:r>
              <a:rPr lang="zh-CN" altLang="en-US" dirty="0"/>
              <a:t>位网络位，</a:t>
            </a:r>
            <a:r>
              <a:rPr lang="en-US" altLang="zh-CN" dirty="0"/>
              <a:t>8</a:t>
            </a:r>
            <a:r>
              <a:rPr lang="zh-CN" altLang="en-US" dirty="0"/>
              <a:t>位主机位。</a:t>
            </a:r>
            <a:endParaRPr lang="en-US" altLang="zh-CN" dirty="0"/>
          </a:p>
          <a:p>
            <a:r>
              <a:rPr lang="zh-CN" altLang="en-US" dirty="0"/>
              <a:t>通过计算可知，这样的网络中，有</a:t>
            </a:r>
            <a:r>
              <a:rPr lang="en-US" altLang="zh-CN" dirty="0"/>
              <a:t>256</a:t>
            </a:r>
            <a:r>
              <a:rPr lang="zh-CN" altLang="en-US" dirty="0"/>
              <a:t>个</a:t>
            </a:r>
            <a:r>
              <a:rPr lang="en-US" altLang="zh-CN" dirty="0"/>
              <a:t>IP</a:t>
            </a:r>
            <a:r>
              <a:rPr lang="zh-CN" altLang="en-US" dirty="0"/>
              <a:t>地址。</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56186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现在，将原有的</a:t>
            </a:r>
            <a:r>
              <a:rPr lang="en-US" altLang="zh-CN" dirty="0"/>
              <a:t>24</a:t>
            </a:r>
            <a:r>
              <a:rPr lang="zh-CN" altLang="en-US" dirty="0"/>
              <a:t>位网络位向主机位去“借”</a:t>
            </a:r>
            <a:r>
              <a:rPr lang="en-US" altLang="zh-CN" dirty="0"/>
              <a:t>1</a:t>
            </a:r>
            <a:r>
              <a:rPr lang="zh-CN" altLang="en-US" dirty="0"/>
              <a:t>位，这样网络位就扩充到了</a:t>
            </a:r>
            <a:r>
              <a:rPr lang="en-US" altLang="zh-CN" dirty="0"/>
              <a:t>25</a:t>
            </a:r>
            <a:r>
              <a:rPr lang="zh-CN" altLang="en-US" dirty="0"/>
              <a:t>位，相对的主机位就减少到了</a:t>
            </a:r>
            <a:r>
              <a:rPr lang="en-US" altLang="zh-CN" dirty="0"/>
              <a:t>7</a:t>
            </a:r>
            <a:r>
              <a:rPr lang="zh-CN" altLang="en-US" dirty="0"/>
              <a:t>位，而借过来的这</a:t>
            </a:r>
            <a:r>
              <a:rPr lang="en-US" altLang="zh-CN" dirty="0"/>
              <a:t>1</a:t>
            </a:r>
            <a:r>
              <a:rPr lang="zh-CN" altLang="en-US" dirty="0"/>
              <a:t>位就是子网位，此时网络掩码就变成了</a:t>
            </a:r>
            <a:r>
              <a:rPr lang="en-US" altLang="zh-CN" dirty="0"/>
              <a:t>25</a:t>
            </a:r>
            <a:r>
              <a:rPr lang="zh-CN" altLang="en-US" dirty="0"/>
              <a:t>位，即</a:t>
            </a:r>
            <a:r>
              <a:rPr lang="en-US" altLang="zh-CN" dirty="0"/>
              <a:t>255.255.255.128</a:t>
            </a:r>
            <a:r>
              <a:rPr lang="zh-CN" altLang="en-US" dirty="0"/>
              <a:t>，或</a:t>
            </a:r>
            <a:r>
              <a:rPr lang="en-US" altLang="zh-CN" dirty="0"/>
              <a:t>/25</a:t>
            </a:r>
            <a:r>
              <a:rPr lang="zh-CN" altLang="en-US" dirty="0"/>
              <a:t>。</a:t>
            </a:r>
            <a:endParaRPr lang="en-US" altLang="zh-CN" dirty="0"/>
          </a:p>
          <a:p>
            <a:r>
              <a:rPr lang="zh-CN" altLang="en-US" dirty="0"/>
              <a:t>子网位：可取值</a:t>
            </a:r>
            <a:r>
              <a:rPr lang="en-US" altLang="zh-CN" dirty="0"/>
              <a:t>0</a:t>
            </a:r>
            <a:r>
              <a:rPr lang="zh-CN" altLang="en-US" dirty="0"/>
              <a:t>或取值</a:t>
            </a:r>
            <a:r>
              <a:rPr lang="en-US" altLang="zh-CN" dirty="0"/>
              <a:t>1</a:t>
            </a:r>
            <a:r>
              <a:rPr lang="zh-CN" altLang="en-US" dirty="0"/>
              <a:t>，则得到了两个新的子网。</a:t>
            </a:r>
            <a:endParaRPr lang="en-US" altLang="zh-CN" dirty="0"/>
          </a:p>
          <a:p>
            <a:r>
              <a:rPr lang="zh-CN" altLang="en-US" dirty="0"/>
              <a:t>通过计算可知，现在网络中，有</a:t>
            </a:r>
            <a:r>
              <a:rPr lang="en-US" altLang="zh-CN" dirty="0"/>
              <a:t>128</a:t>
            </a:r>
            <a:r>
              <a:rPr lang="zh-CN" altLang="en-US" dirty="0"/>
              <a:t>个</a:t>
            </a:r>
            <a:r>
              <a:rPr lang="en-US" altLang="zh-CN" dirty="0"/>
              <a:t>IP</a:t>
            </a:r>
            <a:r>
              <a:rPr lang="zh-CN" altLang="en-US" dirty="0"/>
              <a:t>地址。</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73962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计算网络地址，主机位全为</a:t>
            </a:r>
            <a:r>
              <a:rPr lang="en-US" altLang="zh-CN" dirty="0" smtClean="0"/>
              <a:t>0</a:t>
            </a:r>
            <a:r>
              <a:rPr lang="zh-CN" altLang="en-US" dirty="0" smtClean="0"/>
              <a:t>：</a:t>
            </a:r>
            <a:endParaRPr lang="en-US" altLang="zh-CN" dirty="0" smtClean="0"/>
          </a:p>
          <a:p>
            <a:pPr lvl="1"/>
            <a:r>
              <a:rPr lang="zh-CN" altLang="en-US" dirty="0" smtClean="0"/>
              <a:t>如果子网位取值</a:t>
            </a:r>
            <a:r>
              <a:rPr lang="en-US" altLang="zh-CN" dirty="0" smtClean="0"/>
              <a:t>0</a:t>
            </a:r>
            <a:r>
              <a:rPr lang="zh-CN" altLang="en-US" dirty="0" smtClean="0"/>
              <a:t>，则网络地址为</a:t>
            </a:r>
            <a:r>
              <a:rPr lang="en-US" altLang="zh-CN" dirty="0" smtClean="0"/>
              <a:t>192.168.10.0/25</a:t>
            </a:r>
            <a:r>
              <a:rPr lang="zh-CN" altLang="en-US" dirty="0" smtClean="0"/>
              <a:t>。</a:t>
            </a:r>
            <a:endParaRPr lang="en-US" altLang="zh-CN" dirty="0" smtClean="0"/>
          </a:p>
          <a:p>
            <a:pPr lvl="1"/>
            <a:r>
              <a:rPr lang="zh-CN" altLang="en-US" dirty="0" smtClean="0"/>
              <a:t>如果子网位取值</a:t>
            </a:r>
            <a:r>
              <a:rPr lang="en-US" altLang="zh-CN" dirty="0" smtClean="0"/>
              <a:t>1</a:t>
            </a:r>
            <a:r>
              <a:rPr lang="zh-CN" altLang="en-US" dirty="0" smtClean="0"/>
              <a:t>，则网络地址为</a:t>
            </a:r>
            <a:r>
              <a:rPr lang="en-US" altLang="zh-CN" dirty="0" smtClean="0"/>
              <a:t>192.168.10.128/25</a:t>
            </a:r>
            <a:r>
              <a:rPr lang="zh-CN" altLang="en-US" dirty="0" smtClean="0"/>
              <a:t>。</a:t>
            </a:r>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731052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计算广播地址，主机位全为</a:t>
            </a:r>
            <a:r>
              <a:rPr lang="en-US" altLang="zh-CN" dirty="0" smtClean="0"/>
              <a:t>1</a:t>
            </a:r>
            <a:r>
              <a:rPr lang="zh-CN" altLang="en-US" dirty="0" smtClean="0"/>
              <a:t>：</a:t>
            </a:r>
            <a:endParaRPr lang="en-US" altLang="zh-CN" dirty="0" smtClean="0"/>
          </a:p>
          <a:p>
            <a:pPr lvl="1"/>
            <a:r>
              <a:rPr lang="zh-CN" altLang="en-US" dirty="0" smtClean="0"/>
              <a:t>如果子网位取值</a:t>
            </a:r>
            <a:r>
              <a:rPr lang="en-US" altLang="zh-CN" dirty="0" smtClean="0"/>
              <a:t>0</a:t>
            </a:r>
            <a:r>
              <a:rPr lang="zh-CN" altLang="en-US" dirty="0" smtClean="0"/>
              <a:t>，则网络地址为</a:t>
            </a:r>
            <a:r>
              <a:rPr lang="en-US" altLang="zh-CN" dirty="0" smtClean="0"/>
              <a:t>192.168.10.127/25</a:t>
            </a:r>
            <a:r>
              <a:rPr lang="zh-CN" altLang="en-US" dirty="0" smtClean="0"/>
              <a:t>。</a:t>
            </a:r>
            <a:endParaRPr lang="en-US" altLang="zh-CN" dirty="0" smtClean="0"/>
          </a:p>
          <a:p>
            <a:pPr lvl="1"/>
            <a:r>
              <a:rPr lang="zh-CN" altLang="en-US" dirty="0" smtClean="0"/>
              <a:t>如果子网位取值</a:t>
            </a:r>
            <a:r>
              <a:rPr lang="en-US" altLang="zh-CN" dirty="0" smtClean="0"/>
              <a:t>1</a:t>
            </a:r>
            <a:r>
              <a:rPr lang="zh-CN" altLang="en-US" dirty="0" smtClean="0"/>
              <a:t>，则网络地址为</a:t>
            </a:r>
            <a:r>
              <a:rPr lang="en-US" altLang="zh-CN" dirty="0" smtClean="0"/>
              <a:t>192.168.10.255/25</a:t>
            </a:r>
            <a:r>
              <a:rPr lang="zh-CN" altLang="en-US" dirty="0" smtClean="0"/>
              <a:t>。</a:t>
            </a:r>
          </a:p>
          <a:p>
            <a:pPr lvl="1"/>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85225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109883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实际网络规划中，会先规划主机多的子网络。</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836872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子网的网络地址分别为：</a:t>
            </a:r>
            <a:endParaRPr lang="en-US" altLang="zh-CN" dirty="0"/>
          </a:p>
          <a:p>
            <a:pPr lvl="1"/>
            <a:r>
              <a:rPr lang="en-US" altLang="zh-CN" dirty="0"/>
              <a:t>192.168.1.0/28</a:t>
            </a:r>
          </a:p>
          <a:p>
            <a:pPr lvl="1"/>
            <a:r>
              <a:rPr lang="en-US" altLang="zh-CN" dirty="0"/>
              <a:t>192.168.1.16/28</a:t>
            </a:r>
          </a:p>
          <a:p>
            <a:pPr lvl="1"/>
            <a:r>
              <a:rPr lang="en-US" altLang="zh-CN" dirty="0"/>
              <a:t>192.168.1.32/28</a:t>
            </a:r>
          </a:p>
          <a:p>
            <a:pPr lvl="1"/>
            <a:r>
              <a:rPr lang="en-US" altLang="zh-CN" dirty="0"/>
              <a:t>192.168.1.48/28</a:t>
            </a:r>
          </a:p>
          <a:p>
            <a:pPr lvl="1"/>
            <a:r>
              <a:rPr lang="en-US" altLang="zh-CN" dirty="0"/>
              <a:t>192.168.1.64/28</a:t>
            </a:r>
          </a:p>
          <a:p>
            <a:pPr lvl="1"/>
            <a:r>
              <a:rPr lang="en-US" altLang="zh-CN" dirty="0"/>
              <a:t>192.168.1.80/28</a:t>
            </a:r>
          </a:p>
          <a:p>
            <a:pPr lvl="1"/>
            <a:r>
              <a:rPr lang="en-US" altLang="zh-CN" dirty="0"/>
              <a:t>192.168.1.96/28</a:t>
            </a:r>
          </a:p>
          <a:p>
            <a:pPr lvl="1"/>
            <a:r>
              <a:rPr lang="en-US" altLang="zh-CN" dirty="0"/>
              <a:t>192.168.1.112/28</a:t>
            </a:r>
          </a:p>
          <a:p>
            <a:pPr lvl="1"/>
            <a:r>
              <a:rPr lang="en-US" altLang="zh-CN" dirty="0"/>
              <a:t>192.168.1.128/28</a:t>
            </a:r>
          </a:p>
          <a:p>
            <a:pPr lvl="1"/>
            <a:r>
              <a:rPr lang="en-US" altLang="zh-CN" dirty="0"/>
              <a:t>192.168.1.144/28</a:t>
            </a:r>
          </a:p>
          <a:p>
            <a:pPr lvl="1"/>
            <a:r>
              <a:rPr lang="en-US" altLang="zh-CN" dirty="0"/>
              <a:t>192.168.1.160/28</a:t>
            </a:r>
          </a:p>
          <a:p>
            <a:pPr lvl="1"/>
            <a:r>
              <a:rPr lang="en-US" altLang="zh-CN" dirty="0"/>
              <a:t>192.168.1.176/28</a:t>
            </a:r>
          </a:p>
          <a:p>
            <a:pPr lvl="1"/>
            <a:r>
              <a:rPr lang="en-US" altLang="zh-CN" dirty="0"/>
              <a:t>192.168.1.192/28</a:t>
            </a:r>
          </a:p>
          <a:p>
            <a:pPr lvl="1"/>
            <a:r>
              <a:rPr lang="en-US" altLang="zh-CN" dirty="0"/>
              <a:t>192.168.1.208/28</a:t>
            </a:r>
          </a:p>
          <a:p>
            <a:pPr lvl="1"/>
            <a:r>
              <a:rPr lang="en-US" altLang="zh-CN" dirty="0"/>
              <a:t>192.168.1.224/28</a:t>
            </a:r>
          </a:p>
          <a:p>
            <a:pPr lvl="1"/>
            <a:r>
              <a:rPr lang="en-US" altLang="zh-CN" dirty="0"/>
              <a:t>192.168.1.240/28</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99507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75406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为了更有效地转发</a:t>
            </a:r>
            <a:r>
              <a:rPr lang="en-US" altLang="zh-CN" dirty="0"/>
              <a:t>IP</a:t>
            </a:r>
            <a:r>
              <a:rPr lang="zh-CN" altLang="en-US" dirty="0"/>
              <a:t>数据报文和提高数据报文交互成功的机会，在网络层使用</a:t>
            </a:r>
            <a:r>
              <a:rPr lang="en-US" altLang="zh-CN" dirty="0"/>
              <a:t>ICMP</a:t>
            </a:r>
            <a:r>
              <a:rPr lang="zh-CN" altLang="en-US" dirty="0"/>
              <a:t>协议。</a:t>
            </a:r>
            <a:r>
              <a:rPr lang="en-US" altLang="zh-CN" dirty="0"/>
              <a:t>ICMP</a:t>
            </a:r>
            <a:r>
              <a:rPr lang="zh-CN" altLang="en-US" dirty="0"/>
              <a:t>允许主机或设备报告差错情况和提供有关异常情况的报告。</a:t>
            </a:r>
            <a:endParaRPr lang="en-US" altLang="zh-CN" dirty="0"/>
          </a:p>
          <a:p>
            <a:r>
              <a:rPr lang="en-US" altLang="zh-CN" dirty="0"/>
              <a:t>ICMP</a:t>
            </a:r>
            <a:r>
              <a:rPr lang="zh-CN" altLang="en-US" dirty="0"/>
              <a:t>消息：</a:t>
            </a:r>
            <a:endParaRPr lang="en-US" altLang="zh-CN" dirty="0"/>
          </a:p>
          <a:p>
            <a:pPr lvl="1"/>
            <a:r>
              <a:rPr lang="en-US" altLang="zh-CN" dirty="0"/>
              <a:t>ICMP</a:t>
            </a:r>
            <a:r>
              <a:rPr lang="zh-CN" altLang="en-US" dirty="0"/>
              <a:t>消息封装在</a:t>
            </a:r>
            <a:r>
              <a:rPr lang="en-US" altLang="zh-CN" dirty="0"/>
              <a:t>IP</a:t>
            </a:r>
            <a:r>
              <a:rPr lang="zh-CN" altLang="en-US" dirty="0"/>
              <a:t>报文中，</a:t>
            </a:r>
            <a:r>
              <a:rPr lang="en-US" altLang="zh-CN" dirty="0"/>
              <a:t>IP</a:t>
            </a:r>
            <a:r>
              <a:rPr lang="zh-CN" altLang="en-US" dirty="0"/>
              <a:t>报文头部</a:t>
            </a:r>
            <a:r>
              <a:rPr lang="en-US" altLang="zh-CN" dirty="0"/>
              <a:t>Protocol</a:t>
            </a:r>
            <a:r>
              <a:rPr lang="zh-CN" altLang="en-US" dirty="0"/>
              <a:t>值为</a:t>
            </a:r>
            <a:r>
              <a:rPr lang="en-US" altLang="zh-CN" dirty="0"/>
              <a:t>1</a:t>
            </a:r>
            <a:r>
              <a:rPr lang="zh-CN" altLang="en-US" dirty="0"/>
              <a:t>时表示</a:t>
            </a:r>
            <a:r>
              <a:rPr lang="en-US" altLang="zh-CN" dirty="0"/>
              <a:t>ICMP</a:t>
            </a:r>
            <a:r>
              <a:rPr lang="zh-CN" altLang="en-US" dirty="0"/>
              <a:t>协议。</a:t>
            </a:r>
            <a:endParaRPr lang="en-US" altLang="zh-CN" dirty="0"/>
          </a:p>
          <a:p>
            <a:pPr lvl="1"/>
            <a:r>
              <a:rPr lang="zh-CN" altLang="en-US" dirty="0"/>
              <a:t>字段解释：</a:t>
            </a:r>
            <a:endParaRPr lang="en-US" altLang="zh-CN" dirty="0"/>
          </a:p>
          <a:p>
            <a:pPr lvl="2"/>
            <a:r>
              <a:rPr lang="en-US" altLang="zh-CN" dirty="0"/>
              <a:t>ICMP</a:t>
            </a:r>
            <a:r>
              <a:rPr lang="zh-CN" altLang="en-US" dirty="0"/>
              <a:t>消息的格式取决于</a:t>
            </a:r>
            <a:r>
              <a:rPr lang="en-US" altLang="zh-CN" dirty="0"/>
              <a:t>Type</a:t>
            </a:r>
            <a:r>
              <a:rPr lang="zh-CN" altLang="en-US" dirty="0"/>
              <a:t>和</a:t>
            </a:r>
            <a:r>
              <a:rPr lang="en-US" altLang="zh-CN" dirty="0"/>
              <a:t>Code</a:t>
            </a:r>
            <a:r>
              <a:rPr lang="zh-CN" altLang="en-US" dirty="0"/>
              <a:t>字段，其中</a:t>
            </a:r>
            <a:r>
              <a:rPr lang="en-US" altLang="zh-CN" dirty="0"/>
              <a:t>Type</a:t>
            </a:r>
            <a:r>
              <a:rPr lang="zh-CN" altLang="en-US" dirty="0"/>
              <a:t>字段为消息类型，</a:t>
            </a:r>
            <a:r>
              <a:rPr lang="en-US" altLang="zh-CN" dirty="0"/>
              <a:t>Code</a:t>
            </a:r>
            <a:r>
              <a:rPr lang="zh-CN" altLang="en-US" dirty="0"/>
              <a:t>字段包含该消息类型的具体参数。</a:t>
            </a:r>
            <a:endParaRPr lang="en-US" altLang="zh-CN" dirty="0"/>
          </a:p>
          <a:p>
            <a:pPr lvl="2"/>
            <a:r>
              <a:rPr lang="zh-CN" altLang="en-US" dirty="0"/>
              <a:t>校验和字段用于检查消息是否完整。</a:t>
            </a:r>
            <a:endParaRPr lang="en-US" altLang="zh-CN" dirty="0"/>
          </a:p>
          <a:p>
            <a:pPr lvl="2"/>
            <a:r>
              <a:rPr lang="zh-CN" altLang="en-US" dirty="0"/>
              <a:t>消息中包含</a:t>
            </a:r>
            <a:r>
              <a:rPr lang="en-US" altLang="zh-CN" dirty="0" smtClean="0"/>
              <a:t>32 bit</a:t>
            </a:r>
            <a:r>
              <a:rPr lang="zh-CN" altLang="en-US" dirty="0" smtClean="0"/>
              <a:t>的</a:t>
            </a:r>
            <a:r>
              <a:rPr lang="zh-CN" altLang="en-US" dirty="0"/>
              <a:t>可变参数，这个字段一般不使用，通常设置为</a:t>
            </a:r>
            <a:r>
              <a:rPr lang="en-US" altLang="zh-CN" dirty="0"/>
              <a:t>0</a:t>
            </a:r>
            <a:r>
              <a:rPr lang="zh-CN" altLang="en-US" dirty="0" smtClean="0"/>
              <a:t>。</a:t>
            </a:r>
            <a:endParaRPr lang="en-US" altLang="zh-CN" dirty="0" smtClean="0"/>
          </a:p>
          <a:p>
            <a:pPr lvl="3"/>
            <a:r>
              <a:rPr lang="zh-CN" altLang="en-US" dirty="0" smtClean="0"/>
              <a:t>在</a:t>
            </a:r>
            <a:r>
              <a:rPr lang="en-US" altLang="zh-CN" dirty="0"/>
              <a:t>ICMP</a:t>
            </a:r>
            <a:r>
              <a:rPr lang="zh-CN" altLang="en-US" dirty="0"/>
              <a:t>重定向消息中，这个字段用来指定网关</a:t>
            </a:r>
            <a:r>
              <a:rPr lang="en-US" altLang="zh-CN" dirty="0"/>
              <a:t>IP</a:t>
            </a:r>
            <a:r>
              <a:rPr lang="zh-CN" altLang="en-US" dirty="0"/>
              <a:t>地址，主机根据这个地址将报文重定向到指定网关</a:t>
            </a:r>
            <a:r>
              <a:rPr lang="zh-CN" altLang="en-US" dirty="0" smtClean="0"/>
              <a:t>。</a:t>
            </a:r>
            <a:endParaRPr lang="en-US" altLang="zh-CN" dirty="0" smtClean="0"/>
          </a:p>
          <a:p>
            <a:pPr lvl="3"/>
            <a:r>
              <a:rPr lang="zh-CN" altLang="en-US" dirty="0" smtClean="0"/>
              <a:t>在</a:t>
            </a:r>
            <a:r>
              <a:rPr lang="en-US" altLang="zh-CN" dirty="0"/>
              <a:t>Echo</a:t>
            </a:r>
            <a:r>
              <a:rPr lang="zh-CN" altLang="en-US" dirty="0"/>
              <a:t>请求消息中，这个字段包含标识符和序号，源端根据这两个参数将收到的回复消息与本端发送的</a:t>
            </a:r>
            <a:r>
              <a:rPr lang="en-US" altLang="zh-CN" dirty="0"/>
              <a:t>Echo</a:t>
            </a:r>
            <a:r>
              <a:rPr lang="zh-CN" altLang="en-US" dirty="0"/>
              <a:t>请求消息进行关联。尤其是当源端向目的端发送了多个</a:t>
            </a:r>
            <a:r>
              <a:rPr lang="en-US" altLang="zh-CN" dirty="0"/>
              <a:t>Echo</a:t>
            </a:r>
            <a:r>
              <a:rPr lang="zh-CN" altLang="en-US" dirty="0"/>
              <a:t>请求消息时，需要根据标识符和序号将</a:t>
            </a:r>
            <a:r>
              <a:rPr lang="en-US" altLang="zh-CN" dirty="0"/>
              <a:t>Echo</a:t>
            </a:r>
            <a:r>
              <a:rPr lang="zh-CN" altLang="en-US" dirty="0"/>
              <a:t>请求和回复消息进行</a:t>
            </a:r>
            <a:r>
              <a:rPr lang="zh-CN" altLang="en-US" dirty="0" smtClean="0"/>
              <a:t>一一对应。</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18897482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ICMP</a:t>
            </a:r>
            <a:r>
              <a:rPr lang="zh-CN" altLang="en-US" dirty="0" smtClean="0"/>
              <a:t>重定向过程：</a:t>
            </a:r>
            <a:endParaRPr lang="en-US" altLang="zh-CN" dirty="0" smtClean="0"/>
          </a:p>
          <a:p>
            <a:pPr marL="588600" lvl="1" indent="-228600">
              <a:buFont typeface="+mj-lt"/>
              <a:buAutoNum type="arabicPeriod"/>
            </a:pPr>
            <a:r>
              <a:rPr lang="zh-CN" altLang="en-US" dirty="0" smtClean="0"/>
              <a:t>主机</a:t>
            </a:r>
            <a:r>
              <a:rPr lang="en-US" altLang="zh-CN" dirty="0" smtClean="0"/>
              <a:t>A</a:t>
            </a:r>
            <a:r>
              <a:rPr lang="zh-CN" altLang="en-US" dirty="0" smtClean="0"/>
              <a:t>希望发送报文到服务器</a:t>
            </a:r>
            <a:r>
              <a:rPr lang="en-US" altLang="zh-CN" dirty="0" smtClean="0"/>
              <a:t>A</a:t>
            </a:r>
            <a:r>
              <a:rPr lang="zh-CN" altLang="en-US" dirty="0" smtClean="0"/>
              <a:t>，于是根据配置的默认网关地址向网关</a:t>
            </a:r>
            <a:r>
              <a:rPr lang="en-US" altLang="zh-CN" dirty="0" smtClean="0"/>
              <a:t>RTB</a:t>
            </a:r>
            <a:r>
              <a:rPr lang="zh-CN" altLang="en-US" dirty="0" smtClean="0"/>
              <a:t>发送报文。</a:t>
            </a:r>
            <a:endParaRPr lang="en-US" altLang="zh-CN" dirty="0" smtClean="0"/>
          </a:p>
          <a:p>
            <a:pPr marL="588600" lvl="1" indent="-228600">
              <a:buFont typeface="+mj-lt"/>
              <a:buAutoNum type="arabicPeriod"/>
            </a:pPr>
            <a:r>
              <a:rPr lang="zh-CN" altLang="en-US" dirty="0" smtClean="0"/>
              <a:t>网关</a:t>
            </a:r>
            <a:r>
              <a:rPr lang="en-US" altLang="zh-CN" dirty="0" smtClean="0"/>
              <a:t>RTB</a:t>
            </a:r>
            <a:r>
              <a:rPr lang="zh-CN" altLang="en-US" dirty="0" smtClean="0"/>
              <a:t>收到报文后，检查报文信息，发现报文应该转发到与源主机在同一网段的另一个网关设备</a:t>
            </a:r>
            <a:r>
              <a:rPr lang="en-US" altLang="zh-CN" dirty="0" smtClean="0"/>
              <a:t>RTA</a:t>
            </a:r>
            <a:r>
              <a:rPr lang="zh-CN" altLang="en-US" dirty="0" smtClean="0"/>
              <a:t>，此转发路径是更优的路径，所以</a:t>
            </a:r>
            <a:r>
              <a:rPr lang="en-US" altLang="zh-CN" dirty="0" smtClean="0"/>
              <a:t>RTB</a:t>
            </a:r>
            <a:r>
              <a:rPr lang="zh-CN" altLang="en-US" dirty="0" smtClean="0"/>
              <a:t>会向主机发送一个</a:t>
            </a:r>
            <a:r>
              <a:rPr lang="en-US" altLang="zh-CN" dirty="0" smtClean="0"/>
              <a:t>Redirect</a:t>
            </a:r>
            <a:r>
              <a:rPr lang="zh-CN" altLang="en-US" dirty="0" smtClean="0"/>
              <a:t>消息，通知主机直接向另一个网关</a:t>
            </a:r>
            <a:r>
              <a:rPr lang="en-US" altLang="zh-CN" dirty="0" smtClean="0"/>
              <a:t>RTA</a:t>
            </a:r>
            <a:r>
              <a:rPr lang="zh-CN" altLang="en-US" dirty="0" smtClean="0"/>
              <a:t>发送该报文。</a:t>
            </a:r>
            <a:endParaRPr lang="en-US" altLang="zh-CN" dirty="0" smtClean="0"/>
          </a:p>
          <a:p>
            <a:pPr marL="588600" lvl="1" indent="-228600">
              <a:buFont typeface="+mj-lt"/>
              <a:buAutoNum type="arabicPeriod"/>
            </a:pPr>
            <a:r>
              <a:rPr lang="zh-CN" altLang="en-US" dirty="0" smtClean="0"/>
              <a:t>主机收到</a:t>
            </a:r>
            <a:r>
              <a:rPr lang="en-US" altLang="zh-CN" dirty="0" smtClean="0"/>
              <a:t>Redirect</a:t>
            </a:r>
            <a:r>
              <a:rPr lang="zh-CN" altLang="en-US" dirty="0" smtClean="0"/>
              <a:t>消息后，会向</a:t>
            </a:r>
            <a:r>
              <a:rPr lang="en-US" altLang="zh-CN" dirty="0" smtClean="0"/>
              <a:t>RTA</a:t>
            </a:r>
            <a:r>
              <a:rPr lang="zh-CN" altLang="en-US" dirty="0" smtClean="0"/>
              <a:t>发送报文，然后</a:t>
            </a:r>
            <a:r>
              <a:rPr lang="en-US" altLang="zh-CN" dirty="0" smtClean="0"/>
              <a:t>RTA</a:t>
            </a:r>
            <a:r>
              <a:rPr lang="zh-CN" altLang="en-US" dirty="0" smtClean="0"/>
              <a:t>会将该报文再转发给服务器</a:t>
            </a:r>
            <a:r>
              <a:rPr lang="en-US" altLang="zh-CN" dirty="0" smtClean="0"/>
              <a:t>A</a:t>
            </a:r>
            <a:r>
              <a:rPr lang="zh-CN" altLang="en-US" dirty="0" smtClean="0"/>
              <a:t>。</a:t>
            </a:r>
          </a:p>
          <a:p>
            <a:pPr marL="228600" indent="-228600">
              <a:buFont typeface="+mj-lt"/>
              <a:buAutoNum type="arabicPeriod"/>
            </a:pP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867758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ICMP</a:t>
            </a:r>
            <a:r>
              <a:rPr lang="zh-CN" altLang="en-US" smtClean="0"/>
              <a:t>的一个典型应用是</a:t>
            </a:r>
            <a:r>
              <a:rPr lang="en-US" altLang="zh-CN" smtClean="0"/>
              <a:t>Ping</a:t>
            </a:r>
            <a:r>
              <a:rPr lang="zh-CN" altLang="en-US" smtClean="0"/>
              <a:t>。</a:t>
            </a:r>
            <a:r>
              <a:rPr lang="en-US" altLang="zh-CN" smtClean="0"/>
              <a:t>Ping</a:t>
            </a:r>
            <a:r>
              <a:rPr lang="zh-CN" altLang="en-US" smtClean="0"/>
              <a:t>是检测网络连通性的常用工具，同时也能够收集其他相关信息。用户可以在</a:t>
            </a:r>
            <a:r>
              <a:rPr lang="en-US" altLang="zh-CN" smtClean="0"/>
              <a:t>Ping</a:t>
            </a:r>
            <a:r>
              <a:rPr lang="zh-CN" altLang="en-US" smtClean="0"/>
              <a:t>命令中指定不同参数，如</a:t>
            </a:r>
            <a:r>
              <a:rPr lang="en-US" altLang="zh-CN" smtClean="0"/>
              <a:t>ICMP</a:t>
            </a:r>
            <a:r>
              <a:rPr lang="zh-CN" altLang="en-US" smtClean="0"/>
              <a:t>报文长度、发送的</a:t>
            </a:r>
            <a:r>
              <a:rPr lang="en-US" altLang="zh-CN" smtClean="0"/>
              <a:t>ICMP</a:t>
            </a:r>
            <a:r>
              <a:rPr lang="zh-CN" altLang="en-US" smtClean="0"/>
              <a:t>报文个数、等待回复响应的超时时间等，设备根据配置的参数来构造并发送</a:t>
            </a:r>
            <a:r>
              <a:rPr lang="en-US" altLang="zh-CN" smtClean="0"/>
              <a:t>ICMP</a:t>
            </a:r>
            <a:r>
              <a:rPr lang="zh-CN" altLang="en-US" smtClean="0"/>
              <a:t>报文，进行</a:t>
            </a:r>
            <a:r>
              <a:rPr lang="en-US" altLang="zh-CN" smtClean="0"/>
              <a:t>Ping</a:t>
            </a:r>
            <a:r>
              <a:rPr lang="zh-CN" altLang="en-US" smtClean="0"/>
              <a:t>测试。</a:t>
            </a:r>
          </a:p>
          <a:p>
            <a:endParaRPr lang="zh-CN" altLang="en-US" dirty="0"/>
          </a:p>
        </p:txBody>
      </p:sp>
      <p:sp>
        <p:nvSpPr>
          <p:cNvPr id="6" name="幻灯片图像占位符 5"/>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264683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dirty="0"/>
              <a:t>ICMP</a:t>
            </a:r>
            <a:r>
              <a:rPr lang="zh-CN" altLang="en-US" dirty="0"/>
              <a:t>定义了各种错误消息，用于诊断网络连接性问题；根据这些错误消息，源设备可以判断出数据传输失败的原因。</a:t>
            </a:r>
            <a:endParaRPr lang="en-US" altLang="zh-CN" dirty="0"/>
          </a:p>
          <a:p>
            <a:pPr lvl="1"/>
            <a:r>
              <a:rPr lang="zh-CN" altLang="en-US" dirty="0"/>
              <a:t>如果网络中发生了环路，导致报文在网络中循环，且最终</a:t>
            </a:r>
            <a:r>
              <a:rPr lang="en-US" altLang="zh-CN" dirty="0"/>
              <a:t>TTL</a:t>
            </a:r>
            <a:r>
              <a:rPr lang="zh-CN" altLang="en-US" dirty="0"/>
              <a:t>超时，这种情况下网络设备会发送</a:t>
            </a:r>
            <a:r>
              <a:rPr lang="en-US" altLang="zh-CN" dirty="0"/>
              <a:t>TTL</a:t>
            </a:r>
            <a:r>
              <a:rPr lang="zh-CN" altLang="en-US" dirty="0"/>
              <a:t>超时消息给发送端设备。</a:t>
            </a:r>
            <a:endParaRPr lang="en-US" altLang="zh-CN" dirty="0"/>
          </a:p>
          <a:p>
            <a:pPr lvl="1"/>
            <a:r>
              <a:rPr lang="zh-CN" altLang="en-US" dirty="0"/>
              <a:t>如果目的地不可达，则中间的网络设备会发送目的不可达消息给发送端设备。目的不可达的情况有多种，如果是网络设备无法找到目的网络，则发送目的网络不可达消息；如果网络设备无法找到目的网络中的目的主机，则发送目的主机不可达消息。</a:t>
            </a:r>
          </a:p>
          <a:p>
            <a:r>
              <a:rPr lang="en-US" altLang="zh-CN" dirty="0"/>
              <a:t>ICMP</a:t>
            </a:r>
            <a:r>
              <a:rPr lang="zh-CN" altLang="en-US" dirty="0"/>
              <a:t>的另一个典型应用是</a:t>
            </a:r>
            <a:r>
              <a:rPr lang="en-US" altLang="zh-CN" dirty="0" err="1"/>
              <a:t>Tracert</a:t>
            </a:r>
            <a:r>
              <a:rPr lang="zh-CN" altLang="en-US" dirty="0"/>
              <a:t>。</a:t>
            </a:r>
            <a:r>
              <a:rPr lang="en-US" altLang="zh-CN" dirty="0" err="1"/>
              <a:t>Tracert</a:t>
            </a:r>
            <a:r>
              <a:rPr lang="zh-CN" altLang="en-US" dirty="0"/>
              <a:t>基于报文头中的</a:t>
            </a:r>
            <a:r>
              <a:rPr lang="en-US" altLang="zh-CN" dirty="0"/>
              <a:t>TTL</a:t>
            </a:r>
            <a:r>
              <a:rPr lang="zh-CN" altLang="en-US" dirty="0"/>
              <a:t>值来逐跳跟踪报文的转发路径。为了跟踪到达某特定目的地址的路径，源端首先将报文的</a:t>
            </a:r>
            <a:r>
              <a:rPr lang="en-US" altLang="zh-CN" dirty="0"/>
              <a:t>TTL</a:t>
            </a:r>
            <a:r>
              <a:rPr lang="zh-CN" altLang="en-US" dirty="0"/>
              <a:t>值设置为</a:t>
            </a:r>
            <a:r>
              <a:rPr lang="en-US" altLang="zh-CN" dirty="0"/>
              <a:t>1</a:t>
            </a:r>
            <a:r>
              <a:rPr lang="zh-CN" altLang="en-US" dirty="0"/>
              <a:t>。该报文到达第一个节点后，</a:t>
            </a:r>
            <a:r>
              <a:rPr lang="en-US" altLang="zh-CN" dirty="0"/>
              <a:t>TTL</a:t>
            </a:r>
            <a:r>
              <a:rPr lang="zh-CN" altLang="en-US" dirty="0"/>
              <a:t>超时，于是该节点向源端发送</a:t>
            </a:r>
            <a:r>
              <a:rPr lang="en-US" altLang="zh-CN" dirty="0"/>
              <a:t>TTL</a:t>
            </a:r>
            <a:r>
              <a:rPr lang="zh-CN" altLang="en-US" dirty="0"/>
              <a:t>超时消息，消息中携带时间戳。然后源端将报文的</a:t>
            </a:r>
            <a:r>
              <a:rPr lang="en-US" altLang="zh-CN" dirty="0"/>
              <a:t>TTL</a:t>
            </a:r>
            <a:r>
              <a:rPr lang="zh-CN" altLang="en-US" dirty="0"/>
              <a:t>值设置为</a:t>
            </a:r>
            <a:r>
              <a:rPr lang="en-US" altLang="zh-CN" dirty="0"/>
              <a:t>2</a:t>
            </a:r>
            <a:r>
              <a:rPr lang="zh-CN" altLang="en-US" dirty="0"/>
              <a:t>，报文到达第二个节点后超时，该节点同样返回</a:t>
            </a:r>
            <a:r>
              <a:rPr lang="en-US" altLang="zh-CN" dirty="0"/>
              <a:t>TTL</a:t>
            </a:r>
            <a:r>
              <a:rPr lang="zh-CN" altLang="en-US" dirty="0"/>
              <a:t>超时消息，以此类推，直到报文到达目的地。这样，源端根据返回的报文中的信息可以跟踪到报文经过的每一个节点，并根据时间戳信息计算往返时间。</a:t>
            </a:r>
          </a:p>
        </p:txBody>
      </p:sp>
    </p:spTree>
    <p:extLst>
      <p:ext uri="{BB962C8B-B14F-4D97-AF65-F5344CB8AC3E}">
        <p14:creationId xmlns:p14="http://schemas.microsoft.com/office/powerpoint/2010/main" val="17967415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206801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364949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物理接口</a:t>
            </a:r>
            <a:r>
              <a:rPr lang="zh-CN" altLang="en-US" dirty="0" smtClean="0"/>
              <a:t>：物理</a:t>
            </a:r>
            <a:r>
              <a:rPr lang="zh-CN" altLang="en-US" dirty="0"/>
              <a:t>接口是指网络设备上实际存在的接口，分为负责承担业务传输的业务接口和负责管理设备的管理接口，例如</a:t>
            </a:r>
            <a:r>
              <a:rPr lang="en-US" altLang="zh-CN" dirty="0"/>
              <a:t>GE</a:t>
            </a:r>
            <a:r>
              <a:rPr lang="zh-CN" altLang="en-US" dirty="0"/>
              <a:t>业务接口和</a:t>
            </a:r>
            <a:r>
              <a:rPr lang="en-US" altLang="zh-CN" dirty="0" err="1"/>
              <a:t>MEth</a:t>
            </a:r>
            <a:r>
              <a:rPr lang="zh-CN" altLang="en-US" dirty="0"/>
              <a:t>管理接口。</a:t>
            </a:r>
            <a:endParaRPr lang="en-US" altLang="zh-CN" dirty="0"/>
          </a:p>
          <a:p>
            <a:pPr lvl="0"/>
            <a:r>
              <a:rPr lang="zh-CN" altLang="en-US" dirty="0"/>
              <a:t>逻辑接口</a:t>
            </a:r>
            <a:r>
              <a:rPr lang="zh-CN" altLang="en-US" dirty="0" smtClean="0"/>
              <a:t>：逻辑</a:t>
            </a:r>
            <a:r>
              <a:rPr lang="zh-CN" altLang="en-US" dirty="0"/>
              <a:t>接口是指能够实现数据交换功能但物理上不存在、需要通过配置建立的接口，需要承担业务传输，例如</a:t>
            </a:r>
            <a:r>
              <a:rPr lang="en-US" altLang="zh-CN" dirty="0"/>
              <a:t>VLANIF</a:t>
            </a:r>
            <a:r>
              <a:rPr lang="zh-CN" altLang="en-US" dirty="0"/>
              <a:t>接口、</a:t>
            </a:r>
            <a:r>
              <a:rPr lang="en-US" altLang="zh-CN" dirty="0"/>
              <a:t>Loopback</a:t>
            </a:r>
            <a:r>
              <a:rPr lang="zh-CN" altLang="en-US" dirty="0"/>
              <a:t>接口。</a:t>
            </a:r>
            <a:endParaRPr lang="en-US" altLang="zh-CN" dirty="0"/>
          </a:p>
          <a:p>
            <a:pPr lvl="1"/>
            <a:r>
              <a:rPr lang="en-US" altLang="zh-CN" dirty="0"/>
              <a:t>Loopback</a:t>
            </a:r>
            <a:r>
              <a:rPr lang="zh-CN" altLang="en-US" dirty="0"/>
              <a:t>接口：用户需要一个接口状态永远是</a:t>
            </a:r>
            <a:r>
              <a:rPr lang="en-US" altLang="zh-CN" dirty="0"/>
              <a:t>Up</a:t>
            </a:r>
            <a:r>
              <a:rPr lang="zh-CN" altLang="en-US" dirty="0"/>
              <a:t>的接口的</a:t>
            </a:r>
            <a:r>
              <a:rPr lang="en-US" altLang="zh-CN" dirty="0"/>
              <a:t>IP</a:t>
            </a:r>
            <a:r>
              <a:rPr lang="zh-CN" altLang="en-US" dirty="0"/>
              <a:t>地址时，可以选择</a:t>
            </a:r>
            <a:r>
              <a:rPr lang="en-US" altLang="zh-CN" dirty="0"/>
              <a:t>Loopback</a:t>
            </a:r>
            <a:r>
              <a:rPr lang="zh-CN" altLang="en-US" dirty="0"/>
              <a:t>接口的</a:t>
            </a:r>
            <a:r>
              <a:rPr lang="en-US" altLang="zh-CN" dirty="0"/>
              <a:t>IP</a:t>
            </a:r>
            <a:r>
              <a:rPr lang="zh-CN" altLang="en-US" dirty="0"/>
              <a:t>地址。</a:t>
            </a:r>
            <a:endParaRPr lang="en-US" altLang="zh-CN" dirty="0"/>
          </a:p>
          <a:p>
            <a:pPr lvl="2"/>
            <a:r>
              <a:rPr lang="en-US" altLang="zh-CN" dirty="0"/>
              <a:t>Loopback</a:t>
            </a:r>
            <a:r>
              <a:rPr lang="zh-CN" altLang="en-US" dirty="0"/>
              <a:t>接口一旦被创建，其物理状态和链路协议状态永远是</a:t>
            </a:r>
            <a:r>
              <a:rPr lang="en-US" altLang="zh-CN" dirty="0"/>
              <a:t>Up</a:t>
            </a:r>
            <a:r>
              <a:rPr lang="zh-CN" altLang="en-US" dirty="0"/>
              <a:t>，即使该接口上没有配置</a:t>
            </a:r>
            <a:r>
              <a:rPr lang="en-US" altLang="zh-CN" dirty="0"/>
              <a:t>IP</a:t>
            </a:r>
            <a:r>
              <a:rPr lang="zh-CN" altLang="en-US" dirty="0"/>
              <a:t>地址。</a:t>
            </a:r>
          </a:p>
          <a:p>
            <a:pPr lvl="2"/>
            <a:r>
              <a:rPr lang="en-US" altLang="zh-CN" dirty="0"/>
              <a:t>Loopback</a:t>
            </a:r>
            <a:r>
              <a:rPr lang="zh-CN" altLang="en-US" dirty="0"/>
              <a:t>接口配置</a:t>
            </a:r>
            <a:r>
              <a:rPr lang="en-US" altLang="zh-CN" dirty="0"/>
              <a:t>IP</a:t>
            </a:r>
            <a:r>
              <a:rPr lang="zh-CN" altLang="en-US" dirty="0"/>
              <a:t>地址后，就可以对外发布。</a:t>
            </a:r>
            <a:r>
              <a:rPr lang="en-US" altLang="zh-CN" dirty="0"/>
              <a:t>Loopback</a:t>
            </a:r>
            <a:r>
              <a:rPr lang="zh-CN" altLang="en-US" dirty="0"/>
              <a:t>接口上可以配置</a:t>
            </a:r>
            <a:r>
              <a:rPr lang="en-US" altLang="zh-CN" dirty="0"/>
              <a:t>32</a:t>
            </a:r>
            <a:r>
              <a:rPr lang="zh-CN" altLang="en-US" dirty="0"/>
              <a:t>位掩码的</a:t>
            </a:r>
            <a:r>
              <a:rPr lang="en-US" altLang="zh-CN" dirty="0"/>
              <a:t>IP</a:t>
            </a:r>
            <a:r>
              <a:rPr lang="zh-CN" altLang="en-US" dirty="0"/>
              <a:t>地址，达到节省地址空间的目的。</a:t>
            </a:r>
          </a:p>
          <a:p>
            <a:pPr lvl="2"/>
            <a:r>
              <a:rPr lang="en-US" altLang="zh-CN" dirty="0"/>
              <a:t>Loopback</a:t>
            </a:r>
            <a:r>
              <a:rPr lang="zh-CN" altLang="en-US" dirty="0"/>
              <a:t>接口不能封装任何链路层协议，数据链路层也就不存在协商问题，其协议状态永远都是</a:t>
            </a:r>
            <a:r>
              <a:rPr lang="en-US" altLang="zh-CN" dirty="0"/>
              <a:t>Up</a:t>
            </a:r>
            <a:r>
              <a:rPr lang="zh-CN" altLang="en-US" dirty="0"/>
              <a:t>。</a:t>
            </a:r>
          </a:p>
          <a:p>
            <a:pPr lvl="2"/>
            <a:r>
              <a:rPr lang="zh-CN" altLang="en-US" dirty="0"/>
              <a:t>对于目的地址不是本地</a:t>
            </a:r>
            <a:r>
              <a:rPr lang="en-US" altLang="zh-CN" dirty="0"/>
              <a:t>IP</a:t>
            </a:r>
            <a:r>
              <a:rPr lang="zh-CN" altLang="en-US" dirty="0"/>
              <a:t>地址，出接口是本地</a:t>
            </a:r>
            <a:r>
              <a:rPr lang="en-US" altLang="zh-CN" dirty="0"/>
              <a:t>Loopback</a:t>
            </a:r>
            <a:r>
              <a:rPr lang="zh-CN" altLang="en-US" dirty="0"/>
              <a:t>接口的报文，设备会将其直接丢弃。</a:t>
            </a:r>
            <a:endParaRPr lang="en-US" altLang="zh-CN" dirty="0"/>
          </a:p>
          <a:p>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978865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005161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规划原则：</a:t>
            </a:r>
            <a:endParaRPr lang="en-US" altLang="zh-CN" dirty="0" smtClean="0"/>
          </a:p>
          <a:p>
            <a:pPr lvl="1"/>
            <a:r>
              <a:rPr lang="zh-CN" altLang="en-US" dirty="0" smtClean="0"/>
              <a:t>唯一性：一个</a:t>
            </a:r>
            <a:r>
              <a:rPr lang="en-US" altLang="zh-CN" dirty="0" smtClean="0"/>
              <a:t>IP</a:t>
            </a:r>
            <a:r>
              <a:rPr lang="zh-CN" altLang="en-US" dirty="0" smtClean="0"/>
              <a:t>网络中不能有两个主机采用相同的</a:t>
            </a:r>
            <a:r>
              <a:rPr lang="en-US" altLang="zh-CN" dirty="0" smtClean="0"/>
              <a:t>IP</a:t>
            </a:r>
            <a:r>
              <a:rPr lang="zh-CN" altLang="en-US" dirty="0" smtClean="0"/>
              <a:t>地址。</a:t>
            </a:r>
            <a:endParaRPr lang="en-US" altLang="zh-CN" dirty="0" smtClean="0"/>
          </a:p>
          <a:p>
            <a:pPr lvl="1"/>
            <a:r>
              <a:rPr lang="zh-CN" altLang="en-US" dirty="0" smtClean="0"/>
              <a:t>连续性：连续地址在层次结构网络中易于进行路由汇总，大大缩减路由表，提高路由计算的效率、加速路由收敛。</a:t>
            </a:r>
            <a:endParaRPr lang="en-US" altLang="zh-CN" dirty="0" smtClean="0"/>
          </a:p>
          <a:p>
            <a:pPr lvl="1"/>
            <a:r>
              <a:rPr lang="zh-CN" altLang="en-US" dirty="0" smtClean="0"/>
              <a:t>扩展性：地址分配在每一层次上都要有合理的预留，在网络规模扩展时能保证路由汇总所需的连续性。避免网络扩展造成的地址、路由重新规划。</a:t>
            </a:r>
            <a:endParaRPr lang="en-US" altLang="zh-CN" dirty="0" smtClean="0"/>
          </a:p>
          <a:p>
            <a:pPr lvl="1"/>
            <a:r>
              <a:rPr lang="zh-CN" altLang="en-US" dirty="0" smtClean="0"/>
              <a:t>结构化、业务相关性：地址规划与网络拓扑结构和网络承载业务结合起来，便于路由规划和</a:t>
            </a:r>
            <a:r>
              <a:rPr lang="en-US" altLang="zh-CN" dirty="0" err="1" smtClean="0"/>
              <a:t>QoS</a:t>
            </a:r>
            <a:r>
              <a:rPr lang="zh-CN" altLang="en-US" dirty="0" smtClean="0"/>
              <a:t>部署。好的</a:t>
            </a:r>
            <a:r>
              <a:rPr lang="en-US" altLang="zh-CN" dirty="0" smtClean="0"/>
              <a:t>IP</a:t>
            </a:r>
            <a:r>
              <a:rPr lang="zh-CN" altLang="en-US" dirty="0" smtClean="0"/>
              <a:t>地址规划使得每个地址都具有实际含义，看到一个地址就可以大致判断出该地址所属的设备和对应的业务。</a:t>
            </a:r>
            <a:endParaRPr lang="en-US" altLang="zh-CN" dirty="0" smtClean="0"/>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173355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smtClean="0"/>
              <a:t>C</a:t>
            </a:r>
            <a:endParaRPr lang="en-US" altLang="zh-CN" dirty="0"/>
          </a:p>
          <a:p>
            <a:pPr marL="228600" indent="-228600">
              <a:buFont typeface="+mj-lt"/>
              <a:buAutoNum type="arabicPeriod"/>
            </a:pPr>
            <a:r>
              <a:rPr lang="en-US" altLang="zh-CN" smtClean="0"/>
              <a:t>AC</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0862602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102496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96712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44463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pPr lvl="0"/>
            <a:r>
              <a:rPr lang="en-US" altLang="zh-CN" smtClean="0"/>
              <a:t> </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283643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IP</a:t>
            </a:r>
            <a:r>
              <a:rPr lang="zh-CN" altLang="en-US" dirty="0" smtClean="0"/>
              <a:t>协议有版本之分，分别是</a:t>
            </a:r>
            <a:r>
              <a:rPr lang="en-US" altLang="zh-CN" dirty="0" smtClean="0"/>
              <a:t>IPv4</a:t>
            </a:r>
            <a:r>
              <a:rPr lang="zh-CN" altLang="en-US" dirty="0" smtClean="0"/>
              <a:t>和</a:t>
            </a:r>
            <a:r>
              <a:rPr lang="en-US" altLang="zh-CN" dirty="0" smtClean="0"/>
              <a:t>IPv6</a:t>
            </a:r>
            <a:r>
              <a:rPr lang="zh-CN" altLang="en-US" dirty="0" smtClean="0"/>
              <a:t>。目前，</a:t>
            </a:r>
            <a:r>
              <a:rPr lang="en-US" altLang="zh-CN" dirty="0" smtClean="0"/>
              <a:t>Internet</a:t>
            </a:r>
            <a:r>
              <a:rPr lang="zh-CN" altLang="en-US" dirty="0" smtClean="0"/>
              <a:t>上的</a:t>
            </a:r>
            <a:r>
              <a:rPr lang="en-US" altLang="zh-CN" dirty="0" smtClean="0"/>
              <a:t>IP</a:t>
            </a:r>
            <a:r>
              <a:rPr lang="zh-CN" altLang="en-US" dirty="0" smtClean="0"/>
              <a:t>报文主要都是</a:t>
            </a:r>
            <a:r>
              <a:rPr lang="en-US" altLang="zh-CN" dirty="0" smtClean="0"/>
              <a:t>IPv4</a:t>
            </a:r>
            <a:r>
              <a:rPr lang="zh-CN" altLang="en-US" dirty="0" smtClean="0"/>
              <a:t>报文，但是逐步在向</a:t>
            </a:r>
            <a:r>
              <a:rPr lang="en-US" altLang="zh-CN" dirty="0" smtClean="0"/>
              <a:t>IPv6</a:t>
            </a:r>
            <a:r>
              <a:rPr lang="zh-CN" altLang="en-US" dirty="0" smtClean="0"/>
              <a:t>过渡。若无特别声明，本章所提及的</a:t>
            </a:r>
            <a:r>
              <a:rPr lang="en-US" altLang="zh-CN" dirty="0" smtClean="0"/>
              <a:t>IP</a:t>
            </a:r>
            <a:r>
              <a:rPr lang="zh-CN" altLang="en-US" dirty="0" smtClean="0"/>
              <a:t>均指</a:t>
            </a:r>
            <a:r>
              <a:rPr lang="en-US" altLang="zh-CN" dirty="0" smtClean="0"/>
              <a:t>IPv4</a:t>
            </a:r>
            <a:r>
              <a:rPr lang="zh-CN" altLang="en-US" dirty="0" smtClean="0"/>
              <a:t>。</a:t>
            </a:r>
          </a:p>
          <a:p>
            <a:pPr lvl="1"/>
            <a:r>
              <a:rPr lang="en-US" altLang="zh-CN" dirty="0" smtClean="0"/>
              <a:t>IPv4</a:t>
            </a:r>
            <a:r>
              <a:rPr lang="zh-CN" altLang="en-US" dirty="0" smtClean="0"/>
              <a:t>（</a:t>
            </a:r>
            <a:r>
              <a:rPr lang="en-US" altLang="zh-CN" dirty="0" smtClean="0"/>
              <a:t>Internet Protocol Version 4</a:t>
            </a:r>
            <a:r>
              <a:rPr lang="zh-CN" altLang="en-US" dirty="0" smtClean="0"/>
              <a:t>）协议族是</a:t>
            </a:r>
            <a:r>
              <a:rPr lang="en-US" altLang="zh-CN" dirty="0" smtClean="0"/>
              <a:t>TCP/IP</a:t>
            </a:r>
            <a:r>
              <a:rPr lang="zh-CN" altLang="en-US" dirty="0" smtClean="0"/>
              <a:t>协议族中最为核心的协议族。它工作在</a:t>
            </a:r>
            <a:r>
              <a:rPr lang="en-US" altLang="zh-CN" dirty="0" smtClean="0"/>
              <a:t>TCP/IP</a:t>
            </a:r>
            <a:r>
              <a:rPr lang="zh-CN" altLang="en-US" dirty="0" smtClean="0"/>
              <a:t>协议栈的网络层，该层与</a:t>
            </a:r>
            <a:r>
              <a:rPr lang="en-US" altLang="zh-CN" dirty="0" smtClean="0"/>
              <a:t>OSI</a:t>
            </a:r>
            <a:r>
              <a:rPr lang="zh-CN" altLang="en-US" dirty="0" smtClean="0"/>
              <a:t>参考模型的网络层相对应。</a:t>
            </a:r>
          </a:p>
          <a:p>
            <a:pPr lvl="1"/>
            <a:r>
              <a:rPr lang="en-US" altLang="zh-CN" dirty="0" smtClean="0"/>
              <a:t>IPv6</a:t>
            </a:r>
            <a:r>
              <a:rPr lang="zh-CN" altLang="en-US" dirty="0" smtClean="0"/>
              <a:t>（</a:t>
            </a:r>
            <a:r>
              <a:rPr lang="en-US" altLang="zh-CN" dirty="0" smtClean="0"/>
              <a:t>Internet Protocol Version 6</a:t>
            </a:r>
            <a:r>
              <a:rPr lang="zh-CN" altLang="en-US" dirty="0" smtClean="0"/>
              <a:t>）是网络层协议的第二代标准协议，也被称为</a:t>
            </a:r>
            <a:r>
              <a:rPr lang="en-US" altLang="zh-CN" dirty="0" err="1" smtClean="0"/>
              <a:t>IPng</a:t>
            </a:r>
            <a:r>
              <a:rPr lang="zh-CN" altLang="en-US" dirty="0" smtClean="0"/>
              <a:t>（</a:t>
            </a:r>
            <a:r>
              <a:rPr lang="en-US" altLang="zh-CN" dirty="0" smtClean="0"/>
              <a:t>IP Next Generation</a:t>
            </a:r>
            <a:r>
              <a:rPr lang="zh-CN" altLang="en-US" dirty="0" smtClean="0"/>
              <a:t>）。它是</a:t>
            </a:r>
            <a:r>
              <a:rPr lang="en-US" altLang="zh-CN" dirty="0" smtClean="0"/>
              <a:t>Internet</a:t>
            </a:r>
            <a:r>
              <a:rPr lang="zh-CN" altLang="en-US" dirty="0" smtClean="0"/>
              <a:t>工程任务组</a:t>
            </a:r>
            <a:r>
              <a:rPr lang="en-US" altLang="zh-CN" dirty="0" smtClean="0"/>
              <a:t>IETF</a:t>
            </a:r>
            <a:r>
              <a:rPr lang="zh-CN" altLang="en-US" dirty="0" smtClean="0"/>
              <a:t>（</a:t>
            </a:r>
            <a:r>
              <a:rPr lang="en-US" altLang="zh-CN" dirty="0" smtClean="0"/>
              <a:t>Internet Engineering Task Force</a:t>
            </a:r>
            <a:r>
              <a:rPr lang="zh-CN" altLang="en-US" dirty="0" smtClean="0"/>
              <a:t>）设计的一套规范，是</a:t>
            </a:r>
            <a:r>
              <a:rPr lang="en-US" altLang="zh-CN" dirty="0" smtClean="0"/>
              <a:t>IPv4</a:t>
            </a:r>
            <a:r>
              <a:rPr lang="zh-CN" altLang="en-US" dirty="0" smtClean="0"/>
              <a:t>（</a:t>
            </a:r>
            <a:r>
              <a:rPr lang="en-US" altLang="zh-CN" dirty="0" smtClean="0"/>
              <a:t>Internet Protocol Version 4</a:t>
            </a:r>
            <a:r>
              <a:rPr lang="zh-CN" altLang="en-US" dirty="0" smtClean="0"/>
              <a:t>）的升级版本。</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76005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应用数据需要经过</a:t>
            </a:r>
            <a:r>
              <a:rPr lang="en-US" altLang="zh-CN" smtClean="0"/>
              <a:t>TCP/IP</a:t>
            </a:r>
            <a:r>
              <a:rPr lang="zh-CN" altLang="en-US" smtClean="0"/>
              <a:t>每一层处理之后才能通过网络传输到目的端，每一层上都使用该层的协议数据单元</a:t>
            </a:r>
            <a:r>
              <a:rPr lang="en-US" altLang="zh-CN" smtClean="0"/>
              <a:t>PDU</a:t>
            </a:r>
            <a:r>
              <a:rPr lang="zh-CN" altLang="en-US" smtClean="0"/>
              <a:t>（</a:t>
            </a:r>
            <a:r>
              <a:rPr lang="en-US" altLang="zh-CN" smtClean="0"/>
              <a:t>Protocol Data Unit</a:t>
            </a:r>
            <a:r>
              <a:rPr lang="zh-CN" altLang="en-US" smtClean="0"/>
              <a:t>）彼此交换信息。不同层的</a:t>
            </a:r>
            <a:r>
              <a:rPr lang="en-US" altLang="zh-CN" smtClean="0"/>
              <a:t>PDU</a:t>
            </a:r>
            <a:r>
              <a:rPr lang="zh-CN" altLang="en-US" smtClean="0"/>
              <a:t>中包含有不同的信息，因此</a:t>
            </a:r>
            <a:r>
              <a:rPr lang="en-US" altLang="zh-CN" smtClean="0"/>
              <a:t>PDU</a:t>
            </a:r>
            <a:r>
              <a:rPr lang="zh-CN" altLang="en-US" smtClean="0"/>
              <a:t>在不同层被赋予了不同的名称。</a:t>
            </a:r>
          </a:p>
          <a:p>
            <a:pPr lvl="1"/>
            <a:r>
              <a:rPr lang="zh-CN" altLang="en-US" smtClean="0"/>
              <a:t>如上层数据在传输层添加</a:t>
            </a:r>
            <a:r>
              <a:rPr lang="en-US" altLang="zh-CN" smtClean="0"/>
              <a:t>TCP</a:t>
            </a:r>
            <a:r>
              <a:rPr lang="zh-CN" altLang="en-US" smtClean="0"/>
              <a:t>报头后得到的</a:t>
            </a:r>
            <a:r>
              <a:rPr lang="en-US" altLang="zh-CN" smtClean="0"/>
              <a:t>PDU</a:t>
            </a:r>
            <a:r>
              <a:rPr lang="zh-CN" altLang="en-US" smtClean="0"/>
              <a:t>被称为</a:t>
            </a:r>
            <a:r>
              <a:rPr lang="en-US" altLang="zh-CN" smtClean="0"/>
              <a:t>Segment</a:t>
            </a:r>
            <a:r>
              <a:rPr lang="zh-CN" altLang="en-US" smtClean="0"/>
              <a:t>（数据段）；数据段被传递给网络层，网络层添加</a:t>
            </a:r>
            <a:r>
              <a:rPr lang="en-US" altLang="zh-CN" smtClean="0"/>
              <a:t>IP</a:t>
            </a:r>
            <a:r>
              <a:rPr lang="zh-CN" altLang="en-US" smtClean="0"/>
              <a:t>报头得到的</a:t>
            </a:r>
            <a:r>
              <a:rPr lang="en-US" altLang="zh-CN" smtClean="0"/>
              <a:t>PDU</a:t>
            </a:r>
            <a:r>
              <a:rPr lang="zh-CN" altLang="en-US" smtClean="0"/>
              <a:t>被称为</a:t>
            </a:r>
            <a:r>
              <a:rPr lang="en-US" altLang="zh-CN" smtClean="0"/>
              <a:t>Packet</a:t>
            </a:r>
            <a:r>
              <a:rPr lang="zh-CN" altLang="en-US" smtClean="0"/>
              <a:t>（数据包）；数据包被传递到数据链路层，封装数据链路层报头得到的</a:t>
            </a:r>
            <a:r>
              <a:rPr lang="en-US" altLang="zh-CN" smtClean="0"/>
              <a:t>PDU</a:t>
            </a:r>
            <a:r>
              <a:rPr lang="zh-CN" altLang="en-US" smtClean="0"/>
              <a:t>被称为</a:t>
            </a:r>
            <a:r>
              <a:rPr lang="en-US" altLang="zh-CN" smtClean="0"/>
              <a:t>Frame</a:t>
            </a:r>
            <a:r>
              <a:rPr lang="zh-CN" altLang="en-US" smtClean="0"/>
              <a:t>（数据帧）；最后，帧被转换为比特，通过网络介质传输。</a:t>
            </a:r>
          </a:p>
          <a:p>
            <a:pPr lvl="1"/>
            <a:r>
              <a:rPr lang="zh-CN" altLang="en-US" smtClean="0"/>
              <a:t>这种协议栈逐层向下传递数据，并添加报头和报尾的过程称为封装。</a:t>
            </a:r>
          </a:p>
          <a:p>
            <a:r>
              <a:rPr lang="zh-CN" altLang="en-US" smtClean="0"/>
              <a:t>本章节我们主要讨论数据在网络层的封装，如果封装为</a:t>
            </a:r>
            <a:r>
              <a:rPr lang="en-US" altLang="zh-CN" smtClean="0"/>
              <a:t>IP</a:t>
            </a:r>
            <a:r>
              <a:rPr lang="zh-CN" altLang="en-US" smtClean="0"/>
              <a:t>协议，则被称为</a:t>
            </a:r>
            <a:r>
              <a:rPr lang="en-US" altLang="zh-CN" smtClean="0"/>
              <a:t>IP Packet</a:t>
            </a:r>
            <a:r>
              <a:rPr lang="zh-CN" altLang="en-US" smtClean="0"/>
              <a:t>（</a:t>
            </a:r>
            <a:r>
              <a:rPr lang="en-US" altLang="zh-CN" smtClean="0"/>
              <a:t>IP</a:t>
            </a:r>
            <a:r>
              <a:rPr lang="zh-CN" altLang="en-US" smtClean="0"/>
              <a:t>数据包）。</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967046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4596396"/>
            <a:ext cx="5932800" cy="5330241"/>
          </a:xfrm>
        </p:spPr>
        <p:txBody>
          <a:bodyPr/>
          <a:lstStyle/>
          <a:p>
            <a:pPr>
              <a:lnSpc>
                <a:spcPct val="100000"/>
              </a:lnSpc>
            </a:pPr>
            <a:r>
              <a:rPr lang="en-US" altLang="zh-CN" dirty="0"/>
              <a:t>IP Packet</a:t>
            </a:r>
            <a:r>
              <a:rPr lang="zh-CN" altLang="en-US" dirty="0"/>
              <a:t>（</a:t>
            </a:r>
            <a:r>
              <a:rPr lang="en-US" altLang="zh-CN" dirty="0"/>
              <a:t>IP</a:t>
            </a:r>
            <a:r>
              <a:rPr lang="zh-CN" altLang="en-US" dirty="0"/>
              <a:t>数据包），其包头主要内容如下：</a:t>
            </a:r>
            <a:endParaRPr lang="en-US" altLang="zh-CN" dirty="0"/>
          </a:p>
          <a:p>
            <a:pPr lvl="1">
              <a:lnSpc>
                <a:spcPct val="100000"/>
              </a:lnSpc>
            </a:pPr>
            <a:r>
              <a:rPr lang="en-US" altLang="zh-CN" dirty="0"/>
              <a:t>Version</a:t>
            </a:r>
            <a:r>
              <a:rPr lang="zh-CN" altLang="en-US" dirty="0"/>
              <a:t>：</a:t>
            </a:r>
            <a:r>
              <a:rPr lang="en-US" altLang="zh-CN" dirty="0" smtClean="0"/>
              <a:t>4 bit</a:t>
            </a:r>
            <a:r>
              <a:rPr lang="zh-CN" altLang="en-US" dirty="0" smtClean="0"/>
              <a:t>，</a:t>
            </a:r>
            <a:r>
              <a:rPr lang="en-US" altLang="zh-CN" dirty="0"/>
              <a:t>4</a:t>
            </a:r>
            <a:r>
              <a:rPr lang="zh-CN" altLang="en-US" dirty="0"/>
              <a:t>：表示为</a:t>
            </a:r>
            <a:r>
              <a:rPr lang="en-US" altLang="zh-CN" dirty="0"/>
              <a:t>IPv4</a:t>
            </a:r>
            <a:r>
              <a:rPr lang="zh-CN" altLang="en-US" dirty="0"/>
              <a:t>；</a:t>
            </a:r>
            <a:r>
              <a:rPr lang="en-US" altLang="zh-CN" dirty="0"/>
              <a:t>6</a:t>
            </a:r>
            <a:r>
              <a:rPr lang="zh-CN" altLang="en-US" dirty="0"/>
              <a:t>：表示为</a:t>
            </a:r>
            <a:r>
              <a:rPr lang="en-US" altLang="zh-CN" dirty="0"/>
              <a:t>IPv6</a:t>
            </a:r>
            <a:r>
              <a:rPr lang="zh-CN" altLang="en-US" dirty="0"/>
              <a:t>。</a:t>
            </a:r>
          </a:p>
          <a:p>
            <a:pPr lvl="1">
              <a:lnSpc>
                <a:spcPct val="100000"/>
              </a:lnSpc>
            </a:pPr>
            <a:r>
              <a:rPr lang="en-US" altLang="zh-CN" dirty="0"/>
              <a:t>Header Length</a:t>
            </a:r>
            <a:r>
              <a:rPr lang="zh-CN" altLang="en-US" dirty="0"/>
              <a:t>：</a:t>
            </a:r>
            <a:r>
              <a:rPr lang="en-US" altLang="zh-CN" dirty="0" smtClean="0"/>
              <a:t>4 bit</a:t>
            </a:r>
            <a:r>
              <a:rPr lang="zh-CN" altLang="en-US" dirty="0" smtClean="0"/>
              <a:t>，</a:t>
            </a:r>
            <a:r>
              <a:rPr lang="zh-CN" altLang="en-US" dirty="0"/>
              <a:t>首部长度，如果不带</a:t>
            </a:r>
            <a:r>
              <a:rPr lang="en-US" altLang="zh-CN" dirty="0"/>
              <a:t>Option</a:t>
            </a:r>
            <a:r>
              <a:rPr lang="zh-CN" altLang="en-US" dirty="0"/>
              <a:t>字段，则为</a:t>
            </a:r>
            <a:r>
              <a:rPr lang="en-US" altLang="zh-CN" dirty="0"/>
              <a:t>20</a:t>
            </a:r>
            <a:r>
              <a:rPr lang="zh-CN" altLang="en-US" dirty="0"/>
              <a:t>，最长为</a:t>
            </a:r>
            <a:r>
              <a:rPr lang="en-US" altLang="zh-CN" dirty="0"/>
              <a:t>60</a:t>
            </a:r>
            <a:r>
              <a:rPr lang="zh-CN" altLang="en-US" dirty="0"/>
              <a:t>。</a:t>
            </a:r>
          </a:p>
          <a:p>
            <a:pPr lvl="1">
              <a:lnSpc>
                <a:spcPct val="100000"/>
              </a:lnSpc>
            </a:pPr>
            <a:r>
              <a:rPr lang="en-US" altLang="zh-CN" dirty="0"/>
              <a:t>Type of Service</a:t>
            </a:r>
            <a:r>
              <a:rPr lang="zh-CN" altLang="en-US" dirty="0"/>
              <a:t>：</a:t>
            </a:r>
            <a:r>
              <a:rPr lang="en-US" altLang="zh-CN" dirty="0" smtClean="0"/>
              <a:t>8 bit</a:t>
            </a:r>
            <a:r>
              <a:rPr lang="zh-CN" altLang="en-US" dirty="0" smtClean="0"/>
              <a:t>，</a:t>
            </a:r>
            <a:r>
              <a:rPr lang="zh-CN" altLang="en-US" dirty="0"/>
              <a:t>服务类型。只有在有</a:t>
            </a:r>
            <a:r>
              <a:rPr lang="en-US" altLang="zh-CN" dirty="0" err="1"/>
              <a:t>QoS</a:t>
            </a:r>
            <a:r>
              <a:rPr lang="zh-CN" altLang="en-US" dirty="0"/>
              <a:t>差分服务要求时，这个字段才起作用。 </a:t>
            </a:r>
          </a:p>
          <a:p>
            <a:pPr lvl="1">
              <a:lnSpc>
                <a:spcPct val="100000"/>
              </a:lnSpc>
            </a:pPr>
            <a:r>
              <a:rPr lang="en-US" altLang="zh-CN" dirty="0"/>
              <a:t>Total Length</a:t>
            </a:r>
            <a:r>
              <a:rPr lang="zh-CN" altLang="en-US" dirty="0"/>
              <a:t>：</a:t>
            </a:r>
            <a:r>
              <a:rPr lang="en-US" altLang="zh-CN" dirty="0" smtClean="0"/>
              <a:t>16 bit</a:t>
            </a:r>
            <a:r>
              <a:rPr lang="zh-CN" altLang="en-US" dirty="0" smtClean="0"/>
              <a:t>，</a:t>
            </a:r>
            <a:r>
              <a:rPr lang="zh-CN" altLang="en-US" dirty="0"/>
              <a:t>总长度，整个</a:t>
            </a:r>
            <a:r>
              <a:rPr lang="en-US" altLang="zh-CN" dirty="0"/>
              <a:t>IP</a:t>
            </a:r>
            <a:r>
              <a:rPr lang="zh-CN" altLang="en-US" dirty="0"/>
              <a:t>数据包的长度。 </a:t>
            </a:r>
          </a:p>
          <a:p>
            <a:pPr lvl="1">
              <a:lnSpc>
                <a:spcPct val="100000"/>
              </a:lnSpc>
            </a:pPr>
            <a:r>
              <a:rPr lang="en-US" altLang="zh-CN" dirty="0"/>
              <a:t>Identification</a:t>
            </a:r>
            <a:r>
              <a:rPr lang="zh-CN" altLang="en-US" dirty="0"/>
              <a:t>：</a:t>
            </a:r>
            <a:r>
              <a:rPr lang="en-US" altLang="zh-CN" dirty="0" smtClean="0"/>
              <a:t>16 bit</a:t>
            </a:r>
            <a:r>
              <a:rPr lang="zh-CN" altLang="en-US" dirty="0" smtClean="0"/>
              <a:t>，</a:t>
            </a:r>
            <a:r>
              <a:rPr lang="zh-CN" altLang="en-US" dirty="0"/>
              <a:t>标识，分片重组时会用到该字段。 </a:t>
            </a:r>
          </a:p>
          <a:p>
            <a:pPr lvl="1">
              <a:lnSpc>
                <a:spcPct val="100000"/>
              </a:lnSpc>
            </a:pPr>
            <a:r>
              <a:rPr lang="en-US" altLang="zh-CN" dirty="0"/>
              <a:t>Flags</a:t>
            </a:r>
            <a:r>
              <a:rPr lang="zh-CN" altLang="en-US" dirty="0"/>
              <a:t>：</a:t>
            </a:r>
            <a:r>
              <a:rPr lang="en-US" altLang="zh-CN" dirty="0" smtClean="0"/>
              <a:t>3 bit</a:t>
            </a:r>
            <a:r>
              <a:rPr lang="zh-CN" altLang="en-US" dirty="0" smtClean="0"/>
              <a:t>，</a:t>
            </a:r>
            <a:r>
              <a:rPr lang="zh-CN" altLang="en-US" dirty="0"/>
              <a:t>标志位。</a:t>
            </a:r>
            <a:endParaRPr lang="en-US" altLang="zh-CN" dirty="0"/>
          </a:p>
          <a:p>
            <a:pPr lvl="1">
              <a:lnSpc>
                <a:spcPct val="100000"/>
              </a:lnSpc>
            </a:pPr>
            <a:r>
              <a:rPr lang="en-US" altLang="zh-CN" dirty="0"/>
              <a:t>Fragment Offset</a:t>
            </a:r>
            <a:r>
              <a:rPr lang="zh-CN" altLang="en-US" dirty="0"/>
              <a:t>：</a:t>
            </a:r>
            <a:r>
              <a:rPr lang="en-US" altLang="zh-CN" dirty="0" smtClean="0"/>
              <a:t>12 bit</a:t>
            </a:r>
            <a:r>
              <a:rPr lang="zh-CN" altLang="en-US" dirty="0" smtClean="0"/>
              <a:t>，</a:t>
            </a:r>
            <a:r>
              <a:rPr lang="zh-CN" altLang="en-US" dirty="0"/>
              <a:t>片偏移，分片重组时会用到该字段。</a:t>
            </a:r>
            <a:endParaRPr lang="en-US" altLang="zh-CN" dirty="0"/>
          </a:p>
          <a:p>
            <a:pPr lvl="1">
              <a:lnSpc>
                <a:spcPct val="100000"/>
              </a:lnSpc>
            </a:pPr>
            <a:r>
              <a:rPr lang="en-US" altLang="zh-CN" dirty="0"/>
              <a:t>Time to Live</a:t>
            </a:r>
            <a:r>
              <a:rPr lang="zh-CN" altLang="en-US" dirty="0"/>
              <a:t>：</a:t>
            </a:r>
            <a:r>
              <a:rPr lang="en-US" altLang="zh-CN" dirty="0" smtClean="0"/>
              <a:t>8 bit</a:t>
            </a:r>
            <a:r>
              <a:rPr lang="zh-CN" altLang="en-US" dirty="0" smtClean="0"/>
              <a:t>，</a:t>
            </a:r>
            <a:r>
              <a:rPr lang="zh-CN" altLang="en-US" dirty="0"/>
              <a:t>生存时间。</a:t>
            </a:r>
            <a:endParaRPr lang="en-US" altLang="zh-CN" dirty="0"/>
          </a:p>
          <a:p>
            <a:pPr lvl="1">
              <a:lnSpc>
                <a:spcPct val="100000"/>
              </a:lnSpc>
            </a:pPr>
            <a:r>
              <a:rPr lang="en-US" altLang="zh-CN" dirty="0"/>
              <a:t>Protocol</a:t>
            </a:r>
            <a:r>
              <a:rPr lang="zh-CN" altLang="en-US" dirty="0"/>
              <a:t>：</a:t>
            </a:r>
            <a:r>
              <a:rPr lang="en-US" altLang="zh-CN" dirty="0" smtClean="0"/>
              <a:t>8 bit</a:t>
            </a:r>
            <a:r>
              <a:rPr lang="zh-CN" altLang="en-US" dirty="0" smtClean="0"/>
              <a:t>，</a:t>
            </a:r>
            <a:r>
              <a:rPr lang="zh-CN" altLang="en-US" dirty="0"/>
              <a:t>协议：下一层协议。指出此数据包携带的数据使用何种协议，以便目的主机的</a:t>
            </a:r>
            <a:r>
              <a:rPr lang="en-US" altLang="zh-CN" dirty="0"/>
              <a:t>IP</a:t>
            </a:r>
            <a:r>
              <a:rPr lang="zh-CN" altLang="en-US" dirty="0"/>
              <a:t>层将数据部分上交给哪个进程处理。</a:t>
            </a:r>
          </a:p>
          <a:p>
            <a:pPr lvl="2">
              <a:lnSpc>
                <a:spcPct val="100000"/>
              </a:lnSpc>
            </a:pPr>
            <a:r>
              <a:rPr lang="zh-CN" altLang="en-US" dirty="0"/>
              <a:t>常见值：</a:t>
            </a:r>
          </a:p>
          <a:p>
            <a:pPr lvl="3">
              <a:lnSpc>
                <a:spcPct val="100000"/>
              </a:lnSpc>
            </a:pPr>
            <a:r>
              <a:rPr lang="en-US" altLang="zh-CN" dirty="0"/>
              <a:t>1: ICMP, Internet Control Message</a:t>
            </a:r>
            <a:r>
              <a:rPr lang="zh-CN" altLang="en-US" dirty="0"/>
              <a:t>；</a:t>
            </a:r>
            <a:endParaRPr lang="en-US" altLang="zh-CN" dirty="0"/>
          </a:p>
          <a:p>
            <a:pPr lvl="3">
              <a:lnSpc>
                <a:spcPct val="100000"/>
              </a:lnSpc>
            </a:pPr>
            <a:r>
              <a:rPr lang="en-US" altLang="zh-CN" dirty="0"/>
              <a:t>2: IGMP, Internet Group Management</a:t>
            </a:r>
            <a:r>
              <a:rPr lang="zh-CN" altLang="en-US" dirty="0"/>
              <a:t>；</a:t>
            </a:r>
            <a:endParaRPr lang="en-US" altLang="zh-CN" dirty="0"/>
          </a:p>
          <a:p>
            <a:pPr lvl="3">
              <a:lnSpc>
                <a:spcPct val="100000"/>
              </a:lnSpc>
            </a:pPr>
            <a:r>
              <a:rPr lang="en-US" altLang="zh-CN" dirty="0"/>
              <a:t>6: TCP , Transmission Control Protocol</a:t>
            </a:r>
            <a:r>
              <a:rPr lang="zh-CN" altLang="en-US" dirty="0"/>
              <a:t>；</a:t>
            </a:r>
            <a:endParaRPr lang="en-US" altLang="zh-CN" dirty="0"/>
          </a:p>
          <a:p>
            <a:pPr lvl="3">
              <a:lnSpc>
                <a:spcPct val="100000"/>
              </a:lnSpc>
            </a:pPr>
            <a:r>
              <a:rPr lang="en-US" altLang="zh-CN" dirty="0"/>
              <a:t>17: UDP, User Datagram Protocol</a:t>
            </a:r>
            <a:r>
              <a:rPr lang="zh-CN" altLang="en-US" dirty="0"/>
              <a:t>。</a:t>
            </a:r>
            <a:endParaRPr lang="en-US" altLang="zh-CN" dirty="0"/>
          </a:p>
          <a:p>
            <a:pPr lvl="1">
              <a:lnSpc>
                <a:spcPct val="100000"/>
              </a:lnSpc>
            </a:pPr>
            <a:r>
              <a:rPr lang="en-US" altLang="zh-CN" dirty="0"/>
              <a:t>Header Checksum</a:t>
            </a:r>
            <a:r>
              <a:rPr lang="zh-CN" altLang="en-US" dirty="0"/>
              <a:t>：</a:t>
            </a:r>
            <a:r>
              <a:rPr lang="en-US" altLang="zh-CN" dirty="0" smtClean="0"/>
              <a:t>16 bit</a:t>
            </a:r>
            <a:r>
              <a:rPr lang="zh-CN" altLang="en-US" dirty="0" smtClean="0"/>
              <a:t>，</a:t>
            </a:r>
            <a:r>
              <a:rPr lang="zh-CN" altLang="en-US" dirty="0"/>
              <a:t>首部检验和。</a:t>
            </a:r>
          </a:p>
          <a:p>
            <a:pPr lvl="1">
              <a:lnSpc>
                <a:spcPct val="100000"/>
              </a:lnSpc>
            </a:pPr>
            <a:r>
              <a:rPr lang="en-US" altLang="zh-CN" dirty="0"/>
              <a:t>Source IP Address</a:t>
            </a:r>
            <a:r>
              <a:rPr lang="zh-CN" altLang="en-US" dirty="0"/>
              <a:t>：</a:t>
            </a:r>
            <a:r>
              <a:rPr lang="en-US" altLang="zh-CN" dirty="0" smtClean="0"/>
              <a:t>32 bit</a:t>
            </a:r>
            <a:r>
              <a:rPr lang="zh-CN" altLang="en-US" dirty="0" smtClean="0"/>
              <a:t>，</a:t>
            </a:r>
            <a:r>
              <a:rPr lang="zh-CN" altLang="en-US" dirty="0"/>
              <a:t>源</a:t>
            </a:r>
            <a:r>
              <a:rPr lang="en-US" altLang="zh-CN" dirty="0"/>
              <a:t>IP</a:t>
            </a:r>
            <a:r>
              <a:rPr lang="zh-CN" altLang="en-US" dirty="0"/>
              <a:t>地址。 </a:t>
            </a:r>
          </a:p>
          <a:p>
            <a:pPr lvl="1">
              <a:lnSpc>
                <a:spcPct val="100000"/>
              </a:lnSpc>
            </a:pPr>
            <a:r>
              <a:rPr lang="en-US" altLang="zh-CN" dirty="0"/>
              <a:t>Destination IP Address</a:t>
            </a:r>
            <a:r>
              <a:rPr lang="zh-CN" altLang="en-US" dirty="0"/>
              <a:t>：</a:t>
            </a:r>
            <a:r>
              <a:rPr lang="en-US" altLang="zh-CN" dirty="0" smtClean="0"/>
              <a:t>32 bit</a:t>
            </a:r>
            <a:r>
              <a:rPr lang="zh-CN" altLang="en-US" dirty="0" smtClean="0"/>
              <a:t>，</a:t>
            </a:r>
            <a:r>
              <a:rPr lang="zh-CN" altLang="en-US" dirty="0"/>
              <a:t>目的</a:t>
            </a:r>
            <a:r>
              <a:rPr lang="en-US" altLang="zh-CN" dirty="0"/>
              <a:t>IP</a:t>
            </a:r>
            <a:r>
              <a:rPr lang="zh-CN" altLang="en-US" dirty="0"/>
              <a:t>地址。 </a:t>
            </a:r>
          </a:p>
          <a:p>
            <a:pPr lvl="1">
              <a:lnSpc>
                <a:spcPct val="100000"/>
              </a:lnSpc>
            </a:pPr>
            <a:r>
              <a:rPr lang="en-US" altLang="zh-CN" dirty="0"/>
              <a:t>Options</a:t>
            </a:r>
            <a:r>
              <a:rPr lang="zh-CN" altLang="en-US" dirty="0"/>
              <a:t>：可变，选项字段。 </a:t>
            </a:r>
          </a:p>
          <a:p>
            <a:pPr lvl="1">
              <a:lnSpc>
                <a:spcPct val="100000"/>
              </a:lnSpc>
            </a:pPr>
            <a:r>
              <a:rPr lang="en-US" altLang="zh-CN" dirty="0"/>
              <a:t>Padding</a:t>
            </a:r>
            <a:r>
              <a:rPr lang="zh-CN" altLang="en-US" dirty="0"/>
              <a:t>：可变，填充字段，全填</a:t>
            </a:r>
            <a:r>
              <a:rPr lang="en-US" altLang="zh-CN" dirty="0"/>
              <a:t>0</a:t>
            </a:r>
            <a:r>
              <a:rPr lang="zh-CN" altLang="en-US" dirty="0"/>
              <a:t>。 </a:t>
            </a:r>
          </a:p>
          <a:p>
            <a:pPr>
              <a:lnSpc>
                <a:spcPct val="100000"/>
              </a:lnSpc>
            </a:pPr>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072503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文本占位符 7"/>
          <p:cNvSpPr>
            <a:spLocks noGrp="1"/>
          </p:cNvSpPr>
          <p:nvPr>
            <p:ph type="body" sz="quarter" idx="17"/>
          </p:nvPr>
        </p:nvSpPr>
        <p:spPr/>
        <p:txBody>
          <a:bodyPr/>
          <a:lstStyle/>
          <a:p>
            <a:endParaRPr lang="zh-CN" altLang="en-US" dirty="0"/>
          </a:p>
        </p:txBody>
      </p:sp>
      <p:sp>
        <p:nvSpPr>
          <p:cNvPr id="9" name="文本占位符 8"/>
          <p:cNvSpPr>
            <a:spLocks noGrp="1"/>
          </p:cNvSpPr>
          <p:nvPr>
            <p:ph type="body" sz="quarter" idx="18"/>
          </p:nvPr>
        </p:nvSpPr>
        <p:spPr/>
        <p:txBody>
          <a:bodyPr/>
          <a:lstStyle/>
          <a:p>
            <a:endParaRPr lang="zh-CN" altLang="en-US"/>
          </a:p>
        </p:txBody>
      </p:sp>
      <p:sp>
        <p:nvSpPr>
          <p:cNvPr id="10" name="文本占位符 9"/>
          <p:cNvSpPr>
            <a:spLocks noGrp="1"/>
          </p:cNvSpPr>
          <p:nvPr>
            <p:ph type="body" sz="quarter" idx="19"/>
          </p:nvPr>
        </p:nvSpPr>
        <p:spPr/>
        <p:txBody>
          <a:bodyPr/>
          <a:lstStyle/>
          <a:p>
            <a:endParaRPr lang="zh-CN" altLang="en-US"/>
          </a:p>
        </p:txBody>
      </p:sp>
      <p:sp>
        <p:nvSpPr>
          <p:cNvPr id="11" name="文本占位符 10"/>
          <p:cNvSpPr>
            <a:spLocks noGrp="1"/>
          </p:cNvSpPr>
          <p:nvPr>
            <p:ph type="body" sz="quarter" idx="20"/>
          </p:nvPr>
        </p:nvSpPr>
        <p:spPr/>
        <p:txBody>
          <a:bodyPr/>
          <a:lstStyle/>
          <a:p>
            <a:endParaRPr lang="zh-CN" altLang="en-US"/>
          </a:p>
        </p:txBody>
      </p:sp>
      <p:sp>
        <p:nvSpPr>
          <p:cNvPr id="4" name="文本占位符 3"/>
          <p:cNvSpPr>
            <a:spLocks noGrp="1"/>
          </p:cNvSpPr>
          <p:nvPr>
            <p:ph type="body" sz="quarter" idx="13"/>
          </p:nvPr>
        </p:nvSpPr>
        <p:spPr/>
        <p:txBody>
          <a:bodyPr/>
          <a:lstStyle/>
          <a:p>
            <a:r>
              <a:rPr lang="zh-CN" altLang="en-US" dirty="0"/>
              <a:t>卢玥玥</a:t>
            </a:r>
            <a:r>
              <a:rPr lang="en-US" altLang="zh-CN" dirty="0"/>
              <a:t>/wx445705</a:t>
            </a:r>
            <a:endParaRPr lang="zh-CN" altLang="en-US" dirty="0"/>
          </a:p>
        </p:txBody>
      </p:sp>
      <p:sp>
        <p:nvSpPr>
          <p:cNvPr id="5" name="文本占位符 4"/>
          <p:cNvSpPr>
            <a:spLocks noGrp="1"/>
          </p:cNvSpPr>
          <p:nvPr>
            <p:ph type="body" sz="quarter" idx="14"/>
          </p:nvPr>
        </p:nvSpPr>
        <p:spPr/>
        <p:txBody>
          <a:bodyPr/>
          <a:lstStyle/>
          <a:p>
            <a:r>
              <a:rPr lang="en-US" altLang="zh-CN" dirty="0"/>
              <a:t>2019.10</a:t>
            </a:r>
            <a:endParaRPr lang="zh-CN" altLang="en-US" dirty="0"/>
          </a:p>
        </p:txBody>
      </p:sp>
      <p:sp>
        <p:nvSpPr>
          <p:cNvPr id="6" name="文本占位符 5"/>
          <p:cNvSpPr>
            <a:spLocks noGrp="1"/>
          </p:cNvSpPr>
          <p:nvPr>
            <p:ph type="body" sz="quarter" idx="15"/>
          </p:nvPr>
        </p:nvSpPr>
        <p:spPr/>
        <p:txBody>
          <a:bodyPr/>
          <a:lstStyle/>
          <a:p>
            <a:endParaRPr lang="zh-CN" altLang="en-US"/>
          </a:p>
        </p:txBody>
      </p:sp>
      <p:sp>
        <p:nvSpPr>
          <p:cNvPr id="7" name="文本占位符 6"/>
          <p:cNvSpPr>
            <a:spLocks noGrp="1"/>
          </p:cNvSpPr>
          <p:nvPr>
            <p:ph type="body" sz="quarter" idx="16"/>
          </p:nvPr>
        </p:nvSpPr>
        <p:spPr/>
        <p:txBody>
          <a:bodyPr/>
          <a:lstStyle/>
          <a:p>
            <a:endParaRPr lang="zh-CN" altLang="en-US"/>
          </a:p>
        </p:txBody>
      </p:sp>
      <p:sp>
        <p:nvSpPr>
          <p:cNvPr id="12" name="文本占位符 11"/>
          <p:cNvSpPr>
            <a:spLocks noGrp="1"/>
          </p:cNvSpPr>
          <p:nvPr>
            <p:ph type="body" sz="quarter" idx="21"/>
          </p:nvPr>
        </p:nvSpPr>
        <p:spPr/>
        <p:txBody>
          <a:bodyPr/>
          <a:lstStyle/>
          <a:p>
            <a:endParaRPr lang="zh-CN" altLang="en-US"/>
          </a:p>
        </p:txBody>
      </p:sp>
      <p:sp>
        <p:nvSpPr>
          <p:cNvPr id="13" name="文本占位符 12"/>
          <p:cNvSpPr>
            <a:spLocks noGrp="1"/>
          </p:cNvSpPr>
          <p:nvPr>
            <p:ph type="body" sz="quarter" idx="22"/>
          </p:nvPr>
        </p:nvSpPr>
        <p:spPr/>
        <p:txBody>
          <a:bodyPr/>
          <a:lstStyle/>
          <a:p>
            <a:endParaRPr lang="zh-CN" altLang="en-US"/>
          </a:p>
        </p:txBody>
      </p:sp>
      <p:sp>
        <p:nvSpPr>
          <p:cNvPr id="14" name="文本占位符 13"/>
          <p:cNvSpPr>
            <a:spLocks noGrp="1"/>
          </p:cNvSpPr>
          <p:nvPr>
            <p:ph type="body" sz="quarter" idx="23"/>
          </p:nvPr>
        </p:nvSpPr>
        <p:spPr/>
        <p:txBody>
          <a:bodyPr/>
          <a:lstStyle/>
          <a:p>
            <a:endParaRPr lang="zh-CN" altLang="en-US"/>
          </a:p>
        </p:txBody>
      </p:sp>
      <p:sp>
        <p:nvSpPr>
          <p:cNvPr id="15" name="文本占位符 14"/>
          <p:cNvSpPr>
            <a:spLocks noGrp="1"/>
          </p:cNvSpPr>
          <p:nvPr>
            <p:ph type="body" sz="quarter" idx="24"/>
          </p:nvPr>
        </p:nvSpPr>
        <p:spPr/>
        <p:txBody>
          <a:bodyPr/>
          <a:lstStyle/>
          <a:p>
            <a:endParaRPr lang="zh-CN" altLang="en-US"/>
          </a:p>
        </p:txBody>
      </p:sp>
      <p:sp>
        <p:nvSpPr>
          <p:cNvPr id="16" name="文本占位符 15"/>
          <p:cNvSpPr>
            <a:spLocks noGrp="1"/>
          </p:cNvSpPr>
          <p:nvPr>
            <p:ph type="body" sz="quarter" idx="25"/>
          </p:nvPr>
        </p:nvSpPr>
        <p:spPr/>
        <p:txBody>
          <a:bodyPr/>
          <a:lstStyle/>
          <a:p>
            <a:endParaRPr lang="zh-CN" altLang="en-US"/>
          </a:p>
        </p:txBody>
      </p:sp>
      <p:sp>
        <p:nvSpPr>
          <p:cNvPr id="17" name="文本占位符 16"/>
          <p:cNvSpPr>
            <a:spLocks noGrp="1"/>
          </p:cNvSpPr>
          <p:nvPr>
            <p:ph type="body" sz="quarter" idx="26"/>
          </p:nvPr>
        </p:nvSpPr>
        <p:spPr/>
        <p:txBody>
          <a:bodyPr/>
          <a:lstStyle/>
          <a:p>
            <a:endParaRPr lang="zh-CN" altLang="en-US"/>
          </a:p>
        </p:txBody>
      </p:sp>
      <p:sp>
        <p:nvSpPr>
          <p:cNvPr id="18" name="文本占位符 17"/>
          <p:cNvSpPr>
            <a:spLocks noGrp="1"/>
          </p:cNvSpPr>
          <p:nvPr>
            <p:ph type="body" sz="quarter" idx="27"/>
          </p:nvPr>
        </p:nvSpPr>
        <p:spPr/>
        <p:txBody>
          <a:bodyPr/>
          <a:lstStyle/>
          <a:p>
            <a:endParaRPr lang="zh-CN" altLang="en-US"/>
          </a:p>
        </p:txBody>
      </p:sp>
      <p:sp>
        <p:nvSpPr>
          <p:cNvPr id="19" name="文本占位符 18"/>
          <p:cNvSpPr>
            <a:spLocks noGrp="1"/>
          </p:cNvSpPr>
          <p:nvPr>
            <p:ph type="body" sz="quarter" idx="28"/>
          </p:nvPr>
        </p:nvSpPr>
        <p:spPr/>
        <p:txBody>
          <a:bodyPr/>
          <a:lstStyle/>
          <a:p>
            <a:endParaRPr lang="zh-CN" altLang="en-US"/>
          </a:p>
        </p:txBody>
      </p:sp>
      <p:sp>
        <p:nvSpPr>
          <p:cNvPr id="20" name="文本占位符 19"/>
          <p:cNvSpPr>
            <a:spLocks noGrp="1"/>
          </p:cNvSpPr>
          <p:nvPr>
            <p:ph type="body" sz="quarter" idx="29"/>
          </p:nvPr>
        </p:nvSpPr>
        <p:spPr/>
        <p:txBody>
          <a:bodyPr/>
          <a:lstStyle/>
          <a:p>
            <a:endParaRPr lang="zh-CN" altLang="en-US"/>
          </a:p>
        </p:txBody>
      </p:sp>
      <p:sp>
        <p:nvSpPr>
          <p:cNvPr id="21" name="文本占位符 20"/>
          <p:cNvSpPr>
            <a:spLocks noGrp="1"/>
          </p:cNvSpPr>
          <p:nvPr>
            <p:ph type="body" sz="quarter" idx="30"/>
          </p:nvPr>
        </p:nvSpPr>
        <p:spPr/>
        <p:txBody>
          <a:bodyPr/>
          <a:lstStyle/>
          <a:p>
            <a:endParaRPr lang="zh-CN" altLang="en-US"/>
          </a:p>
        </p:txBody>
      </p:sp>
      <p:sp>
        <p:nvSpPr>
          <p:cNvPr id="22" name="文本占位符 21"/>
          <p:cNvSpPr>
            <a:spLocks noGrp="1"/>
          </p:cNvSpPr>
          <p:nvPr>
            <p:ph type="body" sz="quarter" idx="31"/>
          </p:nvPr>
        </p:nvSpPr>
        <p:spPr/>
        <p:txBody>
          <a:bodyPr/>
          <a:lstStyle/>
          <a:p>
            <a:endParaRPr lang="zh-CN" altLang="en-US"/>
          </a:p>
        </p:txBody>
      </p:sp>
      <p:sp>
        <p:nvSpPr>
          <p:cNvPr id="23" name="文本占位符 22"/>
          <p:cNvSpPr>
            <a:spLocks noGrp="1"/>
          </p:cNvSpPr>
          <p:nvPr>
            <p:ph type="body" sz="quarter" idx="32"/>
          </p:nvPr>
        </p:nvSpPr>
        <p:spPr/>
        <p:txBody>
          <a:bodyPr/>
          <a:lstStyle/>
          <a:p>
            <a:endParaRPr lang="zh-CN" altLang="en-US"/>
          </a:p>
        </p:txBody>
      </p:sp>
      <p:sp>
        <p:nvSpPr>
          <p:cNvPr id="24" name="文本占位符 23"/>
          <p:cNvSpPr>
            <a:spLocks noGrp="1"/>
          </p:cNvSpPr>
          <p:nvPr>
            <p:ph type="body" sz="quarter" idx="33"/>
          </p:nvPr>
        </p:nvSpPr>
        <p:spPr/>
        <p:txBody>
          <a:bodyPr/>
          <a:lstStyle/>
          <a:p>
            <a:endParaRPr lang="zh-CN" altLang="en-US"/>
          </a:p>
        </p:txBody>
      </p:sp>
      <p:sp>
        <p:nvSpPr>
          <p:cNvPr id="25" name="文本占位符 24"/>
          <p:cNvSpPr>
            <a:spLocks noGrp="1"/>
          </p:cNvSpPr>
          <p:nvPr>
            <p:ph type="body" sz="quarter" idx="34"/>
          </p:nvPr>
        </p:nvSpPr>
        <p:spPr/>
        <p:txBody>
          <a:bodyPr/>
          <a:lstStyle/>
          <a:p>
            <a:endParaRPr lang="zh-CN" altLang="en-US"/>
          </a:p>
        </p:txBody>
      </p:sp>
      <p:sp>
        <p:nvSpPr>
          <p:cNvPr id="26" name="文本占位符 25"/>
          <p:cNvSpPr>
            <a:spLocks noGrp="1"/>
          </p:cNvSpPr>
          <p:nvPr>
            <p:ph type="body" sz="quarter" idx="35"/>
          </p:nvPr>
        </p:nvSpPr>
        <p:spPr/>
        <p:txBody>
          <a:bodyPr/>
          <a:lstStyle/>
          <a:p>
            <a:endParaRPr lang="zh-CN" altLang="en-US"/>
          </a:p>
        </p:txBody>
      </p:sp>
      <p:sp>
        <p:nvSpPr>
          <p:cNvPr id="27" name="文本占位符 26"/>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2009531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数据包分片</a:t>
            </a:r>
            <a:endParaRPr lang="zh-CN" altLang="en-US" dirty="0"/>
          </a:p>
        </p:txBody>
      </p:sp>
      <p:sp>
        <p:nvSpPr>
          <p:cNvPr id="3" name="文本占位符 2"/>
          <p:cNvSpPr>
            <a:spLocks noGrp="1"/>
          </p:cNvSpPr>
          <p:nvPr>
            <p:ph type="body" sz="quarter" idx="10"/>
          </p:nvPr>
        </p:nvSpPr>
        <p:spPr>
          <a:xfrm>
            <a:off x="468317" y="1233488"/>
            <a:ext cx="11276183" cy="1773138"/>
          </a:xfrm>
        </p:spPr>
        <p:txBody>
          <a:bodyPr/>
          <a:lstStyle/>
          <a:p>
            <a:r>
              <a:rPr lang="zh-CN" altLang="en-US" sz="2000" dirty="0"/>
              <a:t>将报文分割成多个片段的过程叫做分片。</a:t>
            </a:r>
          </a:p>
          <a:p>
            <a:r>
              <a:rPr lang="zh-CN" altLang="en-US" sz="2000" dirty="0"/>
              <a:t>网络中转发的</a:t>
            </a:r>
            <a:r>
              <a:rPr lang="en-US" altLang="zh-CN" sz="2000" dirty="0"/>
              <a:t>IP</a:t>
            </a:r>
            <a:r>
              <a:rPr lang="zh-CN" altLang="en-US" sz="2000" dirty="0"/>
              <a:t>报文的长度可以不同，但如果报文长度超过了数据链路所支持的最大长度，则报文就需要分割成若干个较小的片段才能够在链路上传输。</a:t>
            </a:r>
          </a:p>
          <a:p>
            <a:endParaRPr lang="zh-CN" altLang="en-US" sz="2000" dirty="0"/>
          </a:p>
          <a:p>
            <a:endParaRPr lang="zh-CN" altLang="en-US" sz="2000" dirty="0"/>
          </a:p>
        </p:txBody>
      </p:sp>
      <p:graphicFrame>
        <p:nvGraphicFramePr>
          <p:cNvPr id="6" name="表格 5"/>
          <p:cNvGraphicFramePr>
            <a:graphicFrameLocks noGrp="1"/>
          </p:cNvGraphicFramePr>
          <p:nvPr>
            <p:extLst/>
          </p:nvPr>
        </p:nvGraphicFramePr>
        <p:xfrm>
          <a:off x="854229" y="3019335"/>
          <a:ext cx="5114770" cy="2402840"/>
        </p:xfrm>
        <a:graphic>
          <a:graphicData uri="http://schemas.openxmlformats.org/drawingml/2006/table">
            <a:tbl>
              <a:tblPr firstRow="1" bandRow="1">
                <a:tableStyleId>{2D5ABB26-0587-4C30-8999-92F81FD0307C}</a:tableStyleId>
              </a:tblPr>
              <a:tblGrid>
                <a:gridCol w="861828">
                  <a:extLst>
                    <a:ext uri="{9D8B030D-6E8A-4147-A177-3AD203B41FA5}">
                      <a16:colId xmlns="" xmlns:a16="http://schemas.microsoft.com/office/drawing/2014/main" val="20000"/>
                    </a:ext>
                  </a:extLst>
                </a:gridCol>
                <a:gridCol w="429400">
                  <a:extLst>
                    <a:ext uri="{9D8B030D-6E8A-4147-A177-3AD203B41FA5}">
                      <a16:colId xmlns="" xmlns:a16="http://schemas.microsoft.com/office/drawing/2014/main" val="20001"/>
                    </a:ext>
                  </a:extLst>
                </a:gridCol>
                <a:gridCol w="432013">
                  <a:extLst>
                    <a:ext uri="{9D8B030D-6E8A-4147-A177-3AD203B41FA5}">
                      <a16:colId xmlns="" xmlns:a16="http://schemas.microsoft.com/office/drawing/2014/main" val="20002"/>
                    </a:ext>
                  </a:extLst>
                </a:gridCol>
                <a:gridCol w="834060">
                  <a:extLst>
                    <a:ext uri="{9D8B030D-6E8A-4147-A177-3AD203B41FA5}">
                      <a16:colId xmlns="" xmlns:a16="http://schemas.microsoft.com/office/drawing/2014/main" val="20003"/>
                    </a:ext>
                  </a:extLst>
                </a:gridCol>
                <a:gridCol w="683680">
                  <a:extLst>
                    <a:ext uri="{9D8B030D-6E8A-4147-A177-3AD203B41FA5}">
                      <a16:colId xmlns="" xmlns:a16="http://schemas.microsoft.com/office/drawing/2014/main" val="20004"/>
                    </a:ext>
                  </a:extLst>
                </a:gridCol>
                <a:gridCol w="683680">
                  <a:extLst>
                    <a:ext uri="{9D8B030D-6E8A-4147-A177-3AD203B41FA5}">
                      <a16:colId xmlns="" xmlns:a16="http://schemas.microsoft.com/office/drawing/2014/main" val="20005"/>
                    </a:ext>
                  </a:extLst>
                </a:gridCol>
                <a:gridCol w="1190109">
                  <a:extLst>
                    <a:ext uri="{9D8B030D-6E8A-4147-A177-3AD203B41FA5}">
                      <a16:colId xmlns="" xmlns:a16="http://schemas.microsoft.com/office/drawing/2014/main" val="20006"/>
                    </a:ext>
                  </a:extLst>
                </a:gridCol>
              </a:tblGrid>
              <a:tr h="370840">
                <a:tc>
                  <a:txBody>
                    <a:bodyPr/>
                    <a:lstStyle/>
                    <a:p>
                      <a:pPr algn="ctr"/>
                      <a:r>
                        <a:rPr lang="en-US" altLang="zh-CN" sz="1500" b="0" dirty="0">
                          <a:latin typeface="+mn-lt"/>
                          <a:ea typeface="+mn-ea"/>
                        </a:rPr>
                        <a:t>Version</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500" b="0" kern="1200" dirty="0">
                          <a:solidFill>
                            <a:schemeClr val="tx1"/>
                          </a:solidFill>
                          <a:latin typeface="+mn-lt"/>
                          <a:ea typeface="+mn-ea"/>
                          <a:cs typeface="+mn-cs"/>
                        </a:rPr>
                        <a:t>Header Length</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500" b="0" dirty="0">
                          <a:latin typeface="+mn-lt"/>
                          <a:ea typeface="+mn-ea"/>
                        </a:rPr>
                        <a:t>Type of Service</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3">
                  <a:txBody>
                    <a:bodyPr/>
                    <a:lstStyle/>
                    <a:p>
                      <a:pPr algn="ctr"/>
                      <a:r>
                        <a:rPr lang="en-US" altLang="zh-CN" sz="1500" b="0" dirty="0">
                          <a:latin typeface="+mn-lt"/>
                          <a:ea typeface="+mn-ea"/>
                        </a:rPr>
                        <a:t>Total Length</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370840">
                <a:tc gridSpan="4">
                  <a:txBody>
                    <a:bodyPr/>
                    <a:lstStyle/>
                    <a:p>
                      <a:pPr marL="0" algn="ctr" defTabSz="914400" rtl="0" eaLnBrk="1" latinLnBrk="0" hangingPunct="1"/>
                      <a:r>
                        <a:rPr lang="en-US" altLang="zh-CN" sz="1500" b="1" kern="1200" dirty="0">
                          <a:solidFill>
                            <a:schemeClr val="bg1"/>
                          </a:solidFill>
                          <a:latin typeface="+mn-lt"/>
                          <a:ea typeface="+mn-ea"/>
                          <a:cs typeface="+mn-cs"/>
                        </a:rPr>
                        <a:t>Identification</a:t>
                      </a:r>
                      <a:endParaRPr lang="zh-CN" altLang="en-US" sz="1500" b="1" kern="1200" dirty="0">
                        <a:solidFill>
                          <a:schemeClr val="bg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latinLnBrk="0" hangingPunct="1"/>
                      <a:r>
                        <a:rPr lang="en-US" altLang="zh-CN" sz="1500" b="1" kern="1200" dirty="0">
                          <a:solidFill>
                            <a:schemeClr val="bg1"/>
                          </a:solidFill>
                          <a:latin typeface="+mn-lt"/>
                          <a:ea typeface="+mn-ea"/>
                          <a:cs typeface="+mn-cs"/>
                        </a:rPr>
                        <a:t>Flags</a:t>
                      </a:r>
                      <a:endParaRPr lang="zh-CN" altLang="en-US" sz="1500" b="1" kern="1200" dirty="0">
                        <a:solidFill>
                          <a:schemeClr val="bg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gridSpan="2">
                  <a:txBody>
                    <a:bodyPr/>
                    <a:lstStyle/>
                    <a:p>
                      <a:pPr marL="0" algn="ctr" defTabSz="914400" rtl="0" eaLnBrk="1" latinLnBrk="0" hangingPunct="1"/>
                      <a:r>
                        <a:rPr lang="en-US" altLang="zh-CN" sz="1500" b="1" kern="1200" dirty="0">
                          <a:solidFill>
                            <a:schemeClr val="bg1"/>
                          </a:solidFill>
                          <a:latin typeface="+mn-lt"/>
                          <a:ea typeface="+mn-ea"/>
                          <a:cs typeface="+mn-cs"/>
                        </a:rPr>
                        <a:t>Fragment Offset</a:t>
                      </a:r>
                      <a:endParaRPr lang="zh-CN" altLang="en-US" sz="1500" b="1" kern="1200" dirty="0">
                        <a:solidFill>
                          <a:schemeClr val="bg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 xmlns:a16="http://schemas.microsoft.com/office/drawing/2014/main" val="10001"/>
                  </a:ext>
                </a:extLst>
              </a:tr>
              <a:tr h="370840">
                <a:tc gridSpan="2">
                  <a:txBody>
                    <a:bodyPr/>
                    <a:lstStyle/>
                    <a:p>
                      <a:pPr algn="ctr"/>
                      <a:r>
                        <a:rPr lang="en-US" altLang="zh-CN" sz="1500" b="0" dirty="0">
                          <a:solidFill>
                            <a:schemeClr val="tx1"/>
                          </a:solidFill>
                          <a:latin typeface="+mn-lt"/>
                          <a:ea typeface="+mn-ea"/>
                        </a:rPr>
                        <a:t>TTL</a:t>
                      </a:r>
                      <a:endParaRPr lang="zh-CN" altLang="en-US" sz="1500" b="0" dirty="0">
                        <a:solidFill>
                          <a:schemeClr val="tx1"/>
                        </a:solidFill>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pPr algn="ct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500" dirty="0">
                          <a:latin typeface="+mn-lt"/>
                          <a:ea typeface="+mn-ea"/>
                        </a:rPr>
                        <a:t>Protocol</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gridSpan="3">
                  <a:txBody>
                    <a:bodyPr/>
                    <a:lstStyle/>
                    <a:p>
                      <a:pPr algn="ctr"/>
                      <a:r>
                        <a:rPr lang="en-US" altLang="zh-CN" sz="1500" dirty="0">
                          <a:latin typeface="+mn-lt"/>
                          <a:ea typeface="+mn-ea"/>
                        </a:rPr>
                        <a:t>Header Checksum</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2"/>
                  </a:ext>
                </a:extLst>
              </a:tr>
              <a:tr h="370840">
                <a:tc gridSpan="7">
                  <a:txBody>
                    <a:bodyPr/>
                    <a:lstStyle/>
                    <a:p>
                      <a:pPr algn="ctr"/>
                      <a:r>
                        <a:rPr lang="en-US" altLang="zh-CN" sz="1500" b="0" dirty="0">
                          <a:latin typeface="+mn-lt"/>
                          <a:ea typeface="+mn-ea"/>
                        </a:rPr>
                        <a:t>Source IP Address</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3"/>
                  </a:ext>
                </a:extLst>
              </a:tr>
              <a:tr h="370840">
                <a:tc gridSpan="7">
                  <a:txBody>
                    <a:bodyPr/>
                    <a:lstStyle/>
                    <a:p>
                      <a:pPr algn="ctr"/>
                      <a:r>
                        <a:rPr lang="en-US" altLang="zh-CN" sz="1500" b="0" dirty="0">
                          <a:latin typeface="+mn-lt"/>
                          <a:ea typeface="+mn-ea"/>
                        </a:rPr>
                        <a:t>Destination IP Address</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4"/>
                  </a:ext>
                </a:extLst>
              </a:tr>
              <a:tr h="370840">
                <a:tc gridSpan="6">
                  <a:txBody>
                    <a:bodyPr/>
                    <a:lstStyle/>
                    <a:p>
                      <a:pPr algn="ctr"/>
                      <a:r>
                        <a:rPr lang="en-US" altLang="zh-CN" sz="1500" dirty="0">
                          <a:latin typeface="+mn-lt"/>
                          <a:ea typeface="+mn-ea"/>
                        </a:rPr>
                        <a:t>Options</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altLang="zh-CN" sz="1500" dirty="0">
                          <a:latin typeface="+mn-lt"/>
                          <a:ea typeface="+mn-ea"/>
                        </a:rPr>
                        <a:t>Padding</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7" name="TextBox 44"/>
          <p:cNvSpPr txBox="1">
            <a:spLocks noChangeArrowheads="1"/>
          </p:cNvSpPr>
          <p:nvPr/>
        </p:nvSpPr>
        <p:spPr bwMode="auto">
          <a:xfrm>
            <a:off x="6378074" y="3840334"/>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b="1" dirty="0">
                <a:latin typeface="+mn-lt"/>
                <a:ea typeface="+mn-ea"/>
              </a:rPr>
              <a:t>主机 </a:t>
            </a:r>
            <a:r>
              <a:rPr lang="en-US" altLang="zh-CN" sz="1600" b="1" dirty="0">
                <a:latin typeface="+mn-lt"/>
                <a:ea typeface="+mn-ea"/>
              </a:rPr>
              <a:t>A</a:t>
            </a:r>
            <a:endParaRPr lang="zh-CN" altLang="en-US" sz="1600" b="1" dirty="0">
              <a:latin typeface="+mn-lt"/>
              <a:ea typeface="+mn-ea"/>
            </a:endParaRPr>
          </a:p>
        </p:txBody>
      </p:sp>
      <p:pic>
        <p:nvPicPr>
          <p:cNvPr id="8" name="图片 7" descr="PC.png"/>
          <p:cNvPicPr>
            <a:picLocks noChangeAspect="1"/>
          </p:cNvPicPr>
          <p:nvPr/>
        </p:nvPicPr>
        <p:blipFill>
          <a:blip r:embed="rId3" cstate="print"/>
          <a:stretch>
            <a:fillRect/>
          </a:stretch>
        </p:blipFill>
        <p:spPr>
          <a:xfrm>
            <a:off x="6415728" y="3295394"/>
            <a:ext cx="703126" cy="540000"/>
          </a:xfrm>
          <a:prstGeom prst="rect">
            <a:avLst/>
          </a:prstGeom>
        </p:spPr>
      </p:pic>
      <p:pic>
        <p:nvPicPr>
          <p:cNvPr id="9" name="图片 8" descr="PC.png"/>
          <p:cNvPicPr>
            <a:picLocks noChangeAspect="1"/>
          </p:cNvPicPr>
          <p:nvPr/>
        </p:nvPicPr>
        <p:blipFill>
          <a:blip r:embed="rId3" cstate="print"/>
          <a:stretch>
            <a:fillRect/>
          </a:stretch>
        </p:blipFill>
        <p:spPr>
          <a:xfrm>
            <a:off x="10278581" y="3295394"/>
            <a:ext cx="703126" cy="540000"/>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52944" y="3295394"/>
            <a:ext cx="691546" cy="540000"/>
          </a:xfrm>
          <a:prstGeom prst="rect">
            <a:avLst/>
          </a:prstGeom>
        </p:spPr>
      </p:pic>
      <p:cxnSp>
        <p:nvCxnSpPr>
          <p:cNvPr id="11" name="直接连接符 10"/>
          <p:cNvCxnSpPr>
            <a:stCxn id="8" idx="3"/>
            <a:endCxn id="10" idx="1"/>
          </p:cNvCxnSpPr>
          <p:nvPr/>
        </p:nvCxnSpPr>
        <p:spPr bwMode="auto">
          <a:xfrm>
            <a:off x="7118854" y="3565394"/>
            <a:ext cx="1234090"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2" name="直接连接符 11"/>
          <p:cNvCxnSpPr>
            <a:stCxn id="10" idx="3"/>
            <a:endCxn id="9" idx="1"/>
          </p:cNvCxnSpPr>
          <p:nvPr/>
        </p:nvCxnSpPr>
        <p:spPr bwMode="auto">
          <a:xfrm>
            <a:off x="9044490" y="3565394"/>
            <a:ext cx="1234091"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sp>
        <p:nvSpPr>
          <p:cNvPr id="13" name="TextBox 44"/>
          <p:cNvSpPr txBox="1">
            <a:spLocks noChangeArrowheads="1"/>
          </p:cNvSpPr>
          <p:nvPr/>
        </p:nvSpPr>
        <p:spPr bwMode="auto">
          <a:xfrm>
            <a:off x="10308040" y="3840334"/>
            <a:ext cx="7906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b="1" dirty="0">
                <a:latin typeface="+mn-lt"/>
                <a:ea typeface="+mn-ea"/>
              </a:rPr>
              <a:t>主机 </a:t>
            </a:r>
            <a:r>
              <a:rPr lang="en-US" altLang="zh-CN" sz="1600" b="1" dirty="0">
                <a:latin typeface="+mn-lt"/>
                <a:ea typeface="+mn-ea"/>
              </a:rPr>
              <a:t>B</a:t>
            </a:r>
            <a:endParaRPr lang="zh-CN" altLang="en-US" sz="1600" b="1" dirty="0">
              <a:latin typeface="+mn-lt"/>
              <a:ea typeface="+mn-ea"/>
            </a:endParaRPr>
          </a:p>
        </p:txBody>
      </p:sp>
      <p:sp>
        <p:nvSpPr>
          <p:cNvPr id="14" name="矩形 13"/>
          <p:cNvSpPr/>
          <p:nvPr/>
        </p:nvSpPr>
        <p:spPr bwMode="gray">
          <a:xfrm>
            <a:off x="7315828" y="4014780"/>
            <a:ext cx="900000" cy="360040"/>
          </a:xfrm>
          <a:prstGeom prst="rect">
            <a:avLst/>
          </a:prstGeom>
          <a:solidFill>
            <a:srgbClr val="00B0F0"/>
          </a:solidFill>
          <a:ln w="9525" cap="flat" cmpd="sng" algn="ctr">
            <a:noFill/>
            <a:prstDash val="solid"/>
          </a:ln>
          <a:effectLst/>
        </p:spPr>
        <p:txBody>
          <a:bodyPr rtlCol="0" anchor="ctr"/>
          <a:lstStyle/>
          <a:p>
            <a:pPr lvl="0" algn="ctr"/>
            <a:r>
              <a:rPr lang="zh-CN" altLang="en-US" sz="1600">
                <a:solidFill>
                  <a:prstClr val="white"/>
                </a:solidFill>
              </a:rPr>
              <a:t>数据</a:t>
            </a:r>
            <a:endParaRPr lang="zh-CN" altLang="en-US" sz="1600" dirty="0">
              <a:solidFill>
                <a:prstClr val="white"/>
              </a:solidFill>
            </a:endParaRPr>
          </a:p>
        </p:txBody>
      </p:sp>
      <p:sp>
        <p:nvSpPr>
          <p:cNvPr id="15" name="矩形 14"/>
          <p:cNvSpPr/>
          <p:nvPr/>
        </p:nvSpPr>
        <p:spPr>
          <a:xfrm>
            <a:off x="9908156" y="4014780"/>
            <a:ext cx="360000" cy="360040"/>
          </a:xfrm>
          <a:prstGeom prst="rect">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600" b="0" i="0" u="none" strike="noStrike" kern="0" cap="none" spc="0" normalizeH="0" baseline="0" noProof="0">
              <a:ln>
                <a:noFill/>
              </a:ln>
              <a:solidFill>
                <a:srgbClr val="000000"/>
              </a:solidFill>
              <a:effectLst/>
              <a:uLnTx/>
              <a:uFillTx/>
              <a:latin typeface="微软雅黑"/>
              <a:ea typeface="微软雅黑" pitchFamily="34" charset="-122"/>
              <a:cs typeface="+mn-cs"/>
            </a:endParaRPr>
          </a:p>
        </p:txBody>
      </p:sp>
      <p:sp>
        <p:nvSpPr>
          <p:cNvPr id="16" name="矩形 15"/>
          <p:cNvSpPr/>
          <p:nvPr/>
        </p:nvSpPr>
        <p:spPr>
          <a:xfrm>
            <a:off x="9494110" y="4014780"/>
            <a:ext cx="360000" cy="360040"/>
          </a:xfrm>
          <a:prstGeom prst="rect">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600" b="0" i="0" u="none" strike="noStrike" kern="0" cap="none" spc="0" normalizeH="0" baseline="0" noProof="0">
              <a:ln>
                <a:noFill/>
              </a:ln>
              <a:solidFill>
                <a:srgbClr val="000000"/>
              </a:solidFill>
              <a:effectLst/>
              <a:uLnTx/>
              <a:uFillTx/>
              <a:latin typeface="微软雅黑"/>
              <a:ea typeface="微软雅黑" pitchFamily="34" charset="-122"/>
              <a:cs typeface="+mn-cs"/>
            </a:endParaRPr>
          </a:p>
        </p:txBody>
      </p:sp>
      <p:sp>
        <p:nvSpPr>
          <p:cNvPr id="17" name="矩形 16"/>
          <p:cNvSpPr/>
          <p:nvPr/>
        </p:nvSpPr>
        <p:spPr>
          <a:xfrm>
            <a:off x="9260064" y="4014780"/>
            <a:ext cx="180000" cy="360040"/>
          </a:xfrm>
          <a:prstGeom prst="rect">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600" b="0" i="0" u="none" strike="noStrike" kern="0" cap="none" spc="0" normalizeH="0" baseline="0" noProof="0">
              <a:ln>
                <a:noFill/>
              </a:ln>
              <a:solidFill>
                <a:srgbClr val="000000"/>
              </a:solidFill>
              <a:effectLst/>
              <a:uLnTx/>
              <a:uFillTx/>
              <a:latin typeface="微软雅黑"/>
              <a:ea typeface="微软雅黑" pitchFamily="34" charset="-122"/>
              <a:cs typeface="+mn-cs"/>
            </a:endParaRPr>
          </a:p>
        </p:txBody>
      </p:sp>
      <p:sp>
        <p:nvSpPr>
          <p:cNvPr id="19" name="TextBox 44"/>
          <p:cNvSpPr txBox="1">
            <a:spLocks noChangeArrowheads="1"/>
          </p:cNvSpPr>
          <p:nvPr/>
        </p:nvSpPr>
        <p:spPr bwMode="auto">
          <a:xfrm>
            <a:off x="9362393" y="442054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600" dirty="0">
                <a:latin typeface="+mn-lt"/>
                <a:ea typeface="+mn-ea"/>
              </a:rPr>
              <a:t>数据片</a:t>
            </a:r>
          </a:p>
        </p:txBody>
      </p:sp>
    </p:spTree>
    <p:extLst>
      <p:ext uri="{BB962C8B-B14F-4D97-AF65-F5344CB8AC3E}">
        <p14:creationId xmlns:p14="http://schemas.microsoft.com/office/powerpoint/2010/main" val="1381078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生存时间 </a:t>
            </a:r>
            <a:r>
              <a:rPr lang="en-US" altLang="zh-CN" dirty="0"/>
              <a:t>(Time to Live, TTL)</a:t>
            </a:r>
            <a:endParaRPr lang="zh-CN" altLang="en-US" dirty="0"/>
          </a:p>
        </p:txBody>
      </p:sp>
      <p:sp>
        <p:nvSpPr>
          <p:cNvPr id="3" name="文本占位符 2"/>
          <p:cNvSpPr>
            <a:spLocks noGrp="1"/>
          </p:cNvSpPr>
          <p:nvPr>
            <p:ph type="body" sz="quarter" idx="10"/>
          </p:nvPr>
        </p:nvSpPr>
        <p:spPr>
          <a:xfrm>
            <a:off x="468317" y="1233488"/>
            <a:ext cx="11276183" cy="1139127"/>
          </a:xfrm>
        </p:spPr>
        <p:txBody>
          <a:bodyPr/>
          <a:lstStyle/>
          <a:p>
            <a:r>
              <a:rPr lang="en-US" altLang="zh-CN" sz="2000" dirty="0"/>
              <a:t>TTL</a:t>
            </a:r>
            <a:r>
              <a:rPr lang="zh-CN" altLang="en-US" sz="2000" dirty="0"/>
              <a:t>字段设置了数据包可以经过的路由器数目。</a:t>
            </a:r>
          </a:p>
          <a:p>
            <a:r>
              <a:rPr lang="zh-CN" altLang="en-US" sz="2000" dirty="0"/>
              <a:t>一旦经过一个路由器，</a:t>
            </a:r>
            <a:r>
              <a:rPr lang="en-US" altLang="zh-CN" sz="2000" dirty="0"/>
              <a:t>TTL</a:t>
            </a:r>
            <a:r>
              <a:rPr lang="zh-CN" altLang="en-US" sz="2000" dirty="0"/>
              <a:t>值就会减</a:t>
            </a:r>
            <a:r>
              <a:rPr lang="en-US" altLang="zh-CN" sz="2000" dirty="0"/>
              <a:t>1</a:t>
            </a:r>
            <a:r>
              <a:rPr lang="zh-CN" altLang="en-US" sz="2000" dirty="0"/>
              <a:t>，当该字段值为</a:t>
            </a:r>
            <a:r>
              <a:rPr lang="en-US" altLang="zh-CN" sz="2000" dirty="0"/>
              <a:t>0</a:t>
            </a:r>
            <a:r>
              <a:rPr lang="zh-CN" altLang="en-US" sz="2000" dirty="0"/>
              <a:t>时，数据包将被丢弃。</a:t>
            </a:r>
          </a:p>
          <a:p>
            <a:endParaRPr lang="zh-CN" altLang="en-US" sz="2000" dirty="0"/>
          </a:p>
          <a:p>
            <a:endParaRPr lang="zh-CN" altLang="en-US" sz="2000" dirty="0"/>
          </a:p>
        </p:txBody>
      </p:sp>
      <p:sp>
        <p:nvSpPr>
          <p:cNvPr id="4" name="TextBox 44"/>
          <p:cNvSpPr txBox="1">
            <a:spLocks noChangeArrowheads="1"/>
          </p:cNvSpPr>
          <p:nvPr/>
        </p:nvSpPr>
        <p:spPr bwMode="auto">
          <a:xfrm>
            <a:off x="6602781" y="4261278"/>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TextBox 46"/>
          <p:cNvSpPr txBox="1">
            <a:spLocks noChangeArrowheads="1"/>
          </p:cNvSpPr>
          <p:nvPr/>
        </p:nvSpPr>
        <p:spPr bwMode="auto">
          <a:xfrm>
            <a:off x="7132693" y="3104964"/>
            <a:ext cx="8851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TTL=255</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6" name="图片 5" descr="PC.png"/>
          <p:cNvPicPr>
            <a:picLocks noChangeAspect="1"/>
          </p:cNvPicPr>
          <p:nvPr/>
        </p:nvPicPr>
        <p:blipFill>
          <a:blip r:embed="rId3" cstate="print"/>
          <a:stretch>
            <a:fillRect/>
          </a:stretch>
        </p:blipFill>
        <p:spPr>
          <a:xfrm>
            <a:off x="6603566" y="3716338"/>
            <a:ext cx="703126" cy="540000"/>
          </a:xfrm>
          <a:prstGeom prst="rect">
            <a:avLst/>
          </a:prstGeom>
        </p:spPr>
      </p:pic>
      <p:pic>
        <p:nvPicPr>
          <p:cNvPr id="7" name="图片 6" descr="PC.png"/>
          <p:cNvPicPr>
            <a:picLocks noChangeAspect="1"/>
          </p:cNvPicPr>
          <p:nvPr/>
        </p:nvPicPr>
        <p:blipFill>
          <a:blip r:embed="rId3" cstate="print"/>
          <a:stretch>
            <a:fillRect/>
          </a:stretch>
        </p:blipFill>
        <p:spPr>
          <a:xfrm>
            <a:off x="10466419" y="3716338"/>
            <a:ext cx="703126" cy="540000"/>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199" y="3716338"/>
            <a:ext cx="691546" cy="540000"/>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0275" y="3716338"/>
            <a:ext cx="691546" cy="540000"/>
          </a:xfrm>
          <a:prstGeom prst="rect">
            <a:avLst/>
          </a:prstGeom>
        </p:spPr>
      </p:pic>
      <p:cxnSp>
        <p:nvCxnSpPr>
          <p:cNvPr id="10" name="直接连接符 9"/>
          <p:cNvCxnSpPr>
            <a:stCxn id="6" idx="3"/>
            <a:endCxn id="8" idx="1"/>
          </p:cNvCxnSpPr>
          <p:nvPr/>
        </p:nvCxnSpPr>
        <p:spPr bwMode="auto">
          <a:xfrm>
            <a:off x="7306692" y="3986338"/>
            <a:ext cx="541507"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1" name="直接连接符 10"/>
          <p:cNvCxnSpPr>
            <a:stCxn id="8" idx="3"/>
            <a:endCxn id="9" idx="1"/>
          </p:cNvCxnSpPr>
          <p:nvPr/>
        </p:nvCxnSpPr>
        <p:spPr bwMode="auto">
          <a:xfrm>
            <a:off x="8539745" y="3986338"/>
            <a:ext cx="630530"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2" name="直接连接符 11"/>
          <p:cNvCxnSpPr>
            <a:stCxn id="9" idx="3"/>
            <a:endCxn id="7" idx="1"/>
          </p:cNvCxnSpPr>
          <p:nvPr/>
        </p:nvCxnSpPr>
        <p:spPr bwMode="auto">
          <a:xfrm>
            <a:off x="9861821" y="3986338"/>
            <a:ext cx="604598"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sp>
        <p:nvSpPr>
          <p:cNvPr id="13" name="TextBox 44"/>
          <p:cNvSpPr txBox="1">
            <a:spLocks noChangeArrowheads="1"/>
          </p:cNvSpPr>
          <p:nvPr/>
        </p:nvSpPr>
        <p:spPr bwMode="auto">
          <a:xfrm>
            <a:off x="10524732" y="4261278"/>
            <a:ext cx="7328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4" name="直接箭头连接符 13"/>
          <p:cNvCxnSpPr/>
          <p:nvPr/>
        </p:nvCxnSpPr>
        <p:spPr bwMode="auto">
          <a:xfrm>
            <a:off x="7395694" y="3825044"/>
            <a:ext cx="36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sp>
        <p:nvSpPr>
          <p:cNvPr id="17" name="TextBox 46"/>
          <p:cNvSpPr txBox="1">
            <a:spLocks noChangeArrowheads="1"/>
          </p:cNvSpPr>
          <p:nvPr/>
        </p:nvSpPr>
        <p:spPr bwMode="auto">
          <a:xfrm>
            <a:off x="8392833" y="3104964"/>
            <a:ext cx="8851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TTL=254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8" name="直接箭头连接符 17"/>
          <p:cNvCxnSpPr/>
          <p:nvPr/>
        </p:nvCxnSpPr>
        <p:spPr bwMode="auto">
          <a:xfrm>
            <a:off x="8655834" y="3825044"/>
            <a:ext cx="36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sp>
        <p:nvSpPr>
          <p:cNvPr id="20" name="TextBox 46"/>
          <p:cNvSpPr txBox="1">
            <a:spLocks noChangeArrowheads="1"/>
          </p:cNvSpPr>
          <p:nvPr/>
        </p:nvSpPr>
        <p:spPr bwMode="auto">
          <a:xfrm>
            <a:off x="9688977" y="3104964"/>
            <a:ext cx="8851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TTL=253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1" name="直接箭头连接符 20"/>
          <p:cNvCxnSpPr/>
          <p:nvPr/>
        </p:nvCxnSpPr>
        <p:spPr bwMode="auto">
          <a:xfrm>
            <a:off x="9951978" y="3825044"/>
            <a:ext cx="36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graphicFrame>
        <p:nvGraphicFramePr>
          <p:cNvPr id="35" name="表格 34"/>
          <p:cNvGraphicFramePr>
            <a:graphicFrameLocks noGrp="1"/>
          </p:cNvGraphicFramePr>
          <p:nvPr>
            <p:extLst/>
          </p:nvPr>
        </p:nvGraphicFramePr>
        <p:xfrm>
          <a:off x="904866" y="2784918"/>
          <a:ext cx="5102531" cy="2402840"/>
        </p:xfrm>
        <a:graphic>
          <a:graphicData uri="http://schemas.openxmlformats.org/drawingml/2006/table">
            <a:tbl>
              <a:tblPr firstRow="1" bandRow="1">
                <a:tableStyleId>{2D5ABB26-0587-4C30-8999-92F81FD0307C}</a:tableStyleId>
              </a:tblPr>
              <a:tblGrid>
                <a:gridCol w="859766">
                  <a:extLst>
                    <a:ext uri="{9D8B030D-6E8A-4147-A177-3AD203B41FA5}">
                      <a16:colId xmlns="" xmlns:a16="http://schemas.microsoft.com/office/drawing/2014/main" val="20000"/>
                    </a:ext>
                  </a:extLst>
                </a:gridCol>
                <a:gridCol w="428372">
                  <a:extLst>
                    <a:ext uri="{9D8B030D-6E8A-4147-A177-3AD203B41FA5}">
                      <a16:colId xmlns="" xmlns:a16="http://schemas.microsoft.com/office/drawing/2014/main" val="20001"/>
                    </a:ext>
                  </a:extLst>
                </a:gridCol>
                <a:gridCol w="430979">
                  <a:extLst>
                    <a:ext uri="{9D8B030D-6E8A-4147-A177-3AD203B41FA5}">
                      <a16:colId xmlns="" xmlns:a16="http://schemas.microsoft.com/office/drawing/2014/main" val="20002"/>
                    </a:ext>
                  </a:extLst>
                </a:gridCol>
                <a:gridCol w="832065">
                  <a:extLst>
                    <a:ext uri="{9D8B030D-6E8A-4147-A177-3AD203B41FA5}">
                      <a16:colId xmlns="" xmlns:a16="http://schemas.microsoft.com/office/drawing/2014/main" val="20003"/>
                    </a:ext>
                  </a:extLst>
                </a:gridCol>
                <a:gridCol w="682044">
                  <a:extLst>
                    <a:ext uri="{9D8B030D-6E8A-4147-A177-3AD203B41FA5}">
                      <a16:colId xmlns="" xmlns:a16="http://schemas.microsoft.com/office/drawing/2014/main" val="20004"/>
                    </a:ext>
                  </a:extLst>
                </a:gridCol>
                <a:gridCol w="682044">
                  <a:extLst>
                    <a:ext uri="{9D8B030D-6E8A-4147-A177-3AD203B41FA5}">
                      <a16:colId xmlns="" xmlns:a16="http://schemas.microsoft.com/office/drawing/2014/main" val="20005"/>
                    </a:ext>
                  </a:extLst>
                </a:gridCol>
                <a:gridCol w="1187261">
                  <a:extLst>
                    <a:ext uri="{9D8B030D-6E8A-4147-A177-3AD203B41FA5}">
                      <a16:colId xmlns="" xmlns:a16="http://schemas.microsoft.com/office/drawing/2014/main" val="20006"/>
                    </a:ext>
                  </a:extLst>
                </a:gridCol>
              </a:tblGrid>
              <a:tr h="370840">
                <a:tc>
                  <a:txBody>
                    <a:bodyPr/>
                    <a:lstStyle/>
                    <a:p>
                      <a:pPr algn="ctr"/>
                      <a:r>
                        <a:rPr lang="en-US" altLang="zh-CN" sz="1500" b="0" dirty="0">
                          <a:latin typeface="+mn-lt"/>
                          <a:ea typeface="+mn-ea"/>
                        </a:rPr>
                        <a:t>Version</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500" b="0" kern="1200" dirty="0">
                          <a:solidFill>
                            <a:schemeClr val="tx1"/>
                          </a:solidFill>
                          <a:latin typeface="+mn-lt"/>
                          <a:ea typeface="+mn-ea"/>
                          <a:cs typeface="+mn-cs"/>
                        </a:rPr>
                        <a:t>Header Length</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500" b="0" dirty="0">
                          <a:latin typeface="+mn-lt"/>
                          <a:ea typeface="+mn-ea"/>
                        </a:rPr>
                        <a:t>Type of Service</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3">
                  <a:txBody>
                    <a:bodyPr/>
                    <a:lstStyle/>
                    <a:p>
                      <a:pPr algn="ctr"/>
                      <a:r>
                        <a:rPr lang="en-US" altLang="zh-CN" sz="1500" b="0" dirty="0">
                          <a:latin typeface="+mn-lt"/>
                          <a:ea typeface="+mn-ea"/>
                        </a:rPr>
                        <a:t>Total Length</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370840">
                <a:tc gridSpan="4">
                  <a:txBody>
                    <a:bodyPr/>
                    <a:lstStyle/>
                    <a:p>
                      <a:pPr marL="0" algn="ctr" defTabSz="914400" rtl="0" eaLnBrk="1" latinLnBrk="0" hangingPunct="1"/>
                      <a:r>
                        <a:rPr lang="en-US" altLang="zh-CN" sz="1500" b="0" kern="1200" dirty="0">
                          <a:solidFill>
                            <a:schemeClr val="tx1"/>
                          </a:solidFill>
                          <a:latin typeface="+mn-lt"/>
                          <a:ea typeface="+mn-ea"/>
                          <a:cs typeface="+mn-cs"/>
                        </a:rPr>
                        <a:t>Identification</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latinLnBrk="0" hangingPunct="1"/>
                      <a:r>
                        <a:rPr lang="en-US" altLang="zh-CN" sz="1500" b="0" kern="1200" dirty="0">
                          <a:solidFill>
                            <a:schemeClr val="tx1"/>
                          </a:solidFill>
                          <a:latin typeface="+mn-lt"/>
                          <a:ea typeface="+mn-ea"/>
                          <a:cs typeface="+mn-cs"/>
                        </a:rPr>
                        <a:t>Flags</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gridSpan="2">
                  <a:txBody>
                    <a:bodyPr/>
                    <a:lstStyle/>
                    <a:p>
                      <a:pPr marL="0" algn="ctr" defTabSz="914400" rtl="0" eaLnBrk="1" latinLnBrk="0" hangingPunct="1"/>
                      <a:r>
                        <a:rPr lang="en-US" altLang="zh-CN" sz="1500" b="0" kern="1200" dirty="0">
                          <a:solidFill>
                            <a:schemeClr val="tx1"/>
                          </a:solidFill>
                          <a:latin typeface="+mn-lt"/>
                          <a:ea typeface="+mn-ea"/>
                          <a:cs typeface="+mn-cs"/>
                        </a:rPr>
                        <a:t>Fragment Offset</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endParaRPr lang="zh-CN" altLang="en-US"/>
                    </a:p>
                  </a:txBody>
                  <a:tcPr/>
                </a:tc>
                <a:extLst>
                  <a:ext uri="{0D108BD9-81ED-4DB2-BD59-A6C34878D82A}">
                    <a16:rowId xmlns="" xmlns:a16="http://schemas.microsoft.com/office/drawing/2014/main" val="10001"/>
                  </a:ext>
                </a:extLst>
              </a:tr>
              <a:tr h="370840">
                <a:tc gridSpan="2">
                  <a:txBody>
                    <a:bodyPr/>
                    <a:lstStyle/>
                    <a:p>
                      <a:pPr algn="ctr"/>
                      <a:r>
                        <a:rPr lang="en-US" altLang="zh-CN" sz="1500" b="1" dirty="0">
                          <a:solidFill>
                            <a:schemeClr val="bg1"/>
                          </a:solidFill>
                          <a:latin typeface="+mn-lt"/>
                          <a:ea typeface="+mn-ea"/>
                        </a:rPr>
                        <a:t>TTL</a:t>
                      </a:r>
                      <a:endParaRPr lang="zh-CN" altLang="en-US" sz="1500" b="1" dirty="0">
                        <a:solidFill>
                          <a:schemeClr val="bg1"/>
                        </a:solidFill>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hMerge="1">
                  <a:txBody>
                    <a:bodyPr/>
                    <a:lstStyle/>
                    <a:p>
                      <a:pPr algn="ct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500" dirty="0">
                          <a:latin typeface="+mn-lt"/>
                          <a:ea typeface="+mn-ea"/>
                        </a:rPr>
                        <a:t>Protocol</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gridSpan="3">
                  <a:txBody>
                    <a:bodyPr/>
                    <a:lstStyle/>
                    <a:p>
                      <a:pPr algn="ctr"/>
                      <a:r>
                        <a:rPr lang="en-US" altLang="zh-CN" sz="1500" dirty="0">
                          <a:latin typeface="+mn-lt"/>
                          <a:ea typeface="+mn-ea"/>
                        </a:rPr>
                        <a:t>Header Checksum</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2"/>
                  </a:ext>
                </a:extLst>
              </a:tr>
              <a:tr h="370840">
                <a:tc gridSpan="7">
                  <a:txBody>
                    <a:bodyPr/>
                    <a:lstStyle/>
                    <a:p>
                      <a:pPr algn="ctr"/>
                      <a:r>
                        <a:rPr lang="en-US" altLang="zh-CN" sz="1500" b="0" dirty="0">
                          <a:latin typeface="+mn-lt"/>
                          <a:ea typeface="+mn-ea"/>
                        </a:rPr>
                        <a:t>Source IP Address</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3"/>
                  </a:ext>
                </a:extLst>
              </a:tr>
              <a:tr h="370840">
                <a:tc gridSpan="7">
                  <a:txBody>
                    <a:bodyPr/>
                    <a:lstStyle/>
                    <a:p>
                      <a:pPr algn="ctr"/>
                      <a:r>
                        <a:rPr lang="en-US" altLang="zh-CN" sz="1500" b="0" dirty="0">
                          <a:latin typeface="+mn-lt"/>
                          <a:ea typeface="+mn-ea"/>
                        </a:rPr>
                        <a:t>Destination IP Address</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4"/>
                  </a:ext>
                </a:extLst>
              </a:tr>
              <a:tr h="370840">
                <a:tc gridSpan="6">
                  <a:txBody>
                    <a:bodyPr/>
                    <a:lstStyle/>
                    <a:p>
                      <a:pPr algn="ctr"/>
                      <a:r>
                        <a:rPr lang="en-US" altLang="zh-CN" sz="1500" dirty="0">
                          <a:latin typeface="+mn-lt"/>
                          <a:ea typeface="+mn-ea"/>
                        </a:rPr>
                        <a:t>Options</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altLang="zh-CN" sz="1500" dirty="0">
                          <a:latin typeface="+mn-lt"/>
                          <a:ea typeface="+mn-ea"/>
                        </a:rPr>
                        <a:t>Padding</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pSp>
        <p:nvGrpSpPr>
          <p:cNvPr id="36" name="组合 35"/>
          <p:cNvGrpSpPr/>
          <p:nvPr/>
        </p:nvGrpSpPr>
        <p:grpSpPr>
          <a:xfrm rot="10800000">
            <a:off x="7383369" y="3528374"/>
            <a:ext cx="321775" cy="216024"/>
            <a:chOff x="7383369" y="3528374"/>
            <a:chExt cx="321775" cy="216024"/>
          </a:xfrm>
        </p:grpSpPr>
        <p:sp>
          <p:nvSpPr>
            <p:cNvPr id="24" name="同侧圆角矩形 23"/>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2" name="等腰三角形 21"/>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rot="10800000">
            <a:off x="8642534" y="3528374"/>
            <a:ext cx="321775" cy="216024"/>
            <a:chOff x="7383369" y="3528374"/>
            <a:chExt cx="321775" cy="216024"/>
          </a:xfrm>
        </p:grpSpPr>
        <p:sp>
          <p:nvSpPr>
            <p:cNvPr id="38" name="同侧圆角矩形 3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39" name="等腰三角形 3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rot="10800000">
            <a:off x="9951978" y="3528374"/>
            <a:ext cx="321775" cy="216024"/>
            <a:chOff x="7383369" y="3528374"/>
            <a:chExt cx="321775" cy="216024"/>
          </a:xfrm>
        </p:grpSpPr>
        <p:sp>
          <p:nvSpPr>
            <p:cNvPr id="41" name="同侧圆角矩形 40"/>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2" name="等腰三角形 41"/>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33490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协议号 </a:t>
            </a:r>
            <a:r>
              <a:rPr lang="en-US" altLang="zh-CN" dirty="0"/>
              <a:t>(Protocol)</a:t>
            </a:r>
            <a:endParaRPr lang="zh-CN" altLang="en-US" dirty="0"/>
          </a:p>
        </p:txBody>
      </p:sp>
      <p:sp>
        <p:nvSpPr>
          <p:cNvPr id="3" name="文本占位符 2"/>
          <p:cNvSpPr>
            <a:spLocks noGrp="1"/>
          </p:cNvSpPr>
          <p:nvPr>
            <p:ph type="body" sz="quarter" idx="10"/>
          </p:nvPr>
        </p:nvSpPr>
        <p:spPr>
          <a:xfrm>
            <a:off x="468317" y="1233488"/>
            <a:ext cx="11276183" cy="1436046"/>
          </a:xfrm>
        </p:spPr>
        <p:txBody>
          <a:bodyPr/>
          <a:lstStyle/>
          <a:p>
            <a:r>
              <a:rPr lang="en-US" altLang="zh-CN" sz="2000" dirty="0"/>
              <a:t>IP</a:t>
            </a:r>
            <a:r>
              <a:rPr lang="zh-CN" altLang="en-US" sz="2000" dirty="0"/>
              <a:t>报文头中的协议号字段标识了将会继续</a:t>
            </a:r>
            <a:r>
              <a:rPr lang="zh-CN" altLang="en-US" sz="2000" dirty="0" smtClean="0"/>
              <a:t>处理该报文</a:t>
            </a:r>
            <a:r>
              <a:rPr lang="zh-CN" altLang="en-US" sz="2000" dirty="0"/>
              <a:t>的协议。</a:t>
            </a:r>
          </a:p>
          <a:p>
            <a:r>
              <a:rPr lang="zh-CN" altLang="en-US" sz="2000" dirty="0"/>
              <a:t>即指出此数据包携带的数据使用何种协议，以便目的主机的</a:t>
            </a:r>
            <a:r>
              <a:rPr lang="en-US" altLang="zh-CN" sz="2000" dirty="0"/>
              <a:t>IP</a:t>
            </a:r>
            <a:r>
              <a:rPr lang="zh-CN" altLang="en-US" sz="2000" dirty="0"/>
              <a:t>层将</a:t>
            </a:r>
            <a:r>
              <a:rPr lang="zh-CN" altLang="en-US" sz="2000" dirty="0" smtClean="0"/>
              <a:t>数据部分</a:t>
            </a:r>
            <a:r>
              <a:rPr lang="zh-CN" altLang="en-US" sz="2000" dirty="0"/>
              <a:t>上报</a:t>
            </a:r>
            <a:r>
              <a:rPr lang="zh-CN" altLang="en-US" sz="2000" dirty="0" smtClean="0"/>
              <a:t>给</a:t>
            </a:r>
            <a:r>
              <a:rPr lang="zh-CN" altLang="en-US" sz="2000" dirty="0"/>
              <a:t>哪个进程处理。</a:t>
            </a:r>
          </a:p>
          <a:p>
            <a:endParaRPr lang="zh-CN" altLang="en-US" sz="2000" dirty="0"/>
          </a:p>
        </p:txBody>
      </p:sp>
      <p:graphicFrame>
        <p:nvGraphicFramePr>
          <p:cNvPr id="6" name="表格 5"/>
          <p:cNvGraphicFramePr>
            <a:graphicFrameLocks noGrp="1"/>
          </p:cNvGraphicFramePr>
          <p:nvPr>
            <p:extLst/>
          </p:nvPr>
        </p:nvGraphicFramePr>
        <p:xfrm>
          <a:off x="7554032" y="2995110"/>
          <a:ext cx="2880000" cy="423218"/>
        </p:xfrm>
        <a:graphic>
          <a:graphicData uri="http://schemas.openxmlformats.org/drawingml/2006/table">
            <a:tbl>
              <a:tblPr firstRow="1" bandRow="1">
                <a:tableStyleId>{F5AB1C69-6EDB-4FF4-983F-18BD219EF322}</a:tableStyleId>
              </a:tblPr>
              <a:tblGrid>
                <a:gridCol w="1080000">
                  <a:extLst>
                    <a:ext uri="{9D8B030D-6E8A-4147-A177-3AD203B41FA5}">
                      <a16:colId xmlns="" xmlns:a16="http://schemas.microsoft.com/office/drawing/2014/main" val="20000"/>
                    </a:ext>
                  </a:extLst>
                </a:gridCol>
                <a:gridCol w="1800000">
                  <a:extLst>
                    <a:ext uri="{9D8B030D-6E8A-4147-A177-3AD203B41FA5}">
                      <a16:colId xmlns="" xmlns:a16="http://schemas.microsoft.com/office/drawing/2014/main" val="20001"/>
                    </a:ext>
                  </a:extLst>
                </a:gridCol>
              </a:tblGrid>
              <a:tr h="423218">
                <a:tc>
                  <a:txBody>
                    <a:bodyPr/>
                    <a:lstStyle/>
                    <a:p>
                      <a:pPr algn="ctr"/>
                      <a:r>
                        <a:rPr lang="en-US" altLang="zh-CN" sz="1600" b="0" dirty="0">
                          <a:solidFill>
                            <a:schemeClr val="tx1"/>
                          </a:solidFill>
                          <a:latin typeface="+mn-lt"/>
                          <a:ea typeface="+mn-ea"/>
                        </a:rPr>
                        <a:t>IP</a:t>
                      </a:r>
                      <a:r>
                        <a:rPr lang="zh-CN" altLang="en-US" sz="1600" b="0" dirty="0">
                          <a:solidFill>
                            <a:schemeClr val="tx1"/>
                          </a:solidFill>
                          <a:latin typeface="+mn-lt"/>
                          <a:ea typeface="+mn-ea"/>
                        </a:rPr>
                        <a:t>头部</a:t>
                      </a: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b="0" dirty="0">
                          <a:solidFill>
                            <a:schemeClr val="tx1"/>
                          </a:solidFill>
                          <a:latin typeface="+mn-lt"/>
                          <a:ea typeface="+mn-ea"/>
                        </a:rPr>
                        <a:t>用户数据</a:t>
                      </a: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graphicFrame>
        <p:nvGraphicFramePr>
          <p:cNvPr id="7" name="表格 6"/>
          <p:cNvGraphicFramePr>
            <a:graphicFrameLocks noGrp="1"/>
          </p:cNvGraphicFramePr>
          <p:nvPr>
            <p:extLst/>
          </p:nvPr>
        </p:nvGraphicFramePr>
        <p:xfrm>
          <a:off x="7952172" y="3743113"/>
          <a:ext cx="1080000" cy="423218"/>
        </p:xfrm>
        <a:graphic>
          <a:graphicData uri="http://schemas.openxmlformats.org/drawingml/2006/table">
            <a:tbl>
              <a:tblPr firstRow="1" bandRow="1">
                <a:tableStyleId>{F5AB1C69-6EDB-4FF4-983F-18BD219EF322}</a:tableStyleId>
              </a:tblPr>
              <a:tblGrid>
                <a:gridCol w="1080000">
                  <a:extLst>
                    <a:ext uri="{9D8B030D-6E8A-4147-A177-3AD203B41FA5}">
                      <a16:colId xmlns="" xmlns:a16="http://schemas.microsoft.com/office/drawing/2014/main" val="20000"/>
                    </a:ext>
                  </a:extLst>
                </a:gridCol>
              </a:tblGrid>
              <a:tr h="423218">
                <a:tc>
                  <a:txBody>
                    <a:bodyPr/>
                    <a:lstStyle/>
                    <a:p>
                      <a:pPr algn="ctr"/>
                      <a:r>
                        <a:rPr lang="en-US" altLang="zh-CN" sz="1600" b="1" dirty="0">
                          <a:solidFill>
                            <a:schemeClr val="bg1"/>
                          </a:solidFill>
                          <a:latin typeface="+mn-lt"/>
                          <a:ea typeface="+mn-ea"/>
                        </a:rPr>
                        <a:t>Protocol</a:t>
                      </a:r>
                      <a:endParaRPr lang="zh-CN" altLang="en-US" sz="1600" b="1" dirty="0">
                        <a:solidFill>
                          <a:schemeClr val="bg1"/>
                        </a:solidFill>
                        <a:latin typeface="+mn-lt"/>
                        <a:ea typeface="+mn-ea"/>
                      </a:endParaRP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sp>
        <p:nvSpPr>
          <p:cNvPr id="8" name="矩形 7"/>
          <p:cNvSpPr/>
          <p:nvPr/>
        </p:nvSpPr>
        <p:spPr>
          <a:xfrm>
            <a:off x="8456228" y="2994319"/>
            <a:ext cx="72000" cy="424800"/>
          </a:xfrm>
          <a:prstGeom prst="rect">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9" name="表格 8"/>
          <p:cNvGraphicFramePr>
            <a:graphicFrameLocks noGrp="1"/>
          </p:cNvGraphicFramePr>
          <p:nvPr>
            <p:extLst/>
          </p:nvPr>
        </p:nvGraphicFramePr>
        <p:xfrm>
          <a:off x="7952172" y="4372092"/>
          <a:ext cx="2880000" cy="423218"/>
        </p:xfrm>
        <a:graphic>
          <a:graphicData uri="http://schemas.openxmlformats.org/drawingml/2006/table">
            <a:tbl>
              <a:tblPr firstRow="1" bandRow="1">
                <a:tableStyleId>{F5AB1C69-6EDB-4FF4-983F-18BD219EF322}</a:tableStyleId>
              </a:tblPr>
              <a:tblGrid>
                <a:gridCol w="1080000">
                  <a:extLst>
                    <a:ext uri="{9D8B030D-6E8A-4147-A177-3AD203B41FA5}">
                      <a16:colId xmlns="" xmlns:a16="http://schemas.microsoft.com/office/drawing/2014/main" val="20000"/>
                    </a:ext>
                  </a:extLst>
                </a:gridCol>
                <a:gridCol w="1800000">
                  <a:extLst>
                    <a:ext uri="{9D8B030D-6E8A-4147-A177-3AD203B41FA5}">
                      <a16:colId xmlns="" xmlns:a16="http://schemas.microsoft.com/office/drawing/2014/main" val="20001"/>
                    </a:ext>
                  </a:extLst>
                </a:gridCol>
              </a:tblGrid>
              <a:tr h="423218">
                <a:tc>
                  <a:txBody>
                    <a:bodyPr/>
                    <a:lstStyle/>
                    <a:p>
                      <a:pPr algn="ctr"/>
                      <a:r>
                        <a:rPr lang="en-US" altLang="zh-CN" sz="1600" b="0" dirty="0">
                          <a:solidFill>
                            <a:schemeClr val="tx1"/>
                          </a:solidFill>
                          <a:latin typeface="+mn-lt"/>
                          <a:ea typeface="+mn-ea"/>
                        </a:rPr>
                        <a:t>6/17</a:t>
                      </a:r>
                      <a:endParaRPr lang="zh-CN" altLang="en-US" sz="1600" b="0" dirty="0">
                        <a:solidFill>
                          <a:schemeClr val="tx1"/>
                        </a:solidFill>
                        <a:latin typeface="+mn-lt"/>
                        <a:ea typeface="+mn-ea"/>
                      </a:endParaRP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solidFill>
                            <a:schemeClr val="tx1"/>
                          </a:solidFill>
                          <a:latin typeface="+mn-lt"/>
                          <a:ea typeface="+mn-ea"/>
                        </a:rPr>
                        <a:t>TCP/UDP</a:t>
                      </a:r>
                      <a:endParaRPr lang="zh-CN" altLang="en-US" sz="1600" b="0" dirty="0">
                        <a:solidFill>
                          <a:schemeClr val="tx1"/>
                        </a:solidFill>
                        <a:latin typeface="+mn-lt"/>
                        <a:ea typeface="+mn-ea"/>
                      </a:endParaRP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graphicFrame>
        <p:nvGraphicFramePr>
          <p:cNvPr id="10" name="表格 9"/>
          <p:cNvGraphicFramePr>
            <a:graphicFrameLocks noGrp="1"/>
          </p:cNvGraphicFramePr>
          <p:nvPr>
            <p:extLst/>
          </p:nvPr>
        </p:nvGraphicFramePr>
        <p:xfrm>
          <a:off x="7952172" y="4948156"/>
          <a:ext cx="2880000" cy="423218"/>
        </p:xfrm>
        <a:graphic>
          <a:graphicData uri="http://schemas.openxmlformats.org/drawingml/2006/table">
            <a:tbl>
              <a:tblPr firstRow="1" bandRow="1">
                <a:tableStyleId>{F5AB1C69-6EDB-4FF4-983F-18BD219EF322}</a:tableStyleId>
              </a:tblPr>
              <a:tblGrid>
                <a:gridCol w="1080000">
                  <a:extLst>
                    <a:ext uri="{9D8B030D-6E8A-4147-A177-3AD203B41FA5}">
                      <a16:colId xmlns="" xmlns:a16="http://schemas.microsoft.com/office/drawing/2014/main" val="20000"/>
                    </a:ext>
                  </a:extLst>
                </a:gridCol>
                <a:gridCol w="1800000">
                  <a:extLst>
                    <a:ext uri="{9D8B030D-6E8A-4147-A177-3AD203B41FA5}">
                      <a16:colId xmlns="" xmlns:a16="http://schemas.microsoft.com/office/drawing/2014/main" val="20001"/>
                    </a:ext>
                  </a:extLst>
                </a:gridCol>
              </a:tblGrid>
              <a:tr h="423218">
                <a:tc>
                  <a:txBody>
                    <a:bodyPr/>
                    <a:lstStyle/>
                    <a:p>
                      <a:pPr algn="ctr"/>
                      <a:r>
                        <a:rPr lang="en-US" altLang="zh-CN" sz="1600" b="0" dirty="0">
                          <a:solidFill>
                            <a:schemeClr val="tx1"/>
                          </a:solidFill>
                          <a:latin typeface="+mn-lt"/>
                          <a:ea typeface="+mn-ea"/>
                        </a:rPr>
                        <a:t>1</a:t>
                      </a:r>
                      <a:endParaRPr lang="zh-CN" altLang="en-US" sz="1600" b="0" dirty="0">
                        <a:solidFill>
                          <a:schemeClr val="tx1"/>
                        </a:solidFill>
                        <a:latin typeface="+mn-lt"/>
                        <a:ea typeface="+mn-ea"/>
                      </a:endParaRP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solidFill>
                            <a:schemeClr val="tx1"/>
                          </a:solidFill>
                          <a:latin typeface="+mn-lt"/>
                          <a:ea typeface="+mn-ea"/>
                        </a:rPr>
                        <a:t>ICMP</a:t>
                      </a:r>
                      <a:endParaRPr lang="zh-CN" altLang="en-US" sz="1600" b="0" dirty="0">
                        <a:solidFill>
                          <a:schemeClr val="tx1"/>
                        </a:solidFill>
                        <a:latin typeface="+mn-lt"/>
                        <a:ea typeface="+mn-ea"/>
                      </a:endParaRPr>
                    </a:p>
                  </a:txBody>
                  <a:tcPr anchor="ct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sp>
        <p:nvSpPr>
          <p:cNvPr id="11" name="下箭头 10"/>
          <p:cNvSpPr/>
          <p:nvPr/>
        </p:nvSpPr>
        <p:spPr bwMode="auto">
          <a:xfrm>
            <a:off x="8418128" y="3463162"/>
            <a:ext cx="144016" cy="21602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12" name="表格 11"/>
          <p:cNvGraphicFramePr>
            <a:graphicFrameLocks noGrp="1"/>
          </p:cNvGraphicFramePr>
          <p:nvPr>
            <p:extLst/>
          </p:nvPr>
        </p:nvGraphicFramePr>
        <p:xfrm>
          <a:off x="854228" y="3019335"/>
          <a:ext cx="5787477" cy="2402840"/>
        </p:xfrm>
        <a:graphic>
          <a:graphicData uri="http://schemas.openxmlformats.org/drawingml/2006/table">
            <a:tbl>
              <a:tblPr firstRow="1" bandRow="1">
                <a:tableStyleId>{2D5ABB26-0587-4C30-8999-92F81FD0307C}</a:tableStyleId>
              </a:tblPr>
              <a:tblGrid>
                <a:gridCol w="975178">
                  <a:extLst>
                    <a:ext uri="{9D8B030D-6E8A-4147-A177-3AD203B41FA5}">
                      <a16:colId xmlns="" xmlns:a16="http://schemas.microsoft.com/office/drawing/2014/main" val="20000"/>
                    </a:ext>
                  </a:extLst>
                </a:gridCol>
                <a:gridCol w="485876">
                  <a:extLst>
                    <a:ext uri="{9D8B030D-6E8A-4147-A177-3AD203B41FA5}">
                      <a16:colId xmlns="" xmlns:a16="http://schemas.microsoft.com/office/drawing/2014/main" val="20001"/>
                    </a:ext>
                  </a:extLst>
                </a:gridCol>
                <a:gridCol w="488832">
                  <a:extLst>
                    <a:ext uri="{9D8B030D-6E8A-4147-A177-3AD203B41FA5}">
                      <a16:colId xmlns="" xmlns:a16="http://schemas.microsoft.com/office/drawing/2014/main" val="20002"/>
                    </a:ext>
                  </a:extLst>
                </a:gridCol>
                <a:gridCol w="943758">
                  <a:extLst>
                    <a:ext uri="{9D8B030D-6E8A-4147-A177-3AD203B41FA5}">
                      <a16:colId xmlns="" xmlns:a16="http://schemas.microsoft.com/office/drawing/2014/main" val="20003"/>
                    </a:ext>
                  </a:extLst>
                </a:gridCol>
                <a:gridCol w="773599">
                  <a:extLst>
                    <a:ext uri="{9D8B030D-6E8A-4147-A177-3AD203B41FA5}">
                      <a16:colId xmlns="" xmlns:a16="http://schemas.microsoft.com/office/drawing/2014/main" val="20004"/>
                    </a:ext>
                  </a:extLst>
                </a:gridCol>
                <a:gridCol w="773599">
                  <a:extLst>
                    <a:ext uri="{9D8B030D-6E8A-4147-A177-3AD203B41FA5}">
                      <a16:colId xmlns="" xmlns:a16="http://schemas.microsoft.com/office/drawing/2014/main" val="20005"/>
                    </a:ext>
                  </a:extLst>
                </a:gridCol>
                <a:gridCol w="1346635">
                  <a:extLst>
                    <a:ext uri="{9D8B030D-6E8A-4147-A177-3AD203B41FA5}">
                      <a16:colId xmlns="" xmlns:a16="http://schemas.microsoft.com/office/drawing/2014/main" val="20006"/>
                    </a:ext>
                  </a:extLst>
                </a:gridCol>
              </a:tblGrid>
              <a:tr h="370840">
                <a:tc>
                  <a:txBody>
                    <a:bodyPr/>
                    <a:lstStyle/>
                    <a:p>
                      <a:pPr algn="ctr"/>
                      <a:r>
                        <a:rPr lang="en-US" altLang="zh-CN" sz="1500" b="0" dirty="0">
                          <a:latin typeface="+mn-lt"/>
                          <a:ea typeface="+mn-ea"/>
                        </a:rPr>
                        <a:t>Version</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500" b="0" kern="1200" dirty="0">
                          <a:solidFill>
                            <a:schemeClr val="tx1"/>
                          </a:solidFill>
                          <a:latin typeface="+mn-lt"/>
                          <a:ea typeface="+mn-ea"/>
                          <a:cs typeface="+mn-cs"/>
                        </a:rPr>
                        <a:t>Header Length</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500" b="0" dirty="0">
                          <a:latin typeface="+mn-lt"/>
                          <a:ea typeface="+mn-ea"/>
                        </a:rPr>
                        <a:t>Type of Service</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3">
                  <a:txBody>
                    <a:bodyPr/>
                    <a:lstStyle/>
                    <a:p>
                      <a:pPr algn="ctr"/>
                      <a:r>
                        <a:rPr lang="en-US" altLang="zh-CN" sz="1500" b="0" dirty="0">
                          <a:latin typeface="+mn-lt"/>
                          <a:ea typeface="+mn-ea"/>
                        </a:rPr>
                        <a:t>Total Length</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370840">
                <a:tc gridSpan="4">
                  <a:txBody>
                    <a:bodyPr/>
                    <a:lstStyle/>
                    <a:p>
                      <a:pPr marL="0" algn="ctr" defTabSz="914400" rtl="0" eaLnBrk="1" latinLnBrk="0" hangingPunct="1"/>
                      <a:r>
                        <a:rPr lang="en-US" altLang="zh-CN" sz="1500" b="0" kern="1200" dirty="0">
                          <a:solidFill>
                            <a:schemeClr val="tx1"/>
                          </a:solidFill>
                          <a:latin typeface="+mn-lt"/>
                          <a:ea typeface="+mn-ea"/>
                          <a:cs typeface="+mn-cs"/>
                        </a:rPr>
                        <a:t>Identification</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latinLnBrk="0" hangingPunct="1"/>
                      <a:r>
                        <a:rPr lang="en-US" altLang="zh-CN" sz="1500" b="0" kern="1200" dirty="0">
                          <a:solidFill>
                            <a:schemeClr val="tx1"/>
                          </a:solidFill>
                          <a:latin typeface="+mn-lt"/>
                          <a:ea typeface="+mn-ea"/>
                          <a:cs typeface="+mn-cs"/>
                        </a:rPr>
                        <a:t>Flags</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gridSpan="2">
                  <a:txBody>
                    <a:bodyPr/>
                    <a:lstStyle/>
                    <a:p>
                      <a:pPr marL="0" algn="ctr" defTabSz="914400" rtl="0" eaLnBrk="1" latinLnBrk="0" hangingPunct="1"/>
                      <a:r>
                        <a:rPr lang="en-US" altLang="zh-CN" sz="1500" b="0" kern="1200" dirty="0">
                          <a:solidFill>
                            <a:schemeClr val="tx1"/>
                          </a:solidFill>
                          <a:latin typeface="+mn-lt"/>
                          <a:ea typeface="+mn-ea"/>
                          <a:cs typeface="+mn-cs"/>
                        </a:rPr>
                        <a:t>Fragment Offset</a:t>
                      </a:r>
                      <a:endParaRPr lang="zh-CN" altLang="en-US" sz="15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endParaRPr lang="zh-CN" altLang="en-US"/>
                    </a:p>
                  </a:txBody>
                  <a:tcPr/>
                </a:tc>
                <a:extLst>
                  <a:ext uri="{0D108BD9-81ED-4DB2-BD59-A6C34878D82A}">
                    <a16:rowId xmlns="" xmlns:a16="http://schemas.microsoft.com/office/drawing/2014/main" val="10001"/>
                  </a:ext>
                </a:extLst>
              </a:tr>
              <a:tr h="370840">
                <a:tc gridSpan="2">
                  <a:txBody>
                    <a:bodyPr/>
                    <a:lstStyle/>
                    <a:p>
                      <a:pPr algn="ctr"/>
                      <a:r>
                        <a:rPr lang="en-US" altLang="zh-CN" sz="1500" b="0" dirty="0">
                          <a:solidFill>
                            <a:schemeClr val="tx1"/>
                          </a:solidFill>
                          <a:latin typeface="+mn-lt"/>
                          <a:ea typeface="+mn-ea"/>
                        </a:rPr>
                        <a:t>TTL</a:t>
                      </a:r>
                      <a:endParaRPr lang="zh-CN" altLang="en-US" sz="1500" b="0" dirty="0">
                        <a:solidFill>
                          <a:schemeClr val="tx1"/>
                        </a:solidFill>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hMerge="1">
                  <a:txBody>
                    <a:bodyPr/>
                    <a:lstStyle/>
                    <a:p>
                      <a:pPr algn="ct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500" b="1" dirty="0">
                          <a:solidFill>
                            <a:schemeClr val="bg1"/>
                          </a:solidFill>
                          <a:latin typeface="+mn-lt"/>
                          <a:ea typeface="+mn-ea"/>
                        </a:rPr>
                        <a:t>Protocol</a:t>
                      </a:r>
                      <a:endParaRPr lang="zh-CN" altLang="en-US" sz="1500" b="1" dirty="0">
                        <a:solidFill>
                          <a:schemeClr val="bg1"/>
                        </a:solidFill>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hMerge="1">
                  <a:txBody>
                    <a:bodyPr/>
                    <a:lstStyle/>
                    <a:p>
                      <a:endParaRPr lang="zh-CN" altLang="en-US"/>
                    </a:p>
                  </a:txBody>
                  <a:tcPr/>
                </a:tc>
                <a:tc gridSpan="3">
                  <a:txBody>
                    <a:bodyPr/>
                    <a:lstStyle/>
                    <a:p>
                      <a:pPr algn="ctr"/>
                      <a:r>
                        <a:rPr lang="en-US" altLang="zh-CN" sz="1500" dirty="0">
                          <a:latin typeface="+mn-lt"/>
                          <a:ea typeface="+mn-ea"/>
                        </a:rPr>
                        <a:t>Header Checksum</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2"/>
                  </a:ext>
                </a:extLst>
              </a:tr>
              <a:tr h="370840">
                <a:tc gridSpan="7">
                  <a:txBody>
                    <a:bodyPr/>
                    <a:lstStyle/>
                    <a:p>
                      <a:pPr algn="ctr"/>
                      <a:r>
                        <a:rPr lang="en-US" altLang="zh-CN" sz="1500" b="0" dirty="0">
                          <a:latin typeface="+mn-lt"/>
                          <a:ea typeface="+mn-ea"/>
                        </a:rPr>
                        <a:t>Source IP Address</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3"/>
                  </a:ext>
                </a:extLst>
              </a:tr>
              <a:tr h="370840">
                <a:tc gridSpan="7">
                  <a:txBody>
                    <a:bodyPr/>
                    <a:lstStyle/>
                    <a:p>
                      <a:pPr algn="ctr"/>
                      <a:r>
                        <a:rPr lang="en-US" altLang="zh-CN" sz="1500" b="0" dirty="0">
                          <a:latin typeface="+mn-lt"/>
                          <a:ea typeface="+mn-ea"/>
                        </a:rPr>
                        <a:t>Destination IP Address</a:t>
                      </a:r>
                      <a:endParaRPr lang="zh-CN" altLang="en-US" sz="15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4"/>
                  </a:ext>
                </a:extLst>
              </a:tr>
              <a:tr h="370840">
                <a:tc gridSpan="6">
                  <a:txBody>
                    <a:bodyPr/>
                    <a:lstStyle/>
                    <a:p>
                      <a:pPr algn="ctr"/>
                      <a:r>
                        <a:rPr lang="en-US" altLang="zh-CN" sz="1500" dirty="0">
                          <a:latin typeface="+mn-lt"/>
                          <a:ea typeface="+mn-ea"/>
                        </a:rPr>
                        <a:t>Options</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altLang="zh-CN" sz="1500" dirty="0">
                          <a:latin typeface="+mn-lt"/>
                          <a:ea typeface="+mn-ea"/>
                        </a:rPr>
                        <a:t>Padding</a:t>
                      </a:r>
                      <a:endParaRPr lang="zh-CN" altLang="en-US" sz="15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85085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网络层协议</a:t>
            </a:r>
            <a:endParaRPr lang="en-US" altLang="zh-CN" dirty="0">
              <a:solidFill>
                <a:schemeClr val="bg1">
                  <a:lumMod val="50000"/>
                </a:schemeClr>
              </a:solidFill>
            </a:endParaRPr>
          </a:p>
          <a:p>
            <a:r>
              <a:rPr lang="en-US" altLang="zh-CN" b="1" dirty="0"/>
              <a:t>IPv4</a:t>
            </a:r>
            <a:r>
              <a:rPr lang="zh-CN" altLang="en-US" b="1" dirty="0"/>
              <a:t>地址介绍</a:t>
            </a:r>
            <a:endParaRPr lang="en-US" altLang="zh-CN" b="1" dirty="0"/>
          </a:p>
          <a:p>
            <a:r>
              <a:rPr lang="zh-CN" altLang="en-US" dirty="0">
                <a:solidFill>
                  <a:schemeClr val="bg1">
                    <a:lumMod val="50000"/>
                  </a:schemeClr>
                </a:solidFill>
              </a:rPr>
              <a:t>子网划分</a:t>
            </a:r>
            <a:endParaRPr lang="en-US" altLang="zh-CN" dirty="0">
              <a:solidFill>
                <a:schemeClr val="bg1">
                  <a:lumMod val="50000"/>
                </a:schemeClr>
              </a:solidFill>
            </a:endParaRPr>
          </a:p>
          <a:p>
            <a:r>
              <a:rPr lang="en-US" altLang="zh-CN" dirty="0">
                <a:solidFill>
                  <a:schemeClr val="bg1">
                    <a:lumMod val="50000"/>
                  </a:schemeClr>
                </a:solidFill>
              </a:rPr>
              <a:t>ICMP</a:t>
            </a:r>
            <a:r>
              <a:rPr lang="zh-CN" altLang="en-US" dirty="0">
                <a:solidFill>
                  <a:schemeClr val="bg1">
                    <a:lumMod val="50000"/>
                  </a:schemeClr>
                </a:solidFill>
              </a:rPr>
              <a:t>协议</a:t>
            </a:r>
          </a:p>
          <a:p>
            <a:r>
              <a:rPr lang="en-US" altLang="zh-CN" dirty="0">
                <a:solidFill>
                  <a:schemeClr val="bg1">
                    <a:lumMod val="50000"/>
                  </a:schemeClr>
                </a:solidFill>
              </a:rPr>
              <a:t>IPv4</a:t>
            </a:r>
            <a:r>
              <a:rPr lang="zh-CN" altLang="en-US" dirty="0">
                <a:solidFill>
                  <a:schemeClr val="bg1">
                    <a:lumMod val="50000"/>
                  </a:schemeClr>
                </a:solidFill>
              </a:rPr>
              <a:t>地址配置及基本应用</a:t>
            </a:r>
          </a:p>
        </p:txBody>
      </p:sp>
    </p:spTree>
    <p:extLst>
      <p:ext uri="{BB962C8B-B14F-4D97-AF65-F5344CB8AC3E}">
        <p14:creationId xmlns:p14="http://schemas.microsoft.com/office/powerpoint/2010/main" val="3514063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什么是</a:t>
            </a:r>
            <a:r>
              <a:rPr lang="en-US" altLang="zh-CN" dirty="0"/>
              <a:t>IP</a:t>
            </a:r>
            <a:r>
              <a:rPr lang="zh-CN" altLang="en-US" dirty="0"/>
              <a:t>地址</a:t>
            </a:r>
          </a:p>
        </p:txBody>
      </p:sp>
      <p:sp>
        <p:nvSpPr>
          <p:cNvPr id="4" name="文本占位符 3"/>
          <p:cNvSpPr>
            <a:spLocks noGrp="1"/>
          </p:cNvSpPr>
          <p:nvPr>
            <p:ph type="body" sz="quarter" idx="10"/>
          </p:nvPr>
        </p:nvSpPr>
        <p:spPr>
          <a:xfrm>
            <a:off x="468317" y="1233488"/>
            <a:ext cx="11276183" cy="1007344"/>
          </a:xfrm>
        </p:spPr>
        <p:txBody>
          <a:bodyPr/>
          <a:lstStyle/>
          <a:p>
            <a:r>
              <a:rPr lang="en-US" altLang="zh-CN" sz="2000" dirty="0"/>
              <a:t>IP</a:t>
            </a:r>
            <a:r>
              <a:rPr lang="zh-CN" altLang="en-US" sz="2000" dirty="0"/>
              <a:t>地址在网络中用于标识一个节点（或者网络设备的接口）。</a:t>
            </a:r>
          </a:p>
          <a:p>
            <a:r>
              <a:rPr lang="en-US" altLang="zh-CN" sz="2000" dirty="0"/>
              <a:t>IP</a:t>
            </a:r>
            <a:r>
              <a:rPr lang="zh-CN" altLang="en-US" sz="2000" dirty="0"/>
              <a:t>地址用于</a:t>
            </a:r>
            <a:r>
              <a:rPr lang="en-US" altLang="zh-CN" sz="2000" dirty="0"/>
              <a:t>IP</a:t>
            </a:r>
            <a:r>
              <a:rPr lang="zh-CN" altLang="en-US" sz="2000" dirty="0"/>
              <a:t>报文在网络中的寻址。</a:t>
            </a:r>
          </a:p>
        </p:txBody>
      </p:sp>
      <p:sp>
        <p:nvSpPr>
          <p:cNvPr id="80" name="矩形 79"/>
          <p:cNvSpPr/>
          <p:nvPr/>
        </p:nvSpPr>
        <p:spPr bwMode="auto">
          <a:xfrm>
            <a:off x="1641292" y="2423120"/>
            <a:ext cx="5292588" cy="3348372"/>
          </a:xfrm>
          <a:prstGeom prst="rect">
            <a:avLst/>
          </a:prstGeom>
          <a:noFill/>
          <a:ln w="1905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92" name="组合 91"/>
          <p:cNvGrpSpPr/>
          <p:nvPr/>
        </p:nvGrpSpPr>
        <p:grpSpPr>
          <a:xfrm>
            <a:off x="3188543" y="2711152"/>
            <a:ext cx="3457305" cy="2916288"/>
            <a:chOff x="2350663" y="2744924"/>
            <a:chExt cx="3457305" cy="2916288"/>
          </a:xfrm>
        </p:grpSpPr>
        <p:cxnSp>
          <p:nvCxnSpPr>
            <p:cNvPr id="127" name="直接连接符 126"/>
            <p:cNvCxnSpPr>
              <a:stCxn id="166" idx="0"/>
              <a:endCxn id="156" idx="2"/>
            </p:cNvCxnSpPr>
            <p:nvPr/>
          </p:nvCxnSpPr>
          <p:spPr bwMode="auto">
            <a:xfrm flipV="1">
              <a:off x="5610407" y="3608984"/>
              <a:ext cx="0" cy="720116"/>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28" name="直接连接符 127"/>
            <p:cNvCxnSpPr>
              <a:stCxn id="168" idx="0"/>
              <a:endCxn id="161" idx="2"/>
            </p:cNvCxnSpPr>
            <p:nvPr/>
          </p:nvCxnSpPr>
          <p:spPr bwMode="auto">
            <a:xfrm flipV="1">
              <a:off x="4301033" y="3068924"/>
              <a:ext cx="0" cy="1764232"/>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30" name="直接连接符 129"/>
            <p:cNvCxnSpPr>
              <a:stCxn id="171" idx="0"/>
              <a:endCxn id="153" idx="2"/>
            </p:cNvCxnSpPr>
            <p:nvPr/>
          </p:nvCxnSpPr>
          <p:spPr bwMode="auto">
            <a:xfrm flipV="1">
              <a:off x="2981194" y="3608984"/>
              <a:ext cx="0" cy="1728228"/>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31" name="直接连接符 130"/>
            <p:cNvCxnSpPr>
              <a:stCxn id="172" idx="0"/>
              <a:endCxn id="157" idx="2"/>
            </p:cNvCxnSpPr>
            <p:nvPr/>
          </p:nvCxnSpPr>
          <p:spPr bwMode="auto">
            <a:xfrm flipH="1" flipV="1">
              <a:off x="2548225" y="4148937"/>
              <a:ext cx="1309373" cy="1188275"/>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33" name="直接连接符 132"/>
            <p:cNvCxnSpPr>
              <a:stCxn id="168" idx="0"/>
              <a:endCxn id="153" idx="2"/>
            </p:cNvCxnSpPr>
            <p:nvPr/>
          </p:nvCxnSpPr>
          <p:spPr bwMode="auto">
            <a:xfrm flipH="1" flipV="1">
              <a:off x="2981194" y="3608984"/>
              <a:ext cx="1319839" cy="1224172"/>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34" name="直接连接符 133"/>
            <p:cNvCxnSpPr>
              <a:stCxn id="170" idx="0"/>
              <a:endCxn id="155" idx="2"/>
            </p:cNvCxnSpPr>
            <p:nvPr/>
          </p:nvCxnSpPr>
          <p:spPr bwMode="auto">
            <a:xfrm flipH="1" flipV="1">
              <a:off x="3857598" y="3608984"/>
              <a:ext cx="1319840" cy="1224172"/>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46" name="直接连接符 145"/>
            <p:cNvCxnSpPr>
              <a:stCxn id="166" idx="0"/>
              <a:endCxn id="161" idx="2"/>
            </p:cNvCxnSpPr>
            <p:nvPr/>
          </p:nvCxnSpPr>
          <p:spPr bwMode="auto">
            <a:xfrm flipH="1" flipV="1">
              <a:off x="4301033" y="3068924"/>
              <a:ext cx="1309374" cy="1260176"/>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47" name="直接连接符 146"/>
            <p:cNvCxnSpPr>
              <a:stCxn id="171" idx="0"/>
              <a:endCxn id="162" idx="2"/>
            </p:cNvCxnSpPr>
            <p:nvPr/>
          </p:nvCxnSpPr>
          <p:spPr bwMode="auto">
            <a:xfrm flipV="1">
              <a:off x="2981194" y="3068924"/>
              <a:ext cx="2196244" cy="2268288"/>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48" name="直接连接符 147"/>
            <p:cNvCxnSpPr>
              <a:stCxn id="167" idx="0"/>
              <a:endCxn id="161" idx="2"/>
            </p:cNvCxnSpPr>
            <p:nvPr/>
          </p:nvCxnSpPr>
          <p:spPr bwMode="auto">
            <a:xfrm flipV="1">
              <a:off x="2548225" y="3068924"/>
              <a:ext cx="1752808" cy="1764232"/>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49" name="直接连接符 148"/>
            <p:cNvCxnSpPr>
              <a:stCxn id="167" idx="3"/>
              <a:endCxn id="170" idx="1"/>
            </p:cNvCxnSpPr>
            <p:nvPr/>
          </p:nvCxnSpPr>
          <p:spPr bwMode="auto">
            <a:xfrm>
              <a:off x="2745786" y="4995156"/>
              <a:ext cx="2234090" cy="0"/>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50" name="直接连接符 149"/>
            <p:cNvCxnSpPr>
              <a:stCxn id="163" idx="3"/>
              <a:endCxn id="166" idx="1"/>
            </p:cNvCxnSpPr>
            <p:nvPr/>
          </p:nvCxnSpPr>
          <p:spPr bwMode="auto">
            <a:xfrm>
              <a:off x="3178755" y="4491100"/>
              <a:ext cx="2234090" cy="0"/>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51" name="直接连接符 150"/>
            <p:cNvCxnSpPr>
              <a:stCxn id="157" idx="3"/>
              <a:endCxn id="160" idx="1"/>
            </p:cNvCxnSpPr>
            <p:nvPr/>
          </p:nvCxnSpPr>
          <p:spPr bwMode="auto">
            <a:xfrm>
              <a:off x="2745786" y="3986937"/>
              <a:ext cx="2234090" cy="0"/>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cxnSp>
          <p:nvCxnSpPr>
            <p:cNvPr id="152" name="直接连接符 151"/>
            <p:cNvCxnSpPr>
              <a:stCxn id="153" idx="3"/>
              <a:endCxn id="156" idx="1"/>
            </p:cNvCxnSpPr>
            <p:nvPr/>
          </p:nvCxnSpPr>
          <p:spPr bwMode="auto">
            <a:xfrm>
              <a:off x="3178755" y="3446984"/>
              <a:ext cx="2234090" cy="0"/>
            </a:xfrm>
            <a:prstGeom prst="line">
              <a:avLst/>
            </a:prstGeom>
            <a:solidFill>
              <a:srgbClr val="CCFF99"/>
            </a:solidFill>
            <a:ln w="19050" cap="flat" cmpd="sng" algn="ctr">
              <a:solidFill>
                <a:srgbClr val="FFFFFF">
                  <a:lumMod val="50000"/>
                </a:srgbClr>
              </a:solidFill>
              <a:prstDash val="dash"/>
              <a:round/>
              <a:headEnd type="none" w="med" len="med"/>
              <a:tailEnd type="none" w="med" len="med"/>
            </a:ln>
            <a:effectLst/>
          </p:spPr>
        </p:cxnSp>
        <p:pic>
          <p:nvPicPr>
            <p:cNvPr id="153" name="图片 152"/>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2783632" y="3284984"/>
              <a:ext cx="395123" cy="324000"/>
            </a:xfrm>
            <a:prstGeom prst="rect">
              <a:avLst/>
            </a:prstGeom>
          </p:spPr>
        </p:pic>
        <p:pic>
          <p:nvPicPr>
            <p:cNvPr id="154" name="图片 153"/>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4536440" y="3284984"/>
              <a:ext cx="395123" cy="324000"/>
            </a:xfrm>
            <a:prstGeom prst="rect">
              <a:avLst/>
            </a:prstGeom>
          </p:spPr>
        </p:pic>
        <p:pic>
          <p:nvPicPr>
            <p:cNvPr id="155" name="图片 154"/>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3660036" y="3284984"/>
              <a:ext cx="395123" cy="324000"/>
            </a:xfrm>
            <a:prstGeom prst="rect">
              <a:avLst/>
            </a:prstGeom>
          </p:spPr>
        </p:pic>
        <p:pic>
          <p:nvPicPr>
            <p:cNvPr id="156" name="图片 155"/>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5412845" y="3284984"/>
              <a:ext cx="395123" cy="324000"/>
            </a:xfrm>
            <a:prstGeom prst="rect">
              <a:avLst/>
            </a:prstGeom>
          </p:spPr>
        </p:pic>
        <p:pic>
          <p:nvPicPr>
            <p:cNvPr id="157" name="图片 156"/>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2350663" y="3824937"/>
              <a:ext cx="395123" cy="324000"/>
            </a:xfrm>
            <a:prstGeom prst="rect">
              <a:avLst/>
            </a:prstGeom>
          </p:spPr>
        </p:pic>
        <p:pic>
          <p:nvPicPr>
            <p:cNvPr id="158" name="图片 157"/>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4103471" y="3824937"/>
              <a:ext cx="395123" cy="324000"/>
            </a:xfrm>
            <a:prstGeom prst="rect">
              <a:avLst/>
            </a:prstGeom>
          </p:spPr>
        </p:pic>
        <p:pic>
          <p:nvPicPr>
            <p:cNvPr id="159" name="图片 158"/>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3227067" y="3824937"/>
              <a:ext cx="395123" cy="324000"/>
            </a:xfrm>
            <a:prstGeom prst="rect">
              <a:avLst/>
            </a:prstGeom>
          </p:spPr>
        </p:pic>
        <p:pic>
          <p:nvPicPr>
            <p:cNvPr id="160" name="图片 159"/>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4979876" y="3824937"/>
              <a:ext cx="395123" cy="324000"/>
            </a:xfrm>
            <a:prstGeom prst="rect">
              <a:avLst/>
            </a:prstGeom>
          </p:spPr>
        </p:pic>
        <p:pic>
          <p:nvPicPr>
            <p:cNvPr id="161" name="图片 160"/>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4103471" y="2744924"/>
              <a:ext cx="395123" cy="324000"/>
            </a:xfrm>
            <a:prstGeom prst="rect">
              <a:avLst/>
            </a:prstGeom>
          </p:spPr>
        </p:pic>
        <p:pic>
          <p:nvPicPr>
            <p:cNvPr id="162" name="图片 161"/>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4979876" y="2744924"/>
              <a:ext cx="395123" cy="324000"/>
            </a:xfrm>
            <a:prstGeom prst="rect">
              <a:avLst/>
            </a:prstGeom>
          </p:spPr>
        </p:pic>
        <p:pic>
          <p:nvPicPr>
            <p:cNvPr id="163" name="图片 162"/>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2783632" y="4329100"/>
              <a:ext cx="395123" cy="324000"/>
            </a:xfrm>
            <a:prstGeom prst="rect">
              <a:avLst/>
            </a:prstGeom>
          </p:spPr>
        </p:pic>
        <p:pic>
          <p:nvPicPr>
            <p:cNvPr id="164" name="图片 163"/>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4536440" y="4329100"/>
              <a:ext cx="395123" cy="324000"/>
            </a:xfrm>
            <a:prstGeom prst="rect">
              <a:avLst/>
            </a:prstGeom>
          </p:spPr>
        </p:pic>
        <p:pic>
          <p:nvPicPr>
            <p:cNvPr id="165" name="图片 164"/>
            <p:cNvPicPr>
              <a:picLocks noChangeAspect="1"/>
            </p:cNvPicPr>
            <p:nvPr/>
          </p:nvPicPr>
          <p:blipFill>
            <a:blip r:embed="rId3" cstate="print">
              <a:duotone>
                <a:srgbClr val="000000">
                  <a:shade val="45000"/>
                  <a:satMod val="135000"/>
                </a:srgbClr>
                <a:prstClr val="white"/>
              </a:duotone>
              <a:extLst>
                <a:ext uri="{28A0092B-C50C-407E-A947-70E740481C1C}">
                  <a14:useLocalDpi xmlns:a14="http://schemas.microsoft.com/office/drawing/2010/main" val="0"/>
                </a:ext>
              </a:extLst>
            </a:blip>
            <a:stretch>
              <a:fillRect/>
            </a:stretch>
          </p:blipFill>
          <p:spPr>
            <a:xfrm>
              <a:off x="3660036" y="4329100"/>
              <a:ext cx="395123" cy="324000"/>
            </a:xfrm>
            <a:prstGeom prst="rect">
              <a:avLst/>
            </a:prstGeom>
          </p:spPr>
        </p:pic>
        <p:pic>
          <p:nvPicPr>
            <p:cNvPr id="166" name="图片 165"/>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5412845" y="4329100"/>
              <a:ext cx="395123" cy="324000"/>
            </a:xfrm>
            <a:prstGeom prst="rect">
              <a:avLst/>
            </a:prstGeom>
          </p:spPr>
        </p:pic>
        <p:pic>
          <p:nvPicPr>
            <p:cNvPr id="167" name="图片 166"/>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2350663" y="4833156"/>
              <a:ext cx="395123" cy="324000"/>
            </a:xfrm>
            <a:prstGeom prst="rect">
              <a:avLst/>
            </a:prstGeom>
          </p:spPr>
        </p:pic>
        <p:pic>
          <p:nvPicPr>
            <p:cNvPr id="168" name="图片 167"/>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4103471" y="4833156"/>
              <a:ext cx="395123" cy="324000"/>
            </a:xfrm>
            <a:prstGeom prst="rect">
              <a:avLst/>
            </a:prstGeom>
          </p:spPr>
        </p:pic>
        <p:pic>
          <p:nvPicPr>
            <p:cNvPr id="169" name="图片 168"/>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3227067" y="4833156"/>
              <a:ext cx="395123" cy="324000"/>
            </a:xfrm>
            <a:prstGeom prst="rect">
              <a:avLst/>
            </a:prstGeom>
          </p:spPr>
        </p:pic>
        <p:pic>
          <p:nvPicPr>
            <p:cNvPr id="170" name="图片 169"/>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4979876" y="4833156"/>
              <a:ext cx="395123" cy="324000"/>
            </a:xfrm>
            <a:prstGeom prst="rect">
              <a:avLst/>
            </a:prstGeom>
          </p:spPr>
        </p:pic>
        <p:pic>
          <p:nvPicPr>
            <p:cNvPr id="171" name="图片 170"/>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2783632" y="5337212"/>
              <a:ext cx="395123" cy="324000"/>
            </a:xfrm>
            <a:prstGeom prst="rect">
              <a:avLst/>
            </a:prstGeom>
          </p:spPr>
        </p:pic>
        <p:pic>
          <p:nvPicPr>
            <p:cNvPr id="172" name="图片 171"/>
            <p:cNvPicPr>
              <a:picLocks noChangeAspect="1"/>
            </p:cNvPicPr>
            <p:nvPr/>
          </p:nvPicPr>
          <p:blipFill>
            <a:blip r:embed="rId3" cstate="print">
              <a:duotone>
                <a:srgbClr val="CCCCCC">
                  <a:shade val="45000"/>
                  <a:satMod val="135000"/>
                </a:srgbClr>
                <a:prstClr val="white"/>
              </a:duotone>
              <a:extLst>
                <a:ext uri="{28A0092B-C50C-407E-A947-70E740481C1C}">
                  <a14:useLocalDpi xmlns:a14="http://schemas.microsoft.com/office/drawing/2010/main" val="0"/>
                </a:ext>
              </a:extLst>
            </a:blip>
            <a:stretch>
              <a:fillRect/>
            </a:stretch>
          </p:blipFill>
          <p:spPr>
            <a:xfrm>
              <a:off x="3660036" y="5337212"/>
              <a:ext cx="395123" cy="324000"/>
            </a:xfrm>
            <a:prstGeom prst="rect">
              <a:avLst/>
            </a:prstGeom>
          </p:spPr>
        </p:pic>
      </p:grpSp>
      <p:sp>
        <p:nvSpPr>
          <p:cNvPr id="93" name="man-angry_10752"/>
          <p:cNvSpPr>
            <a:spLocks noChangeAspect="1"/>
          </p:cNvSpPr>
          <p:nvPr/>
        </p:nvSpPr>
        <p:spPr bwMode="auto">
          <a:xfrm>
            <a:off x="2220444" y="3993118"/>
            <a:ext cx="498822" cy="892415"/>
          </a:xfrm>
          <a:custGeom>
            <a:avLst/>
            <a:gdLst>
              <a:gd name="connsiteX0" fmla="*/ 68160 w 334098"/>
              <a:gd name="connsiteY0" fmla="*/ 270064 h 597716"/>
              <a:gd name="connsiteX1" fmla="*/ 101585 w 334098"/>
              <a:gd name="connsiteY1" fmla="*/ 307987 h 597716"/>
              <a:gd name="connsiteX2" fmla="*/ 137289 w 334098"/>
              <a:gd name="connsiteY2" fmla="*/ 310262 h 597716"/>
              <a:gd name="connsiteX3" fmla="*/ 160839 w 334098"/>
              <a:gd name="connsiteY3" fmla="*/ 308745 h 597716"/>
              <a:gd name="connsiteX4" fmla="*/ 159320 w 334098"/>
              <a:gd name="connsiteY4" fmla="*/ 437682 h 597716"/>
              <a:gd name="connsiteX5" fmla="*/ 159320 w 334098"/>
              <a:gd name="connsiteY5" fmla="*/ 572687 h 597716"/>
              <a:gd name="connsiteX6" fmla="*/ 110701 w 334098"/>
              <a:gd name="connsiteY6" fmla="*/ 572687 h 597716"/>
              <a:gd name="connsiteX7" fmla="*/ 110701 w 334098"/>
              <a:gd name="connsiteY7" fmla="*/ 380798 h 597716"/>
              <a:gd name="connsiteX8" fmla="*/ 87152 w 334098"/>
              <a:gd name="connsiteY8" fmla="*/ 380798 h 597716"/>
              <a:gd name="connsiteX9" fmla="*/ 87152 w 334098"/>
              <a:gd name="connsiteY9" fmla="*/ 571928 h 597716"/>
              <a:gd name="connsiteX10" fmla="*/ 59804 w 334098"/>
              <a:gd name="connsiteY10" fmla="*/ 597716 h 597716"/>
              <a:gd name="connsiteX11" fmla="*/ 34735 w 334098"/>
              <a:gd name="connsiteY11" fmla="*/ 571928 h 597716"/>
              <a:gd name="connsiteX12" fmla="*/ 34735 w 334098"/>
              <a:gd name="connsiteY12" fmla="*/ 437682 h 597716"/>
              <a:gd name="connsiteX13" fmla="*/ 34735 w 334098"/>
              <a:gd name="connsiteY13" fmla="*/ 289784 h 597716"/>
              <a:gd name="connsiteX14" fmla="*/ 68160 w 334098"/>
              <a:gd name="connsiteY14" fmla="*/ 270064 h 597716"/>
              <a:gd name="connsiteX15" fmla="*/ 126724 w 334098"/>
              <a:gd name="connsiteY15" fmla="*/ 150296 h 597716"/>
              <a:gd name="connsiteX16" fmla="*/ 155584 w 334098"/>
              <a:gd name="connsiteY16" fmla="*/ 160916 h 597716"/>
              <a:gd name="connsiteX17" fmla="*/ 160900 w 334098"/>
              <a:gd name="connsiteY17" fmla="*/ 163191 h 597716"/>
              <a:gd name="connsiteX18" fmla="*/ 206468 w 334098"/>
              <a:gd name="connsiteY18" fmla="*/ 261800 h 597716"/>
              <a:gd name="connsiteX19" fmla="*/ 200392 w 334098"/>
              <a:gd name="connsiteY19" fmla="*/ 274695 h 597716"/>
              <a:gd name="connsiteX20" fmla="*/ 198114 w 334098"/>
              <a:gd name="connsiteY20" fmla="*/ 277729 h 597716"/>
              <a:gd name="connsiteX21" fmla="*/ 103180 w 334098"/>
              <a:gd name="connsiteY21" fmla="*/ 294417 h 597716"/>
              <a:gd name="connsiteX22" fmla="*/ 81915 w 334098"/>
              <a:gd name="connsiteY22" fmla="*/ 267110 h 597716"/>
              <a:gd name="connsiteX23" fmla="*/ 101661 w 334098"/>
              <a:gd name="connsiteY23" fmla="*/ 251180 h 597716"/>
              <a:gd name="connsiteX24" fmla="*/ 130521 w 334098"/>
              <a:gd name="connsiteY24" fmla="*/ 252698 h 597716"/>
              <a:gd name="connsiteX25" fmla="*/ 133559 w 334098"/>
              <a:gd name="connsiteY25" fmla="*/ 253456 h 597716"/>
              <a:gd name="connsiteX26" fmla="*/ 166976 w 334098"/>
              <a:gd name="connsiteY26" fmla="*/ 246629 h 597716"/>
              <a:gd name="connsiteX27" fmla="*/ 156343 w 334098"/>
              <a:gd name="connsiteY27" fmla="*/ 208703 h 597716"/>
              <a:gd name="connsiteX28" fmla="*/ 139635 w 334098"/>
              <a:gd name="connsiteY28" fmla="*/ 192774 h 597716"/>
              <a:gd name="connsiteX29" fmla="*/ 139635 w 334098"/>
              <a:gd name="connsiteY29" fmla="*/ 192015 h 597716"/>
              <a:gd name="connsiteX30" fmla="*/ 138116 w 334098"/>
              <a:gd name="connsiteY30" fmla="*/ 191257 h 597716"/>
              <a:gd name="connsiteX31" fmla="*/ 132040 w 334098"/>
              <a:gd name="connsiteY31" fmla="*/ 186706 h 597716"/>
              <a:gd name="connsiteX32" fmla="*/ 127483 w 334098"/>
              <a:gd name="connsiteY32" fmla="*/ 192015 h 597716"/>
              <a:gd name="connsiteX33" fmla="*/ 128243 w 334098"/>
              <a:gd name="connsiteY33" fmla="*/ 201118 h 597716"/>
              <a:gd name="connsiteX34" fmla="*/ 127483 w 334098"/>
              <a:gd name="connsiteY34" fmla="*/ 201118 h 597716"/>
              <a:gd name="connsiteX35" fmla="*/ 129002 w 334098"/>
              <a:gd name="connsiteY35" fmla="*/ 202635 h 597716"/>
              <a:gd name="connsiteX36" fmla="*/ 131281 w 334098"/>
              <a:gd name="connsiteY36" fmla="*/ 204152 h 597716"/>
              <a:gd name="connsiteX37" fmla="*/ 145711 w 334098"/>
              <a:gd name="connsiteY37" fmla="*/ 217805 h 597716"/>
              <a:gd name="connsiteX38" fmla="*/ 154824 w 334098"/>
              <a:gd name="connsiteY38" fmla="*/ 238286 h 597716"/>
              <a:gd name="connsiteX39" fmla="*/ 133559 w 334098"/>
              <a:gd name="connsiteY39" fmla="*/ 239044 h 597716"/>
              <a:gd name="connsiteX40" fmla="*/ 131281 w 334098"/>
              <a:gd name="connsiteY40" fmla="*/ 239044 h 597716"/>
              <a:gd name="connsiteX41" fmla="*/ 103180 w 334098"/>
              <a:gd name="connsiteY41" fmla="*/ 236768 h 597716"/>
              <a:gd name="connsiteX42" fmla="*/ 91029 w 334098"/>
              <a:gd name="connsiteY42" fmla="*/ 238286 h 597716"/>
              <a:gd name="connsiteX43" fmla="*/ 106218 w 334098"/>
              <a:gd name="connsiteY43" fmla="*/ 206427 h 597716"/>
              <a:gd name="connsiteX44" fmla="*/ 122167 w 334098"/>
              <a:gd name="connsiteY44" fmla="*/ 173052 h 597716"/>
              <a:gd name="connsiteX45" fmla="*/ 126724 w 334098"/>
              <a:gd name="connsiteY45" fmla="*/ 150296 h 597716"/>
              <a:gd name="connsiteX46" fmla="*/ 84913 w 334098"/>
              <a:gd name="connsiteY46" fmla="*/ 137342 h 597716"/>
              <a:gd name="connsiteX47" fmla="*/ 111501 w 334098"/>
              <a:gd name="connsiteY47" fmla="*/ 147204 h 597716"/>
              <a:gd name="connsiteX48" fmla="*/ 110742 w 334098"/>
              <a:gd name="connsiteY48" fmla="*/ 166169 h 597716"/>
              <a:gd name="connsiteX49" fmla="*/ 94029 w 334098"/>
              <a:gd name="connsiteY49" fmla="*/ 200307 h 597716"/>
              <a:gd name="connsiteX50" fmla="*/ 34775 w 334098"/>
              <a:gd name="connsiteY50" fmla="*/ 275409 h 597716"/>
              <a:gd name="connsiteX51" fmla="*/ 4389 w 334098"/>
              <a:gd name="connsiteY51" fmla="*/ 257203 h 597716"/>
              <a:gd name="connsiteX52" fmla="*/ 21101 w 334098"/>
              <a:gd name="connsiteY52" fmla="*/ 172997 h 597716"/>
              <a:gd name="connsiteX53" fmla="*/ 55286 w 334098"/>
              <a:gd name="connsiteY53" fmla="*/ 154790 h 597716"/>
              <a:gd name="connsiteX54" fmla="*/ 46170 w 334098"/>
              <a:gd name="connsiteY54" fmla="*/ 173755 h 597716"/>
              <a:gd name="connsiteX55" fmla="*/ 26419 w 334098"/>
              <a:gd name="connsiteY55" fmla="*/ 229893 h 597716"/>
              <a:gd name="connsiteX56" fmla="*/ 32496 w 334098"/>
              <a:gd name="connsiteY56" fmla="*/ 233686 h 597716"/>
              <a:gd name="connsiteX57" fmla="*/ 58325 w 334098"/>
              <a:gd name="connsiteY57" fmla="*/ 179824 h 597716"/>
              <a:gd name="connsiteX58" fmla="*/ 75037 w 334098"/>
              <a:gd name="connsiteY58" fmla="*/ 145687 h 597716"/>
              <a:gd name="connsiteX59" fmla="*/ 84913 w 334098"/>
              <a:gd name="connsiteY59" fmla="*/ 137342 h 597716"/>
              <a:gd name="connsiteX60" fmla="*/ 232297 w 334098"/>
              <a:gd name="connsiteY60" fmla="*/ 121421 h 597716"/>
              <a:gd name="connsiteX61" fmla="*/ 223187 w 334098"/>
              <a:gd name="connsiteY61" fmla="*/ 122179 h 597716"/>
              <a:gd name="connsiteX62" fmla="*/ 232297 w 334098"/>
              <a:gd name="connsiteY62" fmla="*/ 125972 h 597716"/>
              <a:gd name="connsiteX63" fmla="*/ 232297 w 334098"/>
              <a:gd name="connsiteY63" fmla="*/ 121421 h 597716"/>
              <a:gd name="connsiteX64" fmla="*/ 223946 w 334098"/>
              <a:gd name="connsiteY64" fmla="*/ 82731 h 597716"/>
              <a:gd name="connsiteX65" fmla="*/ 223946 w 334098"/>
              <a:gd name="connsiteY65" fmla="*/ 88042 h 597716"/>
              <a:gd name="connsiteX66" fmla="*/ 230020 w 334098"/>
              <a:gd name="connsiteY66" fmla="*/ 92593 h 597716"/>
              <a:gd name="connsiteX67" fmla="*/ 239130 w 334098"/>
              <a:gd name="connsiteY67" fmla="*/ 95628 h 597716"/>
              <a:gd name="connsiteX68" fmla="*/ 245963 w 334098"/>
              <a:gd name="connsiteY68" fmla="*/ 93352 h 597716"/>
              <a:gd name="connsiteX69" fmla="*/ 274812 w 334098"/>
              <a:gd name="connsiteY69" fmla="*/ 98662 h 597716"/>
              <a:gd name="connsiteX70" fmla="*/ 286959 w 334098"/>
              <a:gd name="connsiteY70" fmla="*/ 97145 h 597716"/>
              <a:gd name="connsiteX71" fmla="*/ 292273 w 334098"/>
              <a:gd name="connsiteY71" fmla="*/ 88042 h 597716"/>
              <a:gd name="connsiteX72" fmla="*/ 283922 w 334098"/>
              <a:gd name="connsiteY72" fmla="*/ 88800 h 597716"/>
              <a:gd name="connsiteX73" fmla="*/ 278608 w 334098"/>
              <a:gd name="connsiteY73" fmla="*/ 89559 h 597716"/>
              <a:gd name="connsiteX74" fmla="*/ 274053 w 334098"/>
              <a:gd name="connsiteY74" fmla="*/ 88800 h 597716"/>
              <a:gd name="connsiteX75" fmla="*/ 260387 w 334098"/>
              <a:gd name="connsiteY75" fmla="*/ 88042 h 597716"/>
              <a:gd name="connsiteX76" fmla="*/ 223946 w 334098"/>
              <a:gd name="connsiteY76" fmla="*/ 82731 h 597716"/>
              <a:gd name="connsiteX77" fmla="*/ 237611 w 334098"/>
              <a:gd name="connsiteY77" fmla="*/ 66042 h 597716"/>
              <a:gd name="connsiteX78" fmla="*/ 226224 w 334098"/>
              <a:gd name="connsiteY78" fmla="*/ 70594 h 597716"/>
              <a:gd name="connsiteX79" fmla="*/ 245203 w 334098"/>
              <a:gd name="connsiteY79" fmla="*/ 74387 h 597716"/>
              <a:gd name="connsiteX80" fmla="*/ 252036 w 334098"/>
              <a:gd name="connsiteY80" fmla="*/ 75145 h 597716"/>
              <a:gd name="connsiteX81" fmla="*/ 247481 w 334098"/>
              <a:gd name="connsiteY81" fmla="*/ 66801 h 597716"/>
              <a:gd name="connsiteX82" fmla="*/ 237611 w 334098"/>
              <a:gd name="connsiteY82" fmla="*/ 66042 h 597716"/>
              <a:gd name="connsiteX83" fmla="*/ 261146 w 334098"/>
              <a:gd name="connsiteY83" fmla="*/ 55421 h 597716"/>
              <a:gd name="connsiteX84" fmla="*/ 260387 w 334098"/>
              <a:gd name="connsiteY84" fmla="*/ 56180 h 597716"/>
              <a:gd name="connsiteX85" fmla="*/ 264942 w 334098"/>
              <a:gd name="connsiteY85" fmla="*/ 57697 h 597716"/>
              <a:gd name="connsiteX86" fmla="*/ 261146 w 334098"/>
              <a:gd name="connsiteY86" fmla="*/ 55421 h 597716"/>
              <a:gd name="connsiteX87" fmla="*/ 248240 w 334098"/>
              <a:gd name="connsiteY87" fmla="*/ 52387 h 597716"/>
              <a:gd name="connsiteX88" fmla="*/ 239130 w 334098"/>
              <a:gd name="connsiteY88" fmla="*/ 53904 h 597716"/>
              <a:gd name="connsiteX89" fmla="*/ 247481 w 334098"/>
              <a:gd name="connsiteY89" fmla="*/ 53904 h 597716"/>
              <a:gd name="connsiteX90" fmla="*/ 248240 w 334098"/>
              <a:gd name="connsiteY90" fmla="*/ 52387 h 597716"/>
              <a:gd name="connsiteX91" fmla="*/ 290755 w 334098"/>
              <a:gd name="connsiteY91" fmla="*/ 44042 h 597716"/>
              <a:gd name="connsiteX92" fmla="*/ 275571 w 334098"/>
              <a:gd name="connsiteY92" fmla="*/ 46318 h 597716"/>
              <a:gd name="connsiteX93" fmla="*/ 272534 w 334098"/>
              <a:gd name="connsiteY93" fmla="*/ 47077 h 597716"/>
              <a:gd name="connsiteX94" fmla="*/ 289237 w 334098"/>
              <a:gd name="connsiteY94" fmla="*/ 59973 h 597716"/>
              <a:gd name="connsiteX95" fmla="*/ 299106 w 334098"/>
              <a:gd name="connsiteY95" fmla="*/ 73628 h 597716"/>
              <a:gd name="connsiteX96" fmla="*/ 317327 w 334098"/>
              <a:gd name="connsiteY96" fmla="*/ 49352 h 597716"/>
              <a:gd name="connsiteX97" fmla="*/ 297588 w 334098"/>
              <a:gd name="connsiteY97" fmla="*/ 44042 h 597716"/>
              <a:gd name="connsiteX98" fmla="*/ 290755 w 334098"/>
              <a:gd name="connsiteY98" fmla="*/ 44042 h 597716"/>
              <a:gd name="connsiteX99" fmla="*/ 98579 w 334098"/>
              <a:gd name="connsiteY99" fmla="*/ 36498 h 597716"/>
              <a:gd name="connsiteX100" fmla="*/ 144147 w 334098"/>
              <a:gd name="connsiteY100" fmla="*/ 82005 h 597716"/>
              <a:gd name="connsiteX101" fmla="*/ 98579 w 334098"/>
              <a:gd name="connsiteY101" fmla="*/ 127512 h 597716"/>
              <a:gd name="connsiteX102" fmla="*/ 53011 w 334098"/>
              <a:gd name="connsiteY102" fmla="*/ 82005 h 597716"/>
              <a:gd name="connsiteX103" fmla="*/ 98579 w 334098"/>
              <a:gd name="connsiteY103" fmla="*/ 36498 h 597716"/>
              <a:gd name="connsiteX104" fmla="*/ 277469 w 334098"/>
              <a:gd name="connsiteY104" fmla="*/ 13129 h 597716"/>
              <a:gd name="connsiteX105" fmla="*/ 249759 w 334098"/>
              <a:gd name="connsiteY105" fmla="*/ 14456 h 597716"/>
              <a:gd name="connsiteX106" fmla="*/ 200411 w 334098"/>
              <a:gd name="connsiteY106" fmla="*/ 28111 h 597716"/>
              <a:gd name="connsiteX107" fmla="*/ 185986 w 334098"/>
              <a:gd name="connsiteY107" fmla="*/ 48594 h 597716"/>
              <a:gd name="connsiteX108" fmla="*/ 208762 w 334098"/>
              <a:gd name="connsiteY108" fmla="*/ 65283 h 597716"/>
              <a:gd name="connsiteX109" fmla="*/ 212558 w 334098"/>
              <a:gd name="connsiteY109" fmla="*/ 66801 h 597716"/>
              <a:gd name="connsiteX110" fmla="*/ 214076 w 334098"/>
              <a:gd name="connsiteY110" fmla="*/ 65283 h 597716"/>
              <a:gd name="connsiteX111" fmla="*/ 226983 w 334098"/>
              <a:gd name="connsiteY111" fmla="*/ 46318 h 597716"/>
              <a:gd name="connsiteX112" fmla="*/ 257350 w 334098"/>
              <a:gd name="connsiteY112" fmla="*/ 41008 h 597716"/>
              <a:gd name="connsiteX113" fmla="*/ 289237 w 334098"/>
              <a:gd name="connsiteY113" fmla="*/ 31146 h 597716"/>
              <a:gd name="connsiteX114" fmla="*/ 277469 w 334098"/>
              <a:gd name="connsiteY114" fmla="*/ 13129 h 597716"/>
              <a:gd name="connsiteX115" fmla="*/ 256876 w 334098"/>
              <a:gd name="connsiteY115" fmla="*/ 422 h 597716"/>
              <a:gd name="connsiteX116" fmla="*/ 302143 w 334098"/>
              <a:gd name="connsiteY116" fmla="*/ 31904 h 597716"/>
              <a:gd name="connsiteX117" fmla="*/ 312772 w 334098"/>
              <a:gd name="connsiteY117" fmla="*/ 34180 h 597716"/>
              <a:gd name="connsiteX118" fmla="*/ 327196 w 334098"/>
              <a:gd name="connsiteY118" fmla="*/ 73628 h 597716"/>
              <a:gd name="connsiteX119" fmla="*/ 303661 w 334098"/>
              <a:gd name="connsiteY119" fmla="*/ 85766 h 597716"/>
              <a:gd name="connsiteX120" fmla="*/ 289996 w 334098"/>
              <a:gd name="connsiteY120" fmla="*/ 109283 h 597716"/>
              <a:gd name="connsiteX121" fmla="*/ 276330 w 334098"/>
              <a:gd name="connsiteY121" fmla="*/ 111559 h 597716"/>
              <a:gd name="connsiteX122" fmla="*/ 273294 w 334098"/>
              <a:gd name="connsiteY122" fmla="*/ 115352 h 597716"/>
              <a:gd name="connsiteX123" fmla="*/ 253555 w 334098"/>
              <a:gd name="connsiteY123" fmla="*/ 122938 h 597716"/>
              <a:gd name="connsiteX124" fmla="*/ 240648 w 334098"/>
              <a:gd name="connsiteY124" fmla="*/ 135834 h 597716"/>
              <a:gd name="connsiteX125" fmla="*/ 258869 w 334098"/>
              <a:gd name="connsiteY125" fmla="*/ 148731 h 597716"/>
              <a:gd name="connsiteX126" fmla="*/ 248240 w 334098"/>
              <a:gd name="connsiteY126" fmla="*/ 155558 h 597716"/>
              <a:gd name="connsiteX127" fmla="*/ 207244 w 334098"/>
              <a:gd name="connsiteY127" fmla="*/ 124455 h 597716"/>
              <a:gd name="connsiteX128" fmla="*/ 217872 w 334098"/>
              <a:gd name="connsiteY128" fmla="*/ 106248 h 597716"/>
              <a:gd name="connsiteX129" fmla="*/ 216354 w 334098"/>
              <a:gd name="connsiteY129" fmla="*/ 103214 h 597716"/>
              <a:gd name="connsiteX130" fmla="*/ 211799 w 334098"/>
              <a:gd name="connsiteY130" fmla="*/ 91076 h 597716"/>
              <a:gd name="connsiteX131" fmla="*/ 208762 w 334098"/>
              <a:gd name="connsiteY131" fmla="*/ 78180 h 597716"/>
              <a:gd name="connsiteX132" fmla="*/ 193578 w 334098"/>
              <a:gd name="connsiteY132" fmla="*/ 71352 h 597716"/>
              <a:gd name="connsiteX133" fmla="*/ 185986 w 334098"/>
              <a:gd name="connsiteY133" fmla="*/ 21284 h 597716"/>
              <a:gd name="connsiteX134" fmla="*/ 256876 w 334098"/>
              <a:gd name="connsiteY134" fmla="*/ 422 h 59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334098" h="597716">
                <a:moveTo>
                  <a:pt x="68160" y="270064"/>
                </a:moveTo>
                <a:cubicBezTo>
                  <a:pt x="68160" y="288267"/>
                  <a:pt x="80315" y="305712"/>
                  <a:pt x="101585" y="307987"/>
                </a:cubicBezTo>
                <a:cubicBezTo>
                  <a:pt x="111461" y="308745"/>
                  <a:pt x="123615" y="310262"/>
                  <a:pt x="137289" y="310262"/>
                </a:cubicBezTo>
                <a:cubicBezTo>
                  <a:pt x="144886" y="310262"/>
                  <a:pt x="152483" y="309504"/>
                  <a:pt x="160839" y="308745"/>
                </a:cubicBezTo>
                <a:lnTo>
                  <a:pt x="159320" y="437682"/>
                </a:lnTo>
                <a:lnTo>
                  <a:pt x="159320" y="572687"/>
                </a:lnTo>
                <a:cubicBezTo>
                  <a:pt x="159320" y="603783"/>
                  <a:pt x="110701" y="603783"/>
                  <a:pt x="110701" y="572687"/>
                </a:cubicBezTo>
                <a:lnTo>
                  <a:pt x="110701" y="380798"/>
                </a:lnTo>
                <a:lnTo>
                  <a:pt x="87152" y="380798"/>
                </a:lnTo>
                <a:lnTo>
                  <a:pt x="87152" y="571928"/>
                </a:lnTo>
                <a:cubicBezTo>
                  <a:pt x="87152" y="586339"/>
                  <a:pt x="74997" y="597716"/>
                  <a:pt x="59804" y="597716"/>
                </a:cubicBezTo>
                <a:cubicBezTo>
                  <a:pt x="45370" y="597716"/>
                  <a:pt x="34735" y="586339"/>
                  <a:pt x="34735" y="571928"/>
                </a:cubicBezTo>
                <a:lnTo>
                  <a:pt x="34735" y="437682"/>
                </a:lnTo>
                <a:lnTo>
                  <a:pt x="34735" y="289784"/>
                </a:lnTo>
                <a:cubicBezTo>
                  <a:pt x="48409" y="285992"/>
                  <a:pt x="59044" y="279166"/>
                  <a:pt x="68160" y="270064"/>
                </a:cubicBezTo>
                <a:close/>
                <a:moveTo>
                  <a:pt x="126724" y="150296"/>
                </a:moveTo>
                <a:cubicBezTo>
                  <a:pt x="141154" y="154089"/>
                  <a:pt x="151027" y="158640"/>
                  <a:pt x="155584" y="160916"/>
                </a:cubicBezTo>
                <a:cubicBezTo>
                  <a:pt x="157103" y="161674"/>
                  <a:pt x="158621" y="162433"/>
                  <a:pt x="160900" y="163191"/>
                </a:cubicBezTo>
                <a:cubicBezTo>
                  <a:pt x="193557" y="186706"/>
                  <a:pt x="217860" y="220081"/>
                  <a:pt x="206468" y="261800"/>
                </a:cubicBezTo>
                <a:cubicBezTo>
                  <a:pt x="204949" y="267110"/>
                  <a:pt x="202671" y="270902"/>
                  <a:pt x="200392" y="274695"/>
                </a:cubicBezTo>
                <a:cubicBezTo>
                  <a:pt x="199633" y="275453"/>
                  <a:pt x="198873" y="276970"/>
                  <a:pt x="198114" y="277729"/>
                </a:cubicBezTo>
                <a:cubicBezTo>
                  <a:pt x="179127" y="298209"/>
                  <a:pt x="141913" y="297451"/>
                  <a:pt x="103180" y="294417"/>
                </a:cubicBezTo>
                <a:cubicBezTo>
                  <a:pt x="87991" y="292900"/>
                  <a:pt x="81156" y="279246"/>
                  <a:pt x="81915" y="267110"/>
                </a:cubicBezTo>
                <a:cubicBezTo>
                  <a:pt x="82675" y="263317"/>
                  <a:pt x="85713" y="249663"/>
                  <a:pt x="101661" y="251180"/>
                </a:cubicBezTo>
                <a:cubicBezTo>
                  <a:pt x="112294" y="251939"/>
                  <a:pt x="121408" y="252698"/>
                  <a:pt x="130521" y="252698"/>
                </a:cubicBezTo>
                <a:lnTo>
                  <a:pt x="133559" y="253456"/>
                </a:lnTo>
                <a:cubicBezTo>
                  <a:pt x="157862" y="253456"/>
                  <a:pt x="164697" y="252698"/>
                  <a:pt x="166976" y="246629"/>
                </a:cubicBezTo>
                <a:cubicBezTo>
                  <a:pt x="173052" y="233734"/>
                  <a:pt x="165457" y="217805"/>
                  <a:pt x="156343" y="208703"/>
                </a:cubicBezTo>
                <a:cubicBezTo>
                  <a:pt x="150267" y="201876"/>
                  <a:pt x="144951" y="197325"/>
                  <a:pt x="139635" y="192774"/>
                </a:cubicBezTo>
                <a:cubicBezTo>
                  <a:pt x="139635" y="192774"/>
                  <a:pt x="139635" y="192774"/>
                  <a:pt x="139635" y="192015"/>
                </a:cubicBezTo>
                <a:cubicBezTo>
                  <a:pt x="138875" y="192015"/>
                  <a:pt x="138116" y="191257"/>
                  <a:pt x="138116" y="191257"/>
                </a:cubicBezTo>
                <a:lnTo>
                  <a:pt x="132040" y="186706"/>
                </a:lnTo>
                <a:lnTo>
                  <a:pt x="127483" y="192015"/>
                </a:lnTo>
                <a:cubicBezTo>
                  <a:pt x="124445" y="195808"/>
                  <a:pt x="125964" y="198842"/>
                  <a:pt x="128243" y="201118"/>
                </a:cubicBezTo>
                <a:lnTo>
                  <a:pt x="127483" y="201118"/>
                </a:lnTo>
                <a:cubicBezTo>
                  <a:pt x="128243" y="201876"/>
                  <a:pt x="129002" y="201876"/>
                  <a:pt x="129002" y="202635"/>
                </a:cubicBezTo>
                <a:cubicBezTo>
                  <a:pt x="129762" y="202635"/>
                  <a:pt x="130521" y="203393"/>
                  <a:pt x="131281" y="204152"/>
                </a:cubicBezTo>
                <a:cubicBezTo>
                  <a:pt x="135837" y="207944"/>
                  <a:pt x="140394" y="211737"/>
                  <a:pt x="145711" y="217805"/>
                </a:cubicBezTo>
                <a:cubicBezTo>
                  <a:pt x="151027" y="223873"/>
                  <a:pt x="155584" y="232217"/>
                  <a:pt x="154824" y="238286"/>
                </a:cubicBezTo>
                <a:cubicBezTo>
                  <a:pt x="149508" y="239044"/>
                  <a:pt x="138116" y="239044"/>
                  <a:pt x="133559" y="239044"/>
                </a:cubicBezTo>
                <a:lnTo>
                  <a:pt x="131281" y="239044"/>
                </a:lnTo>
                <a:cubicBezTo>
                  <a:pt x="122167" y="239044"/>
                  <a:pt x="113053" y="238286"/>
                  <a:pt x="103180" y="236768"/>
                </a:cubicBezTo>
                <a:cubicBezTo>
                  <a:pt x="98624" y="236768"/>
                  <a:pt x="94826" y="236768"/>
                  <a:pt x="91029" y="238286"/>
                </a:cubicBezTo>
                <a:cubicBezTo>
                  <a:pt x="96345" y="227666"/>
                  <a:pt x="101661" y="216288"/>
                  <a:pt x="106218" y="206427"/>
                </a:cubicBezTo>
                <a:cubicBezTo>
                  <a:pt x="111535" y="194291"/>
                  <a:pt x="116851" y="182154"/>
                  <a:pt x="122167" y="173052"/>
                </a:cubicBezTo>
                <a:cubicBezTo>
                  <a:pt x="126724" y="165467"/>
                  <a:pt x="128243" y="157882"/>
                  <a:pt x="126724" y="150296"/>
                </a:cubicBezTo>
                <a:close/>
                <a:moveTo>
                  <a:pt x="84913" y="137342"/>
                </a:moveTo>
                <a:cubicBezTo>
                  <a:pt x="94789" y="135066"/>
                  <a:pt x="105424" y="139618"/>
                  <a:pt x="111501" y="147204"/>
                </a:cubicBezTo>
                <a:cubicBezTo>
                  <a:pt x="114540" y="152514"/>
                  <a:pt x="114540" y="159342"/>
                  <a:pt x="110742" y="166169"/>
                </a:cubicBezTo>
                <a:cubicBezTo>
                  <a:pt x="104664" y="176031"/>
                  <a:pt x="99347" y="188169"/>
                  <a:pt x="94029" y="200307"/>
                </a:cubicBezTo>
                <a:cubicBezTo>
                  <a:pt x="79595" y="232927"/>
                  <a:pt x="64402" y="266306"/>
                  <a:pt x="34775" y="275409"/>
                </a:cubicBezTo>
                <a:cubicBezTo>
                  <a:pt x="34775" y="275409"/>
                  <a:pt x="8947" y="279202"/>
                  <a:pt x="4389" y="257203"/>
                </a:cubicBezTo>
                <a:cubicBezTo>
                  <a:pt x="-11564" y="201065"/>
                  <a:pt x="21101" y="172997"/>
                  <a:pt x="21101" y="172997"/>
                </a:cubicBezTo>
                <a:cubicBezTo>
                  <a:pt x="32496" y="164652"/>
                  <a:pt x="43891" y="158583"/>
                  <a:pt x="55286" y="154790"/>
                </a:cubicBezTo>
                <a:cubicBezTo>
                  <a:pt x="50728" y="163893"/>
                  <a:pt x="46170" y="172997"/>
                  <a:pt x="46170" y="173755"/>
                </a:cubicBezTo>
                <a:lnTo>
                  <a:pt x="26419" y="229893"/>
                </a:lnTo>
                <a:lnTo>
                  <a:pt x="32496" y="233686"/>
                </a:lnTo>
                <a:lnTo>
                  <a:pt x="58325" y="179824"/>
                </a:lnTo>
                <a:cubicBezTo>
                  <a:pt x="58325" y="179066"/>
                  <a:pt x="68960" y="156307"/>
                  <a:pt x="75037" y="145687"/>
                </a:cubicBezTo>
                <a:cubicBezTo>
                  <a:pt x="78076" y="141135"/>
                  <a:pt x="81115" y="138859"/>
                  <a:pt x="84913" y="137342"/>
                </a:cubicBezTo>
                <a:close/>
                <a:moveTo>
                  <a:pt x="232297" y="121421"/>
                </a:moveTo>
                <a:cubicBezTo>
                  <a:pt x="228501" y="120662"/>
                  <a:pt x="225464" y="121421"/>
                  <a:pt x="223187" y="122179"/>
                </a:cubicBezTo>
                <a:cubicBezTo>
                  <a:pt x="223187" y="124455"/>
                  <a:pt x="226224" y="125972"/>
                  <a:pt x="232297" y="125972"/>
                </a:cubicBezTo>
                <a:cubicBezTo>
                  <a:pt x="240648" y="125214"/>
                  <a:pt x="238371" y="121421"/>
                  <a:pt x="232297" y="121421"/>
                </a:cubicBezTo>
                <a:close/>
                <a:moveTo>
                  <a:pt x="223946" y="82731"/>
                </a:moveTo>
                <a:cubicBezTo>
                  <a:pt x="223187" y="84249"/>
                  <a:pt x="223946" y="86525"/>
                  <a:pt x="223946" y="88042"/>
                </a:cubicBezTo>
                <a:cubicBezTo>
                  <a:pt x="225464" y="89559"/>
                  <a:pt x="227742" y="91076"/>
                  <a:pt x="230020" y="92593"/>
                </a:cubicBezTo>
                <a:cubicBezTo>
                  <a:pt x="233056" y="93352"/>
                  <a:pt x="236093" y="94869"/>
                  <a:pt x="239130" y="95628"/>
                </a:cubicBezTo>
                <a:cubicBezTo>
                  <a:pt x="241407" y="94869"/>
                  <a:pt x="243685" y="94111"/>
                  <a:pt x="245963" y="93352"/>
                </a:cubicBezTo>
                <a:cubicBezTo>
                  <a:pt x="255832" y="91835"/>
                  <a:pt x="267220" y="91076"/>
                  <a:pt x="274812" y="98662"/>
                </a:cubicBezTo>
                <a:cubicBezTo>
                  <a:pt x="278608" y="98662"/>
                  <a:pt x="283163" y="97904"/>
                  <a:pt x="286959" y="97145"/>
                </a:cubicBezTo>
                <a:cubicBezTo>
                  <a:pt x="291514" y="95628"/>
                  <a:pt x="293033" y="92593"/>
                  <a:pt x="292273" y="88042"/>
                </a:cubicBezTo>
                <a:cubicBezTo>
                  <a:pt x="289237" y="88800"/>
                  <a:pt x="286200" y="88800"/>
                  <a:pt x="283922" y="88800"/>
                </a:cubicBezTo>
                <a:cubicBezTo>
                  <a:pt x="282404" y="88800"/>
                  <a:pt x="280126" y="89559"/>
                  <a:pt x="278608" y="89559"/>
                </a:cubicBezTo>
                <a:cubicBezTo>
                  <a:pt x="277090" y="89559"/>
                  <a:pt x="275571" y="89559"/>
                  <a:pt x="274053" y="88800"/>
                </a:cubicBezTo>
                <a:cubicBezTo>
                  <a:pt x="269498" y="88800"/>
                  <a:pt x="264942" y="88800"/>
                  <a:pt x="260387" y="88042"/>
                </a:cubicBezTo>
                <a:cubicBezTo>
                  <a:pt x="248240" y="87283"/>
                  <a:pt x="235334" y="85766"/>
                  <a:pt x="223946" y="82731"/>
                </a:cubicBezTo>
                <a:close/>
                <a:moveTo>
                  <a:pt x="237611" y="66042"/>
                </a:moveTo>
                <a:cubicBezTo>
                  <a:pt x="233815" y="66801"/>
                  <a:pt x="229260" y="68318"/>
                  <a:pt x="226224" y="70594"/>
                </a:cubicBezTo>
                <a:cubicBezTo>
                  <a:pt x="232297" y="72111"/>
                  <a:pt x="239130" y="72870"/>
                  <a:pt x="245203" y="74387"/>
                </a:cubicBezTo>
                <a:cubicBezTo>
                  <a:pt x="247481" y="74387"/>
                  <a:pt x="249759" y="74387"/>
                  <a:pt x="252036" y="75145"/>
                </a:cubicBezTo>
                <a:cubicBezTo>
                  <a:pt x="249759" y="72111"/>
                  <a:pt x="248240" y="69835"/>
                  <a:pt x="247481" y="66801"/>
                </a:cubicBezTo>
                <a:cubicBezTo>
                  <a:pt x="244444" y="66042"/>
                  <a:pt x="240648" y="66042"/>
                  <a:pt x="237611" y="66042"/>
                </a:cubicBezTo>
                <a:close/>
                <a:moveTo>
                  <a:pt x="261146" y="55421"/>
                </a:moveTo>
                <a:cubicBezTo>
                  <a:pt x="260387" y="55421"/>
                  <a:pt x="260387" y="56180"/>
                  <a:pt x="260387" y="56180"/>
                </a:cubicBezTo>
                <a:cubicBezTo>
                  <a:pt x="261906" y="56939"/>
                  <a:pt x="263424" y="56939"/>
                  <a:pt x="264942" y="57697"/>
                </a:cubicBezTo>
                <a:cubicBezTo>
                  <a:pt x="263424" y="56939"/>
                  <a:pt x="261906" y="56180"/>
                  <a:pt x="261146" y="55421"/>
                </a:cubicBezTo>
                <a:close/>
                <a:moveTo>
                  <a:pt x="248240" y="52387"/>
                </a:moveTo>
                <a:cubicBezTo>
                  <a:pt x="245203" y="51628"/>
                  <a:pt x="242167" y="52387"/>
                  <a:pt x="239130" y="53904"/>
                </a:cubicBezTo>
                <a:cubicBezTo>
                  <a:pt x="241407" y="53904"/>
                  <a:pt x="244444" y="53904"/>
                  <a:pt x="247481" y="53904"/>
                </a:cubicBezTo>
                <a:cubicBezTo>
                  <a:pt x="248240" y="53146"/>
                  <a:pt x="248240" y="52387"/>
                  <a:pt x="248240" y="52387"/>
                </a:cubicBezTo>
                <a:close/>
                <a:moveTo>
                  <a:pt x="290755" y="44042"/>
                </a:moveTo>
                <a:cubicBezTo>
                  <a:pt x="285441" y="44801"/>
                  <a:pt x="280126" y="45559"/>
                  <a:pt x="275571" y="46318"/>
                </a:cubicBezTo>
                <a:cubicBezTo>
                  <a:pt x="274812" y="46318"/>
                  <a:pt x="274053" y="47077"/>
                  <a:pt x="272534" y="47077"/>
                </a:cubicBezTo>
                <a:cubicBezTo>
                  <a:pt x="278608" y="50870"/>
                  <a:pt x="284681" y="55421"/>
                  <a:pt x="289237" y="59973"/>
                </a:cubicBezTo>
                <a:cubicBezTo>
                  <a:pt x="293033" y="63008"/>
                  <a:pt x="296069" y="68318"/>
                  <a:pt x="299106" y="73628"/>
                </a:cubicBezTo>
                <a:cubicBezTo>
                  <a:pt x="307457" y="71352"/>
                  <a:pt x="334029" y="58456"/>
                  <a:pt x="317327" y="49352"/>
                </a:cubicBezTo>
                <a:cubicBezTo>
                  <a:pt x="311253" y="46318"/>
                  <a:pt x="304420" y="44801"/>
                  <a:pt x="297588" y="44042"/>
                </a:cubicBezTo>
                <a:cubicBezTo>
                  <a:pt x="296069" y="45559"/>
                  <a:pt x="293033" y="45559"/>
                  <a:pt x="290755" y="44042"/>
                </a:cubicBezTo>
                <a:close/>
                <a:moveTo>
                  <a:pt x="98579" y="36498"/>
                </a:moveTo>
                <a:cubicBezTo>
                  <a:pt x="123746" y="36498"/>
                  <a:pt x="144147" y="56872"/>
                  <a:pt x="144147" y="82005"/>
                </a:cubicBezTo>
                <a:cubicBezTo>
                  <a:pt x="144147" y="107138"/>
                  <a:pt x="123746" y="127512"/>
                  <a:pt x="98579" y="127512"/>
                </a:cubicBezTo>
                <a:cubicBezTo>
                  <a:pt x="73412" y="127512"/>
                  <a:pt x="53011" y="107138"/>
                  <a:pt x="53011" y="82005"/>
                </a:cubicBezTo>
                <a:cubicBezTo>
                  <a:pt x="53011" y="56872"/>
                  <a:pt x="73412" y="36498"/>
                  <a:pt x="98579" y="36498"/>
                </a:cubicBezTo>
                <a:close/>
                <a:moveTo>
                  <a:pt x="277469" y="13129"/>
                </a:moveTo>
                <a:cubicBezTo>
                  <a:pt x="269498" y="11232"/>
                  <a:pt x="258869" y="12560"/>
                  <a:pt x="249759" y="14456"/>
                </a:cubicBezTo>
                <a:cubicBezTo>
                  <a:pt x="233815" y="17491"/>
                  <a:pt x="215595" y="20525"/>
                  <a:pt x="200411" y="28111"/>
                </a:cubicBezTo>
                <a:cubicBezTo>
                  <a:pt x="193578" y="31904"/>
                  <a:pt x="178394" y="37973"/>
                  <a:pt x="185986" y="48594"/>
                </a:cubicBezTo>
                <a:cubicBezTo>
                  <a:pt x="192060" y="56939"/>
                  <a:pt x="200411" y="61490"/>
                  <a:pt x="208762" y="65283"/>
                </a:cubicBezTo>
                <a:cubicBezTo>
                  <a:pt x="210280" y="65283"/>
                  <a:pt x="211799" y="66042"/>
                  <a:pt x="212558" y="66801"/>
                </a:cubicBezTo>
                <a:cubicBezTo>
                  <a:pt x="213317" y="66042"/>
                  <a:pt x="213317" y="65283"/>
                  <a:pt x="214076" y="65283"/>
                </a:cubicBezTo>
                <a:cubicBezTo>
                  <a:pt x="216354" y="57697"/>
                  <a:pt x="220909" y="50870"/>
                  <a:pt x="226983" y="46318"/>
                </a:cubicBezTo>
                <a:cubicBezTo>
                  <a:pt x="236852" y="39491"/>
                  <a:pt x="247481" y="38732"/>
                  <a:pt x="257350" y="41008"/>
                </a:cubicBezTo>
                <a:cubicBezTo>
                  <a:pt x="266461" y="34939"/>
                  <a:pt x="277849" y="31904"/>
                  <a:pt x="289237" y="31146"/>
                </a:cubicBezTo>
                <a:cubicBezTo>
                  <a:pt x="290755" y="20146"/>
                  <a:pt x="285441" y="15025"/>
                  <a:pt x="277469" y="13129"/>
                </a:cubicBezTo>
                <a:close/>
                <a:moveTo>
                  <a:pt x="256876" y="422"/>
                </a:moveTo>
                <a:cubicBezTo>
                  <a:pt x="283543" y="-1854"/>
                  <a:pt x="305939" y="4594"/>
                  <a:pt x="302143" y="31904"/>
                </a:cubicBezTo>
                <a:cubicBezTo>
                  <a:pt x="305939" y="32663"/>
                  <a:pt x="309735" y="33422"/>
                  <a:pt x="312772" y="34180"/>
                </a:cubicBezTo>
                <a:cubicBezTo>
                  <a:pt x="330233" y="38732"/>
                  <a:pt x="342380" y="57697"/>
                  <a:pt x="327196" y="73628"/>
                </a:cubicBezTo>
                <a:cubicBezTo>
                  <a:pt x="321123" y="79697"/>
                  <a:pt x="312772" y="83490"/>
                  <a:pt x="303661" y="85766"/>
                </a:cubicBezTo>
                <a:cubicBezTo>
                  <a:pt x="305939" y="96387"/>
                  <a:pt x="303661" y="106248"/>
                  <a:pt x="289996" y="109283"/>
                </a:cubicBezTo>
                <a:cubicBezTo>
                  <a:pt x="286200" y="110042"/>
                  <a:pt x="280885" y="110800"/>
                  <a:pt x="276330" y="111559"/>
                </a:cubicBezTo>
                <a:cubicBezTo>
                  <a:pt x="275571" y="112317"/>
                  <a:pt x="274812" y="113835"/>
                  <a:pt x="273294" y="115352"/>
                </a:cubicBezTo>
                <a:cubicBezTo>
                  <a:pt x="268738" y="120662"/>
                  <a:pt x="261146" y="122938"/>
                  <a:pt x="253555" y="122938"/>
                </a:cubicBezTo>
                <a:cubicBezTo>
                  <a:pt x="254314" y="129007"/>
                  <a:pt x="248240" y="133559"/>
                  <a:pt x="240648" y="135834"/>
                </a:cubicBezTo>
                <a:cubicBezTo>
                  <a:pt x="247481" y="139627"/>
                  <a:pt x="254314" y="143421"/>
                  <a:pt x="258869" y="148731"/>
                </a:cubicBezTo>
                <a:cubicBezTo>
                  <a:pt x="263424" y="155558"/>
                  <a:pt x="252795" y="161627"/>
                  <a:pt x="248240" y="155558"/>
                </a:cubicBezTo>
                <a:cubicBezTo>
                  <a:pt x="239130" y="143421"/>
                  <a:pt x="207244" y="142662"/>
                  <a:pt x="207244" y="124455"/>
                </a:cubicBezTo>
                <a:cubicBezTo>
                  <a:pt x="206485" y="117628"/>
                  <a:pt x="211040" y="111559"/>
                  <a:pt x="217872" y="106248"/>
                </a:cubicBezTo>
                <a:cubicBezTo>
                  <a:pt x="217113" y="105490"/>
                  <a:pt x="216354" y="104731"/>
                  <a:pt x="216354" y="103214"/>
                </a:cubicBezTo>
                <a:cubicBezTo>
                  <a:pt x="214076" y="99421"/>
                  <a:pt x="212558" y="94869"/>
                  <a:pt x="211799" y="91076"/>
                </a:cubicBezTo>
                <a:cubicBezTo>
                  <a:pt x="210280" y="86525"/>
                  <a:pt x="208762" y="82731"/>
                  <a:pt x="208762" y="78180"/>
                </a:cubicBezTo>
                <a:cubicBezTo>
                  <a:pt x="203448" y="76663"/>
                  <a:pt x="198893" y="74387"/>
                  <a:pt x="193578" y="71352"/>
                </a:cubicBezTo>
                <a:cubicBezTo>
                  <a:pt x="173839" y="59214"/>
                  <a:pt x="161692" y="36456"/>
                  <a:pt x="185986" y="21284"/>
                </a:cubicBezTo>
                <a:cubicBezTo>
                  <a:pt x="199272" y="13698"/>
                  <a:pt x="230209" y="2698"/>
                  <a:pt x="256876" y="422"/>
                </a:cubicBezTo>
                <a:close/>
              </a:path>
            </a:pathLst>
          </a:custGeom>
          <a:solidFill>
            <a:srgbClr val="000000"/>
          </a:solidFill>
          <a:ln>
            <a:noFill/>
          </a:ln>
        </p:spPr>
      </p:sp>
      <p:grpSp>
        <p:nvGrpSpPr>
          <p:cNvPr id="95" name="组合 94"/>
          <p:cNvGrpSpPr/>
          <p:nvPr/>
        </p:nvGrpSpPr>
        <p:grpSpPr>
          <a:xfrm>
            <a:off x="1677296" y="3205113"/>
            <a:ext cx="1377096" cy="765485"/>
            <a:chOff x="4223792" y="2626817"/>
            <a:chExt cx="1377096" cy="765485"/>
          </a:xfrm>
        </p:grpSpPr>
        <p:sp>
          <p:nvSpPr>
            <p:cNvPr id="124" name="云形 123"/>
            <p:cNvSpPr/>
            <p:nvPr/>
          </p:nvSpPr>
          <p:spPr bwMode="auto">
            <a:xfrm>
              <a:off x="4223792" y="2626817"/>
              <a:ext cx="1377096" cy="765485"/>
            </a:xfrm>
            <a:prstGeom prst="cloud">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5" name="文本框 124"/>
            <p:cNvSpPr txBox="1"/>
            <p:nvPr/>
          </p:nvSpPr>
          <p:spPr bwMode="auto">
            <a:xfrm rot="21336980">
              <a:off x="4320951" y="2786489"/>
              <a:ext cx="1137518"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目的</a:t>
              </a:r>
              <a:r>
                <a:rPr kumimoji="0" lang="en-US" altLang="zh-CN" sz="14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IP</a:t>
              </a:r>
              <a:r>
                <a:rPr kumimoji="0" lang="zh-CN" altLang="en-US" sz="14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地址</a:t>
              </a:r>
              <a:r>
                <a:rPr kumimoji="0" lang="en-US" altLang="zh-CN" sz="14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IP 5</a:t>
              </a:r>
              <a:endParaRPr kumimoji="0" lang="zh-CN" altLang="en-US" sz="14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96" name="组合 95"/>
          <p:cNvGrpSpPr/>
          <p:nvPr/>
        </p:nvGrpSpPr>
        <p:grpSpPr>
          <a:xfrm>
            <a:off x="3128829" y="3538550"/>
            <a:ext cx="470668" cy="288032"/>
            <a:chOff x="454745" y="3104964"/>
            <a:chExt cx="470668" cy="288032"/>
          </a:xfrm>
        </p:grpSpPr>
        <p:sp>
          <p:nvSpPr>
            <p:cNvPr id="121" name="椭圆形标注 120"/>
            <p:cNvSpPr/>
            <p:nvPr/>
          </p:nvSpPr>
          <p:spPr>
            <a:xfrm>
              <a:off x="479377" y="3104964"/>
              <a:ext cx="432048" cy="288032"/>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2" name="文本框 121"/>
            <p:cNvSpPr txBox="1"/>
            <p:nvPr/>
          </p:nvSpPr>
          <p:spPr bwMode="auto">
            <a:xfrm>
              <a:off x="454745" y="3104964"/>
              <a:ext cx="470668"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IP 1</a:t>
              </a:r>
              <a:endPar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98" name="组合 97"/>
          <p:cNvGrpSpPr/>
          <p:nvPr/>
        </p:nvGrpSpPr>
        <p:grpSpPr>
          <a:xfrm>
            <a:off x="3729525" y="4079304"/>
            <a:ext cx="462651" cy="288032"/>
            <a:chOff x="479377" y="3104964"/>
            <a:chExt cx="462651" cy="288032"/>
          </a:xfrm>
        </p:grpSpPr>
        <p:sp>
          <p:nvSpPr>
            <p:cNvPr id="118" name="椭圆形标注 117"/>
            <p:cNvSpPr/>
            <p:nvPr/>
          </p:nvSpPr>
          <p:spPr>
            <a:xfrm>
              <a:off x="479377" y="3104964"/>
              <a:ext cx="432048" cy="288032"/>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0" name="文本框 119"/>
            <p:cNvSpPr txBox="1"/>
            <p:nvPr/>
          </p:nvSpPr>
          <p:spPr bwMode="auto">
            <a:xfrm>
              <a:off x="487390" y="3104964"/>
              <a:ext cx="454638"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IP 2</a:t>
              </a:r>
              <a:endPar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99" name="组合 98"/>
          <p:cNvGrpSpPr/>
          <p:nvPr/>
        </p:nvGrpSpPr>
        <p:grpSpPr>
          <a:xfrm>
            <a:off x="4197578" y="4583360"/>
            <a:ext cx="462652" cy="288032"/>
            <a:chOff x="479377" y="3104964"/>
            <a:chExt cx="462652" cy="288032"/>
          </a:xfrm>
        </p:grpSpPr>
        <p:sp>
          <p:nvSpPr>
            <p:cNvPr id="115" name="椭圆形标注 114"/>
            <p:cNvSpPr/>
            <p:nvPr/>
          </p:nvSpPr>
          <p:spPr>
            <a:xfrm>
              <a:off x="479377" y="3104964"/>
              <a:ext cx="432048" cy="288032"/>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7" name="文本框 116"/>
            <p:cNvSpPr txBox="1"/>
            <p:nvPr/>
          </p:nvSpPr>
          <p:spPr bwMode="auto">
            <a:xfrm>
              <a:off x="487390" y="3104964"/>
              <a:ext cx="454639"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IP 3</a:t>
              </a:r>
              <a:endPar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01" name="组合 100"/>
          <p:cNvGrpSpPr/>
          <p:nvPr/>
        </p:nvGrpSpPr>
        <p:grpSpPr>
          <a:xfrm>
            <a:off x="5349706" y="4043300"/>
            <a:ext cx="462652" cy="288032"/>
            <a:chOff x="479377" y="3104964"/>
            <a:chExt cx="462652" cy="288032"/>
          </a:xfrm>
        </p:grpSpPr>
        <p:sp>
          <p:nvSpPr>
            <p:cNvPr id="112" name="椭圆形标注 111"/>
            <p:cNvSpPr/>
            <p:nvPr/>
          </p:nvSpPr>
          <p:spPr>
            <a:xfrm>
              <a:off x="479377" y="3104964"/>
              <a:ext cx="432048" cy="288032"/>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4" name="文本框 113"/>
            <p:cNvSpPr txBox="1"/>
            <p:nvPr/>
          </p:nvSpPr>
          <p:spPr bwMode="auto">
            <a:xfrm>
              <a:off x="487390" y="3104964"/>
              <a:ext cx="454639"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IP 4</a:t>
              </a:r>
              <a:endParaRPr kumimoji="0" lang="zh-CN" altLang="en-US" sz="12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02" name="组合 101"/>
          <p:cNvGrpSpPr/>
          <p:nvPr/>
        </p:nvGrpSpPr>
        <p:grpSpPr>
          <a:xfrm>
            <a:off x="4977445" y="3538550"/>
            <a:ext cx="454639" cy="288032"/>
            <a:chOff x="467156" y="3104964"/>
            <a:chExt cx="454639" cy="288032"/>
          </a:xfrm>
        </p:grpSpPr>
        <p:sp>
          <p:nvSpPr>
            <p:cNvPr id="110" name="椭圆形标注 109"/>
            <p:cNvSpPr/>
            <p:nvPr/>
          </p:nvSpPr>
          <p:spPr>
            <a:xfrm>
              <a:off x="479377" y="3104964"/>
              <a:ext cx="432048" cy="288032"/>
            </a:xfrm>
            <a:prstGeom prst="wedgeEllipseCallout">
              <a:avLst/>
            </a:prstGeom>
            <a:solidFill>
              <a:srgbClr val="00B0F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1" name="文本框 110"/>
            <p:cNvSpPr txBox="1"/>
            <p:nvPr/>
          </p:nvSpPr>
          <p:spPr bwMode="auto">
            <a:xfrm>
              <a:off x="467156" y="3107111"/>
              <a:ext cx="454639"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chemeClr val="bg1"/>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IP 5</a:t>
              </a:r>
              <a:endParaRPr kumimoji="0" lang="zh-CN" altLang="en-US" sz="1200" b="1" i="0" u="none" strike="noStrike" kern="0" cap="none" spc="0" normalizeH="0" baseline="0" noProof="0" dirty="0">
                <a:ln>
                  <a:noFill/>
                </a:ln>
                <a:solidFill>
                  <a:schemeClr val="bg1"/>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04" name="椭圆形标注 103"/>
          <p:cNvSpPr/>
          <p:nvPr/>
        </p:nvSpPr>
        <p:spPr>
          <a:xfrm>
            <a:off x="4557616" y="3107196"/>
            <a:ext cx="252027" cy="180020"/>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5" name="椭圆形标注 104"/>
          <p:cNvSpPr/>
          <p:nvPr/>
        </p:nvSpPr>
        <p:spPr>
          <a:xfrm>
            <a:off x="5853760" y="2567136"/>
            <a:ext cx="252027" cy="180020"/>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6" name="椭圆形标注 105"/>
          <p:cNvSpPr/>
          <p:nvPr/>
        </p:nvSpPr>
        <p:spPr>
          <a:xfrm>
            <a:off x="5217062" y="4655368"/>
            <a:ext cx="252027" cy="180020"/>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7" name="椭圆形标注 106"/>
          <p:cNvSpPr/>
          <p:nvPr/>
        </p:nvSpPr>
        <p:spPr>
          <a:xfrm>
            <a:off x="3873540" y="5195428"/>
            <a:ext cx="252027" cy="180020"/>
          </a:xfrm>
          <a:prstGeom prst="wedgeEllipseCallout">
            <a:avLst/>
          </a:prstGeom>
          <a:solidFill>
            <a:srgbClr val="F4FBFE"/>
          </a:solidFill>
          <a:ln w="952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8" name="任意多边形 107"/>
          <p:cNvSpPr/>
          <p:nvPr/>
        </p:nvSpPr>
        <p:spPr>
          <a:xfrm>
            <a:off x="2865428" y="3932921"/>
            <a:ext cx="2279560" cy="1043189"/>
          </a:xfrm>
          <a:custGeom>
            <a:avLst/>
            <a:gdLst>
              <a:gd name="connsiteX0" fmla="*/ 0 w 2279560"/>
              <a:gd name="connsiteY0" fmla="*/ 38637 h 1043189"/>
              <a:gd name="connsiteX1" fmla="*/ 334850 w 2279560"/>
              <a:gd name="connsiteY1" fmla="*/ 38637 h 1043189"/>
              <a:gd name="connsiteX2" fmla="*/ 1339402 w 2279560"/>
              <a:gd name="connsiteY2" fmla="*/ 1043189 h 1043189"/>
              <a:gd name="connsiteX3" fmla="*/ 1481070 w 2279560"/>
              <a:gd name="connsiteY3" fmla="*/ 1043189 h 1043189"/>
              <a:gd name="connsiteX4" fmla="*/ 2279560 w 2279560"/>
              <a:gd name="connsiteY4" fmla="*/ 1043189 h 1043189"/>
              <a:gd name="connsiteX5" fmla="*/ 2279560 w 2279560"/>
              <a:gd name="connsiteY5" fmla="*/ 0 h 104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9560" h="1043189">
                <a:moveTo>
                  <a:pt x="0" y="38637"/>
                </a:moveTo>
                <a:lnTo>
                  <a:pt x="334850" y="38637"/>
                </a:lnTo>
                <a:lnTo>
                  <a:pt x="1339402" y="1043189"/>
                </a:lnTo>
                <a:lnTo>
                  <a:pt x="1481070" y="1043189"/>
                </a:lnTo>
                <a:lnTo>
                  <a:pt x="2279560" y="1043189"/>
                </a:lnTo>
                <a:lnTo>
                  <a:pt x="2279560" y="0"/>
                </a:lnTo>
              </a:path>
            </a:pathLst>
          </a:custGeom>
          <a:noFill/>
          <a:ln w="38100" cap="flat" cmpd="sng" algn="ctr">
            <a:solidFill>
              <a:srgbClr val="00B0F0"/>
            </a:solidFill>
            <a:prstDash val="soli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3" name="矩形 172"/>
          <p:cNvSpPr/>
          <p:nvPr/>
        </p:nvSpPr>
        <p:spPr>
          <a:xfrm>
            <a:off x="1950485" y="4899795"/>
            <a:ext cx="731912" cy="307777"/>
          </a:xfrm>
          <a:prstGeom prst="rect">
            <a:avLst/>
          </a:prstGeom>
        </p:spPr>
        <p:txBody>
          <a:bodyPr wrap="square">
            <a:spAutoFit/>
          </a:bodyPr>
          <a:lstStyle/>
          <a:p>
            <a:pPr algn="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DATA</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五边形 72"/>
          <p:cNvSpPr/>
          <p:nvPr/>
        </p:nvSpPr>
        <p:spPr bwMode="auto">
          <a:xfrm>
            <a:off x="7156442"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76" name="燕尾形 75"/>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77" name="燕尾形 76"/>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78" name="燕尾形 77"/>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81" name="燕尾形 80"/>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等腰三角形 4"/>
          <p:cNvSpPr/>
          <p:nvPr/>
        </p:nvSpPr>
        <p:spPr>
          <a:xfrm rot="5400000">
            <a:off x="5553885" y="3851519"/>
            <a:ext cx="3350836"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圆角矩形 75"/>
          <p:cNvSpPr/>
          <p:nvPr/>
        </p:nvSpPr>
        <p:spPr>
          <a:xfrm>
            <a:off x="7535197" y="3138886"/>
            <a:ext cx="2866969"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en-US" altLang="zh-CN" sz="1800" b="1" dirty="0" smtClean="0">
                <a:solidFill>
                  <a:prstClr val="white"/>
                </a:solidFill>
              </a:rPr>
              <a:t>IP</a:t>
            </a:r>
            <a:r>
              <a:rPr lang="zh-CN" altLang="en-US" sz="1800" b="1" dirty="0" smtClean="0">
                <a:solidFill>
                  <a:prstClr val="white"/>
                </a:solidFill>
              </a:rPr>
              <a:t>地址</a:t>
            </a:r>
            <a:endParaRPr lang="zh-CN" altLang="en-US" sz="1800" b="1" dirty="0">
              <a:solidFill>
                <a:prstClr val="white"/>
              </a:solidFill>
            </a:endParaRPr>
          </a:p>
        </p:txBody>
      </p:sp>
      <p:sp>
        <p:nvSpPr>
          <p:cNvPr id="74" name="圆角矩形 75"/>
          <p:cNvSpPr/>
          <p:nvPr/>
        </p:nvSpPr>
        <p:spPr>
          <a:xfrm>
            <a:off x="7535197" y="3570391"/>
            <a:ext cx="2866969" cy="1238451"/>
          </a:xfrm>
          <a:prstGeom prst="roundRect">
            <a:avLst>
              <a:gd name="adj" fmla="val 874"/>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algn="just">
              <a:lnSpc>
                <a:spcPts val="2600"/>
              </a:lnSpc>
              <a:spcAft>
                <a:spcPts val="600"/>
              </a:spcAft>
            </a:pPr>
            <a:r>
              <a:rPr lang="en-US" altLang="zh-CN" sz="1600" dirty="0">
                <a:solidFill>
                  <a:prstClr val="black"/>
                </a:solidFill>
              </a:rPr>
              <a:t>IP</a:t>
            </a:r>
            <a:r>
              <a:rPr lang="zh-CN" altLang="en-US" sz="1600" dirty="0">
                <a:solidFill>
                  <a:prstClr val="black"/>
                </a:solidFill>
              </a:rPr>
              <a:t>地址就像现实中的地址，可以标识网络中的一个节点，数据就是通过它来找到目的地。</a:t>
            </a:r>
          </a:p>
        </p:txBody>
      </p:sp>
    </p:spTree>
    <p:extLst>
      <p:ext uri="{BB962C8B-B14F-4D97-AF65-F5344CB8AC3E}">
        <p14:creationId xmlns:p14="http://schemas.microsoft.com/office/powerpoint/2010/main" val="2951973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地址表示</a:t>
            </a:r>
          </a:p>
        </p:txBody>
      </p:sp>
      <p:sp>
        <p:nvSpPr>
          <p:cNvPr id="3" name="文本占位符 2"/>
          <p:cNvSpPr>
            <a:spLocks noGrp="1"/>
          </p:cNvSpPr>
          <p:nvPr>
            <p:ph type="body" sz="quarter" idx="10"/>
          </p:nvPr>
        </p:nvSpPr>
        <p:spPr/>
        <p:txBody>
          <a:bodyPr/>
          <a:lstStyle/>
          <a:p>
            <a:r>
              <a:rPr lang="zh-CN" altLang="en-US" sz="2000" dirty="0"/>
              <a:t>一个</a:t>
            </a:r>
            <a:r>
              <a:rPr lang="en-US" altLang="zh-CN" sz="2000" dirty="0"/>
              <a:t>IPv4</a:t>
            </a:r>
            <a:r>
              <a:rPr lang="zh-CN" altLang="en-US" sz="2000" dirty="0"/>
              <a:t>地址有</a:t>
            </a:r>
            <a:r>
              <a:rPr lang="en-US" altLang="zh-CN" sz="2000" dirty="0" smtClean="0"/>
              <a:t>32 bit</a:t>
            </a:r>
            <a:r>
              <a:rPr lang="zh-CN" altLang="en-US" sz="2000" dirty="0" smtClean="0"/>
              <a:t>。</a:t>
            </a:r>
            <a:endParaRPr lang="zh-CN" altLang="en-US" sz="2000" dirty="0"/>
          </a:p>
          <a:p>
            <a:r>
              <a:rPr lang="en-US" altLang="zh-CN" sz="2000" dirty="0"/>
              <a:t>IPv4</a:t>
            </a:r>
            <a:r>
              <a:rPr lang="zh-CN" altLang="en-US" sz="2000" dirty="0"/>
              <a:t>地址通常采用“点分十进制”表示。</a:t>
            </a:r>
            <a:endParaRPr lang="en-US" altLang="zh-CN" sz="2000" dirty="0"/>
          </a:p>
          <a:p>
            <a:endParaRPr lang="en-US" altLang="zh-CN" sz="2000" dirty="0"/>
          </a:p>
          <a:p>
            <a:endParaRPr lang="en-US" altLang="zh-CN" sz="2000" dirty="0"/>
          </a:p>
          <a:p>
            <a:endParaRPr lang="en-US" altLang="zh-CN" sz="2000" dirty="0"/>
          </a:p>
          <a:p>
            <a:endParaRPr lang="en-US" altLang="zh-CN" sz="2000" dirty="0" smtClean="0"/>
          </a:p>
          <a:p>
            <a:endParaRPr lang="en-US" altLang="zh-CN" sz="2000" dirty="0" smtClean="0"/>
          </a:p>
          <a:p>
            <a:pPr marL="0" indent="0">
              <a:buNone/>
            </a:pPr>
            <a:endParaRPr lang="en-US" altLang="zh-CN" sz="2000" dirty="0"/>
          </a:p>
          <a:p>
            <a:r>
              <a:rPr lang="en-US" altLang="zh-CN" sz="1800" dirty="0"/>
              <a:t>IPv4</a:t>
            </a:r>
            <a:r>
              <a:rPr lang="zh-CN" altLang="en-US" sz="1800" dirty="0"/>
              <a:t>地址范围：</a:t>
            </a:r>
            <a:r>
              <a:rPr lang="en-US" altLang="zh-CN" sz="1800" dirty="0" smtClean="0"/>
              <a:t>0.0.0.0~255.255.255.255</a:t>
            </a:r>
            <a:r>
              <a:rPr lang="zh-CN" altLang="en-US" sz="1800" dirty="0"/>
              <a:t>。</a:t>
            </a:r>
          </a:p>
        </p:txBody>
      </p:sp>
      <p:graphicFrame>
        <p:nvGraphicFramePr>
          <p:cNvPr id="4" name="表格 3"/>
          <p:cNvGraphicFramePr>
            <a:graphicFrameLocks noGrp="1"/>
          </p:cNvGraphicFramePr>
          <p:nvPr>
            <p:extLst/>
          </p:nvPr>
        </p:nvGraphicFramePr>
        <p:xfrm>
          <a:off x="4303879" y="2406216"/>
          <a:ext cx="5392752" cy="670560"/>
        </p:xfrm>
        <a:graphic>
          <a:graphicData uri="http://schemas.openxmlformats.org/drawingml/2006/table">
            <a:tbl>
              <a:tblPr firstRow="1" bandRow="1">
                <a:tableStyleId>{2A488322-F2BA-4B5B-9748-0D474271808F}</a:tableStyleId>
              </a:tblPr>
              <a:tblGrid>
                <a:gridCol w="1348188">
                  <a:extLst>
                    <a:ext uri="{9D8B030D-6E8A-4147-A177-3AD203B41FA5}">
                      <a16:colId xmlns="" xmlns:a16="http://schemas.microsoft.com/office/drawing/2014/main" val="20000"/>
                    </a:ext>
                  </a:extLst>
                </a:gridCol>
                <a:gridCol w="1348188">
                  <a:extLst>
                    <a:ext uri="{9D8B030D-6E8A-4147-A177-3AD203B41FA5}">
                      <a16:colId xmlns="" xmlns:a16="http://schemas.microsoft.com/office/drawing/2014/main" val="20001"/>
                    </a:ext>
                  </a:extLst>
                </a:gridCol>
                <a:gridCol w="1348188">
                  <a:extLst>
                    <a:ext uri="{9D8B030D-6E8A-4147-A177-3AD203B41FA5}">
                      <a16:colId xmlns="" xmlns:a16="http://schemas.microsoft.com/office/drawing/2014/main" val="20002"/>
                    </a:ext>
                  </a:extLst>
                </a:gridCol>
                <a:gridCol w="1348188">
                  <a:extLst>
                    <a:ext uri="{9D8B030D-6E8A-4147-A177-3AD203B41FA5}">
                      <a16:colId xmlns="" xmlns:a16="http://schemas.microsoft.com/office/drawing/2014/main" val="20003"/>
                    </a:ext>
                  </a:extLst>
                </a:gridCol>
              </a:tblGrid>
              <a:tr h="288032">
                <a:tc>
                  <a:txBody>
                    <a:bodyPr/>
                    <a:lstStyle/>
                    <a:p>
                      <a:pPr algn="ctr"/>
                      <a:r>
                        <a:rPr lang="en-US" altLang="zh-CN"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a:r>
                        <a:rPr lang="en-US" altLang="zh-CN"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a:r>
                        <a:rPr lang="en-US" altLang="zh-CN"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a:r>
                        <a:rPr lang="en-US" altLang="zh-CN"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6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88032">
                <a:tc>
                  <a:txBody>
                    <a:bodyPr/>
                    <a:lstStyle/>
                    <a:p>
                      <a:pPr algn="ctr"/>
                      <a:r>
                        <a:rPr lang="en-US" altLang="zh-CN" sz="1600" b="1" dirty="0">
                          <a:ln>
                            <a:noFill/>
                          </a:ln>
                          <a:latin typeface="Huawei Sans" panose="020C0503030203020204" pitchFamily="34" charset="0"/>
                          <a:ea typeface="方正兰亭黑简体" panose="02000000000000000000" pitchFamily="2" charset="-122"/>
                          <a:cs typeface="Huawei Sans" panose="020C0503030203020204" pitchFamily="34" charset="0"/>
                        </a:rPr>
                        <a:t>11000000</a:t>
                      </a:r>
                      <a:endParaRPr lang="zh-CN" altLang="en-US" sz="16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600" dirty="0">
                          <a:ln>
                            <a:noFill/>
                          </a:ln>
                          <a:latin typeface="Huawei Sans" panose="020C0503030203020204" pitchFamily="34" charset="0"/>
                          <a:ea typeface="方正兰亭黑简体" panose="02000000000000000000" pitchFamily="2" charset="-122"/>
                          <a:cs typeface="Huawei Sans" panose="020C0503030203020204" pitchFamily="34" charset="0"/>
                        </a:rPr>
                        <a:t>10101000</a:t>
                      </a:r>
                      <a:endParaRPr lang="zh-CN" altLang="en-US" sz="16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600" dirty="0">
                          <a:ln>
                            <a:noFill/>
                          </a:ln>
                          <a:latin typeface="Huawei Sans" panose="020C0503030203020204" pitchFamily="34" charset="0"/>
                          <a:ea typeface="方正兰亭黑简体" panose="02000000000000000000" pitchFamily="2" charset="-122"/>
                          <a:cs typeface="Huawei Sans" panose="020C0503030203020204" pitchFamily="34" charset="0"/>
                        </a:rPr>
                        <a:t>00001010</a:t>
                      </a:r>
                      <a:endParaRPr lang="zh-CN" altLang="en-US" sz="16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600" dirty="0">
                          <a:ln>
                            <a:noFill/>
                          </a:ln>
                          <a:latin typeface="Huawei Sans" panose="020C0503030203020204" pitchFamily="34" charset="0"/>
                          <a:ea typeface="方正兰亭黑简体" panose="02000000000000000000" pitchFamily="2" charset="-122"/>
                          <a:cs typeface="Huawei Sans" panose="020C0503030203020204" pitchFamily="34" charset="0"/>
                        </a:rPr>
                        <a:t>00000001</a:t>
                      </a:r>
                      <a:endParaRPr lang="zh-CN" altLang="en-US" sz="16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sp>
        <p:nvSpPr>
          <p:cNvPr id="5" name="TextBox 2"/>
          <p:cNvSpPr txBox="1"/>
          <p:nvPr/>
        </p:nvSpPr>
        <p:spPr>
          <a:xfrm>
            <a:off x="3437568" y="2418350"/>
            <a:ext cx="800219" cy="338554"/>
          </a:xfrm>
          <a:prstGeom prst="rect">
            <a:avLst/>
          </a:prstGeom>
          <a:noFill/>
        </p:spPr>
        <p:txBody>
          <a:bodyPr wrap="none" rtlCol="0">
            <a:spAutoFit/>
          </a:bodyPr>
          <a:lstStyle/>
          <a:p>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十进制</a:t>
            </a:r>
          </a:p>
        </p:txBody>
      </p:sp>
      <p:sp>
        <p:nvSpPr>
          <p:cNvPr id="6" name="TextBox 5"/>
          <p:cNvSpPr txBox="1"/>
          <p:nvPr/>
        </p:nvSpPr>
        <p:spPr>
          <a:xfrm>
            <a:off x="3437568" y="2789994"/>
            <a:ext cx="800219" cy="338554"/>
          </a:xfrm>
          <a:prstGeom prst="rect">
            <a:avLst/>
          </a:prstGeom>
          <a:noFill/>
        </p:spPr>
        <p:txBody>
          <a:bodyPr wrap="none" rtlCol="0">
            <a:spAutoFit/>
          </a:bodyPr>
          <a:lstStyle/>
          <a:p>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二进制</a:t>
            </a:r>
          </a:p>
        </p:txBody>
      </p:sp>
      <p:graphicFrame>
        <p:nvGraphicFramePr>
          <p:cNvPr id="8" name="表格 7"/>
          <p:cNvGraphicFramePr>
            <a:graphicFrameLocks noGrp="1"/>
          </p:cNvGraphicFramePr>
          <p:nvPr>
            <p:extLst/>
          </p:nvPr>
        </p:nvGraphicFramePr>
        <p:xfrm>
          <a:off x="4087855" y="3681276"/>
          <a:ext cx="5184576" cy="720080"/>
        </p:xfrm>
        <a:graphic>
          <a:graphicData uri="http://schemas.openxmlformats.org/drawingml/2006/table">
            <a:tbl>
              <a:tblPr/>
              <a:tblGrid>
                <a:gridCol w="648072">
                  <a:extLst>
                    <a:ext uri="{9D8B030D-6E8A-4147-A177-3AD203B41FA5}">
                      <a16:colId xmlns="" xmlns:a16="http://schemas.microsoft.com/office/drawing/2014/main" val="20000"/>
                    </a:ext>
                  </a:extLst>
                </a:gridCol>
                <a:gridCol w="648072">
                  <a:extLst>
                    <a:ext uri="{9D8B030D-6E8A-4147-A177-3AD203B41FA5}">
                      <a16:colId xmlns="" xmlns:a16="http://schemas.microsoft.com/office/drawing/2014/main" val="20001"/>
                    </a:ext>
                  </a:extLst>
                </a:gridCol>
                <a:gridCol w="648072">
                  <a:extLst>
                    <a:ext uri="{9D8B030D-6E8A-4147-A177-3AD203B41FA5}">
                      <a16:colId xmlns="" xmlns:a16="http://schemas.microsoft.com/office/drawing/2014/main" val="20002"/>
                    </a:ext>
                  </a:extLst>
                </a:gridCol>
                <a:gridCol w="648072">
                  <a:extLst>
                    <a:ext uri="{9D8B030D-6E8A-4147-A177-3AD203B41FA5}">
                      <a16:colId xmlns="" xmlns:a16="http://schemas.microsoft.com/office/drawing/2014/main" val="20003"/>
                    </a:ext>
                  </a:extLst>
                </a:gridCol>
                <a:gridCol w="648072">
                  <a:extLst>
                    <a:ext uri="{9D8B030D-6E8A-4147-A177-3AD203B41FA5}">
                      <a16:colId xmlns="" xmlns:a16="http://schemas.microsoft.com/office/drawing/2014/main" val="20004"/>
                    </a:ext>
                  </a:extLst>
                </a:gridCol>
                <a:gridCol w="648072">
                  <a:extLst>
                    <a:ext uri="{9D8B030D-6E8A-4147-A177-3AD203B41FA5}">
                      <a16:colId xmlns="" xmlns:a16="http://schemas.microsoft.com/office/drawing/2014/main" val="20005"/>
                    </a:ext>
                  </a:extLst>
                </a:gridCol>
                <a:gridCol w="648072">
                  <a:extLst>
                    <a:ext uri="{9D8B030D-6E8A-4147-A177-3AD203B41FA5}">
                      <a16:colId xmlns="" xmlns:a16="http://schemas.microsoft.com/office/drawing/2014/main" val="20006"/>
                    </a:ext>
                  </a:extLst>
                </a:gridCol>
                <a:gridCol w="648072">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7</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6</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5</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4</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3</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6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128</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64</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32</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16</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8</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4</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9" name="表格 8"/>
          <p:cNvGraphicFramePr>
            <a:graphicFrameLocks noGrp="1"/>
          </p:cNvGraphicFramePr>
          <p:nvPr>
            <p:extLst/>
          </p:nvPr>
        </p:nvGraphicFramePr>
        <p:xfrm>
          <a:off x="4087855" y="4541650"/>
          <a:ext cx="5184576" cy="360040"/>
        </p:xfrm>
        <a:graphic>
          <a:graphicData uri="http://schemas.openxmlformats.org/drawingml/2006/table">
            <a:tbl>
              <a:tblPr/>
              <a:tblGrid>
                <a:gridCol w="648072">
                  <a:extLst>
                    <a:ext uri="{9D8B030D-6E8A-4147-A177-3AD203B41FA5}">
                      <a16:colId xmlns="" xmlns:a16="http://schemas.microsoft.com/office/drawing/2014/main" val="20000"/>
                    </a:ext>
                  </a:extLst>
                </a:gridCol>
                <a:gridCol w="648072">
                  <a:extLst>
                    <a:ext uri="{9D8B030D-6E8A-4147-A177-3AD203B41FA5}">
                      <a16:colId xmlns="" xmlns:a16="http://schemas.microsoft.com/office/drawing/2014/main" val="20001"/>
                    </a:ext>
                  </a:extLst>
                </a:gridCol>
                <a:gridCol w="648072">
                  <a:extLst>
                    <a:ext uri="{9D8B030D-6E8A-4147-A177-3AD203B41FA5}">
                      <a16:colId xmlns="" xmlns:a16="http://schemas.microsoft.com/office/drawing/2014/main" val="20002"/>
                    </a:ext>
                  </a:extLst>
                </a:gridCol>
                <a:gridCol w="648072">
                  <a:extLst>
                    <a:ext uri="{9D8B030D-6E8A-4147-A177-3AD203B41FA5}">
                      <a16:colId xmlns="" xmlns:a16="http://schemas.microsoft.com/office/drawing/2014/main" val="20003"/>
                    </a:ext>
                  </a:extLst>
                </a:gridCol>
                <a:gridCol w="648072">
                  <a:extLst>
                    <a:ext uri="{9D8B030D-6E8A-4147-A177-3AD203B41FA5}">
                      <a16:colId xmlns="" xmlns:a16="http://schemas.microsoft.com/office/drawing/2014/main" val="20004"/>
                    </a:ext>
                  </a:extLst>
                </a:gridCol>
                <a:gridCol w="648072">
                  <a:extLst>
                    <a:ext uri="{9D8B030D-6E8A-4147-A177-3AD203B41FA5}">
                      <a16:colId xmlns="" xmlns:a16="http://schemas.microsoft.com/office/drawing/2014/main" val="20005"/>
                    </a:ext>
                  </a:extLst>
                </a:gridCol>
                <a:gridCol w="648072">
                  <a:extLst>
                    <a:ext uri="{9D8B030D-6E8A-4147-A177-3AD203B41FA5}">
                      <a16:colId xmlns="" xmlns:a16="http://schemas.microsoft.com/office/drawing/2014/main" val="20006"/>
                    </a:ext>
                  </a:extLst>
                </a:gridCol>
                <a:gridCol w="648072">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10" name="矩形 9"/>
          <p:cNvSpPr/>
          <p:nvPr/>
        </p:nvSpPr>
        <p:spPr>
          <a:xfrm>
            <a:off x="3991675" y="4977736"/>
            <a:ext cx="2412268" cy="400110"/>
          </a:xfrm>
          <a:prstGeom prst="rect">
            <a:avLst/>
          </a:prstGeom>
        </p:spPr>
        <p:txBody>
          <a:bodyPr wrap="square">
            <a:spAutoFit/>
          </a:bodyPr>
          <a:lstStyle/>
          <a:p>
            <a:pPr algn="l"/>
            <a:r>
              <a:rPr lang="en-US" altLang="zh-CN" sz="20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 128 + 64 = 192</a:t>
            </a:r>
            <a:endParaRPr lang="zh-CN" altLang="en-US" sz="20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3511791" y="3816880"/>
            <a:ext cx="455712" cy="338554"/>
          </a:xfrm>
          <a:prstGeom prst="rect">
            <a:avLst/>
          </a:prstGeom>
        </p:spPr>
        <p:txBody>
          <a:bodyPr wrap="square">
            <a:spAutoFit/>
          </a:bodyPr>
          <a:lstStyle/>
          <a:p>
            <a:pPr algn="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幂</a:t>
            </a:r>
          </a:p>
        </p:txBody>
      </p:sp>
      <p:sp>
        <p:nvSpPr>
          <p:cNvPr id="12" name="矩形 11"/>
          <p:cNvSpPr/>
          <p:nvPr/>
        </p:nvSpPr>
        <p:spPr>
          <a:xfrm>
            <a:off x="3511791" y="4533238"/>
            <a:ext cx="455712" cy="338554"/>
          </a:xfrm>
          <a:prstGeom prst="rect">
            <a:avLst/>
          </a:prstGeom>
        </p:spPr>
        <p:txBody>
          <a:bodyPr wrap="square">
            <a:spAutoFit/>
          </a:bodyPr>
          <a:lstStyle/>
          <a:p>
            <a:pPr algn="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位</a:t>
            </a:r>
          </a:p>
        </p:txBody>
      </p:sp>
      <p:sp>
        <p:nvSpPr>
          <p:cNvPr id="34" name="íṥliḑe">
            <a:extLst>
              <a:ext uri="{FF2B5EF4-FFF2-40B4-BE49-F238E27FC236}">
                <a16:creationId xmlns="" xmlns:a16="http://schemas.microsoft.com/office/drawing/2014/main" id="{03370132-C199-466C-9FF3-97790D081173}"/>
              </a:ext>
            </a:extLst>
          </p:cNvPr>
          <p:cNvSpPr txBox="1"/>
          <p:nvPr/>
        </p:nvSpPr>
        <p:spPr bwMode="gray">
          <a:xfrm>
            <a:off x="886947" y="2514228"/>
            <a:ext cx="2340000" cy="540000"/>
          </a:xfrm>
          <a:prstGeom prst="rect">
            <a:avLst/>
          </a:prstGeom>
          <a:solidFill>
            <a:srgbClr val="F4FBFE"/>
          </a:solidFill>
          <a:ln w="12700">
            <a:solidFill>
              <a:srgbClr val="99DFF9"/>
            </a:solidFill>
            <a:prstDash val="solid"/>
            <a:miter lim="800000"/>
            <a:headEnd/>
            <a:tailEnd/>
          </a:ln>
        </p:spPr>
        <p:txBody>
          <a:bodyPr wrap="square" lIns="91440" tIns="45720" rIns="91440" bIns="45720" anchor="ctr">
            <a:noAutofit/>
          </a:bodyPr>
          <a:lstStyle>
            <a:defPPr>
              <a:defRPr lang="en-US"/>
            </a:defPPr>
            <a:lvl1pPr algn="ctr" defTabSz="914400">
              <a:defRPr sz="1600" b="1">
                <a:latin typeface="Huawei Sans" panose="020C0503030203020204" pitchFamily="34" charset="0"/>
                <a:ea typeface="方正兰亭黑简体" panose="02000000000000000000" pitchFamily="2" charset="-122"/>
                <a:cs typeface="Huawei Sans" panose="020C0503030203020204" pitchFamily="34"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zh-CN" altLang="en-US" dirty="0"/>
              <a:t>点分十进制表示法</a:t>
            </a:r>
            <a:endParaRPr lang="en-US" altLang="zh-CN" dirty="0"/>
          </a:p>
        </p:txBody>
      </p:sp>
      <p:sp>
        <p:nvSpPr>
          <p:cNvPr id="38" name="íṥliḑe">
            <a:extLst>
              <a:ext uri="{FF2B5EF4-FFF2-40B4-BE49-F238E27FC236}">
                <a16:creationId xmlns="" xmlns:a16="http://schemas.microsoft.com/office/drawing/2014/main" id="{03370132-C199-466C-9FF3-97790D081173}"/>
              </a:ext>
            </a:extLst>
          </p:cNvPr>
          <p:cNvSpPr txBox="1"/>
          <p:nvPr/>
        </p:nvSpPr>
        <p:spPr bwMode="gray">
          <a:xfrm>
            <a:off x="886947" y="4149328"/>
            <a:ext cx="2340000" cy="540000"/>
          </a:xfrm>
          <a:prstGeom prst="rect">
            <a:avLst/>
          </a:prstGeom>
          <a:solidFill>
            <a:srgbClr val="F4FBFE"/>
          </a:solidFill>
          <a:ln w="12700">
            <a:solidFill>
              <a:srgbClr val="99DFF9"/>
            </a:solidFill>
            <a:prstDash val="solid"/>
            <a:miter lim="800000"/>
            <a:headEnd/>
            <a:tailEnd/>
          </a:ln>
        </p:spPr>
        <p:txBody>
          <a:bodyPr wrap="square" lIns="91440" tIns="45720" rIns="91440" bIns="45720" anchor="ctr">
            <a:noAutofit/>
          </a:bodyPr>
          <a:lstStyle>
            <a:defPPr>
              <a:defRPr lang="en-US"/>
            </a:defPPr>
            <a:lvl1pPr algn="ctr" defTabSz="914400">
              <a:defRPr sz="1600" b="1">
                <a:latin typeface="Huawei Sans" panose="020C0503030203020204" pitchFamily="34" charset="0"/>
                <a:ea typeface="方正兰亭黑简体" panose="02000000000000000000" pitchFamily="2" charset="-122"/>
                <a:cs typeface="Huawei Sans" panose="020C0503030203020204" pitchFamily="34"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zh-CN" altLang="en-US" dirty="0"/>
              <a:t>十进制与二进制的转换</a:t>
            </a:r>
            <a:endParaRPr lang="en-US" altLang="zh-CN" dirty="0"/>
          </a:p>
        </p:txBody>
      </p:sp>
      <p:sp>
        <p:nvSpPr>
          <p:cNvPr id="15" name="矩形 14"/>
          <p:cNvSpPr/>
          <p:nvPr/>
        </p:nvSpPr>
        <p:spPr>
          <a:xfrm>
            <a:off x="9868489" y="2406216"/>
            <a:ext cx="828092" cy="338554"/>
          </a:xfrm>
          <a:prstGeom prst="rect">
            <a:avLst/>
          </a:prstGeom>
        </p:spPr>
        <p:txBody>
          <a:bodyPr wrap="square">
            <a:spAutoFit/>
          </a:bodyPr>
          <a:lstStyle/>
          <a:p>
            <a:pPr algn="ctr" fontAlgn="b"/>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4 byte</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9868489" y="2766256"/>
            <a:ext cx="1436032" cy="338554"/>
          </a:xfrm>
          <a:prstGeom prst="rect">
            <a:avLst/>
          </a:prstGeom>
        </p:spPr>
        <p:txBody>
          <a:bodyPr wrap="square">
            <a:spAutoFit/>
          </a:bodyPr>
          <a:lstStyle/>
          <a:p>
            <a:pPr algn="ctr" fontAlgn="b"/>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32 bit</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32</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位）</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梯形 4"/>
          <p:cNvSpPr/>
          <p:nvPr/>
        </p:nvSpPr>
        <p:spPr bwMode="auto">
          <a:xfrm>
            <a:off x="4087855" y="3104810"/>
            <a:ext cx="5168418" cy="559278"/>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61325">
                <a:moveTo>
                  <a:pt x="0" y="837617"/>
                </a:moveTo>
                <a:lnTo>
                  <a:pt x="204869" y="0"/>
                </a:lnTo>
                <a:lnTo>
                  <a:pt x="1544047" y="0"/>
                </a:lnTo>
                <a:lnTo>
                  <a:pt x="5168418" y="861325"/>
                </a:lnTo>
                <a:lnTo>
                  <a:pt x="0" y="83761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五边形 29"/>
          <p:cNvSpPr/>
          <p:nvPr/>
        </p:nvSpPr>
        <p:spPr bwMode="auto">
          <a:xfrm>
            <a:off x="7156442"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31" name="燕尾形 30"/>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32" name="燕尾形 31"/>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33" name="燕尾形 32"/>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22" name="燕尾形 21"/>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069239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梯形 4"/>
          <p:cNvSpPr/>
          <p:nvPr/>
        </p:nvSpPr>
        <p:spPr bwMode="auto">
          <a:xfrm>
            <a:off x="2531604" y="3902499"/>
            <a:ext cx="7435368" cy="346725"/>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668372"/>
              <a:gd name="connsiteY0" fmla="*/ 837617 h 861325"/>
              <a:gd name="connsiteX1" fmla="*/ 204869 w 5668372"/>
              <a:gd name="connsiteY1" fmla="*/ 0 h 861325"/>
              <a:gd name="connsiteX2" fmla="*/ 5668372 w 5668372"/>
              <a:gd name="connsiteY2" fmla="*/ 22787 h 861325"/>
              <a:gd name="connsiteX3" fmla="*/ 5168418 w 5668372"/>
              <a:gd name="connsiteY3" fmla="*/ 861325 h 861325"/>
              <a:gd name="connsiteX4" fmla="*/ 0 w 5668372"/>
              <a:gd name="connsiteY4" fmla="*/ 837617 h 861325"/>
              <a:gd name="connsiteX0" fmla="*/ 0 w 7435368"/>
              <a:gd name="connsiteY0" fmla="*/ 837617 h 838538"/>
              <a:gd name="connsiteX1" fmla="*/ 204869 w 7435368"/>
              <a:gd name="connsiteY1" fmla="*/ 0 h 838538"/>
              <a:gd name="connsiteX2" fmla="*/ 5668372 w 7435368"/>
              <a:gd name="connsiteY2" fmla="*/ 22787 h 838538"/>
              <a:gd name="connsiteX3" fmla="*/ 7435368 w 7435368"/>
              <a:gd name="connsiteY3" fmla="*/ 838538 h 838538"/>
              <a:gd name="connsiteX4" fmla="*/ 0 w 7435368"/>
              <a:gd name="connsiteY4" fmla="*/ 837617 h 838538"/>
              <a:gd name="connsiteX0" fmla="*/ 0 w 7435368"/>
              <a:gd name="connsiteY0" fmla="*/ 860404 h 861325"/>
              <a:gd name="connsiteX1" fmla="*/ 33419 w 7435368"/>
              <a:gd name="connsiteY1" fmla="*/ 0 h 861325"/>
              <a:gd name="connsiteX2" fmla="*/ 5668372 w 7435368"/>
              <a:gd name="connsiteY2" fmla="*/ 45574 h 861325"/>
              <a:gd name="connsiteX3" fmla="*/ 7435368 w 7435368"/>
              <a:gd name="connsiteY3" fmla="*/ 861325 h 861325"/>
              <a:gd name="connsiteX4" fmla="*/ 0 w 7435368"/>
              <a:gd name="connsiteY4" fmla="*/ 860404 h 861325"/>
              <a:gd name="connsiteX0" fmla="*/ 0 w 7435368"/>
              <a:gd name="connsiteY0" fmla="*/ 860404 h 861325"/>
              <a:gd name="connsiteX1" fmla="*/ 33419 w 7435368"/>
              <a:gd name="connsiteY1" fmla="*/ 0 h 861325"/>
              <a:gd name="connsiteX2" fmla="*/ 5639797 w 7435368"/>
              <a:gd name="connsiteY2" fmla="*/ 9789 h 861325"/>
              <a:gd name="connsiteX3" fmla="*/ 7435368 w 7435368"/>
              <a:gd name="connsiteY3" fmla="*/ 861325 h 861325"/>
              <a:gd name="connsiteX4" fmla="*/ 0 w 7435368"/>
              <a:gd name="connsiteY4" fmla="*/ 860404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368" h="861325">
                <a:moveTo>
                  <a:pt x="0" y="860404"/>
                </a:moveTo>
                <a:lnTo>
                  <a:pt x="33419" y="0"/>
                </a:lnTo>
                <a:lnTo>
                  <a:pt x="5639797" y="9789"/>
                </a:lnTo>
                <a:lnTo>
                  <a:pt x="7435368" y="861325"/>
                </a:lnTo>
                <a:lnTo>
                  <a:pt x="0" y="860404"/>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1" name="文本占位符 2"/>
          <p:cNvSpPr txBox="1">
            <a:spLocks/>
          </p:cNvSpPr>
          <p:nvPr/>
        </p:nvSpPr>
        <p:spPr bwMode="auto">
          <a:xfrm>
            <a:off x="468317" y="2885960"/>
            <a:ext cx="11276183" cy="471789"/>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b="1" dirty="0"/>
              <a:t>网络掩码：</a:t>
            </a:r>
            <a:r>
              <a:rPr lang="zh-CN" altLang="en-US" sz="1800" dirty="0"/>
              <a:t>区分一个</a:t>
            </a:r>
            <a:r>
              <a:rPr lang="en-US" altLang="zh-CN" sz="1800" dirty="0"/>
              <a:t>IP</a:t>
            </a:r>
            <a:r>
              <a:rPr lang="zh-CN" altLang="en-US" sz="1800" dirty="0"/>
              <a:t>地址中的网络部分及主机部分。</a:t>
            </a:r>
          </a:p>
        </p:txBody>
      </p:sp>
      <p:sp>
        <p:nvSpPr>
          <p:cNvPr id="2" name="标题 1"/>
          <p:cNvSpPr>
            <a:spLocks noGrp="1"/>
          </p:cNvSpPr>
          <p:nvPr>
            <p:ph type="title"/>
          </p:nvPr>
        </p:nvSpPr>
        <p:spPr/>
        <p:txBody>
          <a:bodyPr/>
          <a:lstStyle/>
          <a:p>
            <a:r>
              <a:rPr lang="en-US" altLang="zh-CN" dirty="0"/>
              <a:t>IP</a:t>
            </a:r>
            <a:r>
              <a:rPr lang="zh-CN" altLang="en-US" dirty="0"/>
              <a:t>地址构成</a:t>
            </a:r>
          </a:p>
        </p:txBody>
      </p:sp>
      <p:sp>
        <p:nvSpPr>
          <p:cNvPr id="3" name="文本占位符 2"/>
          <p:cNvSpPr>
            <a:spLocks noGrp="1"/>
          </p:cNvSpPr>
          <p:nvPr>
            <p:ph type="body" sz="quarter" idx="10"/>
          </p:nvPr>
        </p:nvSpPr>
        <p:spPr/>
        <p:txBody>
          <a:bodyPr/>
          <a:lstStyle/>
          <a:p>
            <a:r>
              <a:rPr lang="zh-CN" altLang="en-US" sz="1800" b="1" dirty="0"/>
              <a:t>网络部分：</a:t>
            </a:r>
            <a:r>
              <a:rPr lang="zh-CN" altLang="en-US" sz="1800" dirty="0"/>
              <a:t>用来标识一个网络。</a:t>
            </a:r>
          </a:p>
          <a:p>
            <a:r>
              <a:rPr lang="zh-CN" altLang="en-US" sz="1800" b="1" dirty="0"/>
              <a:t>主机部分：</a:t>
            </a:r>
            <a:r>
              <a:rPr lang="zh-CN" altLang="en-US" sz="1800" dirty="0"/>
              <a:t>用来区分一个网络内的不同主机。</a:t>
            </a:r>
          </a:p>
        </p:txBody>
      </p:sp>
      <p:graphicFrame>
        <p:nvGraphicFramePr>
          <p:cNvPr id="5" name="表格 4"/>
          <p:cNvGraphicFramePr>
            <a:graphicFrameLocks noGrp="1"/>
          </p:cNvGraphicFramePr>
          <p:nvPr>
            <p:extLst/>
          </p:nvPr>
        </p:nvGraphicFramePr>
        <p:xfrm>
          <a:off x="2567608" y="2276872"/>
          <a:ext cx="5628456" cy="365633"/>
        </p:xfrm>
        <a:graphic>
          <a:graphicData uri="http://schemas.openxmlformats.org/drawingml/2006/table">
            <a:tbl>
              <a:tblPr firstRow="1" bandRow="1">
                <a:tableStyleId>{2A488322-F2BA-4B5B-9748-0D474271808F}</a:tableStyleId>
              </a:tblPr>
              <a:tblGrid>
                <a:gridCol w="4221342">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tblGrid>
              <a:tr h="288032">
                <a:tc>
                  <a:txBody>
                    <a:bodyPr/>
                    <a:lstStyle/>
                    <a:p>
                      <a:pPr algn="ctr"/>
                      <a:r>
                        <a:rPr lang="zh-CN" altLang="en-US"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网络部分</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zh-CN" altLang="en-US"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主机部分</a:t>
                      </a: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bl>
          </a:graphicData>
        </a:graphic>
      </p:graphicFrame>
      <p:graphicFrame>
        <p:nvGraphicFramePr>
          <p:cNvPr id="7" name="表格 6"/>
          <p:cNvGraphicFramePr>
            <a:graphicFrameLocks noGrp="1"/>
          </p:cNvGraphicFramePr>
          <p:nvPr>
            <p:extLst/>
          </p:nvPr>
        </p:nvGraphicFramePr>
        <p:xfrm>
          <a:off x="2567608" y="3501008"/>
          <a:ext cx="5628456" cy="365633"/>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gridCol w="1407114">
                  <a:extLst>
                    <a:ext uri="{9D8B030D-6E8A-4147-A177-3AD203B41FA5}">
                      <a16:colId xmlns="" xmlns:a16="http://schemas.microsoft.com/office/drawing/2014/main" val="20003"/>
                    </a:ext>
                  </a:extLst>
                </a:gridCol>
              </a:tblGrid>
              <a:tr h="288032">
                <a:tc>
                  <a:txBody>
                    <a:bodyPr/>
                    <a:lstStyle/>
                    <a:p>
                      <a:pPr algn="ctr"/>
                      <a:r>
                        <a:rPr lang="en-US" altLang="zh-CN"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bl>
          </a:graphicData>
        </a:graphic>
      </p:graphicFrame>
      <p:graphicFrame>
        <p:nvGraphicFramePr>
          <p:cNvPr id="8" name="表格 7"/>
          <p:cNvGraphicFramePr>
            <a:graphicFrameLocks noGrp="1"/>
          </p:cNvGraphicFramePr>
          <p:nvPr>
            <p:extLst/>
          </p:nvPr>
        </p:nvGraphicFramePr>
        <p:xfrm>
          <a:off x="2531604" y="4293096"/>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9" name="表格 8"/>
          <p:cNvGraphicFramePr>
            <a:graphicFrameLocks noGrp="1"/>
          </p:cNvGraphicFramePr>
          <p:nvPr>
            <p:extLst/>
          </p:nvPr>
        </p:nvGraphicFramePr>
        <p:xfrm>
          <a:off x="4415813" y="4293096"/>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0" name="表格 9"/>
          <p:cNvGraphicFramePr>
            <a:graphicFrameLocks noGrp="1"/>
          </p:cNvGraphicFramePr>
          <p:nvPr>
            <p:extLst/>
          </p:nvPr>
        </p:nvGraphicFramePr>
        <p:xfrm>
          <a:off x="6300022" y="4293096"/>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1" name="表格 10"/>
          <p:cNvGraphicFramePr>
            <a:graphicFrameLocks noGrp="1"/>
          </p:cNvGraphicFramePr>
          <p:nvPr>
            <p:extLst/>
          </p:nvPr>
        </p:nvGraphicFramePr>
        <p:xfrm>
          <a:off x="8318192" y="4293096"/>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2" name="表格 11"/>
          <p:cNvGraphicFramePr>
            <a:graphicFrameLocks noGrp="1"/>
          </p:cNvGraphicFramePr>
          <p:nvPr>
            <p:extLst/>
          </p:nvPr>
        </p:nvGraphicFramePr>
        <p:xfrm>
          <a:off x="2531604"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3" name="表格 12"/>
          <p:cNvGraphicFramePr>
            <a:graphicFrameLocks noGrp="1"/>
          </p:cNvGraphicFramePr>
          <p:nvPr>
            <p:extLst/>
          </p:nvPr>
        </p:nvGraphicFramePr>
        <p:xfrm>
          <a:off x="4415813"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 name="表格 13"/>
          <p:cNvGraphicFramePr>
            <a:graphicFrameLocks noGrp="1"/>
          </p:cNvGraphicFramePr>
          <p:nvPr>
            <p:extLst/>
          </p:nvPr>
        </p:nvGraphicFramePr>
        <p:xfrm>
          <a:off x="6300022"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5" name="表格 14"/>
          <p:cNvGraphicFramePr>
            <a:graphicFrameLocks noGrp="1"/>
          </p:cNvGraphicFramePr>
          <p:nvPr>
            <p:extLst/>
          </p:nvPr>
        </p:nvGraphicFramePr>
        <p:xfrm>
          <a:off x="8318192"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cxnSp>
        <p:nvCxnSpPr>
          <p:cNvPr id="17" name="直接连接符 16"/>
          <p:cNvCxnSpPr/>
          <p:nvPr/>
        </p:nvCxnSpPr>
        <p:spPr bwMode="auto">
          <a:xfrm>
            <a:off x="8148228" y="4257252"/>
            <a:ext cx="0" cy="1440000"/>
          </a:xfrm>
          <a:prstGeom prst="line">
            <a:avLst/>
          </a:prstGeom>
          <a:solidFill>
            <a:schemeClr val="accent1"/>
          </a:solidFill>
          <a:ln w="19050" cap="flat" cmpd="sng" algn="ctr">
            <a:solidFill>
              <a:srgbClr val="EC7061"/>
            </a:solidFill>
            <a:prstDash val="sysDash"/>
            <a:round/>
            <a:headEnd type="none" w="med" len="med"/>
            <a:tailEnd type="none" w="med" len="med"/>
          </a:ln>
          <a:effectLst/>
        </p:spPr>
      </p:cxnSp>
      <p:sp>
        <p:nvSpPr>
          <p:cNvPr id="19" name="矩形 18"/>
          <p:cNvSpPr/>
          <p:nvPr/>
        </p:nvSpPr>
        <p:spPr>
          <a:xfrm>
            <a:off x="4727848" y="5337212"/>
            <a:ext cx="1044116" cy="338554"/>
          </a:xfrm>
          <a:prstGeom prst="rect">
            <a:avLst/>
          </a:prstGeom>
        </p:spPr>
        <p:txBody>
          <a:bodyPr wrap="square">
            <a:spAutoFit/>
          </a:bodyPr>
          <a:lstStyle/>
          <a:p>
            <a:pPr algn="ctr"/>
            <a:r>
              <a:rPr lang="zh-CN" altLang="en-US" sz="16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网络部分</a:t>
            </a:r>
          </a:p>
        </p:txBody>
      </p:sp>
      <p:sp>
        <p:nvSpPr>
          <p:cNvPr id="20" name="矩形 19"/>
          <p:cNvSpPr/>
          <p:nvPr/>
        </p:nvSpPr>
        <p:spPr>
          <a:xfrm>
            <a:off x="8616280" y="5337212"/>
            <a:ext cx="1044116" cy="338554"/>
          </a:xfrm>
          <a:prstGeom prst="rect">
            <a:avLst/>
          </a:prstGeom>
        </p:spPr>
        <p:txBody>
          <a:bodyPr wrap="square">
            <a:spAutoFit/>
          </a:bodyPr>
          <a:lstStyle/>
          <a:p>
            <a:pPr algn="ctr"/>
            <a:r>
              <a:rPr lang="zh-CN" altLang="en-US" sz="16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主机部分</a:t>
            </a:r>
          </a:p>
        </p:txBody>
      </p:sp>
      <p:sp>
        <p:nvSpPr>
          <p:cNvPr id="22" name="矩形 21"/>
          <p:cNvSpPr/>
          <p:nvPr/>
        </p:nvSpPr>
        <p:spPr>
          <a:xfrm>
            <a:off x="839416" y="4329100"/>
            <a:ext cx="1656184" cy="307777"/>
          </a:xfrm>
          <a:prstGeom prst="rect">
            <a:avLst/>
          </a:prstGeom>
        </p:spPr>
        <p:txBody>
          <a:bodyPr wrap="square">
            <a:spAutoFit/>
          </a:bodyPr>
          <a:lstStyle/>
          <a:p>
            <a:pPr algn="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839416" y="4941168"/>
            <a:ext cx="1656184" cy="307777"/>
          </a:xfrm>
          <a:prstGeom prst="rect">
            <a:avLst/>
          </a:prstGeom>
        </p:spPr>
        <p:txBody>
          <a:bodyPr wrap="square">
            <a:spAutoFit/>
          </a:bodyPr>
          <a:lstStyle/>
          <a:p>
            <a:pPr algn="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255.255.255.0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a:xfrm>
            <a:off x="10092444" y="4329100"/>
            <a:ext cx="1656184" cy="307777"/>
          </a:xfrm>
          <a:prstGeom prst="rect">
            <a:avLst/>
          </a:prstGeom>
        </p:spPr>
        <p:txBody>
          <a:bodyPr wrap="square">
            <a:spAutoFit/>
          </a:bodyPr>
          <a:lstStyle/>
          <a:p>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28" name="矩形 27"/>
          <p:cNvSpPr/>
          <p:nvPr/>
        </p:nvSpPr>
        <p:spPr>
          <a:xfrm>
            <a:off x="10092444" y="4941168"/>
            <a:ext cx="1656184" cy="307777"/>
          </a:xfrm>
          <a:prstGeom prst="rect">
            <a:avLst/>
          </a:prstGeom>
        </p:spPr>
        <p:txBody>
          <a:bodyPr wrap="square">
            <a:spAutoFit/>
          </a:bodyPr>
          <a:lstStyle/>
          <a:p>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网络掩码</a:t>
            </a:r>
          </a:p>
        </p:txBody>
      </p:sp>
      <p:cxnSp>
        <p:nvCxnSpPr>
          <p:cNvPr id="29" name="肘形连接符 28"/>
          <p:cNvCxnSpPr/>
          <p:nvPr/>
        </p:nvCxnSpPr>
        <p:spPr bwMode="auto">
          <a:xfrm rot="16200000" flipH="1">
            <a:off x="1919536" y="5372794"/>
            <a:ext cx="540060" cy="540060"/>
          </a:xfrm>
          <a:prstGeom prst="bentConnector3">
            <a:avLst>
              <a:gd name="adj1" fmla="val 99383"/>
            </a:avLst>
          </a:prstGeom>
          <a:solidFill>
            <a:schemeClr val="accent1"/>
          </a:solidFill>
          <a:ln w="9525" cap="flat" cmpd="sng" algn="ctr">
            <a:solidFill>
              <a:schemeClr val="tx1"/>
            </a:solidFill>
            <a:prstDash val="solid"/>
            <a:round/>
            <a:headEnd type="none" w="med" len="med"/>
            <a:tailEnd type="triangle"/>
          </a:ln>
          <a:effectLst/>
        </p:spPr>
      </p:cxnSp>
      <p:sp>
        <p:nvSpPr>
          <p:cNvPr id="30" name="íṥliḑe">
            <a:extLst>
              <a:ext uri="{FF2B5EF4-FFF2-40B4-BE49-F238E27FC236}">
                <a16:creationId xmlns="" xmlns:a16="http://schemas.microsoft.com/office/drawing/2014/main" id="{03370132-C199-466C-9FF3-97790D081173}"/>
              </a:ext>
            </a:extLst>
          </p:cNvPr>
          <p:cNvSpPr txBox="1"/>
          <p:nvPr/>
        </p:nvSpPr>
        <p:spPr bwMode="gray">
          <a:xfrm>
            <a:off x="2531604" y="5809954"/>
            <a:ext cx="4572508" cy="355350"/>
          </a:xfrm>
          <a:prstGeom prst="rect">
            <a:avLst/>
          </a:prstGeom>
          <a:solidFill>
            <a:srgbClr val="F4FBFE"/>
          </a:solidFill>
          <a:ln w="12700">
            <a:solidFill>
              <a:srgbClr val="00B0F0"/>
            </a:solidFill>
            <a:prstDash val="dash"/>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192.168.10.1 255.255.255.255 = 192.168.10.1/24</a:t>
            </a:r>
          </a:p>
        </p:txBody>
      </p:sp>
      <p:sp>
        <p:nvSpPr>
          <p:cNvPr id="31" name="矩形 30"/>
          <p:cNvSpPr/>
          <p:nvPr/>
        </p:nvSpPr>
        <p:spPr>
          <a:xfrm>
            <a:off x="1415480" y="5497065"/>
            <a:ext cx="576064" cy="307777"/>
          </a:xfrm>
          <a:prstGeom prst="rect">
            <a:avLst/>
          </a:prstGeom>
        </p:spPr>
        <p:txBody>
          <a:bodyPr wrap="square">
            <a:spAutoFit/>
          </a:bodyPr>
          <a:lstStyle/>
          <a:p>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书写</a:t>
            </a:r>
          </a:p>
        </p:txBody>
      </p:sp>
      <p:sp>
        <p:nvSpPr>
          <p:cNvPr id="37" name="五边形 36"/>
          <p:cNvSpPr/>
          <p:nvPr/>
        </p:nvSpPr>
        <p:spPr bwMode="auto">
          <a:xfrm>
            <a:off x="7156442"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38" name="燕尾形 37"/>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39" name="燕尾形 38"/>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40" name="燕尾形 39"/>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42" name="燕尾形 41"/>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275918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地址寻址</a:t>
            </a:r>
          </a:p>
        </p:txBody>
      </p:sp>
      <p:sp>
        <p:nvSpPr>
          <p:cNvPr id="16" name="文本占位符 15"/>
          <p:cNvSpPr>
            <a:spLocks noGrp="1"/>
          </p:cNvSpPr>
          <p:nvPr>
            <p:ph type="body" sz="quarter" idx="10"/>
          </p:nvPr>
        </p:nvSpPr>
        <p:spPr>
          <a:xfrm>
            <a:off x="468317" y="1233488"/>
            <a:ext cx="11276183" cy="989252"/>
          </a:xfrm>
        </p:spPr>
        <p:txBody>
          <a:bodyPr/>
          <a:lstStyle/>
          <a:p>
            <a:r>
              <a:rPr lang="zh-CN" altLang="en-US" sz="1800" b="1" dirty="0"/>
              <a:t>网络部分：</a:t>
            </a:r>
            <a:r>
              <a:rPr lang="zh-CN" altLang="en-US" sz="1800" dirty="0"/>
              <a:t>用来标识一个网络，代表</a:t>
            </a:r>
            <a:r>
              <a:rPr lang="en-US" altLang="zh-CN" sz="1800" dirty="0"/>
              <a:t>IP</a:t>
            </a:r>
            <a:r>
              <a:rPr lang="zh-CN" altLang="en-US" sz="1800" dirty="0"/>
              <a:t>地址所属网络。</a:t>
            </a:r>
          </a:p>
          <a:p>
            <a:r>
              <a:rPr lang="zh-CN" altLang="en-US" sz="1800" b="1" dirty="0"/>
              <a:t>主机部分：</a:t>
            </a:r>
            <a:r>
              <a:rPr lang="zh-CN" altLang="en-US" sz="1800" dirty="0"/>
              <a:t>用来区分一个网络内的不同主机，能唯一标识网段上的某台设备。</a:t>
            </a:r>
          </a:p>
        </p:txBody>
      </p:sp>
      <p:sp>
        <p:nvSpPr>
          <p:cNvPr id="6" name="矩形 5"/>
          <p:cNvSpPr/>
          <p:nvPr/>
        </p:nvSpPr>
        <p:spPr bwMode="auto">
          <a:xfrm>
            <a:off x="1898132" y="2290530"/>
            <a:ext cx="1080000" cy="360040"/>
          </a:xfrm>
          <a:prstGeom prst="rect">
            <a:avLst/>
          </a:prstGeom>
          <a:noFill/>
          <a:ln w="19050">
            <a:solidFill>
              <a:srgbClr val="99DFF9"/>
            </a:solidFill>
            <a:prstDash val="solid"/>
            <a:miter lim="800000"/>
            <a:headEnd/>
            <a:tailEnd/>
          </a:ln>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网络部分</a:t>
            </a:r>
          </a:p>
        </p:txBody>
      </p:sp>
      <p:sp>
        <p:nvSpPr>
          <p:cNvPr id="7" name="矩形 6"/>
          <p:cNvSpPr/>
          <p:nvPr/>
        </p:nvSpPr>
        <p:spPr bwMode="auto">
          <a:xfrm rot="607965">
            <a:off x="3976155" y="2378236"/>
            <a:ext cx="1080000" cy="360040"/>
          </a:xfrm>
          <a:prstGeom prst="rect">
            <a:avLst/>
          </a:prstGeom>
          <a:solidFill>
            <a:srgbClr val="00B0F0"/>
          </a:solidFill>
          <a:ln w="9525">
            <a:solidFill>
              <a:srgbClr val="99DFF9"/>
            </a:solidFill>
            <a:prstDash val="solid"/>
            <a:miter lim="800000"/>
            <a:headEnd/>
            <a:tailEnd/>
          </a:ln>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6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主机</a:t>
            </a:r>
            <a:r>
              <a:rPr kumimoji="0" lang="zh-CN" altLang="en-US" sz="160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部分</a:t>
            </a:r>
          </a:p>
        </p:txBody>
      </p:sp>
      <p:sp>
        <p:nvSpPr>
          <p:cNvPr id="17" name="矩形 16"/>
          <p:cNvSpPr/>
          <p:nvPr/>
        </p:nvSpPr>
        <p:spPr>
          <a:xfrm>
            <a:off x="1671840" y="2970502"/>
            <a:ext cx="1440000" cy="307777"/>
          </a:xfrm>
          <a:prstGeom prst="rect">
            <a:avLst/>
          </a:prstGeom>
          <a:ln w="19050">
            <a:solidFill>
              <a:srgbClr val="99DFF9"/>
            </a:solidFill>
            <a:prstDash val="sysDash"/>
          </a:ln>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幸福小区 </a:t>
            </a:r>
          </a:p>
        </p:txBody>
      </p:sp>
      <p:sp>
        <p:nvSpPr>
          <p:cNvPr id="18" name="矩形 17"/>
          <p:cNvSpPr/>
          <p:nvPr/>
        </p:nvSpPr>
        <p:spPr>
          <a:xfrm>
            <a:off x="3424172" y="2970502"/>
            <a:ext cx="1440000" cy="307777"/>
          </a:xfrm>
          <a:prstGeom prst="rect">
            <a:avLst/>
          </a:prstGeom>
          <a:ln w="19050">
            <a:solidFill>
              <a:srgbClr val="99DFF9"/>
            </a:solidFill>
            <a:prstDash val="sysDash"/>
          </a:ln>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X</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栋</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X</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号 华华家</a:t>
            </a:r>
          </a:p>
        </p:txBody>
      </p:sp>
      <p:cxnSp>
        <p:nvCxnSpPr>
          <p:cNvPr id="20" name="直接箭头连接符 19"/>
          <p:cNvCxnSpPr/>
          <p:nvPr/>
        </p:nvCxnSpPr>
        <p:spPr bwMode="auto">
          <a:xfrm>
            <a:off x="2417387" y="2645677"/>
            <a:ext cx="0" cy="2880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接箭头连接符 22"/>
          <p:cNvCxnSpPr>
            <a:stCxn id="7" idx="2"/>
            <a:endCxn id="18" idx="0"/>
          </p:cNvCxnSpPr>
          <p:nvPr/>
        </p:nvCxnSpPr>
        <p:spPr bwMode="auto">
          <a:xfrm flipH="1">
            <a:off x="4144172" y="2735468"/>
            <a:ext cx="340312" cy="2350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矩形 13"/>
          <p:cNvSpPr/>
          <p:nvPr/>
        </p:nvSpPr>
        <p:spPr>
          <a:xfrm>
            <a:off x="1671840" y="3929853"/>
            <a:ext cx="2844316" cy="338554"/>
          </a:xfrm>
          <a:prstGeom prst="rect">
            <a:avLst/>
          </a:prstGeom>
        </p:spPr>
        <p:txBody>
          <a:bodyPr wrap="square">
            <a:spAutoFit/>
          </a:bodyPr>
          <a:lstStyle/>
          <a:p>
            <a:pPr algn="ct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幸福小区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网络位</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2571940" y="5663608"/>
            <a:ext cx="219624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X</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栋</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X</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号 华华家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主机位</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8" name="组合 7"/>
          <p:cNvGrpSpPr/>
          <p:nvPr/>
        </p:nvGrpSpPr>
        <p:grpSpPr>
          <a:xfrm>
            <a:off x="2517419" y="4432378"/>
            <a:ext cx="1405186" cy="1027110"/>
            <a:chOff x="2459596" y="4473389"/>
            <a:chExt cx="2085849" cy="1524636"/>
          </a:xfrm>
        </p:grpSpPr>
        <p:sp>
          <p:nvSpPr>
            <p:cNvPr id="10" name="users-group_32441"/>
            <p:cNvSpPr>
              <a:spLocks noChangeAspect="1"/>
            </p:cNvSpPr>
            <p:nvPr/>
          </p:nvSpPr>
          <p:spPr bwMode="auto">
            <a:xfrm>
              <a:off x="3935760" y="4473389"/>
              <a:ext cx="609685" cy="557939"/>
            </a:xfrm>
            <a:custGeom>
              <a:avLst/>
              <a:gdLst>
                <a:gd name="T0" fmla="*/ 2878 w 7148"/>
                <a:gd name="T1" fmla="*/ 0 h 6551"/>
                <a:gd name="T2" fmla="*/ 2878 w 7148"/>
                <a:gd name="T3" fmla="*/ 1833 h 6551"/>
                <a:gd name="T4" fmla="*/ 3318 w 7148"/>
                <a:gd name="T5" fmla="*/ 2457 h 6551"/>
                <a:gd name="T6" fmla="*/ 3267 w 7148"/>
                <a:gd name="T7" fmla="*/ 1895 h 6551"/>
                <a:gd name="T8" fmla="*/ 2250 w 7148"/>
                <a:gd name="T9" fmla="*/ 1920 h 6551"/>
                <a:gd name="T10" fmla="*/ 2920 w 7148"/>
                <a:gd name="T11" fmla="*/ 2374 h 6551"/>
                <a:gd name="T12" fmla="*/ 3473 w 7148"/>
                <a:gd name="T13" fmla="*/ 2539 h 6551"/>
                <a:gd name="T14" fmla="*/ 4317 w 7148"/>
                <a:gd name="T15" fmla="*/ 3396 h 6551"/>
                <a:gd name="T16" fmla="*/ 4317 w 7148"/>
                <a:gd name="T17" fmla="*/ 1708 h 6551"/>
                <a:gd name="T18" fmla="*/ 2920 w 7148"/>
                <a:gd name="T19" fmla="*/ 4267 h 6551"/>
                <a:gd name="T20" fmla="*/ 2920 w 7148"/>
                <a:gd name="T21" fmla="*/ 2579 h 6551"/>
                <a:gd name="T22" fmla="*/ 2920 w 7148"/>
                <a:gd name="T23" fmla="*/ 4267 h 6551"/>
                <a:gd name="T24" fmla="*/ 2562 w 7148"/>
                <a:gd name="T25" fmla="*/ 4325 h 6551"/>
                <a:gd name="T26" fmla="*/ 1481 w 7148"/>
                <a:gd name="T27" fmla="*/ 6282 h 6551"/>
                <a:gd name="T28" fmla="*/ 1544 w 7148"/>
                <a:gd name="T29" fmla="*/ 6314 h 6551"/>
                <a:gd name="T30" fmla="*/ 4297 w 7148"/>
                <a:gd name="T31" fmla="*/ 6310 h 6551"/>
                <a:gd name="T32" fmla="*/ 4359 w 7148"/>
                <a:gd name="T33" fmla="*/ 6282 h 6551"/>
                <a:gd name="T34" fmla="*/ 3278 w 7148"/>
                <a:gd name="T35" fmla="*/ 4325 h 6551"/>
                <a:gd name="T36" fmla="*/ 3964 w 7148"/>
                <a:gd name="T37" fmla="*/ 3454 h 6551"/>
                <a:gd name="T38" fmla="*/ 4561 w 7148"/>
                <a:gd name="T39" fmla="*/ 5407 h 6551"/>
                <a:gd name="T40" fmla="*/ 5693 w 7148"/>
                <a:gd name="T41" fmla="*/ 5439 h 6551"/>
                <a:gd name="T42" fmla="*/ 5756 w 7148"/>
                <a:gd name="T43" fmla="*/ 5410 h 6551"/>
                <a:gd name="T44" fmla="*/ 4675 w 7148"/>
                <a:gd name="T45" fmla="*/ 3454 h 6551"/>
                <a:gd name="T46" fmla="*/ 5352 w 7148"/>
                <a:gd name="T47" fmla="*/ 2467 h 6551"/>
                <a:gd name="T48" fmla="*/ 6553 w 7148"/>
                <a:gd name="T49" fmla="*/ 1702 h 6551"/>
                <a:gd name="T50" fmla="*/ 4865 w 7148"/>
                <a:gd name="T51" fmla="*/ 1690 h 6551"/>
                <a:gd name="T52" fmla="*/ 5356 w 7148"/>
                <a:gd name="T53" fmla="*/ 2604 h 6551"/>
                <a:gd name="T54" fmla="*/ 5952 w 7148"/>
                <a:gd name="T55" fmla="*/ 4558 h 6551"/>
                <a:gd name="T56" fmla="*/ 7085 w 7148"/>
                <a:gd name="T57" fmla="*/ 4590 h 6551"/>
                <a:gd name="T58" fmla="*/ 7148 w 7148"/>
                <a:gd name="T59" fmla="*/ 4561 h 6551"/>
                <a:gd name="T60" fmla="*/ 6067 w 7148"/>
                <a:gd name="T61" fmla="*/ 2604 h 6551"/>
                <a:gd name="T62" fmla="*/ 1888 w 7148"/>
                <a:gd name="T63" fmla="*/ 3266 h 6551"/>
                <a:gd name="T64" fmla="*/ 2283 w 7148"/>
                <a:gd name="T65" fmla="*/ 2552 h 6551"/>
                <a:gd name="T66" fmla="*/ 595 w 7148"/>
                <a:gd name="T67" fmla="*/ 2552 h 6551"/>
                <a:gd name="T68" fmla="*/ 2197 w 7148"/>
                <a:gd name="T69" fmla="*/ 4178 h 6551"/>
                <a:gd name="T70" fmla="*/ 1797 w 7148"/>
                <a:gd name="T71" fmla="*/ 3454 h 6551"/>
                <a:gd name="T72" fmla="*/ 0 w 7148"/>
                <a:gd name="T73" fmla="*/ 4534 h 6551"/>
                <a:gd name="T74" fmla="*/ 2 w 7148"/>
                <a:gd name="T75" fmla="*/ 5424 h 6551"/>
                <a:gd name="T76" fmla="*/ 1280 w 7148"/>
                <a:gd name="T77" fmla="*/ 5672 h 6551"/>
                <a:gd name="T78" fmla="*/ 2197 w 7148"/>
                <a:gd name="T79" fmla="*/ 4178 h 6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48" h="6551">
                  <a:moveTo>
                    <a:pt x="1962" y="916"/>
                  </a:moveTo>
                  <a:cubicBezTo>
                    <a:pt x="1962" y="410"/>
                    <a:pt x="2372" y="0"/>
                    <a:pt x="2878" y="0"/>
                  </a:cubicBezTo>
                  <a:cubicBezTo>
                    <a:pt x="3384" y="0"/>
                    <a:pt x="3794" y="410"/>
                    <a:pt x="3794" y="916"/>
                  </a:cubicBezTo>
                  <a:cubicBezTo>
                    <a:pt x="3794" y="1422"/>
                    <a:pt x="3384" y="1833"/>
                    <a:pt x="2878" y="1833"/>
                  </a:cubicBezTo>
                  <a:cubicBezTo>
                    <a:pt x="2372" y="1833"/>
                    <a:pt x="1962" y="1422"/>
                    <a:pt x="1962" y="916"/>
                  </a:cubicBezTo>
                  <a:close/>
                  <a:moveTo>
                    <a:pt x="3318" y="2457"/>
                  </a:moveTo>
                  <a:cubicBezTo>
                    <a:pt x="3327" y="2257"/>
                    <a:pt x="3396" y="2073"/>
                    <a:pt x="3507" y="1920"/>
                  </a:cubicBezTo>
                  <a:cubicBezTo>
                    <a:pt x="3429" y="1904"/>
                    <a:pt x="3349" y="1895"/>
                    <a:pt x="3267" y="1895"/>
                  </a:cubicBezTo>
                  <a:lnTo>
                    <a:pt x="2489" y="1895"/>
                  </a:lnTo>
                  <a:cubicBezTo>
                    <a:pt x="2407" y="1895"/>
                    <a:pt x="2327" y="1904"/>
                    <a:pt x="2250" y="1920"/>
                  </a:cubicBezTo>
                  <a:cubicBezTo>
                    <a:pt x="2368" y="2083"/>
                    <a:pt x="2438" y="2282"/>
                    <a:pt x="2439" y="2498"/>
                  </a:cubicBezTo>
                  <a:cubicBezTo>
                    <a:pt x="2582" y="2419"/>
                    <a:pt x="2746" y="2374"/>
                    <a:pt x="2920" y="2374"/>
                  </a:cubicBezTo>
                  <a:cubicBezTo>
                    <a:pt x="3062" y="2374"/>
                    <a:pt x="3196" y="2404"/>
                    <a:pt x="3318" y="2457"/>
                  </a:cubicBezTo>
                  <a:close/>
                  <a:moveTo>
                    <a:pt x="3473" y="2539"/>
                  </a:moveTo>
                  <a:cubicBezTo>
                    <a:pt x="3740" y="2706"/>
                    <a:pt x="3926" y="2988"/>
                    <a:pt x="3960" y="3316"/>
                  </a:cubicBezTo>
                  <a:cubicBezTo>
                    <a:pt x="4069" y="3367"/>
                    <a:pt x="4189" y="3396"/>
                    <a:pt x="4317" y="3396"/>
                  </a:cubicBezTo>
                  <a:cubicBezTo>
                    <a:pt x="4783" y="3396"/>
                    <a:pt x="5161" y="3018"/>
                    <a:pt x="5161" y="2552"/>
                  </a:cubicBezTo>
                  <a:cubicBezTo>
                    <a:pt x="5161" y="2085"/>
                    <a:pt x="4783" y="1708"/>
                    <a:pt x="4317" y="1708"/>
                  </a:cubicBezTo>
                  <a:cubicBezTo>
                    <a:pt x="3855" y="1708"/>
                    <a:pt x="3480" y="2079"/>
                    <a:pt x="3473" y="2539"/>
                  </a:cubicBezTo>
                  <a:close/>
                  <a:moveTo>
                    <a:pt x="2920" y="4267"/>
                  </a:moveTo>
                  <a:cubicBezTo>
                    <a:pt x="3387" y="4267"/>
                    <a:pt x="3764" y="3889"/>
                    <a:pt x="3764" y="3423"/>
                  </a:cubicBezTo>
                  <a:cubicBezTo>
                    <a:pt x="3764" y="2957"/>
                    <a:pt x="3387" y="2579"/>
                    <a:pt x="2920" y="2579"/>
                  </a:cubicBezTo>
                  <a:cubicBezTo>
                    <a:pt x="2454" y="2579"/>
                    <a:pt x="2076" y="2957"/>
                    <a:pt x="2076" y="3423"/>
                  </a:cubicBezTo>
                  <a:cubicBezTo>
                    <a:pt x="2076" y="3889"/>
                    <a:pt x="2454" y="4267"/>
                    <a:pt x="2920" y="4267"/>
                  </a:cubicBezTo>
                  <a:close/>
                  <a:moveTo>
                    <a:pt x="3278" y="4325"/>
                  </a:moveTo>
                  <a:lnTo>
                    <a:pt x="2562" y="4325"/>
                  </a:lnTo>
                  <a:cubicBezTo>
                    <a:pt x="1966" y="4325"/>
                    <a:pt x="1481" y="4810"/>
                    <a:pt x="1481" y="5406"/>
                  </a:cubicBezTo>
                  <a:lnTo>
                    <a:pt x="1481" y="6282"/>
                  </a:lnTo>
                  <a:lnTo>
                    <a:pt x="1484" y="6296"/>
                  </a:lnTo>
                  <a:lnTo>
                    <a:pt x="1544" y="6314"/>
                  </a:lnTo>
                  <a:cubicBezTo>
                    <a:pt x="2113" y="6492"/>
                    <a:pt x="2607" y="6551"/>
                    <a:pt x="3014" y="6551"/>
                  </a:cubicBezTo>
                  <a:cubicBezTo>
                    <a:pt x="3808" y="6551"/>
                    <a:pt x="4268" y="6325"/>
                    <a:pt x="4297" y="6310"/>
                  </a:cubicBezTo>
                  <a:lnTo>
                    <a:pt x="4353" y="6282"/>
                  </a:lnTo>
                  <a:lnTo>
                    <a:pt x="4359" y="6282"/>
                  </a:lnTo>
                  <a:lnTo>
                    <a:pt x="4359" y="5406"/>
                  </a:lnTo>
                  <a:cubicBezTo>
                    <a:pt x="4359" y="4810"/>
                    <a:pt x="3874" y="4325"/>
                    <a:pt x="3278" y="4325"/>
                  </a:cubicBezTo>
                  <a:close/>
                  <a:moveTo>
                    <a:pt x="4675" y="3454"/>
                  </a:moveTo>
                  <a:lnTo>
                    <a:pt x="3964" y="3454"/>
                  </a:lnTo>
                  <a:cubicBezTo>
                    <a:pt x="3957" y="3738"/>
                    <a:pt x="3835" y="3994"/>
                    <a:pt x="3643" y="4178"/>
                  </a:cubicBezTo>
                  <a:cubicBezTo>
                    <a:pt x="4173" y="4336"/>
                    <a:pt x="4561" y="4827"/>
                    <a:pt x="4561" y="5407"/>
                  </a:cubicBezTo>
                  <a:lnTo>
                    <a:pt x="4561" y="5677"/>
                  </a:lnTo>
                  <a:cubicBezTo>
                    <a:pt x="5262" y="5651"/>
                    <a:pt x="5667" y="5453"/>
                    <a:pt x="5693" y="5439"/>
                  </a:cubicBezTo>
                  <a:lnTo>
                    <a:pt x="5750" y="5410"/>
                  </a:lnTo>
                  <a:lnTo>
                    <a:pt x="5756" y="5410"/>
                  </a:lnTo>
                  <a:lnTo>
                    <a:pt x="5756" y="4534"/>
                  </a:lnTo>
                  <a:cubicBezTo>
                    <a:pt x="5756" y="3938"/>
                    <a:pt x="5271" y="3454"/>
                    <a:pt x="4675" y="3454"/>
                  </a:cubicBezTo>
                  <a:close/>
                  <a:moveTo>
                    <a:pt x="4865" y="1690"/>
                  </a:moveTo>
                  <a:cubicBezTo>
                    <a:pt x="5131" y="1857"/>
                    <a:pt x="5318" y="2139"/>
                    <a:pt x="5352" y="2467"/>
                  </a:cubicBezTo>
                  <a:cubicBezTo>
                    <a:pt x="5460" y="2517"/>
                    <a:pt x="5581" y="2546"/>
                    <a:pt x="5709" y="2546"/>
                  </a:cubicBezTo>
                  <a:cubicBezTo>
                    <a:pt x="6175" y="2546"/>
                    <a:pt x="6553" y="2169"/>
                    <a:pt x="6553" y="1702"/>
                  </a:cubicBezTo>
                  <a:cubicBezTo>
                    <a:pt x="6553" y="1236"/>
                    <a:pt x="6175" y="858"/>
                    <a:pt x="5709" y="858"/>
                  </a:cubicBezTo>
                  <a:cubicBezTo>
                    <a:pt x="5247" y="858"/>
                    <a:pt x="4872" y="1229"/>
                    <a:pt x="4865" y="1690"/>
                  </a:cubicBezTo>
                  <a:close/>
                  <a:moveTo>
                    <a:pt x="6067" y="2604"/>
                  </a:moveTo>
                  <a:lnTo>
                    <a:pt x="5356" y="2604"/>
                  </a:lnTo>
                  <a:cubicBezTo>
                    <a:pt x="5348" y="2889"/>
                    <a:pt x="5227" y="3145"/>
                    <a:pt x="5035" y="3329"/>
                  </a:cubicBezTo>
                  <a:cubicBezTo>
                    <a:pt x="5565" y="3486"/>
                    <a:pt x="5952" y="3978"/>
                    <a:pt x="5952" y="4558"/>
                  </a:cubicBezTo>
                  <a:lnTo>
                    <a:pt x="5952" y="4828"/>
                  </a:lnTo>
                  <a:cubicBezTo>
                    <a:pt x="6654" y="4802"/>
                    <a:pt x="7059" y="4603"/>
                    <a:pt x="7085" y="4590"/>
                  </a:cubicBezTo>
                  <a:lnTo>
                    <a:pt x="7142" y="4561"/>
                  </a:lnTo>
                  <a:lnTo>
                    <a:pt x="7148" y="4561"/>
                  </a:lnTo>
                  <a:lnTo>
                    <a:pt x="7148" y="3685"/>
                  </a:lnTo>
                  <a:cubicBezTo>
                    <a:pt x="7148" y="3089"/>
                    <a:pt x="6663" y="2604"/>
                    <a:pt x="6067" y="2604"/>
                  </a:cubicBezTo>
                  <a:close/>
                  <a:moveTo>
                    <a:pt x="1439" y="3396"/>
                  </a:moveTo>
                  <a:cubicBezTo>
                    <a:pt x="1604" y="3396"/>
                    <a:pt x="1758" y="3348"/>
                    <a:pt x="1888" y="3266"/>
                  </a:cubicBezTo>
                  <a:cubicBezTo>
                    <a:pt x="1930" y="2996"/>
                    <a:pt x="2074" y="2760"/>
                    <a:pt x="2281" y="2599"/>
                  </a:cubicBezTo>
                  <a:cubicBezTo>
                    <a:pt x="2282" y="2583"/>
                    <a:pt x="2283" y="2568"/>
                    <a:pt x="2283" y="2552"/>
                  </a:cubicBezTo>
                  <a:cubicBezTo>
                    <a:pt x="2283" y="2085"/>
                    <a:pt x="1905" y="1708"/>
                    <a:pt x="1439" y="1708"/>
                  </a:cubicBezTo>
                  <a:cubicBezTo>
                    <a:pt x="973" y="1708"/>
                    <a:pt x="595" y="2085"/>
                    <a:pt x="595" y="2552"/>
                  </a:cubicBezTo>
                  <a:cubicBezTo>
                    <a:pt x="595" y="3018"/>
                    <a:pt x="973" y="3396"/>
                    <a:pt x="1439" y="3396"/>
                  </a:cubicBezTo>
                  <a:close/>
                  <a:moveTo>
                    <a:pt x="2197" y="4178"/>
                  </a:moveTo>
                  <a:cubicBezTo>
                    <a:pt x="2006" y="3995"/>
                    <a:pt x="1885" y="3740"/>
                    <a:pt x="1876" y="3457"/>
                  </a:cubicBezTo>
                  <a:cubicBezTo>
                    <a:pt x="1850" y="3455"/>
                    <a:pt x="1824" y="3454"/>
                    <a:pt x="1797" y="3454"/>
                  </a:cubicBezTo>
                  <a:lnTo>
                    <a:pt x="1081" y="3454"/>
                  </a:lnTo>
                  <a:cubicBezTo>
                    <a:pt x="485" y="3454"/>
                    <a:pt x="0" y="3938"/>
                    <a:pt x="0" y="4534"/>
                  </a:cubicBezTo>
                  <a:lnTo>
                    <a:pt x="0" y="5410"/>
                  </a:lnTo>
                  <a:lnTo>
                    <a:pt x="2" y="5424"/>
                  </a:lnTo>
                  <a:lnTo>
                    <a:pt x="63" y="5443"/>
                  </a:lnTo>
                  <a:cubicBezTo>
                    <a:pt x="519" y="5586"/>
                    <a:pt x="926" y="5651"/>
                    <a:pt x="1280" y="5672"/>
                  </a:cubicBezTo>
                  <a:lnTo>
                    <a:pt x="1280" y="5407"/>
                  </a:lnTo>
                  <a:cubicBezTo>
                    <a:pt x="1280" y="4827"/>
                    <a:pt x="1667" y="4336"/>
                    <a:pt x="2197" y="4178"/>
                  </a:cubicBezTo>
                  <a:close/>
                </a:path>
              </a:pathLst>
            </a:custGeom>
            <a:solidFill>
              <a:schemeClr val="bg1">
                <a:lumMod val="50000"/>
              </a:schemeClr>
            </a:solidFill>
            <a:ln>
              <a:noFill/>
            </a:ln>
          </p:spPr>
        </p:sp>
        <p:sp>
          <p:nvSpPr>
            <p:cNvPr id="12" name="house_120181"/>
            <p:cNvSpPr>
              <a:spLocks noChangeAspect="1"/>
            </p:cNvSpPr>
            <p:nvPr/>
          </p:nvSpPr>
          <p:spPr bwMode="auto">
            <a:xfrm>
              <a:off x="2459596" y="4509393"/>
              <a:ext cx="1781781" cy="1080120"/>
            </a:xfrm>
            <a:custGeom>
              <a:avLst/>
              <a:gdLst>
                <a:gd name="connsiteX0" fmla="*/ 32520 w 607004"/>
                <a:gd name="connsiteY0" fmla="*/ 324647 h 367967"/>
                <a:gd name="connsiteX1" fmla="*/ 32520 w 607004"/>
                <a:gd name="connsiteY1" fmla="*/ 346358 h 367967"/>
                <a:gd name="connsiteX2" fmla="*/ 574484 w 607004"/>
                <a:gd name="connsiteY2" fmla="*/ 346358 h 367967"/>
                <a:gd name="connsiteX3" fmla="*/ 574484 w 607004"/>
                <a:gd name="connsiteY3" fmla="*/ 324647 h 367967"/>
                <a:gd name="connsiteX4" fmla="*/ 531192 w 607004"/>
                <a:gd name="connsiteY4" fmla="*/ 270573 h 367967"/>
                <a:gd name="connsiteX5" fmla="*/ 531192 w 607004"/>
                <a:gd name="connsiteY5" fmla="*/ 303038 h 367967"/>
                <a:gd name="connsiteX6" fmla="*/ 563712 w 607004"/>
                <a:gd name="connsiteY6" fmla="*/ 303038 h 367967"/>
                <a:gd name="connsiteX7" fmla="*/ 563712 w 607004"/>
                <a:gd name="connsiteY7" fmla="*/ 270573 h 367967"/>
                <a:gd name="connsiteX8" fmla="*/ 476925 w 607004"/>
                <a:gd name="connsiteY8" fmla="*/ 270573 h 367967"/>
                <a:gd name="connsiteX9" fmla="*/ 476925 w 607004"/>
                <a:gd name="connsiteY9" fmla="*/ 303038 h 367967"/>
                <a:gd name="connsiteX10" fmla="*/ 509445 w 607004"/>
                <a:gd name="connsiteY10" fmla="*/ 303038 h 367967"/>
                <a:gd name="connsiteX11" fmla="*/ 509445 w 607004"/>
                <a:gd name="connsiteY11" fmla="*/ 270573 h 367967"/>
                <a:gd name="connsiteX12" fmla="*/ 260159 w 607004"/>
                <a:gd name="connsiteY12" fmla="*/ 270573 h 367967"/>
                <a:gd name="connsiteX13" fmla="*/ 260159 w 607004"/>
                <a:gd name="connsiteY13" fmla="*/ 303038 h 367967"/>
                <a:gd name="connsiteX14" fmla="*/ 346845 w 607004"/>
                <a:gd name="connsiteY14" fmla="*/ 303038 h 367967"/>
                <a:gd name="connsiteX15" fmla="*/ 346845 w 607004"/>
                <a:gd name="connsiteY15" fmla="*/ 270573 h 367967"/>
                <a:gd name="connsiteX16" fmla="*/ 151726 w 607004"/>
                <a:gd name="connsiteY16" fmla="*/ 270573 h 367967"/>
                <a:gd name="connsiteX17" fmla="*/ 151726 w 607004"/>
                <a:gd name="connsiteY17" fmla="*/ 303038 h 367967"/>
                <a:gd name="connsiteX18" fmla="*/ 238513 w 607004"/>
                <a:gd name="connsiteY18" fmla="*/ 303038 h 367967"/>
                <a:gd name="connsiteX19" fmla="*/ 238513 w 607004"/>
                <a:gd name="connsiteY19" fmla="*/ 270573 h 367967"/>
                <a:gd name="connsiteX20" fmla="*/ 97560 w 607004"/>
                <a:gd name="connsiteY20" fmla="*/ 270573 h 367967"/>
                <a:gd name="connsiteX21" fmla="*/ 97560 w 607004"/>
                <a:gd name="connsiteY21" fmla="*/ 303038 h 367967"/>
                <a:gd name="connsiteX22" fmla="*/ 130080 w 607004"/>
                <a:gd name="connsiteY22" fmla="*/ 303038 h 367967"/>
                <a:gd name="connsiteX23" fmla="*/ 130080 w 607004"/>
                <a:gd name="connsiteY23" fmla="*/ 270573 h 367967"/>
                <a:gd name="connsiteX24" fmla="*/ 43394 w 607004"/>
                <a:gd name="connsiteY24" fmla="*/ 270573 h 367967"/>
                <a:gd name="connsiteX25" fmla="*/ 43394 w 607004"/>
                <a:gd name="connsiteY25" fmla="*/ 303038 h 367967"/>
                <a:gd name="connsiteX26" fmla="*/ 75914 w 607004"/>
                <a:gd name="connsiteY26" fmla="*/ 303038 h 367967"/>
                <a:gd name="connsiteX27" fmla="*/ 75914 w 607004"/>
                <a:gd name="connsiteY27" fmla="*/ 270573 h 367967"/>
                <a:gd name="connsiteX28" fmla="*/ 249282 w 607004"/>
                <a:gd name="connsiteY28" fmla="*/ 162352 h 367967"/>
                <a:gd name="connsiteX29" fmla="*/ 249282 w 607004"/>
                <a:gd name="connsiteY29" fmla="*/ 216520 h 367967"/>
                <a:gd name="connsiteX30" fmla="*/ 292660 w 607004"/>
                <a:gd name="connsiteY30" fmla="*/ 216520 h 367967"/>
                <a:gd name="connsiteX31" fmla="*/ 292660 w 607004"/>
                <a:gd name="connsiteY31" fmla="*/ 162352 h 367967"/>
                <a:gd name="connsiteX32" fmla="*/ 151708 w 607004"/>
                <a:gd name="connsiteY32" fmla="*/ 162352 h 367967"/>
                <a:gd name="connsiteX33" fmla="*/ 151708 w 607004"/>
                <a:gd name="connsiteY33" fmla="*/ 216520 h 367967"/>
                <a:gd name="connsiteX34" fmla="*/ 195121 w 607004"/>
                <a:gd name="connsiteY34" fmla="*/ 216520 h 367967"/>
                <a:gd name="connsiteX35" fmla="*/ 195121 w 607004"/>
                <a:gd name="connsiteY35" fmla="*/ 162352 h 367967"/>
                <a:gd name="connsiteX36" fmla="*/ 368593 w 607004"/>
                <a:gd name="connsiteY36" fmla="*/ 162323 h 367967"/>
                <a:gd name="connsiteX37" fmla="*/ 368593 w 607004"/>
                <a:gd name="connsiteY37" fmla="*/ 248964 h 367967"/>
                <a:gd name="connsiteX38" fmla="*/ 379365 w 607004"/>
                <a:gd name="connsiteY38" fmla="*/ 259718 h 367967"/>
                <a:gd name="connsiteX39" fmla="*/ 368593 w 607004"/>
                <a:gd name="connsiteY39" fmla="*/ 270573 h 367967"/>
                <a:gd name="connsiteX40" fmla="*/ 368593 w 607004"/>
                <a:gd name="connsiteY40" fmla="*/ 303038 h 367967"/>
                <a:gd name="connsiteX41" fmla="*/ 455279 w 607004"/>
                <a:gd name="connsiteY41" fmla="*/ 303038 h 367967"/>
                <a:gd name="connsiteX42" fmla="*/ 455279 w 607004"/>
                <a:gd name="connsiteY42" fmla="*/ 270573 h 367967"/>
                <a:gd name="connsiteX43" fmla="*/ 444405 w 607004"/>
                <a:gd name="connsiteY43" fmla="*/ 259718 h 367967"/>
                <a:gd name="connsiteX44" fmla="*/ 455279 w 607004"/>
                <a:gd name="connsiteY44" fmla="*/ 248964 h 367967"/>
                <a:gd name="connsiteX45" fmla="*/ 455279 w 607004"/>
                <a:gd name="connsiteY45" fmla="*/ 162323 h 367967"/>
                <a:gd name="connsiteX46" fmla="*/ 238514 w 607004"/>
                <a:gd name="connsiteY46" fmla="*/ 140746 h 367967"/>
                <a:gd name="connsiteX47" fmla="*/ 303530 w 607004"/>
                <a:gd name="connsiteY47" fmla="*/ 140746 h 367967"/>
                <a:gd name="connsiteX48" fmla="*/ 314298 w 607004"/>
                <a:gd name="connsiteY48" fmla="*/ 151600 h 367967"/>
                <a:gd name="connsiteX49" fmla="*/ 314298 w 607004"/>
                <a:gd name="connsiteY49" fmla="*/ 227272 h 367967"/>
                <a:gd name="connsiteX50" fmla="*/ 303530 w 607004"/>
                <a:gd name="connsiteY50" fmla="*/ 238126 h 367967"/>
                <a:gd name="connsiteX51" fmla="*/ 238514 w 607004"/>
                <a:gd name="connsiteY51" fmla="*/ 238126 h 367967"/>
                <a:gd name="connsiteX52" fmla="*/ 227644 w 607004"/>
                <a:gd name="connsiteY52" fmla="*/ 227272 h 367967"/>
                <a:gd name="connsiteX53" fmla="*/ 227644 w 607004"/>
                <a:gd name="connsiteY53" fmla="*/ 151600 h 367967"/>
                <a:gd name="connsiteX54" fmla="*/ 238514 w 607004"/>
                <a:gd name="connsiteY54" fmla="*/ 140746 h 367967"/>
                <a:gd name="connsiteX55" fmla="*/ 140931 w 607004"/>
                <a:gd name="connsiteY55" fmla="*/ 140746 h 367967"/>
                <a:gd name="connsiteX56" fmla="*/ 206000 w 607004"/>
                <a:gd name="connsiteY56" fmla="*/ 140746 h 367967"/>
                <a:gd name="connsiteX57" fmla="*/ 216777 w 607004"/>
                <a:gd name="connsiteY57" fmla="*/ 151600 h 367967"/>
                <a:gd name="connsiteX58" fmla="*/ 216777 w 607004"/>
                <a:gd name="connsiteY58" fmla="*/ 227272 h 367967"/>
                <a:gd name="connsiteX59" fmla="*/ 206000 w 607004"/>
                <a:gd name="connsiteY59" fmla="*/ 238126 h 367967"/>
                <a:gd name="connsiteX60" fmla="*/ 140931 w 607004"/>
                <a:gd name="connsiteY60" fmla="*/ 238126 h 367967"/>
                <a:gd name="connsiteX61" fmla="*/ 130052 w 607004"/>
                <a:gd name="connsiteY61" fmla="*/ 227272 h 367967"/>
                <a:gd name="connsiteX62" fmla="*/ 130052 w 607004"/>
                <a:gd name="connsiteY62" fmla="*/ 151600 h 367967"/>
                <a:gd name="connsiteX63" fmla="*/ 140931 w 607004"/>
                <a:gd name="connsiteY63" fmla="*/ 140746 h 367967"/>
                <a:gd name="connsiteX64" fmla="*/ 303553 w 607004"/>
                <a:gd name="connsiteY64" fmla="*/ 65538 h 367967"/>
                <a:gd name="connsiteX65" fmla="*/ 97560 w 607004"/>
                <a:gd name="connsiteY65" fmla="*/ 130873 h 367967"/>
                <a:gd name="connsiteX66" fmla="*/ 97560 w 607004"/>
                <a:gd name="connsiteY66" fmla="*/ 248964 h 367967"/>
                <a:gd name="connsiteX67" fmla="*/ 346845 w 607004"/>
                <a:gd name="connsiteY67" fmla="*/ 248964 h 367967"/>
                <a:gd name="connsiteX68" fmla="*/ 346845 w 607004"/>
                <a:gd name="connsiteY68" fmla="*/ 151569 h 367967"/>
                <a:gd name="connsiteX69" fmla="*/ 357719 w 607004"/>
                <a:gd name="connsiteY69" fmla="*/ 140714 h 367967"/>
                <a:gd name="connsiteX70" fmla="*/ 466152 w 607004"/>
                <a:gd name="connsiteY70" fmla="*/ 140714 h 367967"/>
                <a:gd name="connsiteX71" fmla="*/ 476925 w 607004"/>
                <a:gd name="connsiteY71" fmla="*/ 151569 h 367967"/>
                <a:gd name="connsiteX72" fmla="*/ 476925 w 607004"/>
                <a:gd name="connsiteY72" fmla="*/ 248964 h 367967"/>
                <a:gd name="connsiteX73" fmla="*/ 509445 w 607004"/>
                <a:gd name="connsiteY73" fmla="*/ 248964 h 367967"/>
                <a:gd name="connsiteX74" fmla="*/ 509445 w 607004"/>
                <a:gd name="connsiteY74" fmla="*/ 130873 h 367967"/>
                <a:gd name="connsiteX75" fmla="*/ 303553 w 607004"/>
                <a:gd name="connsiteY75" fmla="*/ 22218 h 367967"/>
                <a:gd name="connsiteX76" fmla="*/ 75914 w 607004"/>
                <a:gd name="connsiteY76" fmla="*/ 94553 h 367967"/>
                <a:gd name="connsiteX77" fmla="*/ 75914 w 607004"/>
                <a:gd name="connsiteY77" fmla="*/ 115047 h 367967"/>
                <a:gd name="connsiteX78" fmla="*/ 300199 w 607004"/>
                <a:gd name="connsiteY78" fmla="*/ 43827 h 367967"/>
                <a:gd name="connsiteX79" fmla="*/ 303553 w 607004"/>
                <a:gd name="connsiteY79" fmla="*/ 43320 h 367967"/>
                <a:gd name="connsiteX80" fmla="*/ 306805 w 607004"/>
                <a:gd name="connsiteY80" fmla="*/ 43827 h 367967"/>
                <a:gd name="connsiteX81" fmla="*/ 531192 w 607004"/>
                <a:gd name="connsiteY81" fmla="*/ 115047 h 367967"/>
                <a:gd name="connsiteX82" fmla="*/ 531192 w 607004"/>
                <a:gd name="connsiteY82" fmla="*/ 94553 h 367967"/>
                <a:gd name="connsiteX83" fmla="*/ 119206 w 607004"/>
                <a:gd name="connsiteY83" fmla="*/ 21710 h 367967"/>
                <a:gd name="connsiteX84" fmla="*/ 119206 w 607004"/>
                <a:gd name="connsiteY84" fmla="*/ 58030 h 367967"/>
                <a:gd name="connsiteX85" fmla="*/ 162600 w 607004"/>
                <a:gd name="connsiteY85" fmla="*/ 44233 h 367967"/>
                <a:gd name="connsiteX86" fmla="*/ 162600 w 607004"/>
                <a:gd name="connsiteY86" fmla="*/ 21710 h 367967"/>
                <a:gd name="connsiteX87" fmla="*/ 108434 w 607004"/>
                <a:gd name="connsiteY87" fmla="*/ 0 h 367967"/>
                <a:gd name="connsiteX88" fmla="*/ 173474 w 607004"/>
                <a:gd name="connsiteY88" fmla="*/ 0 h 367967"/>
                <a:gd name="connsiteX89" fmla="*/ 184246 w 607004"/>
                <a:gd name="connsiteY89" fmla="*/ 10855 h 367967"/>
                <a:gd name="connsiteX90" fmla="*/ 184246 w 607004"/>
                <a:gd name="connsiteY90" fmla="*/ 37334 h 367967"/>
                <a:gd name="connsiteX91" fmla="*/ 300199 w 607004"/>
                <a:gd name="connsiteY91" fmla="*/ 507 h 367967"/>
                <a:gd name="connsiteX92" fmla="*/ 306805 w 607004"/>
                <a:gd name="connsiteY92" fmla="*/ 507 h 367967"/>
                <a:gd name="connsiteX93" fmla="*/ 545318 w 607004"/>
                <a:gd name="connsiteY93" fmla="*/ 76292 h 367967"/>
                <a:gd name="connsiteX94" fmla="*/ 552838 w 607004"/>
                <a:gd name="connsiteY94" fmla="*/ 86640 h 367967"/>
                <a:gd name="connsiteX95" fmla="*/ 552838 w 607004"/>
                <a:gd name="connsiteY95" fmla="*/ 129859 h 367967"/>
                <a:gd name="connsiteX96" fmla="*/ 548367 w 607004"/>
                <a:gd name="connsiteY96" fmla="*/ 138584 h 367967"/>
                <a:gd name="connsiteX97" fmla="*/ 541964 w 607004"/>
                <a:gd name="connsiteY97" fmla="*/ 140714 h 367967"/>
                <a:gd name="connsiteX98" fmla="*/ 538712 w 607004"/>
                <a:gd name="connsiteY98" fmla="*/ 140207 h 367967"/>
                <a:gd name="connsiteX99" fmla="*/ 531192 w 607004"/>
                <a:gd name="connsiteY99" fmla="*/ 137772 h 367967"/>
                <a:gd name="connsiteX100" fmla="*/ 531192 w 607004"/>
                <a:gd name="connsiteY100" fmla="*/ 248964 h 367967"/>
                <a:gd name="connsiteX101" fmla="*/ 585358 w 607004"/>
                <a:gd name="connsiteY101" fmla="*/ 248964 h 367967"/>
                <a:gd name="connsiteX102" fmla="*/ 596232 w 607004"/>
                <a:gd name="connsiteY102" fmla="*/ 259718 h 367967"/>
                <a:gd name="connsiteX103" fmla="*/ 585358 w 607004"/>
                <a:gd name="connsiteY103" fmla="*/ 270573 h 367967"/>
                <a:gd name="connsiteX104" fmla="*/ 585358 w 607004"/>
                <a:gd name="connsiteY104" fmla="*/ 303038 h 367967"/>
                <a:gd name="connsiteX105" fmla="*/ 596232 w 607004"/>
                <a:gd name="connsiteY105" fmla="*/ 313893 h 367967"/>
                <a:gd name="connsiteX106" fmla="*/ 596232 w 607004"/>
                <a:gd name="connsiteY106" fmla="*/ 346358 h 367967"/>
                <a:gd name="connsiteX107" fmla="*/ 607004 w 607004"/>
                <a:gd name="connsiteY107" fmla="*/ 357112 h 367967"/>
                <a:gd name="connsiteX108" fmla="*/ 596232 w 607004"/>
                <a:gd name="connsiteY108" fmla="*/ 367967 h 367967"/>
                <a:gd name="connsiteX109" fmla="*/ 10874 w 607004"/>
                <a:gd name="connsiteY109" fmla="*/ 367967 h 367967"/>
                <a:gd name="connsiteX110" fmla="*/ 0 w 607004"/>
                <a:gd name="connsiteY110" fmla="*/ 357112 h 367967"/>
                <a:gd name="connsiteX111" fmla="*/ 10874 w 607004"/>
                <a:gd name="connsiteY111" fmla="*/ 346358 h 367967"/>
                <a:gd name="connsiteX112" fmla="*/ 10874 w 607004"/>
                <a:gd name="connsiteY112" fmla="*/ 313893 h 367967"/>
                <a:gd name="connsiteX113" fmla="*/ 21646 w 607004"/>
                <a:gd name="connsiteY113" fmla="*/ 303038 h 367967"/>
                <a:gd name="connsiteX114" fmla="*/ 21646 w 607004"/>
                <a:gd name="connsiteY114" fmla="*/ 270573 h 367967"/>
                <a:gd name="connsiteX115" fmla="*/ 10874 w 607004"/>
                <a:gd name="connsiteY115" fmla="*/ 259718 h 367967"/>
                <a:gd name="connsiteX116" fmla="*/ 21646 w 607004"/>
                <a:gd name="connsiteY116" fmla="*/ 248964 h 367967"/>
                <a:gd name="connsiteX117" fmla="*/ 75914 w 607004"/>
                <a:gd name="connsiteY117" fmla="*/ 248964 h 367967"/>
                <a:gd name="connsiteX118" fmla="*/ 75914 w 607004"/>
                <a:gd name="connsiteY118" fmla="*/ 137772 h 367967"/>
                <a:gd name="connsiteX119" fmla="*/ 68292 w 607004"/>
                <a:gd name="connsiteY119" fmla="*/ 140207 h 367967"/>
                <a:gd name="connsiteX120" fmla="*/ 58638 w 607004"/>
                <a:gd name="connsiteY120" fmla="*/ 138584 h 367967"/>
                <a:gd name="connsiteX121" fmla="*/ 54166 w 607004"/>
                <a:gd name="connsiteY121" fmla="*/ 129859 h 367967"/>
                <a:gd name="connsiteX122" fmla="*/ 54166 w 607004"/>
                <a:gd name="connsiteY122" fmla="*/ 86640 h 367967"/>
                <a:gd name="connsiteX123" fmla="*/ 61788 w 607004"/>
                <a:gd name="connsiteY123" fmla="*/ 76292 h 367967"/>
                <a:gd name="connsiteX124" fmla="*/ 97560 w 607004"/>
                <a:gd name="connsiteY124" fmla="*/ 64929 h 367967"/>
                <a:gd name="connsiteX125" fmla="*/ 97560 w 607004"/>
                <a:gd name="connsiteY125" fmla="*/ 10855 h 367967"/>
                <a:gd name="connsiteX126" fmla="*/ 108434 w 607004"/>
                <a:gd name="connsiteY126" fmla="*/ 0 h 367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004" h="367967">
                  <a:moveTo>
                    <a:pt x="32520" y="324647"/>
                  </a:moveTo>
                  <a:lnTo>
                    <a:pt x="32520" y="346358"/>
                  </a:lnTo>
                  <a:lnTo>
                    <a:pt x="574484" y="346358"/>
                  </a:lnTo>
                  <a:lnTo>
                    <a:pt x="574484" y="324647"/>
                  </a:lnTo>
                  <a:close/>
                  <a:moveTo>
                    <a:pt x="531192" y="270573"/>
                  </a:moveTo>
                  <a:lnTo>
                    <a:pt x="531192" y="303038"/>
                  </a:lnTo>
                  <a:lnTo>
                    <a:pt x="563712" y="303038"/>
                  </a:lnTo>
                  <a:lnTo>
                    <a:pt x="563712" y="270573"/>
                  </a:lnTo>
                  <a:close/>
                  <a:moveTo>
                    <a:pt x="476925" y="270573"/>
                  </a:moveTo>
                  <a:lnTo>
                    <a:pt x="476925" y="303038"/>
                  </a:lnTo>
                  <a:lnTo>
                    <a:pt x="509445" y="303038"/>
                  </a:lnTo>
                  <a:lnTo>
                    <a:pt x="509445" y="270573"/>
                  </a:lnTo>
                  <a:close/>
                  <a:moveTo>
                    <a:pt x="260159" y="270573"/>
                  </a:moveTo>
                  <a:lnTo>
                    <a:pt x="260159" y="303038"/>
                  </a:lnTo>
                  <a:lnTo>
                    <a:pt x="346845" y="303038"/>
                  </a:lnTo>
                  <a:lnTo>
                    <a:pt x="346845" y="270573"/>
                  </a:lnTo>
                  <a:close/>
                  <a:moveTo>
                    <a:pt x="151726" y="270573"/>
                  </a:moveTo>
                  <a:lnTo>
                    <a:pt x="151726" y="303038"/>
                  </a:lnTo>
                  <a:lnTo>
                    <a:pt x="238513" y="303038"/>
                  </a:lnTo>
                  <a:lnTo>
                    <a:pt x="238513" y="270573"/>
                  </a:lnTo>
                  <a:close/>
                  <a:moveTo>
                    <a:pt x="97560" y="270573"/>
                  </a:moveTo>
                  <a:lnTo>
                    <a:pt x="97560" y="303038"/>
                  </a:lnTo>
                  <a:lnTo>
                    <a:pt x="130080" y="303038"/>
                  </a:lnTo>
                  <a:lnTo>
                    <a:pt x="130080" y="270573"/>
                  </a:lnTo>
                  <a:close/>
                  <a:moveTo>
                    <a:pt x="43394" y="270573"/>
                  </a:moveTo>
                  <a:lnTo>
                    <a:pt x="43394" y="303038"/>
                  </a:lnTo>
                  <a:lnTo>
                    <a:pt x="75914" y="303038"/>
                  </a:lnTo>
                  <a:lnTo>
                    <a:pt x="75914" y="270573"/>
                  </a:lnTo>
                  <a:close/>
                  <a:moveTo>
                    <a:pt x="249282" y="162352"/>
                  </a:moveTo>
                  <a:lnTo>
                    <a:pt x="249282" y="216520"/>
                  </a:lnTo>
                  <a:lnTo>
                    <a:pt x="292660" y="216520"/>
                  </a:lnTo>
                  <a:lnTo>
                    <a:pt x="292660" y="162352"/>
                  </a:lnTo>
                  <a:close/>
                  <a:moveTo>
                    <a:pt x="151708" y="162352"/>
                  </a:moveTo>
                  <a:lnTo>
                    <a:pt x="151708" y="216520"/>
                  </a:lnTo>
                  <a:lnTo>
                    <a:pt x="195121" y="216520"/>
                  </a:lnTo>
                  <a:lnTo>
                    <a:pt x="195121" y="162352"/>
                  </a:lnTo>
                  <a:close/>
                  <a:moveTo>
                    <a:pt x="368593" y="162323"/>
                  </a:moveTo>
                  <a:lnTo>
                    <a:pt x="368593" y="248964"/>
                  </a:lnTo>
                  <a:cubicBezTo>
                    <a:pt x="374589" y="248964"/>
                    <a:pt x="379365" y="253732"/>
                    <a:pt x="379365" y="259718"/>
                  </a:cubicBezTo>
                  <a:cubicBezTo>
                    <a:pt x="379365" y="265703"/>
                    <a:pt x="374589" y="270573"/>
                    <a:pt x="368593" y="270573"/>
                  </a:cubicBezTo>
                  <a:lnTo>
                    <a:pt x="368593" y="303038"/>
                  </a:lnTo>
                  <a:lnTo>
                    <a:pt x="455279" y="303038"/>
                  </a:lnTo>
                  <a:lnTo>
                    <a:pt x="455279" y="270573"/>
                  </a:lnTo>
                  <a:cubicBezTo>
                    <a:pt x="449283" y="270573"/>
                    <a:pt x="444405" y="265703"/>
                    <a:pt x="444405" y="259718"/>
                  </a:cubicBezTo>
                  <a:cubicBezTo>
                    <a:pt x="444405" y="253732"/>
                    <a:pt x="449283" y="248964"/>
                    <a:pt x="455279" y="248964"/>
                  </a:cubicBezTo>
                  <a:lnTo>
                    <a:pt x="455279" y="162323"/>
                  </a:lnTo>
                  <a:close/>
                  <a:moveTo>
                    <a:pt x="238514" y="140746"/>
                  </a:moveTo>
                  <a:lnTo>
                    <a:pt x="303530" y="140746"/>
                  </a:lnTo>
                  <a:cubicBezTo>
                    <a:pt x="309524" y="140746"/>
                    <a:pt x="314298" y="145615"/>
                    <a:pt x="314298" y="151600"/>
                  </a:cubicBezTo>
                  <a:lnTo>
                    <a:pt x="314298" y="227272"/>
                  </a:lnTo>
                  <a:cubicBezTo>
                    <a:pt x="314298" y="233257"/>
                    <a:pt x="309524" y="238126"/>
                    <a:pt x="303530" y="238126"/>
                  </a:cubicBezTo>
                  <a:lnTo>
                    <a:pt x="238514" y="238126"/>
                  </a:lnTo>
                  <a:cubicBezTo>
                    <a:pt x="232520" y="238126"/>
                    <a:pt x="227644" y="233257"/>
                    <a:pt x="227644" y="227272"/>
                  </a:cubicBezTo>
                  <a:lnTo>
                    <a:pt x="227644" y="151600"/>
                  </a:lnTo>
                  <a:cubicBezTo>
                    <a:pt x="227644" y="145615"/>
                    <a:pt x="232520" y="140746"/>
                    <a:pt x="238514" y="140746"/>
                  </a:cubicBezTo>
                  <a:close/>
                  <a:moveTo>
                    <a:pt x="140931" y="140746"/>
                  </a:moveTo>
                  <a:lnTo>
                    <a:pt x="206000" y="140746"/>
                  </a:lnTo>
                  <a:cubicBezTo>
                    <a:pt x="211999" y="140746"/>
                    <a:pt x="216777" y="145615"/>
                    <a:pt x="216777" y="151600"/>
                  </a:cubicBezTo>
                  <a:lnTo>
                    <a:pt x="216777" y="227272"/>
                  </a:lnTo>
                  <a:cubicBezTo>
                    <a:pt x="216777" y="233257"/>
                    <a:pt x="211999" y="238126"/>
                    <a:pt x="206000" y="238126"/>
                  </a:cubicBezTo>
                  <a:lnTo>
                    <a:pt x="140931" y="238126"/>
                  </a:lnTo>
                  <a:cubicBezTo>
                    <a:pt x="134932" y="238126"/>
                    <a:pt x="130052" y="233257"/>
                    <a:pt x="130052" y="227272"/>
                  </a:cubicBezTo>
                  <a:lnTo>
                    <a:pt x="130052" y="151600"/>
                  </a:lnTo>
                  <a:cubicBezTo>
                    <a:pt x="130052" y="145615"/>
                    <a:pt x="134932" y="140746"/>
                    <a:pt x="140931" y="140746"/>
                  </a:cubicBezTo>
                  <a:close/>
                  <a:moveTo>
                    <a:pt x="303553" y="65538"/>
                  </a:moveTo>
                  <a:lnTo>
                    <a:pt x="97560" y="130873"/>
                  </a:lnTo>
                  <a:lnTo>
                    <a:pt x="97560" y="248964"/>
                  </a:lnTo>
                  <a:lnTo>
                    <a:pt x="346845" y="248964"/>
                  </a:lnTo>
                  <a:lnTo>
                    <a:pt x="346845" y="151569"/>
                  </a:lnTo>
                  <a:cubicBezTo>
                    <a:pt x="346845" y="145584"/>
                    <a:pt x="351723" y="140714"/>
                    <a:pt x="357719" y="140714"/>
                  </a:cubicBezTo>
                  <a:lnTo>
                    <a:pt x="466152" y="140714"/>
                  </a:lnTo>
                  <a:cubicBezTo>
                    <a:pt x="472148" y="140714"/>
                    <a:pt x="476925" y="145584"/>
                    <a:pt x="476925" y="151569"/>
                  </a:cubicBezTo>
                  <a:lnTo>
                    <a:pt x="476925" y="248964"/>
                  </a:lnTo>
                  <a:lnTo>
                    <a:pt x="509445" y="248964"/>
                  </a:lnTo>
                  <a:lnTo>
                    <a:pt x="509445" y="130873"/>
                  </a:lnTo>
                  <a:close/>
                  <a:moveTo>
                    <a:pt x="303553" y="22218"/>
                  </a:moveTo>
                  <a:lnTo>
                    <a:pt x="75914" y="94553"/>
                  </a:lnTo>
                  <a:lnTo>
                    <a:pt x="75914" y="115047"/>
                  </a:lnTo>
                  <a:lnTo>
                    <a:pt x="300199" y="43827"/>
                  </a:lnTo>
                  <a:cubicBezTo>
                    <a:pt x="301317" y="43523"/>
                    <a:pt x="302435" y="43320"/>
                    <a:pt x="303553" y="43320"/>
                  </a:cubicBezTo>
                  <a:cubicBezTo>
                    <a:pt x="304671" y="43320"/>
                    <a:pt x="305687" y="43523"/>
                    <a:pt x="306805" y="43827"/>
                  </a:cubicBezTo>
                  <a:lnTo>
                    <a:pt x="531192" y="115047"/>
                  </a:lnTo>
                  <a:lnTo>
                    <a:pt x="531192" y="94553"/>
                  </a:lnTo>
                  <a:close/>
                  <a:moveTo>
                    <a:pt x="119206" y="21710"/>
                  </a:moveTo>
                  <a:lnTo>
                    <a:pt x="119206" y="58030"/>
                  </a:lnTo>
                  <a:lnTo>
                    <a:pt x="162600" y="44233"/>
                  </a:lnTo>
                  <a:lnTo>
                    <a:pt x="162600" y="21710"/>
                  </a:lnTo>
                  <a:close/>
                  <a:moveTo>
                    <a:pt x="108434" y="0"/>
                  </a:moveTo>
                  <a:lnTo>
                    <a:pt x="173474" y="0"/>
                  </a:lnTo>
                  <a:cubicBezTo>
                    <a:pt x="179469" y="0"/>
                    <a:pt x="184246" y="4869"/>
                    <a:pt x="184246" y="10855"/>
                  </a:cubicBezTo>
                  <a:lnTo>
                    <a:pt x="184246" y="37334"/>
                  </a:lnTo>
                  <a:lnTo>
                    <a:pt x="300199" y="507"/>
                  </a:lnTo>
                  <a:cubicBezTo>
                    <a:pt x="302334" y="-102"/>
                    <a:pt x="304671" y="-102"/>
                    <a:pt x="306805" y="507"/>
                  </a:cubicBezTo>
                  <a:lnTo>
                    <a:pt x="545318" y="76292"/>
                  </a:lnTo>
                  <a:cubicBezTo>
                    <a:pt x="549790" y="77712"/>
                    <a:pt x="552838" y="81872"/>
                    <a:pt x="552838" y="86640"/>
                  </a:cubicBezTo>
                  <a:lnTo>
                    <a:pt x="552838" y="129859"/>
                  </a:lnTo>
                  <a:cubicBezTo>
                    <a:pt x="552838" y="133308"/>
                    <a:pt x="551212" y="136555"/>
                    <a:pt x="548367" y="138584"/>
                  </a:cubicBezTo>
                  <a:cubicBezTo>
                    <a:pt x="546538" y="140004"/>
                    <a:pt x="544302" y="140714"/>
                    <a:pt x="541964" y="140714"/>
                  </a:cubicBezTo>
                  <a:cubicBezTo>
                    <a:pt x="540847" y="140714"/>
                    <a:pt x="539830" y="140511"/>
                    <a:pt x="538712" y="140207"/>
                  </a:cubicBezTo>
                  <a:lnTo>
                    <a:pt x="531192" y="137772"/>
                  </a:lnTo>
                  <a:lnTo>
                    <a:pt x="531192" y="248964"/>
                  </a:lnTo>
                  <a:lnTo>
                    <a:pt x="585358" y="248964"/>
                  </a:lnTo>
                  <a:cubicBezTo>
                    <a:pt x="591354" y="248964"/>
                    <a:pt x="596232" y="253732"/>
                    <a:pt x="596232" y="259718"/>
                  </a:cubicBezTo>
                  <a:cubicBezTo>
                    <a:pt x="596232" y="265703"/>
                    <a:pt x="591354" y="270573"/>
                    <a:pt x="585358" y="270573"/>
                  </a:cubicBezTo>
                  <a:lnTo>
                    <a:pt x="585358" y="303038"/>
                  </a:lnTo>
                  <a:cubicBezTo>
                    <a:pt x="591354" y="303038"/>
                    <a:pt x="596232" y="307907"/>
                    <a:pt x="596232" y="313893"/>
                  </a:cubicBezTo>
                  <a:lnTo>
                    <a:pt x="596232" y="346358"/>
                  </a:lnTo>
                  <a:cubicBezTo>
                    <a:pt x="602228" y="346358"/>
                    <a:pt x="607004" y="351126"/>
                    <a:pt x="607004" y="357112"/>
                  </a:cubicBezTo>
                  <a:cubicBezTo>
                    <a:pt x="607004" y="363098"/>
                    <a:pt x="602228" y="367967"/>
                    <a:pt x="596232" y="367967"/>
                  </a:cubicBezTo>
                  <a:lnTo>
                    <a:pt x="10874" y="367967"/>
                  </a:lnTo>
                  <a:cubicBezTo>
                    <a:pt x="4878" y="367967"/>
                    <a:pt x="0" y="363098"/>
                    <a:pt x="0" y="357112"/>
                  </a:cubicBezTo>
                  <a:cubicBezTo>
                    <a:pt x="0" y="351126"/>
                    <a:pt x="4878" y="346358"/>
                    <a:pt x="10874" y="346358"/>
                  </a:cubicBezTo>
                  <a:lnTo>
                    <a:pt x="10874" y="313893"/>
                  </a:lnTo>
                  <a:cubicBezTo>
                    <a:pt x="10874" y="307907"/>
                    <a:pt x="15650" y="303038"/>
                    <a:pt x="21646" y="303038"/>
                  </a:cubicBezTo>
                  <a:lnTo>
                    <a:pt x="21646" y="270573"/>
                  </a:lnTo>
                  <a:cubicBezTo>
                    <a:pt x="15650" y="270573"/>
                    <a:pt x="10874" y="265703"/>
                    <a:pt x="10874" y="259718"/>
                  </a:cubicBezTo>
                  <a:cubicBezTo>
                    <a:pt x="10874" y="253732"/>
                    <a:pt x="15650" y="248964"/>
                    <a:pt x="21646" y="248964"/>
                  </a:cubicBezTo>
                  <a:lnTo>
                    <a:pt x="75914" y="248964"/>
                  </a:lnTo>
                  <a:lnTo>
                    <a:pt x="75914" y="137772"/>
                  </a:lnTo>
                  <a:lnTo>
                    <a:pt x="68292" y="140207"/>
                  </a:lnTo>
                  <a:cubicBezTo>
                    <a:pt x="65040" y="141221"/>
                    <a:pt x="61483" y="140714"/>
                    <a:pt x="58638" y="138584"/>
                  </a:cubicBezTo>
                  <a:cubicBezTo>
                    <a:pt x="55894" y="136555"/>
                    <a:pt x="54166" y="133308"/>
                    <a:pt x="54166" y="129859"/>
                  </a:cubicBezTo>
                  <a:lnTo>
                    <a:pt x="54166" y="86640"/>
                  </a:lnTo>
                  <a:cubicBezTo>
                    <a:pt x="54166" y="81872"/>
                    <a:pt x="57215" y="77712"/>
                    <a:pt x="61788" y="76292"/>
                  </a:cubicBezTo>
                  <a:lnTo>
                    <a:pt x="97560" y="64929"/>
                  </a:lnTo>
                  <a:lnTo>
                    <a:pt x="97560" y="10855"/>
                  </a:lnTo>
                  <a:cubicBezTo>
                    <a:pt x="97560" y="4869"/>
                    <a:pt x="102438" y="0"/>
                    <a:pt x="108434" y="0"/>
                  </a:cubicBezTo>
                  <a:close/>
                </a:path>
              </a:pathLst>
            </a:custGeom>
            <a:solidFill>
              <a:schemeClr val="bg1">
                <a:lumMod val="50000"/>
              </a:schemeClr>
            </a:solidFill>
            <a:ln>
              <a:noFill/>
            </a:ln>
          </p:spPr>
        </p:sp>
        <p:sp>
          <p:nvSpPr>
            <p:cNvPr id="9" name="users-group_32441"/>
            <p:cNvSpPr>
              <a:spLocks noChangeAspect="1"/>
            </p:cNvSpPr>
            <p:nvPr/>
          </p:nvSpPr>
          <p:spPr bwMode="auto">
            <a:xfrm>
              <a:off x="2567608" y="5445497"/>
              <a:ext cx="432048" cy="522660"/>
            </a:xfrm>
            <a:custGeom>
              <a:avLst/>
              <a:gdLst>
                <a:gd name="T0" fmla="*/ 834 w 6052"/>
                <a:gd name="T1" fmla="*/ 2946 h 7332"/>
                <a:gd name="T2" fmla="*/ 2017 w 6052"/>
                <a:gd name="T3" fmla="*/ 1763 h 7332"/>
                <a:gd name="T4" fmla="*/ 3201 w 6052"/>
                <a:gd name="T5" fmla="*/ 2946 h 7332"/>
                <a:gd name="T6" fmla="*/ 2017 w 6052"/>
                <a:gd name="T7" fmla="*/ 4130 h 7332"/>
                <a:gd name="T8" fmla="*/ 834 w 6052"/>
                <a:gd name="T9" fmla="*/ 2946 h 7332"/>
                <a:gd name="T10" fmla="*/ 2520 w 6052"/>
                <a:gd name="T11" fmla="*/ 4210 h 7332"/>
                <a:gd name="T12" fmla="*/ 1515 w 6052"/>
                <a:gd name="T13" fmla="*/ 4210 h 7332"/>
                <a:gd name="T14" fmla="*/ 0 w 6052"/>
                <a:gd name="T15" fmla="*/ 5726 h 7332"/>
                <a:gd name="T16" fmla="*/ 0 w 6052"/>
                <a:gd name="T17" fmla="*/ 6954 h 7332"/>
                <a:gd name="T18" fmla="*/ 3 w 6052"/>
                <a:gd name="T19" fmla="*/ 6973 h 7332"/>
                <a:gd name="T20" fmla="*/ 88 w 6052"/>
                <a:gd name="T21" fmla="*/ 7000 h 7332"/>
                <a:gd name="T22" fmla="*/ 2148 w 6052"/>
                <a:gd name="T23" fmla="*/ 7332 h 7332"/>
                <a:gd name="T24" fmla="*/ 3947 w 6052"/>
                <a:gd name="T25" fmla="*/ 6994 h 7332"/>
                <a:gd name="T26" fmla="*/ 4027 w 6052"/>
                <a:gd name="T27" fmla="*/ 6954 h 7332"/>
                <a:gd name="T28" fmla="*/ 4035 w 6052"/>
                <a:gd name="T29" fmla="*/ 6954 h 7332"/>
                <a:gd name="T30" fmla="*/ 4035 w 6052"/>
                <a:gd name="T31" fmla="*/ 5726 h 7332"/>
                <a:gd name="T32" fmla="*/ 2520 w 6052"/>
                <a:gd name="T33" fmla="*/ 4210 h 7332"/>
                <a:gd name="T34" fmla="*/ 4035 w 6052"/>
                <a:gd name="T35" fmla="*/ 2367 h 7332"/>
                <a:gd name="T36" fmla="*/ 5218 w 6052"/>
                <a:gd name="T37" fmla="*/ 1184 h 7332"/>
                <a:gd name="T38" fmla="*/ 4035 w 6052"/>
                <a:gd name="T39" fmla="*/ 0 h 7332"/>
                <a:gd name="T40" fmla="*/ 2851 w 6052"/>
                <a:gd name="T41" fmla="*/ 1184 h 7332"/>
                <a:gd name="T42" fmla="*/ 4035 w 6052"/>
                <a:gd name="T43" fmla="*/ 2367 h 7332"/>
                <a:gd name="T44" fmla="*/ 4537 w 6052"/>
                <a:gd name="T45" fmla="*/ 2448 h 7332"/>
                <a:gd name="T46" fmla="*/ 3533 w 6052"/>
                <a:gd name="T47" fmla="*/ 2448 h 7332"/>
                <a:gd name="T48" fmla="*/ 3462 w 6052"/>
                <a:gd name="T49" fmla="*/ 2451 h 7332"/>
                <a:gd name="T50" fmla="*/ 3605 w 6052"/>
                <a:gd name="T51" fmla="*/ 3079 h 7332"/>
                <a:gd name="T52" fmla="*/ 3153 w 6052"/>
                <a:gd name="T53" fmla="*/ 4136 h 7332"/>
                <a:gd name="T54" fmla="*/ 4415 w 6052"/>
                <a:gd name="T55" fmla="*/ 5564 h 7332"/>
                <a:gd name="T56" fmla="*/ 5965 w 6052"/>
                <a:gd name="T57" fmla="*/ 5232 h 7332"/>
                <a:gd name="T58" fmla="*/ 6044 w 6052"/>
                <a:gd name="T59" fmla="*/ 5192 h 7332"/>
                <a:gd name="T60" fmla="*/ 6052 w 6052"/>
                <a:gd name="T61" fmla="*/ 5192 h 7332"/>
                <a:gd name="T62" fmla="*/ 6052 w 6052"/>
                <a:gd name="T63" fmla="*/ 3963 h 7332"/>
                <a:gd name="T64" fmla="*/ 4537 w 6052"/>
                <a:gd name="T65" fmla="*/ 2448 h 7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52" h="7332">
                  <a:moveTo>
                    <a:pt x="834" y="2946"/>
                  </a:moveTo>
                  <a:cubicBezTo>
                    <a:pt x="834" y="2292"/>
                    <a:pt x="1364" y="1763"/>
                    <a:pt x="2017" y="1763"/>
                  </a:cubicBezTo>
                  <a:cubicBezTo>
                    <a:pt x="2671" y="1763"/>
                    <a:pt x="3201" y="2292"/>
                    <a:pt x="3201" y="2946"/>
                  </a:cubicBezTo>
                  <a:cubicBezTo>
                    <a:pt x="3201" y="3600"/>
                    <a:pt x="2671" y="4130"/>
                    <a:pt x="2017" y="4130"/>
                  </a:cubicBezTo>
                  <a:cubicBezTo>
                    <a:pt x="1364" y="4130"/>
                    <a:pt x="834" y="3600"/>
                    <a:pt x="834" y="2946"/>
                  </a:cubicBezTo>
                  <a:close/>
                  <a:moveTo>
                    <a:pt x="2520" y="4210"/>
                  </a:moveTo>
                  <a:lnTo>
                    <a:pt x="1515" y="4210"/>
                  </a:lnTo>
                  <a:cubicBezTo>
                    <a:pt x="680" y="4210"/>
                    <a:pt x="0" y="4890"/>
                    <a:pt x="0" y="5726"/>
                  </a:cubicBezTo>
                  <a:lnTo>
                    <a:pt x="0" y="6954"/>
                  </a:lnTo>
                  <a:lnTo>
                    <a:pt x="3" y="6973"/>
                  </a:lnTo>
                  <a:lnTo>
                    <a:pt x="88" y="7000"/>
                  </a:lnTo>
                  <a:cubicBezTo>
                    <a:pt x="885" y="7249"/>
                    <a:pt x="1578" y="7332"/>
                    <a:pt x="2148" y="7332"/>
                  </a:cubicBezTo>
                  <a:cubicBezTo>
                    <a:pt x="3262" y="7332"/>
                    <a:pt x="3907" y="7015"/>
                    <a:pt x="3947" y="6994"/>
                  </a:cubicBezTo>
                  <a:lnTo>
                    <a:pt x="4027" y="6954"/>
                  </a:lnTo>
                  <a:lnTo>
                    <a:pt x="4035" y="6954"/>
                  </a:lnTo>
                  <a:lnTo>
                    <a:pt x="4035" y="5726"/>
                  </a:lnTo>
                  <a:cubicBezTo>
                    <a:pt x="4035" y="4890"/>
                    <a:pt x="3355" y="4210"/>
                    <a:pt x="2520" y="4210"/>
                  </a:cubicBezTo>
                  <a:close/>
                  <a:moveTo>
                    <a:pt x="4035" y="2367"/>
                  </a:moveTo>
                  <a:cubicBezTo>
                    <a:pt x="4689" y="2367"/>
                    <a:pt x="5218" y="1837"/>
                    <a:pt x="5218" y="1184"/>
                  </a:cubicBezTo>
                  <a:cubicBezTo>
                    <a:pt x="5218" y="530"/>
                    <a:pt x="4689" y="0"/>
                    <a:pt x="4035" y="0"/>
                  </a:cubicBezTo>
                  <a:cubicBezTo>
                    <a:pt x="3381" y="0"/>
                    <a:pt x="2851" y="530"/>
                    <a:pt x="2851" y="1184"/>
                  </a:cubicBezTo>
                  <a:cubicBezTo>
                    <a:pt x="2851" y="1837"/>
                    <a:pt x="3381" y="2367"/>
                    <a:pt x="4035" y="2367"/>
                  </a:cubicBezTo>
                  <a:close/>
                  <a:moveTo>
                    <a:pt x="4537" y="2448"/>
                  </a:moveTo>
                  <a:lnTo>
                    <a:pt x="3533" y="2448"/>
                  </a:lnTo>
                  <a:cubicBezTo>
                    <a:pt x="3509" y="2448"/>
                    <a:pt x="3485" y="2450"/>
                    <a:pt x="3462" y="2451"/>
                  </a:cubicBezTo>
                  <a:cubicBezTo>
                    <a:pt x="3553" y="2642"/>
                    <a:pt x="3605" y="2854"/>
                    <a:pt x="3605" y="3079"/>
                  </a:cubicBezTo>
                  <a:cubicBezTo>
                    <a:pt x="3605" y="3494"/>
                    <a:pt x="3431" y="3869"/>
                    <a:pt x="3153" y="4136"/>
                  </a:cubicBezTo>
                  <a:cubicBezTo>
                    <a:pt x="3804" y="4329"/>
                    <a:pt x="4301" y="4882"/>
                    <a:pt x="4415" y="5564"/>
                  </a:cubicBezTo>
                  <a:cubicBezTo>
                    <a:pt x="5375" y="5522"/>
                    <a:pt x="5928" y="5250"/>
                    <a:pt x="5965" y="5232"/>
                  </a:cubicBezTo>
                  <a:lnTo>
                    <a:pt x="6044" y="5192"/>
                  </a:lnTo>
                  <a:lnTo>
                    <a:pt x="6052" y="5192"/>
                  </a:lnTo>
                  <a:lnTo>
                    <a:pt x="6052" y="3963"/>
                  </a:lnTo>
                  <a:cubicBezTo>
                    <a:pt x="6052" y="3128"/>
                    <a:pt x="5373" y="2448"/>
                    <a:pt x="4537" y="2448"/>
                  </a:cubicBezTo>
                  <a:close/>
                </a:path>
              </a:pathLst>
            </a:custGeom>
            <a:solidFill>
              <a:schemeClr val="bg1">
                <a:lumMod val="50000"/>
              </a:schemeClr>
            </a:solidFill>
            <a:ln>
              <a:noFill/>
            </a:ln>
          </p:spPr>
          <p:txBody>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user_209046"/>
            <p:cNvSpPr>
              <a:spLocks noChangeAspect="1"/>
            </p:cNvSpPr>
            <p:nvPr/>
          </p:nvSpPr>
          <p:spPr bwMode="auto">
            <a:xfrm>
              <a:off x="3719736" y="5483025"/>
              <a:ext cx="571103" cy="515000"/>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rgbClr val="D5F4FF"/>
            </a:solidFill>
            <a:ln>
              <a:solidFill>
                <a:srgbClr val="00B0F0"/>
              </a:solidFill>
            </a:ln>
          </p:spPr>
        </p:sp>
      </p:grpSp>
      <p:grpSp>
        <p:nvGrpSpPr>
          <p:cNvPr id="68" name="组合 67"/>
          <p:cNvGrpSpPr/>
          <p:nvPr/>
        </p:nvGrpSpPr>
        <p:grpSpPr>
          <a:xfrm>
            <a:off x="5668285" y="4042136"/>
            <a:ext cx="5112568" cy="1958734"/>
            <a:chOff x="6240016" y="4293096"/>
            <a:chExt cx="5112568" cy="1958734"/>
          </a:xfrm>
        </p:grpSpPr>
        <p:sp>
          <p:nvSpPr>
            <p:cNvPr id="61" name="椭圆 60"/>
            <p:cNvSpPr/>
            <p:nvPr/>
          </p:nvSpPr>
          <p:spPr bwMode="auto">
            <a:xfrm>
              <a:off x="9120336" y="4293096"/>
              <a:ext cx="2232248" cy="1440582"/>
            </a:xfrm>
            <a:prstGeom prst="ellipse">
              <a:avLst/>
            </a:prstGeom>
            <a:solidFill>
              <a:srgbClr val="F4FBFE"/>
            </a:solidFill>
            <a:ln w="9525" cap="flat" cmpd="sng" algn="ctr">
              <a:solidFill>
                <a:srgbClr val="99DFF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椭圆 59"/>
            <p:cNvSpPr/>
            <p:nvPr/>
          </p:nvSpPr>
          <p:spPr bwMode="auto">
            <a:xfrm>
              <a:off x="6240016" y="4293096"/>
              <a:ext cx="2232248" cy="1440582"/>
            </a:xfrm>
            <a:prstGeom prst="ellipse">
              <a:avLst/>
            </a:prstGeom>
            <a:solidFill>
              <a:srgbClr val="F4FBFE"/>
            </a:solidFill>
            <a:ln w="9525" cap="flat" cmpd="sng" algn="ctr">
              <a:solidFill>
                <a:srgbClr val="99DFF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2264" y="4725144"/>
              <a:ext cx="658537" cy="540000"/>
            </a:xfrm>
            <a:prstGeom prst="rect">
              <a:avLst/>
            </a:prstGeom>
          </p:spPr>
        </p:pic>
        <p:cxnSp>
          <p:nvCxnSpPr>
            <p:cNvPr id="31" name="直接连接符 30"/>
            <p:cNvCxnSpPr>
              <a:stCxn id="38" idx="3"/>
              <a:endCxn id="27" idx="1"/>
            </p:cNvCxnSpPr>
            <p:nvPr/>
          </p:nvCxnSpPr>
          <p:spPr bwMode="auto">
            <a:xfrm flipV="1">
              <a:off x="7534613" y="4995144"/>
              <a:ext cx="937651" cy="3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33" name="直接连接符 32"/>
            <p:cNvCxnSpPr>
              <a:stCxn id="27" idx="3"/>
              <a:endCxn id="43" idx="1"/>
            </p:cNvCxnSpPr>
            <p:nvPr/>
          </p:nvCxnSpPr>
          <p:spPr bwMode="auto">
            <a:xfrm>
              <a:off x="9130801" y="4995144"/>
              <a:ext cx="937500" cy="30"/>
            </a:xfrm>
            <a:prstGeom prst="line">
              <a:avLst/>
            </a:prstGeom>
            <a:solidFill>
              <a:schemeClr val="accent1"/>
            </a:solidFill>
            <a:ln w="19050" cap="flat" cmpd="sng" algn="ctr">
              <a:solidFill>
                <a:srgbClr val="00B0F0"/>
              </a:solidFill>
              <a:prstDash val="solid"/>
              <a:round/>
              <a:headEnd type="none" w="med" len="med"/>
              <a:tailEnd type="none" w="med" len="med"/>
            </a:ln>
            <a:effectLst/>
          </p:spPr>
        </p:cxnSp>
        <p:sp>
          <p:nvSpPr>
            <p:cNvPr id="37" name="矩形 36"/>
            <p:cNvSpPr/>
            <p:nvPr/>
          </p:nvSpPr>
          <p:spPr>
            <a:xfrm>
              <a:off x="8472264" y="4417367"/>
              <a:ext cx="648072"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网关</a:t>
              </a:r>
            </a:p>
          </p:txBody>
        </p:sp>
        <p:pic>
          <p:nvPicPr>
            <p:cNvPr id="38" name="图片 37"/>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335258" y="4653136"/>
              <a:ext cx="1199355" cy="684076"/>
            </a:xfrm>
            <a:prstGeom prst="rect">
              <a:avLst/>
            </a:prstGeom>
          </p:spPr>
        </p:pic>
        <p:sp>
          <p:nvSpPr>
            <p:cNvPr id="46" name="矩形 45"/>
            <p:cNvSpPr/>
            <p:nvPr/>
          </p:nvSpPr>
          <p:spPr>
            <a:xfrm>
              <a:off x="6371262" y="4833156"/>
              <a:ext cx="1163501"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10.0.1.0/24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3" name="图片 4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068301" y="4653136"/>
              <a:ext cx="1199355" cy="684076"/>
            </a:xfrm>
            <a:prstGeom prst="rect">
              <a:avLst/>
            </a:prstGeom>
          </p:spPr>
        </p:pic>
        <p:sp>
          <p:nvSpPr>
            <p:cNvPr id="47" name="矩形 46"/>
            <p:cNvSpPr/>
            <p:nvPr/>
          </p:nvSpPr>
          <p:spPr>
            <a:xfrm>
              <a:off x="10104305" y="4833156"/>
              <a:ext cx="1163501"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10.0.2.0/24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0" name="图片 39" descr="PC.png"/>
            <p:cNvPicPr>
              <a:picLocks noChangeAspect="1"/>
            </p:cNvPicPr>
            <p:nvPr/>
          </p:nvPicPr>
          <p:blipFill>
            <a:blip r:embed="rId5" cstate="print"/>
            <a:stretch>
              <a:fillRect/>
            </a:stretch>
          </p:blipFill>
          <p:spPr>
            <a:xfrm>
              <a:off x="6659294" y="5157193"/>
              <a:ext cx="516826" cy="396922"/>
            </a:xfrm>
            <a:prstGeom prst="rect">
              <a:avLst/>
            </a:prstGeom>
          </p:spPr>
        </p:pic>
        <p:sp>
          <p:nvSpPr>
            <p:cNvPr id="52" name="矩形 51"/>
            <p:cNvSpPr/>
            <p:nvPr/>
          </p:nvSpPr>
          <p:spPr>
            <a:xfrm>
              <a:off x="7680176" y="5229200"/>
              <a:ext cx="1163501"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10.0.1.1/24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8940316" y="5229200"/>
              <a:ext cx="1163501"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10.0.2.1/24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矩形 54"/>
            <p:cNvSpPr/>
            <p:nvPr/>
          </p:nvSpPr>
          <p:spPr>
            <a:xfrm>
              <a:off x="7896200" y="5913276"/>
              <a:ext cx="1800200"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三层互联网络</a:t>
              </a:r>
            </a:p>
          </p:txBody>
        </p:sp>
        <p:sp>
          <p:nvSpPr>
            <p:cNvPr id="62" name="矩形 61"/>
            <p:cNvSpPr/>
            <p:nvPr/>
          </p:nvSpPr>
          <p:spPr>
            <a:xfrm>
              <a:off x="6492044" y="4365104"/>
              <a:ext cx="1800200"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二层互联网络</a:t>
              </a:r>
            </a:p>
          </p:txBody>
        </p:sp>
        <p:sp>
          <p:nvSpPr>
            <p:cNvPr id="63" name="矩形 62"/>
            <p:cNvSpPr/>
            <p:nvPr/>
          </p:nvSpPr>
          <p:spPr>
            <a:xfrm>
              <a:off x="9264352" y="4365104"/>
              <a:ext cx="1800200"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二层互联网络</a:t>
              </a:r>
            </a:p>
          </p:txBody>
        </p:sp>
        <p:pic>
          <p:nvPicPr>
            <p:cNvPr id="66" name="图片 65" descr="PC.png"/>
            <p:cNvPicPr>
              <a:picLocks noChangeAspect="1"/>
            </p:cNvPicPr>
            <p:nvPr/>
          </p:nvPicPr>
          <p:blipFill>
            <a:blip r:embed="rId5" cstate="print"/>
            <a:stretch>
              <a:fillRect/>
            </a:stretch>
          </p:blipFill>
          <p:spPr>
            <a:xfrm>
              <a:off x="10416480" y="5157193"/>
              <a:ext cx="516826" cy="396922"/>
            </a:xfrm>
            <a:prstGeom prst="rect">
              <a:avLst/>
            </a:prstGeom>
          </p:spPr>
        </p:pic>
      </p:grpSp>
      <p:sp>
        <p:nvSpPr>
          <p:cNvPr id="48" name="五边形 47"/>
          <p:cNvSpPr/>
          <p:nvPr/>
        </p:nvSpPr>
        <p:spPr bwMode="auto">
          <a:xfrm>
            <a:off x="7156442" y="122424"/>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49" name="燕尾形 48"/>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50" name="燕尾形 49"/>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53" name="燕尾形 52"/>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67" name="燕尾形 66"/>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 name="圆角矩形 75"/>
          <p:cNvSpPr/>
          <p:nvPr/>
        </p:nvSpPr>
        <p:spPr>
          <a:xfrm>
            <a:off x="1734777" y="3430779"/>
            <a:ext cx="3334675"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zh-CN" altLang="en-US" b="1" dirty="0">
                <a:solidFill>
                  <a:prstClr val="white"/>
                </a:solidFill>
              </a:rPr>
              <a:t>二层网络寻址</a:t>
            </a:r>
          </a:p>
        </p:txBody>
      </p:sp>
      <p:sp>
        <p:nvSpPr>
          <p:cNvPr id="45" name="圆角矩形 75"/>
          <p:cNvSpPr/>
          <p:nvPr/>
        </p:nvSpPr>
        <p:spPr>
          <a:xfrm>
            <a:off x="1734777" y="3862284"/>
            <a:ext cx="3334675" cy="225600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sp>
        <p:nvSpPr>
          <p:cNvPr id="51" name="圆角矩形 75"/>
          <p:cNvSpPr/>
          <p:nvPr/>
        </p:nvSpPr>
        <p:spPr>
          <a:xfrm>
            <a:off x="5518930" y="3430779"/>
            <a:ext cx="5382201"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zh-CN" altLang="en-US" b="1" dirty="0" smtClean="0">
                <a:solidFill>
                  <a:prstClr val="white"/>
                </a:solidFill>
              </a:rPr>
              <a:t>三层</a:t>
            </a:r>
            <a:r>
              <a:rPr lang="zh-CN" altLang="en-US" b="1" dirty="0">
                <a:solidFill>
                  <a:prstClr val="white"/>
                </a:solidFill>
              </a:rPr>
              <a:t>网络寻址</a:t>
            </a:r>
          </a:p>
        </p:txBody>
      </p:sp>
      <p:sp>
        <p:nvSpPr>
          <p:cNvPr id="57" name="圆角矩形 75"/>
          <p:cNvSpPr/>
          <p:nvPr/>
        </p:nvSpPr>
        <p:spPr>
          <a:xfrm>
            <a:off x="5518930" y="3862284"/>
            <a:ext cx="5382201" cy="225600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endParaRPr>
          </a:p>
        </p:txBody>
      </p:sp>
    </p:spTree>
    <p:extLst>
      <p:ext uri="{BB962C8B-B14F-4D97-AF65-F5344CB8AC3E}">
        <p14:creationId xmlns:p14="http://schemas.microsoft.com/office/powerpoint/2010/main" val="1898307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地址分类 </a:t>
            </a:r>
            <a:r>
              <a:rPr lang="en-US" altLang="zh-CN" dirty="0"/>
              <a:t>(</a:t>
            </a:r>
            <a:r>
              <a:rPr lang="zh-CN" altLang="en-US" dirty="0"/>
              <a:t>有类编址</a:t>
            </a:r>
            <a:r>
              <a:rPr lang="en-US" altLang="zh-CN" dirty="0"/>
              <a:t>)</a:t>
            </a:r>
            <a:endParaRPr lang="zh-CN" altLang="en-US" dirty="0"/>
          </a:p>
        </p:txBody>
      </p:sp>
      <p:sp>
        <p:nvSpPr>
          <p:cNvPr id="3" name="文本占位符 2"/>
          <p:cNvSpPr>
            <a:spLocks noGrp="1"/>
          </p:cNvSpPr>
          <p:nvPr>
            <p:ph type="body" sz="quarter" idx="10"/>
          </p:nvPr>
        </p:nvSpPr>
        <p:spPr>
          <a:xfrm>
            <a:off x="468317" y="1233488"/>
            <a:ext cx="11276183" cy="547712"/>
          </a:xfrm>
        </p:spPr>
        <p:txBody>
          <a:bodyPr/>
          <a:lstStyle/>
          <a:p>
            <a:r>
              <a:rPr lang="zh-CN" altLang="en-US" sz="2000" dirty="0"/>
              <a:t>为了方便</a:t>
            </a:r>
            <a:r>
              <a:rPr lang="en-US" altLang="zh-CN" sz="2000" dirty="0"/>
              <a:t>IP</a:t>
            </a:r>
            <a:r>
              <a:rPr lang="zh-CN" altLang="en-US" sz="2000" dirty="0"/>
              <a:t>地址的管理及组网，</a:t>
            </a:r>
            <a:r>
              <a:rPr lang="en-US" altLang="zh-CN" sz="2000" dirty="0"/>
              <a:t>IP</a:t>
            </a:r>
            <a:r>
              <a:rPr lang="zh-CN" altLang="en-US" sz="2000" dirty="0"/>
              <a:t>地址分成五类：</a:t>
            </a:r>
            <a:endParaRPr lang="en-US" altLang="zh-CN" sz="2000" dirty="0"/>
          </a:p>
        </p:txBody>
      </p:sp>
      <p:graphicFrame>
        <p:nvGraphicFramePr>
          <p:cNvPr id="6" name="表格 5"/>
          <p:cNvGraphicFramePr>
            <a:graphicFrameLocks noGrp="1"/>
          </p:cNvGraphicFramePr>
          <p:nvPr>
            <p:extLst/>
          </p:nvPr>
        </p:nvGraphicFramePr>
        <p:xfrm>
          <a:off x="1669290" y="181720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a:r>
                        <a:rPr lang="en-US" altLang="zh-CN"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0</a:t>
                      </a: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NNNNNNN</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7" name="表格 6"/>
          <p:cNvGraphicFramePr>
            <a:graphicFrameLocks noGrp="1"/>
          </p:cNvGraphicFramePr>
          <p:nvPr>
            <p:extLst/>
          </p:nvPr>
        </p:nvGraphicFramePr>
        <p:xfrm>
          <a:off x="3169457" y="181720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8" name="表格 7"/>
          <p:cNvGraphicFramePr>
            <a:graphicFrameLocks noGrp="1"/>
          </p:cNvGraphicFramePr>
          <p:nvPr>
            <p:extLst/>
          </p:nvPr>
        </p:nvGraphicFramePr>
        <p:xfrm>
          <a:off x="4669624" y="181720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9" name="表格 8"/>
          <p:cNvGraphicFramePr>
            <a:graphicFrameLocks noGrp="1"/>
          </p:cNvGraphicFramePr>
          <p:nvPr>
            <p:extLst/>
          </p:nvPr>
        </p:nvGraphicFramePr>
        <p:xfrm>
          <a:off x="6169790" y="181720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10" name="表格 9"/>
          <p:cNvGraphicFramePr>
            <a:graphicFrameLocks noGrp="1"/>
          </p:cNvGraphicFramePr>
          <p:nvPr>
            <p:extLst/>
          </p:nvPr>
        </p:nvGraphicFramePr>
        <p:xfrm>
          <a:off x="1669290" y="230998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a:r>
                        <a:rPr lang="en-US" altLang="zh-CN"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10</a:t>
                      </a: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NNNNNN</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11" name="表格 10"/>
          <p:cNvGraphicFramePr>
            <a:graphicFrameLocks noGrp="1"/>
          </p:cNvGraphicFramePr>
          <p:nvPr>
            <p:extLst/>
          </p:nvPr>
        </p:nvGraphicFramePr>
        <p:xfrm>
          <a:off x="3169457" y="230998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latinLnBrk="0" hangingPunct="1"/>
                      <a:r>
                        <a:rPr lang="en-US" altLang="zh-CN"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12" name="表格 11"/>
          <p:cNvGraphicFramePr>
            <a:graphicFrameLocks noGrp="1"/>
          </p:cNvGraphicFramePr>
          <p:nvPr>
            <p:extLst/>
          </p:nvPr>
        </p:nvGraphicFramePr>
        <p:xfrm>
          <a:off x="4669624" y="230998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13" name="表格 12"/>
          <p:cNvGraphicFramePr>
            <a:graphicFrameLocks noGrp="1"/>
          </p:cNvGraphicFramePr>
          <p:nvPr>
            <p:extLst/>
          </p:nvPr>
        </p:nvGraphicFramePr>
        <p:xfrm>
          <a:off x="6169790" y="230998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a:r>
                        <a:rPr lang="en-US" altLang="zh-CN" sz="1400" b="0" dirty="0">
                          <a:ln>
                            <a:noFill/>
                          </a:ln>
                          <a:solidFill>
                            <a:schemeClr val="bg1"/>
                          </a:solidFill>
                        </a:rPr>
                        <a:t>NNNNNNNN</a:t>
                      </a:r>
                      <a:endParaRPr lang="zh-CN" altLang="en-US" sz="1400" b="0" dirty="0">
                        <a:ln>
                          <a:noFill/>
                        </a:ln>
                        <a:solidFill>
                          <a:schemeClr val="bg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14" name="表格 13"/>
          <p:cNvGraphicFramePr>
            <a:graphicFrameLocks noGrp="1"/>
          </p:cNvGraphicFramePr>
          <p:nvPr>
            <p:extLst/>
          </p:nvPr>
        </p:nvGraphicFramePr>
        <p:xfrm>
          <a:off x="1669290" y="280277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a:r>
                        <a:rPr lang="en-US" altLang="zh-CN"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110</a:t>
                      </a: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15" name="表格 14"/>
          <p:cNvGraphicFramePr>
            <a:graphicFrameLocks noGrp="1"/>
          </p:cNvGraphicFramePr>
          <p:nvPr>
            <p:extLst/>
          </p:nvPr>
        </p:nvGraphicFramePr>
        <p:xfrm>
          <a:off x="3169457" y="280277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latinLnBrk="0" hangingPunct="1"/>
                      <a:r>
                        <a:rPr lang="en-US" altLang="zh-CN"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16" name="表格 15"/>
          <p:cNvGraphicFramePr>
            <a:graphicFrameLocks noGrp="1"/>
          </p:cNvGraphicFramePr>
          <p:nvPr>
            <p:extLst/>
          </p:nvPr>
        </p:nvGraphicFramePr>
        <p:xfrm>
          <a:off x="4669624" y="280277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latinLnBrk="0" hangingPunct="1"/>
                      <a:r>
                        <a:rPr lang="en-US" altLang="zh-CN"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17" name="表格 16"/>
          <p:cNvGraphicFramePr>
            <a:graphicFrameLocks noGrp="1"/>
          </p:cNvGraphicFramePr>
          <p:nvPr>
            <p:extLst/>
          </p:nvPr>
        </p:nvGraphicFramePr>
        <p:xfrm>
          <a:off x="6169790" y="2802774"/>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18" name="表格 17"/>
          <p:cNvGraphicFramePr>
            <a:graphicFrameLocks noGrp="1"/>
          </p:cNvGraphicFramePr>
          <p:nvPr>
            <p:extLst/>
          </p:nvPr>
        </p:nvGraphicFramePr>
        <p:xfrm>
          <a:off x="1669290" y="329555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latinLnBrk="0" hangingPunct="1"/>
                      <a:r>
                        <a:rPr lang="en-US" altLang="zh-CN" sz="1400" b="1"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1110</a:t>
                      </a:r>
                      <a:r>
                        <a:rPr lang="en-US" altLang="zh-CN"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a:t>
                      </a:r>
                      <a:endPar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graphicFrame>
        <p:nvGraphicFramePr>
          <p:cNvPr id="19" name="表格 18"/>
          <p:cNvGraphicFramePr>
            <a:graphicFrameLocks noGrp="1"/>
          </p:cNvGraphicFramePr>
          <p:nvPr>
            <p:extLst/>
          </p:nvPr>
        </p:nvGraphicFramePr>
        <p:xfrm>
          <a:off x="3169457" y="329555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latinLnBrk="0" hangingPunct="1"/>
                      <a:r>
                        <a:rPr lang="en-US" altLang="zh-CN"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graphicFrame>
        <p:nvGraphicFramePr>
          <p:cNvPr id="20" name="表格 19"/>
          <p:cNvGraphicFramePr>
            <a:graphicFrameLocks noGrp="1"/>
          </p:cNvGraphicFramePr>
          <p:nvPr>
            <p:extLst/>
          </p:nvPr>
        </p:nvGraphicFramePr>
        <p:xfrm>
          <a:off x="4669624" y="329555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latinLnBrk="0" hangingPunct="1"/>
                      <a:r>
                        <a:rPr lang="en-US" altLang="zh-CN"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graphicFrame>
        <p:nvGraphicFramePr>
          <p:cNvPr id="21" name="表格 20"/>
          <p:cNvGraphicFramePr>
            <a:graphicFrameLocks noGrp="1"/>
          </p:cNvGraphicFramePr>
          <p:nvPr>
            <p:extLst/>
          </p:nvPr>
        </p:nvGraphicFramePr>
        <p:xfrm>
          <a:off x="6169790" y="3295559"/>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graphicFrame>
        <p:nvGraphicFramePr>
          <p:cNvPr id="22" name="表格 21"/>
          <p:cNvGraphicFramePr>
            <a:graphicFrameLocks noGrp="1"/>
          </p:cNvGraphicFramePr>
          <p:nvPr>
            <p:extLst/>
          </p:nvPr>
        </p:nvGraphicFramePr>
        <p:xfrm>
          <a:off x="1669290" y="378834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latinLnBrk="0" hangingPunct="1"/>
                      <a:r>
                        <a:rPr lang="en-US" altLang="zh-CN" sz="1400" b="1"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1111</a:t>
                      </a:r>
                      <a:r>
                        <a:rPr lang="en-US" altLang="zh-CN"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a:t>
                      </a:r>
                      <a:endPar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graphicFrame>
        <p:nvGraphicFramePr>
          <p:cNvPr id="23" name="表格 22"/>
          <p:cNvGraphicFramePr>
            <a:graphicFrameLocks noGrp="1"/>
          </p:cNvGraphicFramePr>
          <p:nvPr>
            <p:extLst/>
          </p:nvPr>
        </p:nvGraphicFramePr>
        <p:xfrm>
          <a:off x="3169457" y="378834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latinLnBrk="0" hangingPunct="1"/>
                      <a:r>
                        <a:rPr lang="en-US" altLang="zh-CN"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graphicFrame>
        <p:nvGraphicFramePr>
          <p:cNvPr id="24" name="表格 23"/>
          <p:cNvGraphicFramePr>
            <a:graphicFrameLocks noGrp="1"/>
          </p:cNvGraphicFramePr>
          <p:nvPr>
            <p:extLst/>
          </p:nvPr>
        </p:nvGraphicFramePr>
        <p:xfrm>
          <a:off x="4669624" y="378834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marL="0" algn="ctr" defTabSz="914400" rtl="0" eaLnBrk="1" latinLnBrk="0" hangingPunct="1"/>
                      <a:r>
                        <a:rPr lang="en-US" altLang="zh-CN"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graphicFrame>
        <p:nvGraphicFramePr>
          <p:cNvPr id="25" name="表格 24"/>
          <p:cNvGraphicFramePr>
            <a:graphicFrameLocks noGrp="1"/>
          </p:cNvGraphicFramePr>
          <p:nvPr>
            <p:extLst/>
          </p:nvPr>
        </p:nvGraphicFramePr>
        <p:xfrm>
          <a:off x="6169790" y="3788346"/>
          <a:ext cx="1407114" cy="3048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NNNNNNNN</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 xmlns:a16="http://schemas.microsoft.com/office/drawing/2014/main" val="10000"/>
                  </a:ext>
                </a:extLst>
              </a:tr>
            </a:tbl>
          </a:graphicData>
        </a:graphic>
      </p:graphicFrame>
      <p:sp>
        <p:nvSpPr>
          <p:cNvPr id="26" name="矩形 25"/>
          <p:cNvSpPr/>
          <p:nvPr/>
        </p:nvSpPr>
        <p:spPr>
          <a:xfrm>
            <a:off x="1055440" y="1794302"/>
            <a:ext cx="601849"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类</a:t>
            </a:r>
          </a:p>
        </p:txBody>
      </p:sp>
      <p:sp>
        <p:nvSpPr>
          <p:cNvPr id="27" name="矩形 26"/>
          <p:cNvSpPr/>
          <p:nvPr/>
        </p:nvSpPr>
        <p:spPr>
          <a:xfrm>
            <a:off x="1055440" y="2289357"/>
            <a:ext cx="601849"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B</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类</a:t>
            </a:r>
          </a:p>
        </p:txBody>
      </p:sp>
      <p:sp>
        <p:nvSpPr>
          <p:cNvPr id="28" name="矩形 27"/>
          <p:cNvSpPr/>
          <p:nvPr/>
        </p:nvSpPr>
        <p:spPr>
          <a:xfrm>
            <a:off x="1055440" y="2784412"/>
            <a:ext cx="601849"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C</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类</a:t>
            </a:r>
          </a:p>
        </p:txBody>
      </p:sp>
      <p:sp>
        <p:nvSpPr>
          <p:cNvPr id="29" name="矩形 28"/>
          <p:cNvSpPr/>
          <p:nvPr/>
        </p:nvSpPr>
        <p:spPr>
          <a:xfrm>
            <a:off x="1055440" y="3279467"/>
            <a:ext cx="601849"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D</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类</a:t>
            </a:r>
          </a:p>
        </p:txBody>
      </p:sp>
      <p:sp>
        <p:nvSpPr>
          <p:cNvPr id="30" name="矩形 29"/>
          <p:cNvSpPr/>
          <p:nvPr/>
        </p:nvSpPr>
        <p:spPr>
          <a:xfrm>
            <a:off x="1055440" y="3774522"/>
            <a:ext cx="601849"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E</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类</a:t>
            </a:r>
          </a:p>
        </p:txBody>
      </p:sp>
      <p:sp>
        <p:nvSpPr>
          <p:cNvPr id="31" name="íṥliḑe">
            <a:extLst>
              <a:ext uri="{FF2B5EF4-FFF2-40B4-BE49-F238E27FC236}">
                <a16:creationId xmlns="" xmlns:a16="http://schemas.microsoft.com/office/drawing/2014/main" id="{03370132-C199-466C-9FF3-97790D081173}"/>
              </a:ext>
            </a:extLst>
          </p:cNvPr>
          <p:cNvSpPr txBox="1"/>
          <p:nvPr/>
        </p:nvSpPr>
        <p:spPr bwMode="gray">
          <a:xfrm>
            <a:off x="7753966" y="1764384"/>
            <a:ext cx="2448272" cy="355350"/>
          </a:xfrm>
          <a:prstGeom prst="roundRect">
            <a:avLst/>
          </a:prstGeom>
          <a:solidFill>
            <a:schemeClr val="bg1"/>
          </a:solidFill>
          <a:ln w="9525">
            <a:noFill/>
            <a:prstDash val="solid"/>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0.0.0.0</a:t>
            </a:r>
            <a:r>
              <a:rPr lang="en-US" altLang="zh-CN" sz="1400" dirty="0"/>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127.255.255.255</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íṥliḑe">
            <a:extLst>
              <a:ext uri="{FF2B5EF4-FFF2-40B4-BE49-F238E27FC236}">
                <a16:creationId xmlns="" xmlns:a16="http://schemas.microsoft.com/office/drawing/2014/main" id="{03370132-C199-466C-9FF3-97790D081173}"/>
              </a:ext>
            </a:extLst>
          </p:cNvPr>
          <p:cNvSpPr txBox="1"/>
          <p:nvPr/>
        </p:nvSpPr>
        <p:spPr bwMode="gray">
          <a:xfrm>
            <a:off x="7753966" y="2259439"/>
            <a:ext cx="2448272" cy="355350"/>
          </a:xfrm>
          <a:prstGeom prst="roundRect">
            <a:avLst/>
          </a:prstGeom>
          <a:solidFill>
            <a:schemeClr val="bg1"/>
          </a:solidFill>
          <a:ln w="9525">
            <a:noFill/>
            <a:prstDash val="solid"/>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128.0.0.0</a:t>
            </a:r>
            <a:r>
              <a:rPr lang="en-US" altLang="zh-CN" sz="1400" dirty="0"/>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191.255.255.255</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íṥliḑe">
            <a:extLst>
              <a:ext uri="{FF2B5EF4-FFF2-40B4-BE49-F238E27FC236}">
                <a16:creationId xmlns="" xmlns:a16="http://schemas.microsoft.com/office/drawing/2014/main" id="{03370132-C199-466C-9FF3-97790D081173}"/>
              </a:ext>
            </a:extLst>
          </p:cNvPr>
          <p:cNvSpPr txBox="1"/>
          <p:nvPr/>
        </p:nvSpPr>
        <p:spPr bwMode="gray">
          <a:xfrm>
            <a:off x="7753966" y="2762926"/>
            <a:ext cx="2448272" cy="355350"/>
          </a:xfrm>
          <a:prstGeom prst="roundRect">
            <a:avLst/>
          </a:prstGeom>
          <a:solidFill>
            <a:schemeClr val="bg1"/>
          </a:solidFill>
          <a:ln w="9525">
            <a:noFill/>
            <a:prstDash val="solid"/>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192.0.0.0</a:t>
            </a:r>
            <a:r>
              <a:rPr lang="en-US" altLang="zh-CN" sz="1400" dirty="0"/>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223.223.255.255</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íṥliḑe">
            <a:extLst>
              <a:ext uri="{FF2B5EF4-FFF2-40B4-BE49-F238E27FC236}">
                <a16:creationId xmlns="" xmlns:a16="http://schemas.microsoft.com/office/drawing/2014/main" id="{03370132-C199-466C-9FF3-97790D081173}"/>
              </a:ext>
            </a:extLst>
          </p:cNvPr>
          <p:cNvSpPr txBox="1"/>
          <p:nvPr/>
        </p:nvSpPr>
        <p:spPr bwMode="gray">
          <a:xfrm>
            <a:off x="7753966" y="3257981"/>
            <a:ext cx="2448272" cy="355350"/>
          </a:xfrm>
          <a:prstGeom prst="roundRect">
            <a:avLst/>
          </a:prstGeom>
          <a:solidFill>
            <a:schemeClr val="bg1"/>
          </a:solidFill>
          <a:ln w="9525">
            <a:noFill/>
            <a:prstDash val="solid"/>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224.0.0.0</a:t>
            </a:r>
            <a:r>
              <a:rPr lang="en-US" altLang="zh-CN" sz="1400" dirty="0"/>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239.255.255.255</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íṥliḑe">
            <a:extLst>
              <a:ext uri="{FF2B5EF4-FFF2-40B4-BE49-F238E27FC236}">
                <a16:creationId xmlns="" xmlns:a16="http://schemas.microsoft.com/office/drawing/2014/main" id="{03370132-C199-466C-9FF3-97790D081173}"/>
              </a:ext>
            </a:extLst>
          </p:cNvPr>
          <p:cNvSpPr txBox="1"/>
          <p:nvPr/>
        </p:nvSpPr>
        <p:spPr bwMode="gray">
          <a:xfrm>
            <a:off x="7753966" y="3753036"/>
            <a:ext cx="2448272" cy="355350"/>
          </a:xfrm>
          <a:prstGeom prst="roundRect">
            <a:avLst/>
          </a:prstGeom>
          <a:solidFill>
            <a:schemeClr val="bg1"/>
          </a:solidFill>
          <a:ln w="9525">
            <a:noFill/>
            <a:prstDash val="solid"/>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240.0.0.0</a:t>
            </a:r>
            <a:r>
              <a:rPr lang="en-US" altLang="zh-CN" sz="1400" dirty="0"/>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255.255.255.255</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右大括号 36"/>
          <p:cNvSpPr/>
          <p:nvPr/>
        </p:nvSpPr>
        <p:spPr bwMode="auto">
          <a:xfrm>
            <a:off x="10272464" y="1844824"/>
            <a:ext cx="180020" cy="1188132"/>
          </a:xfrm>
          <a:prstGeom prst="rightBrace">
            <a:avLst>
              <a:gd name="adj1" fmla="val 63889"/>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íṥliḑe">
            <a:extLst>
              <a:ext uri="{FF2B5EF4-FFF2-40B4-BE49-F238E27FC236}">
                <a16:creationId xmlns="" xmlns:a16="http://schemas.microsoft.com/office/drawing/2014/main" id="{03370132-C199-466C-9FF3-97790D081173}"/>
              </a:ext>
            </a:extLst>
          </p:cNvPr>
          <p:cNvSpPr txBox="1"/>
          <p:nvPr/>
        </p:nvSpPr>
        <p:spPr bwMode="gray">
          <a:xfrm>
            <a:off x="10416480" y="2204864"/>
            <a:ext cx="1296144" cy="468052"/>
          </a:xfrm>
          <a:prstGeom prst="roundRect">
            <a:avLst/>
          </a:prstGeom>
          <a:noFill/>
          <a:ln w="9525">
            <a:noFill/>
            <a:prstDash val="dash"/>
            <a:miter lim="800000"/>
            <a:headEnd/>
            <a:tailEnd/>
          </a:ln>
        </p:spPr>
        <p:txBody>
          <a:bodyPr wrap="square" lIns="91440" tIns="45720" rIns="91440" bIns="45720" anchor="ctr">
            <a:noAutofit/>
          </a:bodyPr>
          <a:lstStyle>
            <a:defPPr>
              <a:defRPr lang="zh-CN"/>
            </a:defPPr>
            <a:lvl1pPr marL="0" algn="ctr" defTabSz="914400" eaLnBrk="1" latinLnBrk="0" hangingPunct="1">
              <a:defRPr sz="1400" b="1">
                <a:latin typeface="+mn-ea"/>
                <a:ea typeface="+mn-ea"/>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lgn="l"/>
            <a:r>
              <a:rPr lang="zh-CN" altLang="en-US" b="0" dirty="0">
                <a:latin typeface="Huawei Sans" panose="020C0503030203020204" pitchFamily="34" charset="0"/>
                <a:ea typeface="方正兰亭黑简体" panose="02000000000000000000" pitchFamily="2" charset="-122"/>
                <a:cs typeface="Huawei Sans" panose="020C0503030203020204" pitchFamily="34" charset="0"/>
              </a:rPr>
              <a:t>分配主机使用</a:t>
            </a:r>
            <a:endParaRPr lang="en-US" altLang="zh-CN" b="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íṥliḑe">
            <a:extLst>
              <a:ext uri="{FF2B5EF4-FFF2-40B4-BE49-F238E27FC236}">
                <a16:creationId xmlns="" xmlns:a16="http://schemas.microsoft.com/office/drawing/2014/main" id="{03370132-C199-466C-9FF3-97790D081173}"/>
              </a:ext>
            </a:extLst>
          </p:cNvPr>
          <p:cNvSpPr txBox="1"/>
          <p:nvPr/>
        </p:nvSpPr>
        <p:spPr bwMode="gray">
          <a:xfrm>
            <a:off x="10164452" y="3176972"/>
            <a:ext cx="1296144" cy="468052"/>
          </a:xfrm>
          <a:prstGeom prst="roundRect">
            <a:avLst/>
          </a:prstGeom>
          <a:noFill/>
          <a:ln w="9525">
            <a:noFill/>
            <a:prstDash val="dash"/>
            <a:miter lim="800000"/>
            <a:headEnd/>
            <a:tailEnd/>
          </a:ln>
        </p:spPr>
        <p:txBody>
          <a:bodyPr wrap="square" lIns="91440" tIns="45720" rIns="91440" bIns="45720" anchor="ctr">
            <a:noAutofit/>
          </a:bodyPr>
          <a:lstStyle>
            <a:defPPr>
              <a:defRPr lang="zh-CN"/>
            </a:defPPr>
            <a:lvl1pPr marL="0" algn="ctr" defTabSz="914400" eaLnBrk="1" latinLnBrk="0" hangingPunct="1">
              <a:defRPr sz="1400" b="1">
                <a:latin typeface="+mn-ea"/>
                <a:ea typeface="+mn-ea"/>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lgn="l"/>
            <a:r>
              <a:rPr lang="zh-CN" altLang="en-US" b="0" dirty="0">
                <a:latin typeface="Huawei Sans" panose="020C0503030203020204" pitchFamily="34" charset="0"/>
                <a:ea typeface="方正兰亭黑简体" panose="02000000000000000000" pitchFamily="2" charset="-122"/>
                <a:cs typeface="Huawei Sans" panose="020C0503030203020204" pitchFamily="34" charset="0"/>
              </a:rPr>
              <a:t>用于组播</a:t>
            </a:r>
            <a:endParaRPr lang="en-US" altLang="zh-CN" b="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íṥliḑe">
            <a:extLst>
              <a:ext uri="{FF2B5EF4-FFF2-40B4-BE49-F238E27FC236}">
                <a16:creationId xmlns="" xmlns:a16="http://schemas.microsoft.com/office/drawing/2014/main" id="{03370132-C199-466C-9FF3-97790D081173}"/>
              </a:ext>
            </a:extLst>
          </p:cNvPr>
          <p:cNvSpPr txBox="1"/>
          <p:nvPr/>
        </p:nvSpPr>
        <p:spPr bwMode="gray">
          <a:xfrm>
            <a:off x="10164452" y="3681028"/>
            <a:ext cx="1296144" cy="468052"/>
          </a:xfrm>
          <a:prstGeom prst="roundRect">
            <a:avLst/>
          </a:prstGeom>
          <a:noFill/>
          <a:ln w="9525">
            <a:noFill/>
            <a:prstDash val="dash"/>
            <a:miter lim="800000"/>
            <a:headEnd/>
            <a:tailEnd/>
          </a:ln>
        </p:spPr>
        <p:txBody>
          <a:bodyPr wrap="square" lIns="91440" tIns="45720" rIns="91440" bIns="45720" anchor="ctr">
            <a:noAutofit/>
          </a:bodyPr>
          <a:lstStyle>
            <a:defPPr>
              <a:defRPr lang="zh-CN"/>
            </a:defPPr>
            <a:lvl1pPr marL="0" algn="ctr" defTabSz="914400" eaLnBrk="1" latinLnBrk="0" hangingPunct="1">
              <a:defRPr sz="1400" b="1">
                <a:latin typeface="+mn-ea"/>
                <a:ea typeface="+mn-ea"/>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lgn="l"/>
            <a:r>
              <a:rPr lang="zh-CN" altLang="en-US" b="0" dirty="0">
                <a:latin typeface="Huawei Sans" panose="020C0503030203020204" pitchFamily="34" charset="0"/>
                <a:ea typeface="方正兰亭黑简体" panose="02000000000000000000" pitchFamily="2" charset="-122"/>
                <a:cs typeface="Huawei Sans" panose="020C0503030203020204" pitchFamily="34" charset="0"/>
              </a:rPr>
              <a:t>用于研究</a:t>
            </a:r>
            <a:endParaRPr lang="en-US" altLang="zh-CN" b="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文本占位符 2"/>
          <p:cNvSpPr txBox="1">
            <a:spLocks/>
          </p:cNvSpPr>
          <p:nvPr/>
        </p:nvSpPr>
        <p:spPr bwMode="auto">
          <a:xfrm>
            <a:off x="468317" y="4424847"/>
            <a:ext cx="11276183" cy="1821626"/>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800" dirty="0"/>
              <a:t>A/B/C</a:t>
            </a:r>
            <a:r>
              <a:rPr lang="zh-CN" altLang="en-US" sz="1800" dirty="0"/>
              <a:t>类默认网络掩码</a:t>
            </a:r>
          </a:p>
          <a:p>
            <a:pPr lvl="1"/>
            <a:r>
              <a:rPr lang="en-US" altLang="zh-CN" sz="1600" dirty="0"/>
              <a:t>A</a:t>
            </a:r>
            <a:r>
              <a:rPr lang="zh-CN" altLang="en-US" sz="1600" dirty="0"/>
              <a:t>类：</a:t>
            </a:r>
            <a:r>
              <a:rPr lang="en-US" altLang="zh-CN" sz="1600" dirty="0" smtClean="0"/>
              <a:t>8 bit</a:t>
            </a:r>
            <a:r>
              <a:rPr lang="zh-CN" altLang="en-US" sz="1600" dirty="0"/>
              <a:t>，  </a:t>
            </a:r>
            <a:r>
              <a:rPr lang="en-US" altLang="zh-CN" sz="1600" dirty="0" smtClean="0"/>
              <a:t>0.0.0.0~127.255.255.255/8</a:t>
            </a:r>
            <a:endParaRPr lang="en-US" altLang="zh-CN" sz="1600" dirty="0"/>
          </a:p>
          <a:p>
            <a:pPr lvl="1"/>
            <a:r>
              <a:rPr lang="en-US" altLang="zh-CN" sz="1600" dirty="0"/>
              <a:t>B</a:t>
            </a:r>
            <a:r>
              <a:rPr lang="zh-CN" altLang="en-US" sz="1600" dirty="0"/>
              <a:t>类：</a:t>
            </a:r>
            <a:r>
              <a:rPr lang="en-US" altLang="zh-CN" sz="1600" dirty="0" smtClean="0"/>
              <a:t>16 bit</a:t>
            </a:r>
            <a:r>
              <a:rPr lang="zh-CN" altLang="en-US" sz="1600" dirty="0"/>
              <a:t>，</a:t>
            </a:r>
            <a:r>
              <a:rPr lang="en-US" altLang="zh-CN" sz="1600" dirty="0" smtClean="0"/>
              <a:t>128.0.0.0~191.255.255.255/16</a:t>
            </a:r>
            <a:endParaRPr lang="en-US" altLang="zh-CN" sz="1600" dirty="0"/>
          </a:p>
          <a:p>
            <a:pPr lvl="1"/>
            <a:r>
              <a:rPr lang="en-US" altLang="zh-CN" sz="1600" dirty="0"/>
              <a:t>C</a:t>
            </a:r>
            <a:r>
              <a:rPr lang="zh-CN" altLang="en-US" sz="1600" dirty="0"/>
              <a:t>类：</a:t>
            </a:r>
            <a:r>
              <a:rPr lang="en-US" altLang="zh-CN" sz="1600" dirty="0" smtClean="0"/>
              <a:t>24 bit</a:t>
            </a:r>
            <a:r>
              <a:rPr lang="zh-CN" altLang="en-US" sz="1600" dirty="0"/>
              <a:t>，</a:t>
            </a:r>
            <a:r>
              <a:rPr lang="en-US" altLang="zh-CN" sz="1600" dirty="0"/>
              <a:t>192.0.0.0~191.223.255.255/24</a:t>
            </a:r>
          </a:p>
        </p:txBody>
      </p:sp>
      <p:sp>
        <p:nvSpPr>
          <p:cNvPr id="45" name="五边形 44"/>
          <p:cNvSpPr/>
          <p:nvPr/>
        </p:nvSpPr>
        <p:spPr bwMode="auto">
          <a:xfrm>
            <a:off x="7156442"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46" name="燕尾形 45"/>
          <p:cNvSpPr/>
          <p:nvPr/>
        </p:nvSpPr>
        <p:spPr bwMode="auto">
          <a:xfrm>
            <a:off x="7972612"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47" name="燕尾形 46"/>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48" name="燕尾形 47"/>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49" name="燕尾形 48"/>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42" name="表格 41"/>
          <p:cNvGraphicFramePr>
            <a:graphicFrameLocks noGrp="1"/>
          </p:cNvGraphicFramePr>
          <p:nvPr>
            <p:extLst/>
          </p:nvPr>
        </p:nvGraphicFramePr>
        <p:xfrm>
          <a:off x="10164452" y="5193196"/>
          <a:ext cx="1008112" cy="304800"/>
        </p:xfrm>
        <a:graphic>
          <a:graphicData uri="http://schemas.openxmlformats.org/drawingml/2006/table">
            <a:tbl>
              <a:tblPr firstRow="1" bandRow="1">
                <a:tableStyleId>{2A488322-F2BA-4B5B-9748-0D474271808F}</a:tableStyleId>
              </a:tblPr>
              <a:tblGrid>
                <a:gridCol w="1008112">
                  <a:extLst>
                    <a:ext uri="{9D8B030D-6E8A-4147-A177-3AD203B41FA5}">
                      <a16:colId xmlns="" xmlns:a16="http://schemas.microsoft.com/office/drawing/2014/main" val="20000"/>
                    </a:ext>
                  </a:extLst>
                </a:gridCol>
              </a:tblGrid>
              <a:tr h="288032">
                <a:tc>
                  <a:txBody>
                    <a:bodyPr/>
                    <a:lstStyle/>
                    <a:p>
                      <a:pPr marL="0" algn="ctr" defTabSz="914400" rtl="0" eaLnBrk="1" latinLnBrk="0" hangingPunct="1"/>
                      <a:r>
                        <a:rPr lang="zh-CN" altLang="en-US"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网络部分</a:t>
                      </a:r>
                    </a:p>
                  </a:txBody>
                  <a:tcPr>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43" name="表格 42"/>
          <p:cNvGraphicFramePr>
            <a:graphicFrameLocks noGrp="1"/>
          </p:cNvGraphicFramePr>
          <p:nvPr>
            <p:extLst/>
          </p:nvPr>
        </p:nvGraphicFramePr>
        <p:xfrm>
          <a:off x="10164452" y="5589240"/>
          <a:ext cx="1008112" cy="304800"/>
        </p:xfrm>
        <a:graphic>
          <a:graphicData uri="http://schemas.openxmlformats.org/drawingml/2006/table">
            <a:tbl>
              <a:tblPr firstRow="1" bandRow="1">
                <a:tableStyleId>{2A488322-F2BA-4B5B-9748-0D474271808F}</a:tableStyleId>
              </a:tblPr>
              <a:tblGrid>
                <a:gridCol w="1008112">
                  <a:extLst>
                    <a:ext uri="{9D8B030D-6E8A-4147-A177-3AD203B41FA5}">
                      <a16:colId xmlns="" xmlns:a16="http://schemas.microsoft.com/office/drawing/2014/main" val="20000"/>
                    </a:ext>
                  </a:extLst>
                </a:gridCol>
              </a:tblGrid>
              <a:tr h="288032">
                <a:tc>
                  <a:txBody>
                    <a:bodyPr/>
                    <a:lstStyle/>
                    <a:p>
                      <a:pPr marL="0" algn="ctr" defTabSz="914400" rtl="0" eaLnBrk="1" latinLnBrk="0" hangingPunct="1"/>
                      <a:r>
                        <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主机部分</a:t>
                      </a: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615270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1800" dirty="0"/>
              <a:t>我们通常把一个网络号所定义的网络范围称为一个网段。</a:t>
            </a:r>
            <a:endParaRPr lang="en-US" altLang="zh-CN" sz="1800" dirty="0"/>
          </a:p>
          <a:p>
            <a:r>
              <a:rPr lang="zh-CN" altLang="en-US" sz="1800" b="1" dirty="0"/>
              <a:t>网络地址：</a:t>
            </a:r>
            <a:r>
              <a:rPr lang="zh-CN" altLang="en-US" sz="1800" dirty="0"/>
              <a:t>用于标识一个网络。</a:t>
            </a:r>
          </a:p>
        </p:txBody>
      </p:sp>
      <p:sp>
        <p:nvSpPr>
          <p:cNvPr id="25" name="圆角矩形 75"/>
          <p:cNvSpPr/>
          <p:nvPr/>
        </p:nvSpPr>
        <p:spPr>
          <a:xfrm>
            <a:off x="7814527" y="2457917"/>
            <a:ext cx="3372286"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zh-CN" altLang="en-US" sz="1800" b="1" dirty="0" smtClean="0">
                <a:solidFill>
                  <a:prstClr val="white"/>
                </a:solidFill>
              </a:rPr>
              <a:t>注意</a:t>
            </a:r>
            <a:endParaRPr lang="zh-CN" altLang="en-US" sz="1800" b="1" dirty="0">
              <a:solidFill>
                <a:prstClr val="white"/>
              </a:solidFill>
            </a:endParaRPr>
          </a:p>
        </p:txBody>
      </p:sp>
      <p:sp>
        <p:nvSpPr>
          <p:cNvPr id="26" name="圆角矩形 75"/>
          <p:cNvSpPr/>
          <p:nvPr/>
        </p:nvSpPr>
        <p:spPr>
          <a:xfrm>
            <a:off x="7814527" y="2889422"/>
            <a:ext cx="3372286" cy="147156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rPr>
              <a:t>网络地址和广播地址不能直接被节点或网络设备所使用。</a:t>
            </a:r>
          </a:p>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rPr>
              <a:t>一个网段可用地址数量为：</a:t>
            </a:r>
            <a:r>
              <a:rPr lang="en-US" altLang="zh-CN" sz="1600" dirty="0">
                <a:solidFill>
                  <a:prstClr val="black"/>
                </a:solidFill>
              </a:rPr>
              <a:t>2ⁿ-2</a:t>
            </a:r>
            <a:r>
              <a:rPr lang="zh-CN" altLang="en-US" sz="1600" dirty="0">
                <a:solidFill>
                  <a:prstClr val="black"/>
                </a:solidFill>
              </a:rPr>
              <a:t>（</a:t>
            </a:r>
            <a:r>
              <a:rPr lang="en-US" altLang="zh-CN" sz="1600" dirty="0">
                <a:solidFill>
                  <a:prstClr val="black"/>
                </a:solidFill>
              </a:rPr>
              <a:t>n</a:t>
            </a:r>
            <a:r>
              <a:rPr lang="zh-CN" altLang="en-US" sz="1600" dirty="0">
                <a:solidFill>
                  <a:prstClr val="black"/>
                </a:solidFill>
              </a:rPr>
              <a:t>：主机部分的比特位数）</a:t>
            </a:r>
          </a:p>
        </p:txBody>
      </p:sp>
      <p:sp>
        <p:nvSpPr>
          <p:cNvPr id="2" name="标题 1"/>
          <p:cNvSpPr>
            <a:spLocks noGrp="1"/>
          </p:cNvSpPr>
          <p:nvPr>
            <p:ph type="title"/>
          </p:nvPr>
        </p:nvSpPr>
        <p:spPr/>
        <p:txBody>
          <a:bodyPr/>
          <a:lstStyle/>
          <a:p>
            <a:r>
              <a:rPr lang="en-US" altLang="zh-CN" dirty="0"/>
              <a:t>IP</a:t>
            </a:r>
            <a:r>
              <a:rPr lang="zh-CN" altLang="en-US" dirty="0"/>
              <a:t>地址类型</a:t>
            </a:r>
          </a:p>
        </p:txBody>
      </p:sp>
      <p:graphicFrame>
        <p:nvGraphicFramePr>
          <p:cNvPr id="4" name="表格 3"/>
          <p:cNvGraphicFramePr>
            <a:graphicFrameLocks noGrp="1"/>
          </p:cNvGraphicFramePr>
          <p:nvPr>
            <p:extLst/>
          </p:nvPr>
        </p:nvGraphicFramePr>
        <p:xfrm>
          <a:off x="836039" y="2553660"/>
          <a:ext cx="4824536" cy="304800"/>
        </p:xfrm>
        <a:graphic>
          <a:graphicData uri="http://schemas.openxmlformats.org/drawingml/2006/table">
            <a:tbl>
              <a:tblPr firstRow="1" bandRow="1">
                <a:tableStyleId>{2A488322-F2BA-4B5B-9748-0D474271808F}</a:tableStyleId>
              </a:tblPr>
              <a:tblGrid>
                <a:gridCol w="1206134">
                  <a:extLst>
                    <a:ext uri="{9D8B030D-6E8A-4147-A177-3AD203B41FA5}">
                      <a16:colId xmlns="" xmlns:a16="http://schemas.microsoft.com/office/drawing/2014/main" val="20000"/>
                    </a:ext>
                  </a:extLst>
                </a:gridCol>
                <a:gridCol w="1206134">
                  <a:extLst>
                    <a:ext uri="{9D8B030D-6E8A-4147-A177-3AD203B41FA5}">
                      <a16:colId xmlns="" xmlns:a16="http://schemas.microsoft.com/office/drawing/2014/main" val="20001"/>
                    </a:ext>
                  </a:extLst>
                </a:gridCol>
                <a:gridCol w="1206134">
                  <a:extLst>
                    <a:ext uri="{9D8B030D-6E8A-4147-A177-3AD203B41FA5}">
                      <a16:colId xmlns="" xmlns:a16="http://schemas.microsoft.com/office/drawing/2014/main" val="20002"/>
                    </a:ext>
                  </a:extLst>
                </a:gridCol>
                <a:gridCol w="1206134">
                  <a:extLst>
                    <a:ext uri="{9D8B030D-6E8A-4147-A177-3AD203B41FA5}">
                      <a16:colId xmlns="" xmlns:a16="http://schemas.microsoft.com/office/drawing/2014/main" val="20003"/>
                    </a:ext>
                  </a:extLst>
                </a:gridCol>
              </a:tblGrid>
              <a:tr h="288032">
                <a:tc>
                  <a:txBody>
                    <a:bodyPr/>
                    <a:lstStyle/>
                    <a:p>
                      <a:pPr algn="ctr"/>
                      <a:r>
                        <a:rPr lang="en-US" altLang="zh-CN"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kern="120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00000000</a:t>
                      </a:r>
                      <a:endParaRPr lang="zh-CN" altLang="en-US" sz="1400" b="0" kern="120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sp>
        <p:nvSpPr>
          <p:cNvPr id="5" name="文本占位符 2"/>
          <p:cNvSpPr txBox="1">
            <a:spLocks/>
          </p:cNvSpPr>
          <p:nvPr/>
        </p:nvSpPr>
        <p:spPr bwMode="auto">
          <a:xfrm>
            <a:off x="476860" y="3069692"/>
            <a:ext cx="6443855" cy="539328"/>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zh-CN" altLang="en-US" sz="1800" b="1" kern="0" dirty="0">
                <a:latin typeface="Huawei Sans" panose="020C0503030203020204" pitchFamily="34" charset="0"/>
                <a:ea typeface="方正兰亭黑简体" panose="02000000000000000000" pitchFamily="2" charset="-122"/>
                <a:cs typeface="Huawei Sans" panose="020C0503030203020204" pitchFamily="34" charset="0"/>
              </a:rPr>
              <a:t>广播地址</a:t>
            </a:r>
            <a:r>
              <a:rPr lang="zh-CN" altLang="en-US" sz="1800" kern="0" dirty="0">
                <a:latin typeface="Huawei Sans" panose="020C0503030203020204" pitchFamily="34" charset="0"/>
                <a:ea typeface="方正兰亭黑简体" panose="02000000000000000000" pitchFamily="2" charset="-122"/>
                <a:cs typeface="Huawei Sans" panose="020C0503030203020204" pitchFamily="34" charset="0"/>
              </a:rPr>
              <a:t>：用于向该网络中的所有主机发送数据的特殊地址。</a:t>
            </a:r>
          </a:p>
        </p:txBody>
      </p:sp>
      <p:sp>
        <p:nvSpPr>
          <p:cNvPr id="6" name="矩形 5"/>
          <p:cNvSpPr/>
          <p:nvPr/>
        </p:nvSpPr>
        <p:spPr>
          <a:xfrm>
            <a:off x="764031" y="2240868"/>
            <a:ext cx="2196244" cy="307777"/>
          </a:xfrm>
          <a:prstGeom prst="rect">
            <a:avLst/>
          </a:prstGeom>
        </p:spPr>
        <p:txBody>
          <a:bodyPr wrap="square">
            <a:spAutoFit/>
          </a:bodyPr>
          <a:lstStyle/>
          <a:p>
            <a:pPr fontAlgn="b"/>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例如：</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192.168.10.0/24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7" name="表格 6"/>
          <p:cNvGraphicFramePr>
            <a:graphicFrameLocks noGrp="1"/>
          </p:cNvGraphicFramePr>
          <p:nvPr>
            <p:extLst/>
          </p:nvPr>
        </p:nvGraphicFramePr>
        <p:xfrm>
          <a:off x="836039" y="3885808"/>
          <a:ext cx="4824536" cy="304800"/>
        </p:xfrm>
        <a:graphic>
          <a:graphicData uri="http://schemas.openxmlformats.org/drawingml/2006/table">
            <a:tbl>
              <a:tblPr firstRow="1" bandRow="1">
                <a:tableStyleId>{2A488322-F2BA-4B5B-9748-0D474271808F}</a:tableStyleId>
              </a:tblPr>
              <a:tblGrid>
                <a:gridCol w="1206134">
                  <a:extLst>
                    <a:ext uri="{9D8B030D-6E8A-4147-A177-3AD203B41FA5}">
                      <a16:colId xmlns="" xmlns:a16="http://schemas.microsoft.com/office/drawing/2014/main" val="20000"/>
                    </a:ext>
                  </a:extLst>
                </a:gridCol>
                <a:gridCol w="1206134">
                  <a:extLst>
                    <a:ext uri="{9D8B030D-6E8A-4147-A177-3AD203B41FA5}">
                      <a16:colId xmlns="" xmlns:a16="http://schemas.microsoft.com/office/drawing/2014/main" val="20001"/>
                    </a:ext>
                  </a:extLst>
                </a:gridCol>
                <a:gridCol w="1206134">
                  <a:extLst>
                    <a:ext uri="{9D8B030D-6E8A-4147-A177-3AD203B41FA5}">
                      <a16:colId xmlns="" xmlns:a16="http://schemas.microsoft.com/office/drawing/2014/main" val="20002"/>
                    </a:ext>
                  </a:extLst>
                </a:gridCol>
                <a:gridCol w="1206134">
                  <a:extLst>
                    <a:ext uri="{9D8B030D-6E8A-4147-A177-3AD203B41FA5}">
                      <a16:colId xmlns="" xmlns:a16="http://schemas.microsoft.com/office/drawing/2014/main" val="20003"/>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11111111</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bl>
          </a:graphicData>
        </a:graphic>
      </p:graphicFrame>
      <p:sp>
        <p:nvSpPr>
          <p:cNvPr id="8" name="矩形 7"/>
          <p:cNvSpPr/>
          <p:nvPr/>
        </p:nvSpPr>
        <p:spPr>
          <a:xfrm>
            <a:off x="764031" y="3573016"/>
            <a:ext cx="2448272" cy="307777"/>
          </a:xfrm>
          <a:prstGeom prst="rect">
            <a:avLst/>
          </a:prstGeom>
        </p:spPr>
        <p:txBody>
          <a:bodyPr wrap="square">
            <a:spAutoFit/>
          </a:bodyPr>
          <a:lstStyle/>
          <a:p>
            <a:pPr fontAlgn="b"/>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例如：</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192.168.10.255/24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文本占位符 2"/>
          <p:cNvSpPr txBox="1">
            <a:spLocks/>
          </p:cNvSpPr>
          <p:nvPr/>
        </p:nvSpPr>
        <p:spPr bwMode="auto">
          <a:xfrm>
            <a:off x="476860" y="4485092"/>
            <a:ext cx="6587871" cy="539328"/>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zh-CN" altLang="en-US" sz="1800" b="1" kern="0" dirty="0">
                <a:latin typeface="Huawei Sans" panose="020C0503030203020204" pitchFamily="34" charset="0"/>
                <a:ea typeface="方正兰亭黑简体" panose="02000000000000000000" pitchFamily="2" charset="-122"/>
                <a:cs typeface="Huawei Sans" panose="020C0503030203020204" pitchFamily="34" charset="0"/>
              </a:rPr>
              <a:t>可用地址</a:t>
            </a:r>
            <a:r>
              <a:rPr lang="zh-CN" altLang="en-US" sz="1800" kern="0" dirty="0">
                <a:latin typeface="Huawei Sans" panose="020C0503030203020204" pitchFamily="34" charset="0"/>
                <a:ea typeface="方正兰亭黑简体" panose="02000000000000000000" pitchFamily="2" charset="-122"/>
                <a:cs typeface="Huawei Sans" panose="020C0503030203020204" pitchFamily="34" charset="0"/>
              </a:rPr>
              <a:t>：可分配给网络中的节点或网络设备接口的地址。</a:t>
            </a:r>
          </a:p>
        </p:txBody>
      </p:sp>
      <p:graphicFrame>
        <p:nvGraphicFramePr>
          <p:cNvPr id="10" name="表格 9"/>
          <p:cNvGraphicFramePr>
            <a:graphicFrameLocks noGrp="1"/>
          </p:cNvGraphicFramePr>
          <p:nvPr>
            <p:extLst/>
          </p:nvPr>
        </p:nvGraphicFramePr>
        <p:xfrm>
          <a:off x="836039" y="5301208"/>
          <a:ext cx="4824536" cy="304800"/>
        </p:xfrm>
        <a:graphic>
          <a:graphicData uri="http://schemas.openxmlformats.org/drawingml/2006/table">
            <a:tbl>
              <a:tblPr firstRow="1" bandRow="1">
                <a:tableStyleId>{2A488322-F2BA-4B5B-9748-0D474271808F}</a:tableStyleId>
              </a:tblPr>
              <a:tblGrid>
                <a:gridCol w="1206134">
                  <a:extLst>
                    <a:ext uri="{9D8B030D-6E8A-4147-A177-3AD203B41FA5}">
                      <a16:colId xmlns="" xmlns:a16="http://schemas.microsoft.com/office/drawing/2014/main" val="20000"/>
                    </a:ext>
                  </a:extLst>
                </a:gridCol>
                <a:gridCol w="1206134">
                  <a:extLst>
                    <a:ext uri="{9D8B030D-6E8A-4147-A177-3AD203B41FA5}">
                      <a16:colId xmlns="" xmlns:a16="http://schemas.microsoft.com/office/drawing/2014/main" val="20001"/>
                    </a:ext>
                  </a:extLst>
                </a:gridCol>
                <a:gridCol w="1206134">
                  <a:extLst>
                    <a:ext uri="{9D8B030D-6E8A-4147-A177-3AD203B41FA5}">
                      <a16:colId xmlns="" xmlns:a16="http://schemas.microsoft.com/office/drawing/2014/main" val="20002"/>
                    </a:ext>
                  </a:extLst>
                </a:gridCol>
                <a:gridCol w="1206134">
                  <a:extLst>
                    <a:ext uri="{9D8B030D-6E8A-4147-A177-3AD203B41FA5}">
                      <a16:colId xmlns="" xmlns:a16="http://schemas.microsoft.com/office/drawing/2014/main" val="20003"/>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00000001</a:t>
                      </a:r>
                      <a:endParaRPr lang="zh-CN" altLang="en-US"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bl>
          </a:graphicData>
        </a:graphic>
      </p:graphicFrame>
      <p:sp>
        <p:nvSpPr>
          <p:cNvPr id="11" name="矩形 10"/>
          <p:cNvSpPr/>
          <p:nvPr/>
        </p:nvSpPr>
        <p:spPr>
          <a:xfrm>
            <a:off x="764031" y="4988416"/>
            <a:ext cx="2448272" cy="307777"/>
          </a:xfrm>
          <a:prstGeom prst="rect">
            <a:avLst/>
          </a:prstGeom>
        </p:spPr>
        <p:txBody>
          <a:bodyPr wrap="square">
            <a:spAutoFit/>
          </a:bodyPr>
          <a:lstStyle/>
          <a:p>
            <a:pPr fontAlgn="b"/>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例如：</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192.168.10.1/24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五边形 18"/>
          <p:cNvSpPr/>
          <p:nvPr/>
        </p:nvSpPr>
        <p:spPr bwMode="auto">
          <a:xfrm>
            <a:off x="7156442"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20" name="燕尾形 19"/>
          <p:cNvSpPr/>
          <p:nvPr/>
        </p:nvSpPr>
        <p:spPr bwMode="auto">
          <a:xfrm>
            <a:off x="7972612"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21" name="燕尾形 20"/>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22" name="燕尾形 21"/>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23" name="燕尾形 22"/>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637703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zh-CN" altLang="en-US" dirty="0"/>
              <a:t>网络层协议及</a:t>
            </a:r>
            <a:r>
              <a:rPr lang="en-US" altLang="zh-CN" dirty="0"/>
              <a:t>IP</a:t>
            </a:r>
            <a:r>
              <a:rPr lang="zh-CN" altLang="en-US" dirty="0"/>
              <a:t>编址</a:t>
            </a:r>
          </a:p>
        </p:txBody>
      </p:sp>
      <p:sp>
        <p:nvSpPr>
          <p:cNvPr id="3" name="文本占位符 2"/>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116544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梯形 4"/>
          <p:cNvSpPr/>
          <p:nvPr/>
        </p:nvSpPr>
        <p:spPr bwMode="auto">
          <a:xfrm>
            <a:off x="2356872" y="2291185"/>
            <a:ext cx="7056784" cy="426455"/>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668372"/>
              <a:gd name="connsiteY0" fmla="*/ 837617 h 861325"/>
              <a:gd name="connsiteX1" fmla="*/ 204869 w 5668372"/>
              <a:gd name="connsiteY1" fmla="*/ 0 h 861325"/>
              <a:gd name="connsiteX2" fmla="*/ 5668372 w 5668372"/>
              <a:gd name="connsiteY2" fmla="*/ 22787 h 861325"/>
              <a:gd name="connsiteX3" fmla="*/ 5168418 w 5668372"/>
              <a:gd name="connsiteY3" fmla="*/ 861325 h 861325"/>
              <a:gd name="connsiteX4" fmla="*/ 0 w 5668372"/>
              <a:gd name="connsiteY4" fmla="*/ 837617 h 861325"/>
              <a:gd name="connsiteX0" fmla="*/ 0 w 7435368"/>
              <a:gd name="connsiteY0" fmla="*/ 837617 h 838538"/>
              <a:gd name="connsiteX1" fmla="*/ 204869 w 7435368"/>
              <a:gd name="connsiteY1" fmla="*/ 0 h 838538"/>
              <a:gd name="connsiteX2" fmla="*/ 5668372 w 7435368"/>
              <a:gd name="connsiteY2" fmla="*/ 22787 h 838538"/>
              <a:gd name="connsiteX3" fmla="*/ 7435368 w 7435368"/>
              <a:gd name="connsiteY3" fmla="*/ 838538 h 838538"/>
              <a:gd name="connsiteX4" fmla="*/ 0 w 7435368"/>
              <a:gd name="connsiteY4" fmla="*/ 837617 h 838538"/>
              <a:gd name="connsiteX0" fmla="*/ 0 w 7435368"/>
              <a:gd name="connsiteY0" fmla="*/ 860404 h 861325"/>
              <a:gd name="connsiteX1" fmla="*/ 33419 w 7435368"/>
              <a:gd name="connsiteY1" fmla="*/ 0 h 861325"/>
              <a:gd name="connsiteX2" fmla="*/ 5668372 w 7435368"/>
              <a:gd name="connsiteY2" fmla="*/ 45574 h 861325"/>
              <a:gd name="connsiteX3" fmla="*/ 7435368 w 7435368"/>
              <a:gd name="connsiteY3" fmla="*/ 861325 h 861325"/>
              <a:gd name="connsiteX4" fmla="*/ 0 w 7435368"/>
              <a:gd name="connsiteY4" fmla="*/ 860404 h 861325"/>
              <a:gd name="connsiteX0" fmla="*/ 0 w 7435368"/>
              <a:gd name="connsiteY0" fmla="*/ 860404 h 861325"/>
              <a:gd name="connsiteX1" fmla="*/ 33419 w 7435368"/>
              <a:gd name="connsiteY1" fmla="*/ 0 h 861325"/>
              <a:gd name="connsiteX2" fmla="*/ 5639797 w 7435368"/>
              <a:gd name="connsiteY2" fmla="*/ 9789 h 861325"/>
              <a:gd name="connsiteX3" fmla="*/ 7435368 w 7435368"/>
              <a:gd name="connsiteY3" fmla="*/ 861325 h 861325"/>
              <a:gd name="connsiteX4" fmla="*/ 0 w 7435368"/>
              <a:gd name="connsiteY4" fmla="*/ 860404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368" h="861325">
                <a:moveTo>
                  <a:pt x="0" y="860404"/>
                </a:moveTo>
                <a:lnTo>
                  <a:pt x="33419" y="0"/>
                </a:lnTo>
                <a:lnTo>
                  <a:pt x="5639797" y="9789"/>
                </a:lnTo>
                <a:lnTo>
                  <a:pt x="7435368" y="861325"/>
                </a:lnTo>
                <a:lnTo>
                  <a:pt x="0" y="860404"/>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标题 1"/>
          <p:cNvSpPr>
            <a:spLocks noGrp="1"/>
          </p:cNvSpPr>
          <p:nvPr>
            <p:ph type="title"/>
          </p:nvPr>
        </p:nvSpPr>
        <p:spPr/>
        <p:txBody>
          <a:bodyPr/>
          <a:lstStyle/>
          <a:p>
            <a:r>
              <a:rPr lang="en-US" altLang="zh-CN" dirty="0"/>
              <a:t>IP</a:t>
            </a:r>
            <a:r>
              <a:rPr lang="zh-CN" altLang="en-US" dirty="0"/>
              <a:t>地址计算</a:t>
            </a:r>
          </a:p>
        </p:txBody>
      </p:sp>
      <p:sp>
        <p:nvSpPr>
          <p:cNvPr id="29" name="文本占位符 28"/>
          <p:cNvSpPr>
            <a:spLocks noGrp="1"/>
          </p:cNvSpPr>
          <p:nvPr>
            <p:ph type="body" sz="quarter" idx="10"/>
          </p:nvPr>
        </p:nvSpPr>
        <p:spPr/>
        <p:txBody>
          <a:bodyPr/>
          <a:lstStyle/>
          <a:p>
            <a:r>
              <a:rPr lang="zh-CN" altLang="en-US" sz="2000" dirty="0"/>
              <a:t>例：</a:t>
            </a:r>
            <a:r>
              <a:rPr lang="en-US" altLang="zh-CN" sz="2000" dirty="0"/>
              <a:t>172.16.10.1/16</a:t>
            </a:r>
            <a:r>
              <a:rPr lang="zh-CN" altLang="en-US" sz="2000" dirty="0"/>
              <a:t>这个</a:t>
            </a:r>
            <a:r>
              <a:rPr lang="en-US" altLang="zh-CN" sz="2000" dirty="0"/>
              <a:t>B</a:t>
            </a:r>
            <a:r>
              <a:rPr lang="zh-CN" altLang="en-US" sz="2000" dirty="0"/>
              <a:t>类地址的网络地址、广播地址以及可用地址数分别是？</a:t>
            </a:r>
          </a:p>
        </p:txBody>
      </p:sp>
      <p:graphicFrame>
        <p:nvGraphicFramePr>
          <p:cNvPr id="4" name="表格 3"/>
          <p:cNvGraphicFramePr>
            <a:graphicFrameLocks noGrp="1"/>
          </p:cNvGraphicFramePr>
          <p:nvPr>
            <p:extLst/>
          </p:nvPr>
        </p:nvGraphicFramePr>
        <p:xfrm>
          <a:off x="2392876" y="1925553"/>
          <a:ext cx="5628456" cy="365633"/>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gridCol w="1407114">
                  <a:extLst>
                    <a:ext uri="{9D8B030D-6E8A-4147-A177-3AD203B41FA5}">
                      <a16:colId xmlns="" xmlns:a16="http://schemas.microsoft.com/office/drawing/2014/main" val="20003"/>
                    </a:ext>
                  </a:extLst>
                </a:gridCol>
              </a:tblGrid>
              <a:tr h="288032">
                <a:tc>
                  <a:txBody>
                    <a:bodyPr/>
                    <a:lstStyle/>
                    <a:p>
                      <a:pPr algn="ctr"/>
                      <a:r>
                        <a:rPr lang="en-US" altLang="zh-CN"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172.</a:t>
                      </a:r>
                      <a:endParaRPr lang="zh-CN" altLang="en-US"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a:t>
                      </a:r>
                      <a:endParaRPr lang="zh-CN" altLang="en-US"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00001010.</a:t>
                      </a:r>
                      <a:endParaRPr lang="zh-CN" altLang="en-US"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00000001</a:t>
                      </a:r>
                      <a:endParaRPr lang="zh-CN" altLang="en-US"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5" name="表格 4"/>
          <p:cNvGraphicFramePr>
            <a:graphicFrameLocks noGrp="1"/>
          </p:cNvGraphicFramePr>
          <p:nvPr>
            <p:extLst/>
          </p:nvPr>
        </p:nvGraphicFramePr>
        <p:xfrm>
          <a:off x="2356872" y="2717641"/>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6" name="表格 5"/>
          <p:cNvGraphicFramePr>
            <a:graphicFrameLocks noGrp="1"/>
          </p:cNvGraphicFramePr>
          <p:nvPr>
            <p:extLst/>
          </p:nvPr>
        </p:nvGraphicFramePr>
        <p:xfrm>
          <a:off x="4121068" y="2717641"/>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7" name="表格 6"/>
          <p:cNvGraphicFramePr>
            <a:graphicFrameLocks noGrp="1"/>
          </p:cNvGraphicFramePr>
          <p:nvPr>
            <p:extLst/>
          </p:nvPr>
        </p:nvGraphicFramePr>
        <p:xfrm>
          <a:off x="5983220" y="2717641"/>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8" name="表格 7"/>
          <p:cNvGraphicFramePr>
            <a:graphicFrameLocks noGrp="1"/>
          </p:cNvGraphicFramePr>
          <p:nvPr>
            <p:extLst/>
          </p:nvPr>
        </p:nvGraphicFramePr>
        <p:xfrm>
          <a:off x="7747416" y="2717641"/>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cxnSp>
        <p:nvCxnSpPr>
          <p:cNvPr id="9" name="直接连接符 8"/>
          <p:cNvCxnSpPr/>
          <p:nvPr/>
        </p:nvCxnSpPr>
        <p:spPr bwMode="auto">
          <a:xfrm>
            <a:off x="5885264" y="2701566"/>
            <a:ext cx="0" cy="2160000"/>
          </a:xfrm>
          <a:prstGeom prst="line">
            <a:avLst/>
          </a:prstGeom>
          <a:solidFill>
            <a:schemeClr val="accent1"/>
          </a:solidFill>
          <a:ln w="19050" cap="flat" cmpd="sng" algn="ctr">
            <a:solidFill>
              <a:srgbClr val="EC7061"/>
            </a:solidFill>
            <a:prstDash val="sysDash"/>
            <a:round/>
            <a:headEnd type="none" w="med" len="med"/>
            <a:tailEnd type="none" w="med" len="med"/>
          </a:ln>
          <a:effectLst/>
        </p:spPr>
      </p:cxnSp>
      <p:sp>
        <p:nvSpPr>
          <p:cNvPr id="11" name="矩形 10"/>
          <p:cNvSpPr/>
          <p:nvPr/>
        </p:nvSpPr>
        <p:spPr>
          <a:xfrm>
            <a:off x="761323" y="3905079"/>
            <a:ext cx="1163501" cy="338554"/>
          </a:xfrm>
          <a:prstGeom prst="rect">
            <a:avLst/>
          </a:prstGeom>
        </p:spPr>
        <p:txBody>
          <a:bodyPr wrap="square">
            <a:spAutoFit/>
          </a:bodyPr>
          <a:lstStyle/>
          <a:p>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网络地址</a:t>
            </a:r>
          </a:p>
        </p:txBody>
      </p:sp>
      <p:graphicFrame>
        <p:nvGraphicFramePr>
          <p:cNvPr id="12" name="表格 11"/>
          <p:cNvGraphicFramePr>
            <a:graphicFrameLocks noGrp="1"/>
          </p:cNvGraphicFramePr>
          <p:nvPr>
            <p:extLst/>
          </p:nvPr>
        </p:nvGraphicFramePr>
        <p:xfrm>
          <a:off x="2356872" y="3898052"/>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13" name="表格 12"/>
          <p:cNvGraphicFramePr>
            <a:graphicFrameLocks noGrp="1"/>
          </p:cNvGraphicFramePr>
          <p:nvPr>
            <p:extLst/>
          </p:nvPr>
        </p:nvGraphicFramePr>
        <p:xfrm>
          <a:off x="4121068" y="3898052"/>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14" name="表格 13"/>
          <p:cNvGraphicFramePr>
            <a:graphicFrameLocks noGrp="1"/>
          </p:cNvGraphicFramePr>
          <p:nvPr>
            <p:extLst/>
          </p:nvPr>
        </p:nvGraphicFramePr>
        <p:xfrm>
          <a:off x="5983220" y="3898052"/>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15" name="表格 14"/>
          <p:cNvGraphicFramePr>
            <a:graphicFrameLocks noGrp="1"/>
          </p:cNvGraphicFramePr>
          <p:nvPr>
            <p:extLst/>
          </p:nvPr>
        </p:nvGraphicFramePr>
        <p:xfrm>
          <a:off x="7747416" y="3898052"/>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16" name="矩形 15"/>
          <p:cNvSpPr/>
          <p:nvPr/>
        </p:nvSpPr>
        <p:spPr>
          <a:xfrm>
            <a:off x="9377653" y="3905079"/>
            <a:ext cx="1692188"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172.16.0.0/16</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761323" y="4452860"/>
            <a:ext cx="1163501" cy="338554"/>
          </a:xfrm>
          <a:prstGeom prst="rect">
            <a:avLst/>
          </a:prstGeom>
        </p:spPr>
        <p:txBody>
          <a:bodyPr wrap="square">
            <a:spAutoFit/>
          </a:bodyPr>
          <a:lstStyle/>
          <a:p>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广播地址</a:t>
            </a:r>
          </a:p>
        </p:txBody>
      </p:sp>
      <p:graphicFrame>
        <p:nvGraphicFramePr>
          <p:cNvPr id="18" name="表格 17"/>
          <p:cNvGraphicFramePr>
            <a:graphicFrameLocks noGrp="1"/>
          </p:cNvGraphicFramePr>
          <p:nvPr>
            <p:extLst/>
          </p:nvPr>
        </p:nvGraphicFramePr>
        <p:xfrm>
          <a:off x="2356872" y="4445833"/>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19" name="表格 18"/>
          <p:cNvGraphicFramePr>
            <a:graphicFrameLocks noGrp="1"/>
          </p:cNvGraphicFramePr>
          <p:nvPr>
            <p:extLst/>
          </p:nvPr>
        </p:nvGraphicFramePr>
        <p:xfrm>
          <a:off x="4121068" y="4445833"/>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20" name="表格 19"/>
          <p:cNvGraphicFramePr>
            <a:graphicFrameLocks noGrp="1"/>
          </p:cNvGraphicFramePr>
          <p:nvPr>
            <p:extLst/>
          </p:nvPr>
        </p:nvGraphicFramePr>
        <p:xfrm>
          <a:off x="5983220" y="4445833"/>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21" name="表格 20"/>
          <p:cNvGraphicFramePr>
            <a:graphicFrameLocks noGrp="1"/>
          </p:cNvGraphicFramePr>
          <p:nvPr>
            <p:extLst/>
          </p:nvPr>
        </p:nvGraphicFramePr>
        <p:xfrm>
          <a:off x="7747416" y="4445833"/>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22" name="矩形 21"/>
          <p:cNvSpPr/>
          <p:nvPr/>
        </p:nvSpPr>
        <p:spPr>
          <a:xfrm>
            <a:off x="9377653" y="4481837"/>
            <a:ext cx="1908212"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172.16.255.255/16</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761323" y="4985893"/>
            <a:ext cx="1163501" cy="338554"/>
          </a:xfrm>
          <a:prstGeom prst="rect">
            <a:avLst/>
          </a:prstGeom>
        </p:spPr>
        <p:txBody>
          <a:bodyPr wrap="square">
            <a:spAutoFit/>
          </a:bodyPr>
          <a:lstStyle/>
          <a:p>
            <a:pPr fontAlgn="base"/>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地址数</a:t>
            </a:r>
          </a:p>
        </p:txBody>
      </p:sp>
      <p:sp>
        <p:nvSpPr>
          <p:cNvPr id="24" name="矩形 23"/>
          <p:cNvSpPr/>
          <p:nvPr/>
        </p:nvSpPr>
        <p:spPr>
          <a:xfrm>
            <a:off x="2320868" y="5021897"/>
            <a:ext cx="1163501"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en-US" altLang="zh-CN" sz="1400" baseline="30000" dirty="0">
                <a:latin typeface="Huawei Sans" panose="020C0503030203020204" pitchFamily="34" charset="0"/>
                <a:ea typeface="方正兰亭黑简体" panose="02000000000000000000" pitchFamily="2" charset="-122"/>
                <a:cs typeface="Huawei Sans" panose="020C0503030203020204" pitchFamily="34" charset="0"/>
              </a:rPr>
              <a:t>16</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=65536</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a:xfrm>
            <a:off x="761323" y="5453945"/>
            <a:ext cx="1487537" cy="338554"/>
          </a:xfrm>
          <a:prstGeom prst="rect">
            <a:avLst/>
          </a:prstGeom>
        </p:spPr>
        <p:txBody>
          <a:bodyPr wrap="square">
            <a:spAutoFit/>
          </a:bodyPr>
          <a:lstStyle/>
          <a:p>
            <a:pPr fontAlgn="base"/>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可用</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地址数</a:t>
            </a:r>
          </a:p>
        </p:txBody>
      </p:sp>
      <p:sp>
        <p:nvSpPr>
          <p:cNvPr id="26" name="矩形 25"/>
          <p:cNvSpPr/>
          <p:nvPr/>
        </p:nvSpPr>
        <p:spPr>
          <a:xfrm>
            <a:off x="2320868" y="5489949"/>
            <a:ext cx="1584176"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en-US" altLang="zh-CN" sz="1400" baseline="30000" dirty="0">
                <a:latin typeface="Huawei Sans" panose="020C0503030203020204" pitchFamily="34" charset="0"/>
                <a:ea typeface="方正兰亭黑简体" panose="02000000000000000000" pitchFamily="2" charset="-122"/>
                <a:cs typeface="Huawei Sans" panose="020C0503030203020204" pitchFamily="34" charset="0"/>
              </a:rPr>
              <a:t>16</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-2=65534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a:xfrm>
            <a:off x="761323" y="5885993"/>
            <a:ext cx="1667557" cy="338554"/>
          </a:xfrm>
          <a:prstGeom prst="rect">
            <a:avLst/>
          </a:prstGeom>
        </p:spPr>
        <p:txBody>
          <a:bodyPr wrap="square">
            <a:spAutoFit/>
          </a:bodyPr>
          <a:lstStyle/>
          <a:p>
            <a:pPr fontAlgn="base"/>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可用</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地址范围</a:t>
            </a:r>
          </a:p>
        </p:txBody>
      </p:sp>
      <p:sp>
        <p:nvSpPr>
          <p:cNvPr id="28" name="矩形 27"/>
          <p:cNvSpPr/>
          <p:nvPr/>
        </p:nvSpPr>
        <p:spPr>
          <a:xfrm>
            <a:off x="2320868" y="5921997"/>
            <a:ext cx="3528392"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172.16.0.1/16~172.16.255.254/16</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33" name="表格 32"/>
          <p:cNvGraphicFramePr>
            <a:graphicFrameLocks noGrp="1"/>
          </p:cNvGraphicFramePr>
          <p:nvPr>
            <p:extLst/>
          </p:nvPr>
        </p:nvGraphicFramePr>
        <p:xfrm>
          <a:off x="2356872" y="316943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34" name="表格 33"/>
          <p:cNvGraphicFramePr>
            <a:graphicFrameLocks noGrp="1"/>
          </p:cNvGraphicFramePr>
          <p:nvPr>
            <p:extLst/>
          </p:nvPr>
        </p:nvGraphicFramePr>
        <p:xfrm>
          <a:off x="4121068" y="316943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35" name="表格 34"/>
          <p:cNvGraphicFramePr>
            <a:graphicFrameLocks noGrp="1"/>
          </p:cNvGraphicFramePr>
          <p:nvPr>
            <p:extLst/>
          </p:nvPr>
        </p:nvGraphicFramePr>
        <p:xfrm>
          <a:off x="5983220" y="316943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36" name="表格 35"/>
          <p:cNvGraphicFramePr>
            <a:graphicFrameLocks noGrp="1"/>
          </p:cNvGraphicFramePr>
          <p:nvPr>
            <p:extLst/>
          </p:nvPr>
        </p:nvGraphicFramePr>
        <p:xfrm>
          <a:off x="7747416" y="316943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37" name="矩形 36"/>
          <p:cNvSpPr/>
          <p:nvPr/>
        </p:nvSpPr>
        <p:spPr>
          <a:xfrm>
            <a:off x="761323" y="2693661"/>
            <a:ext cx="1163501" cy="338554"/>
          </a:xfrm>
          <a:prstGeom prst="rect">
            <a:avLst/>
          </a:prstGeom>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38" name="矩形 37"/>
          <p:cNvSpPr/>
          <p:nvPr/>
        </p:nvSpPr>
        <p:spPr>
          <a:xfrm>
            <a:off x="761323" y="3133430"/>
            <a:ext cx="1163501" cy="338554"/>
          </a:xfrm>
          <a:prstGeom prst="rect">
            <a:avLst/>
          </a:prstGeom>
        </p:spPr>
        <p:txBody>
          <a:bodyPr wrap="square">
            <a:spAutoFit/>
          </a:bodyPr>
          <a:lstStyle/>
          <a:p>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网络掩码</a:t>
            </a:r>
          </a:p>
        </p:txBody>
      </p:sp>
      <p:sp>
        <p:nvSpPr>
          <p:cNvPr id="40" name="矩形 39"/>
          <p:cNvSpPr/>
          <p:nvPr/>
        </p:nvSpPr>
        <p:spPr>
          <a:xfrm>
            <a:off x="9377652" y="3617741"/>
            <a:ext cx="2567607" cy="307777"/>
          </a:xfrm>
          <a:prstGeom prst="rect">
            <a:avLst/>
          </a:prstGeom>
        </p:spPr>
        <p:txBody>
          <a:bodyPr wrap="square">
            <a:spAutoFit/>
          </a:bodyPr>
          <a:lstStyle/>
          <a:p>
            <a:pPr fontAlgn="auto"/>
            <a:r>
              <a:rPr lang="zh-CN" altLang="en-US" sz="14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主机位全为</a:t>
            </a:r>
            <a:r>
              <a:rPr lang="en-US" altLang="zh-CN" sz="14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0</a:t>
            </a:r>
            <a:r>
              <a:rPr lang="zh-CN" altLang="en-US" sz="14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，得出网络地址</a:t>
            </a:r>
          </a:p>
        </p:txBody>
      </p:sp>
      <p:sp>
        <p:nvSpPr>
          <p:cNvPr id="41" name="矩形 40"/>
          <p:cNvSpPr/>
          <p:nvPr/>
        </p:nvSpPr>
        <p:spPr>
          <a:xfrm>
            <a:off x="9377653" y="4206523"/>
            <a:ext cx="2459596" cy="307777"/>
          </a:xfrm>
          <a:prstGeom prst="rect">
            <a:avLst/>
          </a:prstGeom>
        </p:spPr>
        <p:txBody>
          <a:bodyPr wrap="square">
            <a:spAutoFit/>
          </a:bodyPr>
          <a:lstStyle/>
          <a:p>
            <a:pPr fontAlgn="auto"/>
            <a:r>
              <a:rPr lang="zh-CN" altLang="en-US" sz="14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主机位全为</a:t>
            </a:r>
            <a:r>
              <a:rPr lang="en-US" altLang="zh-CN" sz="14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，得出广播地址</a:t>
            </a:r>
          </a:p>
        </p:txBody>
      </p:sp>
      <p:sp>
        <p:nvSpPr>
          <p:cNvPr id="44" name="五边形 43"/>
          <p:cNvSpPr/>
          <p:nvPr/>
        </p:nvSpPr>
        <p:spPr bwMode="auto">
          <a:xfrm>
            <a:off x="7156442"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45" name="燕尾形 44"/>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47" name="燕尾形 46"/>
          <p:cNvSpPr/>
          <p:nvPr/>
        </p:nvSpPr>
        <p:spPr bwMode="auto">
          <a:xfrm>
            <a:off x="8968682"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48" name="燕尾形 47"/>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49" name="燕尾形 48"/>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圆角矩形 75"/>
          <p:cNvSpPr/>
          <p:nvPr/>
        </p:nvSpPr>
        <p:spPr>
          <a:xfrm>
            <a:off x="5986680" y="5461935"/>
            <a:ext cx="3521470" cy="900140"/>
          </a:xfrm>
          <a:prstGeom prst="roundRect">
            <a:avLst>
              <a:gd name="adj" fmla="val 874"/>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lvl="0">
              <a:lnSpc>
                <a:spcPct val="125000"/>
              </a:lnSpc>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请计算</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10.128.20.10/8</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这个</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类地址的网络地址、广播地址以及可用地址数。</a:t>
            </a:r>
          </a:p>
        </p:txBody>
      </p:sp>
      <p:sp>
        <p:nvSpPr>
          <p:cNvPr id="53" name="同侧圆角矩形 52"/>
          <p:cNvSpPr/>
          <p:nvPr/>
        </p:nvSpPr>
        <p:spPr>
          <a:xfrm>
            <a:off x="5986681" y="5101934"/>
            <a:ext cx="3521470" cy="360000"/>
          </a:xfrm>
          <a:prstGeom prst="round2Same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b="1" dirty="0" smtClean="0">
                <a:solidFill>
                  <a:schemeClr val="tx1"/>
                </a:solidFill>
                <a:latin typeface="方正兰亭黑简体"/>
              </a:rPr>
              <a:t>练习</a:t>
            </a:r>
            <a:endParaRPr lang="zh-CN" altLang="en-US" b="1" dirty="0">
              <a:solidFill>
                <a:schemeClr val="tx1"/>
              </a:solidFill>
              <a:latin typeface="方正兰亭黑简体"/>
            </a:endParaRPr>
          </a:p>
        </p:txBody>
      </p:sp>
    </p:spTree>
    <p:extLst>
      <p:ext uri="{BB962C8B-B14F-4D97-AF65-F5344CB8AC3E}">
        <p14:creationId xmlns:p14="http://schemas.microsoft.com/office/powerpoint/2010/main" val="178726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1800" b="1" dirty="0"/>
              <a:t>公网</a:t>
            </a:r>
            <a:r>
              <a:rPr lang="en-US" altLang="zh-CN" sz="1800" b="1" dirty="0"/>
              <a:t>IP</a:t>
            </a:r>
            <a:r>
              <a:rPr lang="zh-CN" altLang="en-US" sz="1800" b="1" dirty="0"/>
              <a:t>地址：</a:t>
            </a:r>
            <a:r>
              <a:rPr lang="en-US" altLang="zh-CN" sz="1800" dirty="0"/>
              <a:t>IP</a:t>
            </a:r>
            <a:r>
              <a:rPr lang="zh-CN" altLang="en-US" sz="1800" dirty="0"/>
              <a:t>地址</a:t>
            </a:r>
            <a:r>
              <a:rPr lang="zh-CN" altLang="en-US" sz="1800"/>
              <a:t>是</a:t>
            </a:r>
            <a:r>
              <a:rPr lang="zh-CN" altLang="en-US" sz="1800" smtClean="0"/>
              <a:t>由</a:t>
            </a:r>
            <a:r>
              <a:rPr lang="en-US" altLang="zh-CN" sz="1800" smtClean="0"/>
              <a:t>IANA</a:t>
            </a:r>
            <a:r>
              <a:rPr lang="zh-CN" altLang="en-US" sz="1800" smtClean="0"/>
              <a:t>统一</a:t>
            </a:r>
            <a:r>
              <a:rPr lang="zh-CN" altLang="en-US" sz="1800" dirty="0"/>
              <a:t>分配的，以保证任何一个</a:t>
            </a:r>
            <a:r>
              <a:rPr lang="en-US" altLang="zh-CN" sz="1800" dirty="0"/>
              <a:t>IP</a:t>
            </a:r>
            <a:r>
              <a:rPr lang="zh-CN" altLang="en-US" sz="1800" dirty="0"/>
              <a:t>地址在</a:t>
            </a:r>
            <a:r>
              <a:rPr lang="en-US" altLang="zh-CN" sz="1800" dirty="0"/>
              <a:t>Internet</a:t>
            </a:r>
            <a:r>
              <a:rPr lang="zh-CN" altLang="en-US" sz="1800" dirty="0"/>
              <a:t>上的唯一性。这里的</a:t>
            </a:r>
            <a:r>
              <a:rPr lang="en-US" altLang="zh-CN" sz="1800" dirty="0"/>
              <a:t>IP</a:t>
            </a:r>
            <a:r>
              <a:rPr lang="zh-CN" altLang="en-US" sz="1800" dirty="0"/>
              <a:t>地址是指公网</a:t>
            </a:r>
            <a:r>
              <a:rPr lang="en-US" altLang="zh-CN" sz="1800" dirty="0"/>
              <a:t>IP</a:t>
            </a:r>
            <a:r>
              <a:rPr lang="zh-CN" altLang="en-US" sz="1800" dirty="0"/>
              <a:t>地址。</a:t>
            </a:r>
            <a:endParaRPr lang="en-US" altLang="zh-CN" sz="1800" dirty="0"/>
          </a:p>
          <a:p>
            <a:r>
              <a:rPr lang="zh-CN" altLang="en-US" sz="1800" b="1" dirty="0"/>
              <a:t>私网</a:t>
            </a:r>
            <a:r>
              <a:rPr lang="en-US" altLang="zh-CN" sz="1800" b="1" dirty="0"/>
              <a:t>IP</a:t>
            </a:r>
            <a:r>
              <a:rPr lang="zh-CN" altLang="en-US" sz="1800" b="1" dirty="0"/>
              <a:t>地址：</a:t>
            </a:r>
            <a:r>
              <a:rPr lang="zh-CN" altLang="en-US" sz="1800" dirty="0"/>
              <a:t>实际上一些网络不需要连接到</a:t>
            </a:r>
            <a:r>
              <a:rPr lang="en-US" altLang="zh-CN" sz="1800" dirty="0"/>
              <a:t>Internet</a:t>
            </a:r>
            <a:r>
              <a:rPr lang="zh-CN" altLang="en-US" sz="1800" dirty="0"/>
              <a:t>，比如一个大学的封闭实验室内的网络，只要同一网络中的网络设备的</a:t>
            </a:r>
            <a:r>
              <a:rPr lang="en-US" altLang="zh-CN" sz="1800" dirty="0"/>
              <a:t>IP</a:t>
            </a:r>
            <a:r>
              <a:rPr lang="zh-CN" altLang="en-US" sz="1800" dirty="0"/>
              <a:t>地址不冲突即可。在</a:t>
            </a:r>
            <a:r>
              <a:rPr lang="en-US" altLang="zh-CN" sz="1800" dirty="0"/>
              <a:t>IP</a:t>
            </a:r>
            <a:r>
              <a:rPr lang="zh-CN" altLang="en-US" sz="1800" dirty="0"/>
              <a:t>地址空间里，</a:t>
            </a:r>
            <a:r>
              <a:rPr lang="en-US" altLang="zh-CN" sz="1800" dirty="0"/>
              <a:t>A</a:t>
            </a:r>
            <a:r>
              <a:rPr lang="zh-CN" altLang="en-US" sz="1800" dirty="0"/>
              <a:t>、</a:t>
            </a:r>
            <a:r>
              <a:rPr lang="en-US" altLang="zh-CN" sz="1800" dirty="0"/>
              <a:t>B</a:t>
            </a:r>
            <a:r>
              <a:rPr lang="zh-CN" altLang="en-US" sz="1800" dirty="0"/>
              <a:t>、</a:t>
            </a:r>
            <a:r>
              <a:rPr lang="en-US" altLang="zh-CN" sz="1800" dirty="0"/>
              <a:t>C</a:t>
            </a:r>
            <a:r>
              <a:rPr lang="zh-CN" altLang="en-US" sz="1800" dirty="0"/>
              <a:t>三类地址中各预留了一些地址专门用于上述情况，称为私网</a:t>
            </a:r>
            <a:r>
              <a:rPr lang="en-US" altLang="zh-CN" sz="1800" dirty="0"/>
              <a:t>IP</a:t>
            </a:r>
            <a:r>
              <a:rPr lang="zh-CN" altLang="en-US" sz="1800" dirty="0"/>
              <a:t>地址。</a:t>
            </a:r>
            <a:endParaRPr lang="en-US" altLang="zh-CN" sz="1800" dirty="0"/>
          </a:p>
          <a:p>
            <a:pPr lvl="1"/>
            <a:r>
              <a:rPr lang="en-US" altLang="zh-CN" sz="1600" dirty="0"/>
              <a:t>A</a:t>
            </a:r>
            <a:r>
              <a:rPr lang="zh-CN" altLang="en-US" sz="1600" dirty="0"/>
              <a:t>类：</a:t>
            </a:r>
            <a:r>
              <a:rPr lang="en-US" altLang="zh-CN" sz="1600" dirty="0"/>
              <a:t>10.0.0.0~10.255.255.255</a:t>
            </a:r>
          </a:p>
          <a:p>
            <a:pPr lvl="1"/>
            <a:r>
              <a:rPr lang="en-US" altLang="zh-CN" sz="1600" dirty="0"/>
              <a:t>B</a:t>
            </a:r>
            <a:r>
              <a:rPr lang="zh-CN" altLang="en-US" sz="1600" dirty="0"/>
              <a:t>类：</a:t>
            </a:r>
            <a:r>
              <a:rPr lang="en-US" altLang="zh-CN" sz="1600" dirty="0"/>
              <a:t>172.10.0.0~172.31.255.255</a:t>
            </a:r>
          </a:p>
          <a:p>
            <a:pPr lvl="1"/>
            <a:r>
              <a:rPr lang="en-US" altLang="zh-CN" sz="1600" dirty="0"/>
              <a:t>C</a:t>
            </a:r>
            <a:r>
              <a:rPr lang="zh-CN" altLang="en-US" sz="1600" dirty="0"/>
              <a:t>类：</a:t>
            </a:r>
            <a:r>
              <a:rPr lang="en-US" altLang="zh-CN" sz="1600" dirty="0"/>
              <a:t>192.168.0.0~192.168.255.255</a:t>
            </a:r>
          </a:p>
          <a:p>
            <a:endParaRPr lang="zh-CN" altLang="en-US" sz="1800" dirty="0"/>
          </a:p>
        </p:txBody>
      </p:sp>
      <p:pic>
        <p:nvPicPr>
          <p:cNvPr id="36" name="图片 35"/>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282335" y="3945010"/>
            <a:ext cx="1620180" cy="889423"/>
          </a:xfrm>
          <a:prstGeom prst="rect">
            <a:avLst/>
          </a:prstGeom>
        </p:spPr>
      </p:pic>
      <p:sp>
        <p:nvSpPr>
          <p:cNvPr id="2" name="标题 1"/>
          <p:cNvSpPr>
            <a:spLocks noGrp="1"/>
          </p:cNvSpPr>
          <p:nvPr>
            <p:ph type="title"/>
          </p:nvPr>
        </p:nvSpPr>
        <p:spPr/>
        <p:txBody>
          <a:bodyPr/>
          <a:lstStyle/>
          <a:p>
            <a:r>
              <a:rPr lang="zh-CN" altLang="en-US"/>
              <a:t>私网</a:t>
            </a:r>
            <a:r>
              <a:rPr lang="en-US" altLang="zh-CN"/>
              <a:t>IP</a:t>
            </a:r>
            <a:r>
              <a:rPr lang="zh-CN" altLang="en-US"/>
              <a:t>地址</a:t>
            </a:r>
            <a:endParaRPr lang="zh-CN" altLang="en-US" dirty="0"/>
          </a:p>
        </p:txBody>
      </p:sp>
      <p:grpSp>
        <p:nvGrpSpPr>
          <p:cNvPr id="21" name="组合 20"/>
          <p:cNvGrpSpPr/>
          <p:nvPr/>
        </p:nvGrpSpPr>
        <p:grpSpPr>
          <a:xfrm>
            <a:off x="6152726" y="3468438"/>
            <a:ext cx="1224136" cy="684076"/>
            <a:chOff x="6636060" y="3501008"/>
            <a:chExt cx="1224136" cy="684076"/>
          </a:xfrm>
        </p:grpSpPr>
        <p:pic>
          <p:nvPicPr>
            <p:cNvPr id="13" name="图片 12"/>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36060" y="3501008"/>
              <a:ext cx="1199355" cy="684076"/>
            </a:xfrm>
            <a:prstGeom prst="rect">
              <a:avLst/>
            </a:prstGeom>
          </p:spPr>
        </p:pic>
        <p:sp>
          <p:nvSpPr>
            <p:cNvPr id="17" name="矩形 16"/>
            <p:cNvSpPr/>
            <p:nvPr/>
          </p:nvSpPr>
          <p:spPr>
            <a:xfrm>
              <a:off x="6696695" y="3681028"/>
              <a:ext cx="1163501"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10.0.0.0/8</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9" name="矩形 18"/>
          <p:cNvSpPr/>
          <p:nvPr/>
        </p:nvSpPr>
        <p:spPr>
          <a:xfrm>
            <a:off x="7497753" y="4216296"/>
            <a:ext cx="1163501"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2" name="组合 21"/>
          <p:cNvGrpSpPr/>
          <p:nvPr/>
        </p:nvGrpSpPr>
        <p:grpSpPr>
          <a:xfrm>
            <a:off x="6368750" y="4754405"/>
            <a:ext cx="1224136" cy="684076"/>
            <a:chOff x="6636060" y="3454827"/>
            <a:chExt cx="1224136" cy="684076"/>
          </a:xfrm>
        </p:grpSpPr>
        <p:pic>
          <p:nvPicPr>
            <p:cNvPr id="23" name="图片 22"/>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36060" y="3454827"/>
              <a:ext cx="1199355" cy="684076"/>
            </a:xfrm>
            <a:prstGeom prst="rect">
              <a:avLst/>
            </a:prstGeom>
          </p:spPr>
        </p:pic>
        <p:sp>
          <p:nvSpPr>
            <p:cNvPr id="24" name="矩形 23"/>
            <p:cNvSpPr/>
            <p:nvPr/>
          </p:nvSpPr>
          <p:spPr>
            <a:xfrm>
              <a:off x="6696695" y="3634847"/>
              <a:ext cx="1163501"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10.0.0.0/8</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5" name="组合 24"/>
          <p:cNvGrpSpPr/>
          <p:nvPr/>
        </p:nvGrpSpPr>
        <p:grpSpPr>
          <a:xfrm>
            <a:off x="8168950" y="3216410"/>
            <a:ext cx="1620180" cy="720080"/>
            <a:chOff x="6636060" y="3501008"/>
            <a:chExt cx="1620180" cy="720080"/>
          </a:xfrm>
        </p:grpSpPr>
        <p:pic>
          <p:nvPicPr>
            <p:cNvPr id="26" name="图片 25"/>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36060" y="3501008"/>
              <a:ext cx="1620180" cy="720080"/>
            </a:xfrm>
            <a:prstGeom prst="rect">
              <a:avLst/>
            </a:prstGeom>
          </p:spPr>
        </p:pic>
        <p:sp>
          <p:nvSpPr>
            <p:cNvPr id="27" name="矩形 26"/>
            <p:cNvSpPr/>
            <p:nvPr/>
          </p:nvSpPr>
          <p:spPr>
            <a:xfrm>
              <a:off x="6696695" y="3697287"/>
              <a:ext cx="1559545"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8" name="组合 27"/>
          <p:cNvGrpSpPr/>
          <p:nvPr/>
        </p:nvGrpSpPr>
        <p:grpSpPr>
          <a:xfrm>
            <a:off x="8276962" y="4718401"/>
            <a:ext cx="1620180" cy="720080"/>
            <a:chOff x="6636060" y="3454827"/>
            <a:chExt cx="1620180" cy="720080"/>
          </a:xfrm>
        </p:grpSpPr>
        <p:pic>
          <p:nvPicPr>
            <p:cNvPr id="29" name="图片 28"/>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36060" y="3454827"/>
              <a:ext cx="1620180" cy="720080"/>
            </a:xfrm>
            <a:prstGeom prst="rect">
              <a:avLst/>
            </a:prstGeom>
          </p:spPr>
        </p:pic>
        <p:sp>
          <p:nvSpPr>
            <p:cNvPr id="30" name="矩形 29"/>
            <p:cNvSpPr/>
            <p:nvPr/>
          </p:nvSpPr>
          <p:spPr>
            <a:xfrm>
              <a:off x="6696695" y="3651106"/>
              <a:ext cx="1559545"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192.168.1.0/24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6822" y="3912569"/>
            <a:ext cx="502212" cy="411814"/>
          </a:xfrm>
          <a:prstGeom prst="rect">
            <a:avLst/>
          </a:prstGeom>
        </p:spPr>
      </p:pic>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2846" y="4574386"/>
            <a:ext cx="502212" cy="411814"/>
          </a:xfrm>
          <a:prstGeom prst="rect">
            <a:avLst/>
          </a:prstGeom>
        </p:spPr>
      </p:pic>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20978" y="4502378"/>
            <a:ext cx="502212" cy="411814"/>
          </a:xfrm>
          <a:prstGeom prst="rect">
            <a:avLst/>
          </a:prstGeom>
        </p:spPr>
      </p:pic>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2966" y="3792474"/>
            <a:ext cx="502212" cy="411814"/>
          </a:xfrm>
          <a:prstGeom prst="rect">
            <a:avLst/>
          </a:prstGeom>
        </p:spPr>
      </p:pic>
      <p:sp>
        <p:nvSpPr>
          <p:cNvPr id="38" name="矩形 37"/>
          <p:cNvSpPr/>
          <p:nvPr/>
        </p:nvSpPr>
        <p:spPr>
          <a:xfrm>
            <a:off x="6620778" y="5582707"/>
            <a:ext cx="28443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私有网络连接到</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圆角矩形标注 39"/>
          <p:cNvSpPr/>
          <p:nvPr/>
        </p:nvSpPr>
        <p:spPr bwMode="auto">
          <a:xfrm>
            <a:off x="9280557" y="4188518"/>
            <a:ext cx="1764196" cy="468052"/>
          </a:xfrm>
          <a:prstGeom prst="wedgeRoundRectCallout">
            <a:avLst>
              <a:gd name="adj1" fmla="val -61317"/>
              <a:gd name="adj2" fmla="val 40487"/>
              <a:gd name="adj3" fmla="val 16667"/>
            </a:avLst>
          </a:prstGeom>
          <a:solidFill>
            <a:srgbClr val="F4FBFE"/>
          </a:solidFill>
          <a:ln w="1905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通过</a:t>
            </a: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NAT</a:t>
            </a:r>
            <a:r>
              <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技术实现</a:t>
            </a:r>
          </a:p>
        </p:txBody>
      </p:sp>
      <p:sp>
        <p:nvSpPr>
          <p:cNvPr id="49" name="五边形 48"/>
          <p:cNvSpPr/>
          <p:nvPr/>
        </p:nvSpPr>
        <p:spPr bwMode="auto">
          <a:xfrm>
            <a:off x="7156442"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50" name="燕尾形 49"/>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51" name="燕尾形 50"/>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52" name="燕尾形 51"/>
          <p:cNvSpPr/>
          <p:nvPr/>
        </p:nvSpPr>
        <p:spPr bwMode="auto">
          <a:xfrm>
            <a:off x="9964753"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53" name="燕尾形 52"/>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708383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特殊</a:t>
            </a:r>
            <a:r>
              <a:rPr lang="en-US" altLang="zh-CN" smtClean="0"/>
              <a:t>IP</a:t>
            </a:r>
            <a:r>
              <a:rPr lang="zh-CN" altLang="en-US" smtClean="0"/>
              <a:t>地址</a:t>
            </a:r>
            <a:endParaRPr lang="zh-CN" altLang="en-US" dirty="0"/>
          </a:p>
        </p:txBody>
      </p:sp>
      <p:sp>
        <p:nvSpPr>
          <p:cNvPr id="8" name="文本占位符 7"/>
          <p:cNvSpPr>
            <a:spLocks noGrp="1"/>
          </p:cNvSpPr>
          <p:nvPr>
            <p:ph type="body" sz="quarter" idx="10"/>
          </p:nvPr>
        </p:nvSpPr>
        <p:spPr/>
        <p:txBody>
          <a:bodyPr/>
          <a:lstStyle/>
          <a:p>
            <a:r>
              <a:rPr lang="en-US" altLang="zh-CN" sz="2000" dirty="0" smtClean="0"/>
              <a:t>IP</a:t>
            </a:r>
            <a:r>
              <a:rPr lang="zh-CN" altLang="en-US" sz="2000" dirty="0" smtClean="0"/>
              <a:t>地址空间中，有一些特殊的</a:t>
            </a:r>
            <a:r>
              <a:rPr lang="en-US" altLang="zh-CN" sz="2000" dirty="0" smtClean="0"/>
              <a:t>IP</a:t>
            </a:r>
            <a:r>
              <a:rPr lang="zh-CN" altLang="en-US" sz="2000" dirty="0" smtClean="0"/>
              <a:t>地址，这些</a:t>
            </a:r>
            <a:r>
              <a:rPr lang="en-US" altLang="zh-CN" sz="2000" dirty="0" smtClean="0"/>
              <a:t>IP</a:t>
            </a:r>
            <a:r>
              <a:rPr lang="zh-CN" altLang="en-US" sz="2000" dirty="0" smtClean="0"/>
              <a:t>地址有特殊的含义和作用，举例如下。</a:t>
            </a:r>
            <a:endParaRPr lang="zh-CN" altLang="en-US" sz="2000" dirty="0"/>
          </a:p>
        </p:txBody>
      </p:sp>
      <p:graphicFrame>
        <p:nvGraphicFramePr>
          <p:cNvPr id="6" name="表格 5"/>
          <p:cNvGraphicFramePr>
            <a:graphicFrameLocks noGrp="1"/>
          </p:cNvGraphicFramePr>
          <p:nvPr>
            <p:extLst/>
          </p:nvPr>
        </p:nvGraphicFramePr>
        <p:xfrm>
          <a:off x="2117618" y="2141162"/>
          <a:ext cx="7391064" cy="2926138"/>
        </p:xfrm>
        <a:graphic>
          <a:graphicData uri="http://schemas.openxmlformats.org/drawingml/2006/table">
            <a:tbl>
              <a:tblPr>
                <a:tableStyleId>{2D5ABB26-0587-4C30-8999-92F81FD0307C}</a:tableStyleId>
              </a:tblPr>
              <a:tblGrid>
                <a:gridCol w="1799395">
                  <a:extLst>
                    <a:ext uri="{9D8B030D-6E8A-4147-A177-3AD203B41FA5}">
                      <a16:colId xmlns="" xmlns:a16="http://schemas.microsoft.com/office/drawing/2014/main" val="20000"/>
                    </a:ext>
                  </a:extLst>
                </a:gridCol>
                <a:gridCol w="1799395">
                  <a:extLst>
                    <a:ext uri="{9D8B030D-6E8A-4147-A177-3AD203B41FA5}">
                      <a16:colId xmlns="" xmlns:a16="http://schemas.microsoft.com/office/drawing/2014/main" val="20001"/>
                    </a:ext>
                  </a:extLst>
                </a:gridCol>
                <a:gridCol w="3792274">
                  <a:extLst>
                    <a:ext uri="{9D8B030D-6E8A-4147-A177-3AD203B41FA5}">
                      <a16:colId xmlns="" xmlns:a16="http://schemas.microsoft.com/office/drawing/2014/main" val="20002"/>
                    </a:ext>
                  </a:extLst>
                </a:gridCol>
              </a:tblGrid>
              <a:tr h="438921">
                <a:tc>
                  <a:txBody>
                    <a:bodyPr/>
                    <a:lstStyle/>
                    <a:p>
                      <a:pPr algn="ctr"/>
                      <a:r>
                        <a:rPr lang="zh-CN" altLang="en-US" sz="1800" b="1" dirty="0">
                          <a:solidFill>
                            <a:schemeClr val="bg1"/>
                          </a:solidFill>
                          <a:effectLst/>
                          <a:latin typeface="+mn-lt"/>
                          <a:ea typeface="+mn-ea"/>
                          <a:cs typeface="Huawei Sans" panose="020C0503030203020204" pitchFamily="34" charset="0"/>
                        </a:rPr>
                        <a:t>特殊</a:t>
                      </a:r>
                      <a:r>
                        <a:rPr lang="en-US" altLang="zh-CN" sz="1800" b="1" dirty="0">
                          <a:solidFill>
                            <a:schemeClr val="bg1"/>
                          </a:solidFill>
                          <a:effectLst/>
                          <a:latin typeface="+mn-lt"/>
                          <a:ea typeface="+mn-ea"/>
                          <a:cs typeface="Huawei Sans" panose="020C0503030203020204" pitchFamily="34" charset="0"/>
                        </a:rPr>
                        <a:t>IP</a:t>
                      </a:r>
                      <a:r>
                        <a:rPr lang="zh-CN" altLang="en-US" sz="1800" b="1" dirty="0">
                          <a:solidFill>
                            <a:schemeClr val="bg1"/>
                          </a:solidFill>
                          <a:effectLst/>
                          <a:latin typeface="+mn-lt"/>
                          <a:ea typeface="+mn-ea"/>
                          <a:cs typeface="Huawei Sans" panose="020C0503030203020204" pitchFamily="34" charset="0"/>
                        </a:rPr>
                        <a:t>地址</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a:r>
                        <a:rPr lang="zh-CN" altLang="en-US" sz="1800" b="1" dirty="0">
                          <a:solidFill>
                            <a:schemeClr val="bg1"/>
                          </a:solidFill>
                          <a:effectLst/>
                          <a:latin typeface="+mn-lt"/>
                          <a:ea typeface="+mn-ea"/>
                          <a:cs typeface="Huawei Sans" panose="020C0503030203020204" pitchFamily="34" charset="0"/>
                        </a:rPr>
                        <a:t>地址范围</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a:r>
                        <a:rPr lang="zh-CN" altLang="en-US" sz="1800" b="1" dirty="0">
                          <a:solidFill>
                            <a:schemeClr val="bg1"/>
                          </a:solidFill>
                          <a:effectLst/>
                          <a:latin typeface="+mn-lt"/>
                          <a:ea typeface="+mn-ea"/>
                          <a:cs typeface="Huawei Sans" panose="020C0503030203020204" pitchFamily="34" charset="0"/>
                        </a:rPr>
                        <a:t>作用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694958">
                <a:tc>
                  <a:txBody>
                    <a:bodyPr/>
                    <a:lstStyle/>
                    <a:p>
                      <a:pPr algn="l"/>
                      <a:r>
                        <a:rPr lang="zh-CN" altLang="en-US" sz="1600" b="1" dirty="0">
                          <a:effectLst/>
                          <a:latin typeface="+mn-lt"/>
                          <a:ea typeface="+mn-ea"/>
                          <a:cs typeface="Huawei Sans" panose="020C0503030203020204" pitchFamily="34" charset="0"/>
                        </a:rPr>
                        <a:t>有限广播地址</a:t>
                      </a:r>
                      <a:endParaRPr lang="en-US" altLang="zh-CN" sz="1600" b="1" dirty="0">
                        <a:effectLst/>
                        <a:latin typeface="+mn-lt"/>
                        <a:ea typeface="+mn-ea"/>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en-US" altLang="zh-CN" sz="1600" dirty="0">
                          <a:effectLst/>
                          <a:latin typeface="+mn-lt"/>
                          <a:ea typeface="+mn-ea"/>
                          <a:cs typeface="Huawei Sans" panose="020C0503030203020204" pitchFamily="34" charset="0"/>
                        </a:rPr>
                        <a:t>255.255.255.255</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zh-CN" altLang="en-US" sz="1600" dirty="0">
                          <a:effectLst/>
                          <a:latin typeface="+mn-lt"/>
                          <a:ea typeface="+mn-ea"/>
                          <a:cs typeface="Huawei Sans" panose="020C0503030203020204" pitchFamily="34" charset="0"/>
                        </a:rPr>
                        <a:t>可作为目的地址，发往该网段所有主机</a:t>
                      </a:r>
                      <a:endParaRPr lang="en-US" altLang="zh-CN" sz="1600" dirty="0">
                        <a:effectLst/>
                        <a:latin typeface="+mn-lt"/>
                        <a:ea typeface="+mn-ea"/>
                        <a:cs typeface="Huawei Sans" panose="020C0503030203020204" pitchFamily="34" charset="0"/>
                      </a:endParaRPr>
                    </a:p>
                    <a:p>
                      <a:pPr algn="l"/>
                      <a:r>
                        <a:rPr lang="zh-CN" altLang="en-US" sz="1600" dirty="0">
                          <a:effectLst/>
                          <a:latin typeface="+mn-lt"/>
                          <a:ea typeface="+mn-ea"/>
                          <a:cs typeface="Huawei Sans" panose="020C0503030203020204" pitchFamily="34" charset="0"/>
                        </a:rPr>
                        <a:t>（受限于网关）</a:t>
                      </a:r>
                      <a:endParaRPr lang="en-US" altLang="zh-CN" sz="1600" dirty="0">
                        <a:effectLst/>
                        <a:latin typeface="+mn-lt"/>
                        <a:ea typeface="+mn-ea"/>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1"/>
                  </a:ext>
                </a:extLst>
              </a:tr>
              <a:tr h="694958">
                <a:tc>
                  <a:txBody>
                    <a:bodyPr/>
                    <a:lstStyle/>
                    <a:p>
                      <a:pPr algn="l"/>
                      <a:r>
                        <a:rPr lang="zh-CN" altLang="en-US" sz="1600" b="1" dirty="0">
                          <a:effectLst/>
                          <a:latin typeface="+mn-lt"/>
                          <a:ea typeface="+mn-ea"/>
                          <a:cs typeface="Huawei Sans" panose="020C0503030203020204" pitchFamily="34" charset="0"/>
                        </a:rPr>
                        <a:t>任意地址</a:t>
                      </a:r>
                      <a:endParaRPr lang="en-US" altLang="zh-CN" sz="1600" b="1" dirty="0">
                        <a:effectLst/>
                        <a:latin typeface="+mn-lt"/>
                        <a:ea typeface="+mn-ea"/>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en-US" altLang="zh-CN" sz="1600" dirty="0">
                          <a:effectLst/>
                          <a:latin typeface="+mn-lt"/>
                          <a:ea typeface="+mn-ea"/>
                          <a:cs typeface="Huawei Sans" panose="020C0503030203020204" pitchFamily="34" charset="0"/>
                        </a:rPr>
                        <a:t>0.0.0.0</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zh-CN" altLang="en-US" sz="1600" dirty="0">
                          <a:effectLst/>
                          <a:latin typeface="+mn-lt"/>
                          <a:ea typeface="+mn-ea"/>
                          <a:cs typeface="Huawei Sans" panose="020C0503030203020204" pitchFamily="34" charset="0"/>
                        </a:rPr>
                        <a:t>“任何网络”的网络地址；</a:t>
                      </a:r>
                      <a:endParaRPr lang="en-US" altLang="zh-CN" sz="1600" dirty="0">
                        <a:effectLst/>
                        <a:latin typeface="+mn-lt"/>
                        <a:ea typeface="+mn-ea"/>
                        <a:cs typeface="Huawei Sans" panose="020C0503030203020204" pitchFamily="34" charset="0"/>
                      </a:endParaRPr>
                    </a:p>
                    <a:p>
                      <a:pPr algn="l"/>
                      <a:r>
                        <a:rPr lang="zh-CN" altLang="en-US" sz="1600" dirty="0">
                          <a:effectLst/>
                          <a:latin typeface="+mn-lt"/>
                          <a:ea typeface="+mn-ea"/>
                          <a:cs typeface="Huawei Sans" panose="020C0503030203020204" pitchFamily="34" charset="0"/>
                        </a:rPr>
                        <a:t>“这个网络上这个主机接口”的</a:t>
                      </a:r>
                      <a:r>
                        <a:rPr lang="en-US" altLang="zh-CN" sz="1600" dirty="0">
                          <a:effectLst/>
                          <a:latin typeface="+mn-lt"/>
                          <a:ea typeface="+mn-ea"/>
                          <a:cs typeface="Huawei Sans" panose="020C0503030203020204" pitchFamily="34" charset="0"/>
                        </a:rPr>
                        <a:t>IP</a:t>
                      </a:r>
                      <a:r>
                        <a:rPr lang="zh-CN" altLang="en-US" sz="1600" dirty="0">
                          <a:effectLst/>
                          <a:latin typeface="+mn-lt"/>
                          <a:ea typeface="+mn-ea"/>
                          <a:cs typeface="Huawei Sans" panose="020C0503030203020204" pitchFamily="34" charset="0"/>
                        </a:rPr>
                        <a:t>地址</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2"/>
                  </a:ext>
                </a:extLst>
              </a:tr>
              <a:tr h="402343">
                <a:tc>
                  <a:txBody>
                    <a:bodyPr/>
                    <a:lstStyle/>
                    <a:p>
                      <a:pPr algn="l"/>
                      <a:r>
                        <a:rPr lang="zh-CN" altLang="en-US" sz="1600" b="1" dirty="0">
                          <a:effectLst/>
                          <a:latin typeface="+mn-lt"/>
                          <a:ea typeface="+mn-ea"/>
                          <a:cs typeface="Huawei Sans" panose="020C0503030203020204" pitchFamily="34" charset="0"/>
                        </a:rPr>
                        <a:t>环回地址</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en-US" altLang="zh-CN" sz="1600" dirty="0">
                          <a:effectLst/>
                          <a:latin typeface="+mn-lt"/>
                          <a:ea typeface="+mn-ea"/>
                          <a:cs typeface="Huawei Sans" panose="020C0503030203020204" pitchFamily="34" charset="0"/>
                        </a:rPr>
                        <a:t>127.0.0.0/8</a:t>
                      </a:r>
                      <a:endParaRPr lang="zh-CN" altLang="en-US" sz="1600" dirty="0">
                        <a:effectLst/>
                        <a:latin typeface="+mn-lt"/>
                        <a:ea typeface="+mn-ea"/>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zh-CN" altLang="en-US" sz="1600" dirty="0">
                          <a:effectLst/>
                          <a:latin typeface="+mn-lt"/>
                          <a:ea typeface="+mn-ea"/>
                          <a:cs typeface="Huawei Sans" panose="020C0503030203020204" pitchFamily="34" charset="0"/>
                        </a:rPr>
                        <a:t>测试设备自身的软件系统</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3"/>
                  </a:ext>
                </a:extLst>
              </a:tr>
              <a:tr h="694958">
                <a:tc>
                  <a:txBody>
                    <a:bodyPr/>
                    <a:lstStyle/>
                    <a:p>
                      <a:pPr algn="l"/>
                      <a:r>
                        <a:rPr lang="zh-CN" altLang="en-US" sz="1600" b="1" dirty="0">
                          <a:effectLst/>
                          <a:latin typeface="+mn-lt"/>
                          <a:ea typeface="+mn-ea"/>
                          <a:cs typeface="Huawei Sans" panose="020C0503030203020204" pitchFamily="34" charset="0"/>
                        </a:rPr>
                        <a:t>本地链路地址</a:t>
                      </a:r>
                      <a:endParaRPr lang="en-US" altLang="zh-CN" sz="1600" b="1" dirty="0">
                        <a:effectLst/>
                        <a:latin typeface="+mn-lt"/>
                        <a:ea typeface="+mn-ea"/>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en-US" altLang="zh-CN" sz="1600" dirty="0">
                          <a:effectLst/>
                          <a:latin typeface="+mn-lt"/>
                          <a:ea typeface="+mn-ea"/>
                          <a:cs typeface="Huawei Sans" panose="020C0503030203020204" pitchFamily="34" charset="0"/>
                        </a:rPr>
                        <a:t>169.254.0.0/24</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a:r>
                        <a:rPr lang="zh-CN" altLang="en-US" sz="1600" dirty="0">
                          <a:effectLst/>
                          <a:latin typeface="+mn-lt"/>
                          <a:ea typeface="+mn-ea"/>
                          <a:cs typeface="Huawei Sans" panose="020C0503030203020204" pitchFamily="34" charset="0"/>
                        </a:rPr>
                        <a:t>当主机自动获取地址失败后，可使用该网段中的某个地址进行临时通信</a:t>
                      </a:r>
                      <a:endParaRPr lang="en-US" altLang="zh-CN" sz="1600" dirty="0">
                        <a:effectLst/>
                        <a:latin typeface="+mn-lt"/>
                        <a:ea typeface="+mn-ea"/>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11" name="五边形 10"/>
          <p:cNvSpPr/>
          <p:nvPr/>
        </p:nvSpPr>
        <p:spPr bwMode="auto">
          <a:xfrm>
            <a:off x="7156442"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12" name="燕尾形 11"/>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13" name="燕尾形 12"/>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14" name="燕尾形 13"/>
          <p:cNvSpPr/>
          <p:nvPr/>
        </p:nvSpPr>
        <p:spPr bwMode="auto">
          <a:xfrm>
            <a:off x="9964753"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17" name="燕尾形 16"/>
          <p:cNvSpPr/>
          <p:nvPr/>
        </p:nvSpPr>
        <p:spPr bwMode="auto">
          <a:xfrm>
            <a:off x="1096082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302337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IPv4 vs IPv6</a:t>
            </a:r>
            <a:endParaRPr lang="zh-CN" altLang="en-US" dirty="0"/>
          </a:p>
        </p:txBody>
      </p:sp>
      <p:sp>
        <p:nvSpPr>
          <p:cNvPr id="3" name="文本占位符 2"/>
          <p:cNvSpPr>
            <a:spLocks noGrp="1"/>
          </p:cNvSpPr>
          <p:nvPr>
            <p:ph type="body" sz="quarter" idx="10"/>
          </p:nvPr>
        </p:nvSpPr>
        <p:spPr/>
        <p:txBody>
          <a:bodyPr/>
          <a:lstStyle/>
          <a:p>
            <a:r>
              <a:rPr lang="zh-CN" altLang="en-US" sz="2000" dirty="0" smtClean="0"/>
              <a:t>由全球</a:t>
            </a:r>
            <a:r>
              <a:rPr lang="en-US" altLang="zh-CN" sz="2000" dirty="0" smtClean="0"/>
              <a:t>IP</a:t>
            </a:r>
            <a:r>
              <a:rPr lang="zh-CN" altLang="en-US" sz="2000" dirty="0" smtClean="0"/>
              <a:t>地址分配机构，</a:t>
            </a:r>
            <a:r>
              <a:rPr lang="en-US" altLang="zh-CN" sz="2000" dirty="0" smtClean="0"/>
              <a:t>IANA (Internet Assigned Numbers Authority)</a:t>
            </a:r>
            <a:r>
              <a:rPr lang="zh-CN" altLang="en-US" sz="2000" dirty="0" smtClean="0"/>
              <a:t>管理的</a:t>
            </a:r>
            <a:r>
              <a:rPr lang="en-US" altLang="zh-CN" sz="2000" dirty="0" smtClean="0"/>
              <a:t>IPv4</a:t>
            </a:r>
            <a:r>
              <a:rPr lang="zh-CN" altLang="en-US" sz="2000" dirty="0" smtClean="0"/>
              <a:t>地址，于</a:t>
            </a:r>
            <a:r>
              <a:rPr lang="en-US" altLang="zh-CN" sz="2000" dirty="0" smtClean="0"/>
              <a:t>2011</a:t>
            </a:r>
            <a:r>
              <a:rPr lang="zh-CN" altLang="en-US" sz="2000" dirty="0" smtClean="0"/>
              <a:t>年完全用尽。随着最后一个</a:t>
            </a:r>
            <a:r>
              <a:rPr lang="en-US" altLang="zh-CN" sz="2000" dirty="0" smtClean="0"/>
              <a:t>IPv4</a:t>
            </a:r>
            <a:r>
              <a:rPr lang="zh-CN" altLang="en-US" sz="2000" dirty="0" smtClean="0"/>
              <a:t>公网地址分配完毕，加上接入公网的用户及设备越来越多，</a:t>
            </a:r>
            <a:r>
              <a:rPr lang="en-US" altLang="zh-CN" sz="2000" dirty="0" smtClean="0"/>
              <a:t>IPv4</a:t>
            </a:r>
            <a:r>
              <a:rPr lang="zh-CN" altLang="en-US" sz="2000" dirty="0" smtClean="0"/>
              <a:t>地址枯竭的问题日益严重，这是当前</a:t>
            </a:r>
            <a:r>
              <a:rPr lang="en-US" altLang="zh-CN" sz="2000" dirty="0" smtClean="0"/>
              <a:t>IPv6</a:t>
            </a:r>
            <a:r>
              <a:rPr lang="zh-CN" altLang="en-US" sz="2000" dirty="0" smtClean="0"/>
              <a:t>替代</a:t>
            </a:r>
            <a:r>
              <a:rPr lang="en-US" altLang="zh-CN" sz="2000" dirty="0" smtClean="0"/>
              <a:t>IPv4</a:t>
            </a:r>
            <a:r>
              <a:rPr lang="zh-CN" altLang="en-US" sz="2000" dirty="0" smtClean="0"/>
              <a:t>的最大源动力。</a:t>
            </a:r>
            <a:endParaRPr lang="zh-CN" altLang="en-US" sz="2000" dirty="0"/>
          </a:p>
        </p:txBody>
      </p:sp>
      <p:sp>
        <p:nvSpPr>
          <p:cNvPr id="4" name="五边形 3"/>
          <p:cNvSpPr/>
          <p:nvPr/>
        </p:nvSpPr>
        <p:spPr bwMode="auto">
          <a:xfrm>
            <a:off x="7156442" y="122424"/>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概念</a:t>
            </a:r>
          </a:p>
        </p:txBody>
      </p:sp>
      <p:sp>
        <p:nvSpPr>
          <p:cNvPr id="5" name="燕尾形 4"/>
          <p:cNvSpPr/>
          <p:nvPr/>
        </p:nvSpPr>
        <p:spPr bwMode="auto">
          <a:xfrm>
            <a:off x="797261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地址分类</a:t>
            </a:r>
          </a:p>
        </p:txBody>
      </p:sp>
      <p:sp>
        <p:nvSpPr>
          <p:cNvPr id="6" name="燕尾形 5"/>
          <p:cNvSpPr/>
          <p:nvPr/>
        </p:nvSpPr>
        <p:spPr bwMode="auto">
          <a:xfrm>
            <a:off x="8968682"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地址计算</a:t>
            </a:r>
          </a:p>
        </p:txBody>
      </p:sp>
      <p:sp>
        <p:nvSpPr>
          <p:cNvPr id="7" name="燕尾形 6"/>
          <p:cNvSpPr/>
          <p:nvPr/>
        </p:nvSpPr>
        <p:spPr bwMode="auto">
          <a:xfrm>
            <a:off x="9964753"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特殊地址</a:t>
            </a:r>
          </a:p>
        </p:txBody>
      </p:sp>
      <p:sp>
        <p:nvSpPr>
          <p:cNvPr id="8" name="燕尾形 7"/>
          <p:cNvSpPr/>
          <p:nvPr/>
        </p:nvSpPr>
        <p:spPr bwMode="auto">
          <a:xfrm>
            <a:off x="10960822" y="122424"/>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IPv4 vs IPv6</a:t>
            </a:r>
            <a:endPar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圆角矩形 75"/>
          <p:cNvSpPr/>
          <p:nvPr/>
        </p:nvSpPr>
        <p:spPr>
          <a:xfrm>
            <a:off x="1259325" y="3106445"/>
            <a:ext cx="4252833" cy="2376000"/>
          </a:xfrm>
          <a:prstGeom prst="roundRect">
            <a:avLst>
              <a:gd name="adj" fmla="val 0"/>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spcBef>
                <a:spcPts val="0"/>
              </a:spcBef>
              <a:spcAft>
                <a:spcPts val="600"/>
              </a:spcAft>
              <a:buFont typeface="Arial" panose="020B0604020202020204" pitchFamily="34" charset="0"/>
              <a:buChar char="•"/>
            </a:pPr>
            <a:r>
              <a:rPr lang="zh-CN" altLang="en-US" sz="1600" dirty="0">
                <a:solidFill>
                  <a:prstClr val="black"/>
                </a:solidFill>
              </a:rPr>
              <a:t>地址长度：</a:t>
            </a:r>
            <a:r>
              <a:rPr lang="en-US" altLang="zh-CN" sz="1600" dirty="0" smtClean="0">
                <a:solidFill>
                  <a:prstClr val="black"/>
                </a:solidFill>
              </a:rPr>
              <a:t>32 bit</a:t>
            </a:r>
            <a:endParaRPr lang="en-US" altLang="zh-CN" sz="1600" dirty="0">
              <a:solidFill>
                <a:prstClr val="black"/>
              </a:solidFill>
            </a:endParaRPr>
          </a:p>
          <a:p>
            <a:pPr marL="177800" indent="-177800" algn="just" fontAlgn="auto">
              <a:spcBef>
                <a:spcPts val="0"/>
              </a:spcBef>
              <a:spcAft>
                <a:spcPts val="600"/>
              </a:spcAft>
              <a:buFont typeface="Arial" panose="020B0604020202020204" pitchFamily="34" charset="0"/>
              <a:buChar char="•"/>
            </a:pPr>
            <a:r>
              <a:rPr lang="zh-CN" altLang="en-US" sz="1600" dirty="0">
                <a:solidFill>
                  <a:prstClr val="black"/>
                </a:solidFill>
              </a:rPr>
              <a:t>地址分类：单播地址、广播地址、组播地址</a:t>
            </a:r>
            <a:endParaRPr lang="en-US" altLang="zh-CN" sz="1600" dirty="0">
              <a:solidFill>
                <a:prstClr val="black"/>
              </a:solidFill>
            </a:endParaRPr>
          </a:p>
          <a:p>
            <a:pPr marL="177800" indent="-177800" algn="just" fontAlgn="auto">
              <a:spcBef>
                <a:spcPts val="0"/>
              </a:spcBef>
              <a:spcAft>
                <a:spcPts val="600"/>
              </a:spcAft>
              <a:buFont typeface="Arial" panose="020B0604020202020204" pitchFamily="34" charset="0"/>
              <a:buChar char="•"/>
            </a:pPr>
            <a:r>
              <a:rPr lang="zh-CN" altLang="en-US" sz="1600" dirty="0">
                <a:solidFill>
                  <a:prstClr val="black"/>
                </a:solidFill>
              </a:rPr>
              <a:t>特点：</a:t>
            </a:r>
            <a:endParaRPr lang="en-US" altLang="zh-CN" sz="1600" dirty="0">
              <a:solidFill>
                <a:prstClr val="black"/>
              </a:solidFill>
            </a:endParaRPr>
          </a:p>
          <a:p>
            <a:pPr marL="540000" lvl="1" indent="-285750" algn="just">
              <a:spcAft>
                <a:spcPts val="600"/>
              </a:spcAft>
              <a:buFont typeface="Huawei Sans" panose="020C0503030203020204" pitchFamily="34" charset="0"/>
              <a:buChar char="▫"/>
            </a:pPr>
            <a:r>
              <a:rPr lang="zh-CN" altLang="en-US" sz="1600" dirty="0">
                <a:solidFill>
                  <a:prstClr val="black"/>
                </a:solidFill>
              </a:rPr>
              <a:t>地址枯竭</a:t>
            </a:r>
          </a:p>
          <a:p>
            <a:pPr marL="540000" lvl="1" indent="-285750" algn="just">
              <a:spcAft>
                <a:spcPts val="600"/>
              </a:spcAft>
              <a:buFont typeface="Huawei Sans" panose="020C0503030203020204" pitchFamily="34" charset="0"/>
              <a:buChar char="▫"/>
            </a:pPr>
            <a:r>
              <a:rPr lang="zh-CN" altLang="en-US" sz="1600" dirty="0">
                <a:solidFill>
                  <a:prstClr val="black"/>
                </a:solidFill>
              </a:rPr>
              <a:t>包头设计不合理</a:t>
            </a:r>
          </a:p>
          <a:p>
            <a:pPr marL="540000" lvl="1" indent="-285750" algn="just">
              <a:spcAft>
                <a:spcPts val="600"/>
              </a:spcAft>
              <a:buFont typeface="Huawei Sans" panose="020C0503030203020204" pitchFamily="34" charset="0"/>
              <a:buChar char="▫"/>
            </a:pPr>
            <a:r>
              <a:rPr lang="zh-CN" altLang="en-US" sz="1600" dirty="0">
                <a:solidFill>
                  <a:prstClr val="black"/>
                </a:solidFill>
              </a:rPr>
              <a:t>对</a:t>
            </a:r>
            <a:r>
              <a:rPr lang="en-US" altLang="zh-CN" sz="1600" dirty="0">
                <a:solidFill>
                  <a:prstClr val="black"/>
                </a:solidFill>
              </a:rPr>
              <a:t>ARP</a:t>
            </a:r>
            <a:r>
              <a:rPr lang="zh-CN" altLang="en-US" sz="1600" dirty="0">
                <a:solidFill>
                  <a:prstClr val="black"/>
                </a:solidFill>
              </a:rPr>
              <a:t>的依赖，导致广播泛滥</a:t>
            </a:r>
            <a:endParaRPr lang="en-US" altLang="zh-CN" sz="1600" dirty="0">
              <a:solidFill>
                <a:prstClr val="black"/>
              </a:solidFill>
            </a:endParaRPr>
          </a:p>
          <a:p>
            <a:pPr marL="540000" lvl="1" indent="-285750" algn="just">
              <a:spcAft>
                <a:spcPts val="600"/>
              </a:spcAft>
              <a:buFont typeface="Huawei Sans" panose="020C0503030203020204" pitchFamily="34" charset="0"/>
              <a:buChar char="▫"/>
            </a:pPr>
            <a:r>
              <a:rPr lang="en-US" altLang="zh-CN" sz="1600" dirty="0">
                <a:solidFill>
                  <a:prstClr val="black"/>
                </a:solidFill>
              </a:rPr>
              <a:t>……</a:t>
            </a:r>
            <a:endParaRPr lang="zh-CN" altLang="en-US" sz="1600" dirty="0">
              <a:solidFill>
                <a:prstClr val="black"/>
              </a:solidFill>
            </a:endParaRPr>
          </a:p>
        </p:txBody>
      </p:sp>
      <p:sp>
        <p:nvSpPr>
          <p:cNvPr id="13" name="圆角矩形 75"/>
          <p:cNvSpPr/>
          <p:nvPr/>
        </p:nvSpPr>
        <p:spPr>
          <a:xfrm>
            <a:off x="6096000" y="3106444"/>
            <a:ext cx="4252833" cy="2376000"/>
          </a:xfrm>
          <a:prstGeom prst="roundRect">
            <a:avLst>
              <a:gd name="adj" fmla="val 874"/>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spcBef>
                <a:spcPts val="0"/>
              </a:spcBef>
              <a:spcAft>
                <a:spcPts val="600"/>
              </a:spcAft>
              <a:buFont typeface="Arial" panose="020B0604020202020204" pitchFamily="34" charset="0"/>
              <a:buChar char="•"/>
            </a:pPr>
            <a:r>
              <a:rPr lang="zh-CN" altLang="en-US" sz="1600" dirty="0">
                <a:solidFill>
                  <a:prstClr val="black"/>
                </a:solidFill>
              </a:rPr>
              <a:t>地址长度：</a:t>
            </a:r>
            <a:r>
              <a:rPr lang="en-US" altLang="zh-CN" sz="1600" dirty="0" smtClean="0">
                <a:solidFill>
                  <a:prstClr val="black"/>
                </a:solidFill>
              </a:rPr>
              <a:t>128 bit</a:t>
            </a:r>
            <a:endParaRPr lang="en-US" altLang="zh-CN" sz="1600" dirty="0">
              <a:solidFill>
                <a:prstClr val="black"/>
              </a:solidFill>
            </a:endParaRPr>
          </a:p>
          <a:p>
            <a:pPr marL="177800" indent="-177800" algn="just" fontAlgn="auto">
              <a:spcBef>
                <a:spcPts val="0"/>
              </a:spcBef>
              <a:spcAft>
                <a:spcPts val="600"/>
              </a:spcAft>
              <a:buFont typeface="Arial" panose="020B0604020202020204" pitchFamily="34" charset="0"/>
              <a:buChar char="•"/>
            </a:pPr>
            <a:r>
              <a:rPr lang="zh-CN" altLang="en-US" sz="1600" dirty="0">
                <a:solidFill>
                  <a:prstClr val="black"/>
                </a:solidFill>
              </a:rPr>
              <a:t>地址分类：单播地址、广播地址、任播地址</a:t>
            </a:r>
            <a:endParaRPr lang="en-US" altLang="zh-CN" sz="1600" dirty="0">
              <a:solidFill>
                <a:prstClr val="black"/>
              </a:solidFill>
            </a:endParaRPr>
          </a:p>
          <a:p>
            <a:pPr marL="177800" indent="-177800" algn="just" fontAlgn="auto">
              <a:spcBef>
                <a:spcPts val="0"/>
              </a:spcBef>
              <a:spcAft>
                <a:spcPts val="600"/>
              </a:spcAft>
              <a:buFont typeface="Arial" panose="020B0604020202020204" pitchFamily="34" charset="0"/>
              <a:buChar char="•"/>
            </a:pPr>
            <a:r>
              <a:rPr lang="zh-CN" altLang="en-US" sz="1600" dirty="0">
                <a:solidFill>
                  <a:prstClr val="black"/>
                </a:solidFill>
              </a:rPr>
              <a:t>特点：</a:t>
            </a:r>
            <a:endParaRPr lang="en-US" altLang="zh-CN" sz="1600" dirty="0">
              <a:solidFill>
                <a:prstClr val="black"/>
              </a:solidFill>
            </a:endParaRPr>
          </a:p>
          <a:p>
            <a:pPr marL="540000" lvl="1" indent="-285750" algn="just">
              <a:spcAft>
                <a:spcPts val="600"/>
              </a:spcAft>
              <a:buFont typeface="Huawei Sans" panose="020C0503030203020204" pitchFamily="34" charset="0"/>
              <a:buChar char="▫"/>
            </a:pPr>
            <a:r>
              <a:rPr lang="zh-CN" altLang="en-US" sz="1600" dirty="0">
                <a:solidFill>
                  <a:prstClr val="black"/>
                </a:solidFill>
              </a:rPr>
              <a:t>无限地址</a:t>
            </a:r>
          </a:p>
          <a:p>
            <a:pPr marL="540000" lvl="1" indent="-285750" algn="just">
              <a:spcAft>
                <a:spcPts val="600"/>
              </a:spcAft>
              <a:buFont typeface="Huawei Sans" panose="020C0503030203020204" pitchFamily="34" charset="0"/>
              <a:buChar char="▫"/>
            </a:pPr>
            <a:r>
              <a:rPr lang="zh-CN" altLang="en-US" sz="1600" dirty="0">
                <a:solidFill>
                  <a:prstClr val="black"/>
                </a:solidFill>
              </a:rPr>
              <a:t>简化的报文头部</a:t>
            </a:r>
          </a:p>
          <a:p>
            <a:pPr marL="540000" lvl="1" indent="-285750" algn="just">
              <a:spcAft>
                <a:spcPts val="600"/>
              </a:spcAft>
              <a:buFont typeface="Huawei Sans" panose="020C0503030203020204" pitchFamily="34" charset="0"/>
              <a:buChar char="▫"/>
            </a:pPr>
            <a:r>
              <a:rPr lang="en-US" altLang="zh-CN" sz="1600" dirty="0">
                <a:solidFill>
                  <a:prstClr val="black"/>
                </a:solidFill>
              </a:rPr>
              <a:t>IPv6</a:t>
            </a:r>
            <a:r>
              <a:rPr lang="zh-CN" altLang="en-US" sz="1600" dirty="0">
                <a:solidFill>
                  <a:prstClr val="black"/>
                </a:solidFill>
              </a:rPr>
              <a:t>地址自动部署</a:t>
            </a:r>
          </a:p>
          <a:p>
            <a:pPr marL="540000" lvl="1" indent="-285750" algn="just">
              <a:spcAft>
                <a:spcPts val="600"/>
              </a:spcAft>
              <a:buFont typeface="Huawei Sans" panose="020C0503030203020204" pitchFamily="34" charset="0"/>
              <a:buChar char="▫"/>
            </a:pPr>
            <a:r>
              <a:rPr lang="en-US" altLang="zh-CN" sz="1600" dirty="0">
                <a:solidFill>
                  <a:prstClr val="black"/>
                </a:solidFill>
              </a:rPr>
              <a:t>……</a:t>
            </a:r>
          </a:p>
        </p:txBody>
      </p:sp>
      <p:sp>
        <p:nvSpPr>
          <p:cNvPr id="15" name="同侧圆角矩形 14"/>
          <p:cNvSpPr/>
          <p:nvPr/>
        </p:nvSpPr>
        <p:spPr>
          <a:xfrm>
            <a:off x="1259324" y="2746444"/>
            <a:ext cx="4252833" cy="360000"/>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b="1" dirty="0">
                <a:solidFill>
                  <a:prstClr val="white"/>
                </a:solidFill>
                <a:latin typeface="+mn-ea"/>
              </a:rPr>
              <a:t>IPv4</a:t>
            </a:r>
            <a:endParaRPr lang="zh-CN" altLang="en-US" b="1" dirty="0">
              <a:solidFill>
                <a:prstClr val="white"/>
              </a:solidFill>
              <a:latin typeface="+mn-ea"/>
            </a:endParaRPr>
          </a:p>
        </p:txBody>
      </p:sp>
      <p:sp>
        <p:nvSpPr>
          <p:cNvPr id="16" name="同侧圆角矩形 15"/>
          <p:cNvSpPr/>
          <p:nvPr/>
        </p:nvSpPr>
        <p:spPr>
          <a:xfrm>
            <a:off x="6095999" y="2746444"/>
            <a:ext cx="4252833" cy="360000"/>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b="1" dirty="0" smtClean="0">
                <a:solidFill>
                  <a:prstClr val="white"/>
                </a:solidFill>
                <a:latin typeface="+mn-ea"/>
              </a:rPr>
              <a:t>IPv6</a:t>
            </a:r>
            <a:endParaRPr lang="zh-CN" altLang="en-US" b="1" dirty="0">
              <a:solidFill>
                <a:prstClr val="white"/>
              </a:solidFill>
              <a:latin typeface="+mn-ea"/>
            </a:endParaRPr>
          </a:p>
        </p:txBody>
      </p:sp>
    </p:spTree>
    <p:extLst>
      <p:ext uri="{BB962C8B-B14F-4D97-AF65-F5344CB8AC3E}">
        <p14:creationId xmlns:p14="http://schemas.microsoft.com/office/powerpoint/2010/main" val="763261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网络层协议</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IPv4</a:t>
            </a:r>
            <a:r>
              <a:rPr lang="zh-CN" altLang="en-US" dirty="0">
                <a:solidFill>
                  <a:schemeClr val="bg1">
                    <a:lumMod val="50000"/>
                  </a:schemeClr>
                </a:solidFill>
              </a:rPr>
              <a:t>地址介绍</a:t>
            </a:r>
            <a:endParaRPr lang="en-US" altLang="zh-CN" dirty="0">
              <a:solidFill>
                <a:schemeClr val="bg1">
                  <a:lumMod val="50000"/>
                </a:schemeClr>
              </a:solidFill>
            </a:endParaRPr>
          </a:p>
          <a:p>
            <a:r>
              <a:rPr lang="zh-CN" altLang="en-US" b="1" dirty="0"/>
              <a:t>子网划分</a:t>
            </a:r>
            <a:endParaRPr lang="en-US" altLang="zh-CN" b="1" dirty="0"/>
          </a:p>
          <a:p>
            <a:pPr>
              <a:buClr>
                <a:schemeClr val="bg1">
                  <a:lumMod val="50000"/>
                </a:schemeClr>
              </a:buClr>
            </a:pPr>
            <a:r>
              <a:rPr lang="en-US" altLang="zh-CN" dirty="0">
                <a:solidFill>
                  <a:schemeClr val="bg1">
                    <a:lumMod val="50000"/>
                  </a:schemeClr>
                </a:solidFill>
              </a:rPr>
              <a:t>ICMP</a:t>
            </a:r>
            <a:r>
              <a:rPr lang="zh-CN" altLang="en-US" dirty="0">
                <a:solidFill>
                  <a:schemeClr val="bg1">
                    <a:lumMod val="50000"/>
                  </a:schemeClr>
                </a:solidFill>
              </a:rPr>
              <a:t>协议</a:t>
            </a:r>
          </a:p>
          <a:p>
            <a:pPr>
              <a:buClr>
                <a:schemeClr val="bg1">
                  <a:lumMod val="50000"/>
                </a:schemeClr>
              </a:buClr>
            </a:pPr>
            <a:r>
              <a:rPr lang="en-US" altLang="zh-CN" dirty="0">
                <a:solidFill>
                  <a:schemeClr val="bg1">
                    <a:lumMod val="50000"/>
                  </a:schemeClr>
                </a:solidFill>
              </a:rPr>
              <a:t>IPv4</a:t>
            </a:r>
            <a:r>
              <a:rPr lang="zh-CN" altLang="en-US" dirty="0">
                <a:solidFill>
                  <a:schemeClr val="bg1">
                    <a:lumMod val="50000"/>
                  </a:schemeClr>
                </a:solidFill>
              </a:rPr>
              <a:t>地址配置及基本应用</a:t>
            </a:r>
          </a:p>
        </p:txBody>
      </p:sp>
    </p:spTree>
    <p:extLst>
      <p:ext uri="{BB962C8B-B14F-4D97-AF65-F5344CB8AC3E}">
        <p14:creationId xmlns:p14="http://schemas.microsoft.com/office/powerpoint/2010/main" val="14140893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为什么要划分子网</a:t>
            </a:r>
          </a:p>
        </p:txBody>
      </p:sp>
      <p:grpSp>
        <p:nvGrpSpPr>
          <p:cNvPr id="4" name="组合 3"/>
          <p:cNvGrpSpPr/>
          <p:nvPr/>
        </p:nvGrpSpPr>
        <p:grpSpPr>
          <a:xfrm>
            <a:off x="523155" y="2203379"/>
            <a:ext cx="4925432" cy="1310730"/>
            <a:chOff x="981085" y="1676260"/>
            <a:chExt cx="5513304" cy="1467172"/>
          </a:xfrm>
        </p:grpSpPr>
        <p:pic>
          <p:nvPicPr>
            <p:cNvPr id="5" name="图片 4" descr="PC.png"/>
            <p:cNvPicPr>
              <a:picLocks noChangeAspect="1"/>
            </p:cNvPicPr>
            <p:nvPr/>
          </p:nvPicPr>
          <p:blipFill>
            <a:blip r:embed="rId3" cstate="print"/>
            <a:stretch>
              <a:fillRect/>
            </a:stretch>
          </p:blipFill>
          <p:spPr>
            <a:xfrm>
              <a:off x="1271464" y="2056168"/>
              <a:ext cx="703126" cy="540000"/>
            </a:xfrm>
            <a:prstGeom prst="rect">
              <a:avLst/>
            </a:prstGeom>
          </p:spPr>
        </p:pic>
        <p:pic>
          <p:nvPicPr>
            <p:cNvPr id="6" name="图片 5" descr="PC.png"/>
            <p:cNvPicPr>
              <a:picLocks noChangeAspect="1"/>
            </p:cNvPicPr>
            <p:nvPr/>
          </p:nvPicPr>
          <p:blipFill>
            <a:blip r:embed="rId3" cstate="print"/>
            <a:stretch>
              <a:fillRect/>
            </a:stretch>
          </p:blipFill>
          <p:spPr>
            <a:xfrm>
              <a:off x="2495600" y="2056168"/>
              <a:ext cx="703126" cy="540000"/>
            </a:xfrm>
            <a:prstGeom prst="rect">
              <a:avLst/>
            </a:prstGeom>
          </p:spPr>
        </p:pic>
        <p:pic>
          <p:nvPicPr>
            <p:cNvPr id="7" name="图片 6" descr="PC.png"/>
            <p:cNvPicPr>
              <a:picLocks noChangeAspect="1"/>
            </p:cNvPicPr>
            <p:nvPr/>
          </p:nvPicPr>
          <p:blipFill>
            <a:blip r:embed="rId3" cstate="print"/>
            <a:stretch>
              <a:fillRect/>
            </a:stretch>
          </p:blipFill>
          <p:spPr>
            <a:xfrm>
              <a:off x="4132734" y="2056168"/>
              <a:ext cx="703126" cy="540000"/>
            </a:xfrm>
            <a:prstGeom prst="rect">
              <a:avLst/>
            </a:prstGeom>
          </p:spPr>
        </p:pic>
        <p:pic>
          <p:nvPicPr>
            <p:cNvPr id="8" name="图片 7" descr="PC.png"/>
            <p:cNvPicPr>
              <a:picLocks noChangeAspect="1"/>
            </p:cNvPicPr>
            <p:nvPr/>
          </p:nvPicPr>
          <p:blipFill>
            <a:blip r:embed="rId3" cstate="print"/>
            <a:stretch>
              <a:fillRect/>
            </a:stretch>
          </p:blipFill>
          <p:spPr>
            <a:xfrm>
              <a:off x="5375920" y="2056168"/>
              <a:ext cx="703126" cy="540000"/>
            </a:xfrm>
            <a:prstGeom prst="rect">
              <a:avLst/>
            </a:prstGeom>
          </p:spPr>
        </p:pic>
        <p:grpSp>
          <p:nvGrpSpPr>
            <p:cNvPr id="2" name="组合 1"/>
            <p:cNvGrpSpPr/>
            <p:nvPr/>
          </p:nvGrpSpPr>
          <p:grpSpPr>
            <a:xfrm>
              <a:off x="1199456" y="2588334"/>
              <a:ext cx="4968552" cy="201407"/>
              <a:chOff x="1199456" y="2596168"/>
              <a:chExt cx="4968552" cy="400784"/>
            </a:xfrm>
          </p:grpSpPr>
          <p:cxnSp>
            <p:nvCxnSpPr>
              <p:cNvPr id="10" name="直接连接符 9"/>
              <p:cNvCxnSpPr/>
              <p:nvPr/>
            </p:nvCxnSpPr>
            <p:spPr bwMode="auto">
              <a:xfrm>
                <a:off x="1199456" y="2996952"/>
                <a:ext cx="4968552"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13" name="直接连接符 12"/>
              <p:cNvCxnSpPr>
                <a:stCxn id="5" idx="2"/>
              </p:cNvCxnSpPr>
              <p:nvPr/>
            </p:nvCxnSpPr>
            <p:spPr bwMode="auto">
              <a:xfrm>
                <a:off x="1623027" y="2596168"/>
                <a:ext cx="0" cy="40078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5" name="直接连接符 14"/>
              <p:cNvCxnSpPr>
                <a:stCxn id="6" idx="2"/>
              </p:cNvCxnSpPr>
              <p:nvPr/>
            </p:nvCxnSpPr>
            <p:spPr bwMode="auto">
              <a:xfrm>
                <a:off x="2847163" y="2596168"/>
                <a:ext cx="0" cy="40078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7" name="直接连接符 16"/>
              <p:cNvCxnSpPr>
                <a:stCxn id="7" idx="2"/>
              </p:cNvCxnSpPr>
              <p:nvPr/>
            </p:nvCxnSpPr>
            <p:spPr bwMode="auto">
              <a:xfrm flipH="1">
                <a:off x="4475820" y="2596168"/>
                <a:ext cx="0" cy="40078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8" name="直接连接符 17"/>
              <p:cNvCxnSpPr>
                <a:stCxn id="8" idx="2"/>
              </p:cNvCxnSpPr>
              <p:nvPr/>
            </p:nvCxnSpPr>
            <p:spPr bwMode="auto">
              <a:xfrm flipH="1">
                <a:off x="5699956" y="2596168"/>
                <a:ext cx="0" cy="400784"/>
              </a:xfrm>
              <a:prstGeom prst="line">
                <a:avLst/>
              </a:prstGeom>
              <a:solidFill>
                <a:schemeClr val="accent1"/>
              </a:solidFill>
              <a:ln w="19050" cap="flat" cmpd="sng" algn="ctr">
                <a:solidFill>
                  <a:srgbClr val="00B0F0"/>
                </a:solidFill>
                <a:prstDash val="solid"/>
                <a:round/>
                <a:headEnd type="none" w="med" len="med"/>
                <a:tailEnd type="none" w="med" len="med"/>
              </a:ln>
              <a:effectLst/>
            </p:spPr>
          </p:cxnSp>
        </p:grpSp>
        <p:sp>
          <p:nvSpPr>
            <p:cNvPr id="21" name="矩形 20"/>
            <p:cNvSpPr/>
            <p:nvPr/>
          </p:nvSpPr>
          <p:spPr>
            <a:xfrm>
              <a:off x="3071664" y="2798920"/>
              <a:ext cx="1284717" cy="344512"/>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172.16.0.0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981085" y="1676260"/>
              <a:ext cx="1143102" cy="344512"/>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207568" y="1676260"/>
              <a:ext cx="1172515" cy="344512"/>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3655655" y="1676260"/>
              <a:ext cx="1396229" cy="344512"/>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172.16.0.253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a:xfrm>
              <a:off x="5051884" y="1676260"/>
              <a:ext cx="1442505" cy="344512"/>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172.16.0.254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矩形 25"/>
            <p:cNvSpPr/>
            <p:nvPr/>
          </p:nvSpPr>
          <p:spPr>
            <a:xfrm>
              <a:off x="3071664" y="2168860"/>
              <a:ext cx="1116124"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1" name="组合 10"/>
          <p:cNvGrpSpPr/>
          <p:nvPr/>
        </p:nvGrpSpPr>
        <p:grpSpPr>
          <a:xfrm>
            <a:off x="6770795" y="1298250"/>
            <a:ext cx="4932348" cy="2830828"/>
            <a:chOff x="1407003" y="3379608"/>
            <a:chExt cx="4932348" cy="2830828"/>
          </a:xfrm>
        </p:grpSpPr>
        <p:pic>
          <p:nvPicPr>
            <p:cNvPr id="28" name="图片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2907" y="4543958"/>
              <a:ext cx="576064" cy="472372"/>
            </a:xfrm>
            <a:prstGeom prst="rect">
              <a:avLst/>
            </a:prstGeom>
          </p:spPr>
        </p:pic>
        <p:pic>
          <p:nvPicPr>
            <p:cNvPr id="29" name="图片 28" descr="PC.png"/>
            <p:cNvPicPr>
              <a:picLocks noChangeAspect="1"/>
            </p:cNvPicPr>
            <p:nvPr/>
          </p:nvPicPr>
          <p:blipFill>
            <a:blip r:embed="rId3" cstate="print"/>
            <a:stretch>
              <a:fillRect/>
            </a:stretch>
          </p:blipFill>
          <p:spPr>
            <a:xfrm>
              <a:off x="1442807" y="3643910"/>
              <a:ext cx="609376" cy="468000"/>
            </a:xfrm>
            <a:prstGeom prst="rect">
              <a:avLst/>
            </a:prstGeom>
          </p:spPr>
        </p:pic>
        <p:cxnSp>
          <p:nvCxnSpPr>
            <p:cNvPr id="31" name="直接连接符 30"/>
            <p:cNvCxnSpPr/>
            <p:nvPr/>
          </p:nvCxnSpPr>
          <p:spPr bwMode="auto">
            <a:xfrm>
              <a:off x="1407003" y="4332738"/>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pic>
          <p:nvPicPr>
            <p:cNvPr id="34" name="图片 33" descr="PC.png"/>
            <p:cNvPicPr>
              <a:picLocks noChangeAspect="1"/>
            </p:cNvPicPr>
            <p:nvPr/>
          </p:nvPicPr>
          <p:blipFill>
            <a:blip r:embed="rId3" cstate="print"/>
            <a:stretch>
              <a:fillRect/>
            </a:stretch>
          </p:blipFill>
          <p:spPr>
            <a:xfrm>
              <a:off x="2486923" y="3643910"/>
              <a:ext cx="609376" cy="468000"/>
            </a:xfrm>
            <a:prstGeom prst="rect">
              <a:avLst/>
            </a:prstGeom>
          </p:spPr>
        </p:pic>
        <p:cxnSp>
          <p:nvCxnSpPr>
            <p:cNvPr id="36" name="直接连接符 35"/>
            <p:cNvCxnSpPr>
              <a:stCxn id="29" idx="2"/>
            </p:cNvCxnSpPr>
            <p:nvPr/>
          </p:nvCxnSpPr>
          <p:spPr bwMode="auto">
            <a:xfrm>
              <a:off x="1747495" y="4111910"/>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39" name="直接连接符 38"/>
            <p:cNvCxnSpPr>
              <a:stCxn id="34" idx="2"/>
            </p:cNvCxnSpPr>
            <p:nvPr/>
          </p:nvCxnSpPr>
          <p:spPr bwMode="auto">
            <a:xfrm flipH="1">
              <a:off x="2774955" y="4111910"/>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41" name="直接连接符 40"/>
            <p:cNvCxnSpPr>
              <a:endCxn id="28" idx="0"/>
            </p:cNvCxnSpPr>
            <p:nvPr/>
          </p:nvCxnSpPr>
          <p:spPr bwMode="auto">
            <a:xfrm>
              <a:off x="2630939" y="4327934"/>
              <a:ext cx="0" cy="21602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43" name="直接连接符 42"/>
            <p:cNvCxnSpPr>
              <a:stCxn id="28" idx="2"/>
            </p:cNvCxnSpPr>
            <p:nvPr/>
          </p:nvCxnSpPr>
          <p:spPr bwMode="auto">
            <a:xfrm>
              <a:off x="2630939" y="5016330"/>
              <a:ext cx="0" cy="21170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45" name="直接连接符 44"/>
            <p:cNvCxnSpPr/>
            <p:nvPr/>
          </p:nvCxnSpPr>
          <p:spPr bwMode="auto">
            <a:xfrm flipV="1">
              <a:off x="1407003" y="5223230"/>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46" name="直接连接符 45"/>
            <p:cNvCxnSpPr/>
            <p:nvPr/>
          </p:nvCxnSpPr>
          <p:spPr bwMode="auto">
            <a:xfrm flipV="1">
              <a:off x="1747495" y="5228034"/>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47" name="直接连接符 46"/>
            <p:cNvCxnSpPr/>
            <p:nvPr/>
          </p:nvCxnSpPr>
          <p:spPr bwMode="auto">
            <a:xfrm flipH="1" flipV="1">
              <a:off x="2774955" y="5228034"/>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49" name="图片 48" descr="PC.png"/>
            <p:cNvPicPr>
              <a:picLocks noChangeAspect="1"/>
            </p:cNvPicPr>
            <p:nvPr/>
          </p:nvPicPr>
          <p:blipFill>
            <a:blip r:embed="rId3" cstate="print"/>
            <a:stretch>
              <a:fillRect/>
            </a:stretch>
          </p:blipFill>
          <p:spPr>
            <a:xfrm>
              <a:off x="1442807" y="5408054"/>
              <a:ext cx="609376" cy="468000"/>
            </a:xfrm>
            <a:prstGeom prst="rect">
              <a:avLst/>
            </a:prstGeom>
          </p:spPr>
        </p:pic>
        <p:pic>
          <p:nvPicPr>
            <p:cNvPr id="50" name="图片 49" descr="PC.png"/>
            <p:cNvPicPr>
              <a:picLocks noChangeAspect="1"/>
            </p:cNvPicPr>
            <p:nvPr/>
          </p:nvPicPr>
          <p:blipFill>
            <a:blip r:embed="rId3" cstate="print"/>
            <a:stretch>
              <a:fillRect/>
            </a:stretch>
          </p:blipFill>
          <p:spPr>
            <a:xfrm>
              <a:off x="2486923" y="5408054"/>
              <a:ext cx="609376" cy="468000"/>
            </a:xfrm>
            <a:prstGeom prst="rect">
              <a:avLst/>
            </a:prstGeom>
          </p:spPr>
        </p:pic>
        <p:pic>
          <p:nvPicPr>
            <p:cNvPr id="51" name="图片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3127" y="4543958"/>
              <a:ext cx="576064" cy="472372"/>
            </a:xfrm>
            <a:prstGeom prst="rect">
              <a:avLst/>
            </a:prstGeom>
          </p:spPr>
        </p:pic>
        <p:cxnSp>
          <p:nvCxnSpPr>
            <p:cNvPr id="52" name="直接连接符 51"/>
            <p:cNvCxnSpPr>
              <a:stCxn id="51" idx="3"/>
            </p:cNvCxnSpPr>
            <p:nvPr/>
          </p:nvCxnSpPr>
          <p:spPr bwMode="auto">
            <a:xfrm flipV="1">
              <a:off x="4899191" y="4759982"/>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55" name="直接连接符 54"/>
            <p:cNvCxnSpPr/>
            <p:nvPr/>
          </p:nvCxnSpPr>
          <p:spPr bwMode="auto">
            <a:xfrm flipV="1">
              <a:off x="5187223" y="4040102"/>
              <a:ext cx="0" cy="180000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58" name="直接连接符 57"/>
            <p:cNvCxnSpPr/>
            <p:nvPr/>
          </p:nvCxnSpPr>
          <p:spPr bwMode="auto">
            <a:xfrm flipV="1">
              <a:off x="5187223" y="4237898"/>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59" name="图片 58" descr="PC.png"/>
            <p:cNvPicPr>
              <a:picLocks noChangeAspect="1"/>
            </p:cNvPicPr>
            <p:nvPr/>
          </p:nvPicPr>
          <p:blipFill>
            <a:blip r:embed="rId3" cstate="print"/>
            <a:stretch>
              <a:fillRect/>
            </a:stretch>
          </p:blipFill>
          <p:spPr>
            <a:xfrm>
              <a:off x="5475255" y="4003898"/>
              <a:ext cx="609376" cy="468000"/>
            </a:xfrm>
            <a:prstGeom prst="rect">
              <a:avLst/>
            </a:prstGeom>
          </p:spPr>
        </p:pic>
        <p:cxnSp>
          <p:nvCxnSpPr>
            <p:cNvPr id="60" name="直接连接符 59"/>
            <p:cNvCxnSpPr/>
            <p:nvPr/>
          </p:nvCxnSpPr>
          <p:spPr bwMode="auto">
            <a:xfrm flipV="1">
              <a:off x="5187223" y="4921974"/>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61" name="图片 60" descr="PC.png"/>
            <p:cNvPicPr>
              <a:picLocks noChangeAspect="1"/>
            </p:cNvPicPr>
            <p:nvPr/>
          </p:nvPicPr>
          <p:blipFill>
            <a:blip r:embed="rId3" cstate="print"/>
            <a:stretch>
              <a:fillRect/>
            </a:stretch>
          </p:blipFill>
          <p:spPr>
            <a:xfrm>
              <a:off x="5475255" y="4687974"/>
              <a:ext cx="609376" cy="468000"/>
            </a:xfrm>
            <a:prstGeom prst="rect">
              <a:avLst/>
            </a:prstGeom>
          </p:spPr>
        </p:pic>
        <p:cxnSp>
          <p:nvCxnSpPr>
            <p:cNvPr id="62" name="直接连接符 61"/>
            <p:cNvCxnSpPr/>
            <p:nvPr/>
          </p:nvCxnSpPr>
          <p:spPr bwMode="auto">
            <a:xfrm flipV="1">
              <a:off x="5187223" y="5534042"/>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63" name="图片 62" descr="PC.png"/>
            <p:cNvPicPr>
              <a:picLocks noChangeAspect="1"/>
            </p:cNvPicPr>
            <p:nvPr/>
          </p:nvPicPr>
          <p:blipFill>
            <a:blip r:embed="rId3" cstate="print"/>
            <a:stretch>
              <a:fillRect/>
            </a:stretch>
          </p:blipFill>
          <p:spPr>
            <a:xfrm>
              <a:off x="5475255" y="5300042"/>
              <a:ext cx="609376" cy="468000"/>
            </a:xfrm>
            <a:prstGeom prst="rect">
              <a:avLst/>
            </a:prstGeom>
          </p:spPr>
        </p:pic>
        <p:sp>
          <p:nvSpPr>
            <p:cNvPr id="64" name="任意多边形 63"/>
            <p:cNvSpPr/>
            <p:nvPr/>
          </p:nvSpPr>
          <p:spPr bwMode="auto">
            <a:xfrm>
              <a:off x="2909471" y="4687974"/>
              <a:ext cx="1409700" cy="155724"/>
            </a:xfrm>
            <a:custGeom>
              <a:avLst/>
              <a:gdLst>
                <a:gd name="connsiteX0" fmla="*/ 0 w 1409700"/>
                <a:gd name="connsiteY0" fmla="*/ 0 h 203200"/>
                <a:gd name="connsiteX1" fmla="*/ 736600 w 1409700"/>
                <a:gd name="connsiteY1" fmla="*/ 0 h 203200"/>
                <a:gd name="connsiteX2" fmla="*/ 533400 w 1409700"/>
                <a:gd name="connsiteY2" fmla="*/ 203200 h 203200"/>
                <a:gd name="connsiteX3" fmla="*/ 1409700 w 140970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409700" h="203200">
                  <a:moveTo>
                    <a:pt x="0" y="0"/>
                  </a:moveTo>
                  <a:lnTo>
                    <a:pt x="736600" y="0"/>
                  </a:lnTo>
                  <a:lnTo>
                    <a:pt x="533400" y="203200"/>
                  </a:lnTo>
                  <a:lnTo>
                    <a:pt x="1409700" y="203200"/>
                  </a:lnTo>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a:xfrm>
              <a:off x="1675487" y="3379608"/>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172.16.1.0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矩形 65"/>
            <p:cNvSpPr/>
            <p:nvPr/>
          </p:nvSpPr>
          <p:spPr>
            <a:xfrm>
              <a:off x="1658831" y="5902659"/>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172.16.2.0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矩形 66"/>
            <p:cNvSpPr/>
            <p:nvPr/>
          </p:nvSpPr>
          <p:spPr>
            <a:xfrm>
              <a:off x="3062987" y="4363938"/>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172.16.3.0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矩形 67"/>
            <p:cNvSpPr/>
            <p:nvPr/>
          </p:nvSpPr>
          <p:spPr>
            <a:xfrm>
              <a:off x="5223227" y="3571850"/>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172.16.4.0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72" name="文本框 71"/>
          <p:cNvSpPr txBox="1"/>
          <p:nvPr/>
        </p:nvSpPr>
        <p:spPr bwMode="auto">
          <a:xfrm>
            <a:off x="732590" y="4424876"/>
            <a:ext cx="4620459"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85750" indent="-285750" fontAlgn="ctr">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一个</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B</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类地址用于一个广播域，地址浪费。</a:t>
            </a:r>
          </a:p>
          <a:p>
            <a:pPr marL="285750" indent="-285750" fontAlgn="ctr">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广播域太庞大，一旦发生广播，内网不堪重负。</a:t>
            </a:r>
          </a:p>
        </p:txBody>
      </p:sp>
      <p:sp>
        <p:nvSpPr>
          <p:cNvPr id="74" name="圆角矩形标注 73"/>
          <p:cNvSpPr/>
          <p:nvPr/>
        </p:nvSpPr>
        <p:spPr bwMode="auto">
          <a:xfrm>
            <a:off x="1290158" y="3930998"/>
            <a:ext cx="1800200" cy="396160"/>
          </a:xfrm>
          <a:prstGeom prst="wedgeRoundRectCallout">
            <a:avLst>
              <a:gd name="adj1" fmla="val -32417"/>
              <a:gd name="adj2" fmla="val 101726"/>
              <a:gd name="adj3" fmla="val 16667"/>
            </a:avLst>
          </a:prstGeom>
          <a:solidFill>
            <a:srgbClr val="F4FBFE"/>
          </a:solid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en-US" altLang="zh-CN" sz="1400" baseline="30000" dirty="0">
                <a:latin typeface="Huawei Sans" panose="020C0503030203020204" pitchFamily="34" charset="0"/>
                <a:ea typeface="方正兰亭黑简体" panose="02000000000000000000" pitchFamily="2" charset="-122"/>
                <a:cs typeface="Huawei Sans" panose="020C0503030203020204" pitchFamily="34" charset="0"/>
              </a:rPr>
              <a:t>16</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=65536</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个</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56" name="文本框 55"/>
          <p:cNvSpPr txBox="1"/>
          <p:nvPr/>
        </p:nvSpPr>
        <p:spPr bwMode="auto">
          <a:xfrm>
            <a:off x="6770795" y="4424876"/>
            <a:ext cx="4763980" cy="131976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85750" indent="-285750">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将一个网络号划分成多个子网，每个子网分配给一个独立的广播域。</a:t>
            </a:r>
          </a:p>
          <a:p>
            <a:pPr marL="285750" indent="-285750">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如此一来广播域的规模更小、网络规划更加合理。</a:t>
            </a:r>
          </a:p>
          <a:p>
            <a:pPr marL="285750" indent="-285750">
              <a:lnSpc>
                <a:spcPct val="125000"/>
              </a:lnSpc>
              <a:buFont typeface="Arial" panose="020B0604020202020204" pitchFamily="34" charset="0"/>
              <a:buChar char="•"/>
            </a:pP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地址得到了合理利用。</a:t>
            </a:r>
          </a:p>
        </p:txBody>
      </p:sp>
    </p:spTree>
    <p:extLst>
      <p:ext uri="{BB962C8B-B14F-4D97-AF65-F5344CB8AC3E}">
        <p14:creationId xmlns:p14="http://schemas.microsoft.com/office/powerpoint/2010/main" val="2150421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6119737" y="1844824"/>
            <a:ext cx="2088232" cy="2988332"/>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bwMode="auto">
          <a:xfrm>
            <a:off x="1008063" y="1844824"/>
            <a:ext cx="5039666" cy="2988332"/>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zh-CN" altLang="en-US" smtClean="0"/>
              <a:t>如何进行子网划分 </a:t>
            </a:r>
            <a:r>
              <a:rPr lang="en-US" altLang="zh-CN" smtClean="0"/>
              <a:t>- </a:t>
            </a:r>
            <a:r>
              <a:rPr lang="zh-CN" altLang="en-US" smtClean="0"/>
              <a:t>原网段分析</a:t>
            </a:r>
            <a:endParaRPr lang="zh-CN" altLang="en-US" dirty="0"/>
          </a:p>
        </p:txBody>
      </p:sp>
      <p:sp>
        <p:nvSpPr>
          <p:cNvPr id="8" name="文本占位符 7"/>
          <p:cNvSpPr>
            <a:spLocks noGrp="1"/>
          </p:cNvSpPr>
          <p:nvPr>
            <p:ph type="body" sz="quarter" idx="10"/>
          </p:nvPr>
        </p:nvSpPr>
        <p:spPr/>
        <p:txBody>
          <a:bodyPr/>
          <a:lstStyle/>
          <a:p>
            <a:r>
              <a:rPr lang="zh-CN" altLang="en-US" sz="2000" dirty="0" smtClean="0"/>
              <a:t>例如：</a:t>
            </a:r>
            <a:r>
              <a:rPr lang="en-US" altLang="zh-CN" sz="2000" dirty="0" smtClean="0"/>
              <a:t>192.168.10.0/24</a:t>
            </a:r>
            <a:r>
              <a:rPr lang="zh-CN" altLang="en-US" sz="2000" dirty="0" smtClean="0"/>
              <a:t>网段</a:t>
            </a:r>
            <a:endParaRPr lang="zh-CN" altLang="en-US" sz="2000" dirty="0"/>
          </a:p>
        </p:txBody>
      </p:sp>
      <p:graphicFrame>
        <p:nvGraphicFramePr>
          <p:cNvPr id="12" name="表格 11"/>
          <p:cNvGraphicFramePr>
            <a:graphicFrameLocks noGrp="1"/>
          </p:cNvGraphicFramePr>
          <p:nvPr>
            <p:extLst/>
          </p:nvPr>
        </p:nvGraphicFramePr>
        <p:xfrm>
          <a:off x="6119737" y="2618890"/>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18" name="矩形 17"/>
          <p:cNvSpPr/>
          <p:nvPr/>
        </p:nvSpPr>
        <p:spPr>
          <a:xfrm>
            <a:off x="3455441" y="4455114"/>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网络部分</a:t>
            </a:r>
          </a:p>
        </p:txBody>
      </p:sp>
      <p:sp>
        <p:nvSpPr>
          <p:cNvPr id="19" name="矩形 18"/>
          <p:cNvSpPr/>
          <p:nvPr/>
        </p:nvSpPr>
        <p:spPr>
          <a:xfrm>
            <a:off x="6515781" y="4455114"/>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主机部分</a:t>
            </a:r>
          </a:p>
        </p:txBody>
      </p:sp>
      <p:sp>
        <p:nvSpPr>
          <p:cNvPr id="21" name="矩形 20"/>
          <p:cNvSpPr/>
          <p:nvPr/>
        </p:nvSpPr>
        <p:spPr>
          <a:xfrm>
            <a:off x="8796300" y="2885341"/>
            <a:ext cx="3119935" cy="830997"/>
          </a:xfrm>
          <a:prstGeom prst="rect">
            <a:avLst/>
          </a:prstGeom>
        </p:spPr>
        <p:txBody>
          <a:bodyPr wrap="square">
            <a:spAutoFit/>
          </a:bodyPr>
          <a:lstStyle/>
          <a:p>
            <a:pPr fontAlgn="ctr">
              <a:lnSpc>
                <a:spcPct val="150000"/>
              </a:lnSpc>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个</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类网络：</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192.168.10.0/24</a:t>
            </a:r>
          </a:p>
          <a:p>
            <a:pPr fontAlgn="ctr">
              <a:lnSpc>
                <a:spcPct val="1500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默认掩码：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255.255.255.0</a:t>
            </a:r>
          </a:p>
        </p:txBody>
      </p:sp>
      <p:graphicFrame>
        <p:nvGraphicFramePr>
          <p:cNvPr id="23" name="表格 22"/>
          <p:cNvGraphicFramePr>
            <a:graphicFrameLocks noGrp="1"/>
          </p:cNvGraphicFramePr>
          <p:nvPr>
            <p:extLst/>
          </p:nvPr>
        </p:nvGraphicFramePr>
        <p:xfrm>
          <a:off x="1907269" y="2618910"/>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25" name="表格 24"/>
          <p:cNvGraphicFramePr>
            <a:graphicFrameLocks noGrp="1"/>
          </p:cNvGraphicFramePr>
          <p:nvPr>
            <p:extLst/>
          </p:nvPr>
        </p:nvGraphicFramePr>
        <p:xfrm>
          <a:off x="6119737" y="4005064"/>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26" name="表格 25"/>
          <p:cNvGraphicFramePr>
            <a:graphicFrameLocks noGrp="1"/>
          </p:cNvGraphicFramePr>
          <p:nvPr>
            <p:extLst/>
          </p:nvPr>
        </p:nvGraphicFramePr>
        <p:xfrm>
          <a:off x="1907269" y="4005084"/>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29" name="矩形 28"/>
          <p:cNvSpPr/>
          <p:nvPr/>
        </p:nvSpPr>
        <p:spPr>
          <a:xfrm>
            <a:off x="6407769" y="3104964"/>
            <a:ext cx="1044116"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31" name="表格 30"/>
          <p:cNvGraphicFramePr>
            <a:graphicFrameLocks noGrp="1"/>
          </p:cNvGraphicFramePr>
          <p:nvPr>
            <p:extLst/>
          </p:nvPr>
        </p:nvGraphicFramePr>
        <p:xfrm>
          <a:off x="6119737" y="2276872"/>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smtClean="0">
                          <a:ln>
                            <a:noFill/>
                          </a:ln>
                          <a:solidFill>
                            <a:schemeClr val="bg1"/>
                          </a:solidFill>
                          <a:effectLst/>
                          <a:latin typeface="+mj-lt"/>
                          <a:ea typeface="微软雅黑" pitchFamily="34" charset="-122"/>
                        </a:rPr>
                        <a:t>1</a:t>
                      </a:r>
                      <a:endParaRPr kumimoji="0" lang="en-US" altLang="zh-CN" sz="1400" b="0" i="0" u="none" strike="noStrike" cap="none" normalizeH="0" baseline="0" dirty="0">
                        <a:ln>
                          <a:noFill/>
                        </a:ln>
                        <a:solidFill>
                          <a:schemeClr val="bg1"/>
                        </a:solidFill>
                        <a:effectLst/>
                        <a:latin typeface="+mj-lt"/>
                        <a:ea typeface="微软雅黑" pitchFamily="34" charset="-122"/>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32" name="表格 31"/>
          <p:cNvGraphicFramePr>
            <a:graphicFrameLocks noGrp="1"/>
          </p:cNvGraphicFramePr>
          <p:nvPr>
            <p:extLst/>
          </p:nvPr>
        </p:nvGraphicFramePr>
        <p:xfrm>
          <a:off x="1907269" y="227689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rPr>
                        <a:t>192.</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168.</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10.</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33" name="表格 32"/>
          <p:cNvGraphicFramePr>
            <a:graphicFrameLocks noGrp="1"/>
          </p:cNvGraphicFramePr>
          <p:nvPr>
            <p:extLst/>
          </p:nvPr>
        </p:nvGraphicFramePr>
        <p:xfrm>
          <a:off x="6119737" y="3645024"/>
          <a:ext cx="2016000" cy="360040"/>
        </p:xfrm>
        <a:graphic>
          <a:graphicData uri="http://schemas.openxmlformats.org/drawingml/2006/table">
            <a:tbl>
              <a:tblPr/>
              <a:tblGrid>
                <a:gridCol w="29572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34" name="表格 33"/>
          <p:cNvGraphicFramePr>
            <a:graphicFrameLocks noGrp="1"/>
          </p:cNvGraphicFramePr>
          <p:nvPr>
            <p:extLst/>
          </p:nvPr>
        </p:nvGraphicFramePr>
        <p:xfrm>
          <a:off x="1907269" y="3645044"/>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rPr>
                        <a:t>192.</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168.</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10.</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35" name="矩形 34"/>
          <p:cNvSpPr/>
          <p:nvPr/>
        </p:nvSpPr>
        <p:spPr>
          <a:xfrm>
            <a:off x="1007169" y="2276872"/>
            <a:ext cx="936104" cy="307777"/>
          </a:xfrm>
          <a:prstGeom prst="rect">
            <a:avLst/>
          </a:prstGeom>
        </p:spPr>
        <p:txBody>
          <a:bodyPr wrap="square">
            <a:spAutoFit/>
          </a:bodyPr>
          <a:lstStyle/>
          <a:p>
            <a:pPr algn="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矩形 35"/>
          <p:cNvSpPr/>
          <p:nvPr/>
        </p:nvSpPr>
        <p:spPr>
          <a:xfrm>
            <a:off x="1007169" y="2636912"/>
            <a:ext cx="936104" cy="307777"/>
          </a:xfrm>
          <a:prstGeom prst="rect">
            <a:avLst/>
          </a:prstGeom>
        </p:spPr>
        <p:txBody>
          <a:bodyPr wrap="square">
            <a:spAutoFit/>
          </a:bodyPr>
          <a:lstStyle/>
          <a:p>
            <a:pPr algn="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默认掩码</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矩形 36"/>
          <p:cNvSpPr/>
          <p:nvPr/>
        </p:nvSpPr>
        <p:spPr>
          <a:xfrm>
            <a:off x="1007169" y="3682182"/>
            <a:ext cx="936104" cy="307777"/>
          </a:xfrm>
          <a:prstGeom prst="rect">
            <a:avLst/>
          </a:prstGeom>
        </p:spPr>
        <p:txBody>
          <a:bodyPr wrap="square">
            <a:spAutoFit/>
          </a:bodyPr>
          <a:lstStyle/>
          <a:p>
            <a:pPr algn="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矩形 37"/>
          <p:cNvSpPr/>
          <p:nvPr/>
        </p:nvSpPr>
        <p:spPr>
          <a:xfrm>
            <a:off x="1007169" y="4042222"/>
            <a:ext cx="936104" cy="307777"/>
          </a:xfrm>
          <a:prstGeom prst="rect">
            <a:avLst/>
          </a:prstGeom>
        </p:spPr>
        <p:txBody>
          <a:bodyPr wrap="square">
            <a:spAutoFit/>
          </a:bodyPr>
          <a:lstStyle/>
          <a:p>
            <a:pPr algn="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默认掩码</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矩形 38"/>
          <p:cNvSpPr/>
          <p:nvPr/>
        </p:nvSpPr>
        <p:spPr>
          <a:xfrm>
            <a:off x="1883532" y="1952836"/>
            <a:ext cx="1332148"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192.168.10.1</a:t>
            </a:r>
          </a:p>
        </p:txBody>
      </p:sp>
      <p:sp>
        <p:nvSpPr>
          <p:cNvPr id="40" name="矩形 39"/>
          <p:cNvSpPr/>
          <p:nvPr/>
        </p:nvSpPr>
        <p:spPr>
          <a:xfrm>
            <a:off x="1883532" y="3320988"/>
            <a:ext cx="1548172"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192.168.10.255</a:t>
            </a:r>
          </a:p>
        </p:txBody>
      </p:sp>
      <p:sp>
        <p:nvSpPr>
          <p:cNvPr id="41" name="圆角矩形 40"/>
          <p:cNvSpPr/>
          <p:nvPr/>
        </p:nvSpPr>
        <p:spPr>
          <a:xfrm>
            <a:off x="8604013" y="4541039"/>
            <a:ext cx="3017365" cy="1422812"/>
          </a:xfrm>
          <a:prstGeom prst="roundRect">
            <a:avLst>
              <a:gd name="adj" fmla="val 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ct val="125000"/>
              </a:lnSpc>
            </a:pP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网络地址：</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192.168.10.0/24</a:t>
            </a:r>
          </a:p>
          <a:p>
            <a:pPr fontAlgn="ctr">
              <a:lnSpc>
                <a:spcPct val="125000"/>
              </a:lnSpc>
            </a:pP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广播地址：</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192.168.10.255</a:t>
            </a:r>
          </a:p>
          <a:p>
            <a:pPr fontAlgn="ctr">
              <a:lnSpc>
                <a:spcPct val="125000"/>
              </a:lnSpc>
            </a:pP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地址数：</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2</a:t>
            </a:r>
            <a:r>
              <a:rPr lang="en-US" altLang="zh-CN" sz="1600" baseline="300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8</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=256</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个</a:t>
            </a:r>
            <a:endPar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fontAlgn="ctr">
              <a:lnSpc>
                <a:spcPct val="125000"/>
              </a:lnSpc>
            </a:pP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可用</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地址数：</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r>
              <a:rPr lang="en-US" altLang="zh-CN" sz="1600" baseline="300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8</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-2=254</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个</a:t>
            </a:r>
            <a:endPar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等腰三角形 42"/>
          <p:cNvSpPr/>
          <p:nvPr/>
        </p:nvSpPr>
        <p:spPr>
          <a:xfrm rot="5400000">
            <a:off x="6976345" y="3085435"/>
            <a:ext cx="3006336"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492555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bwMode="auto">
          <a:xfrm>
            <a:off x="6119737" y="2132856"/>
            <a:ext cx="228291" cy="2700300"/>
          </a:xfrm>
          <a:prstGeom prst="rect">
            <a:avLst/>
          </a:prstGeom>
          <a:pattFill prst="wdUpDiag">
            <a:fgClr>
              <a:srgbClr val="FFD17D"/>
            </a:fgClr>
            <a:bgClr>
              <a:schemeClr val="bg1"/>
            </a:bgClr>
          </a:patt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zh-CN" altLang="en-US" smtClean="0"/>
              <a:t>如何进行子网划分 </a:t>
            </a:r>
            <a:r>
              <a:rPr lang="en-US" altLang="zh-CN" smtClean="0"/>
              <a:t>- </a:t>
            </a:r>
            <a:r>
              <a:rPr lang="zh-CN" altLang="en-US" smtClean="0"/>
              <a:t>向主机借位</a:t>
            </a:r>
            <a:endParaRPr lang="zh-CN" altLang="en-US" dirty="0"/>
          </a:p>
        </p:txBody>
      </p:sp>
      <p:sp>
        <p:nvSpPr>
          <p:cNvPr id="8" name="文本占位符 7"/>
          <p:cNvSpPr>
            <a:spLocks noGrp="1"/>
          </p:cNvSpPr>
          <p:nvPr>
            <p:ph type="body" sz="quarter" idx="10"/>
          </p:nvPr>
        </p:nvSpPr>
        <p:spPr/>
        <p:txBody>
          <a:bodyPr/>
          <a:lstStyle/>
          <a:p>
            <a:r>
              <a:rPr lang="zh-CN" altLang="en-US" sz="2000" dirty="0" smtClean="0"/>
              <a:t>向主机借位，形成子网。</a:t>
            </a:r>
            <a:endParaRPr lang="zh-CN" altLang="en-US" sz="2000" dirty="0"/>
          </a:p>
        </p:txBody>
      </p:sp>
      <p:sp>
        <p:nvSpPr>
          <p:cNvPr id="39" name="文本占位符 7"/>
          <p:cNvSpPr txBox="1">
            <a:spLocks/>
          </p:cNvSpPr>
          <p:nvPr/>
        </p:nvSpPr>
        <p:spPr bwMode="auto">
          <a:xfrm>
            <a:off x="468317" y="5881557"/>
            <a:ext cx="11276183" cy="48231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00" dirty="0"/>
              <a:t>可变长子网掩码，</a:t>
            </a:r>
            <a:r>
              <a:rPr lang="en-US" altLang="zh-CN" sz="1600" dirty="0"/>
              <a:t>VLSM (Variable Length Subnet Mask)</a:t>
            </a:r>
          </a:p>
        </p:txBody>
      </p:sp>
      <p:sp>
        <p:nvSpPr>
          <p:cNvPr id="41" name="矩形 40"/>
          <p:cNvSpPr/>
          <p:nvPr/>
        </p:nvSpPr>
        <p:spPr bwMode="auto">
          <a:xfrm>
            <a:off x="6420035" y="2132856"/>
            <a:ext cx="1787933" cy="270030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矩形 46"/>
          <p:cNvSpPr/>
          <p:nvPr/>
        </p:nvSpPr>
        <p:spPr bwMode="auto">
          <a:xfrm>
            <a:off x="1008063" y="2132856"/>
            <a:ext cx="5039666" cy="270030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48" name="表格 47"/>
          <p:cNvGraphicFramePr>
            <a:graphicFrameLocks noGrp="1"/>
          </p:cNvGraphicFramePr>
          <p:nvPr>
            <p:extLst/>
          </p:nvPr>
        </p:nvGraphicFramePr>
        <p:xfrm>
          <a:off x="6119737" y="2618890"/>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smtClean="0">
                          <a:ln>
                            <a:noFill/>
                          </a:ln>
                          <a:solidFill>
                            <a:schemeClr val="tx1"/>
                          </a:solidFill>
                          <a:effectLst/>
                          <a:latin typeface="+mj-lt"/>
                          <a:ea typeface="微软雅黑" pitchFamily="34" charset="-122"/>
                        </a:rPr>
                        <a:t>1</a:t>
                      </a:r>
                      <a:endParaRPr kumimoji="0" lang="en-US" altLang="zh-CN" sz="1400" b="0" i="0" u="none" strike="noStrike" cap="none" normalizeH="0" baseline="0" dirty="0">
                        <a:ln>
                          <a:noFill/>
                        </a:ln>
                        <a:solidFill>
                          <a:schemeClr val="tx1"/>
                        </a:solidFill>
                        <a:effectLst/>
                        <a:latin typeface="+mj-lt"/>
                        <a:ea typeface="微软雅黑" pitchFamily="34" charset="-122"/>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49" name="矩形 48"/>
          <p:cNvSpPr/>
          <p:nvPr/>
        </p:nvSpPr>
        <p:spPr>
          <a:xfrm>
            <a:off x="3455441" y="4455114"/>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网络部分</a:t>
            </a:r>
          </a:p>
        </p:txBody>
      </p:sp>
      <p:sp>
        <p:nvSpPr>
          <p:cNvPr id="50" name="矩形 49"/>
          <p:cNvSpPr/>
          <p:nvPr/>
        </p:nvSpPr>
        <p:spPr>
          <a:xfrm>
            <a:off x="6515781" y="4455114"/>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主机部分</a:t>
            </a:r>
          </a:p>
        </p:txBody>
      </p:sp>
      <p:graphicFrame>
        <p:nvGraphicFramePr>
          <p:cNvPr id="53" name="表格 52"/>
          <p:cNvGraphicFramePr>
            <a:graphicFrameLocks noGrp="1"/>
          </p:cNvGraphicFramePr>
          <p:nvPr>
            <p:extLst/>
          </p:nvPr>
        </p:nvGraphicFramePr>
        <p:xfrm>
          <a:off x="1907269" y="2618910"/>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54" name="表格 53"/>
          <p:cNvGraphicFramePr>
            <a:graphicFrameLocks noGrp="1"/>
          </p:cNvGraphicFramePr>
          <p:nvPr>
            <p:extLst/>
          </p:nvPr>
        </p:nvGraphicFramePr>
        <p:xfrm>
          <a:off x="6119737" y="4005064"/>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smtClean="0">
                          <a:ln>
                            <a:noFill/>
                          </a:ln>
                          <a:solidFill>
                            <a:schemeClr val="tx1"/>
                          </a:solidFill>
                          <a:effectLst/>
                          <a:latin typeface="+mj-lt"/>
                          <a:ea typeface="微软雅黑" pitchFamily="34" charset="-122"/>
                        </a:rPr>
                        <a:t>1</a:t>
                      </a:r>
                      <a:endParaRPr kumimoji="0" lang="en-US" altLang="zh-CN" sz="1400" b="0" i="0" u="none" strike="noStrike" cap="none" normalizeH="0" baseline="0" dirty="0">
                        <a:ln>
                          <a:noFill/>
                        </a:ln>
                        <a:solidFill>
                          <a:schemeClr val="tx1"/>
                        </a:solidFill>
                        <a:effectLst/>
                        <a:latin typeface="+mj-lt"/>
                        <a:ea typeface="微软雅黑" pitchFamily="34" charset="-122"/>
                      </a:endParaRP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5" name="表格 54"/>
          <p:cNvGraphicFramePr>
            <a:graphicFrameLocks noGrp="1"/>
          </p:cNvGraphicFramePr>
          <p:nvPr>
            <p:extLst/>
          </p:nvPr>
        </p:nvGraphicFramePr>
        <p:xfrm>
          <a:off x="1907269" y="4005084"/>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255.</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56" name="矩形 55"/>
          <p:cNvSpPr/>
          <p:nvPr/>
        </p:nvSpPr>
        <p:spPr>
          <a:xfrm>
            <a:off x="6407769" y="3104964"/>
            <a:ext cx="1044116"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等腰三角形 56"/>
          <p:cNvSpPr/>
          <p:nvPr/>
        </p:nvSpPr>
        <p:spPr>
          <a:xfrm rot="16200000" flipV="1">
            <a:off x="6994443" y="3106622"/>
            <a:ext cx="3078509" cy="554914"/>
          </a:xfrm>
          <a:prstGeom prst="triangle">
            <a:avLst/>
          </a:prstGeom>
          <a:gradFill>
            <a:gsLst>
              <a:gs pos="96000">
                <a:schemeClr val="bg1"/>
              </a:gs>
              <a:gs pos="0">
                <a:srgbClr val="CCEC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58" name="表格 57"/>
          <p:cNvGraphicFramePr>
            <a:graphicFrameLocks noGrp="1"/>
          </p:cNvGraphicFramePr>
          <p:nvPr>
            <p:extLst/>
          </p:nvPr>
        </p:nvGraphicFramePr>
        <p:xfrm>
          <a:off x="6119737" y="2276872"/>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59" name="表格 58"/>
          <p:cNvGraphicFramePr>
            <a:graphicFrameLocks noGrp="1"/>
          </p:cNvGraphicFramePr>
          <p:nvPr>
            <p:extLst/>
          </p:nvPr>
        </p:nvGraphicFramePr>
        <p:xfrm>
          <a:off x="1907269" y="227689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rPr>
                        <a:t>192.</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168.</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10.</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60" name="表格 59"/>
          <p:cNvGraphicFramePr>
            <a:graphicFrameLocks noGrp="1"/>
          </p:cNvGraphicFramePr>
          <p:nvPr>
            <p:extLst/>
          </p:nvPr>
        </p:nvGraphicFramePr>
        <p:xfrm>
          <a:off x="6119737" y="3645024"/>
          <a:ext cx="2016000" cy="360040"/>
        </p:xfrm>
        <a:graphic>
          <a:graphicData uri="http://schemas.openxmlformats.org/drawingml/2006/table">
            <a:tbl>
              <a:tblPr/>
              <a:tblGrid>
                <a:gridCol w="29572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mj-lt"/>
                          <a:ea typeface="微软雅黑" pitchFamily="34" charset="-122"/>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61" name="表格 60"/>
          <p:cNvGraphicFramePr>
            <a:graphicFrameLocks noGrp="1"/>
          </p:cNvGraphicFramePr>
          <p:nvPr>
            <p:extLst/>
          </p:nvPr>
        </p:nvGraphicFramePr>
        <p:xfrm>
          <a:off x="1907269" y="3645044"/>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rPr>
                        <a:t>192.</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168.</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10.</a:t>
                      </a:r>
                      <a:endParaRPr lang="zh-CN" altLang="en-US" sz="1400" b="0" dirty="0">
                        <a:ln>
                          <a:noFill/>
                        </a:ln>
                        <a:solidFill>
                          <a:schemeClr val="tx1"/>
                        </a:solidFill>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62" name="矩形 61"/>
          <p:cNvSpPr/>
          <p:nvPr/>
        </p:nvSpPr>
        <p:spPr>
          <a:xfrm>
            <a:off x="1007169" y="2276872"/>
            <a:ext cx="936104" cy="307777"/>
          </a:xfrm>
          <a:prstGeom prst="rect">
            <a:avLst/>
          </a:prstGeom>
        </p:spPr>
        <p:txBody>
          <a:bodyPr wrap="square">
            <a:spAutoFit/>
          </a:bodyPr>
          <a:lstStyle/>
          <a:p>
            <a:pPr algn="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矩形 62"/>
          <p:cNvSpPr/>
          <p:nvPr/>
        </p:nvSpPr>
        <p:spPr>
          <a:xfrm>
            <a:off x="1007169" y="2636912"/>
            <a:ext cx="936104" cy="307777"/>
          </a:xfrm>
          <a:prstGeom prst="rect">
            <a:avLst/>
          </a:prstGeom>
        </p:spPr>
        <p:txBody>
          <a:bodyPr wrap="square">
            <a:spAutoFit/>
          </a:bodyPr>
          <a:lstStyle/>
          <a:p>
            <a:pPr algn="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新</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掩码</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矩形 63"/>
          <p:cNvSpPr/>
          <p:nvPr/>
        </p:nvSpPr>
        <p:spPr>
          <a:xfrm>
            <a:off x="1007169" y="3682182"/>
            <a:ext cx="936104" cy="307777"/>
          </a:xfrm>
          <a:prstGeom prst="rect">
            <a:avLst/>
          </a:prstGeom>
        </p:spPr>
        <p:txBody>
          <a:bodyPr wrap="square">
            <a:spAutoFit/>
          </a:bodyPr>
          <a:lstStyle/>
          <a:p>
            <a:pPr algn="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a:xfrm>
            <a:off x="1007169" y="4042222"/>
            <a:ext cx="936104" cy="307777"/>
          </a:xfrm>
          <a:prstGeom prst="rect">
            <a:avLst/>
          </a:prstGeom>
        </p:spPr>
        <p:txBody>
          <a:bodyPr wrap="square">
            <a:spAutoFit/>
          </a:bodyPr>
          <a:lstStyle/>
          <a:p>
            <a:pPr algn="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新掩码</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矩形 68"/>
          <p:cNvSpPr/>
          <p:nvPr/>
        </p:nvSpPr>
        <p:spPr>
          <a:xfrm>
            <a:off x="8796300" y="2543416"/>
            <a:ext cx="3119935" cy="1569660"/>
          </a:xfrm>
          <a:prstGeom prst="rect">
            <a:avLst/>
          </a:prstGeom>
        </p:spPr>
        <p:txBody>
          <a:bodyPr wrap="square">
            <a:spAutoFit/>
          </a:bodyPr>
          <a:lstStyle/>
          <a:p>
            <a:pPr fontAlgn="ctr">
              <a:lnSpc>
                <a:spcPct val="150000"/>
              </a:lnSpc>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个子网：</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fontAlgn="ctr">
              <a:lnSpc>
                <a:spcPct val="150000"/>
              </a:lnSpc>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192.168.10.0/25</a:t>
            </a:r>
          </a:p>
          <a:p>
            <a:pPr fontAlgn="ctr">
              <a:lnSpc>
                <a:spcPct val="150000"/>
              </a:lnSpc>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192.168.10.128/25</a:t>
            </a:r>
          </a:p>
          <a:p>
            <a:pPr fontAlgn="ctr">
              <a:lnSpc>
                <a:spcPct val="150000"/>
              </a:lnSpc>
            </a:pP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  新</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掩码：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255.255.255.128</a:t>
            </a:r>
          </a:p>
        </p:txBody>
      </p:sp>
      <p:sp>
        <p:nvSpPr>
          <p:cNvPr id="70" name="圆角矩形 69"/>
          <p:cNvSpPr/>
          <p:nvPr/>
        </p:nvSpPr>
        <p:spPr>
          <a:xfrm>
            <a:off x="8604013" y="4923334"/>
            <a:ext cx="3017365" cy="897342"/>
          </a:xfrm>
          <a:prstGeom prst="roundRect">
            <a:avLst>
              <a:gd name="adj" fmla="val 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ct val="125000"/>
              </a:lnSpc>
            </a:pP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地址数： </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2</a:t>
            </a:r>
            <a:r>
              <a:rPr lang="en-US" altLang="zh-CN" sz="1600" baseline="300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7</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=128</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个</a:t>
            </a:r>
          </a:p>
          <a:p>
            <a:pPr fontAlgn="ctr">
              <a:lnSpc>
                <a:spcPct val="125000"/>
              </a:lnSpc>
            </a:pP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可用</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地址数：</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r>
              <a:rPr lang="en-US" altLang="zh-CN" sz="1600" baseline="300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7</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-2=126</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个</a:t>
            </a:r>
          </a:p>
        </p:txBody>
      </p:sp>
      <p:sp>
        <p:nvSpPr>
          <p:cNvPr id="71" name="矩形 70"/>
          <p:cNvSpPr/>
          <p:nvPr/>
        </p:nvSpPr>
        <p:spPr>
          <a:xfrm>
            <a:off x="5735960" y="5034662"/>
            <a:ext cx="1044116" cy="338554"/>
          </a:xfrm>
          <a:prstGeom prst="rect">
            <a:avLst/>
          </a:prstGeom>
        </p:spPr>
        <p:txBody>
          <a:bodyPr wrap="square">
            <a:spAutoFit/>
          </a:bodyPr>
          <a:lstStyle/>
          <a:p>
            <a:pPr algn="ct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子网位</a:t>
            </a:r>
          </a:p>
        </p:txBody>
      </p:sp>
      <p:sp>
        <p:nvSpPr>
          <p:cNvPr id="72" name="下箭头 71"/>
          <p:cNvSpPr/>
          <p:nvPr/>
        </p:nvSpPr>
        <p:spPr bwMode="auto">
          <a:xfrm>
            <a:off x="6168008" y="4746630"/>
            <a:ext cx="144016" cy="288032"/>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73" name="直接箭头连接符 72"/>
          <p:cNvCxnSpPr/>
          <p:nvPr/>
        </p:nvCxnSpPr>
        <p:spPr bwMode="auto">
          <a:xfrm>
            <a:off x="6168008" y="2046330"/>
            <a:ext cx="1080000" cy="0"/>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
        <p:nvSpPr>
          <p:cNvPr id="74" name="矩形 73"/>
          <p:cNvSpPr/>
          <p:nvPr/>
        </p:nvSpPr>
        <p:spPr>
          <a:xfrm>
            <a:off x="6059996" y="1650286"/>
            <a:ext cx="1872208" cy="338554"/>
          </a:xfrm>
          <a:prstGeom prst="rect">
            <a:avLst/>
          </a:prstGeom>
        </p:spPr>
        <p:txBody>
          <a:bodyPr wrap="square">
            <a:spAutoFit/>
          </a:bodyPr>
          <a:lstStyle/>
          <a:p>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向主机位借</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位</a:t>
            </a:r>
          </a:p>
        </p:txBody>
      </p:sp>
      <p:cxnSp>
        <p:nvCxnSpPr>
          <p:cNvPr id="78" name="直接箭头连接符 77"/>
          <p:cNvCxnSpPr/>
          <p:nvPr/>
        </p:nvCxnSpPr>
        <p:spPr bwMode="auto">
          <a:xfrm flipH="1">
            <a:off x="6032859" y="5528786"/>
            <a:ext cx="173756" cy="280336"/>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Tree>
    <p:extLst>
      <p:ext uri="{BB962C8B-B14F-4D97-AF65-F5344CB8AC3E}">
        <p14:creationId xmlns:p14="http://schemas.microsoft.com/office/powerpoint/2010/main" val="1870419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如何进行子网划分 </a:t>
            </a:r>
            <a:r>
              <a:rPr lang="en-US" altLang="zh-CN" smtClean="0"/>
              <a:t>- </a:t>
            </a:r>
            <a:r>
              <a:rPr lang="zh-CN" altLang="en-US" smtClean="0"/>
              <a:t>计算子网网络地址</a:t>
            </a:r>
            <a:endParaRPr lang="zh-CN" altLang="en-US" dirty="0"/>
          </a:p>
        </p:txBody>
      </p:sp>
      <p:sp>
        <p:nvSpPr>
          <p:cNvPr id="8" name="文本占位符 7"/>
          <p:cNvSpPr>
            <a:spLocks noGrp="1"/>
          </p:cNvSpPr>
          <p:nvPr>
            <p:ph type="body" sz="quarter" idx="10"/>
          </p:nvPr>
        </p:nvSpPr>
        <p:spPr/>
        <p:txBody>
          <a:bodyPr/>
          <a:lstStyle/>
          <a:p>
            <a:r>
              <a:rPr lang="zh-CN" altLang="en-US" sz="2000" dirty="0" smtClean="0"/>
              <a:t>主机位全为</a:t>
            </a:r>
            <a:r>
              <a:rPr lang="en-US" altLang="zh-CN" sz="2000" dirty="0" smtClean="0"/>
              <a:t>0</a:t>
            </a:r>
            <a:r>
              <a:rPr lang="zh-CN" altLang="en-US" sz="2000" dirty="0" smtClean="0"/>
              <a:t>，计算子网网络地址。</a:t>
            </a:r>
            <a:endParaRPr lang="zh-CN" altLang="en-US" sz="2000" dirty="0"/>
          </a:p>
        </p:txBody>
      </p:sp>
      <p:sp>
        <p:nvSpPr>
          <p:cNvPr id="29" name="矩形 28"/>
          <p:cNvSpPr/>
          <p:nvPr/>
        </p:nvSpPr>
        <p:spPr bwMode="auto">
          <a:xfrm>
            <a:off x="7044371" y="2132856"/>
            <a:ext cx="1895945" cy="144016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矩形 29"/>
          <p:cNvSpPr/>
          <p:nvPr/>
        </p:nvSpPr>
        <p:spPr bwMode="auto">
          <a:xfrm>
            <a:off x="6744073" y="2132856"/>
            <a:ext cx="216023" cy="3364732"/>
          </a:xfrm>
          <a:prstGeom prst="rect">
            <a:avLst/>
          </a:prstGeom>
          <a:pattFill prst="wdUpDiag">
            <a:fgClr>
              <a:srgbClr val="FFD17D"/>
            </a:fgClr>
            <a:bgClr>
              <a:schemeClr val="bg1"/>
            </a:bgClr>
          </a:patt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矩形 36"/>
          <p:cNvSpPr/>
          <p:nvPr/>
        </p:nvSpPr>
        <p:spPr bwMode="auto">
          <a:xfrm>
            <a:off x="1008063" y="2132856"/>
            <a:ext cx="5664002" cy="144016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38" name="表格 37"/>
          <p:cNvGraphicFramePr>
            <a:graphicFrameLocks noGrp="1"/>
          </p:cNvGraphicFramePr>
          <p:nvPr>
            <p:extLst/>
          </p:nvPr>
        </p:nvGraphicFramePr>
        <p:xfrm>
          <a:off x="6744073" y="2618890"/>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39" name="矩形 38"/>
          <p:cNvSpPr/>
          <p:nvPr/>
        </p:nvSpPr>
        <p:spPr>
          <a:xfrm>
            <a:off x="4236060" y="3212976"/>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网络部分</a:t>
            </a:r>
          </a:p>
        </p:txBody>
      </p:sp>
      <p:graphicFrame>
        <p:nvGraphicFramePr>
          <p:cNvPr id="40" name="表格 39"/>
          <p:cNvGraphicFramePr>
            <a:graphicFrameLocks noGrp="1"/>
          </p:cNvGraphicFramePr>
          <p:nvPr>
            <p:extLst/>
          </p:nvPr>
        </p:nvGraphicFramePr>
        <p:xfrm>
          <a:off x="2531605" y="2618910"/>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43" name="表格 42"/>
          <p:cNvGraphicFramePr>
            <a:graphicFrameLocks noGrp="1"/>
          </p:cNvGraphicFramePr>
          <p:nvPr>
            <p:extLst/>
          </p:nvPr>
        </p:nvGraphicFramePr>
        <p:xfrm>
          <a:off x="6744073" y="5013176"/>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44" name="表格 43"/>
          <p:cNvGraphicFramePr>
            <a:graphicFrameLocks noGrp="1"/>
          </p:cNvGraphicFramePr>
          <p:nvPr>
            <p:extLst/>
          </p:nvPr>
        </p:nvGraphicFramePr>
        <p:xfrm>
          <a:off x="2531605" y="5013196"/>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45" name="表格 44"/>
          <p:cNvGraphicFramePr>
            <a:graphicFrameLocks noGrp="1"/>
          </p:cNvGraphicFramePr>
          <p:nvPr>
            <p:extLst/>
          </p:nvPr>
        </p:nvGraphicFramePr>
        <p:xfrm>
          <a:off x="6744073" y="2276872"/>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46" name="表格 45"/>
          <p:cNvGraphicFramePr>
            <a:graphicFrameLocks noGrp="1"/>
          </p:cNvGraphicFramePr>
          <p:nvPr>
            <p:extLst/>
          </p:nvPr>
        </p:nvGraphicFramePr>
        <p:xfrm>
          <a:off x="2531605" y="227689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47" name="表格 46"/>
          <p:cNvGraphicFramePr>
            <a:graphicFrameLocks noGrp="1"/>
          </p:cNvGraphicFramePr>
          <p:nvPr>
            <p:extLst/>
          </p:nvPr>
        </p:nvGraphicFramePr>
        <p:xfrm>
          <a:off x="6744073" y="3753036"/>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48" name="表格 47"/>
          <p:cNvGraphicFramePr>
            <a:graphicFrameLocks noGrp="1"/>
          </p:cNvGraphicFramePr>
          <p:nvPr>
            <p:extLst/>
          </p:nvPr>
        </p:nvGraphicFramePr>
        <p:xfrm>
          <a:off x="2531605" y="3753056"/>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49" name="矩形 48"/>
          <p:cNvSpPr/>
          <p:nvPr/>
        </p:nvSpPr>
        <p:spPr>
          <a:xfrm>
            <a:off x="983432" y="2276872"/>
            <a:ext cx="1332147"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192.168.10.0</a:t>
            </a:r>
          </a:p>
        </p:txBody>
      </p:sp>
      <p:sp>
        <p:nvSpPr>
          <p:cNvPr id="55" name="矩形 54"/>
          <p:cNvSpPr/>
          <p:nvPr/>
        </p:nvSpPr>
        <p:spPr>
          <a:xfrm>
            <a:off x="983432" y="2636912"/>
            <a:ext cx="1092387"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新掩码</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/25</a:t>
            </a:r>
          </a:p>
        </p:txBody>
      </p:sp>
      <p:sp>
        <p:nvSpPr>
          <p:cNvPr id="56" name="右大括号 55"/>
          <p:cNvSpPr/>
          <p:nvPr/>
        </p:nvSpPr>
        <p:spPr bwMode="auto">
          <a:xfrm rot="5400000">
            <a:off x="4632104" y="908720"/>
            <a:ext cx="252028" cy="4428492"/>
          </a:xfrm>
          <a:prstGeom prst="rightBrace">
            <a:avLst>
              <a:gd name="adj1" fmla="val 62755"/>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右大括号 56"/>
          <p:cNvSpPr/>
          <p:nvPr/>
        </p:nvSpPr>
        <p:spPr bwMode="auto">
          <a:xfrm rot="5400000">
            <a:off x="7800008" y="2288693"/>
            <a:ext cx="252030" cy="1668547"/>
          </a:xfrm>
          <a:prstGeom prst="rightBrace">
            <a:avLst>
              <a:gd name="adj1" fmla="val 56708"/>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矩形 57"/>
          <p:cNvSpPr/>
          <p:nvPr/>
        </p:nvSpPr>
        <p:spPr>
          <a:xfrm>
            <a:off x="7428148" y="3212976"/>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主机部分</a:t>
            </a:r>
          </a:p>
        </p:txBody>
      </p:sp>
      <p:sp>
        <p:nvSpPr>
          <p:cNvPr id="59" name="矩形 58"/>
          <p:cNvSpPr/>
          <p:nvPr/>
        </p:nvSpPr>
        <p:spPr>
          <a:xfrm>
            <a:off x="983432" y="3753036"/>
            <a:ext cx="1620180"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的网络地址</a:t>
            </a:r>
          </a:p>
        </p:txBody>
      </p:sp>
      <p:sp>
        <p:nvSpPr>
          <p:cNvPr id="60" name="矩形 59"/>
          <p:cNvSpPr/>
          <p:nvPr/>
        </p:nvSpPr>
        <p:spPr>
          <a:xfrm>
            <a:off x="983432" y="5013176"/>
            <a:ext cx="1620180"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的网络地址</a:t>
            </a:r>
          </a:p>
        </p:txBody>
      </p:sp>
      <p:sp>
        <p:nvSpPr>
          <p:cNvPr id="61" name="矩形 60"/>
          <p:cNvSpPr/>
          <p:nvPr/>
        </p:nvSpPr>
        <p:spPr>
          <a:xfrm>
            <a:off x="8868308" y="3753036"/>
            <a:ext cx="1728192" cy="307777"/>
          </a:xfrm>
          <a:prstGeom prst="rect">
            <a:avLst/>
          </a:prstGeom>
        </p:spPr>
        <p:txBody>
          <a:bodyPr wrap="square">
            <a:spAutoFit/>
          </a:bodyPr>
          <a:lstStyle/>
          <a:p>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192.168.10.0/25</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矩形 61"/>
          <p:cNvSpPr/>
          <p:nvPr/>
        </p:nvSpPr>
        <p:spPr>
          <a:xfrm>
            <a:off x="8868308" y="5013176"/>
            <a:ext cx="1908212" cy="307777"/>
          </a:xfrm>
          <a:prstGeom prst="rect">
            <a:avLst/>
          </a:prstGeom>
        </p:spPr>
        <p:txBody>
          <a:bodyPr wrap="square">
            <a:spAutoFit/>
          </a:bodyPr>
          <a:lstStyle/>
          <a:p>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192.168.10.128/25</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101625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bwMode="auto">
          <a:xfrm>
            <a:off x="7044371" y="2132856"/>
            <a:ext cx="1895945" cy="144016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zh-CN" altLang="en-US" smtClean="0"/>
              <a:t>如何进行子网划分 </a:t>
            </a:r>
            <a:r>
              <a:rPr lang="en-US" altLang="zh-CN" smtClean="0"/>
              <a:t>- </a:t>
            </a:r>
            <a:r>
              <a:rPr lang="zh-CN" altLang="en-US" smtClean="0"/>
              <a:t>计算子网广播地址</a:t>
            </a:r>
            <a:endParaRPr lang="zh-CN" altLang="en-US" dirty="0"/>
          </a:p>
        </p:txBody>
      </p:sp>
      <p:sp>
        <p:nvSpPr>
          <p:cNvPr id="8" name="文本占位符 7"/>
          <p:cNvSpPr>
            <a:spLocks noGrp="1"/>
          </p:cNvSpPr>
          <p:nvPr>
            <p:ph type="body" sz="quarter" idx="10"/>
          </p:nvPr>
        </p:nvSpPr>
        <p:spPr/>
        <p:txBody>
          <a:bodyPr/>
          <a:lstStyle/>
          <a:p>
            <a:r>
              <a:rPr lang="zh-CN" altLang="en-US" sz="2000" dirty="0" smtClean="0"/>
              <a:t>主机位全为</a:t>
            </a:r>
            <a:r>
              <a:rPr lang="en-US" altLang="zh-CN" sz="2000" dirty="0" smtClean="0"/>
              <a:t>1</a:t>
            </a:r>
            <a:r>
              <a:rPr lang="zh-CN" altLang="en-US" sz="2000" dirty="0" smtClean="0"/>
              <a:t>，计算子网广播地址。</a:t>
            </a:r>
            <a:endParaRPr lang="zh-CN" altLang="en-US" sz="2000" dirty="0"/>
          </a:p>
        </p:txBody>
      </p:sp>
      <p:sp>
        <p:nvSpPr>
          <p:cNvPr id="28" name="矩形 27"/>
          <p:cNvSpPr/>
          <p:nvPr/>
        </p:nvSpPr>
        <p:spPr bwMode="auto">
          <a:xfrm>
            <a:off x="6744073" y="2132856"/>
            <a:ext cx="216023" cy="3852000"/>
          </a:xfrm>
          <a:prstGeom prst="rect">
            <a:avLst/>
          </a:prstGeom>
          <a:pattFill prst="wdUpDiag">
            <a:fgClr>
              <a:srgbClr val="FFD17D"/>
            </a:fgClr>
            <a:bgClr>
              <a:schemeClr val="bg1"/>
            </a:bgClr>
          </a:patt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bwMode="auto">
          <a:xfrm>
            <a:off x="1008063" y="2132856"/>
            <a:ext cx="5664002" cy="1440160"/>
          </a:xfrm>
          <a:prstGeom prst="rect">
            <a:avLst/>
          </a:prstGeom>
          <a:solidFill>
            <a:srgbClr val="F4FBFE"/>
          </a:solidFill>
          <a:ln w="12700"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12" name="表格 11"/>
          <p:cNvGraphicFramePr>
            <a:graphicFrameLocks noGrp="1"/>
          </p:cNvGraphicFramePr>
          <p:nvPr>
            <p:extLst/>
          </p:nvPr>
        </p:nvGraphicFramePr>
        <p:xfrm>
          <a:off x="6744073" y="2618890"/>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18" name="矩形 17"/>
          <p:cNvSpPr/>
          <p:nvPr/>
        </p:nvSpPr>
        <p:spPr>
          <a:xfrm>
            <a:off x="4236060" y="3212976"/>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网络部分</a:t>
            </a:r>
          </a:p>
        </p:txBody>
      </p:sp>
      <p:graphicFrame>
        <p:nvGraphicFramePr>
          <p:cNvPr id="23" name="表格 22"/>
          <p:cNvGraphicFramePr>
            <a:graphicFrameLocks noGrp="1"/>
          </p:cNvGraphicFramePr>
          <p:nvPr>
            <p:extLst/>
          </p:nvPr>
        </p:nvGraphicFramePr>
        <p:xfrm>
          <a:off x="2531605" y="2618910"/>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25" name="表格 24"/>
          <p:cNvGraphicFramePr>
            <a:graphicFrameLocks noGrp="1"/>
          </p:cNvGraphicFramePr>
          <p:nvPr>
            <p:extLst/>
          </p:nvPr>
        </p:nvGraphicFramePr>
        <p:xfrm>
          <a:off x="6744073" y="5013176"/>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kern="1200"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26" name="表格 25"/>
          <p:cNvGraphicFramePr>
            <a:graphicFrameLocks noGrp="1"/>
          </p:cNvGraphicFramePr>
          <p:nvPr>
            <p:extLst/>
          </p:nvPr>
        </p:nvGraphicFramePr>
        <p:xfrm>
          <a:off x="2531605" y="5013196"/>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31" name="表格 30"/>
          <p:cNvGraphicFramePr>
            <a:graphicFrameLocks noGrp="1"/>
          </p:cNvGraphicFramePr>
          <p:nvPr>
            <p:extLst/>
          </p:nvPr>
        </p:nvGraphicFramePr>
        <p:xfrm>
          <a:off x="6744073" y="2276872"/>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32" name="表格 31"/>
          <p:cNvGraphicFramePr>
            <a:graphicFrameLocks noGrp="1"/>
          </p:cNvGraphicFramePr>
          <p:nvPr>
            <p:extLst/>
          </p:nvPr>
        </p:nvGraphicFramePr>
        <p:xfrm>
          <a:off x="2531605" y="227689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33" name="表格 32"/>
          <p:cNvGraphicFramePr>
            <a:graphicFrameLocks noGrp="1"/>
          </p:cNvGraphicFramePr>
          <p:nvPr>
            <p:extLst/>
          </p:nvPr>
        </p:nvGraphicFramePr>
        <p:xfrm>
          <a:off x="6744073" y="3753036"/>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34" name="表格 33"/>
          <p:cNvGraphicFramePr>
            <a:graphicFrameLocks noGrp="1"/>
          </p:cNvGraphicFramePr>
          <p:nvPr>
            <p:extLst/>
          </p:nvPr>
        </p:nvGraphicFramePr>
        <p:xfrm>
          <a:off x="2531605" y="3753056"/>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35" name="矩形 34"/>
          <p:cNvSpPr/>
          <p:nvPr/>
        </p:nvSpPr>
        <p:spPr>
          <a:xfrm>
            <a:off x="983432" y="2276872"/>
            <a:ext cx="1332147"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192.168.10.0</a:t>
            </a:r>
          </a:p>
        </p:txBody>
      </p:sp>
      <p:sp>
        <p:nvSpPr>
          <p:cNvPr id="36" name="矩形 35"/>
          <p:cNvSpPr/>
          <p:nvPr/>
        </p:nvSpPr>
        <p:spPr>
          <a:xfrm>
            <a:off x="983432" y="2636912"/>
            <a:ext cx="1092387"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新掩码</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/25</a:t>
            </a:r>
          </a:p>
        </p:txBody>
      </p:sp>
      <p:sp>
        <p:nvSpPr>
          <p:cNvPr id="3" name="右大括号 2"/>
          <p:cNvSpPr/>
          <p:nvPr/>
        </p:nvSpPr>
        <p:spPr bwMode="auto">
          <a:xfrm rot="5400000">
            <a:off x="4632104" y="908720"/>
            <a:ext cx="252028" cy="4428492"/>
          </a:xfrm>
          <a:prstGeom prst="rightBrace">
            <a:avLst>
              <a:gd name="adj1" fmla="val 62755"/>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右大括号 40"/>
          <p:cNvSpPr/>
          <p:nvPr/>
        </p:nvSpPr>
        <p:spPr bwMode="auto">
          <a:xfrm rot="5400000">
            <a:off x="7800008" y="2288693"/>
            <a:ext cx="252030" cy="1668547"/>
          </a:xfrm>
          <a:prstGeom prst="rightBrace">
            <a:avLst>
              <a:gd name="adj1" fmla="val 56708"/>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7428148" y="3212976"/>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主机部分</a:t>
            </a:r>
          </a:p>
        </p:txBody>
      </p:sp>
      <p:sp>
        <p:nvSpPr>
          <p:cNvPr id="51" name="矩形 50"/>
          <p:cNvSpPr/>
          <p:nvPr/>
        </p:nvSpPr>
        <p:spPr>
          <a:xfrm>
            <a:off x="983432" y="3753036"/>
            <a:ext cx="1620180"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的网络地址</a:t>
            </a:r>
          </a:p>
        </p:txBody>
      </p:sp>
      <p:sp>
        <p:nvSpPr>
          <p:cNvPr id="52" name="矩形 51"/>
          <p:cNvSpPr/>
          <p:nvPr/>
        </p:nvSpPr>
        <p:spPr>
          <a:xfrm>
            <a:off x="983432" y="5013176"/>
            <a:ext cx="1620180"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的网络地址</a:t>
            </a:r>
          </a:p>
        </p:txBody>
      </p:sp>
      <p:sp>
        <p:nvSpPr>
          <p:cNvPr id="53" name="矩形 52"/>
          <p:cNvSpPr/>
          <p:nvPr/>
        </p:nvSpPr>
        <p:spPr>
          <a:xfrm>
            <a:off x="8868308" y="3753036"/>
            <a:ext cx="1728192"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192.168.10.0/25</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8868308" y="5013176"/>
            <a:ext cx="1908212"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192.168.10.128/25</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29" name="表格 28"/>
          <p:cNvGraphicFramePr>
            <a:graphicFrameLocks noGrp="1"/>
          </p:cNvGraphicFramePr>
          <p:nvPr>
            <p:extLst/>
          </p:nvPr>
        </p:nvGraphicFramePr>
        <p:xfrm>
          <a:off x="6744073" y="4257092"/>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30" name="表格 29"/>
          <p:cNvGraphicFramePr>
            <a:graphicFrameLocks noGrp="1"/>
          </p:cNvGraphicFramePr>
          <p:nvPr>
            <p:extLst/>
          </p:nvPr>
        </p:nvGraphicFramePr>
        <p:xfrm>
          <a:off x="2531605" y="425711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37" name="矩形 36"/>
          <p:cNvSpPr/>
          <p:nvPr/>
        </p:nvSpPr>
        <p:spPr>
          <a:xfrm>
            <a:off x="983432" y="4257092"/>
            <a:ext cx="1620180"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的广播地址</a:t>
            </a:r>
          </a:p>
        </p:txBody>
      </p:sp>
      <p:sp>
        <p:nvSpPr>
          <p:cNvPr id="38" name="矩形 37"/>
          <p:cNvSpPr/>
          <p:nvPr/>
        </p:nvSpPr>
        <p:spPr>
          <a:xfrm>
            <a:off x="8868308" y="4257092"/>
            <a:ext cx="2124236" cy="307777"/>
          </a:xfrm>
          <a:prstGeom prst="rect">
            <a:avLst/>
          </a:prstGeom>
        </p:spPr>
        <p:txBody>
          <a:bodyPr wrap="square">
            <a:spAutoFit/>
          </a:bodyPr>
          <a:lstStyle/>
          <a:p>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192.168.10.127/25</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39" name="表格 38"/>
          <p:cNvGraphicFramePr>
            <a:graphicFrameLocks noGrp="1"/>
          </p:cNvGraphicFramePr>
          <p:nvPr>
            <p:extLst/>
          </p:nvPr>
        </p:nvGraphicFramePr>
        <p:xfrm>
          <a:off x="6744073" y="5517212"/>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6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40" name="表格 39"/>
          <p:cNvGraphicFramePr>
            <a:graphicFrameLocks noGrp="1"/>
          </p:cNvGraphicFramePr>
          <p:nvPr>
            <p:extLst/>
          </p:nvPr>
        </p:nvGraphicFramePr>
        <p:xfrm>
          <a:off x="2531605" y="5517232"/>
          <a:ext cx="4221342" cy="360000"/>
        </p:xfrm>
        <a:graphic>
          <a:graphicData uri="http://schemas.openxmlformats.org/drawingml/2006/table">
            <a:tbl>
              <a:tblPr firstRow="1" bandRow="1">
                <a:tableStyleId>{2A488322-F2BA-4B5B-9748-0D474271808F}</a:tableStyleId>
              </a:tblPr>
              <a:tblGrid>
                <a:gridCol w="1407114">
                  <a:extLst>
                    <a:ext uri="{9D8B030D-6E8A-4147-A177-3AD203B41FA5}">
                      <a16:colId xmlns="" xmlns:a16="http://schemas.microsoft.com/office/drawing/2014/main" val="20000"/>
                    </a:ext>
                  </a:extLst>
                </a:gridCol>
                <a:gridCol w="1407114">
                  <a:extLst>
                    <a:ext uri="{9D8B030D-6E8A-4147-A177-3AD203B41FA5}">
                      <a16:colId xmlns="" xmlns:a16="http://schemas.microsoft.com/office/drawing/2014/main" val="20001"/>
                    </a:ext>
                  </a:extLst>
                </a:gridCol>
                <a:gridCol w="1407114">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43" name="矩形 42"/>
          <p:cNvSpPr/>
          <p:nvPr/>
        </p:nvSpPr>
        <p:spPr>
          <a:xfrm>
            <a:off x="983432" y="5517212"/>
            <a:ext cx="1620180" cy="307777"/>
          </a:xfrm>
          <a:prstGeom prst="rect">
            <a:avLst/>
          </a:prstGeom>
        </p:spPr>
        <p:txBody>
          <a:bodyPr wrap="square">
            <a:spAutoFit/>
          </a:bodyPr>
          <a:lstStyle/>
          <a:p>
            <a:pPr font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的广播地址</a:t>
            </a:r>
          </a:p>
        </p:txBody>
      </p:sp>
      <p:sp>
        <p:nvSpPr>
          <p:cNvPr id="44" name="矩形 43"/>
          <p:cNvSpPr/>
          <p:nvPr/>
        </p:nvSpPr>
        <p:spPr>
          <a:xfrm>
            <a:off x="8868308" y="5517212"/>
            <a:ext cx="2124236" cy="307777"/>
          </a:xfrm>
          <a:prstGeom prst="rect">
            <a:avLst/>
          </a:prstGeom>
        </p:spPr>
        <p:txBody>
          <a:bodyPr wrap="square">
            <a:spAutoFit/>
          </a:bodyPr>
          <a:lstStyle/>
          <a:p>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192.168.10.255/25</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880053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IPv4 (Internet Protocol Version 4)</a:t>
            </a:r>
            <a:r>
              <a:rPr lang="zh-CN" altLang="en-US" dirty="0"/>
              <a:t>协议族是</a:t>
            </a:r>
            <a:r>
              <a:rPr lang="en-US" altLang="zh-CN" dirty="0"/>
              <a:t>TCP/IP</a:t>
            </a:r>
            <a:r>
              <a:rPr lang="zh-CN" altLang="en-US" dirty="0"/>
              <a:t>协议族中最为核心的协议族。它工作在</a:t>
            </a:r>
            <a:r>
              <a:rPr lang="en-US" altLang="zh-CN" dirty="0"/>
              <a:t>TCP/IP</a:t>
            </a:r>
            <a:r>
              <a:rPr lang="zh-CN" altLang="en-US" dirty="0"/>
              <a:t>协议栈的网络层，该层与</a:t>
            </a:r>
            <a:r>
              <a:rPr lang="en-US" altLang="zh-CN" dirty="0"/>
              <a:t>OSI</a:t>
            </a:r>
            <a:r>
              <a:rPr lang="zh-CN" altLang="en-US" dirty="0"/>
              <a:t>参考模型的网络层相对应。</a:t>
            </a:r>
          </a:p>
          <a:p>
            <a:r>
              <a:rPr lang="zh-CN" altLang="en-US" dirty="0"/>
              <a:t>网络层提供了无连接数据传输服务，即网络在发送数据报文时不需要先建立连接，每一个</a:t>
            </a:r>
            <a:r>
              <a:rPr lang="en-US" altLang="zh-CN" dirty="0"/>
              <a:t>IP</a:t>
            </a:r>
            <a:r>
              <a:rPr lang="zh-CN" altLang="en-US" dirty="0"/>
              <a:t>数据报文独立发送。</a:t>
            </a:r>
          </a:p>
          <a:p>
            <a:r>
              <a:rPr lang="zh-CN" altLang="en-US" dirty="0"/>
              <a:t>在本章节中，将介绍</a:t>
            </a:r>
            <a:r>
              <a:rPr lang="en-US" altLang="zh-CN" dirty="0"/>
              <a:t>IPv4</a:t>
            </a:r>
            <a:r>
              <a:rPr lang="zh-CN" altLang="en-US" dirty="0"/>
              <a:t>地址的基本概念，介绍如何进行子网划分，并且会介绍网络</a:t>
            </a:r>
            <a:r>
              <a:rPr lang="en-US" altLang="zh-CN" dirty="0"/>
              <a:t>IP</a:t>
            </a:r>
            <a:r>
              <a:rPr lang="zh-CN" altLang="en-US" dirty="0"/>
              <a:t>地址规划和</a:t>
            </a:r>
            <a:r>
              <a:rPr lang="en-US" altLang="zh-CN" dirty="0"/>
              <a:t>IP</a:t>
            </a:r>
            <a:r>
              <a:rPr lang="zh-CN" altLang="en-US" dirty="0"/>
              <a:t>地址的基本配置。</a:t>
            </a:r>
          </a:p>
          <a:p>
            <a:endParaRPr lang="zh-CN" altLang="en-US" dirty="0"/>
          </a:p>
        </p:txBody>
      </p:sp>
    </p:spTree>
    <p:extLst>
      <p:ext uri="{BB962C8B-B14F-4D97-AF65-F5344CB8AC3E}">
        <p14:creationId xmlns:p14="http://schemas.microsoft.com/office/powerpoint/2010/main" val="2514439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bwMode="auto">
          <a:xfrm>
            <a:off x="6231916" y="1331429"/>
            <a:ext cx="5004556" cy="864096"/>
          </a:xfrm>
          <a:prstGeom prst="rect">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bwMode="auto">
          <a:xfrm>
            <a:off x="8572176" y="4566610"/>
            <a:ext cx="972108" cy="1044116"/>
          </a:xfrm>
          <a:prstGeom prst="rect">
            <a:avLst/>
          </a:prstGeom>
          <a:pattFill prst="wdUpDiag">
            <a:fgClr>
              <a:srgbClr val="FFD17D"/>
            </a:fgClr>
            <a:bgClr>
              <a:schemeClr val="bg1"/>
            </a:bgClr>
          </a:patt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练习：计算子网 </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 name="文本框 43"/>
          <p:cNvSpPr txBox="1"/>
          <p:nvPr/>
        </p:nvSpPr>
        <p:spPr bwMode="auto">
          <a:xfrm>
            <a:off x="6123904" y="2503507"/>
            <a:ext cx="4968552" cy="375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85750" indent="-285750" fontAlgn="base">
              <a:lnSpc>
                <a:spcPct val="125000"/>
              </a:lnSpc>
              <a:buFont typeface="Arial" panose="020B0604020202020204" pitchFamily="34" charset="0"/>
              <a:buChar char="•"/>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计算：</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（以</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10</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台主机为例）</a:t>
            </a:r>
          </a:p>
        </p:txBody>
      </p:sp>
      <p:sp>
        <p:nvSpPr>
          <p:cNvPr id="45" name="文本框 44"/>
          <p:cNvSpPr txBox="1"/>
          <p:nvPr/>
        </p:nvSpPr>
        <p:spPr bwMode="auto">
          <a:xfrm>
            <a:off x="6411936" y="2856463"/>
            <a:ext cx="4968552" cy="89657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base">
              <a:lnSpc>
                <a:spcPct val="125000"/>
              </a:lnSpc>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步骤</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：计算所需主机位</a:t>
            </a: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fontAlgn="base">
              <a:lnSpc>
                <a:spcPct val="125000"/>
              </a:lnSpc>
            </a:pPr>
            <a:r>
              <a:rPr lang="en-US" altLang="zh-CN" sz="14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2</a:t>
            </a:r>
            <a:r>
              <a:rPr lang="en-US" altLang="zh-CN" sz="1400" baseline="30000" dirty="0" smtClean="0">
                <a:latin typeface="Huawei Sans" panose="020C0503030203020204" pitchFamily="34" charset="0"/>
                <a:ea typeface="方正兰亭黑简体" panose="02000000000000000000" pitchFamily="2" charset="-122"/>
                <a:cs typeface="Huawei Sans" panose="020C0503030203020204" pitchFamily="34" charset="0"/>
              </a:rPr>
              <a:t>n</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-2≥</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a:t>
            </a:r>
          </a:p>
          <a:p>
            <a:pPr fontAlgn="base">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n ≥ 4</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位，主机位</a:t>
            </a:r>
            <a:endPar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文本框 45"/>
          <p:cNvSpPr txBox="1"/>
          <p:nvPr/>
        </p:nvSpPr>
        <p:spPr bwMode="auto">
          <a:xfrm>
            <a:off x="6411936" y="3872902"/>
            <a:ext cx="4968552" cy="3384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fontAlgn="base">
              <a:lnSpc>
                <a:spcPct val="125000"/>
              </a:lnSpc>
              <a:defRPr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步骤</a:t>
            </a:r>
            <a:r>
              <a:rPr lang="en-US" altLang="zh-CN" dirty="0"/>
              <a:t>2</a:t>
            </a:r>
            <a:r>
              <a:rPr lang="zh-CN" altLang="en-US" dirty="0"/>
              <a:t>：向主机位借位</a:t>
            </a:r>
            <a:endParaRPr lang="en-US" altLang="zh-CN" dirty="0"/>
          </a:p>
        </p:txBody>
      </p:sp>
      <p:graphicFrame>
        <p:nvGraphicFramePr>
          <p:cNvPr id="47" name="表格 46"/>
          <p:cNvGraphicFramePr>
            <a:graphicFrameLocks noGrp="1"/>
          </p:cNvGraphicFramePr>
          <p:nvPr>
            <p:extLst/>
          </p:nvPr>
        </p:nvGraphicFramePr>
        <p:xfrm>
          <a:off x="8536396" y="5034662"/>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48" name="表格 47"/>
          <p:cNvGraphicFramePr>
            <a:graphicFrameLocks noGrp="1"/>
          </p:cNvGraphicFramePr>
          <p:nvPr>
            <p:extLst/>
          </p:nvPr>
        </p:nvGraphicFramePr>
        <p:xfrm>
          <a:off x="6928595" y="5034682"/>
          <a:ext cx="1620000" cy="3600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49" name="表格 48"/>
          <p:cNvGraphicFramePr>
            <a:graphicFrameLocks noGrp="1"/>
          </p:cNvGraphicFramePr>
          <p:nvPr>
            <p:extLst/>
          </p:nvPr>
        </p:nvGraphicFramePr>
        <p:xfrm>
          <a:off x="8536396" y="4692644"/>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0" name="表格 49"/>
          <p:cNvGraphicFramePr>
            <a:graphicFrameLocks noGrp="1"/>
          </p:cNvGraphicFramePr>
          <p:nvPr>
            <p:extLst/>
          </p:nvPr>
        </p:nvGraphicFramePr>
        <p:xfrm>
          <a:off x="6928595" y="4692664"/>
          <a:ext cx="1620000" cy="3600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52" name="矩形 51"/>
          <p:cNvSpPr/>
          <p:nvPr/>
        </p:nvSpPr>
        <p:spPr>
          <a:xfrm>
            <a:off x="8572176" y="5790746"/>
            <a:ext cx="104411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子网位</a:t>
            </a:r>
          </a:p>
        </p:txBody>
      </p:sp>
      <p:sp>
        <p:nvSpPr>
          <p:cNvPr id="53" name="下箭头 52"/>
          <p:cNvSpPr/>
          <p:nvPr/>
        </p:nvSpPr>
        <p:spPr bwMode="auto">
          <a:xfrm>
            <a:off x="9004224" y="5502714"/>
            <a:ext cx="144016" cy="288032"/>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54" name="直接箭头连接符 53"/>
          <p:cNvCxnSpPr/>
          <p:nvPr/>
        </p:nvCxnSpPr>
        <p:spPr bwMode="auto">
          <a:xfrm>
            <a:off x="8572176" y="4458598"/>
            <a:ext cx="90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sp>
        <p:nvSpPr>
          <p:cNvPr id="55" name="矩形 54"/>
          <p:cNvSpPr/>
          <p:nvPr/>
        </p:nvSpPr>
        <p:spPr>
          <a:xfrm>
            <a:off x="8464164" y="4078813"/>
            <a:ext cx="1872208" cy="307777"/>
          </a:xfrm>
          <a:prstGeom prst="rect">
            <a:avLst/>
          </a:prstGeom>
        </p:spPr>
        <p:txBody>
          <a:bodyPr wrap="square">
            <a:spAutoFit/>
          </a:bodyPr>
          <a:lstStyle/>
          <a:p>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向主机位借</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4</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位</a:t>
            </a:r>
          </a:p>
        </p:txBody>
      </p:sp>
      <p:sp>
        <p:nvSpPr>
          <p:cNvPr id="56" name="矩形 55"/>
          <p:cNvSpPr/>
          <p:nvPr/>
        </p:nvSpPr>
        <p:spPr>
          <a:xfrm>
            <a:off x="6015892" y="4705399"/>
            <a:ext cx="936104" cy="307777"/>
          </a:xfrm>
          <a:prstGeom prst="rect">
            <a:avLst/>
          </a:prstGeom>
        </p:spPr>
        <p:txBody>
          <a:bodyPr wrap="square">
            <a:spAutoFit/>
          </a:bodyPr>
          <a:lstStyle/>
          <a:p>
            <a:pPr algn="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6015892" y="5065439"/>
            <a:ext cx="936104" cy="307777"/>
          </a:xfrm>
          <a:prstGeom prst="rect">
            <a:avLst/>
          </a:prstGeom>
        </p:spPr>
        <p:txBody>
          <a:bodyPr wrap="square">
            <a:spAutoFit/>
          </a:bodyPr>
          <a:lstStyle/>
          <a:p>
            <a:pPr algn="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子网掩码</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文本框 58"/>
          <p:cNvSpPr txBox="1"/>
          <p:nvPr/>
        </p:nvSpPr>
        <p:spPr bwMode="auto">
          <a:xfrm>
            <a:off x="9576643" y="5798266"/>
            <a:ext cx="2131937" cy="307777"/>
          </a:xfrm>
          <a:prstGeom prst="rect">
            <a:avLst/>
          </a:prstGeom>
        </p:spPr>
        <p:txBody>
          <a:bodyPr wrap="square">
            <a:spAutoFit/>
          </a:bodyPr>
          <a:lstStyle>
            <a:defPPr>
              <a:defRPr lang="zh-CN"/>
            </a:defPPr>
            <a:lvl1pPr fontAlgn="base">
              <a:defRPr sz="140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子网数</a:t>
            </a:r>
            <a:r>
              <a:rPr lang="zh-CN" altLang="en-US" dirty="0" smtClean="0"/>
              <a:t>：</a:t>
            </a:r>
            <a:r>
              <a:rPr lang="en-US" altLang="zh-CN" dirty="0" smtClean="0"/>
              <a:t>2</a:t>
            </a:r>
            <a:r>
              <a:rPr lang="en-US" altLang="zh-CN" sz="1600" baseline="30000" dirty="0" smtClean="0"/>
              <a:t>4</a:t>
            </a:r>
            <a:r>
              <a:rPr lang="en-US" altLang="zh-CN" dirty="0" smtClean="0"/>
              <a:t>=16</a:t>
            </a:r>
            <a:r>
              <a:rPr lang="zh-CN" altLang="en-US" dirty="0"/>
              <a:t>个子网</a:t>
            </a:r>
            <a:endParaRPr lang="en-US" altLang="zh-CN" dirty="0"/>
          </a:p>
        </p:txBody>
      </p:sp>
      <p:grpSp>
        <p:nvGrpSpPr>
          <p:cNvPr id="60" name="组合 59"/>
          <p:cNvGrpSpPr/>
          <p:nvPr/>
        </p:nvGrpSpPr>
        <p:grpSpPr>
          <a:xfrm>
            <a:off x="661539" y="1807865"/>
            <a:ext cx="5076601" cy="3456806"/>
            <a:chOff x="1008063" y="2168860"/>
            <a:chExt cx="5076601" cy="3456806"/>
          </a:xfrm>
        </p:grpSpPr>
        <p:sp>
          <p:nvSpPr>
            <p:cNvPr id="61" name="任意多边形 60"/>
            <p:cNvSpPr/>
            <p:nvPr/>
          </p:nvSpPr>
          <p:spPr bwMode="auto">
            <a:xfrm>
              <a:off x="2773932" y="3799607"/>
              <a:ext cx="873796" cy="133449"/>
            </a:xfrm>
            <a:custGeom>
              <a:avLst/>
              <a:gdLst>
                <a:gd name="connsiteX0" fmla="*/ 0 w 1409700"/>
                <a:gd name="connsiteY0" fmla="*/ 0 h 203200"/>
                <a:gd name="connsiteX1" fmla="*/ 736600 w 1409700"/>
                <a:gd name="connsiteY1" fmla="*/ 0 h 203200"/>
                <a:gd name="connsiteX2" fmla="*/ 533400 w 1409700"/>
                <a:gd name="connsiteY2" fmla="*/ 203200 h 203200"/>
                <a:gd name="connsiteX3" fmla="*/ 1409700 w 140970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409700" h="203200">
                  <a:moveTo>
                    <a:pt x="0" y="0"/>
                  </a:moveTo>
                  <a:lnTo>
                    <a:pt x="736600" y="0"/>
                  </a:lnTo>
                  <a:lnTo>
                    <a:pt x="533400" y="203200"/>
                  </a:lnTo>
                  <a:lnTo>
                    <a:pt x="1409700" y="203200"/>
                  </a:lnTo>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椭圆 61"/>
            <p:cNvSpPr/>
            <p:nvPr/>
          </p:nvSpPr>
          <p:spPr bwMode="auto">
            <a:xfrm>
              <a:off x="4104444" y="2636912"/>
              <a:ext cx="1980220" cy="2628292"/>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椭圆 62"/>
            <p:cNvSpPr/>
            <p:nvPr/>
          </p:nvSpPr>
          <p:spPr bwMode="auto">
            <a:xfrm>
              <a:off x="1008063" y="3969060"/>
              <a:ext cx="2232248" cy="1656606"/>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椭圆 63"/>
            <p:cNvSpPr/>
            <p:nvPr/>
          </p:nvSpPr>
          <p:spPr bwMode="auto">
            <a:xfrm>
              <a:off x="1020999" y="2168860"/>
              <a:ext cx="2232248" cy="1656606"/>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65" name="图片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7368" y="3655591"/>
              <a:ext cx="576064" cy="472372"/>
            </a:xfrm>
            <a:prstGeom prst="rect">
              <a:avLst/>
            </a:prstGeom>
          </p:spPr>
        </p:pic>
        <p:pic>
          <p:nvPicPr>
            <p:cNvPr id="66" name="图片 65" descr="PC.png"/>
            <p:cNvPicPr>
              <a:picLocks noChangeAspect="1"/>
            </p:cNvPicPr>
            <p:nvPr/>
          </p:nvPicPr>
          <p:blipFill>
            <a:blip r:embed="rId4" cstate="print"/>
            <a:stretch>
              <a:fillRect/>
            </a:stretch>
          </p:blipFill>
          <p:spPr>
            <a:xfrm>
              <a:off x="1307268" y="2755543"/>
              <a:ext cx="609376" cy="468000"/>
            </a:xfrm>
            <a:prstGeom prst="rect">
              <a:avLst/>
            </a:prstGeom>
          </p:spPr>
        </p:pic>
        <p:cxnSp>
          <p:nvCxnSpPr>
            <p:cNvPr id="67" name="直接连接符 66"/>
            <p:cNvCxnSpPr/>
            <p:nvPr/>
          </p:nvCxnSpPr>
          <p:spPr bwMode="auto">
            <a:xfrm>
              <a:off x="1271464" y="3444371"/>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pic>
          <p:nvPicPr>
            <p:cNvPr id="68" name="图片 67" descr="PC.png"/>
            <p:cNvPicPr>
              <a:picLocks noChangeAspect="1"/>
            </p:cNvPicPr>
            <p:nvPr/>
          </p:nvPicPr>
          <p:blipFill>
            <a:blip r:embed="rId4" cstate="print"/>
            <a:stretch>
              <a:fillRect/>
            </a:stretch>
          </p:blipFill>
          <p:spPr>
            <a:xfrm>
              <a:off x="2351384" y="2755543"/>
              <a:ext cx="609376" cy="468000"/>
            </a:xfrm>
            <a:prstGeom prst="rect">
              <a:avLst/>
            </a:prstGeom>
          </p:spPr>
        </p:pic>
        <p:cxnSp>
          <p:nvCxnSpPr>
            <p:cNvPr id="69" name="直接连接符 68"/>
            <p:cNvCxnSpPr>
              <a:stCxn id="66" idx="2"/>
            </p:cNvCxnSpPr>
            <p:nvPr/>
          </p:nvCxnSpPr>
          <p:spPr bwMode="auto">
            <a:xfrm>
              <a:off x="1611956" y="3223543"/>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70" name="直接连接符 69"/>
            <p:cNvCxnSpPr>
              <a:stCxn id="68" idx="2"/>
            </p:cNvCxnSpPr>
            <p:nvPr/>
          </p:nvCxnSpPr>
          <p:spPr bwMode="auto">
            <a:xfrm flipH="1">
              <a:off x="2639416" y="3223543"/>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71" name="直接连接符 70"/>
            <p:cNvCxnSpPr>
              <a:endCxn id="65" idx="0"/>
            </p:cNvCxnSpPr>
            <p:nvPr/>
          </p:nvCxnSpPr>
          <p:spPr bwMode="auto">
            <a:xfrm>
              <a:off x="2495400" y="3439567"/>
              <a:ext cx="0" cy="21602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72" name="直接连接符 71"/>
            <p:cNvCxnSpPr>
              <a:stCxn id="65" idx="2"/>
            </p:cNvCxnSpPr>
            <p:nvPr/>
          </p:nvCxnSpPr>
          <p:spPr bwMode="auto">
            <a:xfrm>
              <a:off x="2495400" y="4127963"/>
              <a:ext cx="0" cy="21170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73" name="直接连接符 72"/>
            <p:cNvCxnSpPr/>
            <p:nvPr/>
          </p:nvCxnSpPr>
          <p:spPr bwMode="auto">
            <a:xfrm flipV="1">
              <a:off x="1271464" y="4334863"/>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74" name="直接连接符 73"/>
            <p:cNvCxnSpPr/>
            <p:nvPr/>
          </p:nvCxnSpPr>
          <p:spPr bwMode="auto">
            <a:xfrm flipV="1">
              <a:off x="1611956" y="4339667"/>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75" name="直接连接符 74"/>
            <p:cNvCxnSpPr/>
            <p:nvPr/>
          </p:nvCxnSpPr>
          <p:spPr bwMode="auto">
            <a:xfrm flipH="1" flipV="1">
              <a:off x="2639416" y="4339667"/>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76" name="图片 75" descr="PC.png"/>
            <p:cNvPicPr>
              <a:picLocks noChangeAspect="1"/>
            </p:cNvPicPr>
            <p:nvPr/>
          </p:nvPicPr>
          <p:blipFill>
            <a:blip r:embed="rId4" cstate="print"/>
            <a:stretch>
              <a:fillRect/>
            </a:stretch>
          </p:blipFill>
          <p:spPr>
            <a:xfrm>
              <a:off x="1307268" y="4519687"/>
              <a:ext cx="609376" cy="468000"/>
            </a:xfrm>
            <a:prstGeom prst="rect">
              <a:avLst/>
            </a:prstGeom>
          </p:spPr>
        </p:pic>
        <p:pic>
          <p:nvPicPr>
            <p:cNvPr id="77" name="图片 76" descr="PC.png"/>
            <p:cNvPicPr>
              <a:picLocks noChangeAspect="1"/>
            </p:cNvPicPr>
            <p:nvPr/>
          </p:nvPicPr>
          <p:blipFill>
            <a:blip r:embed="rId4" cstate="print"/>
            <a:stretch>
              <a:fillRect/>
            </a:stretch>
          </p:blipFill>
          <p:spPr>
            <a:xfrm>
              <a:off x="2351384" y="4519687"/>
              <a:ext cx="609376" cy="468000"/>
            </a:xfrm>
            <a:prstGeom prst="rect">
              <a:avLst/>
            </a:prstGeom>
          </p:spPr>
        </p:pic>
        <p:pic>
          <p:nvPicPr>
            <p:cNvPr id="78" name="图片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7728" y="3655591"/>
              <a:ext cx="576064" cy="472372"/>
            </a:xfrm>
            <a:prstGeom prst="rect">
              <a:avLst/>
            </a:prstGeom>
          </p:spPr>
        </p:pic>
        <p:cxnSp>
          <p:nvCxnSpPr>
            <p:cNvPr id="79" name="直接连接符 78"/>
            <p:cNvCxnSpPr>
              <a:stCxn id="78" idx="3"/>
            </p:cNvCxnSpPr>
            <p:nvPr/>
          </p:nvCxnSpPr>
          <p:spPr bwMode="auto">
            <a:xfrm flipV="1">
              <a:off x="4223792" y="3871615"/>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80" name="直接连接符 79"/>
            <p:cNvCxnSpPr/>
            <p:nvPr/>
          </p:nvCxnSpPr>
          <p:spPr bwMode="auto">
            <a:xfrm flipV="1">
              <a:off x="4511824" y="3151735"/>
              <a:ext cx="0" cy="180000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81" name="直接连接符 80"/>
            <p:cNvCxnSpPr/>
            <p:nvPr/>
          </p:nvCxnSpPr>
          <p:spPr bwMode="auto">
            <a:xfrm flipV="1">
              <a:off x="4511824" y="3349531"/>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82" name="图片 81" descr="PC.png"/>
            <p:cNvPicPr>
              <a:picLocks noChangeAspect="1"/>
            </p:cNvPicPr>
            <p:nvPr/>
          </p:nvPicPr>
          <p:blipFill>
            <a:blip r:embed="rId4" cstate="print"/>
            <a:stretch>
              <a:fillRect/>
            </a:stretch>
          </p:blipFill>
          <p:spPr>
            <a:xfrm>
              <a:off x="4799856" y="3115531"/>
              <a:ext cx="609376" cy="468000"/>
            </a:xfrm>
            <a:prstGeom prst="rect">
              <a:avLst/>
            </a:prstGeom>
          </p:spPr>
        </p:pic>
        <p:cxnSp>
          <p:nvCxnSpPr>
            <p:cNvPr id="83" name="直接连接符 82"/>
            <p:cNvCxnSpPr/>
            <p:nvPr/>
          </p:nvCxnSpPr>
          <p:spPr bwMode="auto">
            <a:xfrm flipV="1">
              <a:off x="4511824" y="4033607"/>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84" name="图片 83" descr="PC.png"/>
            <p:cNvPicPr>
              <a:picLocks noChangeAspect="1"/>
            </p:cNvPicPr>
            <p:nvPr/>
          </p:nvPicPr>
          <p:blipFill>
            <a:blip r:embed="rId4" cstate="print"/>
            <a:stretch>
              <a:fillRect/>
            </a:stretch>
          </p:blipFill>
          <p:spPr>
            <a:xfrm>
              <a:off x="4799856" y="3799607"/>
              <a:ext cx="609376" cy="468000"/>
            </a:xfrm>
            <a:prstGeom prst="rect">
              <a:avLst/>
            </a:prstGeom>
          </p:spPr>
        </p:pic>
        <p:cxnSp>
          <p:nvCxnSpPr>
            <p:cNvPr id="85" name="直接连接符 84"/>
            <p:cNvCxnSpPr/>
            <p:nvPr/>
          </p:nvCxnSpPr>
          <p:spPr bwMode="auto">
            <a:xfrm flipV="1">
              <a:off x="4511824" y="4887188"/>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86" name="图片 85" descr="PC.png"/>
            <p:cNvPicPr>
              <a:picLocks noChangeAspect="1"/>
            </p:cNvPicPr>
            <p:nvPr/>
          </p:nvPicPr>
          <p:blipFill>
            <a:blip r:embed="rId4" cstate="print"/>
            <a:stretch>
              <a:fillRect/>
            </a:stretch>
          </p:blipFill>
          <p:spPr>
            <a:xfrm>
              <a:off x="4799856" y="4653188"/>
              <a:ext cx="609376" cy="468000"/>
            </a:xfrm>
            <a:prstGeom prst="rect">
              <a:avLst/>
            </a:prstGeom>
          </p:spPr>
        </p:pic>
        <p:sp>
          <p:nvSpPr>
            <p:cNvPr id="87" name="矩形 86"/>
            <p:cNvSpPr/>
            <p:nvPr/>
          </p:nvSpPr>
          <p:spPr>
            <a:xfrm>
              <a:off x="1523292" y="2348880"/>
              <a:ext cx="1116124" cy="307777"/>
            </a:xfrm>
            <a:prstGeom prst="rect">
              <a:avLst/>
            </a:prstGeom>
          </p:spPr>
          <p:txBody>
            <a:bodyPr wrap="square">
              <a:spAutoFit/>
            </a:bodyPr>
            <a:lstStyle/>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台主机</a:t>
              </a:r>
            </a:p>
          </p:txBody>
        </p:sp>
        <p:sp>
          <p:nvSpPr>
            <p:cNvPr id="88" name="矩形 87"/>
            <p:cNvSpPr/>
            <p:nvPr/>
          </p:nvSpPr>
          <p:spPr>
            <a:xfrm>
              <a:off x="1523292" y="5014292"/>
              <a:ext cx="1116124" cy="307777"/>
            </a:xfrm>
            <a:prstGeom prst="rect">
              <a:avLst/>
            </a:prstGeom>
          </p:spPr>
          <p:txBody>
            <a:bodyPr wrap="square">
              <a:spAutoFit/>
            </a:bodyPr>
            <a:lstStyle/>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台主机</a:t>
              </a:r>
            </a:p>
          </p:txBody>
        </p:sp>
        <p:sp>
          <p:nvSpPr>
            <p:cNvPr id="89" name="矩形 88"/>
            <p:cNvSpPr/>
            <p:nvPr/>
          </p:nvSpPr>
          <p:spPr>
            <a:xfrm>
              <a:off x="4511824" y="2744924"/>
              <a:ext cx="1116124" cy="307777"/>
            </a:xfrm>
            <a:prstGeom prst="rect">
              <a:avLst/>
            </a:prstGeom>
          </p:spPr>
          <p:txBody>
            <a:bodyPr wrap="square">
              <a:spAutoFit/>
            </a:bodyPr>
            <a:lstStyle/>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30</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台主机</a:t>
              </a:r>
            </a:p>
          </p:txBody>
        </p:sp>
        <p:sp>
          <p:nvSpPr>
            <p:cNvPr id="90" name="矩形 89"/>
            <p:cNvSpPr/>
            <p:nvPr/>
          </p:nvSpPr>
          <p:spPr>
            <a:xfrm>
              <a:off x="1595500" y="2780928"/>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1" name="矩形 90"/>
            <p:cNvSpPr/>
            <p:nvPr/>
          </p:nvSpPr>
          <p:spPr>
            <a:xfrm>
              <a:off x="1595500" y="4581128"/>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2" name="矩形 91"/>
            <p:cNvSpPr/>
            <p:nvPr/>
          </p:nvSpPr>
          <p:spPr>
            <a:xfrm rot="5400000">
              <a:off x="4575702" y="4337230"/>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93" name="文本框 92"/>
          <p:cNvSpPr txBox="1"/>
          <p:nvPr/>
        </p:nvSpPr>
        <p:spPr bwMode="auto">
          <a:xfrm>
            <a:off x="6231916" y="1419304"/>
            <a:ext cx="4968552"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marL="285750" indent="-285750" fontAlgn="base">
              <a:lnSpc>
                <a:spcPct val="125000"/>
              </a:lnSpc>
              <a:buFont typeface="Arial" panose="020B0604020202020204" pitchFamily="34" charset="0"/>
              <a:buChar char="•"/>
              <a:defRPr sz="1600" b="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问题：</a:t>
            </a:r>
            <a:r>
              <a:rPr lang="zh-CN" altLang="en-US" b="0" dirty="0"/>
              <a:t>现有一个</a:t>
            </a:r>
            <a:r>
              <a:rPr lang="en-US" altLang="zh-CN" b="0" dirty="0"/>
              <a:t>C</a:t>
            </a:r>
            <a:r>
              <a:rPr lang="zh-CN" altLang="en-US" b="0" dirty="0"/>
              <a:t>类网络地址段</a:t>
            </a:r>
            <a:r>
              <a:rPr lang="en-US" altLang="zh-CN" b="0" dirty="0"/>
              <a:t>192.168.1.0/24</a:t>
            </a:r>
            <a:r>
              <a:rPr lang="zh-CN" altLang="en-US" b="0" dirty="0"/>
              <a:t>，请使用可变长子网掩码给三个子网分别分配</a:t>
            </a:r>
            <a:r>
              <a:rPr lang="en-US" altLang="zh-CN" b="0" dirty="0"/>
              <a:t>IP</a:t>
            </a:r>
            <a:r>
              <a:rPr lang="zh-CN" altLang="en-US" b="0" dirty="0"/>
              <a:t>地址。</a:t>
            </a:r>
          </a:p>
        </p:txBody>
      </p:sp>
    </p:spTree>
    <p:extLst>
      <p:ext uri="{BB962C8B-B14F-4D97-AF65-F5344CB8AC3E}">
        <p14:creationId xmlns:p14="http://schemas.microsoft.com/office/powerpoint/2010/main" val="311310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4" grpId="0"/>
      <p:bldP spid="45" grpId="0"/>
      <p:bldP spid="46" grpId="0"/>
      <p:bldP spid="52" grpId="0"/>
      <p:bldP spid="53" grpId="0" animBg="1"/>
      <p:bldP spid="55" grpId="0"/>
      <p:bldP spid="56" grpId="0"/>
      <p:bldP spid="57" grpId="0"/>
      <p:bldP spid="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组合 80"/>
          <p:cNvGrpSpPr/>
          <p:nvPr/>
        </p:nvGrpSpPr>
        <p:grpSpPr>
          <a:xfrm>
            <a:off x="661539" y="1807865"/>
            <a:ext cx="5076601" cy="3456806"/>
            <a:chOff x="1008063" y="2168860"/>
            <a:chExt cx="5076601" cy="3456806"/>
          </a:xfrm>
        </p:grpSpPr>
        <p:sp>
          <p:nvSpPr>
            <p:cNvPr id="107" name="任意多边形 106"/>
            <p:cNvSpPr/>
            <p:nvPr/>
          </p:nvSpPr>
          <p:spPr bwMode="auto">
            <a:xfrm>
              <a:off x="2773932" y="3799607"/>
              <a:ext cx="873796" cy="133449"/>
            </a:xfrm>
            <a:custGeom>
              <a:avLst/>
              <a:gdLst>
                <a:gd name="connsiteX0" fmla="*/ 0 w 1409700"/>
                <a:gd name="connsiteY0" fmla="*/ 0 h 203200"/>
                <a:gd name="connsiteX1" fmla="*/ 736600 w 1409700"/>
                <a:gd name="connsiteY1" fmla="*/ 0 h 203200"/>
                <a:gd name="connsiteX2" fmla="*/ 533400 w 1409700"/>
                <a:gd name="connsiteY2" fmla="*/ 203200 h 203200"/>
                <a:gd name="connsiteX3" fmla="*/ 1409700 w 140970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409700" h="203200">
                  <a:moveTo>
                    <a:pt x="0" y="0"/>
                  </a:moveTo>
                  <a:lnTo>
                    <a:pt x="736600" y="0"/>
                  </a:lnTo>
                  <a:lnTo>
                    <a:pt x="533400" y="203200"/>
                  </a:lnTo>
                  <a:lnTo>
                    <a:pt x="1409700" y="203200"/>
                  </a:lnTo>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椭圆 81"/>
            <p:cNvSpPr/>
            <p:nvPr/>
          </p:nvSpPr>
          <p:spPr bwMode="auto">
            <a:xfrm>
              <a:off x="4104444" y="2636912"/>
              <a:ext cx="1980220" cy="2628292"/>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椭圆 82"/>
            <p:cNvSpPr/>
            <p:nvPr/>
          </p:nvSpPr>
          <p:spPr bwMode="auto">
            <a:xfrm>
              <a:off x="1008063" y="3969060"/>
              <a:ext cx="2232248" cy="1656606"/>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椭圆 83"/>
            <p:cNvSpPr/>
            <p:nvPr/>
          </p:nvSpPr>
          <p:spPr bwMode="auto">
            <a:xfrm>
              <a:off x="1020999" y="2168860"/>
              <a:ext cx="2232248" cy="1656606"/>
            </a:xfrm>
            <a:prstGeom prst="ellipse">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85" name="图片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7368" y="3655591"/>
              <a:ext cx="576064" cy="472372"/>
            </a:xfrm>
            <a:prstGeom prst="rect">
              <a:avLst/>
            </a:prstGeom>
          </p:spPr>
        </p:pic>
        <p:pic>
          <p:nvPicPr>
            <p:cNvPr id="86" name="图片 85" descr="PC.png"/>
            <p:cNvPicPr>
              <a:picLocks noChangeAspect="1"/>
            </p:cNvPicPr>
            <p:nvPr/>
          </p:nvPicPr>
          <p:blipFill>
            <a:blip r:embed="rId4" cstate="print"/>
            <a:stretch>
              <a:fillRect/>
            </a:stretch>
          </p:blipFill>
          <p:spPr>
            <a:xfrm>
              <a:off x="1307268" y="2755543"/>
              <a:ext cx="609376" cy="468000"/>
            </a:xfrm>
            <a:prstGeom prst="rect">
              <a:avLst/>
            </a:prstGeom>
          </p:spPr>
        </p:pic>
        <p:cxnSp>
          <p:nvCxnSpPr>
            <p:cNvPr id="87" name="直接连接符 86"/>
            <p:cNvCxnSpPr/>
            <p:nvPr/>
          </p:nvCxnSpPr>
          <p:spPr bwMode="auto">
            <a:xfrm>
              <a:off x="1271464" y="3444371"/>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pic>
          <p:nvPicPr>
            <p:cNvPr id="88" name="图片 87" descr="PC.png"/>
            <p:cNvPicPr>
              <a:picLocks noChangeAspect="1"/>
            </p:cNvPicPr>
            <p:nvPr/>
          </p:nvPicPr>
          <p:blipFill>
            <a:blip r:embed="rId4" cstate="print"/>
            <a:stretch>
              <a:fillRect/>
            </a:stretch>
          </p:blipFill>
          <p:spPr>
            <a:xfrm>
              <a:off x="2351384" y="2755543"/>
              <a:ext cx="609376" cy="468000"/>
            </a:xfrm>
            <a:prstGeom prst="rect">
              <a:avLst/>
            </a:prstGeom>
          </p:spPr>
        </p:pic>
        <p:cxnSp>
          <p:nvCxnSpPr>
            <p:cNvPr id="89" name="直接连接符 88"/>
            <p:cNvCxnSpPr>
              <a:stCxn id="86" idx="2"/>
            </p:cNvCxnSpPr>
            <p:nvPr/>
          </p:nvCxnSpPr>
          <p:spPr bwMode="auto">
            <a:xfrm>
              <a:off x="1611956" y="3223543"/>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90" name="直接连接符 89"/>
            <p:cNvCxnSpPr>
              <a:stCxn id="88" idx="2"/>
            </p:cNvCxnSpPr>
            <p:nvPr/>
          </p:nvCxnSpPr>
          <p:spPr bwMode="auto">
            <a:xfrm flipH="1">
              <a:off x="2639416" y="3223543"/>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91" name="直接连接符 90"/>
            <p:cNvCxnSpPr>
              <a:endCxn id="85" idx="0"/>
            </p:cNvCxnSpPr>
            <p:nvPr/>
          </p:nvCxnSpPr>
          <p:spPr bwMode="auto">
            <a:xfrm>
              <a:off x="2495400" y="3439567"/>
              <a:ext cx="0" cy="21602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92" name="直接连接符 91"/>
            <p:cNvCxnSpPr>
              <a:stCxn id="85" idx="2"/>
            </p:cNvCxnSpPr>
            <p:nvPr/>
          </p:nvCxnSpPr>
          <p:spPr bwMode="auto">
            <a:xfrm>
              <a:off x="2495400" y="4127963"/>
              <a:ext cx="0" cy="211704"/>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93" name="直接连接符 92"/>
            <p:cNvCxnSpPr/>
            <p:nvPr/>
          </p:nvCxnSpPr>
          <p:spPr bwMode="auto">
            <a:xfrm flipV="1">
              <a:off x="1271464" y="4334863"/>
              <a:ext cx="1800000"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94" name="直接连接符 93"/>
            <p:cNvCxnSpPr/>
            <p:nvPr/>
          </p:nvCxnSpPr>
          <p:spPr bwMode="auto">
            <a:xfrm flipV="1">
              <a:off x="1611956" y="4339667"/>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95" name="直接连接符 94"/>
            <p:cNvCxnSpPr/>
            <p:nvPr/>
          </p:nvCxnSpPr>
          <p:spPr bwMode="auto">
            <a:xfrm flipH="1" flipV="1">
              <a:off x="2639416" y="4339667"/>
              <a:ext cx="0" cy="23400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96" name="图片 95" descr="PC.png"/>
            <p:cNvPicPr>
              <a:picLocks noChangeAspect="1"/>
            </p:cNvPicPr>
            <p:nvPr/>
          </p:nvPicPr>
          <p:blipFill>
            <a:blip r:embed="rId4" cstate="print"/>
            <a:stretch>
              <a:fillRect/>
            </a:stretch>
          </p:blipFill>
          <p:spPr>
            <a:xfrm>
              <a:off x="1307268" y="4519687"/>
              <a:ext cx="609376" cy="468000"/>
            </a:xfrm>
            <a:prstGeom prst="rect">
              <a:avLst/>
            </a:prstGeom>
          </p:spPr>
        </p:pic>
        <p:pic>
          <p:nvPicPr>
            <p:cNvPr id="97" name="图片 96" descr="PC.png"/>
            <p:cNvPicPr>
              <a:picLocks noChangeAspect="1"/>
            </p:cNvPicPr>
            <p:nvPr/>
          </p:nvPicPr>
          <p:blipFill>
            <a:blip r:embed="rId4" cstate="print"/>
            <a:stretch>
              <a:fillRect/>
            </a:stretch>
          </p:blipFill>
          <p:spPr>
            <a:xfrm>
              <a:off x="2351384" y="4519687"/>
              <a:ext cx="609376" cy="468000"/>
            </a:xfrm>
            <a:prstGeom prst="rect">
              <a:avLst/>
            </a:prstGeom>
          </p:spPr>
        </p:pic>
        <p:pic>
          <p:nvPicPr>
            <p:cNvPr id="98" name="图片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7728" y="3655591"/>
              <a:ext cx="576064" cy="472372"/>
            </a:xfrm>
            <a:prstGeom prst="rect">
              <a:avLst/>
            </a:prstGeom>
          </p:spPr>
        </p:pic>
        <p:cxnSp>
          <p:nvCxnSpPr>
            <p:cNvPr id="99" name="直接连接符 98"/>
            <p:cNvCxnSpPr>
              <a:stCxn id="98" idx="3"/>
            </p:cNvCxnSpPr>
            <p:nvPr/>
          </p:nvCxnSpPr>
          <p:spPr bwMode="auto">
            <a:xfrm flipV="1">
              <a:off x="4223792" y="3871615"/>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00" name="直接连接符 99"/>
            <p:cNvCxnSpPr/>
            <p:nvPr/>
          </p:nvCxnSpPr>
          <p:spPr bwMode="auto">
            <a:xfrm flipV="1">
              <a:off x="4511824" y="3151735"/>
              <a:ext cx="0" cy="180000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101" name="直接连接符 100"/>
            <p:cNvCxnSpPr/>
            <p:nvPr/>
          </p:nvCxnSpPr>
          <p:spPr bwMode="auto">
            <a:xfrm flipV="1">
              <a:off x="4511824" y="3349531"/>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102" name="图片 101" descr="PC.png"/>
            <p:cNvPicPr>
              <a:picLocks noChangeAspect="1"/>
            </p:cNvPicPr>
            <p:nvPr/>
          </p:nvPicPr>
          <p:blipFill>
            <a:blip r:embed="rId4" cstate="print"/>
            <a:stretch>
              <a:fillRect/>
            </a:stretch>
          </p:blipFill>
          <p:spPr>
            <a:xfrm>
              <a:off x="4799856" y="3115531"/>
              <a:ext cx="609376" cy="468000"/>
            </a:xfrm>
            <a:prstGeom prst="rect">
              <a:avLst/>
            </a:prstGeom>
          </p:spPr>
        </p:pic>
        <p:cxnSp>
          <p:nvCxnSpPr>
            <p:cNvPr id="103" name="直接连接符 102"/>
            <p:cNvCxnSpPr/>
            <p:nvPr/>
          </p:nvCxnSpPr>
          <p:spPr bwMode="auto">
            <a:xfrm flipV="1">
              <a:off x="4511824" y="4033607"/>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104" name="图片 103" descr="PC.png"/>
            <p:cNvPicPr>
              <a:picLocks noChangeAspect="1"/>
            </p:cNvPicPr>
            <p:nvPr/>
          </p:nvPicPr>
          <p:blipFill>
            <a:blip r:embed="rId4" cstate="print"/>
            <a:stretch>
              <a:fillRect/>
            </a:stretch>
          </p:blipFill>
          <p:spPr>
            <a:xfrm>
              <a:off x="4799856" y="3799607"/>
              <a:ext cx="609376" cy="468000"/>
            </a:xfrm>
            <a:prstGeom prst="rect">
              <a:avLst/>
            </a:prstGeom>
          </p:spPr>
        </p:pic>
        <p:cxnSp>
          <p:nvCxnSpPr>
            <p:cNvPr id="105" name="直接连接符 104"/>
            <p:cNvCxnSpPr/>
            <p:nvPr/>
          </p:nvCxnSpPr>
          <p:spPr bwMode="auto">
            <a:xfrm flipV="1">
              <a:off x="4511824" y="4887188"/>
              <a:ext cx="28803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pic>
          <p:nvPicPr>
            <p:cNvPr id="106" name="图片 105" descr="PC.png"/>
            <p:cNvPicPr>
              <a:picLocks noChangeAspect="1"/>
            </p:cNvPicPr>
            <p:nvPr/>
          </p:nvPicPr>
          <p:blipFill>
            <a:blip r:embed="rId4" cstate="print"/>
            <a:stretch>
              <a:fillRect/>
            </a:stretch>
          </p:blipFill>
          <p:spPr>
            <a:xfrm>
              <a:off x="4799856" y="4653188"/>
              <a:ext cx="609376" cy="468000"/>
            </a:xfrm>
            <a:prstGeom prst="rect">
              <a:avLst/>
            </a:prstGeom>
          </p:spPr>
        </p:pic>
        <p:sp>
          <p:nvSpPr>
            <p:cNvPr id="108" name="矩形 107"/>
            <p:cNvSpPr/>
            <p:nvPr/>
          </p:nvSpPr>
          <p:spPr>
            <a:xfrm>
              <a:off x="1523292" y="2348880"/>
              <a:ext cx="1116124" cy="307777"/>
            </a:xfrm>
            <a:prstGeom prst="rect">
              <a:avLst/>
            </a:prstGeom>
          </p:spPr>
          <p:txBody>
            <a:bodyPr wrap="square">
              <a:spAutoFit/>
            </a:bodyPr>
            <a:lstStyle/>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台主机</a:t>
              </a:r>
            </a:p>
          </p:txBody>
        </p:sp>
        <p:sp>
          <p:nvSpPr>
            <p:cNvPr id="109" name="矩形 108"/>
            <p:cNvSpPr/>
            <p:nvPr/>
          </p:nvSpPr>
          <p:spPr>
            <a:xfrm>
              <a:off x="1523292" y="5014292"/>
              <a:ext cx="1116124" cy="307777"/>
            </a:xfrm>
            <a:prstGeom prst="rect">
              <a:avLst/>
            </a:prstGeom>
          </p:spPr>
          <p:txBody>
            <a:bodyPr wrap="square">
              <a:spAutoFit/>
            </a:bodyPr>
            <a:lstStyle/>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台主机</a:t>
              </a:r>
            </a:p>
          </p:txBody>
        </p:sp>
        <p:sp>
          <p:nvSpPr>
            <p:cNvPr id="110" name="矩形 109"/>
            <p:cNvSpPr/>
            <p:nvPr/>
          </p:nvSpPr>
          <p:spPr>
            <a:xfrm>
              <a:off x="4511824" y="2744924"/>
              <a:ext cx="1116124" cy="307777"/>
            </a:xfrm>
            <a:prstGeom prst="rect">
              <a:avLst/>
            </a:prstGeom>
          </p:spPr>
          <p:txBody>
            <a:bodyPr wrap="square">
              <a:spAutoFit/>
            </a:bodyPr>
            <a:lstStyle/>
            <a:p>
              <a:pPr algn="ctr" font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30</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台主机</a:t>
              </a:r>
            </a:p>
          </p:txBody>
        </p:sp>
        <p:sp>
          <p:nvSpPr>
            <p:cNvPr id="111" name="矩形 110"/>
            <p:cNvSpPr/>
            <p:nvPr/>
          </p:nvSpPr>
          <p:spPr>
            <a:xfrm>
              <a:off x="1595500" y="2780928"/>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2" name="矩形 111"/>
            <p:cNvSpPr/>
            <p:nvPr/>
          </p:nvSpPr>
          <p:spPr>
            <a:xfrm>
              <a:off x="1595500" y="4581128"/>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3" name="矩形 112"/>
            <p:cNvSpPr/>
            <p:nvPr/>
          </p:nvSpPr>
          <p:spPr>
            <a:xfrm rot="5400000">
              <a:off x="4575702" y="4337230"/>
              <a:ext cx="111612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51" name="矩形 50"/>
          <p:cNvSpPr/>
          <p:nvPr/>
        </p:nvSpPr>
        <p:spPr bwMode="auto">
          <a:xfrm>
            <a:off x="8320148" y="3088645"/>
            <a:ext cx="972108" cy="2880000"/>
          </a:xfrm>
          <a:prstGeom prst="rect">
            <a:avLst/>
          </a:prstGeom>
          <a:pattFill prst="wdUpDiag">
            <a:fgClr>
              <a:srgbClr val="FFD17D"/>
            </a:fgClr>
            <a:bgClr>
              <a:schemeClr val="bg1"/>
            </a:bgClr>
          </a:patt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练习：计算子网 </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9" name="矩形 78"/>
          <p:cNvSpPr/>
          <p:nvPr/>
        </p:nvSpPr>
        <p:spPr>
          <a:xfrm>
            <a:off x="888936" y="1735857"/>
            <a:ext cx="1800200"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192.168.1.0/28</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0" name="矩形 79"/>
          <p:cNvSpPr/>
          <p:nvPr/>
        </p:nvSpPr>
        <p:spPr>
          <a:xfrm>
            <a:off x="888936" y="4940213"/>
            <a:ext cx="1800200"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192.168.1.16/28</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矩形 40"/>
          <p:cNvSpPr/>
          <p:nvPr/>
        </p:nvSpPr>
        <p:spPr bwMode="auto">
          <a:xfrm>
            <a:off x="6231916" y="1331429"/>
            <a:ext cx="5004556" cy="864096"/>
          </a:xfrm>
          <a:prstGeom prst="rect">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文本框 41"/>
          <p:cNvSpPr txBox="1"/>
          <p:nvPr/>
        </p:nvSpPr>
        <p:spPr bwMode="auto">
          <a:xfrm>
            <a:off x="6231916" y="1419304"/>
            <a:ext cx="4968552"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zh-CN"/>
            </a:defPPr>
            <a:lvl1pPr marL="285750" indent="-285750" fontAlgn="base">
              <a:lnSpc>
                <a:spcPct val="125000"/>
              </a:lnSpc>
              <a:buFont typeface="Arial" panose="020B0604020202020204" pitchFamily="34" charset="0"/>
              <a:buChar char="•"/>
              <a:defRPr sz="1600" b="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问题：</a:t>
            </a:r>
            <a:r>
              <a:rPr lang="zh-CN" altLang="en-US" b="0" dirty="0"/>
              <a:t>现有一个</a:t>
            </a:r>
            <a:r>
              <a:rPr lang="en-US" altLang="zh-CN" b="0" dirty="0"/>
              <a:t>C</a:t>
            </a:r>
            <a:r>
              <a:rPr lang="zh-CN" altLang="en-US" b="0" dirty="0"/>
              <a:t>类网络地址段</a:t>
            </a:r>
            <a:r>
              <a:rPr lang="en-US" altLang="zh-CN" b="0" dirty="0"/>
              <a:t>192.168.1.0/24</a:t>
            </a:r>
            <a:r>
              <a:rPr lang="zh-CN" altLang="en-US" b="0" dirty="0"/>
              <a:t>，请使用可变长子网掩码给三个子网分别分配</a:t>
            </a:r>
            <a:r>
              <a:rPr lang="en-US" altLang="zh-CN" b="0" dirty="0"/>
              <a:t>IP</a:t>
            </a:r>
            <a:r>
              <a:rPr lang="zh-CN" altLang="en-US" b="0" dirty="0"/>
              <a:t>地址。</a:t>
            </a:r>
          </a:p>
        </p:txBody>
      </p:sp>
      <p:sp>
        <p:nvSpPr>
          <p:cNvPr id="44" name="文本框 43"/>
          <p:cNvSpPr txBox="1"/>
          <p:nvPr/>
        </p:nvSpPr>
        <p:spPr bwMode="auto">
          <a:xfrm>
            <a:off x="6231916" y="2350153"/>
            <a:ext cx="4968552" cy="375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85750" indent="-285750" fontAlgn="base">
              <a:lnSpc>
                <a:spcPct val="125000"/>
              </a:lnSpc>
              <a:buFont typeface="Arial" panose="020B0604020202020204" pitchFamily="34" charset="0"/>
              <a:buChar char="•"/>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计算：</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（以</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10</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台主机为例）</a:t>
            </a:r>
          </a:p>
        </p:txBody>
      </p:sp>
      <p:graphicFrame>
        <p:nvGraphicFramePr>
          <p:cNvPr id="47" name="表格 46"/>
          <p:cNvGraphicFramePr>
            <a:graphicFrameLocks noGrp="1"/>
          </p:cNvGraphicFramePr>
          <p:nvPr>
            <p:extLst/>
          </p:nvPr>
        </p:nvGraphicFramePr>
        <p:xfrm>
          <a:off x="8284368" y="3513155"/>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48" name="表格 47"/>
          <p:cNvGraphicFramePr>
            <a:graphicFrameLocks noGrp="1"/>
          </p:cNvGraphicFramePr>
          <p:nvPr>
            <p:extLst/>
          </p:nvPr>
        </p:nvGraphicFramePr>
        <p:xfrm>
          <a:off x="6676567" y="3513175"/>
          <a:ext cx="1620000" cy="3600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255.</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49" name="表格 48"/>
          <p:cNvGraphicFramePr>
            <a:graphicFrameLocks noGrp="1"/>
          </p:cNvGraphicFramePr>
          <p:nvPr>
            <p:extLst/>
          </p:nvPr>
        </p:nvGraphicFramePr>
        <p:xfrm>
          <a:off x="8284368" y="3171137"/>
          <a:ext cx="2016000" cy="36004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0" name="表格 49"/>
          <p:cNvGraphicFramePr>
            <a:graphicFrameLocks noGrp="1"/>
          </p:cNvGraphicFramePr>
          <p:nvPr>
            <p:extLst/>
          </p:nvPr>
        </p:nvGraphicFramePr>
        <p:xfrm>
          <a:off x="6676567" y="3171157"/>
          <a:ext cx="1620000" cy="3600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360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56" name="矩形 55"/>
          <p:cNvSpPr/>
          <p:nvPr/>
        </p:nvSpPr>
        <p:spPr>
          <a:xfrm>
            <a:off x="5943884" y="3183892"/>
            <a:ext cx="936104" cy="307777"/>
          </a:xfrm>
          <a:prstGeom prst="rect">
            <a:avLst/>
          </a:prstGeom>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5943884" y="3543932"/>
            <a:ext cx="936104" cy="307777"/>
          </a:xfrm>
          <a:prstGeom prst="rect">
            <a:avLst/>
          </a:prstGeom>
        </p:spPr>
        <p:txBody>
          <a:bodyPr wrap="square">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新掩码</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文本框 57"/>
          <p:cNvSpPr txBox="1"/>
          <p:nvPr/>
        </p:nvSpPr>
        <p:spPr bwMode="auto">
          <a:xfrm>
            <a:off x="6519948" y="2711435"/>
            <a:ext cx="4968552" cy="3384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base">
              <a:lnSpc>
                <a:spcPct val="125000"/>
              </a:lnSpc>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步骤</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3</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：计算子网网络地址</a:t>
            </a: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59" name="表格 58"/>
          <p:cNvGraphicFramePr>
            <a:graphicFrameLocks noGrp="1"/>
          </p:cNvGraphicFramePr>
          <p:nvPr>
            <p:extLst/>
          </p:nvPr>
        </p:nvGraphicFramePr>
        <p:xfrm>
          <a:off x="8284368" y="4139741"/>
          <a:ext cx="2016000" cy="304906"/>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25200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60" name="表格 59"/>
          <p:cNvGraphicFramePr>
            <a:graphicFrameLocks noGrp="1"/>
          </p:cNvGraphicFramePr>
          <p:nvPr>
            <p:extLst/>
          </p:nvPr>
        </p:nvGraphicFramePr>
        <p:xfrm>
          <a:off x="6676567" y="4139761"/>
          <a:ext cx="1620000" cy="3048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252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63" name="表格 62"/>
          <p:cNvGraphicFramePr>
            <a:graphicFrameLocks noGrp="1"/>
          </p:cNvGraphicFramePr>
          <p:nvPr>
            <p:extLst/>
          </p:nvPr>
        </p:nvGraphicFramePr>
        <p:xfrm>
          <a:off x="8284368" y="4535228"/>
          <a:ext cx="2016000" cy="30600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0600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64" name="表格 63"/>
          <p:cNvGraphicFramePr>
            <a:graphicFrameLocks noGrp="1"/>
          </p:cNvGraphicFramePr>
          <p:nvPr>
            <p:extLst/>
          </p:nvPr>
        </p:nvGraphicFramePr>
        <p:xfrm>
          <a:off x="6676567" y="4535795"/>
          <a:ext cx="1620000" cy="3048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252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65" name="表格 64"/>
          <p:cNvGraphicFramePr>
            <a:graphicFrameLocks noGrp="1"/>
          </p:cNvGraphicFramePr>
          <p:nvPr>
            <p:extLst/>
          </p:nvPr>
        </p:nvGraphicFramePr>
        <p:xfrm>
          <a:off x="8284368" y="5579901"/>
          <a:ext cx="2016000" cy="304906"/>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25200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39AFEA"/>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66" name="表格 65"/>
          <p:cNvGraphicFramePr>
            <a:graphicFrameLocks noGrp="1"/>
          </p:cNvGraphicFramePr>
          <p:nvPr>
            <p:extLst/>
          </p:nvPr>
        </p:nvGraphicFramePr>
        <p:xfrm>
          <a:off x="6676567" y="5579921"/>
          <a:ext cx="1620000" cy="3048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252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67" name="矩形 66"/>
          <p:cNvSpPr/>
          <p:nvPr/>
        </p:nvSpPr>
        <p:spPr>
          <a:xfrm>
            <a:off x="5943884" y="4175745"/>
            <a:ext cx="936104" cy="307777"/>
          </a:xfrm>
          <a:prstGeom prst="rect">
            <a:avLst/>
          </a:prstGeom>
        </p:spPr>
        <p:txBody>
          <a:bodyPr wrap="square">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68" name="矩形 67"/>
          <p:cNvSpPr/>
          <p:nvPr/>
        </p:nvSpPr>
        <p:spPr>
          <a:xfrm>
            <a:off x="5943884" y="4553777"/>
            <a:ext cx="936104" cy="307777"/>
          </a:xfrm>
          <a:prstGeom prst="rect">
            <a:avLst/>
          </a:prstGeom>
        </p:spPr>
        <p:txBody>
          <a:bodyPr wrap="square">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69" name="矩形 68"/>
          <p:cNvSpPr/>
          <p:nvPr/>
        </p:nvSpPr>
        <p:spPr>
          <a:xfrm>
            <a:off x="5943884" y="5579901"/>
            <a:ext cx="936104" cy="307777"/>
          </a:xfrm>
          <a:prstGeom prst="rect">
            <a:avLst/>
          </a:prstGeom>
        </p:spPr>
        <p:txBody>
          <a:bodyPr wrap="square">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16</a:t>
            </a:r>
          </a:p>
        </p:txBody>
      </p:sp>
      <p:sp>
        <p:nvSpPr>
          <p:cNvPr id="70" name="矩形 69"/>
          <p:cNvSpPr/>
          <p:nvPr/>
        </p:nvSpPr>
        <p:spPr>
          <a:xfrm rot="5400000">
            <a:off x="8600049" y="5263994"/>
            <a:ext cx="540061"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矩形 70"/>
          <p:cNvSpPr/>
          <p:nvPr/>
        </p:nvSpPr>
        <p:spPr>
          <a:xfrm>
            <a:off x="10300368" y="4123482"/>
            <a:ext cx="1475072" cy="307777"/>
          </a:xfrm>
          <a:prstGeom prst="rect">
            <a:avLst/>
          </a:prstGeom>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192.168.1.0/28</a:t>
            </a:r>
          </a:p>
        </p:txBody>
      </p:sp>
      <p:sp>
        <p:nvSpPr>
          <p:cNvPr id="72" name="矩形 71"/>
          <p:cNvSpPr/>
          <p:nvPr/>
        </p:nvSpPr>
        <p:spPr>
          <a:xfrm>
            <a:off x="10300368" y="4516040"/>
            <a:ext cx="1728192" cy="307777"/>
          </a:xfrm>
          <a:prstGeom prst="rect">
            <a:avLst/>
          </a:prstGeom>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192.168.1.16/28</a:t>
            </a:r>
          </a:p>
        </p:txBody>
      </p:sp>
      <p:sp>
        <p:nvSpPr>
          <p:cNvPr id="73" name="矩形 72"/>
          <p:cNvSpPr/>
          <p:nvPr/>
        </p:nvSpPr>
        <p:spPr>
          <a:xfrm>
            <a:off x="10300368" y="5560156"/>
            <a:ext cx="1656184" cy="307777"/>
          </a:xfrm>
          <a:prstGeom prst="rect">
            <a:avLst/>
          </a:prstGeom>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192.168.1.240/28</a:t>
            </a:r>
          </a:p>
        </p:txBody>
      </p:sp>
      <p:sp>
        <p:nvSpPr>
          <p:cNvPr id="74" name="矩形 73"/>
          <p:cNvSpPr/>
          <p:nvPr/>
        </p:nvSpPr>
        <p:spPr>
          <a:xfrm>
            <a:off x="10552396" y="3815705"/>
            <a:ext cx="102037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网络地址</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75" name="表格 74"/>
          <p:cNvGraphicFramePr>
            <a:graphicFrameLocks noGrp="1"/>
          </p:cNvGraphicFramePr>
          <p:nvPr>
            <p:extLst/>
          </p:nvPr>
        </p:nvGraphicFramePr>
        <p:xfrm>
          <a:off x="8284368" y="4931809"/>
          <a:ext cx="2016000" cy="306000"/>
        </p:xfrm>
        <a:graphic>
          <a:graphicData uri="http://schemas.openxmlformats.org/drawingml/2006/table">
            <a:tbl>
              <a:tblPr/>
              <a:tblGrid>
                <a:gridCol w="252000">
                  <a:extLst>
                    <a:ext uri="{9D8B030D-6E8A-4147-A177-3AD203B41FA5}">
                      <a16:colId xmlns="" xmlns:a16="http://schemas.microsoft.com/office/drawing/2014/main" val="20000"/>
                    </a:ext>
                  </a:extLst>
                </a:gridCol>
                <a:gridCol w="252000">
                  <a:extLst>
                    <a:ext uri="{9D8B030D-6E8A-4147-A177-3AD203B41FA5}">
                      <a16:colId xmlns="" xmlns:a16="http://schemas.microsoft.com/office/drawing/2014/main" val="20001"/>
                    </a:ext>
                  </a:extLst>
                </a:gridCol>
                <a:gridCol w="252000">
                  <a:extLst>
                    <a:ext uri="{9D8B030D-6E8A-4147-A177-3AD203B41FA5}">
                      <a16:colId xmlns="" xmlns:a16="http://schemas.microsoft.com/office/drawing/2014/main" val="20002"/>
                    </a:ext>
                  </a:extLst>
                </a:gridCol>
                <a:gridCol w="252000">
                  <a:extLst>
                    <a:ext uri="{9D8B030D-6E8A-4147-A177-3AD203B41FA5}">
                      <a16:colId xmlns="" xmlns:a16="http://schemas.microsoft.com/office/drawing/2014/main" val="20003"/>
                    </a:ext>
                  </a:extLst>
                </a:gridCol>
                <a:gridCol w="252000">
                  <a:extLst>
                    <a:ext uri="{9D8B030D-6E8A-4147-A177-3AD203B41FA5}">
                      <a16:colId xmlns="" xmlns:a16="http://schemas.microsoft.com/office/drawing/2014/main" val="20004"/>
                    </a:ext>
                  </a:extLst>
                </a:gridCol>
                <a:gridCol w="252000">
                  <a:extLst>
                    <a:ext uri="{9D8B030D-6E8A-4147-A177-3AD203B41FA5}">
                      <a16:colId xmlns="" xmlns:a16="http://schemas.microsoft.com/office/drawing/2014/main" val="20005"/>
                    </a:ext>
                  </a:extLst>
                </a:gridCol>
                <a:gridCol w="252000">
                  <a:extLst>
                    <a:ext uri="{9D8B030D-6E8A-4147-A177-3AD203B41FA5}">
                      <a16:colId xmlns="" xmlns:a16="http://schemas.microsoft.com/office/drawing/2014/main" val="20006"/>
                    </a:ext>
                  </a:extLst>
                </a:gridCol>
                <a:gridCol w="252000">
                  <a:extLst>
                    <a:ext uri="{9D8B030D-6E8A-4147-A177-3AD203B41FA5}">
                      <a16:colId xmlns="" xmlns:a16="http://schemas.microsoft.com/office/drawing/2014/main" val="20007"/>
                    </a:ext>
                  </a:extLst>
                </a:gridCol>
              </a:tblGrid>
              <a:tr h="30600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76" name="表格 75"/>
          <p:cNvGraphicFramePr>
            <a:graphicFrameLocks noGrp="1"/>
          </p:cNvGraphicFramePr>
          <p:nvPr>
            <p:extLst/>
          </p:nvPr>
        </p:nvGraphicFramePr>
        <p:xfrm>
          <a:off x="6676567" y="4931829"/>
          <a:ext cx="1620000" cy="304800"/>
        </p:xfrm>
        <a:graphic>
          <a:graphicData uri="http://schemas.openxmlformats.org/drawingml/2006/table">
            <a:tbl>
              <a:tblPr firstRow="1" bandRow="1">
                <a:tableStyleId>{2A488322-F2BA-4B5B-9748-0D474271808F}</a:tableStyleId>
              </a:tblPr>
              <a:tblGrid>
                <a:gridCol w="54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gridCol w="540000">
                  <a:extLst>
                    <a:ext uri="{9D8B030D-6E8A-4147-A177-3AD203B41FA5}">
                      <a16:colId xmlns="" xmlns:a16="http://schemas.microsoft.com/office/drawing/2014/main" val="20002"/>
                    </a:ext>
                  </a:extLst>
                </a:gridCol>
              </a:tblGrid>
              <a:tr h="252000">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168.</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77" name="矩形 76"/>
          <p:cNvSpPr/>
          <p:nvPr/>
        </p:nvSpPr>
        <p:spPr>
          <a:xfrm>
            <a:off x="5943884" y="4931809"/>
            <a:ext cx="936104" cy="307777"/>
          </a:xfrm>
          <a:prstGeom prst="rect">
            <a:avLst/>
          </a:prstGeom>
        </p:spPr>
        <p:txBody>
          <a:bodyPr wrap="square">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子网</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78" name="矩形 77"/>
          <p:cNvSpPr/>
          <p:nvPr/>
        </p:nvSpPr>
        <p:spPr>
          <a:xfrm>
            <a:off x="10300368" y="4912084"/>
            <a:ext cx="1728192" cy="307777"/>
          </a:xfrm>
          <a:prstGeom prst="rect">
            <a:avLst/>
          </a:prstGeom>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192.168.1.32/28</a:t>
            </a:r>
          </a:p>
        </p:txBody>
      </p:sp>
    </p:spTree>
    <p:extLst>
      <p:ext uri="{BB962C8B-B14F-4D97-AF65-F5344CB8AC3E}">
        <p14:creationId xmlns:p14="http://schemas.microsoft.com/office/powerpoint/2010/main" val="13064139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网络层协议</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IPv4</a:t>
            </a:r>
            <a:r>
              <a:rPr lang="zh-CN" altLang="en-US" dirty="0">
                <a:solidFill>
                  <a:schemeClr val="bg1">
                    <a:lumMod val="50000"/>
                  </a:schemeClr>
                </a:solidFill>
              </a:rPr>
              <a:t>地址介绍</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子网划分</a:t>
            </a:r>
            <a:endParaRPr lang="en-US" altLang="zh-CN" dirty="0">
              <a:solidFill>
                <a:schemeClr val="bg1">
                  <a:lumMod val="50000"/>
                </a:schemeClr>
              </a:solidFill>
            </a:endParaRPr>
          </a:p>
          <a:p>
            <a:pPr>
              <a:buClr>
                <a:schemeClr val="bg1">
                  <a:lumMod val="50000"/>
                </a:schemeClr>
              </a:buClr>
            </a:pPr>
            <a:r>
              <a:rPr lang="en-US" altLang="zh-CN" b="1" dirty="0">
                <a:solidFill>
                  <a:srgbClr val="151515"/>
                </a:solidFill>
              </a:rPr>
              <a:t>ICMP</a:t>
            </a:r>
            <a:r>
              <a:rPr lang="zh-CN" altLang="en-US" b="1" dirty="0">
                <a:solidFill>
                  <a:srgbClr val="151515"/>
                </a:solidFill>
              </a:rPr>
              <a:t>协议</a:t>
            </a:r>
            <a:endParaRPr lang="en-US" altLang="zh-CN" b="1" dirty="0">
              <a:solidFill>
                <a:srgbClr val="151515"/>
              </a:solidFill>
            </a:endParaRPr>
          </a:p>
          <a:p>
            <a:pPr>
              <a:buClr>
                <a:schemeClr val="bg1">
                  <a:lumMod val="50000"/>
                </a:schemeClr>
              </a:buClr>
            </a:pPr>
            <a:r>
              <a:rPr lang="en-US" altLang="zh-CN" dirty="0">
                <a:solidFill>
                  <a:schemeClr val="bg1">
                    <a:lumMod val="50000"/>
                  </a:schemeClr>
                </a:solidFill>
              </a:rPr>
              <a:t>IPv4</a:t>
            </a:r>
            <a:r>
              <a:rPr lang="zh-CN" altLang="en-US" dirty="0">
                <a:solidFill>
                  <a:schemeClr val="bg1">
                    <a:lumMod val="50000"/>
                  </a:schemeClr>
                </a:solidFill>
              </a:rPr>
              <a:t>地址配置及基本应用</a:t>
            </a:r>
            <a:endParaRPr lang="en-US" altLang="zh-CN" dirty="0">
              <a:solidFill>
                <a:schemeClr val="bg1">
                  <a:lumMod val="50000"/>
                </a:schemeClr>
              </a:solidFill>
            </a:endParaRPr>
          </a:p>
          <a:p>
            <a:pPr>
              <a:buClr>
                <a:schemeClr val="bg1">
                  <a:lumMod val="50000"/>
                </a:schemeClr>
              </a:buClr>
            </a:pPr>
            <a:endParaRPr lang="zh-CN" altLang="en-US" b="1" dirty="0">
              <a:solidFill>
                <a:srgbClr val="151515"/>
              </a:solidFill>
            </a:endParaRPr>
          </a:p>
        </p:txBody>
      </p:sp>
    </p:spTree>
    <p:extLst>
      <p:ext uri="{BB962C8B-B14F-4D97-AF65-F5344CB8AC3E}">
        <p14:creationId xmlns:p14="http://schemas.microsoft.com/office/powerpoint/2010/main" val="2429382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68317" y="1233488"/>
            <a:ext cx="11276183" cy="586455"/>
          </a:xfrm>
        </p:spPr>
        <p:txBody>
          <a:bodyPr/>
          <a:lstStyle/>
          <a:p>
            <a:r>
              <a:rPr lang="en-US" altLang="zh-CN" sz="2000" dirty="0"/>
              <a:t>Internet</a:t>
            </a:r>
            <a:r>
              <a:rPr lang="zh-CN" altLang="en-US" sz="2000" dirty="0"/>
              <a:t>控制消息协议</a:t>
            </a:r>
            <a:r>
              <a:rPr lang="en-US" altLang="zh-CN" sz="2000" dirty="0"/>
              <a:t>ICMP</a:t>
            </a:r>
            <a:r>
              <a:rPr lang="zh-CN" altLang="en-US" sz="2000" dirty="0"/>
              <a:t> </a:t>
            </a:r>
            <a:r>
              <a:rPr lang="en-US" altLang="zh-CN" sz="2000" dirty="0"/>
              <a:t>(Internet Control Message Protocol)</a:t>
            </a:r>
            <a:r>
              <a:rPr lang="zh-CN" altLang="en-US" sz="2000" dirty="0"/>
              <a:t>是</a:t>
            </a:r>
            <a:r>
              <a:rPr lang="en-US" altLang="zh-CN" sz="2000" dirty="0"/>
              <a:t>IP</a:t>
            </a:r>
            <a:r>
              <a:rPr lang="zh-CN" altLang="en-US" sz="2000" dirty="0"/>
              <a:t>协议的辅助协议</a:t>
            </a:r>
            <a:r>
              <a:rPr lang="zh-CN" altLang="en-US" sz="2000" dirty="0" smtClean="0"/>
              <a:t>。</a:t>
            </a:r>
          </a:p>
        </p:txBody>
      </p:sp>
      <p:sp>
        <p:nvSpPr>
          <p:cNvPr id="22" name="梯形 2"/>
          <p:cNvSpPr/>
          <p:nvPr/>
        </p:nvSpPr>
        <p:spPr>
          <a:xfrm>
            <a:off x="6944776" y="2423052"/>
            <a:ext cx="3793073" cy="373553"/>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6916906"/>
              <a:gd name="connsiteY0" fmla="*/ 726885 h 726885"/>
              <a:gd name="connsiteX1" fmla="*/ 1804458 w 6916906"/>
              <a:gd name="connsiteY1" fmla="*/ -1 h 726885"/>
              <a:gd name="connsiteX2" fmla="*/ 6916906 w 6916906"/>
              <a:gd name="connsiteY2" fmla="*/ 34891 h 726885"/>
              <a:gd name="connsiteX3" fmla="*/ 6840000 w 6916906"/>
              <a:gd name="connsiteY3" fmla="*/ 726885 h 726885"/>
              <a:gd name="connsiteX4" fmla="*/ 0 w 6916906"/>
              <a:gd name="connsiteY4" fmla="*/ 726885 h 726885"/>
              <a:gd name="connsiteX0" fmla="*/ 0 w 6916906"/>
              <a:gd name="connsiteY0" fmla="*/ 691994 h 691994"/>
              <a:gd name="connsiteX1" fmla="*/ 3366205 w 6916906"/>
              <a:gd name="connsiteY1" fmla="*/ 28877 h 691994"/>
              <a:gd name="connsiteX2" fmla="*/ 6916906 w 6916906"/>
              <a:gd name="connsiteY2" fmla="*/ 0 h 691994"/>
              <a:gd name="connsiteX3" fmla="*/ 6840000 w 6916906"/>
              <a:gd name="connsiteY3" fmla="*/ 691994 h 691994"/>
              <a:gd name="connsiteX4" fmla="*/ 0 w 6916906"/>
              <a:gd name="connsiteY4" fmla="*/ 691994 h 691994"/>
              <a:gd name="connsiteX0" fmla="*/ 0 w 6916906"/>
              <a:gd name="connsiteY0" fmla="*/ 691994 h 691994"/>
              <a:gd name="connsiteX1" fmla="*/ 3359502 w 6916906"/>
              <a:gd name="connsiteY1" fmla="*/ 14706 h 691994"/>
              <a:gd name="connsiteX2" fmla="*/ 6916906 w 6916906"/>
              <a:gd name="connsiteY2" fmla="*/ 0 h 691994"/>
              <a:gd name="connsiteX3" fmla="*/ 6840000 w 6916906"/>
              <a:gd name="connsiteY3" fmla="*/ 691994 h 691994"/>
              <a:gd name="connsiteX4" fmla="*/ 0 w 6916906"/>
              <a:gd name="connsiteY4" fmla="*/ 691994 h 691994"/>
              <a:gd name="connsiteX0" fmla="*/ 0 w 9132350"/>
              <a:gd name="connsiteY0" fmla="*/ 691994 h 691994"/>
              <a:gd name="connsiteX1" fmla="*/ 3359502 w 9132350"/>
              <a:gd name="connsiteY1" fmla="*/ 14706 h 691994"/>
              <a:gd name="connsiteX2" fmla="*/ 6916906 w 9132350"/>
              <a:gd name="connsiteY2" fmla="*/ 0 h 691994"/>
              <a:gd name="connsiteX3" fmla="*/ 9132350 w 9132350"/>
              <a:gd name="connsiteY3" fmla="*/ 677823 h 691994"/>
              <a:gd name="connsiteX4" fmla="*/ 0 w 9132350"/>
              <a:gd name="connsiteY4" fmla="*/ 691994 h 691994"/>
              <a:gd name="connsiteX0" fmla="*/ 0 w 9132350"/>
              <a:gd name="connsiteY0" fmla="*/ 680382 h 680382"/>
              <a:gd name="connsiteX1" fmla="*/ 3359502 w 9132350"/>
              <a:gd name="connsiteY1" fmla="*/ 3094 h 680382"/>
              <a:gd name="connsiteX2" fmla="*/ 7245609 w 9132350"/>
              <a:gd name="connsiteY2" fmla="*/ 0 h 680382"/>
              <a:gd name="connsiteX3" fmla="*/ 9132350 w 9132350"/>
              <a:gd name="connsiteY3" fmla="*/ 666211 h 680382"/>
              <a:gd name="connsiteX4" fmla="*/ 0 w 9132350"/>
              <a:gd name="connsiteY4" fmla="*/ 680382 h 680382"/>
              <a:gd name="connsiteX0" fmla="*/ 0 w 9132350"/>
              <a:gd name="connsiteY0" fmla="*/ 683094 h 683094"/>
              <a:gd name="connsiteX1" fmla="*/ 3214260 w 9132350"/>
              <a:gd name="connsiteY1" fmla="*/ 0 h 683094"/>
              <a:gd name="connsiteX2" fmla="*/ 7245609 w 9132350"/>
              <a:gd name="connsiteY2" fmla="*/ 2712 h 683094"/>
              <a:gd name="connsiteX3" fmla="*/ 9132350 w 9132350"/>
              <a:gd name="connsiteY3" fmla="*/ 668923 h 683094"/>
              <a:gd name="connsiteX4" fmla="*/ 0 w 9132350"/>
              <a:gd name="connsiteY4" fmla="*/ 683094 h 683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2350" h="683094">
                <a:moveTo>
                  <a:pt x="0" y="683094"/>
                </a:moveTo>
                <a:lnTo>
                  <a:pt x="3214260" y="0"/>
                </a:lnTo>
                <a:lnTo>
                  <a:pt x="7245609" y="2712"/>
                </a:lnTo>
                <a:lnTo>
                  <a:pt x="9132350" y="668923"/>
                </a:lnTo>
                <a:lnTo>
                  <a:pt x="0" y="683094"/>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ICMP</a:t>
            </a:r>
            <a:r>
              <a:rPr lang="zh-CN" altLang="en-US" dirty="0"/>
              <a:t>协议</a:t>
            </a:r>
          </a:p>
        </p:txBody>
      </p:sp>
      <p:grpSp>
        <p:nvGrpSpPr>
          <p:cNvPr id="13" name="组合 12"/>
          <p:cNvGrpSpPr/>
          <p:nvPr/>
        </p:nvGrpSpPr>
        <p:grpSpPr>
          <a:xfrm>
            <a:off x="1202704" y="3964467"/>
            <a:ext cx="4472391" cy="1223691"/>
            <a:chOff x="1202704" y="4202079"/>
            <a:chExt cx="4472391" cy="1223691"/>
          </a:xfrm>
        </p:grpSpPr>
        <p:pic>
          <p:nvPicPr>
            <p:cNvPr id="27" name="图片 26"/>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964369" y="4363980"/>
              <a:ext cx="1710726" cy="1061790"/>
            </a:xfrm>
            <a:prstGeom prst="rect">
              <a:avLst/>
            </a:prstGeom>
          </p:spPr>
        </p:pic>
        <p:grpSp>
          <p:nvGrpSpPr>
            <p:cNvPr id="6" name="Group 14"/>
            <p:cNvGrpSpPr>
              <a:grpSpLocks/>
            </p:cNvGrpSpPr>
            <p:nvPr/>
          </p:nvGrpSpPr>
          <p:grpSpPr bwMode="auto">
            <a:xfrm>
              <a:off x="2066800" y="4398300"/>
              <a:ext cx="1800000" cy="892513"/>
              <a:chOff x="2132013" y="2529856"/>
              <a:chExt cx="1800000" cy="892640"/>
            </a:xfrm>
          </p:grpSpPr>
          <p:cxnSp>
            <p:nvCxnSpPr>
              <p:cNvPr id="11" name="直接箭头连接符 16"/>
              <p:cNvCxnSpPr>
                <a:cxnSpLocks noChangeShapeType="1"/>
              </p:cNvCxnSpPr>
              <p:nvPr/>
            </p:nvCxnSpPr>
            <p:spPr bwMode="auto">
              <a:xfrm flipV="1">
                <a:off x="2132013" y="2873684"/>
                <a:ext cx="1800000" cy="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sp>
            <p:nvSpPr>
              <p:cNvPr id="12" name="TextBox 19"/>
              <p:cNvSpPr txBox="1">
                <a:spLocks noChangeArrowheads="1"/>
              </p:cNvSpPr>
              <p:nvPr/>
            </p:nvSpPr>
            <p:spPr bwMode="auto">
              <a:xfrm>
                <a:off x="2590511" y="2529856"/>
                <a:ext cx="893193" cy="307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mn-lt"/>
                    <a:ea typeface="+mn-ea"/>
                  </a:rPr>
                  <a:t>Message</a:t>
                </a:r>
                <a:endParaRPr lang="zh-CN" altLang="en-US" sz="1400" dirty="0">
                  <a:latin typeface="+mn-lt"/>
                  <a:ea typeface="+mn-ea"/>
                </a:endParaRPr>
              </a:p>
            </p:txBody>
          </p:sp>
          <p:cxnSp>
            <p:nvCxnSpPr>
              <p:cNvPr id="14" name="直接箭头连接符 16"/>
              <p:cNvCxnSpPr>
                <a:cxnSpLocks noChangeShapeType="1"/>
              </p:cNvCxnSpPr>
              <p:nvPr/>
            </p:nvCxnSpPr>
            <p:spPr bwMode="auto">
              <a:xfrm flipH="1" flipV="1">
                <a:off x="2132013" y="3114675"/>
                <a:ext cx="1800000" cy="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sp>
            <p:nvSpPr>
              <p:cNvPr id="25" name="TextBox 19"/>
              <p:cNvSpPr txBox="1">
                <a:spLocks noChangeArrowheads="1"/>
              </p:cNvSpPr>
              <p:nvPr/>
            </p:nvSpPr>
            <p:spPr bwMode="auto">
              <a:xfrm>
                <a:off x="2590511" y="3114675"/>
                <a:ext cx="893193" cy="307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mn-lt"/>
                    <a:ea typeface="+mn-ea"/>
                  </a:rPr>
                  <a:t>Message</a:t>
                </a:r>
                <a:endParaRPr lang="zh-CN" altLang="en-US" sz="1400" dirty="0">
                  <a:latin typeface="+mn-lt"/>
                  <a:ea typeface="+mn-ea"/>
                </a:endParaRPr>
              </a:p>
            </p:txBody>
          </p:sp>
        </p:grpSp>
        <p:sp>
          <p:nvSpPr>
            <p:cNvPr id="7" name="Text Box 62"/>
            <p:cNvSpPr txBox="1">
              <a:spLocks noChangeArrowheads="1"/>
            </p:cNvSpPr>
            <p:nvPr/>
          </p:nvSpPr>
          <p:spPr bwMode="auto">
            <a:xfrm>
              <a:off x="1202704" y="5066118"/>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zh-CN" altLang="en-US" sz="1600" dirty="0">
                  <a:latin typeface="+mn-lt"/>
                  <a:ea typeface="+mn-ea"/>
                </a:rPr>
                <a:t>主机 </a:t>
              </a:r>
              <a:r>
                <a:rPr lang="en-US" altLang="zh-CN" sz="1600" dirty="0">
                  <a:latin typeface="+mn-lt"/>
                  <a:ea typeface="+mn-ea"/>
                </a:rPr>
                <a:t>A</a:t>
              </a:r>
              <a:endParaRPr lang="zh-CN" altLang="en-US" sz="1600" dirty="0">
                <a:latin typeface="+mn-lt"/>
                <a:ea typeface="+mn-ea"/>
              </a:endParaRPr>
            </a:p>
          </p:txBody>
        </p:sp>
        <p:pic>
          <p:nvPicPr>
            <p:cNvPr id="8" name="图片 7" descr="PC.png"/>
            <p:cNvPicPr>
              <a:picLocks noChangeAspect="1"/>
            </p:cNvPicPr>
            <p:nvPr/>
          </p:nvPicPr>
          <p:blipFill>
            <a:blip r:embed="rId4" cstate="print"/>
            <a:stretch>
              <a:fillRect/>
            </a:stretch>
          </p:blipFill>
          <p:spPr>
            <a:xfrm>
              <a:off x="4806599" y="4816548"/>
              <a:ext cx="703125" cy="540000"/>
            </a:xfrm>
            <a:prstGeom prst="rect">
              <a:avLst/>
            </a:prstGeom>
          </p:spPr>
        </p:pic>
        <p:pic>
          <p:nvPicPr>
            <p:cNvPr id="9" name="图片 8" descr="PC.png"/>
            <p:cNvPicPr>
              <a:picLocks noChangeAspect="1"/>
            </p:cNvPicPr>
            <p:nvPr/>
          </p:nvPicPr>
          <p:blipFill>
            <a:blip r:embed="rId4" cstate="print"/>
            <a:stretch>
              <a:fillRect/>
            </a:stretch>
          </p:blipFill>
          <p:spPr>
            <a:xfrm>
              <a:off x="1233614" y="4546548"/>
              <a:ext cx="703125" cy="540000"/>
            </a:xfrm>
            <a:prstGeom prst="rect">
              <a:avLst/>
            </a:prstGeom>
          </p:spPr>
        </p:pic>
        <p:pic>
          <p:nvPicPr>
            <p:cNvPr id="10" name="图片 9" descr="交换机.png"/>
            <p:cNvPicPr>
              <a:picLocks noChangeAspect="1"/>
            </p:cNvPicPr>
            <p:nvPr/>
          </p:nvPicPr>
          <p:blipFill>
            <a:blip r:embed="rId5" cstate="print"/>
            <a:stretch>
              <a:fillRect/>
            </a:stretch>
          </p:blipFill>
          <p:spPr>
            <a:xfrm>
              <a:off x="4662869" y="4202079"/>
              <a:ext cx="660000" cy="540000"/>
            </a:xfrm>
            <a:prstGeom prst="rect">
              <a:avLst/>
            </a:prstGeom>
          </p:spPr>
        </p:pic>
      </p:grpSp>
      <p:graphicFrame>
        <p:nvGraphicFramePr>
          <p:cNvPr id="20" name="表格 19"/>
          <p:cNvGraphicFramePr>
            <a:graphicFrameLocks noGrp="1"/>
          </p:cNvGraphicFramePr>
          <p:nvPr>
            <p:extLst/>
          </p:nvPr>
        </p:nvGraphicFramePr>
        <p:xfrm>
          <a:off x="6944777" y="2796606"/>
          <a:ext cx="3793073" cy="720000"/>
        </p:xfrm>
        <a:graphic>
          <a:graphicData uri="http://schemas.openxmlformats.org/drawingml/2006/table">
            <a:tbl>
              <a:tblPr firstRow="1" bandRow="1">
                <a:tableStyleId>{2D5ABB26-0587-4C30-8999-92F81FD0307C}</a:tableStyleId>
              </a:tblPr>
              <a:tblGrid>
                <a:gridCol w="948268">
                  <a:extLst>
                    <a:ext uri="{9D8B030D-6E8A-4147-A177-3AD203B41FA5}">
                      <a16:colId xmlns="" xmlns:a16="http://schemas.microsoft.com/office/drawing/2014/main" val="20000"/>
                    </a:ext>
                  </a:extLst>
                </a:gridCol>
                <a:gridCol w="948268">
                  <a:extLst>
                    <a:ext uri="{9D8B030D-6E8A-4147-A177-3AD203B41FA5}">
                      <a16:colId xmlns="" xmlns:a16="http://schemas.microsoft.com/office/drawing/2014/main" val="20001"/>
                    </a:ext>
                  </a:extLst>
                </a:gridCol>
                <a:gridCol w="1896537">
                  <a:extLst>
                    <a:ext uri="{9D8B030D-6E8A-4147-A177-3AD203B41FA5}">
                      <a16:colId xmlns="" xmlns:a16="http://schemas.microsoft.com/office/drawing/2014/main" val="20002"/>
                    </a:ext>
                  </a:extLst>
                </a:gridCol>
              </a:tblGrid>
              <a:tr h="360000">
                <a:tc>
                  <a:txBody>
                    <a:bodyPr/>
                    <a:lstStyle/>
                    <a:p>
                      <a:pPr algn="ctr"/>
                      <a:r>
                        <a:rPr lang="en-US" altLang="zh-CN" sz="1400" b="1" dirty="0">
                          <a:latin typeface="+mn-lt"/>
                          <a:ea typeface="+mn-ea"/>
                        </a:rPr>
                        <a:t>Type</a:t>
                      </a:r>
                      <a:endParaRPr lang="zh-CN" altLang="en-US" sz="1400" b="1"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tx1"/>
                          </a:solidFill>
                          <a:latin typeface="+mn-lt"/>
                          <a:ea typeface="+mn-ea"/>
                          <a:cs typeface="+mn-cs"/>
                        </a:rPr>
                        <a:t>Code</a:t>
                      </a:r>
                      <a:endParaRPr lang="zh-CN" altLang="en-US" sz="1400" b="1"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latin typeface="+mn-lt"/>
                          <a:ea typeface="+mn-ea"/>
                        </a:rPr>
                        <a:t>Checksum</a:t>
                      </a:r>
                      <a:endParaRPr lang="zh-CN" altLang="en-US" sz="14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0"/>
                  </a:ext>
                </a:extLst>
              </a:tr>
              <a:tr h="360000">
                <a:tc gridSpan="3">
                  <a:txBody>
                    <a:bodyPr/>
                    <a:lstStyle/>
                    <a:p>
                      <a:pPr algn="ctr"/>
                      <a:r>
                        <a:rPr lang="en-US" altLang="zh-CN" sz="1400" dirty="0">
                          <a:latin typeface="+mn-lt"/>
                          <a:ea typeface="+mn-ea"/>
                        </a:rPr>
                        <a:t>ICMP</a:t>
                      </a:r>
                      <a:r>
                        <a:rPr lang="zh-CN" altLang="en-US" sz="1400" dirty="0">
                          <a:latin typeface="+mn-lt"/>
                          <a:ea typeface="+mn-ea"/>
                        </a:rPr>
                        <a:t>的报文内容</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1"/>
                  </a:ext>
                </a:extLst>
              </a:tr>
            </a:tbl>
          </a:graphicData>
        </a:graphic>
      </p:graphicFrame>
      <p:graphicFrame>
        <p:nvGraphicFramePr>
          <p:cNvPr id="21" name="表格 20"/>
          <p:cNvGraphicFramePr>
            <a:graphicFrameLocks noGrp="1"/>
          </p:cNvGraphicFramePr>
          <p:nvPr>
            <p:extLst/>
          </p:nvPr>
        </p:nvGraphicFramePr>
        <p:xfrm>
          <a:off x="5894430" y="2010887"/>
          <a:ext cx="5424439" cy="407299"/>
        </p:xfrm>
        <a:graphic>
          <a:graphicData uri="http://schemas.openxmlformats.org/drawingml/2006/table">
            <a:tbl>
              <a:tblPr firstRow="1" bandRow="1">
                <a:tableStyleId>{F5AB1C69-6EDB-4FF4-983F-18BD219EF322}</a:tableStyleId>
              </a:tblPr>
              <a:tblGrid>
                <a:gridCol w="1356110">
                  <a:extLst>
                    <a:ext uri="{9D8B030D-6E8A-4147-A177-3AD203B41FA5}">
                      <a16:colId xmlns="" xmlns:a16="http://schemas.microsoft.com/office/drawing/2014/main" val="20000"/>
                    </a:ext>
                  </a:extLst>
                </a:gridCol>
                <a:gridCol w="1017082">
                  <a:extLst>
                    <a:ext uri="{9D8B030D-6E8A-4147-A177-3AD203B41FA5}">
                      <a16:colId xmlns="" xmlns:a16="http://schemas.microsoft.com/office/drawing/2014/main" val="20001"/>
                    </a:ext>
                  </a:extLst>
                </a:gridCol>
                <a:gridCol w="1695137">
                  <a:extLst>
                    <a:ext uri="{9D8B030D-6E8A-4147-A177-3AD203B41FA5}">
                      <a16:colId xmlns="" xmlns:a16="http://schemas.microsoft.com/office/drawing/2014/main" val="20002"/>
                    </a:ext>
                  </a:extLst>
                </a:gridCol>
                <a:gridCol w="1356110">
                  <a:extLst>
                    <a:ext uri="{9D8B030D-6E8A-4147-A177-3AD203B41FA5}">
                      <a16:colId xmlns="" xmlns:a16="http://schemas.microsoft.com/office/drawing/2014/main" val="20003"/>
                    </a:ext>
                  </a:extLst>
                </a:gridCol>
              </a:tblGrid>
              <a:tr h="407299">
                <a:tc>
                  <a:txBody>
                    <a:bodyPr/>
                    <a:lstStyle/>
                    <a:p>
                      <a:pPr algn="ctr"/>
                      <a:r>
                        <a:rPr lang="zh-CN" altLang="en-US" sz="1600" b="0" dirty="0">
                          <a:solidFill>
                            <a:schemeClr val="tx1"/>
                          </a:solidFill>
                          <a:latin typeface="+mn-lt"/>
                          <a:ea typeface="+mn-ea"/>
                        </a:rPr>
                        <a:t>以太网头部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solidFill>
                            <a:schemeClr val="tx1"/>
                          </a:solidFill>
                          <a:latin typeface="+mn-lt"/>
                          <a:ea typeface="+mn-ea"/>
                        </a:rPr>
                        <a:t>IP</a:t>
                      </a:r>
                      <a:r>
                        <a:rPr lang="zh-CN" altLang="en-US" sz="1600" b="0" dirty="0">
                          <a:solidFill>
                            <a:schemeClr val="tx1"/>
                          </a:solidFill>
                          <a:latin typeface="+mn-lt"/>
                          <a:ea typeface="+mn-ea"/>
                        </a:rPr>
                        <a:t>头部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1" dirty="0">
                          <a:solidFill>
                            <a:schemeClr val="tx1"/>
                          </a:solidFill>
                          <a:latin typeface="+mn-lt"/>
                          <a:ea typeface="+mn-ea"/>
                        </a:rPr>
                        <a:t>ICMP</a:t>
                      </a:r>
                      <a:r>
                        <a:rPr lang="zh-CN" altLang="en-US" sz="1600" b="1" dirty="0">
                          <a:solidFill>
                            <a:schemeClr val="tx1"/>
                          </a:solidFill>
                          <a:latin typeface="+mn-lt"/>
                          <a:ea typeface="+mn-ea"/>
                        </a:rPr>
                        <a:t>报文</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b="0" dirty="0">
                          <a:solidFill>
                            <a:schemeClr val="tx1"/>
                          </a:solidFill>
                          <a:latin typeface="+mn-lt"/>
                          <a:ea typeface="+mn-ea"/>
                        </a:rPr>
                        <a:t>以太网尾部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23" name="表格 22"/>
          <p:cNvGraphicFramePr>
            <a:graphicFrameLocks noGrp="1"/>
          </p:cNvGraphicFramePr>
          <p:nvPr>
            <p:extLst/>
          </p:nvPr>
        </p:nvGraphicFramePr>
        <p:xfrm>
          <a:off x="6944777" y="3665365"/>
          <a:ext cx="3793073" cy="2465409"/>
        </p:xfrm>
        <a:graphic>
          <a:graphicData uri="http://schemas.openxmlformats.org/drawingml/2006/table">
            <a:tbl>
              <a:tblPr firstRow="1" bandRow="1">
                <a:tableStyleId>{2D5ABB26-0587-4C30-8999-92F81FD0307C}</a:tableStyleId>
              </a:tblPr>
              <a:tblGrid>
                <a:gridCol w="948268">
                  <a:extLst>
                    <a:ext uri="{9D8B030D-6E8A-4147-A177-3AD203B41FA5}">
                      <a16:colId xmlns="" xmlns:a16="http://schemas.microsoft.com/office/drawing/2014/main" val="20000"/>
                    </a:ext>
                  </a:extLst>
                </a:gridCol>
                <a:gridCol w="948268">
                  <a:extLst>
                    <a:ext uri="{9D8B030D-6E8A-4147-A177-3AD203B41FA5}">
                      <a16:colId xmlns="" xmlns:a16="http://schemas.microsoft.com/office/drawing/2014/main" val="20001"/>
                    </a:ext>
                  </a:extLst>
                </a:gridCol>
                <a:gridCol w="1896537">
                  <a:extLst>
                    <a:ext uri="{9D8B030D-6E8A-4147-A177-3AD203B41FA5}">
                      <a16:colId xmlns="" xmlns:a16="http://schemas.microsoft.com/office/drawing/2014/main" val="20002"/>
                    </a:ext>
                  </a:extLst>
                </a:gridCol>
              </a:tblGrid>
              <a:tr h="331893">
                <a:tc>
                  <a:txBody>
                    <a:bodyPr/>
                    <a:lstStyle/>
                    <a:p>
                      <a:pPr marL="0" algn="ctr" defTabSz="914400" rtl="0" eaLnBrk="1" latinLnBrk="0" hangingPunct="1"/>
                      <a:r>
                        <a:rPr lang="en-US" altLang="zh-CN" sz="1400" b="1" kern="1200" dirty="0">
                          <a:solidFill>
                            <a:schemeClr val="bg1"/>
                          </a:solidFill>
                          <a:latin typeface="+mn-lt"/>
                          <a:ea typeface="+mn-ea"/>
                          <a:cs typeface="Arial" pitchFamily="34" charset="0"/>
                        </a:rPr>
                        <a:t>Type</a:t>
                      </a:r>
                      <a:endParaRPr lang="zh-CN" altLang="en-US" sz="1400" b="1" kern="1200" dirty="0">
                        <a:solidFill>
                          <a:schemeClr val="bg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marL="0" algn="ctr" defTabSz="914400" rtl="0" eaLnBrk="1" latinLnBrk="0" hangingPunct="1"/>
                      <a:r>
                        <a:rPr lang="en-US" altLang="zh-CN" sz="1400" b="1" kern="1200" dirty="0">
                          <a:solidFill>
                            <a:schemeClr val="bg1"/>
                          </a:solidFill>
                          <a:latin typeface="+mn-lt"/>
                          <a:ea typeface="+mn-ea"/>
                          <a:cs typeface="Arial" pitchFamily="34" charset="0"/>
                        </a:rPr>
                        <a:t>Code</a:t>
                      </a:r>
                      <a:endParaRPr lang="zh-CN" altLang="en-US" sz="1400" b="1" kern="1200" dirty="0">
                        <a:solidFill>
                          <a:schemeClr val="bg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a:r>
                        <a:rPr lang="zh-CN" altLang="en-US" sz="1400" b="1" dirty="0">
                          <a:solidFill>
                            <a:schemeClr val="bg1"/>
                          </a:solidFill>
                        </a:rPr>
                        <a:t>描述</a:t>
                      </a:r>
                      <a:endParaRPr lang="zh-CN" altLang="en-US" sz="1400" b="1" dirty="0">
                        <a:solidFill>
                          <a:schemeClr val="bg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80991">
                <a:tc>
                  <a:txBody>
                    <a:bodyPr/>
                    <a:lstStyle/>
                    <a:p>
                      <a:pPr marL="0" algn="ctr" defTabSz="914400" rtl="0" eaLnBrk="1" latinLnBrk="0" hangingPunct="1"/>
                      <a:r>
                        <a:rPr lang="en-US" altLang="zh-CN" sz="1400" kern="1200" dirty="0"/>
                        <a:t>0</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latinLnBrk="0" hangingPunct="1"/>
                      <a:r>
                        <a:rPr lang="en-US" altLang="zh-CN" sz="1400" kern="1200" dirty="0"/>
                        <a:t>0</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latinLnBrk="0" hangingPunct="1"/>
                      <a:r>
                        <a:rPr lang="en-US" altLang="zh-CN" sz="1400" kern="1200" dirty="0"/>
                        <a:t>Echo Reply</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1"/>
                  </a:ext>
                </a:extLst>
              </a:tr>
              <a:tr h="280991">
                <a:tc>
                  <a:txBody>
                    <a:bodyPr/>
                    <a:lstStyle/>
                    <a:p>
                      <a:pPr marL="0" algn="ctr" defTabSz="914400" rtl="0" eaLnBrk="1" latinLnBrk="0" hangingPunct="1"/>
                      <a:r>
                        <a:rPr lang="en-US" altLang="zh-CN" sz="1400" kern="1200" dirty="0"/>
                        <a:t>3</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latinLnBrk="0" hangingPunct="1"/>
                      <a:r>
                        <a:rPr lang="en-US" altLang="zh-CN" sz="1400" kern="1200" dirty="0"/>
                        <a:t>0</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latinLnBrk="0" hangingPunct="1"/>
                      <a:r>
                        <a:rPr lang="zh-CN" altLang="en-US" sz="1400" kern="1200" dirty="0"/>
                        <a:t>网络不可达</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2"/>
                  </a:ext>
                </a:extLst>
              </a:tr>
              <a:tr h="280991">
                <a:tc>
                  <a:txBody>
                    <a:bodyPr/>
                    <a:lstStyle/>
                    <a:p>
                      <a:pPr marL="0" algn="ctr" defTabSz="914400" rtl="0" eaLnBrk="1" latinLnBrk="0" hangingPunct="1"/>
                      <a:r>
                        <a:rPr lang="en-US" altLang="zh-CN" sz="1400" kern="1200" dirty="0"/>
                        <a:t>3</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latinLnBrk="0" hangingPunct="1"/>
                      <a:r>
                        <a:rPr lang="en-US" altLang="zh-CN" sz="1400" kern="1200" dirty="0"/>
                        <a:t>1</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latinLnBrk="0" hangingPunct="1"/>
                      <a:r>
                        <a:rPr lang="zh-CN" altLang="en-US" sz="1400" kern="1200" dirty="0"/>
                        <a:t>主机不可达</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3"/>
                  </a:ext>
                </a:extLst>
              </a:tr>
              <a:tr h="280991">
                <a:tc>
                  <a:txBody>
                    <a:bodyPr/>
                    <a:lstStyle/>
                    <a:p>
                      <a:pPr marL="0" algn="ctr" defTabSz="914400" rtl="0" eaLnBrk="1" latinLnBrk="0" hangingPunct="1"/>
                      <a:r>
                        <a:rPr lang="en-US" altLang="zh-CN" sz="1400" kern="1200" dirty="0"/>
                        <a:t>3</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latinLnBrk="0" hangingPunct="1"/>
                      <a:r>
                        <a:rPr lang="en-US" altLang="zh-CN" sz="1400" kern="1200" dirty="0"/>
                        <a:t>2</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t>协议不可达</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4"/>
                  </a:ext>
                </a:extLst>
              </a:tr>
              <a:tr h="280991">
                <a:tc>
                  <a:txBody>
                    <a:bodyPr/>
                    <a:lstStyle/>
                    <a:p>
                      <a:pPr marL="0" algn="ctr" defTabSz="914400" rtl="0" eaLnBrk="1" latinLnBrk="0" hangingPunct="1"/>
                      <a:r>
                        <a:rPr lang="en-US" altLang="zh-CN" sz="1400" kern="1200" dirty="0"/>
                        <a:t>3</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latinLnBrk="0" hangingPunct="1"/>
                      <a:r>
                        <a:rPr lang="en-US" altLang="zh-CN" sz="1400" kern="1200" dirty="0"/>
                        <a:t>3</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latinLnBrk="0" hangingPunct="1"/>
                      <a:r>
                        <a:rPr lang="zh-CN" altLang="en-US" sz="1400" kern="1200" dirty="0"/>
                        <a:t>端口不可达</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5"/>
                  </a:ext>
                </a:extLst>
              </a:tr>
              <a:tr h="280991">
                <a:tc>
                  <a:txBody>
                    <a:bodyPr/>
                    <a:lstStyle/>
                    <a:p>
                      <a:pPr marL="0" algn="ctr" defTabSz="914400" rtl="0" eaLnBrk="1" latinLnBrk="0" hangingPunct="1"/>
                      <a:r>
                        <a:rPr lang="en-US" altLang="zh-CN" sz="1400" kern="1200" dirty="0"/>
                        <a:t>5</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latinLnBrk="0" hangingPunct="1"/>
                      <a:r>
                        <a:rPr lang="en-US" altLang="zh-CN" sz="1400" kern="1200" dirty="0"/>
                        <a:t>0</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latinLnBrk="0" hangingPunct="1"/>
                      <a:r>
                        <a:rPr lang="zh-CN" altLang="en-US" sz="1400" kern="1200" dirty="0"/>
                        <a:t>重定向</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6"/>
                  </a:ext>
                </a:extLst>
              </a:tr>
              <a:tr h="280991">
                <a:tc>
                  <a:txBody>
                    <a:bodyPr/>
                    <a:lstStyle/>
                    <a:p>
                      <a:pPr marL="0" algn="ctr" defTabSz="914400" rtl="0" eaLnBrk="1" latinLnBrk="0" hangingPunct="1"/>
                      <a:r>
                        <a:rPr lang="en-US" altLang="zh-CN" sz="1400" kern="1200" dirty="0"/>
                        <a:t>8</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latinLnBrk="0" hangingPunct="1"/>
                      <a:r>
                        <a:rPr lang="en-US" altLang="zh-CN" sz="1400" kern="1200" dirty="0"/>
                        <a:t>0</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algn="ctr" defTabSz="914400" rtl="0" eaLnBrk="1" latinLnBrk="0" hangingPunct="1"/>
                      <a:r>
                        <a:rPr lang="en-US" altLang="zh-CN" sz="1400" kern="1200" dirty="0"/>
                        <a:t>Echo </a:t>
                      </a:r>
                      <a:r>
                        <a:rPr lang="en-US" altLang="zh-CN" sz="1400" kern="1200" baseline="0" dirty="0"/>
                        <a:t> </a:t>
                      </a:r>
                      <a:r>
                        <a:rPr lang="en-US" altLang="zh-CN" sz="1400" kern="1200" dirty="0"/>
                        <a:t>Request</a:t>
                      </a:r>
                      <a:endParaRPr lang="zh-CN" altLang="en-US" sz="1400" kern="1200" dirty="0">
                        <a:solidFill>
                          <a:schemeClr val="dk1"/>
                        </a:solidFill>
                        <a:latin typeface="+mn-lt"/>
                        <a:ea typeface="+mn-ea"/>
                        <a:cs typeface="Arial" pitchFamily="34" charset="0"/>
                      </a:endParaRPr>
                    </a:p>
                  </a:txBody>
                  <a:tcPr marL="91431" marR="91431" marT="45714" marB="45714"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
        <p:nvSpPr>
          <p:cNvPr id="24" name="文本占位符 2"/>
          <p:cNvSpPr txBox="1">
            <a:spLocks/>
          </p:cNvSpPr>
          <p:nvPr/>
        </p:nvSpPr>
        <p:spPr bwMode="auto">
          <a:xfrm>
            <a:off x="468318" y="2002230"/>
            <a:ext cx="5206778" cy="172238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800" dirty="0"/>
              <a:t>ICMP</a:t>
            </a:r>
            <a:r>
              <a:rPr lang="zh-CN" altLang="en-US" sz="1800" dirty="0"/>
              <a:t>协议用来在网络设备间传递各种差错和控制信息</a:t>
            </a:r>
            <a:r>
              <a:rPr lang="zh-CN" altLang="en-US" sz="1800" dirty="0" smtClean="0"/>
              <a:t>，对于</a:t>
            </a:r>
            <a:r>
              <a:rPr lang="zh-CN" altLang="en-US" sz="1800" dirty="0"/>
              <a:t>收集各种网络信息、诊断和排除各种网络故障等方面起着至关重要的作用。</a:t>
            </a:r>
            <a:endParaRPr lang="en-US" altLang="zh-CN" sz="1800" dirty="0"/>
          </a:p>
          <a:p>
            <a:endParaRPr lang="zh-CN" altLang="en-US" sz="1800" dirty="0"/>
          </a:p>
        </p:txBody>
      </p:sp>
    </p:spTree>
    <p:extLst>
      <p:ext uri="{BB962C8B-B14F-4D97-AF65-F5344CB8AC3E}">
        <p14:creationId xmlns:p14="http://schemas.microsoft.com/office/powerpoint/2010/main" val="888906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ICMP</a:t>
            </a:r>
            <a:r>
              <a:rPr lang="zh-CN" altLang="en-US" smtClean="0"/>
              <a:t>重定向</a:t>
            </a:r>
            <a:endParaRPr lang="zh-CN" altLang="en-US" dirty="0"/>
          </a:p>
        </p:txBody>
      </p:sp>
      <p:sp>
        <p:nvSpPr>
          <p:cNvPr id="104" name="文本占位符 103"/>
          <p:cNvSpPr>
            <a:spLocks noGrp="1"/>
          </p:cNvSpPr>
          <p:nvPr>
            <p:ph type="body" sz="quarter" idx="10"/>
          </p:nvPr>
        </p:nvSpPr>
        <p:spPr/>
        <p:txBody>
          <a:bodyPr/>
          <a:lstStyle/>
          <a:p>
            <a:r>
              <a:rPr lang="en-US" altLang="zh-CN" sz="2000" dirty="0" smtClean="0"/>
              <a:t>ICMP</a:t>
            </a:r>
            <a:r>
              <a:rPr lang="zh-CN" altLang="en-US" sz="2000" dirty="0" smtClean="0"/>
              <a:t>重定向报文是</a:t>
            </a:r>
            <a:r>
              <a:rPr lang="en-US" altLang="zh-CN" sz="2000" dirty="0" smtClean="0"/>
              <a:t>ICMP</a:t>
            </a:r>
            <a:r>
              <a:rPr lang="zh-CN" altLang="en-US" sz="2000" dirty="0" smtClean="0"/>
              <a:t>控制报文中的一种。在特定的情况下，当路由器检测到一台机器使用非最优路由的时候，它会向该主机发送一个</a:t>
            </a:r>
            <a:r>
              <a:rPr lang="en-US" altLang="zh-CN" sz="2000" dirty="0" smtClean="0"/>
              <a:t>ICMP</a:t>
            </a:r>
            <a:r>
              <a:rPr lang="zh-CN" altLang="en-US" sz="2000" dirty="0" smtClean="0"/>
              <a:t>重定向报文，请求主机改变路由。</a:t>
            </a:r>
            <a:endParaRPr lang="zh-CN" altLang="en-US" sz="2000" dirty="0"/>
          </a:p>
        </p:txBody>
      </p:sp>
      <p:sp>
        <p:nvSpPr>
          <p:cNvPr id="7" name="Text Box 62"/>
          <p:cNvSpPr txBox="1">
            <a:spLocks noChangeArrowheads="1"/>
          </p:cNvSpPr>
          <p:nvPr/>
        </p:nvSpPr>
        <p:spPr bwMode="auto">
          <a:xfrm>
            <a:off x="4713977" y="5292994"/>
            <a:ext cx="6607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zh-CN" altLang="en-US" sz="1400" dirty="0">
                <a:latin typeface="+mn-lt"/>
                <a:ea typeface="+mn-ea"/>
              </a:rPr>
              <a:t>主机</a:t>
            </a:r>
            <a:r>
              <a:rPr lang="en-US" altLang="zh-CN" sz="1400" dirty="0">
                <a:latin typeface="+mn-lt"/>
                <a:ea typeface="+mn-ea"/>
              </a:rPr>
              <a:t>A</a:t>
            </a:r>
            <a:endParaRPr lang="zh-CN" altLang="en-US" sz="1400" dirty="0">
              <a:latin typeface="+mn-lt"/>
              <a:ea typeface="+mn-ea"/>
            </a:endParaRPr>
          </a:p>
        </p:txBody>
      </p:sp>
      <p:pic>
        <p:nvPicPr>
          <p:cNvPr id="9" name="图片 8" descr="PC.png"/>
          <p:cNvPicPr>
            <a:picLocks noChangeAspect="1"/>
          </p:cNvPicPr>
          <p:nvPr/>
        </p:nvPicPr>
        <p:blipFill>
          <a:blip r:embed="rId3" cstate="print"/>
          <a:stretch>
            <a:fillRect/>
          </a:stretch>
        </p:blipFill>
        <p:spPr>
          <a:xfrm>
            <a:off x="5377195" y="5149593"/>
            <a:ext cx="703125" cy="540000"/>
          </a:xfrm>
          <a:prstGeom prst="rect">
            <a:avLst/>
          </a:prstGeom>
        </p:spPr>
      </p:pic>
      <p:pic>
        <p:nvPicPr>
          <p:cNvPr id="10" name="图片 9" descr="交换机.png"/>
          <p:cNvPicPr>
            <a:picLocks noChangeAspect="1"/>
          </p:cNvPicPr>
          <p:nvPr/>
        </p:nvPicPr>
        <p:blipFill>
          <a:blip r:embed="rId4" cstate="print"/>
          <a:stretch>
            <a:fillRect/>
          </a:stretch>
        </p:blipFill>
        <p:spPr>
          <a:xfrm>
            <a:off x="3193407" y="2689342"/>
            <a:ext cx="660000" cy="540000"/>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21499" y="3713280"/>
            <a:ext cx="658537" cy="540000"/>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7478" y="3713280"/>
            <a:ext cx="658537" cy="540000"/>
          </a:xfrm>
          <a:prstGeom prst="rect">
            <a:avLst/>
          </a:prstGeom>
        </p:spPr>
      </p:pic>
      <p:cxnSp>
        <p:nvCxnSpPr>
          <p:cNvPr id="16" name="直接连接符 15"/>
          <p:cNvCxnSpPr>
            <a:stCxn id="19" idx="2"/>
          </p:cNvCxnSpPr>
          <p:nvPr/>
        </p:nvCxnSpPr>
        <p:spPr>
          <a:xfrm flipH="1">
            <a:off x="4350767" y="4253280"/>
            <a:ext cx="1" cy="4500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0" idx="2"/>
          </p:cNvCxnSpPr>
          <p:nvPr/>
        </p:nvCxnSpPr>
        <p:spPr>
          <a:xfrm>
            <a:off x="7106747" y="4253280"/>
            <a:ext cx="0" cy="4500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50877" y="4703280"/>
            <a:ext cx="36000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9" idx="0"/>
          </p:cNvCxnSpPr>
          <p:nvPr/>
        </p:nvCxnSpPr>
        <p:spPr>
          <a:xfrm>
            <a:off x="5728758" y="4703280"/>
            <a:ext cx="0" cy="4463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124764" y="3471380"/>
            <a:ext cx="18000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19" idx="0"/>
          </p:cNvCxnSpPr>
          <p:nvPr/>
        </p:nvCxnSpPr>
        <p:spPr>
          <a:xfrm flipH="1">
            <a:off x="4350768" y="3471380"/>
            <a:ext cx="1" cy="2419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0" idx="2"/>
          </p:cNvCxnSpPr>
          <p:nvPr/>
        </p:nvCxnSpPr>
        <p:spPr>
          <a:xfrm>
            <a:off x="3523407" y="3229342"/>
            <a:ext cx="1" cy="24203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7" idx="2"/>
            <a:endCxn id="20" idx="0"/>
          </p:cNvCxnSpPr>
          <p:nvPr/>
        </p:nvCxnSpPr>
        <p:spPr>
          <a:xfrm flipH="1">
            <a:off x="7106747" y="3297959"/>
            <a:ext cx="988" cy="41532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40" name="Text Box 62"/>
          <p:cNvSpPr txBox="1">
            <a:spLocks noChangeArrowheads="1"/>
          </p:cNvSpPr>
          <p:nvPr/>
        </p:nvSpPr>
        <p:spPr bwMode="auto">
          <a:xfrm>
            <a:off x="3573190" y="3852880"/>
            <a:ext cx="511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400" dirty="0">
                <a:latin typeface="+mn-lt"/>
                <a:ea typeface="+mn-ea"/>
              </a:rPr>
              <a:t>RTA</a:t>
            </a:r>
            <a:endParaRPr lang="zh-CN" altLang="en-US" sz="1400" dirty="0">
              <a:latin typeface="+mn-lt"/>
              <a:ea typeface="+mn-ea"/>
            </a:endParaRPr>
          </a:p>
        </p:txBody>
      </p:sp>
      <p:sp>
        <p:nvSpPr>
          <p:cNvPr id="41" name="Text Box 62"/>
          <p:cNvSpPr txBox="1">
            <a:spLocks noChangeArrowheads="1"/>
          </p:cNvSpPr>
          <p:nvPr/>
        </p:nvSpPr>
        <p:spPr bwMode="auto">
          <a:xfrm>
            <a:off x="7410676" y="3852880"/>
            <a:ext cx="5020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400" dirty="0">
                <a:latin typeface="+mn-lt"/>
                <a:ea typeface="+mn-ea"/>
              </a:rPr>
              <a:t>RTB</a:t>
            </a:r>
            <a:endParaRPr lang="zh-CN" altLang="en-US" sz="1400" dirty="0">
              <a:latin typeface="+mn-lt"/>
              <a:ea typeface="+mn-ea"/>
            </a:endParaRPr>
          </a:p>
        </p:txBody>
      </p:sp>
      <p:sp>
        <p:nvSpPr>
          <p:cNvPr id="42" name="Text Box 62"/>
          <p:cNvSpPr txBox="1">
            <a:spLocks noChangeArrowheads="1"/>
          </p:cNvSpPr>
          <p:nvPr/>
        </p:nvSpPr>
        <p:spPr bwMode="auto">
          <a:xfrm>
            <a:off x="3839741" y="2810213"/>
            <a:ext cx="8402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zh-CN" altLang="en-US" sz="1400" dirty="0">
                <a:latin typeface="+mn-lt"/>
                <a:ea typeface="+mn-ea"/>
              </a:rPr>
              <a:t>服务器</a:t>
            </a:r>
            <a:r>
              <a:rPr lang="en-US" altLang="zh-CN" sz="1400" dirty="0">
                <a:latin typeface="+mn-lt"/>
                <a:ea typeface="+mn-ea"/>
              </a:rPr>
              <a:t>A</a:t>
            </a:r>
            <a:endParaRPr lang="zh-CN" altLang="en-US" sz="1400" dirty="0">
              <a:latin typeface="+mn-lt"/>
              <a:ea typeface="+mn-ea"/>
            </a:endParaRPr>
          </a:p>
        </p:txBody>
      </p:sp>
      <p:sp>
        <p:nvSpPr>
          <p:cNvPr id="43" name="Text Box 62"/>
          <p:cNvSpPr txBox="1">
            <a:spLocks noChangeArrowheads="1"/>
          </p:cNvSpPr>
          <p:nvPr/>
        </p:nvSpPr>
        <p:spPr bwMode="auto">
          <a:xfrm>
            <a:off x="3473022" y="3173565"/>
            <a:ext cx="9557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20.0.0.1/24</a:t>
            </a:r>
            <a:endParaRPr lang="zh-CN" altLang="en-US" sz="1200" dirty="0">
              <a:latin typeface="+mn-lt"/>
              <a:ea typeface="+mn-ea"/>
            </a:endParaRPr>
          </a:p>
        </p:txBody>
      </p:sp>
      <p:sp>
        <p:nvSpPr>
          <p:cNvPr id="44" name="Text Box 62"/>
          <p:cNvSpPr txBox="1">
            <a:spLocks noChangeArrowheads="1"/>
          </p:cNvSpPr>
          <p:nvPr/>
        </p:nvSpPr>
        <p:spPr bwMode="auto">
          <a:xfrm>
            <a:off x="4350547" y="3503632"/>
            <a:ext cx="95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20.0.0.2/24</a:t>
            </a:r>
            <a:endParaRPr lang="zh-CN" altLang="en-US" sz="1200" dirty="0">
              <a:latin typeface="+mn-lt"/>
              <a:ea typeface="+mn-ea"/>
            </a:endParaRPr>
          </a:p>
        </p:txBody>
      </p:sp>
      <p:sp>
        <p:nvSpPr>
          <p:cNvPr id="45" name="Text Box 62"/>
          <p:cNvSpPr txBox="1">
            <a:spLocks noChangeArrowheads="1"/>
          </p:cNvSpPr>
          <p:nvPr/>
        </p:nvSpPr>
        <p:spPr bwMode="auto">
          <a:xfrm>
            <a:off x="3250725" y="4226943"/>
            <a:ext cx="11288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10.0.0.200/24</a:t>
            </a:r>
            <a:endParaRPr lang="zh-CN" altLang="en-US" sz="1200" dirty="0">
              <a:latin typeface="+mn-lt"/>
              <a:ea typeface="+mn-ea"/>
            </a:endParaRPr>
          </a:p>
        </p:txBody>
      </p:sp>
      <p:sp>
        <p:nvSpPr>
          <p:cNvPr id="46" name="Text Box 62"/>
          <p:cNvSpPr txBox="1">
            <a:spLocks noChangeArrowheads="1"/>
          </p:cNvSpPr>
          <p:nvPr/>
        </p:nvSpPr>
        <p:spPr bwMode="auto">
          <a:xfrm>
            <a:off x="7243054" y="4226943"/>
            <a:ext cx="11288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10.0.0.100/24</a:t>
            </a:r>
            <a:endParaRPr lang="zh-CN" altLang="en-US" sz="1200" dirty="0">
              <a:latin typeface="+mn-lt"/>
              <a:ea typeface="+mn-ea"/>
            </a:endParaRPr>
          </a:p>
        </p:txBody>
      </p:sp>
      <p:sp>
        <p:nvSpPr>
          <p:cNvPr id="47" name="Text Box 62"/>
          <p:cNvSpPr txBox="1">
            <a:spLocks noChangeArrowheads="1"/>
          </p:cNvSpPr>
          <p:nvPr/>
        </p:nvSpPr>
        <p:spPr bwMode="auto">
          <a:xfrm>
            <a:off x="6126953" y="5216051"/>
            <a:ext cx="1725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lt"/>
                <a:ea typeface="+mn-ea"/>
              </a:rPr>
              <a:t>IP</a:t>
            </a:r>
            <a:r>
              <a:rPr lang="zh-CN" altLang="en-US" sz="1200" dirty="0">
                <a:latin typeface="+mn-lt"/>
                <a:ea typeface="+mn-ea"/>
              </a:rPr>
              <a:t>地址：</a:t>
            </a:r>
            <a:r>
              <a:rPr lang="en-US" altLang="zh-CN" sz="1200" dirty="0">
                <a:latin typeface="+mn-lt"/>
                <a:ea typeface="+mn-ea"/>
              </a:rPr>
              <a:t>10.0.0.1/24</a:t>
            </a:r>
          </a:p>
          <a:p>
            <a:pPr eaLnBrk="1" hangingPunct="1"/>
            <a:r>
              <a:rPr lang="zh-CN" altLang="en-US" sz="1200" dirty="0">
                <a:latin typeface="+mn-lt"/>
                <a:ea typeface="+mn-ea"/>
              </a:rPr>
              <a:t>默认网关：</a:t>
            </a:r>
            <a:r>
              <a:rPr lang="en-US" altLang="zh-CN" sz="1200" dirty="0">
                <a:latin typeface="+mn-lt"/>
                <a:ea typeface="+mn-ea"/>
              </a:rPr>
              <a:t>10.0.0.100</a:t>
            </a:r>
            <a:endParaRPr lang="zh-CN" altLang="en-US" sz="1200" dirty="0">
              <a:latin typeface="+mn-lt"/>
              <a:ea typeface="+mn-ea"/>
            </a:endParaRPr>
          </a:p>
        </p:txBody>
      </p:sp>
      <p:sp>
        <p:nvSpPr>
          <p:cNvPr id="54" name="Oval 4"/>
          <p:cNvSpPr>
            <a:spLocks noChangeAspect="1"/>
          </p:cNvSpPr>
          <p:nvPr/>
        </p:nvSpPr>
        <p:spPr>
          <a:xfrm>
            <a:off x="6482618" y="4317824"/>
            <a:ext cx="216000" cy="21600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600" b="1" dirty="0">
                <a:solidFill>
                  <a:schemeClr val="bg1"/>
                </a:solidFill>
              </a:rPr>
              <a:t>1</a:t>
            </a:r>
            <a:endParaRPr lang="zh-CN" altLang="en-US" sz="1600" b="1" dirty="0">
              <a:solidFill>
                <a:schemeClr val="bg1"/>
              </a:solidFill>
            </a:endParaRPr>
          </a:p>
        </p:txBody>
      </p:sp>
      <p:sp>
        <p:nvSpPr>
          <p:cNvPr id="78" name="Oval 4"/>
          <p:cNvSpPr>
            <a:spLocks noChangeAspect="1"/>
          </p:cNvSpPr>
          <p:nvPr/>
        </p:nvSpPr>
        <p:spPr>
          <a:xfrm>
            <a:off x="6482618" y="4886370"/>
            <a:ext cx="216000" cy="21600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600" b="1" dirty="0">
                <a:solidFill>
                  <a:schemeClr val="bg1"/>
                </a:solidFill>
              </a:rPr>
              <a:t>2</a:t>
            </a:r>
            <a:endParaRPr lang="zh-CN" altLang="en-US" sz="1600" b="1" dirty="0">
              <a:solidFill>
                <a:schemeClr val="bg1"/>
              </a:solidFill>
            </a:endParaRPr>
          </a:p>
        </p:txBody>
      </p:sp>
      <p:cxnSp>
        <p:nvCxnSpPr>
          <p:cNvPr id="81" name="肘形连接符 80"/>
          <p:cNvCxnSpPr/>
          <p:nvPr/>
        </p:nvCxnSpPr>
        <p:spPr>
          <a:xfrm rot="16200000" flipV="1">
            <a:off x="4700788" y="4190925"/>
            <a:ext cx="720000" cy="973798"/>
          </a:xfrm>
          <a:prstGeom prst="bentConnector3">
            <a:avLst>
              <a:gd name="adj1" fmla="val 6023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Oval 4"/>
          <p:cNvSpPr>
            <a:spLocks noChangeAspect="1"/>
          </p:cNvSpPr>
          <p:nvPr/>
        </p:nvSpPr>
        <p:spPr>
          <a:xfrm>
            <a:off x="4796151" y="4317824"/>
            <a:ext cx="216000" cy="21600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600" b="1" dirty="0">
                <a:solidFill>
                  <a:schemeClr val="bg1"/>
                </a:solidFill>
              </a:rPr>
              <a:t>3</a:t>
            </a:r>
            <a:endParaRPr lang="zh-CN" altLang="en-US" sz="1600" b="1" dirty="0">
              <a:solidFill>
                <a:schemeClr val="bg1"/>
              </a:solidFill>
            </a:endParaRPr>
          </a:p>
        </p:txBody>
      </p:sp>
      <p:cxnSp>
        <p:nvCxnSpPr>
          <p:cNvPr id="99" name="肘形连接符 98"/>
          <p:cNvCxnSpPr/>
          <p:nvPr/>
        </p:nvCxnSpPr>
        <p:spPr>
          <a:xfrm rot="5400000" flipH="1" flipV="1">
            <a:off x="6057521" y="4190925"/>
            <a:ext cx="720000" cy="973798"/>
          </a:xfrm>
          <a:prstGeom prst="bentConnector3">
            <a:avLst>
              <a:gd name="adj1" fmla="val 60232"/>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0" name="肘形连接符 99"/>
          <p:cNvCxnSpPr/>
          <p:nvPr/>
        </p:nvCxnSpPr>
        <p:spPr>
          <a:xfrm rot="5400000">
            <a:off x="6304130" y="4115485"/>
            <a:ext cx="720000" cy="1188000"/>
          </a:xfrm>
          <a:prstGeom prst="bentConnector3">
            <a:avLst>
              <a:gd name="adj1" fmla="val 6023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8"/>
          <p:cNvSpPr txBox="1">
            <a:spLocks noChangeArrowheads="1"/>
          </p:cNvSpPr>
          <p:nvPr/>
        </p:nvSpPr>
        <p:spPr bwMode="auto">
          <a:xfrm>
            <a:off x="6731423" y="4821591"/>
            <a:ext cx="1208985" cy="307777"/>
          </a:xfrm>
          <a:prstGeom prst="rect">
            <a:avLst/>
          </a:prstGeom>
          <a:solidFill>
            <a:srgbClr val="F4FBFE"/>
          </a:solidFill>
          <a:ln w="12700">
            <a:solidFill>
              <a:srgbClr val="99DFF9"/>
            </a:solidFill>
            <a:miter lim="800000"/>
            <a:headEnd/>
            <a:tailEnd/>
          </a:ln>
        </p:spPr>
        <p:txBody>
          <a:bodyPr wrap="none" anchor="ctr" anchorCtr="0">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mn-lt"/>
                <a:ea typeface="+mn-ea"/>
              </a:rPr>
              <a:t>ICMP </a:t>
            </a:r>
            <a:r>
              <a:rPr lang="zh-CN" altLang="en-US" sz="1400" dirty="0">
                <a:latin typeface="+mn-lt"/>
                <a:ea typeface="+mn-ea"/>
              </a:rPr>
              <a:t>重定向</a:t>
            </a:r>
          </a:p>
        </p:txBody>
      </p:sp>
      <p:pic>
        <p:nvPicPr>
          <p:cNvPr id="37" name="图片 36"/>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508057" y="2613883"/>
            <a:ext cx="1199355" cy="684076"/>
          </a:xfrm>
          <a:prstGeom prst="rect">
            <a:avLst/>
          </a:prstGeom>
        </p:spPr>
      </p:pic>
      <p:sp>
        <p:nvSpPr>
          <p:cNvPr id="39" name="Text Box 62"/>
          <p:cNvSpPr txBox="1">
            <a:spLocks noChangeArrowheads="1"/>
          </p:cNvSpPr>
          <p:nvPr/>
        </p:nvSpPr>
        <p:spPr bwMode="auto">
          <a:xfrm>
            <a:off x="6602082" y="2783760"/>
            <a:ext cx="9893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600" b="1" dirty="0" smtClean="0">
                <a:latin typeface="+mn-lt"/>
                <a:ea typeface="+mn-ea"/>
              </a:rPr>
              <a:t>Internet</a:t>
            </a:r>
            <a:endParaRPr lang="zh-CN" altLang="en-US" sz="1600" b="1" dirty="0">
              <a:latin typeface="+mn-lt"/>
              <a:ea typeface="+mn-ea"/>
            </a:endParaRPr>
          </a:p>
        </p:txBody>
      </p:sp>
    </p:spTree>
    <p:extLst>
      <p:ext uri="{BB962C8B-B14F-4D97-AF65-F5344CB8AC3E}">
        <p14:creationId xmlns:p14="http://schemas.microsoft.com/office/powerpoint/2010/main" val="4302694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038602" y="2899297"/>
            <a:ext cx="4417156" cy="817041"/>
            <a:chOff x="1080821" y="3273381"/>
            <a:chExt cx="4417156" cy="817041"/>
          </a:xfrm>
        </p:grpSpPr>
        <p:sp>
          <p:nvSpPr>
            <p:cNvPr id="30" name="Text Box 62"/>
            <p:cNvSpPr txBox="1">
              <a:spLocks noChangeArrowheads="1"/>
            </p:cNvSpPr>
            <p:nvPr/>
          </p:nvSpPr>
          <p:spPr bwMode="auto">
            <a:xfrm>
              <a:off x="1137323" y="3782645"/>
              <a:ext cx="511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400" dirty="0">
                  <a:latin typeface="+mn-lt"/>
                  <a:ea typeface="+mn-ea"/>
                </a:rPr>
                <a:t>RTA</a:t>
              </a:r>
              <a:endParaRPr lang="zh-CN" altLang="en-US" sz="1400" dirty="0">
                <a:latin typeface="+mn-lt"/>
                <a:ea typeface="+mn-ea"/>
              </a:endParaRPr>
            </a:p>
          </p:txBody>
        </p:sp>
        <p:pic>
          <p:nvPicPr>
            <p:cNvPr id="31" name="图片 30" descr="交换机.png"/>
            <p:cNvPicPr>
              <a:picLocks noChangeAspect="1"/>
            </p:cNvPicPr>
            <p:nvPr/>
          </p:nvPicPr>
          <p:blipFill>
            <a:blip r:embed="rId3" cstate="print"/>
            <a:stretch>
              <a:fillRect/>
            </a:stretch>
          </p:blipFill>
          <p:spPr>
            <a:xfrm>
              <a:off x="4748209" y="3273381"/>
              <a:ext cx="660000" cy="540000"/>
            </a:xfrm>
            <a:prstGeom prst="rect">
              <a:avLst/>
            </a:prstGeom>
          </p:spPr>
        </p:pic>
        <p:cxnSp>
          <p:nvCxnSpPr>
            <p:cNvPr id="32" name="直接连接符 31"/>
            <p:cNvCxnSpPr>
              <a:stCxn id="35" idx="3"/>
              <a:endCxn id="36" idx="1"/>
            </p:cNvCxnSpPr>
            <p:nvPr/>
          </p:nvCxnSpPr>
          <p:spPr>
            <a:xfrm>
              <a:off x="1739358" y="3543381"/>
              <a:ext cx="1093533"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6" idx="3"/>
              <a:endCxn id="31" idx="1"/>
            </p:cNvCxnSpPr>
            <p:nvPr/>
          </p:nvCxnSpPr>
          <p:spPr>
            <a:xfrm>
              <a:off x="3491428" y="3543381"/>
              <a:ext cx="1256781"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4" name="Text Box 62"/>
            <p:cNvSpPr txBox="1">
              <a:spLocks noChangeArrowheads="1"/>
            </p:cNvSpPr>
            <p:nvPr/>
          </p:nvSpPr>
          <p:spPr bwMode="auto">
            <a:xfrm>
              <a:off x="4657682" y="3782645"/>
              <a:ext cx="8402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zh-CN" altLang="en-US" sz="1400" dirty="0">
                  <a:latin typeface="+mn-lt"/>
                  <a:ea typeface="+mn-ea"/>
                </a:rPr>
                <a:t>服务器</a:t>
              </a:r>
              <a:r>
                <a:rPr lang="en-US" altLang="zh-CN" sz="1400" dirty="0">
                  <a:latin typeface="+mn-lt"/>
                  <a:ea typeface="+mn-ea"/>
                </a:rPr>
                <a:t>A</a:t>
              </a:r>
              <a:endParaRPr lang="zh-CN" altLang="en-US" sz="1400" dirty="0">
                <a:latin typeface="+mn-lt"/>
                <a:ea typeface="+mn-ea"/>
              </a:endParaRPr>
            </a:p>
          </p:txBody>
        </p:sp>
        <p:pic>
          <p:nvPicPr>
            <p:cNvPr id="35" name="图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821" y="3273381"/>
              <a:ext cx="658537" cy="540000"/>
            </a:xfrm>
            <a:prstGeom prst="rect">
              <a:avLst/>
            </a:prstGeom>
          </p:spPr>
        </p:pic>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2891" y="3273381"/>
              <a:ext cx="658537" cy="540000"/>
            </a:xfrm>
            <a:prstGeom prst="rect">
              <a:avLst/>
            </a:prstGeom>
          </p:spPr>
        </p:pic>
        <p:sp>
          <p:nvSpPr>
            <p:cNvPr id="37" name="Text Box 62"/>
            <p:cNvSpPr txBox="1">
              <a:spLocks noChangeArrowheads="1"/>
            </p:cNvSpPr>
            <p:nvPr/>
          </p:nvSpPr>
          <p:spPr bwMode="auto">
            <a:xfrm>
              <a:off x="2910724" y="3782645"/>
              <a:ext cx="5020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400" dirty="0">
                  <a:latin typeface="+mn-lt"/>
                  <a:ea typeface="+mn-ea"/>
                </a:rPr>
                <a:t>RTB</a:t>
              </a:r>
              <a:endParaRPr lang="zh-CN" altLang="en-US" sz="1400" dirty="0">
                <a:latin typeface="+mn-lt"/>
                <a:ea typeface="+mn-ea"/>
              </a:endParaRPr>
            </a:p>
          </p:txBody>
        </p:sp>
        <p:sp>
          <p:nvSpPr>
            <p:cNvPr id="38" name="Text Box 62"/>
            <p:cNvSpPr txBox="1">
              <a:spLocks noChangeArrowheads="1"/>
            </p:cNvSpPr>
            <p:nvPr/>
          </p:nvSpPr>
          <p:spPr bwMode="auto">
            <a:xfrm>
              <a:off x="1829885" y="3288769"/>
              <a:ext cx="9557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10.0.0.0/24</a:t>
              </a:r>
              <a:endParaRPr lang="zh-CN" altLang="en-US" sz="1200" dirty="0">
                <a:latin typeface="+mn-lt"/>
                <a:ea typeface="+mn-ea"/>
              </a:endParaRPr>
            </a:p>
          </p:txBody>
        </p:sp>
        <p:sp>
          <p:nvSpPr>
            <p:cNvPr id="39" name="Text Box 62"/>
            <p:cNvSpPr txBox="1">
              <a:spLocks noChangeArrowheads="1"/>
            </p:cNvSpPr>
            <p:nvPr/>
          </p:nvSpPr>
          <p:spPr bwMode="auto">
            <a:xfrm>
              <a:off x="3629251" y="3288769"/>
              <a:ext cx="95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20.0.0.0/24</a:t>
              </a:r>
              <a:endParaRPr lang="zh-CN" altLang="en-US" sz="1200" dirty="0">
                <a:latin typeface="+mn-lt"/>
                <a:ea typeface="+mn-ea"/>
              </a:endParaRPr>
            </a:p>
          </p:txBody>
        </p:sp>
        <p:sp>
          <p:nvSpPr>
            <p:cNvPr id="40" name="Text Box 62"/>
            <p:cNvSpPr txBox="1">
              <a:spLocks noChangeArrowheads="1"/>
            </p:cNvSpPr>
            <p:nvPr/>
          </p:nvSpPr>
          <p:spPr bwMode="auto">
            <a:xfrm>
              <a:off x="1711907" y="3543381"/>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.1</a:t>
              </a:r>
              <a:endParaRPr lang="zh-CN" altLang="en-US" sz="1200" dirty="0">
                <a:latin typeface="+mn-lt"/>
                <a:ea typeface="+mn-ea"/>
              </a:endParaRPr>
            </a:p>
          </p:txBody>
        </p:sp>
        <p:sp>
          <p:nvSpPr>
            <p:cNvPr id="41" name="Text Box 62"/>
            <p:cNvSpPr txBox="1">
              <a:spLocks noChangeArrowheads="1"/>
            </p:cNvSpPr>
            <p:nvPr/>
          </p:nvSpPr>
          <p:spPr bwMode="auto">
            <a:xfrm>
              <a:off x="2537014" y="3543381"/>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.2</a:t>
              </a:r>
              <a:endParaRPr lang="zh-CN" altLang="en-US" sz="1200" dirty="0">
                <a:latin typeface="+mn-lt"/>
                <a:ea typeface="+mn-ea"/>
              </a:endParaRPr>
            </a:p>
          </p:txBody>
        </p:sp>
        <p:sp>
          <p:nvSpPr>
            <p:cNvPr id="42" name="Text Box 62"/>
            <p:cNvSpPr txBox="1">
              <a:spLocks noChangeArrowheads="1"/>
            </p:cNvSpPr>
            <p:nvPr/>
          </p:nvSpPr>
          <p:spPr bwMode="auto">
            <a:xfrm>
              <a:off x="3438677" y="3543381"/>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.1</a:t>
              </a:r>
              <a:endParaRPr lang="zh-CN" altLang="en-US" sz="1200" dirty="0">
                <a:latin typeface="+mn-lt"/>
                <a:ea typeface="+mn-ea"/>
              </a:endParaRPr>
            </a:p>
          </p:txBody>
        </p:sp>
        <p:sp>
          <p:nvSpPr>
            <p:cNvPr id="43" name="Text Box 62"/>
            <p:cNvSpPr txBox="1">
              <a:spLocks noChangeArrowheads="1"/>
            </p:cNvSpPr>
            <p:nvPr/>
          </p:nvSpPr>
          <p:spPr bwMode="auto">
            <a:xfrm>
              <a:off x="4453856" y="3543381"/>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.2</a:t>
              </a:r>
              <a:endParaRPr lang="zh-CN" altLang="en-US" sz="1200" dirty="0">
                <a:latin typeface="+mn-lt"/>
                <a:ea typeface="+mn-ea"/>
              </a:endParaRPr>
            </a:p>
          </p:txBody>
        </p:sp>
      </p:grpSp>
      <p:sp>
        <p:nvSpPr>
          <p:cNvPr id="2" name="标题 1"/>
          <p:cNvSpPr>
            <a:spLocks noGrp="1"/>
          </p:cNvSpPr>
          <p:nvPr>
            <p:ph type="title"/>
          </p:nvPr>
        </p:nvSpPr>
        <p:spPr/>
        <p:txBody>
          <a:bodyPr/>
          <a:lstStyle/>
          <a:p>
            <a:r>
              <a:rPr lang="en-US" altLang="zh-CN" smtClean="0"/>
              <a:t>ICMP</a:t>
            </a:r>
            <a:r>
              <a:rPr lang="zh-CN" altLang="en-US" smtClean="0"/>
              <a:t>差错检测</a:t>
            </a:r>
            <a:endParaRPr lang="zh-CN" altLang="en-US" dirty="0"/>
          </a:p>
        </p:txBody>
      </p:sp>
      <p:sp>
        <p:nvSpPr>
          <p:cNvPr id="25" name="文本占位符 24"/>
          <p:cNvSpPr>
            <a:spLocks noGrp="1"/>
          </p:cNvSpPr>
          <p:nvPr>
            <p:ph type="body" sz="quarter" idx="10"/>
          </p:nvPr>
        </p:nvSpPr>
        <p:spPr/>
        <p:txBody>
          <a:bodyPr/>
          <a:lstStyle/>
          <a:p>
            <a:r>
              <a:rPr lang="en-US" altLang="zh-CN" sz="2000" dirty="0" smtClean="0"/>
              <a:t>ICMP Echo</a:t>
            </a:r>
            <a:r>
              <a:rPr lang="zh-CN" altLang="en-US" sz="2000" dirty="0" smtClean="0"/>
              <a:t>消息常用于诊断源和目的地之间的网络连通性，同时还可以提供其他信息，如报文往返时间等。</a:t>
            </a:r>
          </a:p>
          <a:p>
            <a:endParaRPr lang="zh-CN" altLang="en-US" sz="2000" dirty="0"/>
          </a:p>
        </p:txBody>
      </p:sp>
      <p:sp>
        <p:nvSpPr>
          <p:cNvPr id="26" name="Rectangle 3"/>
          <p:cNvSpPr/>
          <p:nvPr/>
        </p:nvSpPr>
        <p:spPr>
          <a:xfrm>
            <a:off x="6238270" y="2339959"/>
            <a:ext cx="5506230" cy="3259867"/>
          </a:xfrm>
          <a:prstGeom prst="rect">
            <a:avLst/>
          </a:prstGeom>
          <a:solidFill>
            <a:srgbClr val="F4FBFE"/>
          </a:solidFill>
          <a:ln>
            <a:solidFill>
              <a:srgbClr val="99DFF9"/>
            </a:solidFill>
          </a:ln>
        </p:spPr>
        <p:txBody>
          <a:bodyPr wrap="square">
            <a:spAutoFit/>
          </a:bodyPr>
          <a:lstStyle/>
          <a:p>
            <a:pPr>
              <a:lnSpc>
                <a:spcPts val="1900"/>
              </a:lnSpc>
            </a:pPr>
            <a:r>
              <a:rPr lang="en-US" altLang="zh-CN" sz="1400" dirty="0">
                <a:cs typeface="Courier New" panose="02070309020205020404" pitchFamily="49" charset="0"/>
              </a:rPr>
              <a:t>[RTA]</a:t>
            </a:r>
            <a:r>
              <a:rPr lang="en-US" altLang="zh-CN" sz="1400" b="1" dirty="0">
                <a:solidFill>
                  <a:srgbClr val="EC7061"/>
                </a:solidFill>
                <a:cs typeface="Courier New" panose="02070309020205020404" pitchFamily="49" charset="0"/>
              </a:rPr>
              <a:t>ping</a:t>
            </a:r>
            <a:r>
              <a:rPr lang="en-US" altLang="zh-CN" sz="1400" dirty="0">
                <a:cs typeface="Courier New" panose="02070309020205020404" pitchFamily="49" charset="0"/>
              </a:rPr>
              <a:t> 20.0.0.2</a:t>
            </a:r>
          </a:p>
          <a:p>
            <a:pPr>
              <a:lnSpc>
                <a:spcPts val="1900"/>
              </a:lnSpc>
            </a:pPr>
            <a:r>
              <a:rPr lang="en-US" altLang="zh-CN" sz="1400" dirty="0">
                <a:cs typeface="Courier New" panose="02070309020205020404" pitchFamily="49" charset="0"/>
              </a:rPr>
              <a:t>  PING 20.0.0.2: 56  data bytes, press CTRL_C to break</a:t>
            </a:r>
          </a:p>
          <a:p>
            <a:pPr>
              <a:lnSpc>
                <a:spcPts val="1900"/>
              </a:lnSpc>
            </a:pPr>
            <a:r>
              <a:rPr lang="en-US" altLang="zh-CN" sz="1400" dirty="0">
                <a:cs typeface="Courier New" panose="02070309020205020404" pitchFamily="49" charset="0"/>
              </a:rPr>
              <a:t>    Reply from 20.0.0.2: bytes=56 Sequence=1 </a:t>
            </a:r>
            <a:r>
              <a:rPr lang="en-US" altLang="zh-CN" sz="1400" dirty="0" err="1">
                <a:cs typeface="Courier New" panose="02070309020205020404" pitchFamily="49" charset="0"/>
              </a:rPr>
              <a:t>ttl</a:t>
            </a:r>
            <a:r>
              <a:rPr lang="en-US" altLang="zh-CN" sz="1400" dirty="0">
                <a:cs typeface="Courier New" panose="02070309020205020404" pitchFamily="49" charset="0"/>
              </a:rPr>
              <a:t>=254 time=70 </a:t>
            </a:r>
            <a:r>
              <a:rPr lang="en-US" altLang="zh-CN" sz="1400" dirty="0" err="1">
                <a:cs typeface="Courier New" panose="02070309020205020404" pitchFamily="49" charset="0"/>
              </a:rPr>
              <a:t>ms</a:t>
            </a:r>
            <a:endParaRPr lang="en-US" altLang="zh-CN" sz="1400" dirty="0">
              <a:cs typeface="Courier New" panose="02070309020205020404" pitchFamily="49" charset="0"/>
            </a:endParaRPr>
          </a:p>
          <a:p>
            <a:pPr>
              <a:lnSpc>
                <a:spcPts val="1900"/>
              </a:lnSpc>
            </a:pPr>
            <a:r>
              <a:rPr lang="en-US" altLang="zh-CN" sz="1400" dirty="0">
                <a:cs typeface="Courier New" panose="02070309020205020404" pitchFamily="49" charset="0"/>
              </a:rPr>
              <a:t>    Reply from 20.0.0.2: bytes=56 Sequence=2 </a:t>
            </a:r>
            <a:r>
              <a:rPr lang="en-US" altLang="zh-CN" sz="1400" dirty="0" err="1">
                <a:cs typeface="Courier New" panose="02070309020205020404" pitchFamily="49" charset="0"/>
              </a:rPr>
              <a:t>ttl</a:t>
            </a:r>
            <a:r>
              <a:rPr lang="en-US" altLang="zh-CN" sz="1400" dirty="0">
                <a:cs typeface="Courier New" panose="02070309020205020404" pitchFamily="49" charset="0"/>
              </a:rPr>
              <a:t>=254 time=30 </a:t>
            </a:r>
            <a:r>
              <a:rPr lang="en-US" altLang="zh-CN" sz="1400" dirty="0" err="1">
                <a:cs typeface="Courier New" panose="02070309020205020404" pitchFamily="49" charset="0"/>
              </a:rPr>
              <a:t>ms</a:t>
            </a:r>
            <a:endParaRPr lang="en-US" altLang="zh-CN" sz="1400" dirty="0">
              <a:cs typeface="Courier New" panose="02070309020205020404" pitchFamily="49" charset="0"/>
            </a:endParaRPr>
          </a:p>
          <a:p>
            <a:pPr>
              <a:lnSpc>
                <a:spcPts val="1900"/>
              </a:lnSpc>
            </a:pPr>
            <a:r>
              <a:rPr lang="en-US" altLang="zh-CN" sz="1400" dirty="0">
                <a:cs typeface="Courier New" panose="02070309020205020404" pitchFamily="49" charset="0"/>
              </a:rPr>
              <a:t>    Reply from 20.0.0.2: bytes=56 Sequence=3 </a:t>
            </a:r>
            <a:r>
              <a:rPr lang="en-US" altLang="zh-CN" sz="1400" dirty="0" err="1">
                <a:cs typeface="Courier New" panose="02070309020205020404" pitchFamily="49" charset="0"/>
              </a:rPr>
              <a:t>ttl</a:t>
            </a:r>
            <a:r>
              <a:rPr lang="en-US" altLang="zh-CN" sz="1400" dirty="0">
                <a:cs typeface="Courier New" panose="02070309020205020404" pitchFamily="49" charset="0"/>
              </a:rPr>
              <a:t>=254 time=30 </a:t>
            </a:r>
            <a:r>
              <a:rPr lang="en-US" altLang="zh-CN" sz="1400" dirty="0" err="1">
                <a:cs typeface="Courier New" panose="02070309020205020404" pitchFamily="49" charset="0"/>
              </a:rPr>
              <a:t>ms</a:t>
            </a:r>
            <a:endParaRPr lang="en-US" altLang="zh-CN" sz="1400" dirty="0">
              <a:cs typeface="Courier New" panose="02070309020205020404" pitchFamily="49" charset="0"/>
            </a:endParaRPr>
          </a:p>
          <a:p>
            <a:pPr>
              <a:lnSpc>
                <a:spcPts val="1900"/>
              </a:lnSpc>
            </a:pPr>
            <a:r>
              <a:rPr lang="en-US" altLang="zh-CN" sz="1400" dirty="0">
                <a:cs typeface="Courier New" panose="02070309020205020404" pitchFamily="49" charset="0"/>
              </a:rPr>
              <a:t>    Reply from 20.0.0.2: bytes=56 Sequence=4 </a:t>
            </a:r>
            <a:r>
              <a:rPr lang="en-US" altLang="zh-CN" sz="1400" dirty="0" err="1">
                <a:cs typeface="Courier New" panose="02070309020205020404" pitchFamily="49" charset="0"/>
              </a:rPr>
              <a:t>ttl</a:t>
            </a:r>
            <a:r>
              <a:rPr lang="en-US" altLang="zh-CN" sz="1400" dirty="0">
                <a:cs typeface="Courier New" panose="02070309020205020404" pitchFamily="49" charset="0"/>
              </a:rPr>
              <a:t>=254 time=40 </a:t>
            </a:r>
            <a:r>
              <a:rPr lang="en-US" altLang="zh-CN" sz="1400" dirty="0" err="1">
                <a:cs typeface="Courier New" panose="02070309020205020404" pitchFamily="49" charset="0"/>
              </a:rPr>
              <a:t>ms</a:t>
            </a:r>
            <a:endParaRPr lang="en-US" altLang="zh-CN" sz="1400" dirty="0">
              <a:cs typeface="Courier New" panose="02070309020205020404" pitchFamily="49" charset="0"/>
            </a:endParaRPr>
          </a:p>
          <a:p>
            <a:pPr>
              <a:lnSpc>
                <a:spcPts val="1900"/>
              </a:lnSpc>
            </a:pPr>
            <a:r>
              <a:rPr lang="en-US" altLang="zh-CN" sz="1400" dirty="0">
                <a:cs typeface="Courier New" panose="02070309020205020404" pitchFamily="49" charset="0"/>
              </a:rPr>
              <a:t>    Reply from 20.0.0.2: bytes=56 Sequence=5 </a:t>
            </a:r>
            <a:r>
              <a:rPr lang="en-US" altLang="zh-CN" sz="1400" dirty="0" err="1">
                <a:cs typeface="Courier New" panose="02070309020205020404" pitchFamily="49" charset="0"/>
              </a:rPr>
              <a:t>ttl</a:t>
            </a:r>
            <a:r>
              <a:rPr lang="en-US" altLang="zh-CN" sz="1400" dirty="0">
                <a:cs typeface="Courier New" panose="02070309020205020404" pitchFamily="49" charset="0"/>
              </a:rPr>
              <a:t>=254 time=30 </a:t>
            </a:r>
            <a:r>
              <a:rPr lang="en-US" altLang="zh-CN" sz="1400" dirty="0" err="1">
                <a:cs typeface="Courier New" panose="02070309020205020404" pitchFamily="49" charset="0"/>
              </a:rPr>
              <a:t>ms</a:t>
            </a:r>
            <a:endParaRPr lang="en-US" altLang="zh-CN" sz="1400" dirty="0">
              <a:cs typeface="Courier New" panose="02070309020205020404" pitchFamily="49" charset="0"/>
            </a:endParaRPr>
          </a:p>
          <a:p>
            <a:pPr>
              <a:lnSpc>
                <a:spcPts val="1900"/>
              </a:lnSpc>
            </a:pPr>
            <a:endParaRPr lang="en-US" altLang="zh-CN" sz="1400" dirty="0">
              <a:cs typeface="Courier New" panose="02070309020205020404" pitchFamily="49" charset="0"/>
            </a:endParaRPr>
          </a:p>
          <a:p>
            <a:pPr>
              <a:lnSpc>
                <a:spcPts val="1900"/>
              </a:lnSpc>
            </a:pPr>
            <a:r>
              <a:rPr lang="en-US" altLang="zh-CN" sz="1400" dirty="0">
                <a:cs typeface="Courier New" panose="02070309020205020404" pitchFamily="49" charset="0"/>
              </a:rPr>
              <a:t>  --- 20.0.0.2 ping statistics ---</a:t>
            </a:r>
          </a:p>
          <a:p>
            <a:pPr>
              <a:lnSpc>
                <a:spcPts val="1900"/>
              </a:lnSpc>
            </a:pPr>
            <a:r>
              <a:rPr lang="en-US" altLang="zh-CN" sz="1400" dirty="0">
                <a:cs typeface="Courier New" panose="02070309020205020404" pitchFamily="49" charset="0"/>
              </a:rPr>
              <a:t>    5 packet(s) transmitted</a:t>
            </a:r>
          </a:p>
          <a:p>
            <a:pPr>
              <a:lnSpc>
                <a:spcPts val="1900"/>
              </a:lnSpc>
            </a:pPr>
            <a:r>
              <a:rPr lang="en-US" altLang="zh-CN" sz="1400" dirty="0">
                <a:cs typeface="Courier New" panose="02070309020205020404" pitchFamily="49" charset="0"/>
              </a:rPr>
              <a:t>    5 packet(s) received</a:t>
            </a:r>
          </a:p>
          <a:p>
            <a:pPr>
              <a:lnSpc>
                <a:spcPts val="1900"/>
              </a:lnSpc>
            </a:pPr>
            <a:r>
              <a:rPr lang="en-US" altLang="zh-CN" sz="1400" dirty="0">
                <a:cs typeface="Courier New" panose="02070309020205020404" pitchFamily="49" charset="0"/>
              </a:rPr>
              <a:t>    0.00% packet loss</a:t>
            </a:r>
          </a:p>
          <a:p>
            <a:pPr>
              <a:lnSpc>
                <a:spcPts val="1900"/>
              </a:lnSpc>
            </a:pPr>
            <a:r>
              <a:rPr lang="en-US" altLang="zh-CN" sz="1400" dirty="0">
                <a:cs typeface="Courier New" panose="02070309020205020404" pitchFamily="49" charset="0"/>
              </a:rPr>
              <a:t>    round-trip min/</a:t>
            </a:r>
            <a:r>
              <a:rPr lang="en-US" altLang="zh-CN" sz="1400" dirty="0" err="1">
                <a:cs typeface="Courier New" panose="02070309020205020404" pitchFamily="49" charset="0"/>
              </a:rPr>
              <a:t>avg</a:t>
            </a:r>
            <a:r>
              <a:rPr lang="en-US" altLang="zh-CN" sz="1400" dirty="0">
                <a:cs typeface="Courier New" panose="02070309020205020404" pitchFamily="49" charset="0"/>
              </a:rPr>
              <a:t>/max = 30/40/70 </a:t>
            </a:r>
            <a:r>
              <a:rPr lang="en-US" altLang="zh-CN" sz="1400" dirty="0" err="1">
                <a:cs typeface="Courier New" panose="02070309020205020404" pitchFamily="49" charset="0"/>
              </a:rPr>
              <a:t>ms</a:t>
            </a:r>
            <a:endParaRPr lang="en-US" altLang="zh-CN" sz="1400" dirty="0">
              <a:cs typeface="Courier New" panose="02070309020205020404" pitchFamily="49" charset="0"/>
            </a:endParaRPr>
          </a:p>
        </p:txBody>
      </p:sp>
      <p:cxnSp>
        <p:nvCxnSpPr>
          <p:cNvPr id="11" name="直接箭头连接符 16"/>
          <p:cNvCxnSpPr>
            <a:cxnSpLocks noChangeShapeType="1"/>
          </p:cNvCxnSpPr>
          <p:nvPr/>
        </p:nvCxnSpPr>
        <p:spPr bwMode="auto">
          <a:xfrm flipV="1">
            <a:off x="1809550" y="2850276"/>
            <a:ext cx="720000" cy="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sp>
        <p:nvSpPr>
          <p:cNvPr id="12" name="TextBox 19"/>
          <p:cNvSpPr txBox="1">
            <a:spLocks noChangeArrowheads="1"/>
          </p:cNvSpPr>
          <p:nvPr/>
        </p:nvSpPr>
        <p:spPr bwMode="auto">
          <a:xfrm>
            <a:off x="1788132" y="2456520"/>
            <a:ext cx="1277914" cy="307777"/>
          </a:xfrm>
          <a:prstGeom prst="rect">
            <a:avLst/>
          </a:prstGeom>
          <a:solidFill>
            <a:srgbClr val="F4FBFE"/>
          </a:solidFill>
          <a:ln w="12700">
            <a:solidFill>
              <a:srgbClr val="99DFF9"/>
            </a:solidFill>
            <a:miter lim="800000"/>
            <a:headEnd/>
            <a:tailEnd/>
          </a:ln>
        </p:spPr>
        <p:txBody>
          <a:bodyPr wrap="none" anchor="ctr" anchorCtr="0">
            <a:spAutoFit/>
          </a:bodyPr>
          <a:lstStyle>
            <a:defPPr>
              <a:defRPr lang="en-US"/>
            </a:defPPr>
            <a:lvl1pPr algn="ctr">
              <a:defRPr sz="1400">
                <a:solidFill>
                  <a:schemeClr val="bg1"/>
                </a:solidFill>
              </a:defRPr>
            </a:lvl1pPr>
            <a:lvl2pPr marL="742950" indent="-285750">
              <a:defRPr sz="2100">
                <a:latin typeface="Arial" panose="020B0604020202020204" pitchFamily="34" charset="0"/>
                <a:ea typeface="MS PGothic" panose="020B0600070205080204" pitchFamily="34" charset="-128"/>
              </a:defRPr>
            </a:lvl2pPr>
            <a:lvl3pPr marL="1143000" indent="-228600">
              <a:defRPr sz="2100">
                <a:latin typeface="Arial" panose="020B0604020202020204" pitchFamily="34" charset="0"/>
                <a:ea typeface="MS PGothic" panose="020B0600070205080204" pitchFamily="34" charset="-128"/>
              </a:defRPr>
            </a:lvl3pPr>
            <a:lvl4pPr marL="1600200" indent="-228600">
              <a:defRPr sz="2100">
                <a:latin typeface="Arial" panose="020B0604020202020204" pitchFamily="34" charset="0"/>
                <a:ea typeface="MS PGothic" panose="020B0600070205080204" pitchFamily="34" charset="-128"/>
              </a:defRPr>
            </a:lvl4pPr>
            <a:lvl5pPr marL="2057400" indent="-228600">
              <a:defRPr sz="2100">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9pPr>
          </a:lstStyle>
          <a:p>
            <a:r>
              <a:rPr lang="en-US" altLang="zh-CN" dirty="0">
                <a:solidFill>
                  <a:schemeClr val="tx1"/>
                </a:solidFill>
              </a:rPr>
              <a:t>Echo Request</a:t>
            </a:r>
            <a:endParaRPr lang="zh-CN" altLang="en-US" dirty="0">
              <a:solidFill>
                <a:schemeClr val="tx1"/>
              </a:solidFill>
            </a:endParaRPr>
          </a:p>
        </p:txBody>
      </p:sp>
      <p:sp>
        <p:nvSpPr>
          <p:cNvPr id="13" name="TextBox 20"/>
          <p:cNvSpPr txBox="1">
            <a:spLocks noChangeArrowheads="1"/>
          </p:cNvSpPr>
          <p:nvPr/>
        </p:nvSpPr>
        <p:spPr bwMode="auto">
          <a:xfrm>
            <a:off x="3381520" y="3536172"/>
            <a:ext cx="1074333" cy="307777"/>
          </a:xfrm>
          <a:prstGeom prst="rect">
            <a:avLst/>
          </a:prstGeom>
          <a:solidFill>
            <a:srgbClr val="F4FBFE"/>
          </a:solidFill>
          <a:ln w="12700">
            <a:solidFill>
              <a:srgbClr val="99DFF9"/>
            </a:solidFill>
            <a:miter lim="800000"/>
            <a:headEnd/>
            <a:tailEnd/>
          </a:ln>
        </p:spPr>
        <p:txBody>
          <a:bodyPr wrap="none" anchor="ctr" anchorCtr="0">
            <a:spAutoFit/>
          </a:bodyPr>
          <a:lstStyle>
            <a:defPPr>
              <a:defRPr lang="en-US"/>
            </a:defPPr>
            <a:lvl1pPr algn="ctr">
              <a:defRPr sz="1400">
                <a:solidFill>
                  <a:schemeClr val="bg1"/>
                </a:solidFill>
              </a:defRPr>
            </a:lvl1pPr>
            <a:lvl2pPr marL="742950" indent="-285750">
              <a:defRPr sz="2100">
                <a:latin typeface="Arial" panose="020B0604020202020204" pitchFamily="34" charset="0"/>
                <a:ea typeface="MS PGothic" panose="020B0600070205080204" pitchFamily="34" charset="-128"/>
              </a:defRPr>
            </a:lvl2pPr>
            <a:lvl3pPr marL="1143000" indent="-228600">
              <a:defRPr sz="2100">
                <a:latin typeface="Arial" panose="020B0604020202020204" pitchFamily="34" charset="0"/>
                <a:ea typeface="MS PGothic" panose="020B0600070205080204" pitchFamily="34" charset="-128"/>
              </a:defRPr>
            </a:lvl3pPr>
            <a:lvl4pPr marL="1600200" indent="-228600">
              <a:defRPr sz="2100">
                <a:latin typeface="Arial" panose="020B0604020202020204" pitchFamily="34" charset="0"/>
                <a:ea typeface="MS PGothic" panose="020B0600070205080204" pitchFamily="34" charset="-128"/>
              </a:defRPr>
            </a:lvl4pPr>
            <a:lvl5pPr marL="2057400" indent="-228600">
              <a:defRPr sz="2100">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9pPr>
          </a:lstStyle>
          <a:p>
            <a:r>
              <a:rPr lang="en-US" altLang="zh-CN" dirty="0">
                <a:solidFill>
                  <a:schemeClr val="tx1"/>
                </a:solidFill>
              </a:rPr>
              <a:t>Echo Reply</a:t>
            </a:r>
          </a:p>
        </p:txBody>
      </p:sp>
      <p:cxnSp>
        <p:nvCxnSpPr>
          <p:cNvPr id="14" name="直接箭头连接符 16"/>
          <p:cNvCxnSpPr>
            <a:cxnSpLocks noChangeShapeType="1"/>
          </p:cNvCxnSpPr>
          <p:nvPr/>
        </p:nvCxnSpPr>
        <p:spPr bwMode="auto">
          <a:xfrm flipH="1" flipV="1">
            <a:off x="3719261" y="3444288"/>
            <a:ext cx="720000" cy="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sp>
        <p:nvSpPr>
          <p:cNvPr id="27" name="圆角矩形 26"/>
          <p:cNvSpPr/>
          <p:nvPr/>
        </p:nvSpPr>
        <p:spPr>
          <a:xfrm>
            <a:off x="448079" y="4406229"/>
            <a:ext cx="5630580" cy="1374811"/>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ts val="2200"/>
              </a:lnSpc>
              <a:spcBef>
                <a:spcPts val="0"/>
              </a:spcBef>
              <a:spcAft>
                <a:spcPts val="0"/>
              </a:spcAft>
            </a:pPr>
            <a:r>
              <a:rPr lang="zh-CN" altLang="en-US" sz="1600" b="1" dirty="0">
                <a:solidFill>
                  <a:schemeClr val="tx1"/>
                </a:solidFill>
              </a:rPr>
              <a:t>功能：</a:t>
            </a:r>
            <a:r>
              <a:rPr lang="en-US" altLang="zh-CN" sz="1600" b="1" dirty="0">
                <a:solidFill>
                  <a:schemeClr val="tx1"/>
                </a:solidFill>
              </a:rPr>
              <a:t>Ping</a:t>
            </a:r>
          </a:p>
          <a:p>
            <a:pPr fontAlgn="auto">
              <a:lnSpc>
                <a:spcPts val="2200"/>
              </a:lnSpc>
              <a:spcBef>
                <a:spcPts val="0"/>
              </a:spcBef>
              <a:spcAft>
                <a:spcPts val="0"/>
              </a:spcAft>
            </a:pPr>
            <a:r>
              <a:rPr lang="en-US" altLang="zh-CN" sz="1600" dirty="0">
                <a:solidFill>
                  <a:schemeClr val="tx1"/>
                </a:solidFill>
              </a:rPr>
              <a:t>Ping</a:t>
            </a:r>
            <a:r>
              <a:rPr lang="zh-CN" altLang="en-US" sz="1600" dirty="0">
                <a:solidFill>
                  <a:schemeClr val="tx1"/>
                </a:solidFill>
              </a:rPr>
              <a:t>是网络设备、</a:t>
            </a:r>
            <a:r>
              <a:rPr lang="en-US" altLang="zh-CN" sz="1600" dirty="0">
                <a:solidFill>
                  <a:schemeClr val="tx1"/>
                </a:solidFill>
              </a:rPr>
              <a:t>Windows</a:t>
            </a:r>
            <a:r>
              <a:rPr lang="zh-CN" altLang="en-US" sz="1600" dirty="0">
                <a:solidFill>
                  <a:schemeClr val="tx1"/>
                </a:solidFill>
              </a:rPr>
              <a:t>、</a:t>
            </a:r>
            <a:r>
              <a:rPr lang="en-US" altLang="zh-CN" sz="1600" dirty="0">
                <a:solidFill>
                  <a:schemeClr val="tx1"/>
                </a:solidFill>
              </a:rPr>
              <a:t>Unix</a:t>
            </a:r>
            <a:r>
              <a:rPr lang="zh-CN" altLang="en-US" sz="1600" dirty="0">
                <a:solidFill>
                  <a:schemeClr val="tx1"/>
                </a:solidFill>
              </a:rPr>
              <a:t>和</a:t>
            </a:r>
            <a:r>
              <a:rPr lang="en-US" altLang="zh-CN" sz="1600" dirty="0">
                <a:solidFill>
                  <a:schemeClr val="tx1"/>
                </a:solidFill>
              </a:rPr>
              <a:t>Linux</a:t>
            </a:r>
            <a:r>
              <a:rPr lang="zh-CN" altLang="en-US" sz="1600" dirty="0">
                <a:solidFill>
                  <a:schemeClr val="tx1"/>
                </a:solidFill>
              </a:rPr>
              <a:t>平台上的一个命令，其实是一个小巧而实用的应用程序，该应用基于</a:t>
            </a:r>
            <a:r>
              <a:rPr lang="en-US" altLang="zh-CN" sz="1600" dirty="0">
                <a:solidFill>
                  <a:schemeClr val="tx1"/>
                </a:solidFill>
              </a:rPr>
              <a:t>ICMP</a:t>
            </a:r>
            <a:r>
              <a:rPr lang="zh-CN" altLang="en-US" sz="1600" dirty="0">
                <a:solidFill>
                  <a:schemeClr val="tx1"/>
                </a:solidFill>
              </a:rPr>
              <a:t>协议。</a:t>
            </a:r>
          </a:p>
          <a:p>
            <a:pPr fontAlgn="auto">
              <a:lnSpc>
                <a:spcPts val="2200"/>
              </a:lnSpc>
              <a:spcBef>
                <a:spcPts val="0"/>
              </a:spcBef>
              <a:spcAft>
                <a:spcPts val="0"/>
              </a:spcAft>
            </a:pPr>
            <a:r>
              <a:rPr lang="en-US" altLang="zh-CN" sz="1600" dirty="0">
                <a:solidFill>
                  <a:schemeClr val="tx1"/>
                </a:solidFill>
              </a:rPr>
              <a:t>Ping</a:t>
            </a:r>
            <a:r>
              <a:rPr lang="zh-CN" altLang="en-US" sz="1600" dirty="0">
                <a:solidFill>
                  <a:schemeClr val="tx1"/>
                </a:solidFill>
              </a:rPr>
              <a:t>常用于探测到达目的节点的网络可达性。</a:t>
            </a:r>
          </a:p>
        </p:txBody>
      </p:sp>
    </p:spTree>
    <p:extLst>
      <p:ext uri="{BB962C8B-B14F-4D97-AF65-F5344CB8AC3E}">
        <p14:creationId xmlns:p14="http://schemas.microsoft.com/office/powerpoint/2010/main" val="13442953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ICMP</a:t>
            </a:r>
            <a:r>
              <a:rPr lang="zh-CN" altLang="en-US" smtClean="0"/>
              <a:t>错误报告</a:t>
            </a:r>
            <a:endParaRPr lang="zh-CN" altLang="en-US" dirty="0"/>
          </a:p>
        </p:txBody>
      </p:sp>
      <p:sp>
        <p:nvSpPr>
          <p:cNvPr id="25" name="文本占位符 24"/>
          <p:cNvSpPr>
            <a:spLocks noGrp="1"/>
          </p:cNvSpPr>
          <p:nvPr>
            <p:ph type="body" sz="quarter" idx="10"/>
          </p:nvPr>
        </p:nvSpPr>
        <p:spPr/>
        <p:txBody>
          <a:bodyPr/>
          <a:lstStyle/>
          <a:p>
            <a:r>
              <a:rPr lang="en-US" altLang="zh-CN" sz="2000" dirty="0" smtClean="0"/>
              <a:t>ICMP</a:t>
            </a:r>
            <a:r>
              <a:rPr lang="zh-CN" altLang="en-US" sz="2000" dirty="0" smtClean="0"/>
              <a:t>定义了各种错误消息，用于诊断网络连接性问题；根据这些错误消息，源设备可以判断出数据传输失败的原因。如：当网络设备无法访问目标网络时，会自动发送</a:t>
            </a:r>
            <a:r>
              <a:rPr lang="en-US" altLang="zh-CN" sz="2000" dirty="0" smtClean="0"/>
              <a:t>ICMP</a:t>
            </a:r>
            <a:r>
              <a:rPr lang="zh-CN" altLang="en-US" sz="2000" dirty="0" smtClean="0"/>
              <a:t>目的不可达报文到发送端设备。</a:t>
            </a:r>
          </a:p>
          <a:p>
            <a:endParaRPr lang="zh-CN" altLang="en-US" sz="2000" dirty="0"/>
          </a:p>
        </p:txBody>
      </p:sp>
      <p:sp>
        <p:nvSpPr>
          <p:cNvPr id="26" name="Rectangle 3"/>
          <p:cNvSpPr/>
          <p:nvPr/>
        </p:nvSpPr>
        <p:spPr>
          <a:xfrm>
            <a:off x="6282485" y="2936615"/>
            <a:ext cx="5295982" cy="2285241"/>
          </a:xfrm>
          <a:prstGeom prst="rect">
            <a:avLst/>
          </a:prstGeom>
          <a:solidFill>
            <a:srgbClr val="F4FBFE"/>
          </a:solidFill>
          <a:ln>
            <a:solidFill>
              <a:srgbClr val="99DFF9"/>
            </a:solidFill>
          </a:ln>
        </p:spPr>
        <p:txBody>
          <a:bodyPr wrap="square">
            <a:spAutoFit/>
          </a:bodyPr>
          <a:lstStyle/>
          <a:p>
            <a:pPr>
              <a:lnSpc>
                <a:spcPts val="1900"/>
              </a:lnSpc>
            </a:pPr>
            <a:r>
              <a:rPr lang="en-US" altLang="zh-CN" sz="1400" dirty="0">
                <a:cs typeface="Courier New" panose="02070309020205020404" pitchFamily="49" charset="0"/>
              </a:rPr>
              <a:t>[RTA]</a:t>
            </a:r>
            <a:r>
              <a:rPr lang="en-US" altLang="zh-CN" sz="1400" b="1" dirty="0" err="1">
                <a:solidFill>
                  <a:srgbClr val="EC7061"/>
                </a:solidFill>
                <a:cs typeface="Courier New" panose="02070309020205020404" pitchFamily="49" charset="0"/>
              </a:rPr>
              <a:t>tracert</a:t>
            </a:r>
            <a:r>
              <a:rPr lang="en-US" altLang="zh-CN" sz="1400" dirty="0">
                <a:solidFill>
                  <a:srgbClr val="EC7061"/>
                </a:solidFill>
                <a:cs typeface="Courier New" panose="02070309020205020404" pitchFamily="49" charset="0"/>
              </a:rPr>
              <a:t> </a:t>
            </a:r>
            <a:r>
              <a:rPr lang="en-US" altLang="zh-CN" sz="1400" dirty="0">
                <a:cs typeface="Courier New" panose="02070309020205020404" pitchFamily="49" charset="0"/>
              </a:rPr>
              <a:t>20.0.0.2</a:t>
            </a:r>
          </a:p>
          <a:p>
            <a:pPr>
              <a:lnSpc>
                <a:spcPts val="1900"/>
              </a:lnSpc>
            </a:pPr>
            <a:endParaRPr lang="en-US" altLang="zh-CN" sz="1400" dirty="0">
              <a:cs typeface="Courier New" panose="02070309020205020404" pitchFamily="49" charset="0"/>
            </a:endParaRPr>
          </a:p>
          <a:p>
            <a:pPr>
              <a:lnSpc>
                <a:spcPts val="1900"/>
              </a:lnSpc>
            </a:pPr>
            <a:r>
              <a:rPr lang="en-US" altLang="zh-CN" sz="1400" dirty="0">
                <a:cs typeface="Courier New" panose="02070309020205020404" pitchFamily="49" charset="0"/>
              </a:rPr>
              <a:t> traceroute to  20.0.0.2(20.0.0.2), max hops: 30 ,packet length: 40,press CTRL_C</a:t>
            </a:r>
          </a:p>
          <a:p>
            <a:pPr>
              <a:lnSpc>
                <a:spcPts val="1900"/>
              </a:lnSpc>
            </a:pPr>
            <a:r>
              <a:rPr lang="en-US" altLang="zh-CN" sz="1400" dirty="0">
                <a:cs typeface="Courier New" panose="02070309020205020404" pitchFamily="49" charset="0"/>
              </a:rPr>
              <a:t> to break </a:t>
            </a:r>
          </a:p>
          <a:p>
            <a:pPr>
              <a:lnSpc>
                <a:spcPts val="1900"/>
              </a:lnSpc>
            </a:pPr>
            <a:endParaRPr lang="en-US" altLang="zh-CN" sz="1400" dirty="0">
              <a:cs typeface="Courier New" panose="02070309020205020404" pitchFamily="49" charset="0"/>
            </a:endParaRPr>
          </a:p>
          <a:p>
            <a:pPr>
              <a:lnSpc>
                <a:spcPts val="1900"/>
              </a:lnSpc>
            </a:pPr>
            <a:r>
              <a:rPr lang="en-US" altLang="zh-CN" sz="1400" dirty="0">
                <a:cs typeface="Courier New" panose="02070309020205020404" pitchFamily="49" charset="0"/>
              </a:rPr>
              <a:t> 1 10.0.0.2 		80 </a:t>
            </a:r>
            <a:r>
              <a:rPr lang="en-US" altLang="zh-CN" sz="1400" dirty="0" err="1">
                <a:cs typeface="Courier New" panose="02070309020205020404" pitchFamily="49" charset="0"/>
              </a:rPr>
              <a:t>ms</a:t>
            </a:r>
            <a:r>
              <a:rPr lang="en-US" altLang="zh-CN" sz="1400" dirty="0">
                <a:cs typeface="Courier New" panose="02070309020205020404" pitchFamily="49" charset="0"/>
              </a:rPr>
              <a:t>  	10 </a:t>
            </a:r>
            <a:r>
              <a:rPr lang="en-US" altLang="zh-CN" sz="1400" dirty="0" err="1">
                <a:cs typeface="Courier New" panose="02070309020205020404" pitchFamily="49" charset="0"/>
              </a:rPr>
              <a:t>ms</a:t>
            </a:r>
            <a:r>
              <a:rPr lang="en-US" altLang="zh-CN" sz="1400" dirty="0">
                <a:cs typeface="Courier New" panose="02070309020205020404" pitchFamily="49" charset="0"/>
              </a:rPr>
              <a:t>  	10 </a:t>
            </a:r>
            <a:r>
              <a:rPr lang="en-US" altLang="zh-CN" sz="1400" dirty="0" err="1">
                <a:cs typeface="Courier New" panose="02070309020205020404" pitchFamily="49" charset="0"/>
              </a:rPr>
              <a:t>ms</a:t>
            </a:r>
            <a:r>
              <a:rPr lang="en-US" altLang="zh-CN" sz="1400" dirty="0">
                <a:cs typeface="Courier New" panose="02070309020205020404" pitchFamily="49" charset="0"/>
              </a:rPr>
              <a:t> </a:t>
            </a:r>
          </a:p>
          <a:p>
            <a:pPr>
              <a:lnSpc>
                <a:spcPts val="1900"/>
              </a:lnSpc>
            </a:pPr>
            <a:endParaRPr lang="en-US" altLang="zh-CN" sz="1400" dirty="0">
              <a:cs typeface="Courier New" panose="02070309020205020404" pitchFamily="49" charset="0"/>
            </a:endParaRPr>
          </a:p>
          <a:p>
            <a:pPr>
              <a:lnSpc>
                <a:spcPts val="1900"/>
              </a:lnSpc>
            </a:pPr>
            <a:r>
              <a:rPr lang="en-US" altLang="zh-CN" sz="1400" dirty="0">
                <a:cs typeface="Courier New" panose="02070309020205020404" pitchFamily="49" charset="0"/>
              </a:rPr>
              <a:t> 2 20.0.0.2 		30 </a:t>
            </a:r>
            <a:r>
              <a:rPr lang="en-US" altLang="zh-CN" sz="1400" dirty="0" err="1">
                <a:cs typeface="Courier New" panose="02070309020205020404" pitchFamily="49" charset="0"/>
              </a:rPr>
              <a:t>ms</a:t>
            </a:r>
            <a:r>
              <a:rPr lang="en-US" altLang="zh-CN" sz="1400" dirty="0">
                <a:cs typeface="Courier New" panose="02070309020205020404" pitchFamily="49" charset="0"/>
              </a:rPr>
              <a:t>  	30 </a:t>
            </a:r>
            <a:r>
              <a:rPr lang="en-US" altLang="zh-CN" sz="1400" dirty="0" err="1">
                <a:cs typeface="Courier New" panose="02070309020205020404" pitchFamily="49" charset="0"/>
              </a:rPr>
              <a:t>ms</a:t>
            </a:r>
            <a:r>
              <a:rPr lang="en-US" altLang="zh-CN" sz="1400" dirty="0">
                <a:cs typeface="Courier New" panose="02070309020205020404" pitchFamily="49" charset="0"/>
              </a:rPr>
              <a:t>  	20 </a:t>
            </a:r>
            <a:r>
              <a:rPr lang="en-US" altLang="zh-CN" sz="1400" dirty="0" err="1">
                <a:cs typeface="Courier New" panose="02070309020205020404" pitchFamily="49" charset="0"/>
              </a:rPr>
              <a:t>ms</a:t>
            </a:r>
            <a:r>
              <a:rPr lang="en-US" altLang="zh-CN" sz="1400" dirty="0">
                <a:cs typeface="Courier New" panose="02070309020205020404" pitchFamily="49" charset="0"/>
              </a:rPr>
              <a:t> </a:t>
            </a:r>
            <a:endParaRPr lang="en-US" altLang="zh-CN" sz="1400" dirty="0">
              <a:ea typeface="+mn-ea"/>
              <a:cs typeface="Courier New" panose="02070309020205020404" pitchFamily="49" charset="0"/>
            </a:endParaRPr>
          </a:p>
        </p:txBody>
      </p:sp>
      <p:sp>
        <p:nvSpPr>
          <p:cNvPr id="12" name="TextBox 19"/>
          <p:cNvSpPr txBox="1">
            <a:spLocks noChangeArrowheads="1"/>
          </p:cNvSpPr>
          <p:nvPr/>
        </p:nvSpPr>
        <p:spPr bwMode="auto">
          <a:xfrm>
            <a:off x="1956814" y="2748658"/>
            <a:ext cx="723276" cy="307777"/>
          </a:xfrm>
          <a:prstGeom prst="rect">
            <a:avLst/>
          </a:prstGeom>
          <a:solidFill>
            <a:srgbClr val="F4FBFE"/>
          </a:solidFill>
          <a:ln w="9525">
            <a:solidFill>
              <a:srgbClr val="99DFF9"/>
            </a:solidFill>
            <a:miter lim="800000"/>
            <a:headEnd/>
            <a:tailEnd/>
          </a:ln>
        </p:spPr>
        <p:txBody>
          <a:bodyPr wrap="none" anchor="ctr" anchorCtr="0">
            <a:spAutoFit/>
          </a:bodyPr>
          <a:lstStyle>
            <a:defPPr>
              <a:defRPr lang="en-US"/>
            </a:defPPr>
            <a:lvl1pPr algn="ctr">
              <a:defRPr sz="1400">
                <a:solidFill>
                  <a:schemeClr val="bg1"/>
                </a:solidFill>
              </a:defRPr>
            </a:lvl1pPr>
            <a:lvl2pPr marL="742950" indent="-285750">
              <a:defRPr sz="2100">
                <a:latin typeface="Arial" panose="020B0604020202020204" pitchFamily="34" charset="0"/>
                <a:ea typeface="MS PGothic" panose="020B0600070205080204" pitchFamily="34" charset="-128"/>
              </a:defRPr>
            </a:lvl2pPr>
            <a:lvl3pPr marL="1143000" indent="-228600">
              <a:defRPr sz="2100">
                <a:latin typeface="Arial" panose="020B0604020202020204" pitchFamily="34" charset="0"/>
                <a:ea typeface="MS PGothic" panose="020B0600070205080204" pitchFamily="34" charset="-128"/>
              </a:defRPr>
            </a:lvl3pPr>
            <a:lvl4pPr marL="1600200" indent="-228600">
              <a:defRPr sz="2100">
                <a:latin typeface="Arial" panose="020B0604020202020204" pitchFamily="34" charset="0"/>
                <a:ea typeface="MS PGothic" panose="020B0600070205080204" pitchFamily="34" charset="-128"/>
              </a:defRPr>
            </a:lvl4pPr>
            <a:lvl5pPr marL="2057400" indent="-228600">
              <a:defRPr sz="2100">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9pPr>
          </a:lstStyle>
          <a:p>
            <a:r>
              <a:rPr lang="zh-CN" altLang="en-US" dirty="0">
                <a:solidFill>
                  <a:schemeClr val="tx1"/>
                </a:solidFill>
              </a:rPr>
              <a:t>数据包</a:t>
            </a:r>
          </a:p>
        </p:txBody>
      </p:sp>
      <p:sp>
        <p:nvSpPr>
          <p:cNvPr id="13" name="TextBox 20"/>
          <p:cNvSpPr txBox="1">
            <a:spLocks noChangeArrowheads="1"/>
          </p:cNvSpPr>
          <p:nvPr/>
        </p:nvSpPr>
        <p:spPr bwMode="auto">
          <a:xfrm>
            <a:off x="2234030" y="4161350"/>
            <a:ext cx="1871026" cy="307777"/>
          </a:xfrm>
          <a:prstGeom prst="rect">
            <a:avLst/>
          </a:prstGeom>
          <a:solidFill>
            <a:srgbClr val="F4FBFE"/>
          </a:solidFill>
          <a:ln w="9525">
            <a:solidFill>
              <a:srgbClr val="99DFF9"/>
            </a:solidFill>
            <a:miter lim="800000"/>
            <a:headEnd/>
            <a:tailEnd/>
          </a:ln>
        </p:spPr>
        <p:txBody>
          <a:bodyPr wrap="none" anchor="ctr" anchorCtr="0">
            <a:spAutoFit/>
          </a:bodyPr>
          <a:lstStyle>
            <a:defPPr>
              <a:defRPr lang="en-US"/>
            </a:defPPr>
            <a:lvl1pPr algn="ctr">
              <a:defRPr sz="1400">
                <a:solidFill>
                  <a:schemeClr val="bg1"/>
                </a:solidFill>
              </a:defRPr>
            </a:lvl1pPr>
            <a:lvl2pPr marL="742950" indent="-285750">
              <a:defRPr sz="2100">
                <a:latin typeface="Arial" panose="020B0604020202020204" pitchFamily="34" charset="0"/>
                <a:ea typeface="MS PGothic" panose="020B0600070205080204" pitchFamily="34" charset="-128"/>
              </a:defRPr>
            </a:lvl2pPr>
            <a:lvl3pPr marL="1143000" indent="-228600">
              <a:defRPr sz="2100">
                <a:latin typeface="Arial" panose="020B0604020202020204" pitchFamily="34" charset="0"/>
                <a:ea typeface="MS PGothic" panose="020B0600070205080204" pitchFamily="34" charset="-128"/>
              </a:defRPr>
            </a:lvl3pPr>
            <a:lvl4pPr marL="1600200" indent="-228600">
              <a:defRPr sz="2100">
                <a:latin typeface="Arial" panose="020B0604020202020204" pitchFamily="34" charset="0"/>
                <a:ea typeface="MS PGothic" panose="020B0600070205080204" pitchFamily="34" charset="-128"/>
              </a:defRPr>
            </a:lvl4pPr>
            <a:lvl5pPr marL="2057400" indent="-228600">
              <a:defRPr sz="2100">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latin typeface="Arial" panose="020B0604020202020204" pitchFamily="34" charset="0"/>
                <a:ea typeface="MS PGothic" panose="020B0600070205080204" pitchFamily="34" charset="-128"/>
              </a:defRPr>
            </a:lvl9pPr>
          </a:lstStyle>
          <a:p>
            <a:r>
              <a:rPr lang="en-US" altLang="zh-CN" dirty="0">
                <a:solidFill>
                  <a:schemeClr val="tx1"/>
                </a:solidFill>
              </a:rPr>
              <a:t>ICMP</a:t>
            </a:r>
            <a:r>
              <a:rPr lang="zh-CN" altLang="en-US" dirty="0">
                <a:solidFill>
                  <a:schemeClr val="tx1"/>
                </a:solidFill>
              </a:rPr>
              <a:t>目的不可达报文</a:t>
            </a:r>
            <a:endParaRPr lang="en-US" altLang="zh-CN" dirty="0">
              <a:solidFill>
                <a:schemeClr val="tx1"/>
              </a:solidFill>
            </a:endParaRPr>
          </a:p>
        </p:txBody>
      </p:sp>
      <p:cxnSp>
        <p:nvCxnSpPr>
          <p:cNvPr id="14" name="直接箭头连接符 16"/>
          <p:cNvCxnSpPr>
            <a:cxnSpLocks noChangeShapeType="1"/>
          </p:cNvCxnSpPr>
          <p:nvPr/>
        </p:nvCxnSpPr>
        <p:spPr bwMode="auto">
          <a:xfrm flipH="1" flipV="1">
            <a:off x="2665056" y="4079236"/>
            <a:ext cx="1440000" cy="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cxnSp>
        <p:nvCxnSpPr>
          <p:cNvPr id="11" name="直接箭头连接符 16"/>
          <p:cNvCxnSpPr>
            <a:cxnSpLocks noChangeShapeType="1"/>
          </p:cNvCxnSpPr>
          <p:nvPr/>
        </p:nvCxnSpPr>
        <p:spPr bwMode="auto">
          <a:xfrm flipV="1">
            <a:off x="1961325" y="3131877"/>
            <a:ext cx="1440000" cy="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sp>
        <p:nvSpPr>
          <p:cNvPr id="7" name="Text Box 62"/>
          <p:cNvSpPr txBox="1">
            <a:spLocks noChangeArrowheads="1"/>
          </p:cNvSpPr>
          <p:nvPr/>
        </p:nvSpPr>
        <p:spPr bwMode="auto">
          <a:xfrm>
            <a:off x="1137323" y="3782645"/>
            <a:ext cx="511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400" dirty="0">
                <a:latin typeface="+mn-lt"/>
                <a:ea typeface="+mn-ea"/>
              </a:rPr>
              <a:t>RTA</a:t>
            </a:r>
            <a:endParaRPr lang="zh-CN" altLang="en-US" sz="1400" dirty="0">
              <a:latin typeface="+mn-lt"/>
              <a:ea typeface="+mn-ea"/>
            </a:endParaRPr>
          </a:p>
        </p:txBody>
      </p:sp>
      <p:pic>
        <p:nvPicPr>
          <p:cNvPr id="10" name="图片 9" descr="交换机.png"/>
          <p:cNvPicPr>
            <a:picLocks noChangeAspect="1"/>
          </p:cNvPicPr>
          <p:nvPr/>
        </p:nvPicPr>
        <p:blipFill>
          <a:blip r:embed="rId3" cstate="print"/>
          <a:stretch>
            <a:fillRect/>
          </a:stretch>
        </p:blipFill>
        <p:spPr>
          <a:xfrm>
            <a:off x="4748209" y="3273381"/>
            <a:ext cx="660000" cy="540000"/>
          </a:xfrm>
          <a:prstGeom prst="rect">
            <a:avLst/>
          </a:prstGeom>
        </p:spPr>
      </p:pic>
      <p:cxnSp>
        <p:nvCxnSpPr>
          <p:cNvPr id="17" name="直接连接符 16"/>
          <p:cNvCxnSpPr>
            <a:stCxn id="21" idx="3"/>
            <a:endCxn id="29" idx="1"/>
          </p:cNvCxnSpPr>
          <p:nvPr/>
        </p:nvCxnSpPr>
        <p:spPr>
          <a:xfrm>
            <a:off x="1739358" y="3543381"/>
            <a:ext cx="1093533"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9" idx="3"/>
            <a:endCxn id="10" idx="1"/>
          </p:cNvCxnSpPr>
          <p:nvPr/>
        </p:nvCxnSpPr>
        <p:spPr>
          <a:xfrm>
            <a:off x="3491428" y="3543381"/>
            <a:ext cx="1256781"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Text Box 62"/>
          <p:cNvSpPr txBox="1">
            <a:spLocks noChangeArrowheads="1"/>
          </p:cNvSpPr>
          <p:nvPr/>
        </p:nvSpPr>
        <p:spPr bwMode="auto">
          <a:xfrm>
            <a:off x="4657682" y="3782645"/>
            <a:ext cx="8402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zh-CN" altLang="en-US" sz="1400" dirty="0">
                <a:latin typeface="+mn-lt"/>
                <a:ea typeface="+mn-ea"/>
              </a:rPr>
              <a:t>服务器</a:t>
            </a:r>
            <a:r>
              <a:rPr lang="en-US" altLang="zh-CN" sz="1400" dirty="0">
                <a:latin typeface="+mn-lt"/>
                <a:ea typeface="+mn-ea"/>
              </a:rPr>
              <a:t>A</a:t>
            </a:r>
            <a:endParaRPr lang="zh-CN" altLang="en-US" sz="1400" dirty="0">
              <a:latin typeface="+mn-lt"/>
              <a:ea typeface="+mn-ea"/>
            </a:endParaRPr>
          </a:p>
        </p:txBody>
      </p: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821" y="3273381"/>
            <a:ext cx="658537" cy="540000"/>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2891" y="3273381"/>
            <a:ext cx="658537" cy="540000"/>
          </a:xfrm>
          <a:prstGeom prst="rect">
            <a:avLst/>
          </a:prstGeom>
        </p:spPr>
      </p:pic>
      <p:sp>
        <p:nvSpPr>
          <p:cNvPr id="30" name="Text Box 62"/>
          <p:cNvSpPr txBox="1">
            <a:spLocks noChangeArrowheads="1"/>
          </p:cNvSpPr>
          <p:nvPr/>
        </p:nvSpPr>
        <p:spPr bwMode="auto">
          <a:xfrm>
            <a:off x="2910724" y="3782645"/>
            <a:ext cx="5020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400" dirty="0">
                <a:latin typeface="+mn-lt"/>
                <a:ea typeface="+mn-ea"/>
              </a:rPr>
              <a:t>RTB</a:t>
            </a:r>
            <a:endParaRPr lang="zh-CN" altLang="en-US" sz="1400" dirty="0">
              <a:latin typeface="+mn-lt"/>
              <a:ea typeface="+mn-ea"/>
            </a:endParaRPr>
          </a:p>
        </p:txBody>
      </p:sp>
      <p:sp>
        <p:nvSpPr>
          <p:cNvPr id="31" name="Text Box 62"/>
          <p:cNvSpPr txBox="1">
            <a:spLocks noChangeArrowheads="1"/>
          </p:cNvSpPr>
          <p:nvPr/>
        </p:nvSpPr>
        <p:spPr bwMode="auto">
          <a:xfrm>
            <a:off x="1829885" y="3288769"/>
            <a:ext cx="9557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10.0.0.0/24</a:t>
            </a:r>
            <a:endParaRPr lang="zh-CN" altLang="en-US" sz="1200" dirty="0">
              <a:latin typeface="+mn-lt"/>
              <a:ea typeface="+mn-ea"/>
            </a:endParaRPr>
          </a:p>
        </p:txBody>
      </p:sp>
      <p:sp>
        <p:nvSpPr>
          <p:cNvPr id="32" name="Text Box 62"/>
          <p:cNvSpPr txBox="1">
            <a:spLocks noChangeArrowheads="1"/>
          </p:cNvSpPr>
          <p:nvPr/>
        </p:nvSpPr>
        <p:spPr bwMode="auto">
          <a:xfrm>
            <a:off x="3629251" y="3288769"/>
            <a:ext cx="95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20.0.0.0/24</a:t>
            </a:r>
            <a:endParaRPr lang="zh-CN" altLang="en-US" sz="1200" dirty="0">
              <a:latin typeface="+mn-lt"/>
              <a:ea typeface="+mn-ea"/>
            </a:endParaRPr>
          </a:p>
        </p:txBody>
      </p:sp>
      <p:sp>
        <p:nvSpPr>
          <p:cNvPr id="33" name="Text Box 62"/>
          <p:cNvSpPr txBox="1">
            <a:spLocks noChangeArrowheads="1"/>
          </p:cNvSpPr>
          <p:nvPr/>
        </p:nvSpPr>
        <p:spPr bwMode="auto">
          <a:xfrm>
            <a:off x="1711907" y="3543381"/>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.1</a:t>
            </a:r>
            <a:endParaRPr lang="zh-CN" altLang="en-US" sz="1200" dirty="0">
              <a:latin typeface="+mn-lt"/>
              <a:ea typeface="+mn-ea"/>
            </a:endParaRPr>
          </a:p>
        </p:txBody>
      </p:sp>
      <p:sp>
        <p:nvSpPr>
          <p:cNvPr id="34" name="Text Box 62"/>
          <p:cNvSpPr txBox="1">
            <a:spLocks noChangeArrowheads="1"/>
          </p:cNvSpPr>
          <p:nvPr/>
        </p:nvSpPr>
        <p:spPr bwMode="auto">
          <a:xfrm>
            <a:off x="2537014" y="3543381"/>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.2</a:t>
            </a:r>
            <a:endParaRPr lang="zh-CN" altLang="en-US" sz="1200" dirty="0">
              <a:latin typeface="+mn-lt"/>
              <a:ea typeface="+mn-ea"/>
            </a:endParaRPr>
          </a:p>
        </p:txBody>
      </p:sp>
      <p:sp>
        <p:nvSpPr>
          <p:cNvPr id="35" name="Text Box 62"/>
          <p:cNvSpPr txBox="1">
            <a:spLocks noChangeArrowheads="1"/>
          </p:cNvSpPr>
          <p:nvPr/>
        </p:nvSpPr>
        <p:spPr bwMode="auto">
          <a:xfrm>
            <a:off x="3438677" y="3543381"/>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.1</a:t>
            </a:r>
            <a:endParaRPr lang="zh-CN" altLang="en-US" sz="1200" dirty="0">
              <a:latin typeface="+mn-lt"/>
              <a:ea typeface="+mn-ea"/>
            </a:endParaRPr>
          </a:p>
        </p:txBody>
      </p:sp>
      <p:sp>
        <p:nvSpPr>
          <p:cNvPr id="36" name="Text Box 62"/>
          <p:cNvSpPr txBox="1">
            <a:spLocks noChangeArrowheads="1"/>
          </p:cNvSpPr>
          <p:nvPr/>
        </p:nvSpPr>
        <p:spPr bwMode="auto">
          <a:xfrm>
            <a:off x="4453856" y="3543381"/>
            <a:ext cx="3064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200" dirty="0">
                <a:latin typeface="+mn-lt"/>
                <a:ea typeface="+mn-ea"/>
              </a:rPr>
              <a:t>.2</a:t>
            </a:r>
            <a:endParaRPr lang="zh-CN" altLang="en-US" sz="1200" dirty="0">
              <a:latin typeface="+mn-lt"/>
              <a:ea typeface="+mn-ea"/>
            </a:endParaRPr>
          </a:p>
        </p:txBody>
      </p:sp>
      <p:sp>
        <p:nvSpPr>
          <p:cNvPr id="37" name="圆角矩形 36"/>
          <p:cNvSpPr/>
          <p:nvPr/>
        </p:nvSpPr>
        <p:spPr>
          <a:xfrm>
            <a:off x="448079" y="4749129"/>
            <a:ext cx="5630580" cy="1374811"/>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ts val="2200"/>
              </a:lnSpc>
              <a:spcBef>
                <a:spcPts val="0"/>
              </a:spcBef>
              <a:spcAft>
                <a:spcPts val="0"/>
              </a:spcAft>
            </a:pPr>
            <a:r>
              <a:rPr lang="zh-CN" altLang="en-US" sz="1600" b="1" dirty="0">
                <a:solidFill>
                  <a:schemeClr val="tx1"/>
                </a:solidFill>
              </a:rPr>
              <a:t>功能：</a:t>
            </a:r>
            <a:r>
              <a:rPr lang="en-US" altLang="zh-CN" sz="1600" b="1" dirty="0" err="1">
                <a:solidFill>
                  <a:schemeClr val="tx1"/>
                </a:solidFill>
              </a:rPr>
              <a:t>Tracert</a:t>
            </a:r>
            <a:endParaRPr lang="en-US" altLang="zh-CN" sz="1600" b="1" dirty="0">
              <a:solidFill>
                <a:schemeClr val="tx1"/>
              </a:solidFill>
            </a:endParaRPr>
          </a:p>
          <a:p>
            <a:pPr fontAlgn="auto">
              <a:lnSpc>
                <a:spcPts val="2200"/>
              </a:lnSpc>
              <a:spcBef>
                <a:spcPts val="0"/>
              </a:spcBef>
              <a:spcAft>
                <a:spcPts val="0"/>
              </a:spcAft>
            </a:pPr>
            <a:r>
              <a:rPr lang="en-US" altLang="zh-CN" sz="1600" dirty="0" err="1">
                <a:solidFill>
                  <a:schemeClr val="tx1"/>
                </a:solidFill>
              </a:rPr>
              <a:t>Tracert</a:t>
            </a:r>
            <a:r>
              <a:rPr lang="zh-CN" altLang="en-US" sz="1600" dirty="0">
                <a:solidFill>
                  <a:schemeClr val="tx1"/>
                </a:solidFill>
              </a:rPr>
              <a:t>基于报文头中的</a:t>
            </a:r>
            <a:r>
              <a:rPr lang="en-US" altLang="zh-CN" sz="1600" dirty="0">
                <a:solidFill>
                  <a:schemeClr val="tx1"/>
                </a:solidFill>
              </a:rPr>
              <a:t>TTL</a:t>
            </a:r>
            <a:r>
              <a:rPr lang="zh-CN" altLang="en-US" sz="1600" dirty="0">
                <a:solidFill>
                  <a:schemeClr val="tx1"/>
                </a:solidFill>
              </a:rPr>
              <a:t>值来逐跳跟踪报文的转发路径。</a:t>
            </a:r>
            <a:r>
              <a:rPr lang="en-US" altLang="zh-CN" sz="1600" dirty="0" err="1">
                <a:solidFill>
                  <a:schemeClr val="tx1"/>
                </a:solidFill>
              </a:rPr>
              <a:t>Tracert</a:t>
            </a:r>
            <a:r>
              <a:rPr lang="zh-CN" altLang="en-US" sz="1600" dirty="0">
                <a:solidFill>
                  <a:schemeClr val="tx1"/>
                </a:solidFill>
              </a:rPr>
              <a:t>是检测网络丢包和时延的有效手段，同时可以帮助管理员发现网络中的路由环路。</a:t>
            </a:r>
          </a:p>
        </p:txBody>
      </p:sp>
    </p:spTree>
    <p:extLst>
      <p:ext uri="{BB962C8B-B14F-4D97-AF65-F5344CB8AC3E}">
        <p14:creationId xmlns:p14="http://schemas.microsoft.com/office/powerpoint/2010/main" val="12391176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网络层协议</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IPv4</a:t>
            </a:r>
            <a:r>
              <a:rPr lang="zh-CN" altLang="en-US" dirty="0">
                <a:solidFill>
                  <a:schemeClr val="bg1">
                    <a:lumMod val="50000"/>
                  </a:schemeClr>
                </a:solidFill>
              </a:rPr>
              <a:t>地址介绍</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子网划分</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ICMP</a:t>
            </a:r>
            <a:r>
              <a:rPr lang="zh-CN" altLang="en-US" dirty="0">
                <a:solidFill>
                  <a:schemeClr val="bg1">
                    <a:lumMod val="50000"/>
                  </a:schemeClr>
                </a:solidFill>
              </a:rPr>
              <a:t>协议</a:t>
            </a:r>
          </a:p>
          <a:p>
            <a:pPr>
              <a:buClr>
                <a:schemeClr val="bg1">
                  <a:lumMod val="50000"/>
                </a:schemeClr>
              </a:buClr>
            </a:pPr>
            <a:r>
              <a:rPr lang="en-US" altLang="zh-CN" b="1" dirty="0">
                <a:solidFill>
                  <a:srgbClr val="151515"/>
                </a:solidFill>
              </a:rPr>
              <a:t>IPv4</a:t>
            </a:r>
            <a:r>
              <a:rPr lang="zh-CN" altLang="en-US" b="1" dirty="0">
                <a:solidFill>
                  <a:srgbClr val="151515"/>
                </a:solidFill>
              </a:rPr>
              <a:t>地址配置及基本应用</a:t>
            </a:r>
          </a:p>
        </p:txBody>
      </p:sp>
    </p:spTree>
    <p:extLst>
      <p:ext uri="{BB962C8B-B14F-4D97-AF65-F5344CB8AC3E}">
        <p14:creationId xmlns:p14="http://schemas.microsoft.com/office/powerpoint/2010/main" val="12271340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IP</a:t>
            </a:r>
            <a:r>
              <a:rPr lang="zh-CN" altLang="en-US"/>
              <a:t>地址的基础配置命令</a:t>
            </a:r>
            <a:endParaRPr lang="zh-CN" altLang="en-US" dirty="0"/>
          </a:p>
        </p:txBody>
      </p:sp>
      <p:sp>
        <p:nvSpPr>
          <p:cNvPr id="6" name="矩形 5"/>
          <p:cNvSpPr/>
          <p:nvPr/>
        </p:nvSpPr>
        <p:spPr>
          <a:xfrm>
            <a:off x="1008063" y="1797459"/>
            <a:ext cx="10632553" cy="338554"/>
          </a:xfrm>
          <a:prstGeom prst="rect">
            <a:avLst/>
          </a:prstGeom>
          <a:solidFill>
            <a:srgbClr val="F4FBFE"/>
          </a:solidFill>
          <a:ln w="12700">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interface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interface-type interface-number</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矩形 6"/>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进入接口视图</a:t>
            </a:r>
          </a:p>
        </p:txBody>
      </p:sp>
      <p:sp>
        <p:nvSpPr>
          <p:cNvPr id="9" name="矩形 8"/>
          <p:cNvSpPr/>
          <p:nvPr/>
        </p:nvSpPr>
        <p:spPr>
          <a:xfrm>
            <a:off x="1031917" y="2229606"/>
            <a:ext cx="10608699" cy="1015663"/>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通过此命令可以进入指定的接口</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视图，</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配置接口的相关属性。</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interface-type interface-number</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：指定接口类型和接口编号。接口类型和接口编号之间可以输入空格也可以不输入空格。</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p:cNvSpPr/>
          <p:nvPr/>
        </p:nvSpPr>
        <p:spPr>
          <a:xfrm>
            <a:off x="1008063" y="3791548"/>
            <a:ext cx="10632553" cy="338554"/>
          </a:xfrm>
          <a:prstGeom prst="rect">
            <a:avLst/>
          </a:prstGeom>
          <a:solidFill>
            <a:srgbClr val="F4FBFE"/>
          </a:solidFill>
          <a:ln w="12700">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address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-address</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mask</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mask-length</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551384" y="3359401"/>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配置接口的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16" name="矩形 15"/>
          <p:cNvSpPr/>
          <p:nvPr/>
        </p:nvSpPr>
        <p:spPr>
          <a:xfrm>
            <a:off x="1031917" y="4223695"/>
            <a:ext cx="10608699" cy="1323439"/>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在接口视图下，通过此命令来给网络设备上的接口配置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地址，实现网络的互连。</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auto">
              <a:lnSpc>
                <a:spcPts val="2400"/>
              </a:lnSpc>
              <a:buFont typeface="Arial" panose="020B0604020202020204" pitchFamily="34" charset="0"/>
              <a:buChar char="•"/>
            </a:pP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-address</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：指定接口的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地址，点分十进制形式。</a:t>
            </a:r>
          </a:p>
          <a:p>
            <a:pPr marL="285750"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mask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：指定子网掩码，点分十进制形式。</a:t>
            </a:r>
          </a:p>
          <a:p>
            <a:pPr marL="285750"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mask-length</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：指定掩码长度，整数形式，取值范围是</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32</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Tree>
    <p:extLst>
      <p:ext uri="{BB962C8B-B14F-4D97-AF65-F5344CB8AC3E}">
        <p14:creationId xmlns:p14="http://schemas.microsoft.com/office/powerpoint/2010/main" val="30922929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案例：配置接口</a:t>
            </a:r>
            <a:r>
              <a:rPr lang="en-US" altLang="zh-CN"/>
              <a:t>IP</a:t>
            </a:r>
            <a:r>
              <a:rPr lang="zh-CN" altLang="en-US"/>
              <a:t>地址</a:t>
            </a:r>
            <a:endParaRPr lang="zh-CN" altLang="en-US" dirty="0"/>
          </a:p>
        </p:txBody>
      </p:sp>
      <p:sp>
        <p:nvSpPr>
          <p:cNvPr id="25" name="文本框 24"/>
          <p:cNvSpPr txBox="1"/>
          <p:nvPr/>
        </p:nvSpPr>
        <p:spPr bwMode="auto">
          <a:xfrm>
            <a:off x="5907313" y="1465548"/>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配置物理接口地址：</a:t>
            </a:r>
          </a:p>
        </p:txBody>
      </p:sp>
      <p:sp>
        <p:nvSpPr>
          <p:cNvPr id="24" name="Rectangle 3"/>
          <p:cNvSpPr/>
          <p:nvPr/>
        </p:nvSpPr>
        <p:spPr>
          <a:xfrm>
            <a:off x="5943317" y="1952836"/>
            <a:ext cx="5760640" cy="1323439"/>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[RTA]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interface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0/0/1</a:t>
            </a:r>
          </a:p>
          <a:p>
            <a:pPr fontAlgn="ct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[RTA-GigabitEthernet0/0/1]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address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192.168.1.1 255.255.255.0</a:t>
            </a:r>
          </a:p>
          <a:p>
            <a:pPr fontAlgn="ct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或</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fontAlgn="ct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RTA-GigabitEthernet0/0/1]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address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192.168.1.1 24</a:t>
            </a:r>
          </a:p>
        </p:txBody>
      </p:sp>
      <p:sp>
        <p:nvSpPr>
          <p:cNvPr id="26" name="文本框 25"/>
          <p:cNvSpPr txBox="1"/>
          <p:nvPr/>
        </p:nvSpPr>
        <p:spPr bwMode="auto">
          <a:xfrm>
            <a:off x="5907313" y="3670501"/>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配置逻辑接口地址：</a:t>
            </a:r>
          </a:p>
        </p:txBody>
      </p:sp>
      <p:sp>
        <p:nvSpPr>
          <p:cNvPr id="27" name="Rectangle 3"/>
          <p:cNvSpPr/>
          <p:nvPr/>
        </p:nvSpPr>
        <p:spPr>
          <a:xfrm>
            <a:off x="5943317" y="4157789"/>
            <a:ext cx="5760000" cy="1323439"/>
          </a:xfrm>
          <a:prstGeom prst="rect">
            <a:avLst/>
          </a:prstGeom>
          <a:solidFill>
            <a:srgbClr val="F4FBFE"/>
          </a:solidFill>
          <a:ln>
            <a:solidFill>
              <a:srgbClr val="99DFF9"/>
            </a:solidFill>
          </a:ln>
        </p:spPr>
        <p:txBody>
          <a:bodyPr wrap="square" anchor="ctr" anchorCtr="0">
            <a:spAutoFit/>
          </a:bodyPr>
          <a:lstStyle/>
          <a:p>
            <a:pP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[RTA]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interface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LoopBack</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a:t>
            </a:r>
          </a:p>
          <a:p>
            <a:pP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[RTA-LoopBack0]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address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1.1.1.1 255.255.255.255</a:t>
            </a:r>
          </a:p>
          <a:p>
            <a:pP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或</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ts val="24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[RTA-LoopBack0]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address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1.1.1.1 32</a:t>
            </a:r>
          </a:p>
        </p:txBody>
      </p:sp>
      <p:sp>
        <p:nvSpPr>
          <p:cNvPr id="30" name="文本框 29"/>
          <p:cNvSpPr txBox="1"/>
          <p:nvPr/>
        </p:nvSpPr>
        <p:spPr>
          <a:xfrm>
            <a:off x="751208" y="4126222"/>
            <a:ext cx="4889877" cy="707886"/>
          </a:xfrm>
          <a:prstGeom prst="rect">
            <a:avLst/>
          </a:prstGeom>
          <a:noFill/>
        </p:spPr>
        <p:txBody>
          <a:bodyPr wrap="square" rtlCol="0">
            <a:spAutoFit/>
          </a:bodyPr>
          <a:lstStyle/>
          <a:p>
            <a:pPr algn="just" fontAlgn="auto">
              <a:lnSpc>
                <a:spcPts val="2400"/>
              </a:lnSpc>
              <a:spcBef>
                <a:spcPts val="0"/>
              </a:spcBef>
              <a:spcAft>
                <a:spcPts val="600"/>
              </a:spcAft>
            </a:pPr>
            <a:r>
              <a:rPr lang="zh-CN" alt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在上述两台路由器互联的网络中，配置设备的互联物理接口地址以及各自的逻辑地址。</a:t>
            </a:r>
            <a:endParaRPr lang="en-US" altLang="zh-CN"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 name="组合 3"/>
          <p:cNvGrpSpPr/>
          <p:nvPr/>
        </p:nvGrpSpPr>
        <p:grpSpPr>
          <a:xfrm>
            <a:off x="873888" y="1895342"/>
            <a:ext cx="4644516" cy="1656184"/>
            <a:chOff x="1235460" y="1736812"/>
            <a:chExt cx="4644516" cy="1656184"/>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860" y="2113692"/>
              <a:ext cx="658537" cy="540000"/>
            </a:xfrm>
            <a:prstGeom prst="rect">
              <a:avLst/>
            </a:prstGeom>
          </p:spPr>
        </p:pic>
        <p:cxnSp>
          <p:nvCxnSpPr>
            <p:cNvPr id="7" name="直接连接符 6"/>
            <p:cNvCxnSpPr>
              <a:stCxn id="31" idx="3"/>
              <a:endCxn id="5" idx="1"/>
            </p:cNvCxnSpPr>
            <p:nvPr/>
          </p:nvCxnSpPr>
          <p:spPr bwMode="auto">
            <a:xfrm>
              <a:off x="2290041" y="2383692"/>
              <a:ext cx="2545819" cy="0"/>
            </a:xfrm>
            <a:prstGeom prst="line">
              <a:avLst/>
            </a:prstGeom>
            <a:solidFill>
              <a:schemeClr val="accent1"/>
            </a:solidFill>
            <a:ln w="12700" cap="flat" cmpd="sng" algn="ctr">
              <a:solidFill>
                <a:srgbClr val="00B0F0"/>
              </a:solidFill>
              <a:prstDash val="solid"/>
              <a:round/>
              <a:headEnd type="none" w="med" len="med"/>
              <a:tailEnd type="none" w="med" len="med"/>
            </a:ln>
            <a:effectLst/>
          </p:spPr>
        </p:cxnSp>
        <p:sp>
          <p:nvSpPr>
            <p:cNvPr id="10" name="矩形 9"/>
            <p:cNvSpPr/>
            <p:nvPr/>
          </p:nvSpPr>
          <p:spPr>
            <a:xfrm>
              <a:off x="4835860" y="2617748"/>
              <a:ext cx="57606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RTB</a:t>
              </a:r>
            </a:p>
          </p:txBody>
        </p:sp>
        <p:sp>
          <p:nvSpPr>
            <p:cNvPr id="11" name="矩形 10"/>
            <p:cNvSpPr/>
            <p:nvPr/>
          </p:nvSpPr>
          <p:spPr>
            <a:xfrm>
              <a:off x="2279576" y="2024844"/>
              <a:ext cx="93610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p>
          </p:txBody>
        </p:sp>
        <p:sp>
          <p:nvSpPr>
            <p:cNvPr id="13" name="矩形 12"/>
            <p:cNvSpPr/>
            <p:nvPr/>
          </p:nvSpPr>
          <p:spPr>
            <a:xfrm>
              <a:off x="4439816" y="2869776"/>
              <a:ext cx="1440160" cy="523220"/>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Loopback 0 2.2.2.2/32</a:t>
              </a:r>
            </a:p>
          </p:txBody>
        </p:sp>
        <p:sp>
          <p:nvSpPr>
            <p:cNvPr id="17" name="矩形 16"/>
            <p:cNvSpPr/>
            <p:nvPr/>
          </p:nvSpPr>
          <p:spPr>
            <a:xfrm>
              <a:off x="2027548" y="1736812"/>
              <a:ext cx="1620180"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192.168.1.1/24</a:t>
              </a: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1504" y="2113692"/>
              <a:ext cx="658537" cy="540000"/>
            </a:xfrm>
            <a:prstGeom prst="rect">
              <a:avLst/>
            </a:prstGeom>
          </p:spPr>
        </p:pic>
        <p:sp>
          <p:nvSpPr>
            <p:cNvPr id="32" name="矩形 31"/>
            <p:cNvSpPr/>
            <p:nvPr/>
          </p:nvSpPr>
          <p:spPr>
            <a:xfrm>
              <a:off x="1631504" y="2617748"/>
              <a:ext cx="57606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RTA</a:t>
              </a:r>
            </a:p>
          </p:txBody>
        </p:sp>
        <p:sp>
          <p:nvSpPr>
            <p:cNvPr id="33" name="矩形 32"/>
            <p:cNvSpPr/>
            <p:nvPr/>
          </p:nvSpPr>
          <p:spPr>
            <a:xfrm>
              <a:off x="1235460" y="2869776"/>
              <a:ext cx="1440160" cy="523220"/>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Loopback 0 1.1.1.1/32</a:t>
              </a:r>
            </a:p>
          </p:txBody>
        </p:sp>
        <p:sp>
          <p:nvSpPr>
            <p:cNvPr id="16" name="椭圆 15"/>
            <p:cNvSpPr/>
            <p:nvPr/>
          </p:nvSpPr>
          <p:spPr>
            <a:xfrm>
              <a:off x="2243572" y="2329716"/>
              <a:ext cx="108012" cy="108000"/>
            </a:xfrm>
            <a:prstGeom prst="ellipse">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p:nvSpPr>
          <p:spPr>
            <a:xfrm>
              <a:off x="3935760" y="2024844"/>
              <a:ext cx="936104"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p>
          </p:txBody>
        </p:sp>
        <p:sp>
          <p:nvSpPr>
            <p:cNvPr id="36" name="矩形 35"/>
            <p:cNvSpPr/>
            <p:nvPr/>
          </p:nvSpPr>
          <p:spPr>
            <a:xfrm>
              <a:off x="3683732" y="1736812"/>
              <a:ext cx="1620180"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192.168.1.2/24</a:t>
              </a:r>
            </a:p>
          </p:txBody>
        </p:sp>
      </p:grpSp>
    </p:spTree>
    <p:extLst>
      <p:ext uri="{BB962C8B-B14F-4D97-AF65-F5344CB8AC3E}">
        <p14:creationId xmlns:p14="http://schemas.microsoft.com/office/powerpoint/2010/main" val="1652394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学完本课程后，您将能够：</a:t>
            </a:r>
          </a:p>
          <a:p>
            <a:pPr lvl="1"/>
            <a:r>
              <a:rPr lang="zh-CN" altLang="en-US" dirty="0"/>
              <a:t>描述网络层的主要协议</a:t>
            </a:r>
          </a:p>
          <a:p>
            <a:pPr lvl="1"/>
            <a:r>
              <a:rPr lang="zh-CN" altLang="en-US" dirty="0"/>
              <a:t>描述</a:t>
            </a:r>
            <a:r>
              <a:rPr lang="en-US" altLang="zh-CN" dirty="0"/>
              <a:t>IPv4</a:t>
            </a:r>
            <a:r>
              <a:rPr lang="zh-CN" altLang="en-US" dirty="0"/>
              <a:t>地址的概念、分类及特殊</a:t>
            </a:r>
            <a:r>
              <a:rPr lang="en-US" altLang="zh-CN" dirty="0"/>
              <a:t>IP</a:t>
            </a:r>
            <a:r>
              <a:rPr lang="zh-CN" altLang="en-US" dirty="0"/>
              <a:t>地址</a:t>
            </a:r>
          </a:p>
          <a:p>
            <a:pPr lvl="1"/>
            <a:r>
              <a:rPr lang="zh-CN" altLang="en-US" dirty="0"/>
              <a:t>计算</a:t>
            </a:r>
            <a:r>
              <a:rPr lang="en-US" altLang="zh-CN" dirty="0"/>
              <a:t>IP</a:t>
            </a:r>
            <a:r>
              <a:rPr lang="zh-CN" altLang="en-US" dirty="0"/>
              <a:t>网络以及</a:t>
            </a:r>
            <a:r>
              <a:rPr lang="en-US" altLang="zh-CN" dirty="0"/>
              <a:t>IP</a:t>
            </a:r>
            <a:r>
              <a:rPr lang="zh-CN" altLang="en-US" dirty="0"/>
              <a:t>子网</a:t>
            </a:r>
          </a:p>
          <a:p>
            <a:pPr lvl="1"/>
            <a:r>
              <a:rPr lang="zh-CN" altLang="en-US" dirty="0"/>
              <a:t>掌握</a:t>
            </a:r>
            <a:r>
              <a:rPr lang="en-US" altLang="zh-CN" dirty="0"/>
              <a:t>IP</a:t>
            </a:r>
            <a:r>
              <a:rPr lang="zh-CN" altLang="en-US" dirty="0"/>
              <a:t>网络地址规划方式</a:t>
            </a:r>
          </a:p>
        </p:txBody>
      </p:sp>
    </p:spTree>
    <p:extLst>
      <p:ext uri="{BB962C8B-B14F-4D97-AF65-F5344CB8AC3E}">
        <p14:creationId xmlns:p14="http://schemas.microsoft.com/office/powerpoint/2010/main" val="10768738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网络</a:t>
            </a:r>
            <a:r>
              <a:rPr lang="en-US" altLang="zh-CN" dirty="0"/>
              <a:t>IP</a:t>
            </a:r>
            <a:r>
              <a:rPr lang="zh-CN" altLang="en-US" dirty="0"/>
              <a:t>地址规划</a:t>
            </a:r>
          </a:p>
        </p:txBody>
      </p:sp>
      <p:sp>
        <p:nvSpPr>
          <p:cNvPr id="2" name="文本占位符 1"/>
          <p:cNvSpPr>
            <a:spLocks noGrp="1"/>
          </p:cNvSpPr>
          <p:nvPr>
            <p:ph type="body" sz="quarter" idx="10"/>
          </p:nvPr>
        </p:nvSpPr>
        <p:spPr>
          <a:xfrm>
            <a:off x="468317" y="1233488"/>
            <a:ext cx="11276183" cy="1501963"/>
          </a:xfrm>
        </p:spPr>
        <p:txBody>
          <a:bodyPr/>
          <a:lstStyle/>
          <a:p>
            <a:r>
              <a:rPr lang="en-US" altLang="zh-CN" sz="2000" dirty="0"/>
              <a:t>IP</a:t>
            </a:r>
            <a:r>
              <a:rPr lang="zh-CN" altLang="en-US" sz="2000" dirty="0"/>
              <a:t>地址规划要和网络结构、路由协议、流量规划、业务规则等结合起来考虑。</a:t>
            </a:r>
            <a:r>
              <a:rPr lang="en-US" altLang="zh-CN" sz="2000" dirty="0"/>
              <a:t>IP</a:t>
            </a:r>
            <a:r>
              <a:rPr lang="zh-CN" altLang="en-US" sz="2000" dirty="0"/>
              <a:t>地址的规划应尽可能和网络层次相对应，应该是自顶向下的一种规划。</a:t>
            </a:r>
            <a:endParaRPr lang="en-US" altLang="zh-CN" sz="2000" dirty="0"/>
          </a:p>
          <a:p>
            <a:r>
              <a:rPr lang="zh-CN" altLang="en-US" sz="2000" dirty="0"/>
              <a:t>总得来说： </a:t>
            </a:r>
            <a:r>
              <a:rPr lang="en-US" altLang="zh-CN" sz="2000" dirty="0"/>
              <a:t>IP</a:t>
            </a:r>
            <a:r>
              <a:rPr lang="zh-CN" altLang="en-US" sz="2000" dirty="0"/>
              <a:t>地址规划的目标是：易管理、易扩展、利用率高。</a:t>
            </a:r>
            <a:endParaRPr lang="en-US" altLang="zh-CN" sz="2000" dirty="0"/>
          </a:p>
          <a:p>
            <a:endParaRPr lang="zh-CN" altLang="en-US" sz="2000" dirty="0"/>
          </a:p>
        </p:txBody>
      </p:sp>
      <p:graphicFrame>
        <p:nvGraphicFramePr>
          <p:cNvPr id="107" name="表格 106"/>
          <p:cNvGraphicFramePr>
            <a:graphicFrameLocks noGrp="1"/>
          </p:cNvGraphicFramePr>
          <p:nvPr>
            <p:extLst/>
          </p:nvPr>
        </p:nvGraphicFramePr>
        <p:xfrm>
          <a:off x="754278" y="4086383"/>
          <a:ext cx="4170146" cy="1836024"/>
        </p:xfrm>
        <a:graphic>
          <a:graphicData uri="http://schemas.openxmlformats.org/drawingml/2006/table">
            <a:tbl>
              <a:tblPr>
                <a:tableStyleId>{2D5ABB26-0587-4C30-8999-92F81FD0307C}</a:tableStyleId>
              </a:tblPr>
              <a:tblGrid>
                <a:gridCol w="1303122">
                  <a:extLst>
                    <a:ext uri="{9D8B030D-6E8A-4147-A177-3AD203B41FA5}">
                      <a16:colId xmlns="" xmlns:a16="http://schemas.microsoft.com/office/drawing/2014/main" val="20000"/>
                    </a:ext>
                  </a:extLst>
                </a:gridCol>
                <a:gridCol w="1438275">
                  <a:extLst>
                    <a:ext uri="{9D8B030D-6E8A-4147-A177-3AD203B41FA5}">
                      <a16:colId xmlns="" xmlns:a16="http://schemas.microsoft.com/office/drawing/2014/main" val="20001"/>
                    </a:ext>
                  </a:extLst>
                </a:gridCol>
                <a:gridCol w="1428749">
                  <a:extLst>
                    <a:ext uri="{9D8B030D-6E8A-4147-A177-3AD203B41FA5}">
                      <a16:colId xmlns="" xmlns:a16="http://schemas.microsoft.com/office/drawing/2014/main" val="20002"/>
                    </a:ext>
                  </a:extLst>
                </a:gridCol>
              </a:tblGrid>
              <a:tr h="306004">
                <a:tc>
                  <a:txBody>
                    <a:bodyPr/>
                    <a:lstStyle/>
                    <a:p>
                      <a:pPr algn="ctr"/>
                      <a:r>
                        <a:rPr lang="zh-CN" altLang="en-US" sz="1200" b="0" dirty="0">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背景</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地址类型</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rPr>
                        <a:t>地址范围</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306004">
                <a:tc rowSpan="5">
                  <a:txBody>
                    <a:bodyPr/>
                    <a:lstStyle/>
                    <a:p>
                      <a:pPr algn="l"/>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例如：</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p>
                      <a:pPr algn="l"/>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某公司被分配了</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p>
                      <a:pPr algn="l"/>
                      <a:r>
                        <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rPr>
                        <a:t>192.168.0.0/16</a:t>
                      </a:r>
                    </a:p>
                    <a:p>
                      <a:pPr algn="l"/>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网段地址</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研发部所属网段</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a:r>
                        <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rPr>
                        <a:t>192.168.1.0/24</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1"/>
                  </a:ext>
                </a:extLst>
              </a:tr>
              <a:tr h="306004">
                <a:tc vMerge="1">
                  <a:txBody>
                    <a:bodyPr/>
                    <a:lstStyle/>
                    <a:p>
                      <a:pPr algn="ctr"/>
                      <a:endParaRPr lang="en-US" altLang="zh-CN" sz="1200" b="1"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市场部所属网段</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a:r>
                        <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rPr>
                        <a:t>192.168.2.0/24</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2"/>
                  </a:ext>
                </a:extLst>
              </a:tr>
              <a:tr h="306004">
                <a:tc vMerge="1">
                  <a:txBody>
                    <a:bodyPr/>
                    <a:lstStyle/>
                    <a:p>
                      <a:pPr algn="ctr"/>
                      <a:endParaRPr lang="zh-CN" altLang="en-US" sz="1200" b="1"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行政部所属网段</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a:r>
                        <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rPr>
                        <a:t>192.168.3.0/24</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3"/>
                  </a:ext>
                </a:extLst>
              </a:tr>
              <a:tr h="306004">
                <a:tc vMerge="1">
                  <a:txBody>
                    <a:bodyPr/>
                    <a:lstStyle/>
                    <a:p>
                      <a:pPr algn="ctr"/>
                      <a:endParaRPr lang="en-US" altLang="zh-CN" sz="1200" b="1"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访客中心所属网段</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a:r>
                        <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rPr>
                        <a:t>192.168.4.0/24</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4"/>
                  </a:ext>
                </a:extLst>
              </a:tr>
              <a:tr h="306004">
                <a:tc vMerge="1">
                  <a:txBody>
                    <a:bodyPr/>
                    <a:lstStyle/>
                    <a:p>
                      <a:pPr algn="l"/>
                      <a:endParaRPr lang="en-US" altLang="zh-CN" sz="1200" b="1"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b="0" dirty="0">
                          <a:effectLst/>
                          <a:latin typeface="Huawei Sans" panose="020C0503030203020204" pitchFamily="34" charset="0"/>
                          <a:ea typeface="方正兰亭黑简体" panose="02000000000000000000" pitchFamily="2" charset="-122"/>
                          <a:cs typeface="Huawei Sans" panose="020C0503030203020204" pitchFamily="34" charset="0"/>
                        </a:rPr>
                        <a:t>其他</a:t>
                      </a:r>
                      <a:endPar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a:r>
                        <a:rPr lang="en-US" altLang="zh-CN" sz="1200" b="0" dirty="0">
                          <a:effectLst/>
                          <a:latin typeface="Huawei Sans" panose="020C0503030203020204" pitchFamily="34" charset="0"/>
                          <a:ea typeface="方正兰亭黑简体" panose="02000000000000000000" pitchFamily="2" charset="-122"/>
                          <a:cs typeface="Huawei Sans" panose="020C0503030203020204" pitchFamily="34" charset="0"/>
                        </a:rPr>
                        <a:t>… …</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60" name="文本占位符 1"/>
          <p:cNvSpPr txBox="1">
            <a:spLocks/>
          </p:cNvSpPr>
          <p:nvPr/>
        </p:nvSpPr>
        <p:spPr bwMode="auto">
          <a:xfrm>
            <a:off x="468317" y="3206558"/>
            <a:ext cx="11276183" cy="48317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800" b="1" dirty="0"/>
              <a:t>IP</a:t>
            </a:r>
            <a:r>
              <a:rPr lang="zh-CN" altLang="en-US" sz="1800" b="1" dirty="0"/>
              <a:t>地址规划范例</a:t>
            </a:r>
          </a:p>
        </p:txBody>
      </p:sp>
      <p:grpSp>
        <p:nvGrpSpPr>
          <p:cNvPr id="4" name="组合 3"/>
          <p:cNvGrpSpPr/>
          <p:nvPr/>
        </p:nvGrpSpPr>
        <p:grpSpPr>
          <a:xfrm>
            <a:off x="5430675" y="4048654"/>
            <a:ext cx="4645583" cy="2083506"/>
            <a:chOff x="6303473" y="4141594"/>
            <a:chExt cx="4645583" cy="2083506"/>
          </a:xfrm>
        </p:grpSpPr>
        <p:pic>
          <p:nvPicPr>
            <p:cNvPr id="162" name="Picture 12" descr="E:\2016.01\1.12 扁平化图标\蓝色\AR-蓝色最新-40.png"/>
            <p:cNvPicPr>
              <a:picLocks noChangeAspect="1" noChangeArrowheads="1"/>
            </p:cNvPicPr>
            <p:nvPr/>
          </p:nvPicPr>
          <p:blipFill>
            <a:blip r:embed="rId3" cstate="print"/>
            <a:srcRect/>
            <a:stretch>
              <a:fillRect/>
            </a:stretch>
          </p:blipFill>
          <p:spPr bwMode="auto">
            <a:xfrm>
              <a:off x="8322337" y="4141594"/>
              <a:ext cx="440000" cy="360000"/>
            </a:xfrm>
            <a:prstGeom prst="rect">
              <a:avLst/>
            </a:prstGeom>
            <a:noFill/>
            <a:ln>
              <a:noFill/>
            </a:ln>
          </p:spPr>
        </p:pic>
        <p:pic>
          <p:nvPicPr>
            <p:cNvPr id="165" name="图片 164" descr="接入交换机.png"/>
            <p:cNvPicPr>
              <a:picLocks noChangeAspect="1"/>
            </p:cNvPicPr>
            <p:nvPr/>
          </p:nvPicPr>
          <p:blipFill>
            <a:blip r:embed="rId4" cstate="print"/>
            <a:stretch>
              <a:fillRect/>
            </a:stretch>
          </p:blipFill>
          <p:spPr>
            <a:xfrm>
              <a:off x="7383937" y="5552305"/>
              <a:ext cx="440000" cy="360000"/>
            </a:xfrm>
            <a:prstGeom prst="rect">
              <a:avLst/>
            </a:prstGeom>
          </p:spPr>
        </p:pic>
        <p:pic>
          <p:nvPicPr>
            <p:cNvPr id="167" name="Picture 12" descr="E:\2016.01\1.12 扁平化图标\蓝色\AR-蓝色最新-40.png"/>
            <p:cNvPicPr>
              <a:picLocks noChangeAspect="1" noChangeArrowheads="1"/>
            </p:cNvPicPr>
            <p:nvPr/>
          </p:nvPicPr>
          <p:blipFill>
            <a:blip r:embed="rId3" cstate="print"/>
            <a:srcRect/>
            <a:stretch>
              <a:fillRect/>
            </a:stretch>
          </p:blipFill>
          <p:spPr bwMode="auto">
            <a:xfrm>
              <a:off x="9260737" y="4141594"/>
              <a:ext cx="440000" cy="360000"/>
            </a:xfrm>
            <a:prstGeom prst="rect">
              <a:avLst/>
            </a:prstGeom>
            <a:noFill/>
            <a:ln>
              <a:noFill/>
            </a:ln>
          </p:spPr>
        </p:pic>
        <p:pic>
          <p:nvPicPr>
            <p:cNvPr id="168" name="图片 167" descr="接入交换机.png"/>
            <p:cNvPicPr>
              <a:picLocks noChangeAspect="1"/>
            </p:cNvPicPr>
            <p:nvPr/>
          </p:nvPicPr>
          <p:blipFill>
            <a:blip r:embed="rId4" cstate="print"/>
            <a:stretch>
              <a:fillRect/>
            </a:stretch>
          </p:blipFill>
          <p:spPr>
            <a:xfrm>
              <a:off x="8322337" y="5552305"/>
              <a:ext cx="440000" cy="360000"/>
            </a:xfrm>
            <a:prstGeom prst="rect">
              <a:avLst/>
            </a:prstGeom>
          </p:spPr>
        </p:pic>
        <p:pic>
          <p:nvPicPr>
            <p:cNvPr id="169" name="图片 168" descr="接入交换机.png"/>
            <p:cNvPicPr>
              <a:picLocks noChangeAspect="1"/>
            </p:cNvPicPr>
            <p:nvPr/>
          </p:nvPicPr>
          <p:blipFill>
            <a:blip r:embed="rId4" cstate="print"/>
            <a:stretch>
              <a:fillRect/>
            </a:stretch>
          </p:blipFill>
          <p:spPr>
            <a:xfrm>
              <a:off x="9260737" y="5552305"/>
              <a:ext cx="440000" cy="360000"/>
            </a:xfrm>
            <a:prstGeom prst="rect">
              <a:avLst/>
            </a:prstGeom>
          </p:spPr>
        </p:pic>
        <p:pic>
          <p:nvPicPr>
            <p:cNvPr id="170" name="图片 169" descr="接入交换机.png"/>
            <p:cNvPicPr>
              <a:picLocks noChangeAspect="1"/>
            </p:cNvPicPr>
            <p:nvPr/>
          </p:nvPicPr>
          <p:blipFill>
            <a:blip r:embed="rId4" cstate="print"/>
            <a:stretch>
              <a:fillRect/>
            </a:stretch>
          </p:blipFill>
          <p:spPr>
            <a:xfrm>
              <a:off x="10198871" y="5552305"/>
              <a:ext cx="440000" cy="360000"/>
            </a:xfrm>
            <a:prstGeom prst="rect">
              <a:avLst/>
            </a:prstGeom>
          </p:spPr>
        </p:pic>
        <p:cxnSp>
          <p:nvCxnSpPr>
            <p:cNvPr id="173" name="直接连接符 172"/>
            <p:cNvCxnSpPr>
              <a:stCxn id="162" idx="2"/>
              <a:endCxn id="212" idx="0"/>
            </p:cNvCxnSpPr>
            <p:nvPr/>
          </p:nvCxnSpPr>
          <p:spPr>
            <a:xfrm>
              <a:off x="8542337" y="4501594"/>
              <a:ext cx="0" cy="29207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endCxn id="168" idx="0"/>
            </p:cNvCxnSpPr>
            <p:nvPr/>
          </p:nvCxnSpPr>
          <p:spPr>
            <a:xfrm>
              <a:off x="8542337" y="5090407"/>
              <a:ext cx="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67" idx="2"/>
              <a:endCxn id="213" idx="0"/>
            </p:cNvCxnSpPr>
            <p:nvPr/>
          </p:nvCxnSpPr>
          <p:spPr>
            <a:xfrm>
              <a:off x="9480737" y="4501594"/>
              <a:ext cx="0" cy="29207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endCxn id="169" idx="0"/>
            </p:cNvCxnSpPr>
            <p:nvPr/>
          </p:nvCxnSpPr>
          <p:spPr>
            <a:xfrm>
              <a:off x="9480737" y="5090407"/>
              <a:ext cx="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endCxn id="165" idx="0"/>
            </p:cNvCxnSpPr>
            <p:nvPr/>
          </p:nvCxnSpPr>
          <p:spPr>
            <a:xfrm flipH="1">
              <a:off x="7603937" y="5090407"/>
              <a:ext cx="93840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endCxn id="170" idx="0"/>
            </p:cNvCxnSpPr>
            <p:nvPr/>
          </p:nvCxnSpPr>
          <p:spPr>
            <a:xfrm>
              <a:off x="9480737" y="5090407"/>
              <a:ext cx="938134"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endCxn id="165" idx="0"/>
            </p:cNvCxnSpPr>
            <p:nvPr/>
          </p:nvCxnSpPr>
          <p:spPr>
            <a:xfrm flipH="1">
              <a:off x="7603937" y="5090407"/>
              <a:ext cx="187680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endCxn id="168" idx="0"/>
            </p:cNvCxnSpPr>
            <p:nvPr/>
          </p:nvCxnSpPr>
          <p:spPr>
            <a:xfrm flipH="1">
              <a:off x="8542337" y="5090407"/>
              <a:ext cx="93840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endCxn id="169" idx="0"/>
            </p:cNvCxnSpPr>
            <p:nvPr/>
          </p:nvCxnSpPr>
          <p:spPr>
            <a:xfrm>
              <a:off x="8542337" y="5090407"/>
              <a:ext cx="938400"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endCxn id="170" idx="0"/>
            </p:cNvCxnSpPr>
            <p:nvPr/>
          </p:nvCxnSpPr>
          <p:spPr>
            <a:xfrm>
              <a:off x="8542337" y="5090407"/>
              <a:ext cx="1876534" cy="46189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85" name="文本框 184"/>
            <p:cNvSpPr txBox="1"/>
            <p:nvPr/>
          </p:nvSpPr>
          <p:spPr bwMode="auto">
            <a:xfrm>
              <a:off x="6303473" y="4160842"/>
              <a:ext cx="1059838" cy="3194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2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核心节点</a:t>
              </a:r>
            </a:p>
          </p:txBody>
        </p:sp>
        <p:sp>
          <p:nvSpPr>
            <p:cNvPr id="187" name="文本框 186"/>
            <p:cNvSpPr txBox="1"/>
            <p:nvPr/>
          </p:nvSpPr>
          <p:spPr bwMode="auto">
            <a:xfrm>
              <a:off x="6303473" y="5526928"/>
              <a:ext cx="1059838" cy="3194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2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接入节点</a:t>
              </a:r>
            </a:p>
          </p:txBody>
        </p:sp>
        <p:cxnSp>
          <p:nvCxnSpPr>
            <p:cNvPr id="188" name="直接连接符 187"/>
            <p:cNvCxnSpPr>
              <a:stCxn id="162" idx="3"/>
              <a:endCxn id="167" idx="1"/>
            </p:cNvCxnSpPr>
            <p:nvPr/>
          </p:nvCxnSpPr>
          <p:spPr>
            <a:xfrm>
              <a:off x="8762337" y="4321594"/>
              <a:ext cx="49840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212" idx="3"/>
              <a:endCxn id="213" idx="1"/>
            </p:cNvCxnSpPr>
            <p:nvPr/>
          </p:nvCxnSpPr>
          <p:spPr>
            <a:xfrm>
              <a:off x="8762337" y="4973668"/>
              <a:ext cx="49840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94" name="文本框 193"/>
            <p:cNvSpPr txBox="1"/>
            <p:nvPr/>
          </p:nvSpPr>
          <p:spPr bwMode="auto">
            <a:xfrm>
              <a:off x="7074018" y="5922408"/>
              <a:ext cx="1059838" cy="3026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研发部</a:t>
              </a:r>
            </a:p>
          </p:txBody>
        </p:sp>
        <p:sp>
          <p:nvSpPr>
            <p:cNvPr id="195" name="文本框 194"/>
            <p:cNvSpPr txBox="1"/>
            <p:nvPr/>
          </p:nvSpPr>
          <p:spPr bwMode="auto">
            <a:xfrm>
              <a:off x="8012418" y="5922408"/>
              <a:ext cx="1059838" cy="3026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市场部</a:t>
              </a:r>
            </a:p>
          </p:txBody>
        </p:sp>
        <p:sp>
          <p:nvSpPr>
            <p:cNvPr id="196" name="文本框 195"/>
            <p:cNvSpPr txBox="1"/>
            <p:nvPr/>
          </p:nvSpPr>
          <p:spPr bwMode="auto">
            <a:xfrm>
              <a:off x="8950818" y="5922408"/>
              <a:ext cx="1059838" cy="3026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行政部</a:t>
              </a:r>
            </a:p>
          </p:txBody>
        </p:sp>
        <p:sp>
          <p:nvSpPr>
            <p:cNvPr id="197" name="文本框 196"/>
            <p:cNvSpPr txBox="1"/>
            <p:nvPr/>
          </p:nvSpPr>
          <p:spPr bwMode="auto">
            <a:xfrm>
              <a:off x="9889218" y="5922408"/>
              <a:ext cx="1059838" cy="3026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访客中心</a:t>
              </a:r>
            </a:p>
          </p:txBody>
        </p:sp>
        <p:pic>
          <p:nvPicPr>
            <p:cNvPr id="212" name="图片 211" descr="汇聚交换机.png"/>
            <p:cNvPicPr>
              <a:picLocks noChangeAspect="1"/>
            </p:cNvPicPr>
            <p:nvPr/>
          </p:nvPicPr>
          <p:blipFill>
            <a:blip r:embed="rId5" cstate="print"/>
            <a:stretch>
              <a:fillRect/>
            </a:stretch>
          </p:blipFill>
          <p:spPr>
            <a:xfrm>
              <a:off x="8322337" y="4793668"/>
              <a:ext cx="440000" cy="360000"/>
            </a:xfrm>
            <a:prstGeom prst="rect">
              <a:avLst/>
            </a:prstGeom>
            <a:ln>
              <a:noFill/>
            </a:ln>
          </p:spPr>
        </p:pic>
        <p:pic>
          <p:nvPicPr>
            <p:cNvPr id="213" name="图片 212" descr="汇聚交换机.png"/>
            <p:cNvPicPr>
              <a:picLocks noChangeAspect="1"/>
            </p:cNvPicPr>
            <p:nvPr/>
          </p:nvPicPr>
          <p:blipFill>
            <a:blip r:embed="rId5" cstate="print"/>
            <a:stretch>
              <a:fillRect/>
            </a:stretch>
          </p:blipFill>
          <p:spPr>
            <a:xfrm>
              <a:off x="9260737" y="4793668"/>
              <a:ext cx="440000" cy="360000"/>
            </a:xfrm>
            <a:prstGeom prst="rect">
              <a:avLst/>
            </a:prstGeom>
            <a:ln>
              <a:noFill/>
            </a:ln>
          </p:spPr>
        </p:pic>
        <p:sp>
          <p:nvSpPr>
            <p:cNvPr id="218" name="文本框 217"/>
            <p:cNvSpPr txBox="1"/>
            <p:nvPr/>
          </p:nvSpPr>
          <p:spPr bwMode="auto">
            <a:xfrm>
              <a:off x="6306935" y="4808378"/>
              <a:ext cx="1059838" cy="3194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2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汇聚节点</a:t>
              </a:r>
            </a:p>
          </p:txBody>
        </p:sp>
      </p:grpSp>
      <p:grpSp>
        <p:nvGrpSpPr>
          <p:cNvPr id="5" name="组合 4"/>
          <p:cNvGrpSpPr/>
          <p:nvPr/>
        </p:nvGrpSpPr>
        <p:grpSpPr>
          <a:xfrm>
            <a:off x="8473663" y="1946417"/>
            <a:ext cx="2756313" cy="1260141"/>
            <a:chOff x="8387938" y="1979525"/>
            <a:chExt cx="2756313" cy="1260141"/>
          </a:xfrm>
        </p:grpSpPr>
        <p:sp>
          <p:nvSpPr>
            <p:cNvPr id="38" name="圆角矩形 75"/>
            <p:cNvSpPr/>
            <p:nvPr/>
          </p:nvSpPr>
          <p:spPr>
            <a:xfrm>
              <a:off x="8387938" y="2339526"/>
              <a:ext cx="2756312" cy="900140"/>
            </a:xfrm>
            <a:prstGeom prst="roundRect">
              <a:avLst>
                <a:gd name="adj" fmla="val 874"/>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lvl="0" algn="ctr">
                <a:lnSpc>
                  <a:spcPct val="125000"/>
                </a:lnSpc>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唯一性、连续性、扩展性</a:t>
              </a:r>
            </a:p>
            <a:p>
              <a:pPr lvl="0" algn="ctr">
                <a:lnSpc>
                  <a:spcPct val="125000"/>
                </a:lnSpc>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结构化、业务相关性</a:t>
              </a:r>
            </a:p>
          </p:txBody>
        </p:sp>
        <p:sp>
          <p:nvSpPr>
            <p:cNvPr id="39" name="同侧圆角矩形 38"/>
            <p:cNvSpPr/>
            <p:nvPr/>
          </p:nvSpPr>
          <p:spPr>
            <a:xfrm>
              <a:off x="8387939" y="1979525"/>
              <a:ext cx="2756312" cy="360000"/>
            </a:xfrm>
            <a:prstGeom prst="round2Same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b="1" dirty="0">
                  <a:solidFill>
                    <a:schemeClr val="tx1"/>
                  </a:solidFill>
                  <a:latin typeface="方正兰亭黑简体"/>
                </a:rPr>
                <a:t>参考规划原则</a:t>
              </a:r>
            </a:p>
          </p:txBody>
        </p:sp>
      </p:grpSp>
    </p:spTree>
    <p:extLst>
      <p:ext uri="{BB962C8B-B14F-4D97-AF65-F5344CB8AC3E}">
        <p14:creationId xmlns:p14="http://schemas.microsoft.com/office/powerpoint/2010/main" val="40531098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1800" smtClean="0"/>
              <a:t>（单选）</a:t>
            </a:r>
            <a:r>
              <a:rPr lang="en-US" altLang="zh-CN" sz="1800" smtClean="0"/>
              <a:t>201.222.5.64</a:t>
            </a:r>
            <a:r>
              <a:rPr lang="zh-CN" altLang="en-US" sz="1800" dirty="0"/>
              <a:t>是第几类</a:t>
            </a:r>
            <a:r>
              <a:rPr lang="en-US" altLang="zh-CN" sz="1800" dirty="0"/>
              <a:t>IP</a:t>
            </a:r>
            <a:r>
              <a:rPr lang="zh-CN" altLang="en-US" sz="1800" dirty="0"/>
              <a:t>地址。</a:t>
            </a:r>
            <a:r>
              <a:rPr lang="en-US" altLang="zh-CN" sz="1800" dirty="0"/>
              <a:t>(     )</a:t>
            </a:r>
          </a:p>
          <a:p>
            <a:pPr marL="744376" lvl="1" indent="-342900">
              <a:buFont typeface="+mj-lt"/>
              <a:buAutoNum type="alphaUcPeriod"/>
            </a:pPr>
            <a:r>
              <a:rPr lang="en-US" altLang="zh-CN" sz="1600" dirty="0"/>
              <a:t>A</a:t>
            </a:r>
            <a:r>
              <a:rPr lang="zh-CN" altLang="en-US" sz="1600" dirty="0"/>
              <a:t>类</a:t>
            </a:r>
            <a:endParaRPr lang="en-US" altLang="zh-CN" sz="1600" dirty="0"/>
          </a:p>
          <a:p>
            <a:pPr marL="744376" lvl="1" indent="-342900">
              <a:buFont typeface="+mj-lt"/>
              <a:buAutoNum type="alphaUcPeriod"/>
            </a:pPr>
            <a:r>
              <a:rPr lang="en-US" altLang="zh-CN" sz="1600" dirty="0"/>
              <a:t>B</a:t>
            </a:r>
            <a:r>
              <a:rPr lang="zh-CN" altLang="en-US" sz="1600" dirty="0"/>
              <a:t>类</a:t>
            </a:r>
            <a:endParaRPr lang="en-US" altLang="zh-CN" sz="1600" dirty="0"/>
          </a:p>
          <a:p>
            <a:pPr marL="744376" lvl="1" indent="-342900">
              <a:buFont typeface="+mj-lt"/>
              <a:buAutoNum type="alphaUcPeriod"/>
            </a:pPr>
            <a:r>
              <a:rPr lang="en-US" altLang="zh-CN" sz="1600" dirty="0"/>
              <a:t>C</a:t>
            </a:r>
            <a:r>
              <a:rPr lang="zh-CN" altLang="en-US" sz="1600" dirty="0"/>
              <a:t>类</a:t>
            </a:r>
            <a:endParaRPr lang="en-US" altLang="zh-CN" sz="1600" dirty="0"/>
          </a:p>
          <a:p>
            <a:pPr marL="744376" lvl="1" indent="-342900">
              <a:buFont typeface="+mj-lt"/>
              <a:buAutoNum type="alphaUcPeriod"/>
            </a:pPr>
            <a:r>
              <a:rPr lang="en-US" altLang="zh-CN" sz="1600" dirty="0"/>
              <a:t>D</a:t>
            </a:r>
            <a:r>
              <a:rPr lang="zh-CN" altLang="en-US" sz="1600" dirty="0"/>
              <a:t>类</a:t>
            </a:r>
            <a:endParaRPr lang="en-US" altLang="zh-CN" sz="1600" dirty="0"/>
          </a:p>
          <a:p>
            <a:r>
              <a:rPr lang="zh-CN" altLang="en-US" sz="1800" smtClean="0"/>
              <a:t>（多选）某</a:t>
            </a:r>
            <a:r>
              <a:rPr lang="zh-CN" altLang="en-US" sz="1800" dirty="0"/>
              <a:t>公司被分到了一个</a:t>
            </a:r>
            <a:r>
              <a:rPr lang="en-US" altLang="zh-CN" sz="1800" dirty="0"/>
              <a:t>C</a:t>
            </a:r>
            <a:r>
              <a:rPr lang="zh-CN" altLang="en-US" sz="1800" dirty="0"/>
              <a:t>类网络地址段</a:t>
            </a:r>
            <a:r>
              <a:rPr lang="en-US" altLang="zh-CN" sz="1800" dirty="0"/>
              <a:t>192.168.20.0/24</a:t>
            </a:r>
            <a:r>
              <a:rPr lang="zh-CN" altLang="en-US" sz="1800" dirty="0"/>
              <a:t>，现有一个部门有</a:t>
            </a:r>
            <a:r>
              <a:rPr lang="en-US" altLang="zh-CN" sz="1800" dirty="0"/>
              <a:t>40</a:t>
            </a:r>
            <a:r>
              <a:rPr lang="zh-CN" altLang="en-US" sz="1800" dirty="0"/>
              <a:t>台主机，请问以下哪些子网可被分配</a:t>
            </a:r>
            <a:r>
              <a:rPr lang="en-US" altLang="zh-CN" sz="1800" dirty="0"/>
              <a:t>(     )</a:t>
            </a:r>
            <a:r>
              <a:rPr lang="zh-CN" altLang="en-US" sz="1800" dirty="0"/>
              <a:t>？</a:t>
            </a:r>
            <a:endParaRPr lang="en-US" altLang="zh-CN" sz="1800" dirty="0"/>
          </a:p>
          <a:p>
            <a:pPr marL="744376" lvl="1" indent="-342900">
              <a:buFont typeface="+mj-lt"/>
              <a:buAutoNum type="alphaUcPeriod"/>
            </a:pPr>
            <a:r>
              <a:rPr lang="en-US" altLang="zh-CN" sz="1600" dirty="0"/>
              <a:t>192.168.20.64/26</a:t>
            </a:r>
          </a:p>
          <a:p>
            <a:pPr marL="744376" lvl="1" indent="-342900">
              <a:buFont typeface="+mj-lt"/>
              <a:buAutoNum type="alphaUcPeriod"/>
            </a:pPr>
            <a:r>
              <a:rPr lang="en-US" altLang="zh-CN" sz="1600" dirty="0"/>
              <a:t>192.168.20.64/27</a:t>
            </a:r>
          </a:p>
          <a:p>
            <a:pPr marL="744376" lvl="1" indent="-342900">
              <a:buFont typeface="+mj-lt"/>
              <a:buAutoNum type="alphaUcPeriod"/>
            </a:pPr>
            <a:r>
              <a:rPr lang="en-US" altLang="zh-CN" sz="1600" dirty="0"/>
              <a:t>192.168.20.128/26</a:t>
            </a:r>
          </a:p>
          <a:p>
            <a:pPr marL="744376" lvl="1" indent="-342900">
              <a:buFont typeface="+mj-lt"/>
              <a:buAutoNum type="alphaUcPeriod"/>
            </a:pPr>
            <a:r>
              <a:rPr lang="en-US" altLang="zh-CN" sz="1600" dirty="0"/>
              <a:t>192.168.20.190/26</a:t>
            </a:r>
          </a:p>
        </p:txBody>
      </p:sp>
    </p:spTree>
    <p:extLst>
      <p:ext uri="{BB962C8B-B14F-4D97-AF65-F5344CB8AC3E}">
        <p14:creationId xmlns:p14="http://schemas.microsoft.com/office/powerpoint/2010/main" val="9279293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mtClean="0"/>
              <a:t>在</a:t>
            </a:r>
            <a:r>
              <a:rPr lang="en-US" altLang="zh-CN" smtClean="0"/>
              <a:t>IP</a:t>
            </a:r>
            <a:r>
              <a:rPr lang="zh-CN" altLang="en-US" smtClean="0"/>
              <a:t>网络上，如果用户要将一台计算机连接到</a:t>
            </a:r>
            <a:r>
              <a:rPr lang="en-US" altLang="zh-CN" smtClean="0"/>
              <a:t>Internet</a:t>
            </a:r>
            <a:r>
              <a:rPr lang="zh-CN" altLang="en-US" smtClean="0"/>
              <a:t>上，就需要向因特网服务提供方</a:t>
            </a:r>
            <a:r>
              <a:rPr lang="en-US" altLang="zh-CN" smtClean="0"/>
              <a:t>ISP</a:t>
            </a:r>
            <a:r>
              <a:rPr lang="zh-CN" altLang="en-US" smtClean="0"/>
              <a:t>（</a:t>
            </a:r>
            <a:r>
              <a:rPr lang="en-US" altLang="zh-CN" smtClean="0"/>
              <a:t>Internet Service Provider</a:t>
            </a:r>
            <a:r>
              <a:rPr lang="zh-CN" altLang="en-US" smtClean="0"/>
              <a:t>）申请一个</a:t>
            </a:r>
            <a:r>
              <a:rPr lang="en-US" altLang="zh-CN" smtClean="0"/>
              <a:t>IP</a:t>
            </a:r>
            <a:r>
              <a:rPr lang="zh-CN" altLang="en-US" smtClean="0"/>
              <a:t>地址。</a:t>
            </a:r>
          </a:p>
          <a:p>
            <a:r>
              <a:rPr lang="zh-CN" altLang="en-US" smtClean="0"/>
              <a:t>在本章节中，我们介绍了</a:t>
            </a:r>
            <a:r>
              <a:rPr lang="en-US" altLang="zh-CN" smtClean="0"/>
              <a:t>IP</a:t>
            </a:r>
            <a:r>
              <a:rPr lang="zh-CN" altLang="en-US" smtClean="0"/>
              <a:t>协议的基本概况，并介绍了</a:t>
            </a:r>
            <a:r>
              <a:rPr lang="en-US" altLang="zh-CN" smtClean="0"/>
              <a:t>IPv4</a:t>
            </a:r>
            <a:r>
              <a:rPr lang="zh-CN" altLang="en-US" smtClean="0"/>
              <a:t>地址的相关概念以及如何进行子网划分。</a:t>
            </a:r>
            <a:endParaRPr lang="en-US" altLang="zh-CN" smtClean="0"/>
          </a:p>
          <a:p>
            <a:r>
              <a:rPr lang="zh-CN" altLang="en-US" smtClean="0"/>
              <a:t>在本章节中，我们还介绍了网络</a:t>
            </a:r>
            <a:r>
              <a:rPr lang="en-US" altLang="zh-CN" smtClean="0"/>
              <a:t>IP</a:t>
            </a:r>
            <a:r>
              <a:rPr lang="zh-CN" altLang="en-US" smtClean="0"/>
              <a:t>地址规划以及</a:t>
            </a:r>
            <a:r>
              <a:rPr lang="en-US" altLang="zh-CN" smtClean="0"/>
              <a:t>IP</a:t>
            </a:r>
            <a:r>
              <a:rPr lang="zh-CN" altLang="en-US" smtClean="0"/>
              <a:t>地址的基本配置。</a:t>
            </a:r>
            <a:endParaRPr lang="en-US" altLang="zh-CN" smtClean="0"/>
          </a:p>
          <a:p>
            <a:endParaRPr lang="zh-CN" altLang="en-US" dirty="0"/>
          </a:p>
        </p:txBody>
      </p:sp>
    </p:spTree>
    <p:extLst>
      <p:ext uri="{BB962C8B-B14F-4D97-AF65-F5344CB8AC3E}">
        <p14:creationId xmlns:p14="http://schemas.microsoft.com/office/powerpoint/2010/main" val="7657754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009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网络层协议</a:t>
            </a:r>
          </a:p>
          <a:p>
            <a:r>
              <a:rPr lang="en-US" altLang="zh-CN" dirty="0">
                <a:solidFill>
                  <a:schemeClr val="bg1">
                    <a:lumMod val="50000"/>
                  </a:schemeClr>
                </a:solidFill>
              </a:rPr>
              <a:t>IPv4</a:t>
            </a:r>
            <a:r>
              <a:rPr lang="zh-CN" altLang="en-US" dirty="0">
                <a:solidFill>
                  <a:schemeClr val="bg1">
                    <a:lumMod val="50000"/>
                  </a:schemeClr>
                </a:solidFill>
              </a:rPr>
              <a:t>地址介绍</a:t>
            </a:r>
          </a:p>
          <a:p>
            <a:r>
              <a:rPr lang="zh-CN" altLang="en-US" dirty="0">
                <a:solidFill>
                  <a:schemeClr val="bg1">
                    <a:lumMod val="50000"/>
                  </a:schemeClr>
                </a:solidFill>
              </a:rPr>
              <a:t>子网划分</a:t>
            </a:r>
            <a:endParaRPr lang="en-US" altLang="zh-CN" dirty="0">
              <a:solidFill>
                <a:schemeClr val="bg1">
                  <a:lumMod val="50000"/>
                </a:schemeClr>
              </a:solidFill>
            </a:endParaRPr>
          </a:p>
          <a:p>
            <a:r>
              <a:rPr lang="en-US" altLang="zh-CN" dirty="0">
                <a:solidFill>
                  <a:schemeClr val="bg1">
                    <a:lumMod val="50000"/>
                  </a:schemeClr>
                </a:solidFill>
              </a:rPr>
              <a:t>ICMP</a:t>
            </a:r>
            <a:r>
              <a:rPr lang="zh-CN" altLang="en-US" dirty="0">
                <a:solidFill>
                  <a:schemeClr val="bg1">
                    <a:lumMod val="50000"/>
                  </a:schemeClr>
                </a:solidFill>
              </a:rPr>
              <a:t>协议</a:t>
            </a:r>
          </a:p>
          <a:p>
            <a:r>
              <a:rPr lang="en-US" altLang="zh-CN" dirty="0">
                <a:solidFill>
                  <a:schemeClr val="bg1">
                    <a:lumMod val="50000"/>
                  </a:schemeClr>
                </a:solidFill>
              </a:rPr>
              <a:t>IPv4</a:t>
            </a:r>
            <a:r>
              <a:rPr lang="zh-CN" altLang="en-US" dirty="0">
                <a:solidFill>
                  <a:schemeClr val="bg1">
                    <a:lumMod val="50000"/>
                  </a:schemeClr>
                </a:solidFill>
              </a:rPr>
              <a:t>地址配置及基本应用</a:t>
            </a:r>
          </a:p>
          <a:p>
            <a:endParaRPr lang="zh-CN" altLang="en-US" dirty="0"/>
          </a:p>
        </p:txBody>
      </p:sp>
    </p:spTree>
    <p:extLst>
      <p:ext uri="{BB962C8B-B14F-4D97-AF65-F5344CB8AC3E}">
        <p14:creationId xmlns:p14="http://schemas.microsoft.com/office/powerpoint/2010/main" val="1399296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梯形 17"/>
          <p:cNvSpPr/>
          <p:nvPr/>
        </p:nvSpPr>
        <p:spPr>
          <a:xfrm rot="16200000">
            <a:off x="6434535" y="3561135"/>
            <a:ext cx="675758" cy="301414"/>
          </a:xfrm>
          <a:custGeom>
            <a:avLst/>
            <a:gdLst>
              <a:gd name="connsiteX0" fmla="*/ 0 w 489397"/>
              <a:gd name="connsiteY0" fmla="*/ 296214 h 296214"/>
              <a:gd name="connsiteX1" fmla="*/ 74054 w 489397"/>
              <a:gd name="connsiteY1" fmla="*/ 0 h 296214"/>
              <a:gd name="connsiteX2" fmla="*/ 415344 w 489397"/>
              <a:gd name="connsiteY2" fmla="*/ 0 h 296214"/>
              <a:gd name="connsiteX3" fmla="*/ 489397 w 489397"/>
              <a:gd name="connsiteY3" fmla="*/ 296214 h 296214"/>
              <a:gd name="connsiteX4" fmla="*/ 0 w 489397"/>
              <a:gd name="connsiteY4" fmla="*/ 296214 h 296214"/>
              <a:gd name="connsiteX0" fmla="*/ 0 w 526179"/>
              <a:gd name="connsiteY0" fmla="*/ 296214 h 296214"/>
              <a:gd name="connsiteX1" fmla="*/ 74054 w 526179"/>
              <a:gd name="connsiteY1" fmla="*/ 0 h 296214"/>
              <a:gd name="connsiteX2" fmla="*/ 526179 w 526179"/>
              <a:gd name="connsiteY2" fmla="*/ 13858 h 296214"/>
              <a:gd name="connsiteX3" fmla="*/ 489397 w 526179"/>
              <a:gd name="connsiteY3" fmla="*/ 296214 h 296214"/>
              <a:gd name="connsiteX4" fmla="*/ 0 w 526179"/>
              <a:gd name="connsiteY4" fmla="*/ 296214 h 296214"/>
              <a:gd name="connsiteX0" fmla="*/ 0 w 526179"/>
              <a:gd name="connsiteY0" fmla="*/ 296211 h 296211"/>
              <a:gd name="connsiteX1" fmla="*/ 16904 w 526179"/>
              <a:gd name="connsiteY1" fmla="*/ 0 h 296211"/>
              <a:gd name="connsiteX2" fmla="*/ 526179 w 526179"/>
              <a:gd name="connsiteY2" fmla="*/ 13855 h 296211"/>
              <a:gd name="connsiteX3" fmla="*/ 489397 w 526179"/>
              <a:gd name="connsiteY3" fmla="*/ 296211 h 296211"/>
              <a:gd name="connsiteX4" fmla="*/ 0 w 526179"/>
              <a:gd name="connsiteY4" fmla="*/ 296211 h 296211"/>
              <a:gd name="connsiteX0" fmla="*/ 0 w 526179"/>
              <a:gd name="connsiteY0" fmla="*/ 296211 h 296211"/>
              <a:gd name="connsiteX1" fmla="*/ 16904 w 526179"/>
              <a:gd name="connsiteY1" fmla="*/ 0 h 296211"/>
              <a:gd name="connsiteX2" fmla="*/ 526179 w 526179"/>
              <a:gd name="connsiteY2" fmla="*/ 13855 h 296211"/>
              <a:gd name="connsiteX3" fmla="*/ 489397 w 526179"/>
              <a:gd name="connsiteY3" fmla="*/ 296211 h 296211"/>
              <a:gd name="connsiteX4" fmla="*/ 0 w 526179"/>
              <a:gd name="connsiteY4" fmla="*/ 296211 h 296211"/>
              <a:gd name="connsiteX0" fmla="*/ 0 w 526179"/>
              <a:gd name="connsiteY0" fmla="*/ 301406 h 301406"/>
              <a:gd name="connsiteX1" fmla="*/ 16904 w 526179"/>
              <a:gd name="connsiteY1" fmla="*/ 5195 h 301406"/>
              <a:gd name="connsiteX2" fmla="*/ 526179 w 526179"/>
              <a:gd name="connsiteY2" fmla="*/ 0 h 301406"/>
              <a:gd name="connsiteX3" fmla="*/ 489397 w 526179"/>
              <a:gd name="connsiteY3" fmla="*/ 301406 h 301406"/>
              <a:gd name="connsiteX4" fmla="*/ 0 w 526179"/>
              <a:gd name="connsiteY4" fmla="*/ 301406 h 301406"/>
              <a:gd name="connsiteX0" fmla="*/ 0 w 526179"/>
              <a:gd name="connsiteY0" fmla="*/ 301406 h 301406"/>
              <a:gd name="connsiteX1" fmla="*/ 16904 w 526179"/>
              <a:gd name="connsiteY1" fmla="*/ 5195 h 301406"/>
              <a:gd name="connsiteX2" fmla="*/ 526179 w 526179"/>
              <a:gd name="connsiteY2" fmla="*/ 0 h 301406"/>
              <a:gd name="connsiteX3" fmla="*/ 489397 w 526179"/>
              <a:gd name="connsiteY3" fmla="*/ 301406 h 301406"/>
              <a:gd name="connsiteX4" fmla="*/ 0 w 526179"/>
              <a:gd name="connsiteY4" fmla="*/ 301406 h 301406"/>
              <a:gd name="connsiteX0" fmla="*/ 0 w 583332"/>
              <a:gd name="connsiteY0" fmla="*/ 301409 h 301409"/>
              <a:gd name="connsiteX1" fmla="*/ 74057 w 583332"/>
              <a:gd name="connsiteY1" fmla="*/ 5195 h 301409"/>
              <a:gd name="connsiteX2" fmla="*/ 583332 w 583332"/>
              <a:gd name="connsiteY2" fmla="*/ 0 h 301409"/>
              <a:gd name="connsiteX3" fmla="*/ 546550 w 583332"/>
              <a:gd name="connsiteY3" fmla="*/ 301406 h 301409"/>
              <a:gd name="connsiteX4" fmla="*/ 0 w 583332"/>
              <a:gd name="connsiteY4" fmla="*/ 301409 h 301409"/>
              <a:gd name="connsiteX0" fmla="*/ 0 w 583332"/>
              <a:gd name="connsiteY0" fmla="*/ 301409 h 301409"/>
              <a:gd name="connsiteX1" fmla="*/ 74057 w 583332"/>
              <a:gd name="connsiteY1" fmla="*/ 5195 h 301409"/>
              <a:gd name="connsiteX2" fmla="*/ 583332 w 583332"/>
              <a:gd name="connsiteY2" fmla="*/ 0 h 301409"/>
              <a:gd name="connsiteX3" fmla="*/ 546550 w 583332"/>
              <a:gd name="connsiteY3" fmla="*/ 301406 h 301409"/>
              <a:gd name="connsiteX4" fmla="*/ 0 w 583332"/>
              <a:gd name="connsiteY4" fmla="*/ 301409 h 301409"/>
              <a:gd name="connsiteX0" fmla="*/ 0 w 583332"/>
              <a:gd name="connsiteY0" fmla="*/ 301409 h 301409"/>
              <a:gd name="connsiteX1" fmla="*/ 74057 w 583332"/>
              <a:gd name="connsiteY1" fmla="*/ 5195 h 301409"/>
              <a:gd name="connsiteX2" fmla="*/ 583332 w 583332"/>
              <a:gd name="connsiteY2" fmla="*/ 0 h 301409"/>
              <a:gd name="connsiteX3" fmla="*/ 546550 w 583332"/>
              <a:gd name="connsiteY3" fmla="*/ 301406 h 301409"/>
              <a:gd name="connsiteX4" fmla="*/ 0 w 583332"/>
              <a:gd name="connsiteY4" fmla="*/ 301409 h 301409"/>
              <a:gd name="connsiteX0" fmla="*/ 0 w 564285"/>
              <a:gd name="connsiteY0" fmla="*/ 301412 h 301412"/>
              <a:gd name="connsiteX1" fmla="*/ 55010 w 564285"/>
              <a:gd name="connsiteY1" fmla="*/ 5195 h 301412"/>
              <a:gd name="connsiteX2" fmla="*/ 564285 w 564285"/>
              <a:gd name="connsiteY2" fmla="*/ 0 h 301412"/>
              <a:gd name="connsiteX3" fmla="*/ 527503 w 564285"/>
              <a:gd name="connsiteY3" fmla="*/ 301406 h 301412"/>
              <a:gd name="connsiteX4" fmla="*/ 0 w 564285"/>
              <a:gd name="connsiteY4" fmla="*/ 301412 h 301412"/>
              <a:gd name="connsiteX0" fmla="*/ 0 w 564285"/>
              <a:gd name="connsiteY0" fmla="*/ 301412 h 301412"/>
              <a:gd name="connsiteX1" fmla="*/ 55010 w 564285"/>
              <a:gd name="connsiteY1" fmla="*/ 5195 h 301412"/>
              <a:gd name="connsiteX2" fmla="*/ 564285 w 564285"/>
              <a:gd name="connsiteY2" fmla="*/ 0 h 301412"/>
              <a:gd name="connsiteX3" fmla="*/ 527503 w 564285"/>
              <a:gd name="connsiteY3" fmla="*/ 301406 h 301412"/>
              <a:gd name="connsiteX4" fmla="*/ 0 w 564285"/>
              <a:gd name="connsiteY4" fmla="*/ 301412 h 301412"/>
              <a:gd name="connsiteX0" fmla="*/ 0 w 564285"/>
              <a:gd name="connsiteY0" fmla="*/ 301412 h 301412"/>
              <a:gd name="connsiteX1" fmla="*/ 55010 w 564285"/>
              <a:gd name="connsiteY1" fmla="*/ 5195 h 301412"/>
              <a:gd name="connsiteX2" fmla="*/ 564285 w 564285"/>
              <a:gd name="connsiteY2" fmla="*/ 0 h 301412"/>
              <a:gd name="connsiteX3" fmla="*/ 527503 w 564285"/>
              <a:gd name="connsiteY3" fmla="*/ 301406 h 301412"/>
              <a:gd name="connsiteX4" fmla="*/ 0 w 564285"/>
              <a:gd name="connsiteY4" fmla="*/ 301412 h 30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285" h="301412">
                <a:moveTo>
                  <a:pt x="0" y="301412"/>
                </a:moveTo>
                <a:cubicBezTo>
                  <a:pt x="81836" y="21703"/>
                  <a:pt x="49049" y="18215"/>
                  <a:pt x="55010" y="5195"/>
                </a:cubicBezTo>
                <a:lnTo>
                  <a:pt x="564285" y="0"/>
                </a:lnTo>
                <a:cubicBezTo>
                  <a:pt x="532973" y="290972"/>
                  <a:pt x="539764" y="200937"/>
                  <a:pt x="527503" y="301406"/>
                </a:cubicBezTo>
                <a:lnTo>
                  <a:pt x="0" y="301412"/>
                </a:lnTo>
                <a:close/>
              </a:path>
            </a:pathLst>
          </a:custGeom>
          <a:gradFill>
            <a:gsLst>
              <a:gs pos="0">
                <a:schemeClr val="accent1">
                  <a:lumMod val="5000"/>
                  <a:lumOff val="95000"/>
                </a:schemeClr>
              </a:gs>
              <a:gs pos="100000">
                <a:srgbClr val="B8E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bwMode="auto">
          <a:xfrm>
            <a:off x="3058860" y="3376150"/>
            <a:ext cx="3204356"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dirty="0">
                <a:solidFill>
                  <a:srgbClr val="000000"/>
                </a:solidFill>
                <a:latin typeface="+mn-lt"/>
                <a:ea typeface="+mn-ea"/>
                <a:cs typeface="Arial" pitchFamily="34" charset="0"/>
              </a:rPr>
              <a:t>…………………………………………….</a:t>
            </a:r>
            <a:endParaRPr lang="zh-CN" altLang="en-US" dirty="0">
              <a:solidFill>
                <a:srgbClr val="000000"/>
              </a:solidFill>
              <a:latin typeface="+mn-lt"/>
              <a:ea typeface="+mn-ea"/>
              <a:cs typeface="Arial" pitchFamily="34" charset="0"/>
            </a:endParaRPr>
          </a:p>
        </p:txBody>
      </p:sp>
      <p:sp>
        <p:nvSpPr>
          <p:cNvPr id="3" name="标题 2"/>
          <p:cNvSpPr>
            <a:spLocks noGrp="1"/>
          </p:cNvSpPr>
          <p:nvPr>
            <p:ph type="title"/>
          </p:nvPr>
        </p:nvSpPr>
        <p:spPr/>
        <p:txBody>
          <a:bodyPr/>
          <a:lstStyle/>
          <a:p>
            <a:r>
              <a:rPr lang="zh-CN" altLang="en-US" smtClean="0"/>
              <a:t>网络层协议</a:t>
            </a:r>
            <a:endParaRPr lang="zh-CN" altLang="en-US" dirty="0"/>
          </a:p>
        </p:txBody>
      </p:sp>
      <p:sp>
        <p:nvSpPr>
          <p:cNvPr id="6" name="文本占位符 5"/>
          <p:cNvSpPr>
            <a:spLocks noGrp="1"/>
          </p:cNvSpPr>
          <p:nvPr>
            <p:ph type="body" sz="quarter" idx="10"/>
          </p:nvPr>
        </p:nvSpPr>
        <p:spPr/>
        <p:txBody>
          <a:bodyPr/>
          <a:lstStyle/>
          <a:p>
            <a:r>
              <a:rPr lang="zh-CN" altLang="en-US" sz="2000" dirty="0" smtClean="0"/>
              <a:t>网络层经常被称为</a:t>
            </a:r>
            <a:r>
              <a:rPr lang="en-US" altLang="zh-CN" sz="2000" dirty="0" smtClean="0"/>
              <a:t>IP</a:t>
            </a:r>
            <a:r>
              <a:rPr lang="zh-CN" altLang="en-US" sz="2000" dirty="0" smtClean="0"/>
              <a:t>层。但网络层协议并不只是</a:t>
            </a:r>
            <a:r>
              <a:rPr lang="en-US" altLang="zh-CN" sz="2000" dirty="0" smtClean="0"/>
              <a:t>IP</a:t>
            </a:r>
            <a:r>
              <a:rPr lang="zh-CN" altLang="en-US" sz="2000" dirty="0" smtClean="0"/>
              <a:t>协议，还包括</a:t>
            </a:r>
            <a:r>
              <a:rPr lang="en-US" altLang="zh-CN" sz="2000" dirty="0" smtClean="0"/>
              <a:t>ICMP</a:t>
            </a:r>
            <a:r>
              <a:rPr lang="zh-CN" altLang="en-US" sz="2000" dirty="0" smtClean="0"/>
              <a:t>（</a:t>
            </a:r>
            <a:r>
              <a:rPr lang="en-US" altLang="zh-CN" sz="2000" dirty="0" smtClean="0"/>
              <a:t>Internet Control Message Protocol)</a:t>
            </a:r>
            <a:r>
              <a:rPr lang="zh-CN" altLang="en-US" sz="2000" dirty="0" smtClean="0"/>
              <a:t>协议、</a:t>
            </a:r>
            <a:r>
              <a:rPr lang="en-US" altLang="zh-CN" sz="2000" dirty="0" smtClean="0"/>
              <a:t>IPX</a:t>
            </a:r>
            <a:r>
              <a:rPr lang="zh-CN" altLang="en-US" sz="2000" dirty="0" smtClean="0"/>
              <a:t>（</a:t>
            </a:r>
            <a:r>
              <a:rPr lang="en-US" altLang="zh-CN" sz="2000" dirty="0" smtClean="0"/>
              <a:t>Internet Packet Exchange</a:t>
            </a:r>
            <a:r>
              <a:rPr lang="zh-CN" altLang="en-US" sz="2000" dirty="0" smtClean="0"/>
              <a:t>）协议等。</a:t>
            </a:r>
            <a:endParaRPr lang="zh-CN" altLang="en-US" sz="2000" dirty="0"/>
          </a:p>
        </p:txBody>
      </p:sp>
      <p:graphicFrame>
        <p:nvGraphicFramePr>
          <p:cNvPr id="14" name="表格 13"/>
          <p:cNvGraphicFramePr>
            <a:graphicFrameLocks noGrp="1"/>
          </p:cNvGraphicFramePr>
          <p:nvPr>
            <p:extLst/>
          </p:nvPr>
        </p:nvGraphicFramePr>
        <p:xfrm>
          <a:off x="2373658" y="2594626"/>
          <a:ext cx="1800000" cy="2091675"/>
        </p:xfrm>
        <a:graphic>
          <a:graphicData uri="http://schemas.openxmlformats.org/drawingml/2006/table">
            <a:tbl>
              <a:tblPr firstRow="1" bandRow="1">
                <a:tableStyleId>{EB344D84-9AFB-497E-A393-DC336BA19D2E}</a:tableStyleId>
              </a:tblPr>
              <a:tblGrid>
                <a:gridCol w="1800000">
                  <a:extLst>
                    <a:ext uri="{9D8B030D-6E8A-4147-A177-3AD203B41FA5}">
                      <a16:colId xmlns="" xmlns:a16="http://schemas.microsoft.com/office/drawing/2014/main" val="20000"/>
                    </a:ext>
                  </a:extLst>
                </a:gridCol>
              </a:tblGrid>
              <a:tr h="418335">
                <a:tc>
                  <a:txBody>
                    <a:bodyPr/>
                    <a:lstStyle/>
                    <a:p>
                      <a:pPr marL="0" algn="ctr" defTabSz="914400" rtl="0" eaLnBrk="1" latinLnBrk="0" hangingPunct="1">
                        <a:lnSpc>
                          <a:spcPct val="100000"/>
                        </a:lnSpc>
                      </a:pPr>
                      <a:r>
                        <a:rPr lang="zh-CN" altLang="en-US" sz="1600" b="0" kern="1200" dirty="0">
                          <a:solidFill>
                            <a:schemeClr val="tx1"/>
                          </a:solidFill>
                        </a:rPr>
                        <a:t>应用层</a:t>
                      </a:r>
                      <a:endParaRPr lang="zh-CN" altLang="en-US" sz="16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418335">
                <a:tc>
                  <a:txBody>
                    <a:bodyPr/>
                    <a:lstStyle/>
                    <a:p>
                      <a:pPr marL="0" algn="ctr" defTabSz="914400" rtl="0" eaLnBrk="1" latinLnBrk="0" hangingPunct="1">
                        <a:lnSpc>
                          <a:spcPct val="100000"/>
                        </a:lnSpc>
                      </a:pPr>
                      <a:r>
                        <a:rPr lang="zh-CN" altLang="en-US" sz="1600" kern="1200" dirty="0"/>
                        <a:t>传输层</a:t>
                      </a:r>
                      <a:endParaRPr lang="zh-CN" altLang="en-US" sz="1600" kern="1200" dirty="0">
                        <a:solidFill>
                          <a:schemeClr val="dk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418335">
                <a:tc>
                  <a:txBody>
                    <a:bodyPr/>
                    <a:lstStyle/>
                    <a:p>
                      <a:pPr marL="0" algn="ctr" defTabSz="914400" rtl="0" eaLnBrk="1" latinLnBrk="0" hangingPunct="1">
                        <a:lnSpc>
                          <a:spcPct val="100000"/>
                        </a:lnSpc>
                      </a:pPr>
                      <a:r>
                        <a:rPr lang="zh-CN" altLang="en-US" sz="1600" b="1" kern="1200" dirty="0">
                          <a:solidFill>
                            <a:schemeClr val="bg1"/>
                          </a:solidFill>
                        </a:rPr>
                        <a:t>网络层</a:t>
                      </a:r>
                      <a:endParaRPr lang="zh-CN" altLang="en-US" sz="1600" b="1" kern="1200" dirty="0">
                        <a:solidFill>
                          <a:schemeClr val="bg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2"/>
                  </a:ext>
                </a:extLst>
              </a:tr>
              <a:tr h="418335">
                <a:tc>
                  <a:txBody>
                    <a:bodyPr/>
                    <a:lstStyle/>
                    <a:p>
                      <a:pPr marL="0" algn="ctr" defTabSz="914400" rtl="0" eaLnBrk="1" latinLnBrk="0" hangingPunct="1">
                        <a:lnSpc>
                          <a:spcPct val="100000"/>
                        </a:lnSpc>
                      </a:pPr>
                      <a:r>
                        <a:rPr lang="zh-CN" altLang="en-US" sz="1600" kern="1200" dirty="0"/>
                        <a:t>数据链路层</a:t>
                      </a:r>
                      <a:endParaRPr lang="zh-CN" altLang="en-US" sz="1600" kern="1200" dirty="0">
                        <a:solidFill>
                          <a:schemeClr val="dk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418335">
                <a:tc>
                  <a:txBody>
                    <a:bodyPr/>
                    <a:lstStyle/>
                    <a:p>
                      <a:pPr marL="0" algn="ctr" defTabSz="914400" rtl="0" eaLnBrk="1" latinLnBrk="0" hangingPunct="1">
                        <a:lnSpc>
                          <a:spcPct val="100000"/>
                        </a:lnSpc>
                      </a:pPr>
                      <a:r>
                        <a:rPr lang="zh-CN" altLang="en-US" sz="1600" kern="1200" dirty="0">
                          <a:solidFill>
                            <a:schemeClr val="dk1"/>
                          </a:solidFill>
                          <a:latin typeface="+mn-lt"/>
                          <a:ea typeface="+mn-ea"/>
                          <a:cs typeface="+mn-cs"/>
                        </a:rPr>
                        <a:t>物理层</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bl>
          </a:graphicData>
        </a:graphic>
      </p:graphicFrame>
      <p:graphicFrame>
        <p:nvGraphicFramePr>
          <p:cNvPr id="15" name="表格 14"/>
          <p:cNvGraphicFramePr>
            <a:graphicFrameLocks noGrp="1"/>
          </p:cNvGraphicFramePr>
          <p:nvPr>
            <p:extLst/>
          </p:nvPr>
        </p:nvGraphicFramePr>
        <p:xfrm>
          <a:off x="4582862" y="3373963"/>
          <a:ext cx="1944216" cy="540000"/>
        </p:xfrm>
        <a:graphic>
          <a:graphicData uri="http://schemas.openxmlformats.org/drawingml/2006/table">
            <a:tbl>
              <a:tblPr firstRow="1" bandRow="1">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effectLst/>
              </a:tblPr>
              <a:tblGrid>
                <a:gridCol w="1944216">
                  <a:extLst>
                    <a:ext uri="{9D8B030D-6E8A-4147-A177-3AD203B41FA5}">
                      <a16:colId xmlns="" xmlns:a16="http://schemas.microsoft.com/office/drawing/2014/main" val="20000"/>
                    </a:ext>
                  </a:extLst>
                </a:gridCol>
              </a:tblGrid>
              <a:tr h="540000">
                <a:tc>
                  <a:txBody>
                    <a:bodyPr/>
                    <a:lstStyle>
                      <a:lvl1pPr marL="0" algn="l" defTabSz="914400" rtl="0" eaLnBrk="1" latinLnBrk="0" hangingPunct="1">
                        <a:defRPr sz="1800" b="1" kern="1200">
                          <a:solidFill>
                            <a:schemeClr val="lt1"/>
                          </a:solidFill>
                          <a:latin typeface="微软雅黑"/>
                          <a:ea typeface="微软雅黑"/>
                        </a:defRPr>
                      </a:lvl1pPr>
                      <a:lvl2pPr marL="457200" algn="l" defTabSz="914400" rtl="0" eaLnBrk="1" latinLnBrk="0" hangingPunct="1">
                        <a:defRPr sz="1800" b="1" kern="1200">
                          <a:solidFill>
                            <a:schemeClr val="lt1"/>
                          </a:solidFill>
                          <a:latin typeface="微软雅黑"/>
                          <a:ea typeface="微软雅黑"/>
                        </a:defRPr>
                      </a:lvl2pPr>
                      <a:lvl3pPr marL="914400" algn="l" defTabSz="914400" rtl="0" eaLnBrk="1" latinLnBrk="0" hangingPunct="1">
                        <a:defRPr sz="1800" b="1" kern="1200">
                          <a:solidFill>
                            <a:schemeClr val="lt1"/>
                          </a:solidFill>
                          <a:latin typeface="微软雅黑"/>
                          <a:ea typeface="微软雅黑"/>
                        </a:defRPr>
                      </a:lvl3pPr>
                      <a:lvl4pPr marL="1371600" algn="l" defTabSz="914400" rtl="0" eaLnBrk="1" latinLnBrk="0" hangingPunct="1">
                        <a:defRPr sz="1800" b="1" kern="1200">
                          <a:solidFill>
                            <a:schemeClr val="lt1"/>
                          </a:solidFill>
                          <a:latin typeface="微软雅黑"/>
                          <a:ea typeface="微软雅黑"/>
                        </a:defRPr>
                      </a:lvl4pPr>
                      <a:lvl5pPr marL="1828800" algn="l" defTabSz="914400" rtl="0" eaLnBrk="1" latinLnBrk="0" hangingPunct="1">
                        <a:defRPr sz="1800" b="1" kern="1200">
                          <a:solidFill>
                            <a:schemeClr val="lt1"/>
                          </a:solidFill>
                          <a:latin typeface="微软雅黑"/>
                          <a:ea typeface="微软雅黑"/>
                        </a:defRPr>
                      </a:lvl5pPr>
                      <a:lvl6pPr marL="2286000" algn="l" defTabSz="914400" rtl="0" eaLnBrk="1" latinLnBrk="0" hangingPunct="1">
                        <a:defRPr sz="1800" b="1" kern="1200">
                          <a:solidFill>
                            <a:schemeClr val="lt1"/>
                          </a:solidFill>
                          <a:latin typeface="微软雅黑"/>
                          <a:ea typeface="微软雅黑"/>
                        </a:defRPr>
                      </a:lvl6pPr>
                      <a:lvl7pPr marL="2743200" algn="l" defTabSz="914400" rtl="0" eaLnBrk="1" latinLnBrk="0" hangingPunct="1">
                        <a:defRPr sz="1800" b="1" kern="1200">
                          <a:solidFill>
                            <a:schemeClr val="lt1"/>
                          </a:solidFill>
                          <a:latin typeface="微软雅黑"/>
                          <a:ea typeface="微软雅黑"/>
                        </a:defRPr>
                      </a:lvl7pPr>
                      <a:lvl8pPr marL="3200400" algn="l" defTabSz="914400" rtl="0" eaLnBrk="1" latinLnBrk="0" hangingPunct="1">
                        <a:defRPr sz="1800" b="1" kern="1200">
                          <a:solidFill>
                            <a:schemeClr val="lt1"/>
                          </a:solidFill>
                          <a:latin typeface="微软雅黑"/>
                          <a:ea typeface="微软雅黑"/>
                        </a:defRPr>
                      </a:lvl8pPr>
                      <a:lvl9pPr marL="3657600" algn="l" defTabSz="914400" rtl="0" eaLnBrk="1" latinLnBrk="0" hangingPunct="1">
                        <a:defRPr sz="1800" b="1" kern="1200">
                          <a:solidFill>
                            <a:schemeClr val="lt1"/>
                          </a:solidFill>
                          <a:latin typeface="微软雅黑"/>
                          <a:ea typeface="微软雅黑"/>
                        </a:defRPr>
                      </a:lvl9pPr>
                    </a:lstStyle>
                    <a:p>
                      <a:pPr algn="ctr"/>
                      <a:r>
                        <a:rPr lang="en-US" altLang="zh-CN" sz="1600" b="0" dirty="0">
                          <a:solidFill>
                            <a:schemeClr val="tx1"/>
                          </a:solidFill>
                          <a:latin typeface="+mn-lt"/>
                          <a:ea typeface="+mn-ea"/>
                        </a:rPr>
                        <a:t>IP</a:t>
                      </a:r>
                      <a:r>
                        <a:rPr lang="zh-CN" altLang="en-US" sz="1600" b="0" dirty="0">
                          <a:solidFill>
                            <a:schemeClr val="tx1"/>
                          </a:solidFill>
                          <a:latin typeface="+mn-lt"/>
                          <a:ea typeface="+mn-ea"/>
                        </a:rPr>
                        <a:t>寻址和路由选择</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graphicFrame>
        <p:nvGraphicFramePr>
          <p:cNvPr id="17" name="表格 16"/>
          <p:cNvGraphicFramePr>
            <a:graphicFrameLocks noGrp="1"/>
          </p:cNvGraphicFramePr>
          <p:nvPr>
            <p:extLst/>
          </p:nvPr>
        </p:nvGraphicFramePr>
        <p:xfrm>
          <a:off x="6923121" y="3392984"/>
          <a:ext cx="2403854" cy="670560"/>
        </p:xfrm>
        <a:graphic>
          <a:graphicData uri="http://schemas.openxmlformats.org/drawingml/2006/table">
            <a:tbl>
              <a:tblPr firstRow="1" bandRow="1">
                <a:tableStyleId>{7DF18680-E054-41AD-8BC1-D1AEF772440D}</a:tableStyleId>
              </a:tblPr>
              <a:tblGrid>
                <a:gridCol w="1201927">
                  <a:extLst>
                    <a:ext uri="{9D8B030D-6E8A-4147-A177-3AD203B41FA5}">
                      <a16:colId xmlns="" xmlns:a16="http://schemas.microsoft.com/office/drawing/2014/main" val="20000"/>
                    </a:ext>
                  </a:extLst>
                </a:gridCol>
                <a:gridCol w="1201927">
                  <a:extLst>
                    <a:ext uri="{9D8B030D-6E8A-4147-A177-3AD203B41FA5}">
                      <a16:colId xmlns="" xmlns:a16="http://schemas.microsoft.com/office/drawing/2014/main" val="20001"/>
                    </a:ext>
                  </a:extLst>
                </a:gridCol>
              </a:tblGrid>
              <a:tr h="270000">
                <a:tc>
                  <a:txBody>
                    <a:bodyPr/>
                    <a:lstStyle/>
                    <a:p>
                      <a:pPr algn="ctr"/>
                      <a:r>
                        <a:rPr lang="en-US" altLang="zh-CN" sz="1600" b="0" dirty="0">
                          <a:solidFill>
                            <a:schemeClr val="tx1"/>
                          </a:solidFill>
                        </a:rPr>
                        <a:t>ICMP</a:t>
                      </a:r>
                      <a:endParaRPr lang="zh-CN" altLang="en-US" sz="1600" b="0" dirty="0">
                        <a:solidFill>
                          <a:schemeClr val="tx1"/>
                        </a:solidFill>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4FBFE"/>
                    </a:solidFill>
                  </a:tcPr>
                </a:tc>
                <a:tc>
                  <a:txBody>
                    <a:bodyPr/>
                    <a:lstStyle/>
                    <a:p>
                      <a:pPr algn="ctr"/>
                      <a:r>
                        <a:rPr lang="en-US" altLang="zh-CN" sz="1600" b="0" dirty="0">
                          <a:solidFill>
                            <a:schemeClr val="tx1"/>
                          </a:solidFill>
                        </a:rPr>
                        <a:t>IPX</a:t>
                      </a:r>
                      <a:endParaRPr lang="zh-CN" altLang="en-US" sz="1600" b="0" dirty="0">
                        <a:solidFill>
                          <a:schemeClr val="tx1"/>
                        </a:solidFill>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r h="270000">
                <a:tc gridSpan="2">
                  <a:txBody>
                    <a:bodyPr/>
                    <a:lstStyle/>
                    <a:p>
                      <a:pPr algn="ctr"/>
                      <a:r>
                        <a:rPr lang="en-US" altLang="zh-CN" sz="1600" b="0" dirty="0">
                          <a:solidFill>
                            <a:schemeClr val="tx1"/>
                          </a:solidFill>
                        </a:rPr>
                        <a:t>IP</a:t>
                      </a:r>
                      <a:endParaRPr lang="zh-CN" altLang="en-US" sz="1600" b="0" dirty="0">
                        <a:solidFill>
                          <a:schemeClr val="tx1"/>
                        </a:solidFill>
                      </a:endParaRPr>
                    </a:p>
                  </a:txBody>
                  <a:tcP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F4FBFE"/>
                    </a:solidFill>
                  </a:tcPr>
                </a:tc>
                <a:tc hMerge="1">
                  <a:txBody>
                    <a:bodyPr/>
                    <a:lstStyle/>
                    <a:p>
                      <a:endParaRPr lang="zh-CN" altLang="en-US">
                        <a:solidFill>
                          <a:schemeClr val="tx1"/>
                        </a:solidFill>
                      </a:endParaRPr>
                    </a:p>
                  </a:txBody>
                  <a:tcPr>
                    <a:solidFill>
                      <a:schemeClr val="bg1">
                        <a:lumMod val="85000"/>
                      </a:schemeClr>
                    </a:solidFill>
                  </a:tcPr>
                </a:tc>
                <a:extLst>
                  <a:ext uri="{0D108BD9-81ED-4DB2-BD59-A6C34878D82A}">
                    <a16:rowId xmlns="" xmlns:a16="http://schemas.microsoft.com/office/drawing/2014/main" val="10001"/>
                  </a:ext>
                </a:extLst>
              </a:tr>
            </a:tbl>
          </a:graphicData>
        </a:graphic>
      </p:graphicFrame>
      <p:sp>
        <p:nvSpPr>
          <p:cNvPr id="21" name="文本框 20"/>
          <p:cNvSpPr txBox="1"/>
          <p:nvPr/>
        </p:nvSpPr>
        <p:spPr bwMode="auto">
          <a:xfrm>
            <a:off x="2440289" y="4815733"/>
            <a:ext cx="1666737"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dirty="0">
                <a:solidFill>
                  <a:srgbClr val="000000"/>
                </a:solidFill>
                <a:ea typeface="+mn-ea"/>
                <a:cs typeface="Arial" pitchFamily="34" charset="0"/>
              </a:rPr>
              <a:t>TCP/IP</a:t>
            </a:r>
            <a:r>
              <a:rPr lang="zh-CN" altLang="en-US" sz="1600" dirty="0">
                <a:solidFill>
                  <a:srgbClr val="000000"/>
                </a:solidFill>
                <a:ea typeface="+mn-ea"/>
                <a:cs typeface="Arial" pitchFamily="34" charset="0"/>
              </a:rPr>
              <a:t>对等模型</a:t>
            </a:r>
          </a:p>
        </p:txBody>
      </p:sp>
    </p:spTree>
    <p:extLst>
      <p:ext uri="{BB962C8B-B14F-4D97-AF65-F5344CB8AC3E}">
        <p14:creationId xmlns:p14="http://schemas.microsoft.com/office/powerpoint/2010/main" val="1133812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a:t>
            </a:r>
            <a:r>
              <a:rPr lang="zh-CN" altLang="en-US"/>
              <a:t>协议</a:t>
            </a:r>
            <a:endParaRPr lang="zh-CN" altLang="en-US" dirty="0"/>
          </a:p>
        </p:txBody>
      </p:sp>
      <p:sp>
        <p:nvSpPr>
          <p:cNvPr id="3" name="文本占位符 2"/>
          <p:cNvSpPr>
            <a:spLocks noGrp="1"/>
          </p:cNvSpPr>
          <p:nvPr>
            <p:ph type="body" sz="quarter" idx="10"/>
          </p:nvPr>
        </p:nvSpPr>
        <p:spPr>
          <a:xfrm>
            <a:off x="468317" y="1233488"/>
            <a:ext cx="11276183" cy="2045740"/>
          </a:xfrm>
        </p:spPr>
        <p:txBody>
          <a:bodyPr/>
          <a:lstStyle/>
          <a:p>
            <a:r>
              <a:rPr lang="en-US" altLang="zh-CN" sz="2000" dirty="0"/>
              <a:t>IP</a:t>
            </a:r>
            <a:r>
              <a:rPr lang="zh-CN" altLang="en-US" sz="2000" dirty="0"/>
              <a:t>是</a:t>
            </a:r>
            <a:r>
              <a:rPr lang="en-US" altLang="zh-CN" sz="2000" dirty="0"/>
              <a:t>Internet Protocol</a:t>
            </a:r>
            <a:r>
              <a:rPr lang="zh-CN" altLang="en-US" sz="2000" dirty="0"/>
              <a:t>的缩写。</a:t>
            </a:r>
            <a:r>
              <a:rPr lang="en-US" altLang="zh-CN" sz="2000" dirty="0"/>
              <a:t> Internet Protocol</a:t>
            </a:r>
            <a:r>
              <a:rPr lang="zh-CN" altLang="en-US" sz="2000" dirty="0"/>
              <a:t>本身是一个协议文件的名称，该协议文件的内容非常少，主要是定义并阐述了</a:t>
            </a:r>
            <a:r>
              <a:rPr lang="en-US" altLang="zh-CN" sz="2000" dirty="0"/>
              <a:t>IP</a:t>
            </a:r>
            <a:r>
              <a:rPr lang="zh-CN" altLang="en-US" sz="2000" dirty="0"/>
              <a:t>报文的格式。</a:t>
            </a:r>
            <a:endParaRPr lang="en-US" altLang="zh-CN" sz="2000" dirty="0"/>
          </a:p>
          <a:p>
            <a:r>
              <a:rPr lang="zh-CN" altLang="en-US" sz="2000" dirty="0" smtClean="0"/>
              <a:t>经常被提及的</a:t>
            </a:r>
            <a:r>
              <a:rPr lang="en-US" altLang="zh-CN" sz="2000" dirty="0"/>
              <a:t>IP</a:t>
            </a:r>
            <a:r>
              <a:rPr lang="zh-CN" altLang="en-US" sz="2000" dirty="0"/>
              <a:t>，一般不是特指</a:t>
            </a:r>
            <a:r>
              <a:rPr lang="en-US" altLang="zh-CN" sz="2000" dirty="0"/>
              <a:t>Internet Protocol</a:t>
            </a:r>
            <a:r>
              <a:rPr lang="zh-CN" altLang="en-US" sz="2000" dirty="0"/>
              <a:t>这个协议文件本身，而是泛指直接或间接与</a:t>
            </a:r>
            <a:r>
              <a:rPr lang="en-US" altLang="zh-CN" sz="2000" dirty="0"/>
              <a:t>IP</a:t>
            </a:r>
            <a:r>
              <a:rPr lang="zh-CN" altLang="en-US" sz="2000" dirty="0"/>
              <a:t>协议相关的任何内容</a:t>
            </a:r>
            <a:r>
              <a:rPr lang="zh-CN" altLang="en-US" sz="2000" dirty="0" smtClean="0"/>
              <a:t>。</a:t>
            </a:r>
            <a:endParaRPr lang="en-US" altLang="zh-CN" sz="2000" dirty="0"/>
          </a:p>
        </p:txBody>
      </p:sp>
      <p:sp>
        <p:nvSpPr>
          <p:cNvPr id="9" name="圆角矩形 75"/>
          <p:cNvSpPr/>
          <p:nvPr/>
        </p:nvSpPr>
        <p:spPr>
          <a:xfrm>
            <a:off x="2474867" y="3519328"/>
            <a:ext cx="3621133"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zh-CN" altLang="en-US" b="1" dirty="0">
                <a:solidFill>
                  <a:prstClr val="white"/>
                </a:solidFill>
              </a:rPr>
              <a:t>作用</a:t>
            </a:r>
            <a:endParaRPr lang="zh-CN" altLang="en-US" sz="1800" b="1" dirty="0">
              <a:solidFill>
                <a:prstClr val="white"/>
              </a:solidFill>
            </a:endParaRPr>
          </a:p>
        </p:txBody>
      </p:sp>
      <p:sp>
        <p:nvSpPr>
          <p:cNvPr id="14" name="圆角矩形 75"/>
          <p:cNvSpPr/>
          <p:nvPr/>
        </p:nvSpPr>
        <p:spPr>
          <a:xfrm>
            <a:off x="2474867" y="3950833"/>
            <a:ext cx="3621133" cy="116309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marL="177800" indent="-177800" algn="just">
              <a:lnSpc>
                <a:spcPts val="2600"/>
              </a:lnSpc>
              <a:spcAft>
                <a:spcPts val="600"/>
              </a:spcAft>
              <a:buFont typeface="Arial" panose="020B0604020202020204" pitchFamily="34" charset="0"/>
              <a:buChar char="•"/>
            </a:pPr>
            <a:r>
              <a:rPr lang="zh-CN" altLang="en-US" sz="1600" dirty="0">
                <a:solidFill>
                  <a:prstClr val="black"/>
                </a:solidFill>
              </a:rPr>
              <a:t>为网络层的设备提供逻辑地址</a:t>
            </a:r>
          </a:p>
          <a:p>
            <a:pPr marL="177800" indent="-177800" algn="just">
              <a:lnSpc>
                <a:spcPts val="2600"/>
              </a:lnSpc>
              <a:spcAft>
                <a:spcPts val="600"/>
              </a:spcAft>
              <a:buFont typeface="Arial" panose="020B0604020202020204" pitchFamily="34" charset="0"/>
              <a:buChar char="•"/>
            </a:pPr>
            <a:r>
              <a:rPr lang="zh-CN" altLang="en-US" sz="1600" dirty="0">
                <a:solidFill>
                  <a:prstClr val="black"/>
                </a:solidFill>
              </a:rPr>
              <a:t>负责数据包的寻址和转发</a:t>
            </a:r>
          </a:p>
        </p:txBody>
      </p:sp>
      <p:sp>
        <p:nvSpPr>
          <p:cNvPr id="15" name="圆角矩形 75"/>
          <p:cNvSpPr/>
          <p:nvPr/>
        </p:nvSpPr>
        <p:spPr>
          <a:xfrm>
            <a:off x="6480197" y="3519328"/>
            <a:ext cx="2728197" cy="394020"/>
          </a:xfrm>
          <a:prstGeom prst="roundRect">
            <a:avLst>
              <a:gd name="adj" fmla="val 10604"/>
            </a:avLst>
          </a:prstGeom>
          <a:solidFill>
            <a:srgbClr val="00B0F0"/>
          </a:solidFill>
          <a:ln>
            <a:noFill/>
          </a:ln>
        </p:spPr>
        <p:txBody>
          <a:bodyPr wrap="square" rtlCol="0" anchor="ctr" anchorCtr="0">
            <a:noAutofit/>
          </a:bodyPr>
          <a:lstStyle/>
          <a:p>
            <a:pPr algn="ctr" fontAlgn="auto">
              <a:spcBef>
                <a:spcPts val="0"/>
              </a:spcBef>
              <a:spcAft>
                <a:spcPts val="0"/>
              </a:spcAft>
            </a:pPr>
            <a:r>
              <a:rPr lang="zh-CN" altLang="en-US" sz="1800" b="1" dirty="0" smtClean="0">
                <a:solidFill>
                  <a:prstClr val="white"/>
                </a:solidFill>
              </a:rPr>
              <a:t>版本</a:t>
            </a:r>
            <a:endParaRPr lang="zh-CN" altLang="en-US" sz="1800" b="1" dirty="0">
              <a:solidFill>
                <a:prstClr val="white"/>
              </a:solidFill>
            </a:endParaRPr>
          </a:p>
        </p:txBody>
      </p:sp>
      <p:sp>
        <p:nvSpPr>
          <p:cNvPr id="16" name="圆角矩形 75"/>
          <p:cNvSpPr/>
          <p:nvPr/>
        </p:nvSpPr>
        <p:spPr>
          <a:xfrm>
            <a:off x="6480197" y="3950833"/>
            <a:ext cx="2728197" cy="116309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noAutofit/>
          </a:bodyPr>
          <a:lstStyle/>
          <a:p>
            <a:pPr marL="177800" indent="-177800" algn="just">
              <a:lnSpc>
                <a:spcPts val="2600"/>
              </a:lnSpc>
              <a:spcAft>
                <a:spcPts val="600"/>
              </a:spcAft>
              <a:buFont typeface="Arial" panose="020B0604020202020204" pitchFamily="34" charset="0"/>
              <a:buChar char="•"/>
            </a:pPr>
            <a:r>
              <a:rPr lang="it-IT" altLang="zh-CN" sz="1600" dirty="0">
                <a:solidFill>
                  <a:prstClr val="black"/>
                </a:solidFill>
              </a:rPr>
              <a:t>IPv4 (IP Version 4)</a:t>
            </a:r>
          </a:p>
          <a:p>
            <a:pPr marL="177800" indent="-177800" algn="just">
              <a:lnSpc>
                <a:spcPts val="2600"/>
              </a:lnSpc>
              <a:spcAft>
                <a:spcPts val="600"/>
              </a:spcAft>
              <a:buFont typeface="Arial" panose="020B0604020202020204" pitchFamily="34" charset="0"/>
              <a:buChar char="•"/>
            </a:pPr>
            <a:r>
              <a:rPr lang="it-IT" altLang="zh-CN" sz="1600" dirty="0">
                <a:solidFill>
                  <a:prstClr val="black"/>
                </a:solidFill>
              </a:rPr>
              <a:t>IPv6 (IP Version 6)</a:t>
            </a:r>
          </a:p>
        </p:txBody>
      </p:sp>
    </p:spTree>
    <p:extLst>
      <p:ext uri="{BB962C8B-B14F-4D97-AF65-F5344CB8AC3E}">
        <p14:creationId xmlns:p14="http://schemas.microsoft.com/office/powerpoint/2010/main" val="3152574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数据封装</a:t>
            </a:r>
          </a:p>
        </p:txBody>
      </p:sp>
      <p:graphicFrame>
        <p:nvGraphicFramePr>
          <p:cNvPr id="3" name="表格 2"/>
          <p:cNvGraphicFramePr>
            <a:graphicFrameLocks noGrp="1"/>
          </p:cNvGraphicFramePr>
          <p:nvPr>
            <p:extLst/>
          </p:nvPr>
        </p:nvGraphicFramePr>
        <p:xfrm>
          <a:off x="2884349" y="1490013"/>
          <a:ext cx="1944216" cy="415789"/>
        </p:xfrm>
        <a:graphic>
          <a:graphicData uri="http://schemas.openxmlformats.org/drawingml/2006/table">
            <a:tbl>
              <a:tblPr firstRow="1" bandRow="1">
                <a:tableStyleId>{EB344D84-9AFB-497E-A393-DC336BA19D2E}</a:tableStyleId>
              </a:tblPr>
              <a:tblGrid>
                <a:gridCol w="1944216">
                  <a:extLst>
                    <a:ext uri="{9D8B030D-6E8A-4147-A177-3AD203B41FA5}">
                      <a16:colId xmlns="" xmlns:a16="http://schemas.microsoft.com/office/drawing/2014/main" val="20000"/>
                    </a:ext>
                  </a:extLst>
                </a:gridCol>
              </a:tblGrid>
              <a:tr h="415789">
                <a:tc>
                  <a:txBody>
                    <a:bodyPr/>
                    <a:lstStyle/>
                    <a:p>
                      <a:pPr marL="0" algn="ctr" defTabSz="914400" rtl="0" eaLnBrk="1" latinLnBrk="0" hangingPunct="1"/>
                      <a:r>
                        <a:rPr lang="zh-CN" altLang="en-US" sz="1600" b="0" kern="1200" dirty="0">
                          <a:solidFill>
                            <a:schemeClr val="dk1"/>
                          </a:solidFill>
                          <a:latin typeface="+mn-lt"/>
                          <a:ea typeface="+mn-ea"/>
                          <a:cs typeface="+mn-cs"/>
                        </a:rPr>
                        <a:t>应用层</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4" name="表格 3"/>
          <p:cNvGraphicFramePr>
            <a:graphicFrameLocks noGrp="1"/>
          </p:cNvGraphicFramePr>
          <p:nvPr>
            <p:extLst/>
          </p:nvPr>
        </p:nvGraphicFramePr>
        <p:xfrm>
          <a:off x="2884349" y="2176231"/>
          <a:ext cx="1944216" cy="415789"/>
        </p:xfrm>
        <a:graphic>
          <a:graphicData uri="http://schemas.openxmlformats.org/drawingml/2006/table">
            <a:tbl>
              <a:tblPr firstRow="1" bandRow="1">
                <a:tableStyleId>{EB344D84-9AFB-497E-A393-DC336BA19D2E}</a:tableStyleId>
              </a:tblPr>
              <a:tblGrid>
                <a:gridCol w="1944216">
                  <a:extLst>
                    <a:ext uri="{9D8B030D-6E8A-4147-A177-3AD203B41FA5}">
                      <a16:colId xmlns="" xmlns:a16="http://schemas.microsoft.com/office/drawing/2014/main" val="20000"/>
                    </a:ext>
                  </a:extLst>
                </a:gridCol>
              </a:tblGrid>
              <a:tr h="415789">
                <a:tc>
                  <a:txBody>
                    <a:bodyPr/>
                    <a:lstStyle/>
                    <a:p>
                      <a:pPr marL="0" algn="ctr" defTabSz="914400" rtl="0" eaLnBrk="1" latinLnBrk="0" hangingPunct="1"/>
                      <a:r>
                        <a:rPr lang="zh-CN" altLang="en-US" sz="1600" b="0" kern="1200" dirty="0">
                          <a:solidFill>
                            <a:schemeClr val="dk1"/>
                          </a:solidFill>
                          <a:latin typeface="+mn-lt"/>
                          <a:ea typeface="+mn-ea"/>
                          <a:cs typeface="+mn-cs"/>
                        </a:rPr>
                        <a:t>传输层</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 name="表格 4"/>
          <p:cNvGraphicFramePr>
            <a:graphicFrameLocks noGrp="1"/>
          </p:cNvGraphicFramePr>
          <p:nvPr>
            <p:extLst/>
          </p:nvPr>
        </p:nvGraphicFramePr>
        <p:xfrm>
          <a:off x="2884349" y="2862449"/>
          <a:ext cx="1944216" cy="415789"/>
        </p:xfrm>
        <a:graphic>
          <a:graphicData uri="http://schemas.openxmlformats.org/drawingml/2006/table">
            <a:tbl>
              <a:tblPr firstRow="1" bandRow="1">
                <a:tableStyleId>{EB344D84-9AFB-497E-A393-DC336BA19D2E}</a:tableStyleId>
              </a:tblPr>
              <a:tblGrid>
                <a:gridCol w="1944216">
                  <a:extLst>
                    <a:ext uri="{9D8B030D-6E8A-4147-A177-3AD203B41FA5}">
                      <a16:colId xmlns="" xmlns:a16="http://schemas.microsoft.com/office/drawing/2014/main" val="20000"/>
                    </a:ext>
                  </a:extLst>
                </a:gridCol>
              </a:tblGrid>
              <a:tr h="415789">
                <a:tc>
                  <a:txBody>
                    <a:bodyPr/>
                    <a:lstStyle/>
                    <a:p>
                      <a:pPr marL="0" algn="ctr" defTabSz="914400" rtl="0" eaLnBrk="1" latinLnBrk="0" hangingPunct="1"/>
                      <a:r>
                        <a:rPr lang="zh-CN" altLang="en-US" sz="1600" b="1" kern="1200" dirty="0">
                          <a:solidFill>
                            <a:schemeClr val="bg1"/>
                          </a:solidFill>
                          <a:latin typeface="+mn-lt"/>
                          <a:ea typeface="+mn-ea"/>
                          <a:cs typeface="+mn-cs"/>
                        </a:rPr>
                        <a:t>网络层</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bl>
          </a:graphicData>
        </a:graphic>
      </p:graphicFrame>
      <p:graphicFrame>
        <p:nvGraphicFramePr>
          <p:cNvPr id="6" name="表格 5"/>
          <p:cNvGraphicFramePr>
            <a:graphicFrameLocks noGrp="1"/>
          </p:cNvGraphicFramePr>
          <p:nvPr>
            <p:extLst/>
          </p:nvPr>
        </p:nvGraphicFramePr>
        <p:xfrm>
          <a:off x="2884349" y="3548667"/>
          <a:ext cx="1944216" cy="415789"/>
        </p:xfrm>
        <a:graphic>
          <a:graphicData uri="http://schemas.openxmlformats.org/drawingml/2006/table">
            <a:tbl>
              <a:tblPr firstRow="1" bandRow="1">
                <a:tableStyleId>{EB344D84-9AFB-497E-A393-DC336BA19D2E}</a:tableStyleId>
              </a:tblPr>
              <a:tblGrid>
                <a:gridCol w="1944216">
                  <a:extLst>
                    <a:ext uri="{9D8B030D-6E8A-4147-A177-3AD203B41FA5}">
                      <a16:colId xmlns="" xmlns:a16="http://schemas.microsoft.com/office/drawing/2014/main" val="20000"/>
                    </a:ext>
                  </a:extLst>
                </a:gridCol>
              </a:tblGrid>
              <a:tr h="415789">
                <a:tc>
                  <a:txBody>
                    <a:bodyPr/>
                    <a:lstStyle/>
                    <a:p>
                      <a:pPr marL="0" algn="ctr" defTabSz="914400" rtl="0" eaLnBrk="1" latinLnBrk="0" hangingPunct="1"/>
                      <a:r>
                        <a:rPr lang="zh-CN" altLang="en-US" sz="1600" b="0" kern="1200" dirty="0">
                          <a:solidFill>
                            <a:schemeClr val="dk1"/>
                          </a:solidFill>
                          <a:latin typeface="+mn-lt"/>
                          <a:ea typeface="+mn-ea"/>
                          <a:cs typeface="+mn-cs"/>
                        </a:rPr>
                        <a:t>数据链路层</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7" name="表格 6"/>
          <p:cNvGraphicFramePr>
            <a:graphicFrameLocks noGrp="1"/>
          </p:cNvGraphicFramePr>
          <p:nvPr>
            <p:extLst/>
          </p:nvPr>
        </p:nvGraphicFramePr>
        <p:xfrm>
          <a:off x="2884349" y="4234885"/>
          <a:ext cx="1944216" cy="415789"/>
        </p:xfrm>
        <a:graphic>
          <a:graphicData uri="http://schemas.openxmlformats.org/drawingml/2006/table">
            <a:tbl>
              <a:tblPr firstRow="1" bandRow="1">
                <a:tableStyleId>{EB344D84-9AFB-497E-A393-DC336BA19D2E}</a:tableStyleId>
              </a:tblPr>
              <a:tblGrid>
                <a:gridCol w="1944216">
                  <a:extLst>
                    <a:ext uri="{9D8B030D-6E8A-4147-A177-3AD203B41FA5}">
                      <a16:colId xmlns="" xmlns:a16="http://schemas.microsoft.com/office/drawing/2014/main" val="20000"/>
                    </a:ext>
                  </a:extLst>
                </a:gridCol>
              </a:tblGrid>
              <a:tr h="415789">
                <a:tc>
                  <a:txBody>
                    <a:bodyPr/>
                    <a:lstStyle/>
                    <a:p>
                      <a:pPr marL="0" algn="ctr" defTabSz="914400" rtl="0" eaLnBrk="1" latinLnBrk="0" hangingPunct="1"/>
                      <a:r>
                        <a:rPr lang="zh-CN" altLang="en-US" sz="1600" b="0" kern="1200" dirty="0">
                          <a:solidFill>
                            <a:schemeClr val="dk1"/>
                          </a:solidFill>
                          <a:latin typeface="+mn-lt"/>
                          <a:ea typeface="+mn-ea"/>
                          <a:cs typeface="+mn-cs"/>
                        </a:rPr>
                        <a:t>物理层</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grpSp>
        <p:nvGrpSpPr>
          <p:cNvPr id="8" name="组合 76"/>
          <p:cNvGrpSpPr>
            <a:grpSpLocks/>
          </p:cNvGrpSpPr>
          <p:nvPr/>
        </p:nvGrpSpPr>
        <p:grpSpPr bwMode="auto">
          <a:xfrm>
            <a:off x="5385124" y="4249037"/>
            <a:ext cx="2462213" cy="401637"/>
            <a:chOff x="5004048" y="5681302"/>
            <a:chExt cx="2461177" cy="366712"/>
          </a:xfrm>
        </p:grpSpPr>
        <p:cxnSp>
          <p:nvCxnSpPr>
            <p:cNvPr id="9" name="直接连接符 39"/>
            <p:cNvCxnSpPr>
              <a:cxnSpLocks noChangeShapeType="1"/>
            </p:cNvCxnSpPr>
            <p:nvPr/>
          </p:nvCxnSpPr>
          <p:spPr bwMode="auto">
            <a:xfrm>
              <a:off x="5004048" y="6040526"/>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0" name="直接连接符 39"/>
            <p:cNvCxnSpPr>
              <a:cxnSpLocks noChangeShapeType="1"/>
            </p:cNvCxnSpPr>
            <p:nvPr/>
          </p:nvCxnSpPr>
          <p:spPr bwMode="auto">
            <a:xfrm rot="-5400000">
              <a:off x="5184425" y="5868401"/>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1" name="直接连接符 39"/>
            <p:cNvCxnSpPr>
              <a:cxnSpLocks noChangeShapeType="1"/>
            </p:cNvCxnSpPr>
            <p:nvPr/>
          </p:nvCxnSpPr>
          <p:spPr bwMode="auto">
            <a:xfrm>
              <a:off x="5364037" y="5687037"/>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2" name="直接连接符 39"/>
            <p:cNvCxnSpPr>
              <a:cxnSpLocks noChangeShapeType="1"/>
            </p:cNvCxnSpPr>
            <p:nvPr/>
          </p:nvCxnSpPr>
          <p:spPr bwMode="auto">
            <a:xfrm rot="-5400000">
              <a:off x="5538667" y="5860914"/>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3" name="直接连接符 39"/>
            <p:cNvCxnSpPr>
              <a:cxnSpLocks noChangeShapeType="1"/>
            </p:cNvCxnSpPr>
            <p:nvPr/>
          </p:nvCxnSpPr>
          <p:spPr bwMode="auto">
            <a:xfrm rot="-5400000">
              <a:off x="5891153" y="5860914"/>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4" name="直接连接符 39"/>
            <p:cNvCxnSpPr>
              <a:cxnSpLocks noChangeShapeType="1"/>
            </p:cNvCxnSpPr>
            <p:nvPr/>
          </p:nvCxnSpPr>
          <p:spPr bwMode="auto">
            <a:xfrm>
              <a:off x="6057515" y="5692772"/>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5" name="直接连接符 39"/>
            <p:cNvCxnSpPr>
              <a:cxnSpLocks noChangeShapeType="1"/>
            </p:cNvCxnSpPr>
            <p:nvPr/>
          </p:nvCxnSpPr>
          <p:spPr bwMode="auto">
            <a:xfrm rot="-5400000">
              <a:off x="6232144" y="5866649"/>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6" name="直接连接符 15"/>
            <p:cNvCxnSpPr>
              <a:cxnSpLocks noChangeShapeType="1"/>
            </p:cNvCxnSpPr>
            <p:nvPr/>
          </p:nvCxnSpPr>
          <p:spPr bwMode="auto">
            <a:xfrm>
              <a:off x="5710776" y="6040526"/>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7" name="直接连接符 39"/>
            <p:cNvCxnSpPr>
              <a:cxnSpLocks noChangeShapeType="1"/>
            </p:cNvCxnSpPr>
            <p:nvPr/>
          </p:nvCxnSpPr>
          <p:spPr bwMode="auto">
            <a:xfrm>
              <a:off x="6398506" y="6040526"/>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8" name="直接连接符 39"/>
            <p:cNvCxnSpPr>
              <a:cxnSpLocks noChangeShapeType="1"/>
            </p:cNvCxnSpPr>
            <p:nvPr/>
          </p:nvCxnSpPr>
          <p:spPr bwMode="auto">
            <a:xfrm rot="-5400000">
              <a:off x="6578883" y="5868402"/>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19" name="直接连接符 39"/>
            <p:cNvCxnSpPr>
              <a:cxnSpLocks noChangeShapeType="1"/>
            </p:cNvCxnSpPr>
            <p:nvPr/>
          </p:nvCxnSpPr>
          <p:spPr bwMode="auto">
            <a:xfrm>
              <a:off x="6745245" y="5687038"/>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20" name="直接连接符 39"/>
            <p:cNvCxnSpPr>
              <a:cxnSpLocks noChangeShapeType="1"/>
            </p:cNvCxnSpPr>
            <p:nvPr/>
          </p:nvCxnSpPr>
          <p:spPr bwMode="auto">
            <a:xfrm rot="-5400000">
              <a:off x="6933125" y="5860915"/>
              <a:ext cx="359224"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cxnSp>
          <p:nvCxnSpPr>
            <p:cNvPr id="21" name="直接连接符 39"/>
            <p:cNvCxnSpPr>
              <a:cxnSpLocks noChangeShapeType="1"/>
            </p:cNvCxnSpPr>
            <p:nvPr/>
          </p:nvCxnSpPr>
          <p:spPr bwMode="auto">
            <a:xfrm>
              <a:off x="7105236" y="6040526"/>
              <a:ext cx="359989" cy="0"/>
            </a:xfrm>
            <a:prstGeom prst="line">
              <a:avLst/>
            </a:prstGeom>
            <a:noFill/>
            <a:ln w="19050" algn="ctr">
              <a:solidFill>
                <a:srgbClr val="00B0F0"/>
              </a:solidFill>
              <a:round/>
              <a:headEnd/>
              <a:tailEnd/>
            </a:ln>
            <a:extLst>
              <a:ext uri="{909E8E84-426E-40DD-AFC4-6F175D3DCCD1}">
                <a14:hiddenFill xmlns:a14="http://schemas.microsoft.com/office/drawing/2010/main">
                  <a:noFill/>
                </a14:hiddenFill>
              </a:ext>
            </a:extLst>
          </p:spPr>
        </p:cxnSp>
      </p:grpSp>
      <p:sp>
        <p:nvSpPr>
          <p:cNvPr id="22" name="Text Box 232"/>
          <p:cNvSpPr txBox="1">
            <a:spLocks noChangeArrowheads="1"/>
          </p:cNvSpPr>
          <p:nvPr/>
        </p:nvSpPr>
        <p:spPr bwMode="auto">
          <a:xfrm>
            <a:off x="8042986" y="2196316"/>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mn-lt"/>
                <a:ea typeface="+mn-ea"/>
              </a:rPr>
              <a:t>Segment</a:t>
            </a:r>
          </a:p>
        </p:txBody>
      </p:sp>
      <p:sp>
        <p:nvSpPr>
          <p:cNvPr id="23" name="Text Box 233"/>
          <p:cNvSpPr txBox="1">
            <a:spLocks noChangeArrowheads="1"/>
          </p:cNvSpPr>
          <p:nvPr/>
        </p:nvSpPr>
        <p:spPr bwMode="auto">
          <a:xfrm>
            <a:off x="8040581" y="2882534"/>
            <a:ext cx="803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mn-lt"/>
                <a:ea typeface="+mn-ea"/>
              </a:rPr>
              <a:t>Packet</a:t>
            </a:r>
          </a:p>
        </p:txBody>
      </p:sp>
      <p:sp>
        <p:nvSpPr>
          <p:cNvPr id="24" name="Text Box 234"/>
          <p:cNvSpPr txBox="1">
            <a:spLocks noChangeArrowheads="1"/>
          </p:cNvSpPr>
          <p:nvPr/>
        </p:nvSpPr>
        <p:spPr bwMode="auto">
          <a:xfrm>
            <a:off x="8019742" y="3568752"/>
            <a:ext cx="8066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latin typeface="+mn-lt"/>
                <a:ea typeface="+mn-ea"/>
              </a:rPr>
              <a:t>Frame</a:t>
            </a:r>
          </a:p>
        </p:txBody>
      </p:sp>
      <p:sp>
        <p:nvSpPr>
          <p:cNvPr id="25" name="Text Box 235"/>
          <p:cNvSpPr txBox="1">
            <a:spLocks noChangeArrowheads="1"/>
          </p:cNvSpPr>
          <p:nvPr/>
        </p:nvSpPr>
        <p:spPr bwMode="auto">
          <a:xfrm>
            <a:off x="8030162" y="4254970"/>
            <a:ext cx="4363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latin typeface="+mn-lt"/>
                <a:ea typeface="+mn-ea"/>
              </a:rPr>
              <a:t>Bit</a:t>
            </a:r>
          </a:p>
        </p:txBody>
      </p:sp>
      <p:sp>
        <p:nvSpPr>
          <p:cNvPr id="26" name="Text Box 293"/>
          <p:cNvSpPr txBox="1">
            <a:spLocks noChangeArrowheads="1"/>
          </p:cNvSpPr>
          <p:nvPr/>
        </p:nvSpPr>
        <p:spPr bwMode="auto">
          <a:xfrm>
            <a:off x="8019742" y="1510098"/>
            <a:ext cx="61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mn-lt"/>
                <a:ea typeface="+mn-ea"/>
              </a:rPr>
              <a:t>PDU</a:t>
            </a:r>
          </a:p>
        </p:txBody>
      </p:sp>
      <p:graphicFrame>
        <p:nvGraphicFramePr>
          <p:cNvPr id="27" name="表格 26"/>
          <p:cNvGraphicFramePr>
            <a:graphicFrameLocks noGrp="1"/>
          </p:cNvGraphicFramePr>
          <p:nvPr>
            <p:extLst/>
          </p:nvPr>
        </p:nvGraphicFramePr>
        <p:xfrm>
          <a:off x="7226773" y="1545802"/>
          <a:ext cx="540000" cy="360000"/>
        </p:xfrm>
        <a:graphic>
          <a:graphicData uri="http://schemas.openxmlformats.org/drawingml/2006/table">
            <a:tbl>
              <a:tblPr firstRow="1" bandRow="1">
                <a:tableStyleId>{2D5ABB26-0587-4C30-8999-92F81FD0307C}</a:tableStyleId>
              </a:tblPr>
              <a:tblGrid>
                <a:gridCol w="540000">
                  <a:extLst>
                    <a:ext uri="{9D8B030D-6E8A-4147-A177-3AD203B41FA5}">
                      <a16:colId xmlns="" xmlns:a16="http://schemas.microsoft.com/office/drawing/2014/main" val="20000"/>
                    </a:ext>
                  </a:extLst>
                </a:gridCol>
              </a:tblGrid>
              <a:tr h="360000">
                <a:tc>
                  <a:txBody>
                    <a:bodyPr/>
                    <a:lstStyle/>
                    <a:p>
                      <a:pPr algn="ctr"/>
                      <a:r>
                        <a:rPr lang="zh-CN" altLang="en-US" sz="1400" dirty="0"/>
                        <a:t>数据</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graphicFrame>
        <p:nvGraphicFramePr>
          <p:cNvPr id="28" name="表格 27"/>
          <p:cNvGraphicFramePr>
            <a:graphicFrameLocks noGrp="1"/>
          </p:cNvGraphicFramePr>
          <p:nvPr>
            <p:extLst/>
          </p:nvPr>
        </p:nvGraphicFramePr>
        <p:xfrm>
          <a:off x="6866773" y="2221611"/>
          <a:ext cx="900000" cy="360000"/>
        </p:xfrm>
        <a:graphic>
          <a:graphicData uri="http://schemas.openxmlformats.org/drawingml/2006/table">
            <a:tbl>
              <a:tblPr firstRow="1" bandRow="1">
                <a:tableStyleId>{2D5ABB26-0587-4C30-8999-92F81FD0307C}</a:tableStyleId>
              </a:tblPr>
              <a:tblGrid>
                <a:gridCol w="360000">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tblGrid>
              <a:tr h="360000">
                <a:tc>
                  <a:txBody>
                    <a:bodyPr/>
                    <a:lstStyle/>
                    <a:p>
                      <a:pPr algn="ctr"/>
                      <a:endParaRPr lang="zh-CN" altLang="en-US" sz="1400" dirty="0"/>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B8E7F9"/>
                    </a:solidFill>
                  </a:tcPr>
                </a:tc>
                <a:tc>
                  <a:txBody>
                    <a:bodyPr/>
                    <a:lstStyle/>
                    <a:p>
                      <a:pPr algn="ctr"/>
                      <a:r>
                        <a:rPr lang="zh-CN" altLang="en-US" sz="1400" dirty="0"/>
                        <a:t>数据</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graphicFrame>
        <p:nvGraphicFramePr>
          <p:cNvPr id="29" name="表格 28"/>
          <p:cNvGraphicFramePr>
            <a:graphicFrameLocks noGrp="1"/>
          </p:cNvGraphicFramePr>
          <p:nvPr>
            <p:extLst/>
          </p:nvPr>
        </p:nvGraphicFramePr>
        <p:xfrm>
          <a:off x="6506773" y="2897420"/>
          <a:ext cx="1260000" cy="360000"/>
        </p:xfrm>
        <a:graphic>
          <a:graphicData uri="http://schemas.openxmlformats.org/drawingml/2006/table">
            <a:tbl>
              <a:tblPr firstRow="1" bandRow="1">
                <a:tableStyleId>{2D5ABB26-0587-4C30-8999-92F81FD0307C}</a:tableStyleId>
              </a:tblPr>
              <a:tblGrid>
                <a:gridCol w="360000">
                  <a:extLst>
                    <a:ext uri="{9D8B030D-6E8A-4147-A177-3AD203B41FA5}">
                      <a16:colId xmlns="" xmlns:a16="http://schemas.microsoft.com/office/drawing/2014/main" val="20000"/>
                    </a:ext>
                  </a:extLst>
                </a:gridCol>
                <a:gridCol w="900000">
                  <a:extLst>
                    <a:ext uri="{9D8B030D-6E8A-4147-A177-3AD203B41FA5}">
                      <a16:colId xmlns="" xmlns:a16="http://schemas.microsoft.com/office/drawing/2014/main" val="20001"/>
                    </a:ext>
                  </a:extLst>
                </a:gridCol>
              </a:tblGrid>
              <a:tr h="360000">
                <a:tc>
                  <a:txBody>
                    <a:bodyPr/>
                    <a:lstStyle/>
                    <a:p>
                      <a:pPr algn="ctr"/>
                      <a:endParaRPr lang="zh-CN" altLang="en-US" sz="1400" dirty="0"/>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a:r>
                        <a:rPr lang="zh-CN" altLang="en-US" sz="1400" dirty="0"/>
                        <a:t>数据</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graphicFrame>
        <p:nvGraphicFramePr>
          <p:cNvPr id="30" name="表格 29"/>
          <p:cNvGraphicFramePr>
            <a:graphicFrameLocks noGrp="1"/>
          </p:cNvGraphicFramePr>
          <p:nvPr>
            <p:extLst/>
          </p:nvPr>
        </p:nvGraphicFramePr>
        <p:xfrm>
          <a:off x="6298493" y="3573229"/>
          <a:ext cx="1468280" cy="360000"/>
        </p:xfrm>
        <a:graphic>
          <a:graphicData uri="http://schemas.openxmlformats.org/drawingml/2006/table">
            <a:tbl>
              <a:tblPr firstRow="1" bandRow="1">
                <a:tableStyleId>{2D5ABB26-0587-4C30-8999-92F81FD0307C}</a:tableStyleId>
              </a:tblPr>
              <a:tblGrid>
                <a:gridCol w="360000">
                  <a:extLst>
                    <a:ext uri="{9D8B030D-6E8A-4147-A177-3AD203B41FA5}">
                      <a16:colId xmlns="" xmlns:a16="http://schemas.microsoft.com/office/drawing/2014/main" val="20000"/>
                    </a:ext>
                  </a:extLst>
                </a:gridCol>
                <a:gridCol w="90000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tblGrid>
              <a:tr h="360000">
                <a:tc>
                  <a:txBody>
                    <a:bodyPr/>
                    <a:lstStyle/>
                    <a:p>
                      <a:pPr algn="ctr"/>
                      <a:endParaRPr lang="zh-CN" altLang="en-US" sz="1400" dirty="0"/>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B8E7F9"/>
                    </a:solidFill>
                  </a:tcPr>
                </a:tc>
                <a:tc>
                  <a:txBody>
                    <a:bodyPr/>
                    <a:lstStyle/>
                    <a:p>
                      <a:pPr algn="ctr"/>
                      <a:r>
                        <a:rPr lang="zh-CN" altLang="en-US" sz="1400" dirty="0"/>
                        <a:t>数据</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ctr"/>
                      <a:endParaRPr lang="zh-CN" altLang="en-US" sz="1400" dirty="0"/>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B8E7F9"/>
                    </a:solidFill>
                  </a:tcPr>
                </a:tc>
                <a:extLst>
                  <a:ext uri="{0D108BD9-81ED-4DB2-BD59-A6C34878D82A}">
                    <a16:rowId xmlns="" xmlns:a16="http://schemas.microsoft.com/office/drawing/2014/main" val="10000"/>
                  </a:ext>
                </a:extLst>
              </a:tr>
            </a:tbl>
          </a:graphicData>
        </a:graphic>
      </p:graphicFrame>
      <p:graphicFrame>
        <p:nvGraphicFramePr>
          <p:cNvPr id="31" name="表格 30"/>
          <p:cNvGraphicFramePr>
            <a:graphicFrameLocks noGrp="1"/>
          </p:cNvGraphicFramePr>
          <p:nvPr>
            <p:extLst/>
          </p:nvPr>
        </p:nvGraphicFramePr>
        <p:xfrm>
          <a:off x="2884348" y="5061199"/>
          <a:ext cx="6283214" cy="540000"/>
        </p:xfrm>
        <a:graphic>
          <a:graphicData uri="http://schemas.openxmlformats.org/drawingml/2006/table">
            <a:tbl>
              <a:tblPr firstRow="1" bandRow="1">
                <a:tableStyleId>{F5AB1C69-6EDB-4FF4-983F-18BD219EF322}</a:tableStyleId>
              </a:tblPr>
              <a:tblGrid>
                <a:gridCol w="1322781">
                  <a:extLst>
                    <a:ext uri="{9D8B030D-6E8A-4147-A177-3AD203B41FA5}">
                      <a16:colId xmlns="" xmlns:a16="http://schemas.microsoft.com/office/drawing/2014/main" val="20000"/>
                    </a:ext>
                  </a:extLst>
                </a:gridCol>
                <a:gridCol w="992087">
                  <a:extLst>
                    <a:ext uri="{9D8B030D-6E8A-4147-A177-3AD203B41FA5}">
                      <a16:colId xmlns="" xmlns:a16="http://schemas.microsoft.com/office/drawing/2014/main" val="20001"/>
                    </a:ext>
                  </a:extLst>
                </a:gridCol>
                <a:gridCol w="992087">
                  <a:extLst>
                    <a:ext uri="{9D8B030D-6E8A-4147-A177-3AD203B41FA5}">
                      <a16:colId xmlns="" xmlns:a16="http://schemas.microsoft.com/office/drawing/2014/main" val="20002"/>
                    </a:ext>
                  </a:extLst>
                </a:gridCol>
                <a:gridCol w="1653478">
                  <a:extLst>
                    <a:ext uri="{9D8B030D-6E8A-4147-A177-3AD203B41FA5}">
                      <a16:colId xmlns="" xmlns:a16="http://schemas.microsoft.com/office/drawing/2014/main" val="20003"/>
                    </a:ext>
                  </a:extLst>
                </a:gridCol>
                <a:gridCol w="1322781">
                  <a:extLst>
                    <a:ext uri="{9D8B030D-6E8A-4147-A177-3AD203B41FA5}">
                      <a16:colId xmlns="" xmlns:a16="http://schemas.microsoft.com/office/drawing/2014/main" val="20004"/>
                    </a:ext>
                  </a:extLst>
                </a:gridCol>
              </a:tblGrid>
              <a:tr h="540000">
                <a:tc>
                  <a:txBody>
                    <a:bodyPr/>
                    <a:lstStyle/>
                    <a:p>
                      <a:pPr algn="ctr"/>
                      <a:r>
                        <a:rPr lang="zh-CN" altLang="en-US" sz="1600" b="0" dirty="0">
                          <a:solidFill>
                            <a:schemeClr val="tx1"/>
                          </a:solidFill>
                          <a:latin typeface="+mn-lt"/>
                          <a:ea typeface="+mn-ea"/>
                        </a:rPr>
                        <a:t>以太网头部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solidFill>
                            <a:schemeClr val="bg1"/>
                          </a:solidFill>
                          <a:latin typeface="+mn-lt"/>
                          <a:ea typeface="+mn-ea"/>
                        </a:rPr>
                        <a:t>IP</a:t>
                      </a:r>
                      <a:r>
                        <a:rPr lang="zh-CN" altLang="en-US" sz="1600" b="0" dirty="0">
                          <a:solidFill>
                            <a:schemeClr val="bg1"/>
                          </a:solidFill>
                          <a:latin typeface="+mn-lt"/>
                          <a:ea typeface="+mn-ea"/>
                        </a:rPr>
                        <a:t>头部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sz="1600" b="0" dirty="0">
                          <a:solidFill>
                            <a:schemeClr val="tx1"/>
                          </a:solidFill>
                          <a:latin typeface="+mn-lt"/>
                          <a:ea typeface="+mn-ea"/>
                        </a:rPr>
                        <a:t>TCP</a:t>
                      </a:r>
                      <a:r>
                        <a:rPr lang="zh-CN" altLang="en-US" sz="1600" b="0" dirty="0">
                          <a:solidFill>
                            <a:schemeClr val="tx1"/>
                          </a:solidFill>
                          <a:latin typeface="+mn-lt"/>
                          <a:ea typeface="+mn-ea"/>
                        </a:rPr>
                        <a:t>头部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b="0" dirty="0">
                          <a:solidFill>
                            <a:schemeClr val="tx1"/>
                          </a:solidFill>
                          <a:latin typeface="+mn-lt"/>
                          <a:ea typeface="+mn-ea"/>
                        </a:rPr>
                        <a:t>用户数据</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b="0" dirty="0">
                          <a:solidFill>
                            <a:schemeClr val="tx1"/>
                          </a:solidFill>
                          <a:latin typeface="+mn-lt"/>
                          <a:ea typeface="+mn-ea"/>
                        </a:rPr>
                        <a:t>以太网尾部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446554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IPv4</a:t>
            </a:r>
            <a:r>
              <a:rPr lang="zh-CN" altLang="en-US" dirty="0"/>
              <a:t>报文格式</a:t>
            </a:r>
          </a:p>
        </p:txBody>
      </p:sp>
      <p:graphicFrame>
        <p:nvGraphicFramePr>
          <p:cNvPr id="3" name="表格 2"/>
          <p:cNvGraphicFramePr>
            <a:graphicFrameLocks noGrp="1"/>
          </p:cNvGraphicFramePr>
          <p:nvPr>
            <p:extLst/>
          </p:nvPr>
        </p:nvGraphicFramePr>
        <p:xfrm>
          <a:off x="2640375" y="3032956"/>
          <a:ext cx="6619835" cy="2372360"/>
        </p:xfrm>
        <a:graphic>
          <a:graphicData uri="http://schemas.openxmlformats.org/drawingml/2006/table">
            <a:tbl>
              <a:tblPr firstRow="1" bandRow="1">
                <a:tableStyleId>{2D5ABB26-0587-4C30-8999-92F81FD0307C}</a:tableStyleId>
              </a:tblPr>
              <a:tblGrid>
                <a:gridCol w="1115428">
                  <a:extLst>
                    <a:ext uri="{9D8B030D-6E8A-4147-A177-3AD203B41FA5}">
                      <a16:colId xmlns="" xmlns:a16="http://schemas.microsoft.com/office/drawing/2014/main" val="20000"/>
                    </a:ext>
                  </a:extLst>
                </a:gridCol>
                <a:gridCol w="555754">
                  <a:extLst>
                    <a:ext uri="{9D8B030D-6E8A-4147-A177-3AD203B41FA5}">
                      <a16:colId xmlns="" xmlns:a16="http://schemas.microsoft.com/office/drawing/2014/main" val="20001"/>
                    </a:ext>
                  </a:extLst>
                </a:gridCol>
                <a:gridCol w="559136">
                  <a:extLst>
                    <a:ext uri="{9D8B030D-6E8A-4147-A177-3AD203B41FA5}">
                      <a16:colId xmlns="" xmlns:a16="http://schemas.microsoft.com/office/drawing/2014/main" val="20002"/>
                    </a:ext>
                  </a:extLst>
                </a:gridCol>
                <a:gridCol w="1079490">
                  <a:extLst>
                    <a:ext uri="{9D8B030D-6E8A-4147-A177-3AD203B41FA5}">
                      <a16:colId xmlns="" xmlns:a16="http://schemas.microsoft.com/office/drawing/2014/main" val="20003"/>
                    </a:ext>
                  </a:extLst>
                </a:gridCol>
                <a:gridCol w="884859">
                  <a:extLst>
                    <a:ext uri="{9D8B030D-6E8A-4147-A177-3AD203B41FA5}">
                      <a16:colId xmlns="" xmlns:a16="http://schemas.microsoft.com/office/drawing/2014/main" val="20004"/>
                    </a:ext>
                  </a:extLst>
                </a:gridCol>
                <a:gridCol w="884859">
                  <a:extLst>
                    <a:ext uri="{9D8B030D-6E8A-4147-A177-3AD203B41FA5}">
                      <a16:colId xmlns="" xmlns:a16="http://schemas.microsoft.com/office/drawing/2014/main" val="20005"/>
                    </a:ext>
                  </a:extLst>
                </a:gridCol>
                <a:gridCol w="1540309">
                  <a:extLst>
                    <a:ext uri="{9D8B030D-6E8A-4147-A177-3AD203B41FA5}">
                      <a16:colId xmlns="" xmlns:a16="http://schemas.microsoft.com/office/drawing/2014/main" val="20006"/>
                    </a:ext>
                  </a:extLst>
                </a:gridCol>
              </a:tblGrid>
              <a:tr h="370840">
                <a:tc>
                  <a:txBody>
                    <a:bodyPr/>
                    <a:lstStyle/>
                    <a:p>
                      <a:pPr algn="ctr"/>
                      <a:r>
                        <a:rPr lang="en-US" altLang="zh-CN" sz="1400" b="0" dirty="0">
                          <a:latin typeface="+mn-lt"/>
                          <a:ea typeface="+mn-ea"/>
                        </a:rPr>
                        <a:t>Version</a:t>
                      </a:r>
                      <a:endParaRPr lang="zh-CN" altLang="en-US" sz="14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mn-lt"/>
                          <a:ea typeface="+mn-ea"/>
                          <a:cs typeface="+mn-cs"/>
                        </a:rPr>
                        <a:t>Header Length</a:t>
                      </a:r>
                      <a:endParaRPr lang="zh-CN" altLang="en-US" sz="1400" b="0" kern="1200" dirty="0">
                        <a:solidFill>
                          <a:schemeClr val="tx1"/>
                        </a:solidFill>
                        <a:latin typeface="+mn-lt"/>
                        <a:ea typeface="+mn-ea"/>
                        <a:cs typeface="+mn-cs"/>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latin typeface="+mn-lt"/>
                          <a:ea typeface="+mn-ea"/>
                        </a:rPr>
                        <a:t>Type of Service</a:t>
                      </a:r>
                      <a:endParaRPr lang="zh-CN" altLang="en-US" sz="14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3">
                  <a:txBody>
                    <a:bodyPr/>
                    <a:lstStyle/>
                    <a:p>
                      <a:pPr algn="ctr"/>
                      <a:r>
                        <a:rPr lang="en-US" altLang="zh-CN" sz="1400" b="0" dirty="0">
                          <a:latin typeface="+mn-lt"/>
                          <a:ea typeface="+mn-ea"/>
                        </a:rPr>
                        <a:t>Total Length</a:t>
                      </a:r>
                      <a:endParaRPr lang="zh-CN" altLang="en-US" sz="14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370840">
                <a:tc gridSpan="4">
                  <a:txBody>
                    <a:bodyPr/>
                    <a:lstStyle/>
                    <a:p>
                      <a:pPr algn="ctr"/>
                      <a:r>
                        <a:rPr lang="en-US" altLang="zh-CN" sz="1400" dirty="0">
                          <a:latin typeface="+mn-lt"/>
                          <a:ea typeface="+mn-ea"/>
                        </a:rPr>
                        <a:t>Identification</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altLang="zh-CN" sz="1400" dirty="0">
                          <a:latin typeface="+mn-lt"/>
                          <a:ea typeface="+mn-ea"/>
                        </a:rPr>
                        <a:t>Flags</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gridSpan="2">
                  <a:txBody>
                    <a:bodyPr/>
                    <a:lstStyle/>
                    <a:p>
                      <a:pPr algn="ctr"/>
                      <a:r>
                        <a:rPr lang="en-US" altLang="zh-CN" sz="1400" dirty="0">
                          <a:latin typeface="+mn-lt"/>
                          <a:ea typeface="+mn-ea"/>
                        </a:rPr>
                        <a:t>Fragment Offset</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extLst>
                  <a:ext uri="{0D108BD9-81ED-4DB2-BD59-A6C34878D82A}">
                    <a16:rowId xmlns="" xmlns:a16="http://schemas.microsoft.com/office/drawing/2014/main" val="10001"/>
                  </a:ext>
                </a:extLst>
              </a:tr>
              <a:tr h="370840">
                <a:tc gridSpan="2">
                  <a:txBody>
                    <a:bodyPr/>
                    <a:lstStyle/>
                    <a:p>
                      <a:pPr algn="ctr"/>
                      <a:r>
                        <a:rPr lang="en-US" altLang="zh-CN" sz="1400" dirty="0">
                          <a:latin typeface="+mn-lt"/>
                          <a:ea typeface="+mn-ea"/>
                        </a:rPr>
                        <a:t>TTL</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pPr algn="ct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400" dirty="0">
                          <a:latin typeface="+mn-lt"/>
                          <a:ea typeface="+mn-ea"/>
                        </a:rPr>
                        <a:t>Protocol</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gridSpan="3">
                  <a:txBody>
                    <a:bodyPr/>
                    <a:lstStyle/>
                    <a:p>
                      <a:pPr algn="ctr"/>
                      <a:r>
                        <a:rPr lang="en-US" altLang="zh-CN" sz="1400" dirty="0">
                          <a:latin typeface="+mn-lt"/>
                          <a:ea typeface="+mn-ea"/>
                        </a:rPr>
                        <a:t>Header Checksum</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2"/>
                  </a:ext>
                </a:extLst>
              </a:tr>
              <a:tr h="370840">
                <a:tc gridSpan="7">
                  <a:txBody>
                    <a:bodyPr/>
                    <a:lstStyle/>
                    <a:p>
                      <a:pPr algn="ctr"/>
                      <a:r>
                        <a:rPr lang="en-US" altLang="zh-CN" sz="1400" b="0" dirty="0">
                          <a:latin typeface="+mn-lt"/>
                          <a:ea typeface="+mn-ea"/>
                        </a:rPr>
                        <a:t>Source IP Address</a:t>
                      </a:r>
                      <a:endParaRPr lang="zh-CN" altLang="en-US" sz="14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3"/>
                  </a:ext>
                </a:extLst>
              </a:tr>
              <a:tr h="370840">
                <a:tc gridSpan="7">
                  <a:txBody>
                    <a:bodyPr/>
                    <a:lstStyle/>
                    <a:p>
                      <a:pPr algn="ctr"/>
                      <a:r>
                        <a:rPr lang="en-US" altLang="zh-CN" sz="1400" b="0" dirty="0">
                          <a:latin typeface="+mn-lt"/>
                          <a:ea typeface="+mn-ea"/>
                        </a:rPr>
                        <a:t>Destination IP Address</a:t>
                      </a:r>
                      <a:endParaRPr lang="zh-CN" altLang="en-US" sz="1400" b="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4"/>
                  </a:ext>
                </a:extLst>
              </a:tr>
              <a:tr h="370840">
                <a:tc gridSpan="6">
                  <a:txBody>
                    <a:bodyPr/>
                    <a:lstStyle/>
                    <a:p>
                      <a:pPr algn="ctr"/>
                      <a:r>
                        <a:rPr lang="en-US" altLang="zh-CN" sz="1400" dirty="0">
                          <a:latin typeface="+mn-lt"/>
                          <a:ea typeface="+mn-ea"/>
                        </a:rPr>
                        <a:t>Options</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altLang="zh-CN" sz="1400" dirty="0">
                          <a:latin typeface="+mn-lt"/>
                          <a:ea typeface="+mn-ea"/>
                        </a:rPr>
                        <a:t>Padding</a:t>
                      </a:r>
                      <a:endParaRPr lang="zh-CN" altLang="en-US" sz="1400" dirty="0">
                        <a:latin typeface="+mn-lt"/>
                        <a:ea typeface="+mn-ea"/>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aphicFrame>
        <p:nvGraphicFramePr>
          <p:cNvPr id="4" name="表格 3"/>
          <p:cNvGraphicFramePr>
            <a:graphicFrameLocks noGrp="1"/>
          </p:cNvGraphicFramePr>
          <p:nvPr>
            <p:extLst/>
          </p:nvPr>
        </p:nvGraphicFramePr>
        <p:xfrm>
          <a:off x="3000416" y="1572667"/>
          <a:ext cx="6619834" cy="540000"/>
        </p:xfrm>
        <a:graphic>
          <a:graphicData uri="http://schemas.openxmlformats.org/drawingml/2006/table">
            <a:tbl>
              <a:tblPr firstRow="1" bandRow="1">
                <a:tableStyleId>{F5AB1C69-6EDB-4FF4-983F-18BD219EF322}</a:tableStyleId>
              </a:tblPr>
              <a:tblGrid>
                <a:gridCol w="1393649">
                  <a:extLst>
                    <a:ext uri="{9D8B030D-6E8A-4147-A177-3AD203B41FA5}">
                      <a16:colId xmlns="" xmlns:a16="http://schemas.microsoft.com/office/drawing/2014/main" val="20000"/>
                    </a:ext>
                  </a:extLst>
                </a:gridCol>
                <a:gridCol w="1045237">
                  <a:extLst>
                    <a:ext uri="{9D8B030D-6E8A-4147-A177-3AD203B41FA5}">
                      <a16:colId xmlns="" xmlns:a16="http://schemas.microsoft.com/office/drawing/2014/main" val="20001"/>
                    </a:ext>
                  </a:extLst>
                </a:gridCol>
                <a:gridCol w="1045237">
                  <a:extLst>
                    <a:ext uri="{9D8B030D-6E8A-4147-A177-3AD203B41FA5}">
                      <a16:colId xmlns="" xmlns:a16="http://schemas.microsoft.com/office/drawing/2014/main" val="20002"/>
                    </a:ext>
                  </a:extLst>
                </a:gridCol>
                <a:gridCol w="1742062">
                  <a:extLst>
                    <a:ext uri="{9D8B030D-6E8A-4147-A177-3AD203B41FA5}">
                      <a16:colId xmlns="" xmlns:a16="http://schemas.microsoft.com/office/drawing/2014/main" val="20003"/>
                    </a:ext>
                  </a:extLst>
                </a:gridCol>
                <a:gridCol w="1393649">
                  <a:extLst>
                    <a:ext uri="{9D8B030D-6E8A-4147-A177-3AD203B41FA5}">
                      <a16:colId xmlns="" xmlns:a16="http://schemas.microsoft.com/office/drawing/2014/main" val="20004"/>
                    </a:ext>
                  </a:extLst>
                </a:gridCol>
              </a:tblGrid>
              <a:tr h="540000">
                <a:tc>
                  <a:txBody>
                    <a:bodyPr/>
                    <a:lstStyle/>
                    <a:p>
                      <a:pPr algn="ctr"/>
                      <a:r>
                        <a:rPr lang="zh-CN" altLang="en-US" sz="1600" b="0" dirty="0">
                          <a:solidFill>
                            <a:schemeClr val="tx1"/>
                          </a:solidFill>
                          <a:latin typeface="+mn-lt"/>
                          <a:ea typeface="+mn-ea"/>
                        </a:rPr>
                        <a:t>以太网头部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1" dirty="0">
                          <a:solidFill>
                            <a:schemeClr val="tx1"/>
                          </a:solidFill>
                          <a:latin typeface="+mn-lt"/>
                          <a:ea typeface="+mn-ea"/>
                        </a:rPr>
                        <a:t>IP</a:t>
                      </a:r>
                      <a:r>
                        <a:rPr lang="zh-CN" altLang="en-US" sz="1600" b="1" dirty="0">
                          <a:solidFill>
                            <a:schemeClr val="tx1"/>
                          </a:solidFill>
                          <a:latin typeface="+mn-lt"/>
                          <a:ea typeface="+mn-ea"/>
                        </a:rPr>
                        <a:t>头部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mn-lt"/>
                          <a:ea typeface="+mn-ea"/>
                        </a:rPr>
                        <a:t>TCP</a:t>
                      </a:r>
                      <a:r>
                        <a:rPr lang="zh-CN" altLang="en-US" sz="1600" b="0" dirty="0">
                          <a:solidFill>
                            <a:schemeClr val="tx1"/>
                          </a:solidFill>
                          <a:latin typeface="+mn-lt"/>
                          <a:ea typeface="+mn-ea"/>
                        </a:rPr>
                        <a:t>头部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b="0" dirty="0">
                          <a:solidFill>
                            <a:schemeClr val="tx1"/>
                          </a:solidFill>
                          <a:latin typeface="+mn-lt"/>
                          <a:ea typeface="+mn-ea"/>
                        </a:rPr>
                        <a:t>用户数据</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b="0" dirty="0">
                          <a:solidFill>
                            <a:schemeClr val="tx1"/>
                          </a:solidFill>
                          <a:latin typeface="+mn-lt"/>
                          <a:ea typeface="+mn-ea"/>
                        </a:rPr>
                        <a:t>以太网尾部</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sp>
        <p:nvSpPr>
          <p:cNvPr id="5" name="AutoShape 35"/>
          <p:cNvSpPr>
            <a:spLocks/>
          </p:cNvSpPr>
          <p:nvPr/>
        </p:nvSpPr>
        <p:spPr bwMode="auto">
          <a:xfrm>
            <a:off x="2347850" y="3038861"/>
            <a:ext cx="219757" cy="2010320"/>
          </a:xfrm>
          <a:prstGeom prst="leftBrace">
            <a:avLst>
              <a:gd name="adj1" fmla="val 112010"/>
              <a:gd name="adj2" fmla="val 50000"/>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sz="1200">
              <a:latin typeface="+mn-ea"/>
              <a:ea typeface="+mn-ea"/>
            </a:endParaRPr>
          </a:p>
        </p:txBody>
      </p:sp>
      <p:sp>
        <p:nvSpPr>
          <p:cNvPr id="6" name="Text Box 36"/>
          <p:cNvSpPr txBox="1">
            <a:spLocks noChangeArrowheads="1"/>
          </p:cNvSpPr>
          <p:nvPr/>
        </p:nvSpPr>
        <p:spPr bwMode="auto">
          <a:xfrm>
            <a:off x="1343472" y="3753036"/>
            <a:ext cx="1120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lt"/>
                <a:ea typeface="+mn-ea"/>
              </a:rPr>
              <a:t>固定长度</a:t>
            </a:r>
            <a:endParaRPr lang="en-US" altLang="zh-CN" sz="1400" dirty="0">
              <a:latin typeface="+mn-lt"/>
              <a:ea typeface="+mn-ea"/>
            </a:endParaRPr>
          </a:p>
          <a:p>
            <a:r>
              <a:rPr lang="en-US" altLang="zh-CN" sz="1400" dirty="0" smtClean="0">
                <a:latin typeface="+mn-lt"/>
                <a:ea typeface="+mn-ea"/>
              </a:rPr>
              <a:t>20 byte</a:t>
            </a:r>
            <a:endParaRPr lang="en-US" altLang="zh-CN" sz="1400" dirty="0">
              <a:latin typeface="+mn-lt"/>
              <a:ea typeface="+mn-ea"/>
            </a:endParaRPr>
          </a:p>
        </p:txBody>
      </p:sp>
      <p:sp>
        <p:nvSpPr>
          <p:cNvPr id="7" name="梯形 2"/>
          <p:cNvSpPr/>
          <p:nvPr/>
        </p:nvSpPr>
        <p:spPr>
          <a:xfrm>
            <a:off x="2627676" y="2112667"/>
            <a:ext cx="6619834" cy="887753"/>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000" h="734506">
                <a:moveTo>
                  <a:pt x="0" y="734506"/>
                </a:moveTo>
                <a:lnTo>
                  <a:pt x="1804458" y="7620"/>
                </a:lnTo>
                <a:lnTo>
                  <a:pt x="2901942" y="0"/>
                </a:lnTo>
                <a:lnTo>
                  <a:pt x="6840000" y="734506"/>
                </a:lnTo>
                <a:lnTo>
                  <a:pt x="0" y="73450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utoShape 35"/>
          <p:cNvSpPr>
            <a:spLocks/>
          </p:cNvSpPr>
          <p:nvPr/>
        </p:nvSpPr>
        <p:spPr bwMode="auto">
          <a:xfrm>
            <a:off x="2347850" y="5098524"/>
            <a:ext cx="219757" cy="260961"/>
          </a:xfrm>
          <a:prstGeom prst="leftBrace">
            <a:avLst>
              <a:gd name="adj1" fmla="val 112010"/>
              <a:gd name="adj2" fmla="val 50000"/>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sz="1200">
              <a:latin typeface="+mn-ea"/>
              <a:ea typeface="+mn-ea"/>
            </a:endParaRPr>
          </a:p>
        </p:txBody>
      </p:sp>
      <p:sp>
        <p:nvSpPr>
          <p:cNvPr id="10" name="Text Box 36"/>
          <p:cNvSpPr txBox="1">
            <a:spLocks noChangeArrowheads="1"/>
          </p:cNvSpPr>
          <p:nvPr/>
        </p:nvSpPr>
        <p:spPr bwMode="auto">
          <a:xfrm>
            <a:off x="1343472" y="5014831"/>
            <a:ext cx="1120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lt"/>
                <a:ea typeface="+mn-ea"/>
              </a:rPr>
              <a:t>可选长度</a:t>
            </a:r>
            <a:endParaRPr lang="en-US" altLang="zh-CN" sz="1400" dirty="0">
              <a:latin typeface="+mn-lt"/>
              <a:ea typeface="+mn-ea"/>
            </a:endParaRPr>
          </a:p>
          <a:p>
            <a:r>
              <a:rPr lang="en-US" altLang="zh-CN" sz="1400" dirty="0" smtClean="0">
                <a:latin typeface="+mn-lt"/>
                <a:ea typeface="+mn-ea"/>
              </a:rPr>
              <a:t>0~40 byte</a:t>
            </a:r>
            <a:endParaRPr lang="en-US" altLang="zh-CN" sz="1400" dirty="0">
              <a:latin typeface="+mn-lt"/>
              <a:ea typeface="+mn-ea"/>
            </a:endParaRPr>
          </a:p>
        </p:txBody>
      </p:sp>
    </p:spTree>
    <p:extLst>
      <p:ext uri="{BB962C8B-B14F-4D97-AF65-F5344CB8AC3E}">
        <p14:creationId xmlns:p14="http://schemas.microsoft.com/office/powerpoint/2010/main" val="510440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E8869A-8653-4ADA-9A27-DA3E4EB9BAAE}"/>
</file>

<file path=customXml/itemProps2.xml><?xml version="1.0" encoding="utf-8"?>
<ds:datastoreItem xmlns:ds="http://schemas.openxmlformats.org/officeDocument/2006/customXml" ds:itemID="{D8C2AE7C-907C-4954-935E-F0DD6A4B8BA0}"/>
</file>

<file path=customXml/itemProps3.xml><?xml version="1.0" encoding="utf-8"?>
<ds:datastoreItem xmlns:ds="http://schemas.openxmlformats.org/officeDocument/2006/customXml" ds:itemID="{21087D67-BD43-497B-ADF3-BF4038DF2976}"/>
</file>

<file path=docProps/app.xml><?xml version="1.0" encoding="utf-8"?>
<Properties xmlns="http://schemas.openxmlformats.org/officeDocument/2006/extended-properties" xmlns:vt="http://schemas.openxmlformats.org/officeDocument/2006/docPropsVTypes">
  <Template/>
  <TotalTime>2005</TotalTime>
  <Words>7928</Words>
  <Application>Microsoft Office PowerPoint</Application>
  <PresentationFormat>宽屏</PresentationFormat>
  <Paragraphs>1418</Paragraphs>
  <Slides>43</Slides>
  <Notes>43</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FrutigerNext LT Regular</vt:lpstr>
      <vt:lpstr>方正兰亭黑简体</vt:lpstr>
      <vt:lpstr>宋体</vt:lpstr>
      <vt:lpstr>微软雅黑</vt:lpstr>
      <vt:lpstr>Arial</vt:lpstr>
      <vt:lpstr>Calibri</vt:lpstr>
      <vt:lpstr>Courier New</vt:lpstr>
      <vt:lpstr>Huawei Sans</vt:lpstr>
      <vt:lpstr>Wingdings</vt:lpstr>
      <vt:lpstr>自定义设计方案</vt:lpstr>
      <vt:lpstr>PowerPoint 演示文稿</vt:lpstr>
      <vt:lpstr>网络层协议及IP编址</vt:lpstr>
      <vt:lpstr>PowerPoint 演示文稿</vt:lpstr>
      <vt:lpstr>PowerPoint 演示文稿</vt:lpstr>
      <vt:lpstr>PowerPoint 演示文稿</vt:lpstr>
      <vt:lpstr>网络层协议</vt:lpstr>
      <vt:lpstr>IP协议</vt:lpstr>
      <vt:lpstr>数据封装</vt:lpstr>
      <vt:lpstr>IPv4报文格式</vt:lpstr>
      <vt:lpstr>数据包分片</vt:lpstr>
      <vt:lpstr>生存时间 (Time to Live, TTL)</vt:lpstr>
      <vt:lpstr>协议号 (Protocol)</vt:lpstr>
      <vt:lpstr>PowerPoint 演示文稿</vt:lpstr>
      <vt:lpstr>什么是IP地址</vt:lpstr>
      <vt:lpstr>IP地址表示</vt:lpstr>
      <vt:lpstr>IP地址构成</vt:lpstr>
      <vt:lpstr>IP地址寻址</vt:lpstr>
      <vt:lpstr>IP地址分类 (有类编址)</vt:lpstr>
      <vt:lpstr>IP地址类型</vt:lpstr>
      <vt:lpstr>IP地址计算</vt:lpstr>
      <vt:lpstr>私网IP地址</vt:lpstr>
      <vt:lpstr>特殊IP地址</vt:lpstr>
      <vt:lpstr>IPv4 vs IPv6</vt:lpstr>
      <vt:lpstr>PowerPoint 演示文稿</vt:lpstr>
      <vt:lpstr>为什么要划分子网</vt:lpstr>
      <vt:lpstr>如何进行子网划分 - 原网段分析</vt:lpstr>
      <vt:lpstr>如何进行子网划分 - 向主机借位</vt:lpstr>
      <vt:lpstr>如何进行子网划分 - 计算子网网络地址</vt:lpstr>
      <vt:lpstr>如何进行子网划分 - 计算子网广播地址</vt:lpstr>
      <vt:lpstr>练习：计算子网 (1)</vt:lpstr>
      <vt:lpstr>练习：计算子网 (2)</vt:lpstr>
      <vt:lpstr>PowerPoint 演示文稿</vt:lpstr>
      <vt:lpstr>ICMP协议</vt:lpstr>
      <vt:lpstr>ICMP重定向</vt:lpstr>
      <vt:lpstr>ICMP差错检测</vt:lpstr>
      <vt:lpstr>ICMP错误报告</vt:lpstr>
      <vt:lpstr>PowerPoint 演示文稿</vt:lpstr>
      <vt:lpstr>IP地址的基础配置命令</vt:lpstr>
      <vt:lpstr>案例：配置接口IP地址</vt:lpstr>
      <vt:lpstr>网络IP地址规划</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230</cp:revision>
  <dcterms:created xsi:type="dcterms:W3CDTF">2018-11-29T10:16:29Z</dcterms:created>
  <dcterms:modified xsi:type="dcterms:W3CDTF">2020-04-14T02:23:16Z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(3)jTrEDsQ0tu23/ncC1BGeKmVveFLUXbchZNcFQhIJVdPJooC8qSleOb6mWP0eVwYcEHwSMwo8
Dhw3b9FnfErNAUh009UwD/YUtgfowHjbuaNAkOUdlNON6Py7y5hFsaOtBHwknTHVjKbybxeJ
LKwP553V6qBEETgfoLq0I+JfskB8mexAT4Ybq9JnRdXCUt+ISqS403aciYJU70dhYNgm7Rjv
OYpxW6K+VMsaDI6loj</vt:lpwstr>
  </property>
  <property fmtid="{D5CDD505-2E9C-101B-9397-08002B2CF9AE}" pid="3" name="_2015_ms_pID_7253431">
    <vt:lpwstr>557h/SYXpgskNYPc+2FHZQ9M8SaNyZ2H4qzegry9/PV5/cgmLCEV5O
bKV8K+wg8uqf8zryuCBEoKVUJq0tp4fH/J7ZDUB4QeRDpuxuZeO+fzDe960BsBu8XbM65l6D
e+OfnAGIWkXKQuqokyTA+A+EiB2nEZrugq0XDjkun7ZViPT2Dy1LA60BdJzZgnh1fZiW3+3v
FIfNEhTfbfKhcV0Syv3l8ybgzeUFllQhxPR6</vt:lpwstr>
  </property>
  <property fmtid="{D5CDD505-2E9C-101B-9397-08002B2CF9AE}" pid="4" name="_2015_ms_pID_7253432">
    <vt:lpwstr>KniqkbnuLc2YEjYwNcy3p1I=</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