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1" autoAdjust="0"/>
    <p:restoredTop sz="72271" autoAdjust="0"/>
  </p:normalViewPr>
  <p:slideViewPr>
    <p:cSldViewPr showGuides="1">
      <p:cViewPr varScale="1">
        <p:scale>
          <a:sx n="91" d="100"/>
          <a:sy n="91" d="100"/>
        </p:scale>
        <p:origin x="732" y="78"/>
      </p:cViewPr>
      <p:guideLst>
        <p:guide orient="horz" pos="459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62" d="100"/>
          <a:sy n="62" d="100"/>
        </p:scale>
        <p:origin x="3378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385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半双工：在半双工模式（</a:t>
            </a:r>
            <a:r>
              <a:rPr lang="en-US" altLang="zh-CN" smtClean="0"/>
              <a:t>half-duplex mode</a:t>
            </a:r>
            <a:r>
              <a:rPr lang="zh-CN" altLang="en-US" smtClean="0"/>
              <a:t>）下，通信双方都能发送和接收数据，但不能同时进行。当一台设备发送时，另一台只能接收，反之亦然。对讲机是半双工的典型例子。</a:t>
            </a:r>
          </a:p>
          <a:p>
            <a:r>
              <a:rPr lang="zh-CN" altLang="en-US" smtClean="0"/>
              <a:t>全双工：在全双工模式（</a:t>
            </a:r>
            <a:r>
              <a:rPr lang="en-US" altLang="zh-CN" smtClean="0"/>
              <a:t>full-duplex mode</a:t>
            </a:r>
            <a:r>
              <a:rPr lang="zh-CN" altLang="en-US" smtClean="0"/>
              <a:t>）下，通信双方都能同时接收和发送数据。电话网络是典型的全双工例子。</a:t>
            </a:r>
          </a:p>
          <a:p>
            <a:r>
              <a:rPr lang="zh-CN" altLang="en-US" smtClean="0"/>
              <a:t>以太网上的通信模式包括半双工和全双工两种：</a:t>
            </a:r>
            <a:endParaRPr lang="en-US" altLang="zh-CN" smtClean="0"/>
          </a:p>
          <a:p>
            <a:r>
              <a:rPr lang="zh-CN" altLang="en-US" smtClean="0"/>
              <a:t>半双工模式下，共享物理介质的通信双方必须采用</a:t>
            </a:r>
            <a:r>
              <a:rPr lang="en-US" altLang="zh-CN" smtClean="0"/>
              <a:t>CSMA/CD</a:t>
            </a:r>
            <a:r>
              <a:rPr lang="zh-CN" altLang="en-US" smtClean="0"/>
              <a:t>机制来避免冲突。例如，</a:t>
            </a:r>
            <a:r>
              <a:rPr lang="en-US" altLang="zh-CN" smtClean="0"/>
              <a:t>10BASE5</a:t>
            </a:r>
            <a:r>
              <a:rPr lang="zh-CN" altLang="en-US" smtClean="0"/>
              <a:t>以太网的通信模式就必须是半双工模式。</a:t>
            </a:r>
            <a:endParaRPr lang="en-US" altLang="zh-CN" smtClean="0"/>
          </a:p>
          <a:p>
            <a:r>
              <a:rPr lang="zh-CN" altLang="en-US" smtClean="0"/>
              <a:t>全双工模式下，通信双方可以同时实现双向通信，这种模式不会产生冲突，因此不需要使用</a:t>
            </a:r>
            <a:r>
              <a:rPr lang="en-US" altLang="zh-CN" smtClean="0"/>
              <a:t>CSMA/CD</a:t>
            </a:r>
            <a:r>
              <a:rPr lang="zh-CN" altLang="en-US" smtClean="0"/>
              <a:t>机制。例如，</a:t>
            </a:r>
            <a:r>
              <a:rPr lang="en-US" altLang="zh-CN" smtClean="0"/>
              <a:t>10BASE-T</a:t>
            </a:r>
            <a:r>
              <a:rPr lang="zh-CN" altLang="en-US" smtClean="0"/>
              <a:t>以太网的通信模式就可以是全双工模式。</a:t>
            </a:r>
            <a:endParaRPr lang="en-US" altLang="zh-CN" smtClean="0"/>
          </a:p>
          <a:p>
            <a:r>
              <a:rPr lang="zh-CN" altLang="en-US" smtClean="0"/>
              <a:t>同一物理链路上相连的两台设备的双工模式必须保持一致。</a:t>
            </a:r>
            <a:endParaRPr lang="en-US" altLang="zh-CN" smtClean="0"/>
          </a:p>
          <a:p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5153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千兆以太网传输必须使用超</a:t>
            </a:r>
            <a:r>
              <a:rPr lang="en-US" altLang="zh-CN" smtClean="0"/>
              <a:t>5</a:t>
            </a:r>
            <a:r>
              <a:rPr lang="zh-CN" altLang="en-US" smtClean="0"/>
              <a:t>类标准及以上的双绞线，或者使用千兆及更高等级的光纤。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冲突域是一个通过共享物理介质进行双向传输的所有节点的集合。当同一冲突域中的主机同时发送数据时，数据到达目的地之前可能会发生冲突。</a:t>
            </a:r>
            <a:endParaRPr lang="en-US" altLang="zh-CN" smtClean="0"/>
          </a:p>
          <a:p>
            <a:r>
              <a:rPr lang="en-US" altLang="zh-CN" smtClean="0"/>
              <a:t>3. CSMA/CD</a:t>
            </a:r>
            <a:r>
              <a:rPr lang="zh-CN" altLang="en-US" smtClean="0"/>
              <a:t>是一种在共享式网络上检测并避免冲突的机制。</a:t>
            </a:r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749601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2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8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8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终端相互传递信息和资源共享的需求是网络产生的主要原因。</a:t>
            </a:r>
            <a:endParaRPr lang="en-US" altLang="zh-CN" smtClean="0"/>
          </a:p>
          <a:p>
            <a:r>
              <a:rPr lang="zh-CN" altLang="en-US" smtClean="0"/>
              <a:t>终端可以产生、发送和接收数据，网络是终端建立通信的媒介，终端通过网络建立连接。用来传输数据的载体称为介质，网络可以使用各种介质进行数据传输，包括物理线缆，无线电波等。</a:t>
            </a:r>
            <a:endParaRPr lang="en-US" altLang="zh-CN" smtClean="0"/>
          </a:p>
          <a:p>
            <a:r>
              <a:rPr lang="zh-CN" altLang="en-US" smtClean="0"/>
              <a:t>网络就是通过介质把终端互连而成的一个规模大、功能强的系统，从而使得众多的终端可以方便地互相传递信息，共享信息资源。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7479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同轴电缆是一种早期使用的传输介质，同轴电缆的标准分为两种，</a:t>
            </a:r>
            <a:r>
              <a:rPr lang="en-US" altLang="zh-CN" dirty="0" smtClean="0"/>
              <a:t>10BASE2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10BASE5</a:t>
            </a:r>
            <a:r>
              <a:rPr lang="zh-CN" altLang="en-US" dirty="0" smtClean="0"/>
              <a:t>。这两种标准都支持</a:t>
            </a:r>
            <a:r>
              <a:rPr lang="en-US" altLang="zh-CN" dirty="0" smtClean="0"/>
              <a:t>10Mbps</a:t>
            </a:r>
            <a:r>
              <a:rPr lang="zh-CN" altLang="en-US" dirty="0" smtClean="0"/>
              <a:t>的传输速率，最长传输距离分别为</a:t>
            </a:r>
            <a:r>
              <a:rPr lang="en-US" altLang="zh-CN" dirty="0" smtClean="0"/>
              <a:t>185</a:t>
            </a:r>
            <a:r>
              <a:rPr lang="zh-CN" altLang="en-US" dirty="0" smtClean="0"/>
              <a:t>米和</a:t>
            </a:r>
            <a:r>
              <a:rPr lang="en-US" altLang="zh-CN" dirty="0" smtClean="0"/>
              <a:t>500</a:t>
            </a:r>
            <a:r>
              <a:rPr lang="zh-CN" altLang="en-US" dirty="0" smtClean="0"/>
              <a:t>米。一般情况下，</a:t>
            </a:r>
            <a:r>
              <a:rPr lang="en-US" altLang="zh-CN" dirty="0" smtClean="0"/>
              <a:t>10Base2</a:t>
            </a:r>
            <a:r>
              <a:rPr lang="zh-CN" altLang="en-US" dirty="0" smtClean="0"/>
              <a:t>同轴电缆使用</a:t>
            </a:r>
            <a:r>
              <a:rPr lang="en-US" altLang="zh-CN" dirty="0" smtClean="0"/>
              <a:t>BNC</a:t>
            </a:r>
            <a:r>
              <a:rPr lang="zh-CN" altLang="en-US" dirty="0" smtClean="0"/>
              <a:t>接头，</a:t>
            </a:r>
            <a:r>
              <a:rPr lang="en-US" altLang="zh-CN" dirty="0" smtClean="0"/>
              <a:t>10Base5</a:t>
            </a:r>
            <a:r>
              <a:rPr lang="zh-CN" altLang="en-US" dirty="0" smtClean="0"/>
              <a:t>同轴电缆使用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型接头。</a:t>
            </a:r>
            <a:endParaRPr lang="en-US" altLang="zh-CN" dirty="0" smtClean="0"/>
          </a:p>
          <a:p>
            <a:r>
              <a:rPr lang="en-US" altLang="zh-CN" dirty="0" smtClean="0"/>
              <a:t>10BASE5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10BASE2</a:t>
            </a:r>
            <a:r>
              <a:rPr lang="zh-CN" altLang="en-US" dirty="0" smtClean="0"/>
              <a:t>是早期的两种以太网标准，它们均采用同轴电缆作为传输介质。</a:t>
            </a:r>
            <a:r>
              <a:rPr lang="en-US" altLang="zh-CN" dirty="0" smtClean="0"/>
              <a:t>10BASE5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10BASE2</a:t>
            </a:r>
            <a:r>
              <a:rPr lang="zh-CN" altLang="en-US" dirty="0" smtClean="0"/>
              <a:t>所使用的同轴电缆的直径分别为</a:t>
            </a:r>
            <a:r>
              <a:rPr lang="en-US" altLang="zh-CN" dirty="0" smtClean="0"/>
              <a:t>9.5mm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5mm</a:t>
            </a:r>
            <a:r>
              <a:rPr lang="zh-CN" altLang="en-US" dirty="0" smtClean="0"/>
              <a:t>，所以前者又称为粗缆，后者又称为细缆。</a:t>
            </a:r>
            <a:endParaRPr lang="en-US" altLang="zh-CN" dirty="0" smtClean="0"/>
          </a:p>
          <a:p>
            <a:r>
              <a:rPr lang="zh-CN" altLang="en-US" dirty="0" smtClean="0"/>
              <a:t>现在，</a:t>
            </a:r>
            <a:r>
              <a:rPr lang="en-US" altLang="zh-CN" dirty="0" smtClean="0"/>
              <a:t>10Mbps</a:t>
            </a:r>
            <a:r>
              <a:rPr lang="zh-CN" altLang="en-US" dirty="0" smtClean="0"/>
              <a:t>的传输速率早已不能满足目前企业网络需求，因此同轴电缆在目前企业网络中很少应用。</a:t>
            </a:r>
            <a:endParaRPr lang="en-US" altLang="zh-CN" dirty="0" smtClean="0"/>
          </a:p>
          <a:p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2241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与同轴电缆相比双绞线（</a:t>
            </a:r>
            <a:r>
              <a:rPr lang="en-US" altLang="zh-CN" smtClean="0"/>
              <a:t>Twisted Pair</a:t>
            </a:r>
            <a:r>
              <a:rPr lang="zh-CN" altLang="en-US" smtClean="0"/>
              <a:t>）具有更低的制造和部署成本，因此在企业网络中被广泛应用。双绞线可分为屏蔽双绞线</a:t>
            </a:r>
            <a:r>
              <a:rPr lang="en-US" altLang="zh-CN" smtClean="0"/>
              <a:t>(Shielded Twisted Pair</a:t>
            </a:r>
            <a:r>
              <a:rPr lang="zh-CN" altLang="en-US" smtClean="0"/>
              <a:t>，</a:t>
            </a:r>
            <a:r>
              <a:rPr lang="en-US" altLang="zh-CN" smtClean="0"/>
              <a:t>STP)</a:t>
            </a:r>
            <a:r>
              <a:rPr lang="zh-CN" altLang="en-US" smtClean="0"/>
              <a:t>和非屏蔽双绞线</a:t>
            </a:r>
            <a:r>
              <a:rPr lang="en-US" altLang="zh-CN" smtClean="0"/>
              <a:t>(Unshielded Twisted Pair</a:t>
            </a:r>
            <a:r>
              <a:rPr lang="zh-CN" altLang="en-US" smtClean="0"/>
              <a:t>，</a:t>
            </a:r>
            <a:r>
              <a:rPr lang="en-US" altLang="zh-CN" smtClean="0"/>
              <a:t>UTP)</a:t>
            </a:r>
            <a:r>
              <a:rPr lang="zh-CN" altLang="en-US" smtClean="0"/>
              <a:t>。屏蔽双绞线在双绞线与外层绝缘封套之间有一个金属屏蔽层，可以屏蔽电磁干扰。双绞线有很多种类型，不同类型的双绞线所支持的传输速率一般也不相同。例如，</a:t>
            </a:r>
            <a:r>
              <a:rPr lang="en-US" altLang="zh-CN" smtClean="0"/>
              <a:t>3</a:t>
            </a:r>
            <a:r>
              <a:rPr lang="zh-CN" altLang="en-US" smtClean="0"/>
              <a:t>类双绞线支持</a:t>
            </a:r>
            <a:r>
              <a:rPr lang="en-US" altLang="zh-CN" smtClean="0"/>
              <a:t>10Mbps</a:t>
            </a:r>
            <a:r>
              <a:rPr lang="zh-CN" altLang="en-US" smtClean="0"/>
              <a:t>传输速率；</a:t>
            </a:r>
            <a:r>
              <a:rPr lang="en-US" altLang="zh-CN" smtClean="0"/>
              <a:t>5</a:t>
            </a:r>
            <a:r>
              <a:rPr lang="zh-CN" altLang="en-US" smtClean="0"/>
              <a:t>类双绞线支持</a:t>
            </a:r>
            <a:r>
              <a:rPr lang="en-US" altLang="zh-CN" smtClean="0"/>
              <a:t>100Mbps</a:t>
            </a:r>
            <a:r>
              <a:rPr lang="zh-CN" altLang="en-US" smtClean="0"/>
              <a:t>传输速率；超</a:t>
            </a:r>
            <a:r>
              <a:rPr lang="en-US" altLang="zh-CN" smtClean="0"/>
              <a:t>5</a:t>
            </a:r>
            <a:r>
              <a:rPr lang="zh-CN" altLang="en-US" smtClean="0"/>
              <a:t>类双绞线及更高级别的双绞线支持千兆以太网传输。双绞线使用</a:t>
            </a:r>
            <a:r>
              <a:rPr lang="en-US" altLang="zh-CN" smtClean="0"/>
              <a:t>RJ-45</a:t>
            </a:r>
            <a:r>
              <a:rPr lang="zh-CN" altLang="en-US" smtClean="0"/>
              <a:t>接头连接网络设备。为保证终端能够正确收发数据，</a:t>
            </a:r>
            <a:r>
              <a:rPr lang="en-US" altLang="zh-CN" smtClean="0"/>
              <a:t>RJ-45</a:t>
            </a:r>
            <a:r>
              <a:rPr lang="zh-CN" altLang="en-US" smtClean="0"/>
              <a:t>接头中的针脚必须按照一定的线序排列。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22354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双绞线和同轴电缆传输数据时使用的是电信号，而光纤传输数据时使用的是光信号。光纤支持的传输速率包括</a:t>
            </a:r>
            <a:r>
              <a:rPr lang="en-US" altLang="zh-CN" smtClean="0"/>
              <a:t>10Mbps</a:t>
            </a:r>
            <a:r>
              <a:rPr lang="zh-CN" altLang="en-US" smtClean="0"/>
              <a:t>，</a:t>
            </a:r>
            <a:r>
              <a:rPr lang="en-US" altLang="zh-CN" smtClean="0"/>
              <a:t>100Mbps</a:t>
            </a:r>
            <a:r>
              <a:rPr lang="zh-CN" altLang="en-US" smtClean="0"/>
              <a:t>，</a:t>
            </a:r>
            <a:r>
              <a:rPr lang="en-US" altLang="zh-CN" smtClean="0"/>
              <a:t>1Gbps</a:t>
            </a:r>
            <a:r>
              <a:rPr lang="zh-CN" altLang="en-US" smtClean="0"/>
              <a:t>，</a:t>
            </a:r>
            <a:r>
              <a:rPr lang="en-US" altLang="zh-CN" smtClean="0"/>
              <a:t>10Gbps</a:t>
            </a:r>
            <a:r>
              <a:rPr lang="zh-CN" altLang="en-US" smtClean="0"/>
              <a:t>，甚至更高。根据光纤传输光信号模式的不同，光纤又可分为单模光纤和多模光纤。单模光纤</a:t>
            </a:r>
            <a:r>
              <a:rPr lang="zh-CN" altLang="zh-CN" smtClean="0"/>
              <a:t>只能传</a:t>
            </a:r>
            <a:r>
              <a:rPr lang="zh-CN" altLang="en-US" smtClean="0"/>
              <a:t>输</a:t>
            </a:r>
            <a:r>
              <a:rPr lang="zh-CN" altLang="zh-CN" smtClean="0"/>
              <a:t>一种模式的光</a:t>
            </a:r>
            <a:r>
              <a:rPr lang="zh-CN" altLang="en-US" smtClean="0"/>
              <a:t>，不存在</a:t>
            </a:r>
            <a:r>
              <a:rPr lang="zh-CN" altLang="zh-CN" smtClean="0"/>
              <a:t>模间色散，</a:t>
            </a:r>
            <a:r>
              <a:rPr lang="zh-CN" altLang="en-US" smtClean="0"/>
              <a:t>因此</a:t>
            </a:r>
            <a:r>
              <a:rPr lang="zh-CN" altLang="zh-CN" smtClean="0"/>
              <a:t>适用于</a:t>
            </a:r>
            <a:r>
              <a:rPr lang="zh-CN" altLang="en-US" smtClean="0"/>
              <a:t>长距离高速传输。多模光纤允许</a:t>
            </a:r>
            <a:r>
              <a:rPr lang="zh-CN" altLang="zh-CN" smtClean="0"/>
              <a:t>不同模式的光</a:t>
            </a:r>
            <a:r>
              <a:rPr lang="zh-CN" altLang="en-US" smtClean="0"/>
              <a:t>在</a:t>
            </a:r>
            <a:r>
              <a:rPr lang="zh-CN" altLang="zh-CN" smtClean="0"/>
              <a:t>一根光纤上传输</a:t>
            </a:r>
            <a:r>
              <a:rPr lang="zh-CN" altLang="en-US" smtClean="0"/>
              <a:t>，由于模间色散较大而导致信号脉冲展宽严重，因此多模光纤主要用于局域网中的短距离传输。光纤连接器种类很多，常用的连接器包括</a:t>
            </a:r>
            <a:r>
              <a:rPr lang="en-US" altLang="zh-CN" smtClean="0"/>
              <a:t>ST</a:t>
            </a:r>
            <a:r>
              <a:rPr lang="zh-CN" altLang="en-US" smtClean="0"/>
              <a:t>，</a:t>
            </a:r>
            <a:r>
              <a:rPr lang="en-US" altLang="zh-CN" smtClean="0"/>
              <a:t>FC</a:t>
            </a:r>
            <a:r>
              <a:rPr lang="zh-CN" altLang="en-US" smtClean="0"/>
              <a:t>，</a:t>
            </a:r>
            <a:r>
              <a:rPr lang="en-US" altLang="zh-CN" smtClean="0"/>
              <a:t>SC</a:t>
            </a:r>
            <a:r>
              <a:rPr lang="zh-CN" altLang="en-US" smtClean="0"/>
              <a:t>，</a:t>
            </a:r>
            <a:r>
              <a:rPr lang="en-US" altLang="zh-CN" smtClean="0"/>
              <a:t>LC</a:t>
            </a:r>
            <a:r>
              <a:rPr lang="zh-CN" altLang="en-US" smtClean="0"/>
              <a:t>连接器。</a:t>
            </a:r>
            <a:endParaRPr lang="en-US" altLang="zh-CN" smtClean="0"/>
          </a:p>
          <a:p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58878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网络通信中常常会用到各种各样的串口电缆。常用的串口电缆标准为</a:t>
            </a:r>
            <a:r>
              <a:rPr lang="en-US" altLang="zh-CN" dirty="0" smtClean="0"/>
              <a:t>RS-232</a:t>
            </a:r>
            <a:r>
              <a:rPr lang="zh-CN" altLang="en-US" dirty="0" smtClean="0"/>
              <a:t>，同时也是推荐的标准。但是</a:t>
            </a:r>
            <a:r>
              <a:rPr lang="en-US" altLang="zh-CN" dirty="0" smtClean="0"/>
              <a:t>RS-232</a:t>
            </a:r>
            <a:r>
              <a:rPr lang="zh-CN" altLang="en-US" dirty="0" smtClean="0"/>
              <a:t>的传输速率有限，传输距离仅为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米。其他的串口电缆标准可以支持更长的传输距离，例如</a:t>
            </a:r>
            <a:r>
              <a:rPr lang="en-US" altLang="zh-CN" dirty="0" smtClean="0"/>
              <a:t>RS-422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RS-485</a:t>
            </a:r>
            <a:r>
              <a:rPr lang="zh-CN" altLang="en-US" dirty="0" smtClean="0"/>
              <a:t>的传输距离可达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米。</a:t>
            </a:r>
            <a:r>
              <a:rPr lang="en-US" altLang="zh-CN" dirty="0" smtClean="0"/>
              <a:t>RS-422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RS-485</a:t>
            </a:r>
            <a:r>
              <a:rPr lang="zh-CN" altLang="en-US" dirty="0" smtClean="0"/>
              <a:t>串口电缆通常使用</a:t>
            </a:r>
            <a:r>
              <a:rPr lang="en-US" altLang="zh-CN" dirty="0" smtClean="0"/>
              <a:t>V.35</a:t>
            </a:r>
            <a:r>
              <a:rPr lang="zh-CN" altLang="en-US" dirty="0" smtClean="0"/>
              <a:t>接头，这种接头在上世纪</a:t>
            </a:r>
            <a:r>
              <a:rPr lang="en-US" altLang="zh-CN" dirty="0" smtClean="0"/>
              <a:t>80</a:t>
            </a:r>
            <a:r>
              <a:rPr lang="zh-CN" altLang="en-US" dirty="0" smtClean="0"/>
              <a:t>年代已经淘汰，但是现在仍在帧中继、</a:t>
            </a:r>
            <a:r>
              <a:rPr lang="en-US" altLang="zh-CN" dirty="0" smtClean="0"/>
              <a:t>ATM</a:t>
            </a:r>
            <a:r>
              <a:rPr lang="zh-CN" altLang="en-US" dirty="0" smtClean="0"/>
              <a:t>等传统网络上使用。</a:t>
            </a:r>
            <a:r>
              <a:rPr lang="en-US" altLang="zh-CN" dirty="0" smtClean="0"/>
              <a:t>V.24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RS-232</a:t>
            </a:r>
            <a:r>
              <a:rPr lang="zh-CN" altLang="en-US" dirty="0" smtClean="0"/>
              <a:t>标准的欧洲版。</a:t>
            </a:r>
            <a:r>
              <a:rPr lang="en-US" altLang="zh-CN" dirty="0" smtClean="0"/>
              <a:t>RS-232</a:t>
            </a:r>
            <a:r>
              <a:rPr lang="zh-CN" altLang="en-US" dirty="0" smtClean="0"/>
              <a:t>本身没有定义接头标准，常用的接头类型为</a:t>
            </a:r>
            <a:r>
              <a:rPr lang="en-US" altLang="zh-CN" dirty="0" smtClean="0"/>
              <a:t>DB-9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DB-25</a:t>
            </a:r>
            <a:r>
              <a:rPr lang="zh-CN" altLang="en-US" dirty="0" smtClean="0"/>
              <a:t>。现在，</a:t>
            </a:r>
            <a:r>
              <a:rPr lang="en-US" altLang="zh-CN" dirty="0" smtClean="0"/>
              <a:t>RS-232</a:t>
            </a:r>
            <a:r>
              <a:rPr lang="zh-CN" altLang="en-US" dirty="0" smtClean="0"/>
              <a:t>已逐渐被</a:t>
            </a:r>
            <a:r>
              <a:rPr lang="en-US" altLang="zh-CN" dirty="0" smtClean="0"/>
              <a:t>FireWire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等新标准取代，新产品和新设备已普遍使用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标准。</a:t>
            </a:r>
            <a:endParaRPr lang="en-US" altLang="zh-CN" dirty="0" smtClean="0"/>
          </a:p>
          <a:p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32327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如图是一个</a:t>
            </a:r>
            <a:r>
              <a:rPr lang="en-US" altLang="zh-CN" dirty="0" smtClean="0"/>
              <a:t>10BASE5</a:t>
            </a:r>
            <a:r>
              <a:rPr lang="zh-CN" altLang="en-US" dirty="0" smtClean="0"/>
              <a:t>以太网，每个主机都是用同一根同轴电缆来与其它主机进行通信，因此，这里的同轴电缆又被称为共享介质，相应的网络被称为共享介质网络，或简称为共享式网络。共享式网络中，不同的主机同时发送数据时，就会产生信号冲突的问题，解决这一问题的方法一般是采用载波侦听多路访问</a:t>
            </a:r>
            <a:r>
              <a:rPr lang="en-US" altLang="zh-CN" dirty="0" smtClean="0"/>
              <a:t>/</a:t>
            </a:r>
            <a:r>
              <a:rPr lang="zh-CN" altLang="en-US" dirty="0" smtClean="0"/>
              <a:t>冲突检测技术（</a:t>
            </a:r>
            <a:r>
              <a:rPr lang="en-US" altLang="zh-CN" dirty="0" smtClean="0"/>
              <a:t>Carrier Sense Multiple Access/Collision Detection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CSMA/CD</a:t>
            </a:r>
            <a:r>
              <a:rPr lang="zh-CN" altLang="en-US" dirty="0" smtClean="0"/>
              <a:t>的基本工作过程如下：</a:t>
            </a:r>
          </a:p>
          <a:p>
            <a:r>
              <a:rPr lang="zh-CN" altLang="en-US" dirty="0" smtClean="0"/>
              <a:t>终端设备不停地检测共享线路的状态。如果线路空闲，则可以发送数据；如果线路不空闲，则等待一段时间后继续检测（延时时间由退避算法决定）。</a:t>
            </a:r>
          </a:p>
          <a:p>
            <a:r>
              <a:rPr lang="zh-CN" altLang="en-US" dirty="0" smtClean="0"/>
              <a:t>如果有另外一个设备同时发送数据，两个设备发送的数据会产生冲突。</a:t>
            </a:r>
          </a:p>
          <a:p>
            <a:r>
              <a:rPr lang="zh-CN" altLang="en-US" dirty="0" smtClean="0"/>
              <a:t>终端设备检测到冲突之后，会马上停止发送自己的数据，并发送特殊阻塞信息，以强化冲突信号，使线路上其他站点能够尽早检测到冲突。</a:t>
            </a:r>
          </a:p>
          <a:p>
            <a:r>
              <a:rPr lang="zh-CN" altLang="en-US" dirty="0" smtClean="0"/>
              <a:t>终端设备检测到冲突后，等待一段时间之后再进行数据发送（延时时间由退避算法决定）。</a:t>
            </a:r>
            <a:endParaRPr lang="en-US" altLang="zh-CN" dirty="0" smtClean="0"/>
          </a:p>
          <a:p>
            <a:r>
              <a:rPr lang="en-US" altLang="zh-CN" dirty="0" smtClean="0"/>
              <a:t>CSMA/CD</a:t>
            </a:r>
            <a:r>
              <a:rPr lang="zh-CN" altLang="en-US" dirty="0" smtClean="0"/>
              <a:t>的工作原理可简单总结为：先听后发，边发边听，冲突停发，随机延迟后重发。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18233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266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/>
              <a:t>传输介质简介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99793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直接连接符 18"/>
          <p:cNvCxnSpPr>
            <a:cxnSpLocks noChangeShapeType="1"/>
          </p:cNvCxnSpPr>
          <p:nvPr/>
        </p:nvCxnSpPr>
        <p:spPr bwMode="auto">
          <a:xfrm flipH="1">
            <a:off x="4727575" y="4365625"/>
            <a:ext cx="38163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7" name="直接连接符 18"/>
          <p:cNvCxnSpPr>
            <a:cxnSpLocks noChangeShapeType="1"/>
          </p:cNvCxnSpPr>
          <p:nvPr/>
        </p:nvCxnSpPr>
        <p:spPr bwMode="auto">
          <a:xfrm flipH="1">
            <a:off x="4656138" y="2349500"/>
            <a:ext cx="38163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双工模式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两种双工模式都支持双向数据传输。</a:t>
            </a:r>
          </a:p>
          <a:p>
            <a:endParaRPr lang="zh-CN" altLang="en-US" dirty="0"/>
          </a:p>
        </p:txBody>
      </p:sp>
      <p:cxnSp>
        <p:nvCxnSpPr>
          <p:cNvPr id="26640" name="直接箭头连接符 18"/>
          <p:cNvCxnSpPr>
            <a:cxnSpLocks noChangeShapeType="1"/>
          </p:cNvCxnSpPr>
          <p:nvPr/>
        </p:nvCxnSpPr>
        <p:spPr bwMode="auto">
          <a:xfrm>
            <a:off x="5244930" y="2663882"/>
            <a:ext cx="2665459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直接箭头连接符 19"/>
          <p:cNvCxnSpPr>
            <a:cxnSpLocks noChangeShapeType="1"/>
          </p:cNvCxnSpPr>
          <p:nvPr/>
        </p:nvCxnSpPr>
        <p:spPr bwMode="auto">
          <a:xfrm>
            <a:off x="5249693" y="4105232"/>
            <a:ext cx="2663871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6" name="TextBox 29"/>
          <p:cNvSpPr txBox="1">
            <a:spLocks noChangeArrowheads="1"/>
          </p:cNvSpPr>
          <p:nvPr/>
        </p:nvSpPr>
        <p:spPr bwMode="auto">
          <a:xfrm>
            <a:off x="2711451" y="2205038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0" dirty="0">
                <a:latin typeface="Arial" charset="0"/>
                <a:ea typeface="+mn-ea"/>
                <a:cs typeface="Arial" charset="0"/>
              </a:rPr>
              <a:t>半双工</a:t>
            </a:r>
          </a:p>
        </p:txBody>
      </p:sp>
      <p:sp>
        <p:nvSpPr>
          <p:cNvPr id="18447" name="TextBox 30"/>
          <p:cNvSpPr txBox="1">
            <a:spLocks noChangeArrowheads="1"/>
          </p:cNvSpPr>
          <p:nvPr/>
        </p:nvSpPr>
        <p:spPr bwMode="auto">
          <a:xfrm>
            <a:off x="2711451" y="4005263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0" dirty="0">
                <a:latin typeface="Arial" charset="0"/>
                <a:ea typeface="+mn-ea"/>
                <a:cs typeface="Arial" charset="0"/>
              </a:rPr>
              <a:t>全双工</a:t>
            </a:r>
          </a:p>
        </p:txBody>
      </p:sp>
      <p:cxnSp>
        <p:nvCxnSpPr>
          <p:cNvPr id="26644" name="直接箭头连接符 18"/>
          <p:cNvCxnSpPr>
            <a:cxnSpLocks noChangeShapeType="1"/>
          </p:cNvCxnSpPr>
          <p:nvPr/>
        </p:nvCxnSpPr>
        <p:spPr bwMode="auto">
          <a:xfrm flipH="1">
            <a:off x="5278268" y="2128858"/>
            <a:ext cx="2663871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4148246" y="1557339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6633" name="TextBox 8"/>
          <p:cNvSpPr txBox="1">
            <a:spLocks noChangeArrowheads="1"/>
          </p:cNvSpPr>
          <p:nvPr/>
        </p:nvSpPr>
        <p:spPr bwMode="auto">
          <a:xfrm>
            <a:off x="8308976" y="1557339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6634" name="TextBox 8"/>
          <p:cNvSpPr txBox="1">
            <a:spLocks noChangeArrowheads="1"/>
          </p:cNvSpPr>
          <p:nvPr/>
        </p:nvSpPr>
        <p:spPr bwMode="auto">
          <a:xfrm>
            <a:off x="4148246" y="3500438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6635" name="TextBox 8"/>
          <p:cNvSpPr txBox="1">
            <a:spLocks noChangeArrowheads="1"/>
          </p:cNvSpPr>
          <p:nvPr/>
        </p:nvSpPr>
        <p:spPr bwMode="auto">
          <a:xfrm>
            <a:off x="8308976" y="3500438"/>
            <a:ext cx="595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0134" y="2038442"/>
            <a:ext cx="926004" cy="711171"/>
          </a:xfrm>
          <a:prstGeom prst="rect">
            <a:avLst/>
          </a:prstGeom>
        </p:spPr>
      </p:pic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9181" y="2035028"/>
            <a:ext cx="926004" cy="711171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1571" y="4049727"/>
            <a:ext cx="926004" cy="711171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4304" y="4049726"/>
            <a:ext cx="926004" cy="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12285" y="1233487"/>
            <a:ext cx="10560049" cy="46800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 smtClean="0">
                <a:latin typeface="+mn-ea"/>
              </a:rPr>
              <a:t>企业网络中部署千兆以太网时使用哪种传输介质</a:t>
            </a:r>
            <a:r>
              <a:rPr lang="zh-CN" altLang="en-US" dirty="0" smtClean="0">
                <a:latin typeface="+mn-ea"/>
              </a:rPr>
              <a:t>？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光纤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smtClean="0">
                <a:latin typeface="+mn-ea"/>
              </a:rPr>
              <a:t>千兆网线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什么是冲突域？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CSMA/CD</a:t>
            </a:r>
            <a:r>
              <a:rPr lang="zh-CN" altLang="en-US" dirty="0" smtClean="0">
                <a:latin typeface="+mn-ea"/>
              </a:rPr>
              <a:t>的作用是什么？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442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006395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通信网络除了包含通信设备本身之外，还包含连接这些设备的传输介质，如同轴电缆、双绞线和光纤等。不同的传输介质具有不同的特性，这些特性直接影响到通信的诸多方面，如线路编码方式、传输速度和传输距离等。</a:t>
            </a:r>
          </a:p>
        </p:txBody>
      </p:sp>
    </p:spTree>
    <p:extLst>
      <p:ext uri="{BB962C8B-B14F-4D97-AF65-F5344CB8AC3E}">
        <p14:creationId xmlns:p14="http://schemas.microsoft.com/office/powerpoint/2010/main" val="16328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了解一些常见的传输介质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理解冲突域和双工模式的基本概念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16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简单网络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两个终端，用一条能承载数据传输的物理介质（也称为传输介质）连接起来，就组成了一个最简单的网络。</a:t>
            </a:r>
          </a:p>
          <a:p>
            <a:endParaRPr lang="zh-CN" altLang="en-US" dirty="0"/>
          </a:p>
        </p:txBody>
      </p:sp>
      <p:pic>
        <p:nvPicPr>
          <p:cNvPr id="1434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7" y="3130358"/>
            <a:ext cx="3609974" cy="12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3661930" y="2349500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4346" name="TextBox 9"/>
          <p:cNvSpPr txBox="1">
            <a:spLocks noChangeArrowheads="1"/>
          </p:cNvSpPr>
          <p:nvPr/>
        </p:nvSpPr>
        <p:spPr bwMode="auto">
          <a:xfrm>
            <a:off x="7830482" y="2349500"/>
            <a:ext cx="5950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>
            <a:off x="5499101" y="3275013"/>
            <a:ext cx="10048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0" dirty="0">
                <a:latin typeface="Arial" charset="0"/>
                <a:ea typeface="+mn-ea"/>
                <a:cs typeface="Arial" charset="0"/>
              </a:rPr>
              <a:t>物理介质</a:t>
            </a:r>
          </a:p>
        </p:txBody>
      </p:sp>
      <p:pic>
        <p:nvPicPr>
          <p:cNvPr id="15" name="图片 14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4476" y="2823900"/>
            <a:ext cx="926004" cy="711171"/>
          </a:xfrm>
          <a:prstGeom prst="rect">
            <a:avLst/>
          </a:prstGeom>
        </p:spPr>
      </p:pic>
      <p:pic>
        <p:nvPicPr>
          <p:cNvPr id="16" name="图片 1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9448" y="2823899"/>
            <a:ext cx="926004" cy="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介质</a:t>
            </a:r>
            <a:r>
              <a:rPr lang="en-US" altLang="zh-CN" dirty="0" smtClean="0">
                <a:latin typeface="+mn-ea"/>
                <a:ea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</a:rPr>
              <a:t>同轴电缆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271639" y="3898617"/>
          <a:ext cx="7648722" cy="17771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以太网标准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1" marR="91451" marT="45706" marB="45706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电缆类别</a:t>
                      </a: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最长有效传输距离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9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10BASE5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51" marR="91451" marT="45706" marB="45706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Arial" pitchFamily="34" charset="0"/>
                          <a:cs typeface="Arial" pitchFamily="34" charset="0"/>
                        </a:rPr>
                        <a:t>粗同轴电缆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500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10BASE2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51" marR="91451" marT="45706" marB="45706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Arial" pitchFamily="34" charset="0"/>
                          <a:cs typeface="Arial" pitchFamily="34" charset="0"/>
                        </a:rPr>
                        <a:t>细同轴电缆</a:t>
                      </a:r>
                      <a:endParaRPr lang="zh-CN" alt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185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en-US" altLang="zh-CN" sz="1600" dirty="0" smtClean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06" name="Picture 23" descr="C:\Users\z00206179\Desktop\捕获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2318">
            <a:off x="6743700" y="1773239"/>
            <a:ext cx="182880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25" descr="C:\Users\z00206179\Desktop\捕获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1584326"/>
            <a:ext cx="252095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3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介质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双绞线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188805" y="3841467"/>
          <a:ext cx="7808042" cy="19599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8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以太网标准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线缆类别</a:t>
                      </a: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最长有效传输距离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10BASE-T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两对</a:t>
                      </a: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3/4/5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类双绞线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100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en-US" altLang="zh-CN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100BASE-TX</a:t>
                      </a:r>
                      <a:endParaRPr lang="en-US" altLang="zh-CN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两对</a:t>
                      </a: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类双绞线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100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7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1000BASE-T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四对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5e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类双绞线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100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58" name="Picture 28" descr="\\info-server\10_PhotoLib\01-Network\03-Enterprise Network\03-S77&amp;S97\Huawei S77&amp;S97 Other Modules Photos (2012-12-04)\01-Cable\03-Network cable &amp; unshielded RJ 45 connector\02-Processed images\03-Unshielded RJ 45 conn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066" y="1749378"/>
            <a:ext cx="208756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31" descr="C:\Users\z00206179\Desktop\捕获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12" y="1502565"/>
            <a:ext cx="3525837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382" y="1367711"/>
            <a:ext cx="3310150" cy="215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介质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光纤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351088" y="4265614"/>
          <a:ext cx="7345362" cy="19716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8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以太网标准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线缆类别</a:t>
                      </a: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最长有效传输距离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10BASE-F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单模</a:t>
                      </a: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多模光纤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2000 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100BASE-FX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单模</a:t>
                      </a: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多模光纤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2000 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9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1000BASE-LX</a:t>
                      </a:r>
                      <a:endParaRPr lang="zh-CN" altLang="zh-CN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单模</a:t>
                      </a: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多模光纤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316 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1000BASE-SX</a:t>
                      </a:r>
                      <a:endParaRPr lang="zh-CN" altLang="zh-CN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多模光纤</a:t>
                      </a:r>
                      <a:endParaRPr lang="zh-CN" altLang="zh-CN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316 </a:t>
                      </a: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zh-CN" altLang="zh-CN" sz="16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10" name="Picture 31" descr="\\info-server\10_PhotoLib\01-Network\03-Enterprise Network\01-S17&amp;S27&amp;S37&amp;S57&amp;S67\Huawei S17&amp;S27&amp;S37&amp;S57&amp;S67 Other Modules Photos (2012-11-16)\01-Cable\02-Fiber\02-Processed images\Multi-mode fib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21" y="1051200"/>
            <a:ext cx="1679575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1" name="Picture 33" descr="C:\Users\z00206179\Desktop\捕获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73" y="1386714"/>
            <a:ext cx="3887788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2" name="图片 6" descr="光纤跳线（SC-SC单模双芯）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15" y="2726564"/>
            <a:ext cx="17287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9634" y="1757516"/>
            <a:ext cx="3523810" cy="19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介质</a:t>
            </a:r>
            <a:r>
              <a:rPr lang="en-US" altLang="zh-CN" dirty="0" smtClean="0">
                <a:latin typeface="+mj-ea"/>
              </a:rPr>
              <a:t>-</a:t>
            </a:r>
            <a:r>
              <a:rPr lang="zh-CN" altLang="en-US" dirty="0" smtClean="0">
                <a:latin typeface="+mj-ea"/>
              </a:rPr>
              <a:t>串口电缆</a:t>
            </a:r>
          </a:p>
        </p:txBody>
      </p:sp>
      <p:pic>
        <p:nvPicPr>
          <p:cNvPr id="22532" name="Picture 22" descr="\\info-server\10_PhotoLib\01-Network\03-Enterprise Network\05-AR\Other Modules Photos\02-Cable\05-V 24 DTE cable\02-Processed images\V 24 DTE c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603376"/>
            <a:ext cx="30972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424113" y="4365626"/>
          <a:ext cx="7345362" cy="12461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4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线缆类别</a:t>
                      </a:r>
                    </a:p>
                  </a:txBody>
                  <a:tcPr marL="91447" marR="91447" marT="45736" marB="4573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速率</a:t>
                      </a:r>
                    </a:p>
                  </a:txBody>
                  <a:tcPr marL="91447" marR="91447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kern="100" dirty="0" smtClean="0">
                          <a:latin typeface="+mn-ea"/>
                          <a:ea typeface="+mn-ea"/>
                          <a:cs typeface="Arial" pitchFamily="34" charset="0"/>
                        </a:rPr>
                        <a:t>V.24</a:t>
                      </a:r>
                      <a:endParaRPr lang="zh-CN" altLang="zh-CN" sz="1600" kern="1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6" marB="4573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1.2Kbit/s ~ 64Kbit/s</a:t>
                      </a:r>
                      <a:endParaRPr lang="zh-CN" altLang="zh-CN" sz="1600" kern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6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kern="100" dirty="0" smtClean="0">
                          <a:latin typeface="+mn-ea"/>
                          <a:ea typeface="+mn-ea"/>
                          <a:cs typeface="Arial" pitchFamily="34" charset="0"/>
                        </a:rPr>
                        <a:t>V.35</a:t>
                      </a:r>
                      <a:endParaRPr lang="zh-CN" altLang="zh-CN" sz="1600" kern="1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6" marB="4573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1.2Kbit/s</a:t>
                      </a:r>
                      <a:r>
                        <a:rPr lang="zh-CN" altLang="en-US" sz="1600" kern="1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1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~ </a:t>
                      </a: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2.048Mbit/s</a:t>
                      </a:r>
                      <a:endParaRPr lang="zh-CN" altLang="zh-CN" sz="1600" kern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547" name="Picture 7" descr="fig_dc_ar_hw_020133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557338"/>
            <a:ext cx="36576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964503" y="3573464"/>
            <a:ext cx="589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1600" kern="100" dirty="0">
                <a:latin typeface="+mn-ea"/>
                <a:ea typeface="+mn-ea"/>
                <a:cs typeface="Arial" pitchFamily="34" charset="0"/>
              </a:rPr>
              <a:t>V.24</a:t>
            </a:r>
            <a:endParaRPr lang="zh-CN" altLang="zh-CN" sz="1600" kern="1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90328" y="3573464"/>
            <a:ext cx="589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1600" kern="100" dirty="0">
                <a:latin typeface="+mn-ea"/>
                <a:ea typeface="+mn-ea"/>
                <a:cs typeface="Arial" pitchFamily="34" charset="0"/>
              </a:rPr>
              <a:t>V.35</a:t>
            </a:r>
            <a:endParaRPr lang="zh-CN" altLang="zh-CN" sz="1600" kern="100" dirty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冲突域</a:t>
            </a:r>
            <a:endParaRPr lang="zh-CN" altLang="en-US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共享式网络中可能会出现信号冲突现象。</a:t>
            </a:r>
          </a:p>
          <a:p>
            <a:endParaRPr lang="zh-CN" altLang="en-US" dirty="0"/>
          </a:p>
        </p:txBody>
      </p:sp>
      <p:pic>
        <p:nvPicPr>
          <p:cNvPr id="24587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6" y="3429184"/>
            <a:ext cx="120650" cy="109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1" y="2349811"/>
            <a:ext cx="120650" cy="109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4" y="3429184"/>
            <a:ext cx="120650" cy="109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9" y="2338699"/>
            <a:ext cx="120650" cy="109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1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6" y="3245635"/>
            <a:ext cx="7210425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96" name="直接箭头连接符 20"/>
          <p:cNvCxnSpPr>
            <a:cxnSpLocks noChangeShapeType="1"/>
          </p:cNvCxnSpPr>
          <p:nvPr/>
        </p:nvCxnSpPr>
        <p:spPr bwMode="auto">
          <a:xfrm>
            <a:off x="3863753" y="2781187"/>
            <a:ext cx="1800200" cy="503997"/>
          </a:xfrm>
          <a:prstGeom prst="bentConnector3">
            <a:avLst>
              <a:gd name="adj1" fmla="val 14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直接箭头连接符 29"/>
          <p:cNvCxnSpPr>
            <a:cxnSpLocks noChangeShapeType="1"/>
          </p:cNvCxnSpPr>
          <p:nvPr/>
        </p:nvCxnSpPr>
        <p:spPr bwMode="auto">
          <a:xfrm>
            <a:off x="5159377" y="3278463"/>
            <a:ext cx="520" cy="65471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直接箭头连接符 20"/>
          <p:cNvCxnSpPr>
            <a:cxnSpLocks noChangeShapeType="1"/>
          </p:cNvCxnSpPr>
          <p:nvPr/>
        </p:nvCxnSpPr>
        <p:spPr bwMode="auto">
          <a:xfrm rot="10800000">
            <a:off x="6375401" y="3640371"/>
            <a:ext cx="1943100" cy="431749"/>
          </a:xfrm>
          <a:prstGeom prst="bentConnector3">
            <a:avLst>
              <a:gd name="adj1" fmla="val 537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直接箭头连接符 35"/>
          <p:cNvCxnSpPr>
            <a:cxnSpLocks noChangeShapeType="1"/>
          </p:cNvCxnSpPr>
          <p:nvPr/>
        </p:nvCxnSpPr>
        <p:spPr bwMode="auto">
          <a:xfrm flipV="1">
            <a:off x="6959601" y="2781187"/>
            <a:ext cx="496" cy="85442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0" name="组合 48"/>
          <p:cNvGrpSpPr>
            <a:grpSpLocks/>
          </p:cNvGrpSpPr>
          <p:nvPr/>
        </p:nvGrpSpPr>
        <p:grpSpPr bwMode="auto">
          <a:xfrm rot="16584728">
            <a:off x="5746796" y="3119624"/>
            <a:ext cx="760324" cy="576263"/>
            <a:chOff x="-3533372" y="1700808"/>
            <a:chExt cx="1193690" cy="951870"/>
          </a:xfrm>
        </p:grpSpPr>
        <p:pic>
          <p:nvPicPr>
            <p:cNvPr id="24601" name="Picture 23" descr="D:\2012\美化PPT\分层\美化30\红色块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2973074" y="2148622"/>
              <a:ext cx="633392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2" name="Picture 23" descr="D:\2012\美化PPT\分层\美化30\红色块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3533372" y="2148622"/>
              <a:ext cx="633392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3" name="Picture 23" descr="D:\2012\美化PPT\分层\美化30\红色块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3276872" y="1700808"/>
              <a:ext cx="653045" cy="51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2" name="TextBox 8"/>
          <p:cNvSpPr txBox="1">
            <a:spLocks noChangeArrowheads="1"/>
          </p:cNvSpPr>
          <p:nvPr/>
        </p:nvSpPr>
        <p:spPr bwMode="auto">
          <a:xfrm>
            <a:off x="3306078" y="1557339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6621463" y="1557339"/>
            <a:ext cx="595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4894263" y="4941889"/>
            <a:ext cx="601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585" name="TextBox 8"/>
          <p:cNvSpPr txBox="1">
            <a:spLocks noChangeArrowheads="1"/>
          </p:cNvSpPr>
          <p:nvPr/>
        </p:nvSpPr>
        <p:spPr bwMode="auto">
          <a:xfrm>
            <a:off x="8274119" y="5013326"/>
            <a:ext cx="609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D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5370" name="TextBox 8"/>
          <p:cNvSpPr txBox="1">
            <a:spLocks noChangeArrowheads="1"/>
          </p:cNvSpPr>
          <p:nvPr/>
        </p:nvSpPr>
        <p:spPr bwMode="auto">
          <a:xfrm>
            <a:off x="8616950" y="2924176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latin typeface="+mn-ea"/>
                <a:ea typeface="+mn-ea"/>
              </a:rPr>
              <a:t>同轴电缆</a:t>
            </a:r>
          </a:p>
        </p:txBody>
      </p:sp>
      <p:pic>
        <p:nvPicPr>
          <p:cNvPr id="33" name="图片 32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92801" y="1889179"/>
            <a:ext cx="926004" cy="711171"/>
          </a:xfrm>
          <a:prstGeom prst="rect">
            <a:avLst/>
          </a:prstGeom>
        </p:spPr>
      </p:pic>
      <p:pic>
        <p:nvPicPr>
          <p:cNvPr id="34" name="图片 33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5400" y="1895241"/>
            <a:ext cx="926004" cy="711171"/>
          </a:xfrm>
          <a:prstGeom prst="rect">
            <a:avLst/>
          </a:prstGeom>
        </p:spPr>
      </p:pic>
      <p:pic>
        <p:nvPicPr>
          <p:cNvPr id="35" name="图片 34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20199" y="4089960"/>
            <a:ext cx="926004" cy="711171"/>
          </a:xfrm>
          <a:prstGeom prst="rect">
            <a:avLst/>
          </a:prstGeom>
        </p:spPr>
      </p:pic>
      <p:pic>
        <p:nvPicPr>
          <p:cNvPr id="36" name="图片 35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0287" y="4088479"/>
            <a:ext cx="926004" cy="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64661</TotalTime>
  <Words>1459</Words>
  <Application>Microsoft Office PowerPoint</Application>
  <PresentationFormat>宽屏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FrutigerNext LT Light</vt:lpstr>
      <vt:lpstr>FrutigerNext LT Medium</vt:lpstr>
      <vt:lpstr>FrutigerNext LT Regular</vt:lpstr>
      <vt:lpstr>MS PGothic</vt:lpstr>
      <vt:lpstr>黑体</vt:lpstr>
      <vt:lpstr>宋体</vt:lpstr>
      <vt:lpstr>微软雅黑</vt:lpstr>
      <vt:lpstr>Arial</vt:lpstr>
      <vt:lpstr>Wingdings</vt:lpstr>
      <vt:lpstr>培训与认证部-母版</vt:lpstr>
      <vt:lpstr>传输介质简介</vt:lpstr>
      <vt:lpstr>PowerPoint 演示文稿</vt:lpstr>
      <vt:lpstr>PowerPoint 演示文稿</vt:lpstr>
      <vt:lpstr>简单网络</vt:lpstr>
      <vt:lpstr>介质-同轴电缆</vt:lpstr>
      <vt:lpstr>介质-双绞线</vt:lpstr>
      <vt:lpstr>介质-光纤</vt:lpstr>
      <vt:lpstr>介质-串口电缆</vt:lpstr>
      <vt:lpstr>冲突域</vt:lpstr>
      <vt:lpstr>双工模式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My</cp:lastModifiedBy>
  <cp:revision>2482</cp:revision>
  <dcterms:created xsi:type="dcterms:W3CDTF">2003-08-21T06:48:56Z</dcterms:created>
  <dcterms:modified xsi:type="dcterms:W3CDTF">2020-11-19T13:30:41Z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(3)scz8jly4U42tys6UpdySl0Tg/b4iV93zvAMnrfw4QirLhkPmgKAasjA5Wquu66C0qQjc8YUP
WLpOeXkgTDpiks8AtBoAIGyibaXjM+k+/OV4jfBu8pai3orJclVsbWoXUDbsI0FVMUaS2cEc
5Fs02gXm70YDcLRVdMUSN+6q+jK6sp9l60PNsw5pykyYo++Jq/bnjh0NGfvY1EeN3sq7lXIL
xl0Ve+iSFNhgaLav+p</vt:lpwstr>
  </property>
  <property fmtid="{D5CDD505-2E9C-101B-9397-08002B2CF9AE}" pid="18" name="_2015_ms_pID_7253431">
    <vt:lpwstr>3jykReLMnLEmVmdA56K2D4I22VN26UJWnFT7vvLvWXiY8iizortwuD
juLScIk9P49I2aHacPkbBvxRMdApaZLTYDW94Dchkwob7dv460K/+QQIIEuBBEiwG5fB5BRJ
N5YDiE4+AscGpxsYTrOMpH4Q7D0JmPbZyH6/knhUkCr29yaPePNpg6JLOS6+W6FXvBcZOQzm
fIZsxH/bC4RyRy7xS1C+DRL+btng280zyg1L</vt:lpwstr>
  </property>
  <property fmtid="{D5CDD505-2E9C-101B-9397-08002B2CF9AE}" pid="19" name="_2015_ms_pID_7253432">
    <vt:lpwstr>UPGAAyNT9jux67CexYRdtElKWExBLzj89wcx
i8T5H+hP3CWO5dDCd6xpAoPdOthvcw==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