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2" r:id="rId19"/>
    <p:sldId id="269" r:id="rId20"/>
    <p:sldId id="270" r:id="rId21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1" autoAdjust="0"/>
    <p:restoredTop sz="73746" autoAdjust="0"/>
  </p:normalViewPr>
  <p:slideViewPr>
    <p:cSldViewPr showGuides="1">
      <p:cViewPr varScale="1">
        <p:scale>
          <a:sx n="91" d="100"/>
          <a:sy n="91" d="100"/>
        </p:scale>
        <p:origin x="732" y="78"/>
      </p:cViewPr>
      <p:guideLst>
        <p:guide orient="horz" pos="459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62" d="100"/>
          <a:sy n="62" d="100"/>
        </p:scale>
        <p:origin x="3378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86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ICMP</a:t>
            </a:r>
            <a:r>
              <a:rPr lang="zh-CN" altLang="en-US" dirty="0" smtClean="0"/>
              <a:t>定义了多种消息类型，并用于不同的场景。有些消息不需要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字段来描述具体类型参数，仅用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字段表示消息类型。比如，</a:t>
            </a:r>
            <a:r>
              <a:rPr lang="en-US" altLang="zh-CN" dirty="0" smtClean="0"/>
              <a:t>ICMP Echo</a:t>
            </a:r>
            <a:r>
              <a:rPr lang="zh-CN" altLang="en-US" dirty="0" smtClean="0"/>
              <a:t>回复消息的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字段设置为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有些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消息使用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字段定义消息大类，用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字段表示消息的具体类型。比如，类型为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的消息表示目的不可达，不同的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值表示不可达的原因，包括目的网络不可达（</a:t>
            </a:r>
            <a:r>
              <a:rPr lang="en-US" altLang="zh-CN" dirty="0" smtClean="0"/>
              <a:t>Code=0</a:t>
            </a:r>
            <a:r>
              <a:rPr lang="zh-CN" altLang="en-US" dirty="0" smtClean="0"/>
              <a:t>）、目的主机不可达（</a:t>
            </a:r>
            <a:r>
              <a:rPr lang="en-US" altLang="zh-CN" dirty="0" smtClean="0"/>
              <a:t>Code=1</a:t>
            </a:r>
            <a:r>
              <a:rPr lang="zh-CN" altLang="en-US" dirty="0" smtClean="0"/>
              <a:t>）、协议不可达（</a:t>
            </a:r>
            <a:r>
              <a:rPr lang="en-US" altLang="zh-CN" dirty="0" smtClean="0"/>
              <a:t>Code=2</a:t>
            </a:r>
            <a:r>
              <a:rPr lang="zh-CN" altLang="en-US" dirty="0" smtClean="0"/>
              <a:t>）、目的</a:t>
            </a:r>
            <a:r>
              <a:rPr lang="en-US" altLang="zh-CN" dirty="0" smtClean="0"/>
              <a:t>TCP/UDP</a:t>
            </a:r>
            <a:r>
              <a:rPr lang="zh-CN" altLang="en-US" dirty="0" smtClean="0"/>
              <a:t>端口不可达（</a:t>
            </a:r>
            <a:r>
              <a:rPr lang="en-US" altLang="zh-CN" dirty="0" smtClean="0"/>
              <a:t>Code=3</a:t>
            </a:r>
            <a:r>
              <a:rPr lang="zh-CN" altLang="en-US" dirty="0" smtClean="0"/>
              <a:t>）等。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27259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的一个典型应用是</a:t>
            </a:r>
            <a:r>
              <a:rPr lang="en-US" altLang="zh-CN" smtClean="0"/>
              <a:t>Ping</a:t>
            </a:r>
            <a:r>
              <a:rPr lang="zh-CN" altLang="en-US" smtClean="0"/>
              <a:t>。</a:t>
            </a:r>
            <a:r>
              <a:rPr lang="en-US" altLang="zh-CN" smtClean="0"/>
              <a:t>Ping</a:t>
            </a:r>
            <a:r>
              <a:rPr lang="zh-CN" altLang="en-US" smtClean="0"/>
              <a:t>是检测网络连通性的常用工具，同时也能够收集其他相关信息。用户可以在</a:t>
            </a:r>
            <a:r>
              <a:rPr lang="en-US" altLang="zh-CN" smtClean="0"/>
              <a:t>Ping</a:t>
            </a:r>
            <a:r>
              <a:rPr lang="zh-CN" altLang="en-US" smtClean="0"/>
              <a:t>命令中指定不同参数，如</a:t>
            </a:r>
            <a:r>
              <a:rPr lang="en-US" altLang="zh-CN" smtClean="0"/>
              <a:t>ICMP</a:t>
            </a:r>
            <a:r>
              <a:rPr lang="zh-CN" altLang="en-US" smtClean="0"/>
              <a:t>报文长度、发送的</a:t>
            </a:r>
            <a:r>
              <a:rPr lang="en-US" altLang="zh-CN" smtClean="0"/>
              <a:t>ICMP</a:t>
            </a:r>
            <a:r>
              <a:rPr lang="zh-CN" altLang="en-US" smtClean="0"/>
              <a:t>报文个数、等待回复响应的超时时间等，设备根据配置的参数来构造并发送</a:t>
            </a:r>
            <a:r>
              <a:rPr lang="en-US" altLang="zh-CN" smtClean="0"/>
              <a:t>ICMP</a:t>
            </a:r>
            <a:r>
              <a:rPr lang="zh-CN" altLang="en-US" smtClean="0"/>
              <a:t>报文，进行</a:t>
            </a:r>
            <a:r>
              <a:rPr lang="en-US" altLang="zh-CN" smtClean="0"/>
              <a:t>Ping</a:t>
            </a:r>
            <a:r>
              <a:rPr lang="zh-CN" altLang="en-US" smtClean="0"/>
              <a:t>测试。</a:t>
            </a:r>
            <a:endParaRPr lang="en-US" altLang="zh-CN" smtClean="0"/>
          </a:p>
          <a:p>
            <a:r>
              <a:rPr lang="en-US" altLang="zh-CN" smtClean="0"/>
              <a:t>Ping</a:t>
            </a:r>
            <a:r>
              <a:rPr lang="zh-CN" altLang="en-US" smtClean="0"/>
              <a:t>常用的配置参数说明如下：</a:t>
            </a:r>
            <a:endParaRPr lang="en-US" altLang="zh-CN" smtClean="0"/>
          </a:p>
          <a:p>
            <a:r>
              <a:rPr lang="en-US" altLang="zh-CN" smtClean="0"/>
              <a:t>1. -a source-ip-address</a:t>
            </a:r>
            <a:r>
              <a:rPr lang="zh-CN" altLang="en-US" smtClean="0"/>
              <a:t>指定发送</a:t>
            </a:r>
            <a:r>
              <a:rPr lang="en-US" altLang="zh-CN" smtClean="0"/>
              <a:t>ICMP ECHO-REQUEST</a:t>
            </a:r>
            <a:r>
              <a:rPr lang="zh-CN" altLang="en-US" smtClean="0"/>
              <a:t>报文的源</a:t>
            </a:r>
            <a:r>
              <a:rPr lang="en-US" altLang="zh-CN" smtClean="0"/>
              <a:t>IP</a:t>
            </a:r>
            <a:r>
              <a:rPr lang="zh-CN" altLang="en-US" smtClean="0"/>
              <a:t>地址。如果不指定源</a:t>
            </a:r>
            <a:r>
              <a:rPr lang="en-US" altLang="zh-CN" smtClean="0"/>
              <a:t>IP</a:t>
            </a:r>
            <a:r>
              <a:rPr lang="zh-CN" altLang="en-US" smtClean="0"/>
              <a:t>地址，将采用出接口的</a:t>
            </a:r>
            <a:r>
              <a:rPr lang="en-US" altLang="zh-CN" smtClean="0"/>
              <a:t>IP</a:t>
            </a:r>
            <a:r>
              <a:rPr lang="zh-CN" altLang="en-US" smtClean="0"/>
              <a:t>地址作为</a:t>
            </a:r>
            <a:r>
              <a:rPr lang="en-US" altLang="zh-CN" smtClean="0"/>
              <a:t>ICMP ECHO-REQUEST</a:t>
            </a:r>
            <a:r>
              <a:rPr lang="zh-CN" altLang="en-US" smtClean="0"/>
              <a:t>报文发送的源地址。</a:t>
            </a:r>
          </a:p>
          <a:p>
            <a:r>
              <a:rPr lang="en-US" altLang="zh-CN" smtClean="0"/>
              <a:t>2. -c count</a:t>
            </a:r>
            <a:r>
              <a:rPr lang="zh-CN" altLang="en-US" smtClean="0"/>
              <a:t>指定发送</a:t>
            </a:r>
            <a:r>
              <a:rPr lang="en-US" altLang="zh-CN" smtClean="0"/>
              <a:t>ICMP ECHO-REQUEST</a:t>
            </a:r>
            <a:r>
              <a:rPr lang="zh-CN" altLang="en-US" smtClean="0"/>
              <a:t>报文次数。缺省情况下发送</a:t>
            </a:r>
            <a:r>
              <a:rPr lang="en-US" altLang="zh-CN" smtClean="0"/>
              <a:t>5</a:t>
            </a:r>
            <a:r>
              <a:rPr lang="zh-CN" altLang="en-US" smtClean="0"/>
              <a:t>个</a:t>
            </a:r>
            <a:r>
              <a:rPr lang="en-US" altLang="zh-CN" smtClean="0"/>
              <a:t>ICMP ECHO-REQUEST</a:t>
            </a:r>
            <a:r>
              <a:rPr lang="zh-CN" altLang="en-US" smtClean="0"/>
              <a:t>报文。</a:t>
            </a:r>
            <a:endParaRPr lang="en-US" altLang="zh-CN" smtClean="0"/>
          </a:p>
          <a:p>
            <a:r>
              <a:rPr lang="en-US" altLang="zh-CN" smtClean="0"/>
              <a:t>3. -h ttl-value</a:t>
            </a:r>
            <a:r>
              <a:rPr lang="zh-CN" altLang="en-US" smtClean="0"/>
              <a:t>指定</a:t>
            </a:r>
            <a:r>
              <a:rPr lang="en-US" altLang="zh-CN" smtClean="0"/>
              <a:t>TTL</a:t>
            </a:r>
            <a:r>
              <a:rPr lang="zh-CN" altLang="en-US" smtClean="0"/>
              <a:t>的值。缺省值是</a:t>
            </a:r>
            <a:r>
              <a:rPr lang="en-US" altLang="zh-CN" smtClean="0"/>
              <a:t>255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4. -t timeout</a:t>
            </a:r>
            <a:r>
              <a:rPr lang="zh-CN" altLang="en-US" smtClean="0"/>
              <a:t>指定发送完</a:t>
            </a:r>
            <a:r>
              <a:rPr lang="en-US" altLang="zh-CN" smtClean="0"/>
              <a:t>ICMP ECHO-REQUEST</a:t>
            </a:r>
            <a:r>
              <a:rPr lang="zh-CN" altLang="en-US" smtClean="0"/>
              <a:t>后，等待</a:t>
            </a:r>
            <a:r>
              <a:rPr lang="en-US" altLang="zh-CN" smtClean="0"/>
              <a:t>ICMP ECHO-REPLY</a:t>
            </a:r>
            <a:r>
              <a:rPr lang="zh-CN" altLang="en-US" smtClean="0"/>
              <a:t>的超时时间。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6226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Ping</a:t>
            </a:r>
            <a:r>
              <a:rPr lang="zh-CN" altLang="en-US" smtClean="0"/>
              <a:t>命令的输出信息中包括目的地址、</a:t>
            </a:r>
            <a:r>
              <a:rPr lang="en-US" altLang="zh-CN" smtClean="0"/>
              <a:t>ICMP</a:t>
            </a:r>
            <a:r>
              <a:rPr lang="zh-CN" altLang="en-US" smtClean="0"/>
              <a:t>报文长度、序号、</a:t>
            </a:r>
            <a:r>
              <a:rPr lang="en-US" altLang="zh-CN" smtClean="0"/>
              <a:t>TTL</a:t>
            </a:r>
            <a:r>
              <a:rPr lang="zh-CN" altLang="en-US" smtClean="0"/>
              <a:t>值以及往返时间。序号是包含在</a:t>
            </a:r>
            <a:r>
              <a:rPr lang="en-US" altLang="zh-CN" smtClean="0"/>
              <a:t>Echo</a:t>
            </a:r>
            <a:r>
              <a:rPr lang="zh-CN" altLang="en-US" smtClean="0"/>
              <a:t>回复消息（</a:t>
            </a:r>
            <a:r>
              <a:rPr lang="en-US" altLang="zh-CN" smtClean="0"/>
              <a:t>Type=0</a:t>
            </a:r>
            <a:r>
              <a:rPr lang="zh-CN" altLang="en-US" smtClean="0"/>
              <a:t>）中的可变参数字段，</a:t>
            </a:r>
            <a:r>
              <a:rPr lang="en-US" altLang="zh-CN" smtClean="0"/>
              <a:t>TTL</a:t>
            </a:r>
            <a:r>
              <a:rPr lang="zh-CN" altLang="en-US" smtClean="0"/>
              <a:t>和往返时间包含在消息的</a:t>
            </a:r>
            <a:r>
              <a:rPr lang="en-US" altLang="zh-CN" smtClean="0"/>
              <a:t>IP</a:t>
            </a:r>
            <a:r>
              <a:rPr lang="zh-CN" altLang="en-US" smtClean="0"/>
              <a:t>头中。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218743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的另一个典型应用是</a:t>
            </a:r>
            <a:r>
              <a:rPr lang="en-US" altLang="zh-CN" smtClean="0"/>
              <a:t>Tracert</a:t>
            </a:r>
            <a:r>
              <a:rPr lang="zh-CN" altLang="en-US" smtClean="0"/>
              <a:t>。</a:t>
            </a:r>
            <a:r>
              <a:rPr lang="en-US" altLang="zh-CN" smtClean="0"/>
              <a:t>Tracert</a:t>
            </a:r>
            <a:r>
              <a:rPr lang="zh-CN" altLang="en-US" smtClean="0"/>
              <a:t>基于报文头中的</a:t>
            </a:r>
            <a:r>
              <a:rPr lang="en-US" altLang="zh-CN" smtClean="0"/>
              <a:t>TTL</a:t>
            </a:r>
            <a:r>
              <a:rPr lang="zh-CN" altLang="en-US" smtClean="0"/>
              <a:t>值来逐跳跟踪报文的转发路径。为了跟踪到达某特定目的地址的路径，源端首先将报文的</a:t>
            </a:r>
            <a:r>
              <a:rPr lang="en-US" altLang="zh-CN" smtClean="0"/>
              <a:t>TTL</a:t>
            </a:r>
            <a:r>
              <a:rPr lang="zh-CN" altLang="en-US" smtClean="0"/>
              <a:t>值设置为</a:t>
            </a:r>
            <a:r>
              <a:rPr lang="en-US" altLang="zh-CN" smtClean="0"/>
              <a:t>1</a:t>
            </a:r>
            <a:r>
              <a:rPr lang="zh-CN" altLang="en-US" smtClean="0"/>
              <a:t>。该报文到达第一个节点后，</a:t>
            </a:r>
            <a:r>
              <a:rPr lang="en-US" altLang="zh-CN" smtClean="0"/>
              <a:t>TTL</a:t>
            </a:r>
            <a:r>
              <a:rPr lang="zh-CN" altLang="en-US" smtClean="0"/>
              <a:t>超时，于是该节点向源端发送</a:t>
            </a:r>
            <a:r>
              <a:rPr lang="en-US" altLang="zh-CN" smtClean="0"/>
              <a:t>TTL</a:t>
            </a:r>
            <a:r>
              <a:rPr lang="zh-CN" altLang="en-US" smtClean="0"/>
              <a:t>超时消息，消息中携带时间戳。然后源端将报文的</a:t>
            </a:r>
            <a:r>
              <a:rPr lang="en-US" altLang="zh-CN" smtClean="0"/>
              <a:t>TTL</a:t>
            </a:r>
            <a:r>
              <a:rPr lang="zh-CN" altLang="en-US" smtClean="0"/>
              <a:t>值设置为</a:t>
            </a:r>
            <a:r>
              <a:rPr lang="en-US" altLang="zh-CN" smtClean="0"/>
              <a:t>2</a:t>
            </a:r>
            <a:r>
              <a:rPr lang="zh-CN" altLang="en-US" smtClean="0"/>
              <a:t>，报文到达第二个节点后超时，该节点同样返回</a:t>
            </a:r>
            <a:r>
              <a:rPr lang="en-US" altLang="zh-CN" smtClean="0"/>
              <a:t>TTL</a:t>
            </a:r>
            <a:r>
              <a:rPr lang="zh-CN" altLang="en-US" smtClean="0"/>
              <a:t>超时消息，以此类推，直到报文到达目的地。这样，源端根据返回的报文中的信息可以跟踪到报文经过的每一个节点，并根据时间戳信息计算往返时间。</a:t>
            </a:r>
            <a:r>
              <a:rPr lang="en-US" altLang="zh-CN" smtClean="0"/>
              <a:t>Tracert</a:t>
            </a:r>
            <a:r>
              <a:rPr lang="zh-CN" altLang="en-US" smtClean="0"/>
              <a:t>是检测网络丢包及时延的有效手段，同时可以帮助管理员发现网络中的路由环路。</a:t>
            </a:r>
          </a:p>
          <a:p>
            <a:r>
              <a:rPr lang="en-US" altLang="zh-CN" smtClean="0"/>
              <a:t>Tracert</a:t>
            </a:r>
            <a:r>
              <a:rPr lang="zh-CN" altLang="en-US" smtClean="0"/>
              <a:t>常用的配置参数说明如下：</a:t>
            </a:r>
            <a:endParaRPr lang="en-US" altLang="zh-CN" smtClean="0"/>
          </a:p>
          <a:p>
            <a:r>
              <a:rPr lang="en-US" altLang="zh-CN" smtClean="0"/>
              <a:t>-a source-ip-address</a:t>
            </a:r>
            <a:r>
              <a:rPr lang="zh-CN" altLang="en-US" smtClean="0"/>
              <a:t>指定</a:t>
            </a:r>
            <a:r>
              <a:rPr lang="en-US" altLang="zh-CN" smtClean="0"/>
              <a:t>tracert</a:t>
            </a:r>
            <a:r>
              <a:rPr lang="zh-CN" altLang="en-US" smtClean="0"/>
              <a:t>报文的源地址。</a:t>
            </a:r>
            <a:endParaRPr lang="en-US" altLang="zh-CN" smtClean="0"/>
          </a:p>
          <a:p>
            <a:r>
              <a:rPr lang="en-US" altLang="zh-CN" smtClean="0"/>
              <a:t>-f first-ttl</a:t>
            </a:r>
            <a:r>
              <a:rPr lang="zh-CN" altLang="en-US" smtClean="0"/>
              <a:t>指定初始</a:t>
            </a:r>
            <a:r>
              <a:rPr lang="en-US" altLang="zh-CN" smtClean="0"/>
              <a:t>TTL</a:t>
            </a:r>
            <a:r>
              <a:rPr lang="zh-CN" altLang="en-US" smtClean="0"/>
              <a:t>。缺省值是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-m max-ttl</a:t>
            </a:r>
            <a:r>
              <a:rPr lang="zh-CN" altLang="en-US" smtClean="0"/>
              <a:t>指定最大</a:t>
            </a:r>
            <a:r>
              <a:rPr lang="en-US" altLang="zh-CN" smtClean="0"/>
              <a:t>TTL</a:t>
            </a:r>
            <a:r>
              <a:rPr lang="zh-CN" altLang="en-US" smtClean="0"/>
              <a:t>。缺省值是</a:t>
            </a:r>
            <a:r>
              <a:rPr lang="en-US" altLang="zh-CN" smtClean="0"/>
              <a:t>30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-name</a:t>
            </a:r>
            <a:r>
              <a:rPr lang="zh-CN" altLang="en-US" smtClean="0"/>
              <a:t>使能显示每一跳的主机名。</a:t>
            </a:r>
            <a:endParaRPr lang="en-US" altLang="zh-CN" smtClean="0"/>
          </a:p>
          <a:p>
            <a:r>
              <a:rPr lang="en-US" altLang="zh-CN" smtClean="0"/>
              <a:t>-p port</a:t>
            </a:r>
            <a:r>
              <a:rPr lang="zh-CN" altLang="en-US" smtClean="0"/>
              <a:t>指定目的主机的</a:t>
            </a:r>
            <a:r>
              <a:rPr lang="en-US" altLang="zh-CN" smtClean="0"/>
              <a:t>UDP</a:t>
            </a:r>
            <a:r>
              <a:rPr lang="zh-CN" altLang="en-US" smtClean="0"/>
              <a:t>端口号。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01288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源端（</a:t>
            </a:r>
            <a:r>
              <a:rPr lang="en-US" altLang="zh-CN" dirty="0" smtClean="0"/>
              <a:t>RTA</a:t>
            </a:r>
            <a:r>
              <a:rPr lang="zh-CN" altLang="en-US" dirty="0" smtClean="0"/>
              <a:t>）向目的端（主机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）发送一个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报文，</a:t>
            </a:r>
            <a:r>
              <a:rPr lang="en-US" altLang="zh-CN" dirty="0" smtClean="0"/>
              <a:t>TTL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，目的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端口号是大于</a:t>
            </a:r>
            <a:r>
              <a:rPr lang="en-US" altLang="zh-CN" dirty="0" smtClean="0"/>
              <a:t>30000</a:t>
            </a:r>
            <a:r>
              <a:rPr lang="zh-CN" altLang="en-US" dirty="0" smtClean="0"/>
              <a:t>的一个数，因为在大多数情况下，大于</a:t>
            </a:r>
            <a:r>
              <a:rPr lang="en-US" altLang="zh-CN" dirty="0" smtClean="0"/>
              <a:t>30000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端口号是任何一个应用程序都不可能使用的端口号。</a:t>
            </a:r>
          </a:p>
          <a:p>
            <a:r>
              <a:rPr lang="zh-CN" altLang="en-US" dirty="0" smtClean="0"/>
              <a:t>第一跳（</a:t>
            </a:r>
            <a:r>
              <a:rPr lang="en-US" altLang="zh-CN" dirty="0" smtClean="0"/>
              <a:t>RTB</a:t>
            </a:r>
            <a:r>
              <a:rPr lang="zh-CN" altLang="en-US" dirty="0" smtClean="0"/>
              <a:t>）收到源端发出的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报文后，判断出报文的目的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地址不是本机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地址，将</a:t>
            </a:r>
            <a:r>
              <a:rPr lang="en-US" altLang="zh-CN" dirty="0" smtClean="0"/>
              <a:t>TTL</a:t>
            </a:r>
            <a:r>
              <a:rPr lang="zh-CN" altLang="en-US" dirty="0" smtClean="0"/>
              <a:t>值减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后，判断出</a:t>
            </a:r>
            <a:r>
              <a:rPr lang="en-US" altLang="zh-CN" dirty="0" smtClean="0"/>
              <a:t>TTL</a:t>
            </a:r>
            <a:r>
              <a:rPr lang="zh-CN" altLang="en-US" dirty="0" smtClean="0"/>
              <a:t>值等于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，则丢弃报文并向源端发送一个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超时（</a:t>
            </a:r>
            <a:r>
              <a:rPr lang="en-US" altLang="zh-CN" dirty="0" smtClean="0"/>
              <a:t>Time Exceeded</a:t>
            </a:r>
            <a:r>
              <a:rPr lang="zh-CN" altLang="en-US" dirty="0" smtClean="0"/>
              <a:t>）报文（该报文中含有第一跳的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10.0.0.2</a:t>
            </a:r>
            <a:r>
              <a:rPr lang="zh-CN" altLang="en-US" dirty="0" smtClean="0"/>
              <a:t>），这样源端就得到了</a:t>
            </a:r>
            <a:r>
              <a:rPr lang="en-US" altLang="zh-CN" dirty="0" smtClean="0"/>
              <a:t>RTB</a:t>
            </a:r>
            <a:r>
              <a:rPr lang="zh-CN" altLang="en-US" dirty="0" smtClean="0"/>
              <a:t>的地址。</a:t>
            </a:r>
          </a:p>
          <a:p>
            <a:r>
              <a:rPr lang="zh-CN" altLang="en-US" dirty="0" smtClean="0"/>
              <a:t>源端收到</a:t>
            </a:r>
            <a:r>
              <a:rPr lang="en-US" altLang="zh-CN" dirty="0" smtClean="0"/>
              <a:t>RTB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超时报文后，再次向目的端发送一个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报文，</a:t>
            </a:r>
            <a:r>
              <a:rPr lang="en-US" altLang="zh-CN" dirty="0" smtClean="0"/>
              <a:t>TTL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第二跳（</a:t>
            </a:r>
            <a:r>
              <a:rPr lang="en-US" altLang="zh-CN" dirty="0" smtClean="0"/>
              <a:t>RTC</a:t>
            </a:r>
            <a:r>
              <a:rPr lang="zh-CN" altLang="en-US" dirty="0" smtClean="0"/>
              <a:t>）收到源端发出的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报文后，回应一个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超时报文，这样源端就得到了</a:t>
            </a:r>
            <a:r>
              <a:rPr lang="en-US" altLang="zh-CN" dirty="0" smtClean="0"/>
              <a:t>RTC</a:t>
            </a:r>
            <a:r>
              <a:rPr lang="zh-CN" altLang="en-US" dirty="0" smtClean="0"/>
              <a:t>的地址（</a:t>
            </a:r>
            <a:r>
              <a:rPr lang="en-US" altLang="zh-CN" dirty="0" smtClean="0"/>
              <a:t>20.0.0.2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以上过程不断进行，直到目的端收到源端发送的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报文后，判断出目的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地址是本机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地址，则处理此报文。根据报文中的目的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端口号寻找占用此端口号的上层协议，因目的端没有应用程序使用该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端口号，则向源端返回一个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端口不可达（</a:t>
            </a:r>
            <a:r>
              <a:rPr lang="en-US" altLang="zh-CN" dirty="0" smtClean="0"/>
              <a:t>Destination Unreachable</a:t>
            </a:r>
            <a:r>
              <a:rPr lang="zh-CN" altLang="en-US" dirty="0" smtClean="0"/>
              <a:t>）报文。</a:t>
            </a:r>
          </a:p>
          <a:p>
            <a:r>
              <a:rPr lang="zh-CN" altLang="en-US" dirty="0" smtClean="0"/>
              <a:t>源端收到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端口不可达报文后，判断出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报文已经到达目的端，则停止</a:t>
            </a:r>
            <a:r>
              <a:rPr lang="en-US" altLang="zh-CN" dirty="0" err="1" smtClean="0"/>
              <a:t>Tracert</a:t>
            </a:r>
            <a:r>
              <a:rPr lang="zh-CN" altLang="en-US" dirty="0" smtClean="0"/>
              <a:t>程序，从而得到数据报文从源端到目的端所经历的路径（</a:t>
            </a:r>
            <a:r>
              <a:rPr lang="en-US" altLang="zh-CN" dirty="0" smtClean="0"/>
              <a:t>10.0.0.2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20.0.0.2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30.0.0.2</a:t>
            </a:r>
            <a:r>
              <a:rPr lang="zh-CN" altLang="en-US" dirty="0" smtClean="0"/>
              <a:t>）。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536664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ICMP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tracert</a:t>
            </a:r>
            <a:r>
              <a:rPr lang="zh-CN" altLang="en-US" dirty="0" smtClean="0"/>
              <a:t>的第二个功能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多路径探测功能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015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Ping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ICMP Echo</a:t>
            </a:r>
            <a:r>
              <a:rPr lang="zh-CN" altLang="en-US" dirty="0" smtClean="0"/>
              <a:t>请求消息（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）来发起检测目的可达性。目的端收到</a:t>
            </a:r>
            <a:r>
              <a:rPr lang="en-US" altLang="zh-CN" dirty="0" smtClean="0"/>
              <a:t>ICMP Echo</a:t>
            </a:r>
            <a:r>
              <a:rPr lang="zh-CN" altLang="en-US" dirty="0" smtClean="0"/>
              <a:t>请求消息后，根据</a:t>
            </a:r>
            <a:r>
              <a:rPr lang="en-US" altLang="zh-CN" dirty="0" smtClean="0"/>
              <a:t>IP</a:t>
            </a:r>
            <a:r>
              <a:rPr lang="zh-CN" altLang="en-US" dirty="0" smtClean="0"/>
              <a:t>报文头中的源地址向源端发送</a:t>
            </a:r>
            <a:r>
              <a:rPr lang="en-US" altLang="zh-CN" dirty="0" smtClean="0"/>
              <a:t>ICMP Echo</a:t>
            </a:r>
            <a:r>
              <a:rPr lang="zh-CN" altLang="en-US" dirty="0" smtClean="0"/>
              <a:t>回复消息（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数据包在到达目的地之前</a:t>
            </a:r>
            <a:r>
              <a:rPr lang="en-US" altLang="zh-CN" dirty="0" smtClean="0"/>
              <a:t>TTL</a:t>
            </a:r>
            <a:r>
              <a:rPr lang="zh-CN" altLang="en-US" dirty="0" smtClean="0"/>
              <a:t>值已经降为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，则收到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数据包的网络设备会丢弃该数据包，并向源端发送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消息通知源端</a:t>
            </a:r>
            <a:r>
              <a:rPr lang="en-US" altLang="zh-CN" dirty="0" smtClean="0"/>
              <a:t>TTL</a:t>
            </a:r>
            <a:r>
              <a:rPr lang="zh-CN" altLang="en-US" dirty="0" smtClean="0"/>
              <a:t>超时。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7950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4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2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9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zh-CN" smtClean="0"/>
              <a:t>是</a:t>
            </a:r>
            <a:r>
              <a:rPr lang="en-US" altLang="zh-CN" smtClean="0"/>
              <a:t>TCP/IP</a:t>
            </a:r>
            <a:r>
              <a:rPr lang="zh-CN" altLang="zh-CN" smtClean="0"/>
              <a:t>协议</a:t>
            </a:r>
            <a:r>
              <a:rPr lang="zh-CN" altLang="en-US" smtClean="0"/>
              <a:t>簇</a:t>
            </a:r>
            <a:r>
              <a:rPr lang="zh-CN" altLang="zh-CN" smtClean="0"/>
              <a:t>的核心协议之一</a:t>
            </a:r>
            <a:r>
              <a:rPr lang="zh-CN" altLang="en-US" smtClean="0"/>
              <a:t>，</a:t>
            </a:r>
            <a:r>
              <a:rPr lang="zh-CN" altLang="zh-CN" smtClean="0"/>
              <a:t>它用于</a:t>
            </a:r>
            <a:r>
              <a:rPr lang="zh-CN" altLang="en-US" smtClean="0"/>
              <a:t>在</a:t>
            </a:r>
            <a:r>
              <a:rPr lang="en-US" altLang="zh-CN" smtClean="0"/>
              <a:t>IP</a:t>
            </a:r>
            <a:r>
              <a:rPr lang="zh-CN" altLang="en-US" smtClean="0"/>
              <a:t>网络设备之间</a:t>
            </a:r>
            <a:r>
              <a:rPr lang="zh-CN" altLang="zh-CN" smtClean="0"/>
              <a:t>发送控制</a:t>
            </a:r>
            <a:r>
              <a:rPr lang="zh-CN" altLang="en-US" smtClean="0"/>
              <a:t>报文</a:t>
            </a:r>
            <a:r>
              <a:rPr lang="zh-CN" altLang="zh-CN" smtClean="0"/>
              <a:t>，</a:t>
            </a:r>
            <a:r>
              <a:rPr lang="zh-CN" altLang="en-US" smtClean="0"/>
              <a:t>传递差错、控制、查询等信息。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9007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ICMP Redirect</a:t>
            </a:r>
            <a:r>
              <a:rPr lang="zh-CN" altLang="en-US" dirty="0" smtClean="0"/>
              <a:t>重定向消息用于支持路由功能。如图所示，主机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希望发送报文到服务器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，于是根据配置的默认网关地址向网关</a:t>
            </a:r>
            <a:r>
              <a:rPr lang="en-US" altLang="zh-CN" dirty="0" smtClean="0"/>
              <a:t>RTB</a:t>
            </a:r>
            <a:r>
              <a:rPr lang="zh-CN" altLang="en-US" dirty="0" smtClean="0"/>
              <a:t>发送报文。网关</a:t>
            </a:r>
            <a:r>
              <a:rPr lang="en-US" altLang="zh-CN" dirty="0" smtClean="0"/>
              <a:t>RTB</a:t>
            </a:r>
            <a:r>
              <a:rPr lang="zh-CN" altLang="en-US" dirty="0" smtClean="0"/>
              <a:t>收到报文后，检查报文信息，发现报文应该转发到与源主机在同一网段的另一个网关设备</a:t>
            </a:r>
            <a:r>
              <a:rPr lang="en-US" altLang="zh-CN" dirty="0" smtClean="0"/>
              <a:t>RTA</a:t>
            </a:r>
            <a:r>
              <a:rPr lang="zh-CN" altLang="en-US" dirty="0" smtClean="0"/>
              <a:t>，因为此转发路径是更优的路径，所以</a:t>
            </a:r>
            <a:r>
              <a:rPr lang="en-US" altLang="zh-CN" dirty="0" smtClean="0"/>
              <a:t>RTB</a:t>
            </a:r>
            <a:r>
              <a:rPr lang="zh-CN" altLang="en-US" dirty="0" smtClean="0"/>
              <a:t>会向主机发送一个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消息，通知主机直接向另一个网关</a:t>
            </a:r>
            <a:r>
              <a:rPr lang="en-US" altLang="zh-CN" dirty="0" smtClean="0"/>
              <a:t>RTA</a:t>
            </a:r>
            <a:r>
              <a:rPr lang="zh-CN" altLang="en-US" dirty="0" smtClean="0"/>
              <a:t>发送该报文。主机收到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消息后，会向</a:t>
            </a:r>
            <a:r>
              <a:rPr lang="en-US" altLang="zh-CN" dirty="0" smtClean="0"/>
              <a:t>RTA</a:t>
            </a:r>
            <a:r>
              <a:rPr lang="zh-CN" altLang="en-US" dirty="0" smtClean="0"/>
              <a:t>发送报文，然后</a:t>
            </a:r>
            <a:r>
              <a:rPr lang="en-US" altLang="zh-CN" dirty="0" smtClean="0"/>
              <a:t>RTA</a:t>
            </a:r>
            <a:r>
              <a:rPr lang="zh-CN" altLang="en-US" dirty="0" smtClean="0"/>
              <a:t>会将该报文再转发给服务器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6441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75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ICMP Echo</a:t>
            </a:r>
            <a:r>
              <a:rPr lang="zh-CN" altLang="en-US" smtClean="0"/>
              <a:t>消息常用于诊断源和目的地之间的网络连通性，同时还可以提供其他信息，如报文往返时间等。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83084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定义了各种错误消息，用于诊断网络连接性问题；根据这些错误消息，源设备可以判断出数据传输失败的原因。比如，如果网络中发生了环路，导致报文在网络中循环，且最终</a:t>
            </a:r>
            <a:r>
              <a:rPr lang="en-US" altLang="zh-CN" smtClean="0"/>
              <a:t>TTL</a:t>
            </a:r>
            <a:r>
              <a:rPr lang="zh-CN" altLang="en-US" smtClean="0"/>
              <a:t>超时，这种情况下网络设备会发送</a:t>
            </a:r>
            <a:r>
              <a:rPr lang="en-US" altLang="zh-CN" smtClean="0"/>
              <a:t>TTL</a:t>
            </a:r>
            <a:r>
              <a:rPr lang="zh-CN" altLang="en-US" smtClean="0"/>
              <a:t>超时消息给发送端设备。又比如如果目的地不可达，则中间的网络设备会发送目的不可达消息给发送端设备。目的不可达的情况有多种，如果是网络设备无法找到目的网络，则发送目的网络不可达消息；如果网络设备无法找到目的网络中的目的主机，则发送目的主机不可达消息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45321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消息封装在</a:t>
            </a:r>
            <a:r>
              <a:rPr lang="en-US" altLang="zh-CN" smtClean="0"/>
              <a:t>IP</a:t>
            </a:r>
            <a:r>
              <a:rPr lang="zh-CN" altLang="en-US" smtClean="0"/>
              <a:t>报文中。</a:t>
            </a:r>
            <a:r>
              <a:rPr lang="en-US" altLang="zh-CN" smtClean="0"/>
              <a:t>ICMP</a:t>
            </a:r>
            <a:r>
              <a:rPr lang="zh-CN" altLang="en-US" smtClean="0"/>
              <a:t>消息的格式取决于</a:t>
            </a:r>
            <a:r>
              <a:rPr lang="en-US" altLang="zh-CN" smtClean="0"/>
              <a:t>Type</a:t>
            </a:r>
            <a:r>
              <a:rPr lang="zh-CN" altLang="en-US" smtClean="0"/>
              <a:t>和</a:t>
            </a:r>
            <a:r>
              <a:rPr lang="en-US" altLang="zh-CN" smtClean="0"/>
              <a:t>Code</a:t>
            </a:r>
            <a:r>
              <a:rPr lang="zh-CN" altLang="en-US" smtClean="0"/>
              <a:t>字段，其中</a:t>
            </a:r>
            <a:r>
              <a:rPr lang="en-US" altLang="zh-CN" smtClean="0"/>
              <a:t>Type</a:t>
            </a:r>
            <a:r>
              <a:rPr lang="zh-CN" altLang="en-US" smtClean="0"/>
              <a:t>字段为消息类型，</a:t>
            </a:r>
            <a:r>
              <a:rPr lang="en-US" altLang="zh-CN" smtClean="0"/>
              <a:t>Code</a:t>
            </a:r>
            <a:r>
              <a:rPr lang="zh-CN" altLang="en-US" smtClean="0"/>
              <a:t>字段包含该消息类型的具体参数。后面的校验和字段用于检查消息是否完整。消息中包含</a:t>
            </a:r>
            <a:r>
              <a:rPr lang="en-US" altLang="zh-CN" smtClean="0"/>
              <a:t>32</a:t>
            </a:r>
            <a:r>
              <a:rPr lang="zh-CN" altLang="en-US" smtClean="0"/>
              <a:t>比特的可变参数，这个字段一般不使用，通常设置为</a:t>
            </a:r>
            <a:r>
              <a:rPr lang="en-US" altLang="zh-CN" smtClean="0"/>
              <a:t>0</a:t>
            </a:r>
            <a:r>
              <a:rPr lang="zh-CN" altLang="en-US" smtClean="0"/>
              <a:t>。在</a:t>
            </a:r>
            <a:r>
              <a:rPr lang="en-US" altLang="zh-CN" smtClean="0"/>
              <a:t>ICMP Redirect</a:t>
            </a:r>
            <a:r>
              <a:rPr lang="zh-CN" altLang="en-US" smtClean="0"/>
              <a:t>消息中，这个字段用来指定网关</a:t>
            </a:r>
            <a:r>
              <a:rPr lang="en-US" altLang="zh-CN" smtClean="0"/>
              <a:t>IP</a:t>
            </a:r>
            <a:r>
              <a:rPr lang="zh-CN" altLang="en-US" smtClean="0"/>
              <a:t>地址，主机根据这个地址将报文重定向到指定网关。在</a:t>
            </a:r>
            <a:r>
              <a:rPr lang="en-US" altLang="zh-CN" smtClean="0"/>
              <a:t>Echo</a:t>
            </a:r>
            <a:r>
              <a:rPr lang="zh-CN" altLang="en-US" smtClean="0"/>
              <a:t>请求消息中，这个字段包含标识符和序号，源端根据这两个参数将收到的回复消息与本端发送的</a:t>
            </a:r>
            <a:r>
              <a:rPr lang="en-US" altLang="zh-CN" smtClean="0"/>
              <a:t>Echo</a:t>
            </a:r>
            <a:r>
              <a:rPr lang="zh-CN" altLang="en-US" smtClean="0"/>
              <a:t>请求消息进行关联。尤其是当源端向目的端发送了多个</a:t>
            </a:r>
            <a:r>
              <a:rPr lang="en-US" altLang="zh-CN" smtClean="0"/>
              <a:t>Echo</a:t>
            </a:r>
            <a:r>
              <a:rPr lang="zh-CN" altLang="en-US" smtClean="0"/>
              <a:t>请求消息时，需要根据标识符和序号将</a:t>
            </a:r>
            <a:r>
              <a:rPr lang="en-US" altLang="zh-CN" smtClean="0"/>
              <a:t>Echo</a:t>
            </a:r>
            <a:r>
              <a:rPr lang="zh-CN" altLang="en-US" smtClean="0"/>
              <a:t>请求和回复消息进行一一对应。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96180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149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ICMP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03830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消息类型和编码类型</a:t>
            </a:r>
          </a:p>
        </p:txBody>
      </p:sp>
      <p:sp>
        <p:nvSpPr>
          <p:cNvPr id="24580" name="内容占位符 6"/>
          <p:cNvSpPr>
            <a:spLocks noGrp="1"/>
          </p:cNvSpPr>
          <p:nvPr>
            <p:ph type="body" sz="quarter" idx="4294967295"/>
          </p:nvPr>
        </p:nvSpPr>
        <p:spPr>
          <a:xfrm>
            <a:off x="1631950" y="1233488"/>
            <a:ext cx="10560050" cy="4679950"/>
          </a:xfrm>
        </p:spPr>
        <p:txBody>
          <a:bodyPr/>
          <a:lstStyle/>
          <a:p>
            <a:pPr lvl="1"/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4581" name="TextBox 8"/>
          <p:cNvSpPr txBox="1">
            <a:spLocks noChangeArrowheads="1"/>
          </p:cNvSpPr>
          <p:nvPr/>
        </p:nvSpPr>
        <p:spPr bwMode="auto">
          <a:xfrm>
            <a:off x="5027613" y="24114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en-US" sz="1800">
              <a:latin typeface="+mn-ea"/>
              <a:ea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2736851" y="1776413"/>
          <a:ext cx="6696075" cy="337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9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2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类型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编码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描述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Echo Reply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网络不可达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主机不可达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协议不可达</a:t>
                      </a: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端口不可达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重定向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Echo  Request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31" marR="9143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6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应用</a:t>
            </a:r>
            <a:r>
              <a:rPr lang="en-US" altLang="zh-CN" smtClean="0"/>
              <a:t>-Ping</a:t>
            </a:r>
            <a:endParaRPr lang="zh-CN" altLang="en-US" dirty="0" smtClean="0"/>
          </a:p>
        </p:txBody>
      </p:sp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2928939" y="1772817"/>
            <a:ext cx="5839108" cy="1006897"/>
            <a:chOff x="1404938" y="1772816"/>
            <a:chExt cx="5839108" cy="1006897"/>
          </a:xfrm>
        </p:grpSpPr>
        <p:sp>
          <p:nvSpPr>
            <p:cNvPr id="26630" name="TextBox 8"/>
            <p:cNvSpPr txBox="1">
              <a:spLocks noChangeArrowheads="1"/>
            </p:cNvSpPr>
            <p:nvPr/>
          </p:nvSpPr>
          <p:spPr bwMode="auto">
            <a:xfrm>
              <a:off x="3432175" y="2411413"/>
              <a:ext cx="184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26631" name="TextBox 8"/>
            <p:cNvSpPr txBox="1">
              <a:spLocks noChangeArrowheads="1"/>
            </p:cNvSpPr>
            <p:nvPr/>
          </p:nvSpPr>
          <p:spPr bwMode="auto">
            <a:xfrm>
              <a:off x="1404938" y="1782341"/>
              <a:ext cx="64611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</a:p>
          </p:txBody>
        </p:sp>
        <p:sp>
          <p:nvSpPr>
            <p:cNvPr id="26634" name="TextBox 8"/>
            <p:cNvSpPr txBox="1">
              <a:spLocks noChangeArrowheads="1"/>
            </p:cNvSpPr>
            <p:nvPr/>
          </p:nvSpPr>
          <p:spPr bwMode="auto">
            <a:xfrm>
              <a:off x="6778342" y="1772816"/>
              <a:ext cx="4657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RTB</a:t>
              </a:r>
            </a:p>
          </p:txBody>
        </p:sp>
        <p:cxnSp>
          <p:nvCxnSpPr>
            <p:cNvPr id="26635" name="直接连接符 32"/>
            <p:cNvCxnSpPr>
              <a:cxnSpLocks noChangeShapeType="1"/>
            </p:cNvCxnSpPr>
            <p:nvPr/>
          </p:nvCxnSpPr>
          <p:spPr bwMode="auto">
            <a:xfrm flipV="1">
              <a:off x="2130425" y="2492375"/>
              <a:ext cx="1362075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直接连接符 33"/>
            <p:cNvCxnSpPr>
              <a:cxnSpLocks noChangeShapeType="1"/>
            </p:cNvCxnSpPr>
            <p:nvPr/>
          </p:nvCxnSpPr>
          <p:spPr bwMode="auto">
            <a:xfrm>
              <a:off x="5148263" y="2492375"/>
              <a:ext cx="1439862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9" name="TextBox 8"/>
            <p:cNvSpPr txBox="1">
              <a:spLocks noChangeArrowheads="1"/>
            </p:cNvSpPr>
            <p:nvPr/>
          </p:nvSpPr>
          <p:spPr bwMode="auto">
            <a:xfrm>
              <a:off x="2036763" y="2184400"/>
              <a:ext cx="479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.1</a:t>
              </a:r>
            </a:p>
          </p:txBody>
        </p:sp>
        <p:sp>
          <p:nvSpPr>
            <p:cNvPr id="26640" name="TextBox 8"/>
            <p:cNvSpPr txBox="1">
              <a:spLocks noChangeArrowheads="1"/>
            </p:cNvSpPr>
            <p:nvPr/>
          </p:nvSpPr>
          <p:spPr bwMode="auto">
            <a:xfrm>
              <a:off x="6184900" y="2184400"/>
              <a:ext cx="479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.2</a:t>
              </a:r>
            </a:p>
          </p:txBody>
        </p:sp>
      </p:grpSp>
      <p:sp>
        <p:nvSpPr>
          <p:cNvPr id="26629" name="AutoShape 28"/>
          <p:cNvSpPr>
            <a:spLocks/>
          </p:cNvSpPr>
          <p:nvPr/>
        </p:nvSpPr>
        <p:spPr bwMode="auto">
          <a:xfrm flipH="1">
            <a:off x="2279576" y="3600306"/>
            <a:ext cx="7704856" cy="2492990"/>
          </a:xfrm>
          <a:prstGeom prst="accentBorderCallout3">
            <a:avLst>
              <a:gd name="adj1" fmla="val 14088"/>
              <a:gd name="adj2" fmla="val 101218"/>
              <a:gd name="adj3" fmla="val 13051"/>
              <a:gd name="adj4" fmla="val 103477"/>
              <a:gd name="adj5" fmla="val -4819"/>
              <a:gd name="adj6" fmla="val 103310"/>
              <a:gd name="adj7" fmla="val -30380"/>
              <a:gd name="adj8" fmla="val 90786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xtLst/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3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ping ?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STRING&lt;1-255&gt; IP address or hostname of a remote system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-a            Select source IP address, the default is the IP address of the 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output interface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-c            Specify the number of echo requests to be sent, the default is 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5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-d            Specify the SO_DEBUG option on the socket being used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-f            Set Don't Fragment flag in packet (IPv4-only)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-h            Specify TTL value for echo requests to be sent, the default is 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255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3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Select the interface sending packets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</a:p>
        </p:txBody>
      </p:sp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87" y="2167371"/>
            <a:ext cx="823343" cy="642916"/>
          </a:xfrm>
          <a:prstGeom prst="rect">
            <a:avLst/>
          </a:prstGeom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60" y="2167371"/>
            <a:ext cx="823343" cy="64291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0" y="1595081"/>
            <a:ext cx="2846750" cy="17874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 bwMode="auto">
          <a:xfrm>
            <a:off x="4812517" y="2315244"/>
            <a:ext cx="2073274" cy="34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/>
            <a:r>
              <a:rPr lang="en-US" altLang="zh-CN" sz="1600" dirty="0">
                <a:latin typeface="+mn-ea"/>
              </a:rPr>
              <a:t>10.0.0.0/24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62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应用</a:t>
            </a:r>
            <a:r>
              <a:rPr lang="en-US" altLang="zh-CN" smtClean="0"/>
              <a:t>-Ping</a:t>
            </a:r>
            <a:endParaRPr lang="zh-CN" altLang="en-US" dirty="0" smtClean="0"/>
          </a:p>
        </p:txBody>
      </p:sp>
      <p:sp>
        <p:nvSpPr>
          <p:cNvPr id="28676" name="TextBox 8"/>
          <p:cNvSpPr txBox="1">
            <a:spLocks noChangeArrowheads="1"/>
          </p:cNvSpPr>
          <p:nvPr/>
        </p:nvSpPr>
        <p:spPr bwMode="auto">
          <a:xfrm>
            <a:off x="4956175" y="24114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8677" name="TextBox 16"/>
          <p:cNvSpPr txBox="1">
            <a:spLocks noChangeArrowheads="1"/>
          </p:cNvSpPr>
          <p:nvPr/>
        </p:nvSpPr>
        <p:spPr bwMode="auto">
          <a:xfrm>
            <a:off x="6312070" y="3357402"/>
            <a:ext cx="507831" cy="9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9651" y="1557339"/>
            <a:ext cx="7388225" cy="4524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288000"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ping 10.0.0.2</a:t>
            </a:r>
            <a:endParaRPr lang="zh-CN" altLang="en-US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PING 10.0.0.2 : 56  data bytes, press CTRL_C to break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Reply from 10.0.0.2 : bytes=56 Sequence=1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=255 time=340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Reply from 10.0.0.2 : bytes=56 Sequence=2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=255 time=10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Reply from 10.0.0.2 : bytes=56 Sequence=3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=255 time=30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Reply from 10.0.0.2 : bytes=56 Sequence=4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=255 time=30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Reply from 10.0.0.2 : bytes=56 Sequence=5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ttl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=255 time=30 ms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--- 10.0.0.2 ping statistics ---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5 packet(s) transmitted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5 packet(s) received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0.00% packet loss</a:t>
            </a:r>
            <a:endParaRPr lang="zh-CN" altLang="en-US" sz="1400" dirty="0">
              <a:latin typeface="Courier New" pitchFamily="49" charset="0"/>
              <a:ea typeface="宋体" pitchFamily="2" charset="-122"/>
            </a:endParaRPr>
          </a:p>
          <a:p>
            <a:pPr marL="288000" lvl="1" defTabSz="784225">
              <a:lnSpc>
                <a:spcPct val="140000"/>
              </a:lnSpc>
              <a:defRPr/>
            </a:pPr>
            <a:r>
              <a:rPr lang="zh-CN" altLang="en-US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round-trip min/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avg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/max = 10/88/340 ms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应用</a:t>
            </a:r>
            <a:r>
              <a:rPr lang="en-US" altLang="zh-CN" smtClean="0"/>
              <a:t>-Tracert</a:t>
            </a:r>
            <a:endParaRPr lang="zh-CN" altLang="en-US" dirty="0" smtClean="0"/>
          </a:p>
        </p:txBody>
      </p:sp>
      <p:sp>
        <p:nvSpPr>
          <p:cNvPr id="30724" name="AutoShape 28"/>
          <p:cNvSpPr>
            <a:spLocks/>
          </p:cNvSpPr>
          <p:nvPr/>
        </p:nvSpPr>
        <p:spPr bwMode="auto">
          <a:xfrm flipH="1">
            <a:off x="2426126" y="3717032"/>
            <a:ext cx="7486299" cy="2492990"/>
          </a:xfrm>
          <a:prstGeom prst="accentBorderCallout3">
            <a:avLst>
              <a:gd name="adj1" fmla="val 14088"/>
              <a:gd name="adj2" fmla="val 101218"/>
              <a:gd name="adj3" fmla="val 14287"/>
              <a:gd name="adj4" fmla="val 103014"/>
              <a:gd name="adj5" fmla="val -5755"/>
              <a:gd name="adj6" fmla="val 103222"/>
              <a:gd name="adj7" fmla="val -36925"/>
              <a:gd name="adj8" fmla="val 76866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xtLst/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300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tracert</a:t>
            </a:r>
            <a:r>
              <a:rPr lang="en-US" altLang="zh-CN" sz="13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?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STRING&lt;1-255&gt;  IP address or hostname of a remote system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-a             Set source IP address, the default is the IP address of the    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output interface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-f             First time to live, the default is 1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-m             Max time to live, the default is 30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-name          Display the host name of the router on each hop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-p             Destination UDP port number, the default is 33434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-q             Number of probe packet, the default is 3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-s             Specify the length of the packets to be sent. The default      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length is 12 bytes</a:t>
            </a:r>
          </a:p>
          <a:p>
            <a:r>
              <a:rPr lang="en-US" altLang="zh-CN" sz="13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</a:p>
        </p:txBody>
      </p:sp>
      <p:grpSp>
        <p:nvGrpSpPr>
          <p:cNvPr id="30725" name="Group 29"/>
          <p:cNvGrpSpPr>
            <a:grpSpLocks/>
          </p:cNvGrpSpPr>
          <p:nvPr/>
        </p:nvGrpSpPr>
        <p:grpSpPr bwMode="auto">
          <a:xfrm>
            <a:off x="2491472" y="1609893"/>
            <a:ext cx="7420878" cy="1944519"/>
            <a:chOff x="967472" y="1970236"/>
            <a:chExt cx="7420878" cy="1944217"/>
          </a:xfrm>
        </p:grpSpPr>
        <p:cxnSp>
          <p:nvCxnSpPr>
            <p:cNvPr id="30726" name="直接连接符 38"/>
            <p:cNvCxnSpPr>
              <a:cxnSpLocks noChangeShapeType="1"/>
            </p:cNvCxnSpPr>
            <p:nvPr/>
          </p:nvCxnSpPr>
          <p:spPr bwMode="auto">
            <a:xfrm flipV="1">
              <a:off x="1476375" y="2779713"/>
              <a:ext cx="1360488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7" name="直接连接符 39"/>
            <p:cNvCxnSpPr>
              <a:cxnSpLocks noChangeShapeType="1"/>
            </p:cNvCxnSpPr>
            <p:nvPr/>
          </p:nvCxnSpPr>
          <p:spPr bwMode="auto">
            <a:xfrm flipV="1">
              <a:off x="2987675" y="2205038"/>
              <a:ext cx="792163" cy="6477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8" name="直接连接符 41"/>
            <p:cNvCxnSpPr>
              <a:cxnSpLocks noChangeShapeType="1"/>
            </p:cNvCxnSpPr>
            <p:nvPr/>
          </p:nvCxnSpPr>
          <p:spPr bwMode="auto">
            <a:xfrm flipV="1">
              <a:off x="4122738" y="2205038"/>
              <a:ext cx="1362075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9" name="直接连接符 42"/>
            <p:cNvCxnSpPr>
              <a:cxnSpLocks noChangeShapeType="1"/>
            </p:cNvCxnSpPr>
            <p:nvPr/>
          </p:nvCxnSpPr>
          <p:spPr bwMode="auto">
            <a:xfrm>
              <a:off x="2843213" y="2998788"/>
              <a:ext cx="1800225" cy="50006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0" name="直接连接符 44"/>
            <p:cNvCxnSpPr>
              <a:cxnSpLocks noChangeShapeType="1"/>
            </p:cNvCxnSpPr>
            <p:nvPr/>
          </p:nvCxnSpPr>
          <p:spPr bwMode="auto">
            <a:xfrm>
              <a:off x="5580063" y="2276475"/>
              <a:ext cx="863600" cy="71913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直接连接符 46"/>
            <p:cNvCxnSpPr>
              <a:cxnSpLocks noChangeShapeType="1"/>
            </p:cNvCxnSpPr>
            <p:nvPr/>
          </p:nvCxnSpPr>
          <p:spPr bwMode="auto">
            <a:xfrm flipV="1">
              <a:off x="4859338" y="2997200"/>
              <a:ext cx="1152525" cy="4318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直接连接符 47"/>
            <p:cNvCxnSpPr>
              <a:cxnSpLocks noChangeShapeType="1"/>
            </p:cNvCxnSpPr>
            <p:nvPr/>
          </p:nvCxnSpPr>
          <p:spPr bwMode="auto">
            <a:xfrm flipV="1">
              <a:off x="6516688" y="2852738"/>
              <a:ext cx="1441450" cy="1587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0" name="TextBox 8"/>
            <p:cNvSpPr txBox="1">
              <a:spLocks noChangeArrowheads="1"/>
            </p:cNvSpPr>
            <p:nvPr/>
          </p:nvSpPr>
          <p:spPr bwMode="auto">
            <a:xfrm>
              <a:off x="7235825" y="3194373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30.0.0.2/24</a:t>
              </a:r>
            </a:p>
          </p:txBody>
        </p:sp>
        <p:sp>
          <p:nvSpPr>
            <p:cNvPr id="30741" name="TextBox 8"/>
            <p:cNvSpPr txBox="1">
              <a:spLocks noChangeArrowheads="1"/>
            </p:cNvSpPr>
            <p:nvPr/>
          </p:nvSpPr>
          <p:spPr bwMode="auto">
            <a:xfrm>
              <a:off x="2627313" y="2114252"/>
              <a:ext cx="5524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RTA</a:t>
              </a:r>
            </a:p>
          </p:txBody>
        </p:sp>
        <p:sp>
          <p:nvSpPr>
            <p:cNvPr id="30742" name="TextBox 8"/>
            <p:cNvSpPr txBox="1">
              <a:spLocks noChangeArrowheads="1"/>
            </p:cNvSpPr>
            <p:nvPr/>
          </p:nvSpPr>
          <p:spPr bwMode="auto">
            <a:xfrm>
              <a:off x="5954712" y="2145004"/>
              <a:ext cx="623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RTC</a:t>
              </a:r>
            </a:p>
          </p:txBody>
        </p:sp>
        <p:sp>
          <p:nvSpPr>
            <p:cNvPr id="30743" name="TextBox 23"/>
            <p:cNvSpPr txBox="1">
              <a:spLocks noChangeArrowheads="1"/>
            </p:cNvSpPr>
            <p:nvPr/>
          </p:nvSpPr>
          <p:spPr bwMode="auto">
            <a:xfrm>
              <a:off x="967472" y="1970236"/>
              <a:ext cx="646332" cy="276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30744" name="TextBox 24"/>
            <p:cNvSpPr txBox="1">
              <a:spLocks noChangeArrowheads="1"/>
            </p:cNvSpPr>
            <p:nvPr/>
          </p:nvSpPr>
          <p:spPr bwMode="auto">
            <a:xfrm>
              <a:off x="7603261" y="1983130"/>
              <a:ext cx="6383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30745" name="TextBox 8"/>
            <p:cNvSpPr txBox="1">
              <a:spLocks noChangeArrowheads="1"/>
            </p:cNvSpPr>
            <p:nvPr/>
          </p:nvSpPr>
          <p:spPr bwMode="auto">
            <a:xfrm>
              <a:off x="5580112" y="3176444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20.0.0.2/24</a:t>
              </a:r>
            </a:p>
          </p:txBody>
        </p:sp>
        <p:sp>
          <p:nvSpPr>
            <p:cNvPr id="30746" name="TextBox 8"/>
            <p:cNvSpPr txBox="1">
              <a:spLocks noChangeArrowheads="1"/>
            </p:cNvSpPr>
            <p:nvPr/>
          </p:nvSpPr>
          <p:spPr bwMode="auto">
            <a:xfrm>
              <a:off x="3203848" y="3606478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10.0.0.2/24</a:t>
              </a:r>
            </a:p>
          </p:txBody>
        </p:sp>
        <p:sp>
          <p:nvSpPr>
            <p:cNvPr id="30747" name="TextBox 8"/>
            <p:cNvSpPr txBox="1">
              <a:spLocks noChangeArrowheads="1"/>
            </p:cNvSpPr>
            <p:nvPr/>
          </p:nvSpPr>
          <p:spPr bwMode="auto">
            <a:xfrm>
              <a:off x="4283968" y="2762324"/>
              <a:ext cx="623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RTB</a:t>
              </a:r>
            </a:p>
          </p:txBody>
        </p:sp>
      </p:grpSp>
      <p:pic>
        <p:nvPicPr>
          <p:cNvPr id="31" name="图片 3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66" y="2194745"/>
            <a:ext cx="823343" cy="642916"/>
          </a:xfrm>
          <a:prstGeom prst="rect">
            <a:avLst/>
          </a:prstGeom>
        </p:spPr>
      </p:pic>
      <p:pic>
        <p:nvPicPr>
          <p:cNvPr id="32" name="图片 3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884" y="1523793"/>
            <a:ext cx="823343" cy="642916"/>
          </a:xfrm>
          <a:prstGeom prst="rect">
            <a:avLst/>
          </a:prstGeom>
        </p:spPr>
      </p:pic>
      <p:pic>
        <p:nvPicPr>
          <p:cNvPr id="33" name="图片 3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51" y="1525779"/>
            <a:ext cx="823343" cy="642916"/>
          </a:xfrm>
          <a:prstGeom prst="rect">
            <a:avLst/>
          </a:prstGeom>
        </p:spPr>
      </p:pic>
      <p:pic>
        <p:nvPicPr>
          <p:cNvPr id="34" name="图片 3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31" y="2723593"/>
            <a:ext cx="823343" cy="642916"/>
          </a:xfrm>
          <a:prstGeom prst="rect">
            <a:avLst/>
          </a:prstGeom>
        </p:spPr>
      </p:pic>
      <p:pic>
        <p:nvPicPr>
          <p:cNvPr id="35" name="图片 3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48" y="2132224"/>
            <a:ext cx="823343" cy="642916"/>
          </a:xfrm>
          <a:prstGeom prst="rect">
            <a:avLst/>
          </a:prstGeom>
        </p:spPr>
      </p:pic>
      <p:pic>
        <p:nvPicPr>
          <p:cNvPr id="36" name="图片 3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83643" y="2057824"/>
            <a:ext cx="968928" cy="744138"/>
          </a:xfrm>
          <a:prstGeom prst="rect">
            <a:avLst/>
          </a:prstGeom>
        </p:spPr>
      </p:pic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7674" y="2057824"/>
            <a:ext cx="968928" cy="7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应用</a:t>
            </a:r>
            <a:r>
              <a:rPr lang="en-US" altLang="zh-CN" smtClean="0"/>
              <a:t>-Tracert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Type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消息类型，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表示同一消息类型中的不同信息。</a:t>
            </a:r>
          </a:p>
          <a:p>
            <a:endParaRPr lang="zh-CN" altLang="en-US" dirty="0"/>
          </a:p>
        </p:txBody>
      </p:sp>
      <p:sp>
        <p:nvSpPr>
          <p:cNvPr id="32772" name="TextBox 8"/>
          <p:cNvSpPr txBox="1">
            <a:spLocks noChangeArrowheads="1"/>
          </p:cNvSpPr>
          <p:nvPr/>
        </p:nvSpPr>
        <p:spPr bwMode="auto">
          <a:xfrm>
            <a:off x="4956175" y="24114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2773" name="TextBox 16"/>
          <p:cNvSpPr txBox="1">
            <a:spLocks noChangeArrowheads="1"/>
          </p:cNvSpPr>
          <p:nvPr/>
        </p:nvSpPr>
        <p:spPr bwMode="auto">
          <a:xfrm>
            <a:off x="6312070" y="3357402"/>
            <a:ext cx="507831" cy="9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en-US">
              <a:latin typeface="+mn-ea"/>
              <a:ea typeface="+mn-ea"/>
            </a:endParaRP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2279650" y="4221164"/>
            <a:ext cx="7100888" cy="1292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342900" indent="-3429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tracert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30.0.0.2</a:t>
            </a:r>
            <a:endParaRPr lang="zh-CN" altLang="en-US" sz="14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Tracert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to 30.0.0.2(30.0.0.2), max hops:30, packet length:40, press CTRL_C to break 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1 10.0.0.2 130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50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40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2 20.0.0.2 80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60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80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3 30.0.0.2 80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60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70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32776" name="Group 29"/>
          <p:cNvGrpSpPr>
            <a:grpSpLocks/>
          </p:cNvGrpSpPr>
          <p:nvPr/>
        </p:nvGrpSpPr>
        <p:grpSpPr bwMode="auto">
          <a:xfrm>
            <a:off x="2491472" y="1844844"/>
            <a:ext cx="7420878" cy="1944520"/>
            <a:chOff x="967472" y="1970236"/>
            <a:chExt cx="7420878" cy="1944217"/>
          </a:xfrm>
        </p:grpSpPr>
        <p:cxnSp>
          <p:nvCxnSpPr>
            <p:cNvPr id="32777" name="直接连接符 38"/>
            <p:cNvCxnSpPr>
              <a:cxnSpLocks noChangeShapeType="1"/>
            </p:cNvCxnSpPr>
            <p:nvPr/>
          </p:nvCxnSpPr>
          <p:spPr bwMode="auto">
            <a:xfrm flipV="1">
              <a:off x="1476375" y="2779713"/>
              <a:ext cx="1360488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8" name="直接连接符 39"/>
            <p:cNvCxnSpPr>
              <a:cxnSpLocks noChangeShapeType="1"/>
            </p:cNvCxnSpPr>
            <p:nvPr/>
          </p:nvCxnSpPr>
          <p:spPr bwMode="auto">
            <a:xfrm flipV="1">
              <a:off x="2987675" y="2205038"/>
              <a:ext cx="792163" cy="6477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9" name="直接连接符 41"/>
            <p:cNvCxnSpPr>
              <a:cxnSpLocks noChangeShapeType="1"/>
            </p:cNvCxnSpPr>
            <p:nvPr/>
          </p:nvCxnSpPr>
          <p:spPr bwMode="auto">
            <a:xfrm flipV="1">
              <a:off x="4122738" y="2205038"/>
              <a:ext cx="1362075" cy="317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0" name="直接连接符 42"/>
            <p:cNvCxnSpPr>
              <a:cxnSpLocks noChangeShapeType="1"/>
            </p:cNvCxnSpPr>
            <p:nvPr/>
          </p:nvCxnSpPr>
          <p:spPr bwMode="auto">
            <a:xfrm>
              <a:off x="2843213" y="2998788"/>
              <a:ext cx="1800225" cy="50006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1" name="直接连接符 44"/>
            <p:cNvCxnSpPr>
              <a:cxnSpLocks noChangeShapeType="1"/>
            </p:cNvCxnSpPr>
            <p:nvPr/>
          </p:nvCxnSpPr>
          <p:spPr bwMode="auto">
            <a:xfrm>
              <a:off x="5580063" y="2276475"/>
              <a:ext cx="863600" cy="71913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2" name="直接连接符 46"/>
            <p:cNvCxnSpPr>
              <a:cxnSpLocks noChangeShapeType="1"/>
            </p:cNvCxnSpPr>
            <p:nvPr/>
          </p:nvCxnSpPr>
          <p:spPr bwMode="auto">
            <a:xfrm flipV="1">
              <a:off x="4859338" y="2997200"/>
              <a:ext cx="1152525" cy="43180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3" name="直接连接符 47"/>
            <p:cNvCxnSpPr>
              <a:cxnSpLocks noChangeShapeType="1"/>
            </p:cNvCxnSpPr>
            <p:nvPr/>
          </p:nvCxnSpPr>
          <p:spPr bwMode="auto">
            <a:xfrm flipV="1">
              <a:off x="6516688" y="2852738"/>
              <a:ext cx="1441450" cy="1587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1" name="TextBox 8"/>
            <p:cNvSpPr txBox="1">
              <a:spLocks noChangeArrowheads="1"/>
            </p:cNvSpPr>
            <p:nvPr/>
          </p:nvSpPr>
          <p:spPr bwMode="auto">
            <a:xfrm>
              <a:off x="7235825" y="3194373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30.0.0.2/24</a:t>
              </a:r>
            </a:p>
          </p:txBody>
        </p:sp>
        <p:sp>
          <p:nvSpPr>
            <p:cNvPr id="32792" name="TextBox 8"/>
            <p:cNvSpPr txBox="1">
              <a:spLocks noChangeArrowheads="1"/>
            </p:cNvSpPr>
            <p:nvPr/>
          </p:nvSpPr>
          <p:spPr bwMode="auto">
            <a:xfrm>
              <a:off x="2627313" y="2114252"/>
              <a:ext cx="5524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RTA</a:t>
              </a:r>
            </a:p>
          </p:txBody>
        </p:sp>
        <p:sp>
          <p:nvSpPr>
            <p:cNvPr id="32793" name="TextBox 8"/>
            <p:cNvSpPr txBox="1">
              <a:spLocks noChangeArrowheads="1"/>
            </p:cNvSpPr>
            <p:nvPr/>
          </p:nvSpPr>
          <p:spPr bwMode="auto">
            <a:xfrm>
              <a:off x="5954712" y="2114252"/>
              <a:ext cx="623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RTC</a:t>
              </a:r>
            </a:p>
          </p:txBody>
        </p:sp>
        <p:sp>
          <p:nvSpPr>
            <p:cNvPr id="32794" name="TextBox 23"/>
            <p:cNvSpPr txBox="1">
              <a:spLocks noChangeArrowheads="1"/>
            </p:cNvSpPr>
            <p:nvPr/>
          </p:nvSpPr>
          <p:spPr bwMode="auto">
            <a:xfrm>
              <a:off x="967472" y="1970236"/>
              <a:ext cx="646332" cy="276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 dirty="0">
                  <a:latin typeface="+mn-ea"/>
                  <a:ea typeface="+mn-ea"/>
                </a:rPr>
                <a:t>主机</a:t>
              </a:r>
              <a:r>
                <a:rPr lang="en-US" altLang="zh-CN" sz="1200" dirty="0">
                  <a:latin typeface="+mn-ea"/>
                  <a:ea typeface="+mn-ea"/>
                </a:rPr>
                <a:t> 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32795" name="TextBox 24"/>
            <p:cNvSpPr txBox="1">
              <a:spLocks noChangeArrowheads="1"/>
            </p:cNvSpPr>
            <p:nvPr/>
          </p:nvSpPr>
          <p:spPr bwMode="auto">
            <a:xfrm>
              <a:off x="7638980" y="1970236"/>
              <a:ext cx="6383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32796" name="TextBox 8"/>
            <p:cNvSpPr txBox="1">
              <a:spLocks noChangeArrowheads="1"/>
            </p:cNvSpPr>
            <p:nvPr/>
          </p:nvSpPr>
          <p:spPr bwMode="auto">
            <a:xfrm>
              <a:off x="5580112" y="3176444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20.0.0.2/24</a:t>
              </a:r>
            </a:p>
          </p:txBody>
        </p:sp>
        <p:sp>
          <p:nvSpPr>
            <p:cNvPr id="32797" name="TextBox 8"/>
            <p:cNvSpPr txBox="1">
              <a:spLocks noChangeArrowheads="1"/>
            </p:cNvSpPr>
            <p:nvPr/>
          </p:nvSpPr>
          <p:spPr bwMode="auto">
            <a:xfrm>
              <a:off x="3203848" y="3606478"/>
              <a:ext cx="1152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10.0.0.2/24</a:t>
              </a:r>
            </a:p>
          </p:txBody>
        </p:sp>
        <p:sp>
          <p:nvSpPr>
            <p:cNvPr id="32798" name="TextBox 8"/>
            <p:cNvSpPr txBox="1">
              <a:spLocks noChangeArrowheads="1"/>
            </p:cNvSpPr>
            <p:nvPr/>
          </p:nvSpPr>
          <p:spPr bwMode="auto">
            <a:xfrm>
              <a:off x="4283968" y="2762324"/>
              <a:ext cx="623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RTB</a:t>
              </a:r>
            </a:p>
          </p:txBody>
        </p:sp>
      </p:grpSp>
      <p:pic>
        <p:nvPicPr>
          <p:cNvPr id="34" name="图片 33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2102" y="2280773"/>
            <a:ext cx="968928" cy="744138"/>
          </a:xfrm>
          <a:prstGeom prst="rect">
            <a:avLst/>
          </a:prstGeom>
        </p:spPr>
      </p:pic>
      <p:pic>
        <p:nvPicPr>
          <p:cNvPr id="35" name="图片 34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7674" y="2280773"/>
            <a:ext cx="968928" cy="744138"/>
          </a:xfrm>
          <a:prstGeom prst="rect">
            <a:avLst/>
          </a:prstGeom>
        </p:spPr>
      </p:pic>
      <p:pic>
        <p:nvPicPr>
          <p:cNvPr id="36" name="图片 3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07" y="2442323"/>
            <a:ext cx="823343" cy="642916"/>
          </a:xfrm>
          <a:prstGeom prst="rect">
            <a:avLst/>
          </a:prstGeom>
        </p:spPr>
      </p:pic>
      <p:pic>
        <p:nvPicPr>
          <p:cNvPr id="37" name="图片 3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00" y="2426328"/>
            <a:ext cx="823343" cy="642916"/>
          </a:xfrm>
          <a:prstGeom prst="rect">
            <a:avLst/>
          </a:prstGeom>
        </p:spPr>
      </p:pic>
      <p:pic>
        <p:nvPicPr>
          <p:cNvPr id="38" name="图片 3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48" y="1771895"/>
            <a:ext cx="823343" cy="642916"/>
          </a:xfrm>
          <a:prstGeom prst="rect">
            <a:avLst/>
          </a:prstGeom>
        </p:spPr>
      </p:pic>
      <p:pic>
        <p:nvPicPr>
          <p:cNvPr id="39" name="图片 3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32" y="1765357"/>
            <a:ext cx="823343" cy="642916"/>
          </a:xfrm>
          <a:prstGeom prst="rect">
            <a:avLst/>
          </a:prstGeom>
        </p:spPr>
      </p:pic>
      <p:pic>
        <p:nvPicPr>
          <p:cNvPr id="40" name="图片 3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055" y="3054752"/>
            <a:ext cx="823343" cy="6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多路径探测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36" y="4365104"/>
            <a:ext cx="9666667" cy="20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770" y="1003390"/>
            <a:ext cx="9333333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12285" y="1233487"/>
            <a:ext cx="10560049" cy="46800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zh-CN" smtClean="0"/>
              <a:t>Ping</a:t>
            </a:r>
            <a:r>
              <a:rPr lang="zh-CN" altLang="en-US" smtClean="0"/>
              <a:t>使用的是哪两类</a:t>
            </a:r>
            <a:r>
              <a:rPr lang="en-US" altLang="zh-CN" smtClean="0"/>
              <a:t>ICMP</a:t>
            </a:r>
            <a:r>
              <a:rPr lang="zh-CN" altLang="en-US" smtClean="0"/>
              <a:t>消息？</a:t>
            </a:r>
            <a:endParaRPr lang="en-US" altLang="zh-CN" smtClean="0"/>
          </a:p>
          <a:p>
            <a:pPr lvl="1"/>
            <a:r>
              <a:rPr lang="zh-CN" altLang="en-US" smtClean="0"/>
              <a:t>当网络设备收到</a:t>
            </a:r>
            <a:r>
              <a:rPr lang="en-US" altLang="zh-CN" smtClean="0"/>
              <a:t>TTL</a:t>
            </a:r>
            <a:r>
              <a:rPr lang="zh-CN" altLang="en-US" smtClean="0"/>
              <a:t>值为</a:t>
            </a:r>
            <a:r>
              <a:rPr lang="en-US" altLang="zh-CN" smtClean="0"/>
              <a:t>0</a:t>
            </a:r>
            <a:r>
              <a:rPr lang="zh-CN" altLang="en-US" smtClean="0"/>
              <a:t>的</a:t>
            </a:r>
            <a:r>
              <a:rPr lang="en-US" altLang="zh-CN" smtClean="0"/>
              <a:t>IP</a:t>
            </a:r>
            <a:r>
              <a:rPr lang="zh-CN" altLang="en-US" smtClean="0"/>
              <a:t>报文时，会如何操作？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99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678950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控制消息协议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Internet Control Message Protocol</a:t>
            </a:r>
            <a:r>
              <a:rPr lang="zh-CN" altLang="en-US" dirty="0" smtClean="0"/>
              <a:t>）是网络层的一个重要协议。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协议用来在网络设备间传递各种差错和控制信息，并对于收集各种网络信息、诊断和排除各种网络故障等方面起着至关重要的作用。使用基于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的应用时，需要对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的工作原理非常熟悉。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78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描述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理解常见的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报文类型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Tracert</a:t>
            </a:r>
            <a:r>
              <a:rPr lang="zh-CN" altLang="en-US" dirty="0" smtClean="0"/>
              <a:t>的应用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6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endParaRPr lang="zh-CN" altLang="en-US" smtClean="0"/>
          </a:p>
        </p:txBody>
      </p:sp>
      <p:sp>
        <p:nvSpPr>
          <p:cNvPr id="14340" name="内容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ICMP</a:t>
            </a:r>
            <a:r>
              <a:rPr lang="zh-CN" altLang="en-US" dirty="0" smtClean="0"/>
              <a:t>用来传递差错、控制、查询等信息。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14342" name="Group 14"/>
          <p:cNvGrpSpPr>
            <a:grpSpLocks/>
          </p:cNvGrpSpPr>
          <p:nvPr/>
        </p:nvGrpSpPr>
        <p:grpSpPr bwMode="auto">
          <a:xfrm>
            <a:off x="3654271" y="2549988"/>
            <a:ext cx="2727325" cy="1018876"/>
            <a:chOff x="2132013" y="2441575"/>
            <a:chExt cx="2727325" cy="1019020"/>
          </a:xfrm>
        </p:grpSpPr>
        <p:cxnSp>
          <p:nvCxnSpPr>
            <p:cNvPr id="14347" name="直接箭头连接符 16"/>
            <p:cNvCxnSpPr>
              <a:cxnSpLocks noChangeShapeType="1"/>
            </p:cNvCxnSpPr>
            <p:nvPr/>
          </p:nvCxnSpPr>
          <p:spPr bwMode="auto">
            <a:xfrm flipV="1">
              <a:off x="2195513" y="2781300"/>
              <a:ext cx="2663825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8" name="TextBox 19"/>
            <p:cNvSpPr txBox="1">
              <a:spLocks noChangeArrowheads="1"/>
            </p:cNvSpPr>
            <p:nvPr/>
          </p:nvSpPr>
          <p:spPr bwMode="auto">
            <a:xfrm>
              <a:off x="2923410" y="2441575"/>
              <a:ext cx="946093" cy="307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Message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sp>
          <p:nvSpPr>
            <p:cNvPr id="14349" name="TextBox 20"/>
            <p:cNvSpPr txBox="1">
              <a:spLocks noChangeArrowheads="1"/>
            </p:cNvSpPr>
            <p:nvPr/>
          </p:nvSpPr>
          <p:spPr bwMode="auto">
            <a:xfrm>
              <a:off x="2677980" y="3152775"/>
              <a:ext cx="1570303" cy="307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Return Message</a:t>
              </a:r>
            </a:p>
          </p:txBody>
        </p:sp>
        <p:cxnSp>
          <p:nvCxnSpPr>
            <p:cNvPr id="14350" name="直接箭头连接符 16"/>
            <p:cNvCxnSpPr>
              <a:cxnSpLocks noChangeShapeType="1"/>
            </p:cNvCxnSpPr>
            <p:nvPr/>
          </p:nvCxnSpPr>
          <p:spPr bwMode="auto">
            <a:xfrm flipH="1" flipV="1">
              <a:off x="2132013" y="3114675"/>
              <a:ext cx="2663825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3" name="Text Box 62"/>
          <p:cNvSpPr txBox="1">
            <a:spLocks noChangeArrowheads="1"/>
          </p:cNvSpPr>
          <p:nvPr/>
        </p:nvSpPr>
        <p:spPr bwMode="auto">
          <a:xfrm>
            <a:off x="2711451" y="213360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dirty="0">
                <a:latin typeface="+mn-ea"/>
                <a:ea typeface="+mn-ea"/>
              </a:rPr>
              <a:t>主机 </a:t>
            </a:r>
            <a:r>
              <a:rPr lang="en-US" altLang="zh-CN" sz="1600" dirty="0">
                <a:latin typeface="+mn-ea"/>
                <a:ea typeface="+mn-ea"/>
              </a:rPr>
              <a:t>A</a:t>
            </a:r>
            <a:endParaRPr lang="zh-CN" altLang="en-US" sz="1600" dirty="0">
              <a:latin typeface="+mn-ea"/>
              <a:ea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24" y="2048503"/>
            <a:ext cx="2923704" cy="1835816"/>
          </a:xfrm>
          <a:prstGeom prst="rect">
            <a:avLst/>
          </a:prstGeom>
        </p:spPr>
      </p:pic>
      <p:pic>
        <p:nvPicPr>
          <p:cNvPr id="21" name="图片 2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32291" y="3360327"/>
            <a:ext cx="949542" cy="729248"/>
          </a:xfrm>
          <a:prstGeom prst="rect">
            <a:avLst/>
          </a:prstGeom>
        </p:spPr>
      </p:pic>
      <p:pic>
        <p:nvPicPr>
          <p:cNvPr id="23" name="图片 2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4401" y="2717065"/>
            <a:ext cx="949542" cy="729248"/>
          </a:xfrm>
          <a:prstGeom prst="rect">
            <a:avLst/>
          </a:prstGeom>
        </p:spPr>
      </p:pic>
      <p:pic>
        <p:nvPicPr>
          <p:cNvPr id="24" name="图片 23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4302" y="1865118"/>
            <a:ext cx="1009326" cy="82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ICMP</a:t>
            </a:r>
            <a:r>
              <a:rPr lang="zh-CN" altLang="en-US" dirty="0" smtClean="0"/>
              <a:t>重定向</a:t>
            </a:r>
          </a:p>
        </p:txBody>
      </p:sp>
      <p:grpSp>
        <p:nvGrpSpPr>
          <p:cNvPr id="16388" name="Group 36"/>
          <p:cNvGrpSpPr>
            <a:grpSpLocks/>
          </p:cNvGrpSpPr>
          <p:nvPr/>
        </p:nvGrpSpPr>
        <p:grpSpPr bwMode="auto">
          <a:xfrm>
            <a:off x="2874159" y="1656750"/>
            <a:ext cx="6556194" cy="4621312"/>
            <a:chOff x="1321498" y="1557338"/>
            <a:chExt cx="6556779" cy="4622874"/>
          </a:xfrm>
        </p:grpSpPr>
        <p:sp>
          <p:nvSpPr>
            <p:cNvPr id="16392" name="TextBox 8"/>
            <p:cNvSpPr txBox="1">
              <a:spLocks noChangeArrowheads="1"/>
            </p:cNvSpPr>
            <p:nvPr/>
          </p:nvSpPr>
          <p:spPr bwMode="auto">
            <a:xfrm>
              <a:off x="3432175" y="2536825"/>
              <a:ext cx="184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 sz="1800">
                <a:latin typeface="+mn-ea"/>
                <a:ea typeface="+mn-ea"/>
              </a:endParaRPr>
            </a:p>
          </p:txBody>
        </p:sp>
        <p:cxnSp>
          <p:nvCxnSpPr>
            <p:cNvPr id="16393" name="直接连接符 19"/>
            <p:cNvCxnSpPr>
              <a:cxnSpLocks noChangeShapeType="1"/>
            </p:cNvCxnSpPr>
            <p:nvPr/>
          </p:nvCxnSpPr>
          <p:spPr bwMode="auto">
            <a:xfrm>
              <a:off x="1476375" y="3049588"/>
              <a:ext cx="18716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4" name="直接连接符 26"/>
            <p:cNvCxnSpPr>
              <a:cxnSpLocks noChangeShapeType="1"/>
            </p:cNvCxnSpPr>
            <p:nvPr/>
          </p:nvCxnSpPr>
          <p:spPr bwMode="auto">
            <a:xfrm>
              <a:off x="1692275" y="2474913"/>
              <a:ext cx="0" cy="5746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6" name="直接连接符 36"/>
            <p:cNvCxnSpPr>
              <a:cxnSpLocks noChangeShapeType="1"/>
            </p:cNvCxnSpPr>
            <p:nvPr/>
          </p:nvCxnSpPr>
          <p:spPr bwMode="auto">
            <a:xfrm>
              <a:off x="2555875" y="3049588"/>
              <a:ext cx="0" cy="5762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7" name="直接连接符 37"/>
            <p:cNvCxnSpPr>
              <a:cxnSpLocks noChangeShapeType="1"/>
            </p:cNvCxnSpPr>
            <p:nvPr/>
          </p:nvCxnSpPr>
          <p:spPr bwMode="auto">
            <a:xfrm>
              <a:off x="2124075" y="4706938"/>
              <a:ext cx="51847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8" name="直接连接符 40"/>
            <p:cNvCxnSpPr>
              <a:cxnSpLocks noChangeShapeType="1"/>
            </p:cNvCxnSpPr>
            <p:nvPr/>
          </p:nvCxnSpPr>
          <p:spPr bwMode="auto">
            <a:xfrm>
              <a:off x="4572000" y="4706938"/>
              <a:ext cx="0" cy="5762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直接连接符 41"/>
            <p:cNvCxnSpPr>
              <a:cxnSpLocks noChangeShapeType="1"/>
            </p:cNvCxnSpPr>
            <p:nvPr/>
          </p:nvCxnSpPr>
          <p:spPr bwMode="auto">
            <a:xfrm>
              <a:off x="6732588" y="4130675"/>
              <a:ext cx="0" cy="5762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直接连接符 42"/>
            <p:cNvCxnSpPr>
              <a:cxnSpLocks noChangeShapeType="1"/>
            </p:cNvCxnSpPr>
            <p:nvPr/>
          </p:nvCxnSpPr>
          <p:spPr bwMode="auto">
            <a:xfrm>
              <a:off x="2555875" y="4130675"/>
              <a:ext cx="0" cy="5762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直接连接符 45"/>
            <p:cNvCxnSpPr>
              <a:cxnSpLocks noChangeShapeType="1"/>
            </p:cNvCxnSpPr>
            <p:nvPr/>
          </p:nvCxnSpPr>
          <p:spPr bwMode="auto">
            <a:xfrm flipH="1">
              <a:off x="6732588" y="2906713"/>
              <a:ext cx="0" cy="7381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4" name="TextBox 8"/>
            <p:cNvSpPr txBox="1">
              <a:spLocks noChangeArrowheads="1"/>
            </p:cNvSpPr>
            <p:nvPr/>
          </p:nvSpPr>
          <p:spPr bwMode="auto">
            <a:xfrm>
              <a:off x="1673795" y="2576513"/>
              <a:ext cx="989462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20.0.0.1/24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6405" name="TextBox 8"/>
            <p:cNvSpPr txBox="1">
              <a:spLocks noChangeArrowheads="1"/>
            </p:cNvSpPr>
            <p:nvPr/>
          </p:nvSpPr>
          <p:spPr bwMode="auto">
            <a:xfrm>
              <a:off x="1600769" y="3243263"/>
              <a:ext cx="989462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20.0.0.2/24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6406" name="TextBox 8"/>
            <p:cNvSpPr txBox="1">
              <a:spLocks noChangeArrowheads="1"/>
            </p:cNvSpPr>
            <p:nvPr/>
          </p:nvSpPr>
          <p:spPr bwMode="auto">
            <a:xfrm>
              <a:off x="1395899" y="4289425"/>
              <a:ext cx="1169015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10.0.0.200/24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6407" name="TextBox 8"/>
            <p:cNvSpPr txBox="1">
              <a:spLocks noChangeArrowheads="1"/>
            </p:cNvSpPr>
            <p:nvPr/>
          </p:nvSpPr>
          <p:spPr bwMode="auto">
            <a:xfrm>
              <a:off x="6709262" y="4289425"/>
              <a:ext cx="1169015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10.0.0.100/24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6408" name="TextBox 8"/>
            <p:cNvSpPr txBox="1">
              <a:spLocks noChangeArrowheads="1"/>
            </p:cNvSpPr>
            <p:nvPr/>
          </p:nvSpPr>
          <p:spPr bwMode="auto">
            <a:xfrm>
              <a:off x="2416677" y="5408337"/>
              <a:ext cx="1867986" cy="46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IP</a:t>
              </a:r>
              <a:r>
                <a:rPr lang="zh-CN" altLang="en-US" sz="1200">
                  <a:latin typeface="+mn-ea"/>
                  <a:ea typeface="+mn-ea"/>
                </a:rPr>
                <a:t>地址</a:t>
              </a:r>
              <a:r>
                <a:rPr lang="en-US" altLang="zh-CN" sz="1200">
                  <a:latin typeface="+mn-ea"/>
                  <a:ea typeface="+mn-ea"/>
                </a:rPr>
                <a:t>:10.0.0.1/24</a:t>
              </a:r>
            </a:p>
            <a:p>
              <a:r>
                <a:rPr lang="zh-CN" altLang="en-US" sz="1200">
                  <a:latin typeface="+mn-ea"/>
                  <a:ea typeface="+mn-ea"/>
                </a:rPr>
                <a:t>默认网关</a:t>
              </a:r>
              <a:r>
                <a:rPr lang="en-US" altLang="zh-CN" sz="1200">
                  <a:latin typeface="+mn-ea"/>
                  <a:ea typeface="+mn-ea"/>
                </a:rPr>
                <a:t>: 10.0.0.100/24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6410" name="TextBox 8"/>
            <p:cNvSpPr txBox="1">
              <a:spLocks noChangeArrowheads="1"/>
            </p:cNvSpPr>
            <p:nvPr/>
          </p:nvSpPr>
          <p:spPr bwMode="auto">
            <a:xfrm>
              <a:off x="5851689" y="4941888"/>
              <a:ext cx="1234743" cy="3078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ICMP </a:t>
              </a:r>
              <a:r>
                <a:rPr lang="zh-CN" altLang="en-US" sz="1400" dirty="0">
                  <a:latin typeface="+mn-ea"/>
                  <a:ea typeface="+mn-ea"/>
                </a:rPr>
                <a:t>重定向</a:t>
              </a:r>
            </a:p>
          </p:txBody>
        </p:sp>
        <p:sp>
          <p:nvSpPr>
            <p:cNvPr id="16411" name="TextBox 8"/>
            <p:cNvSpPr txBox="1">
              <a:spLocks noChangeArrowheads="1"/>
            </p:cNvSpPr>
            <p:nvPr/>
          </p:nvSpPr>
          <p:spPr bwMode="auto">
            <a:xfrm>
              <a:off x="5719763" y="4149725"/>
              <a:ext cx="365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C00000"/>
                  </a:solidFill>
                  <a:latin typeface="+mn-ea"/>
                  <a:ea typeface="+mn-ea"/>
                </a:rPr>
                <a:t>①</a:t>
              </a:r>
              <a:endParaRPr lang="zh-CN" altLang="en-US" sz="1400" b="1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6412" name="TextBox 8"/>
            <p:cNvSpPr txBox="1">
              <a:spLocks noChangeArrowheads="1"/>
            </p:cNvSpPr>
            <p:nvPr/>
          </p:nvSpPr>
          <p:spPr bwMode="auto">
            <a:xfrm>
              <a:off x="3270250" y="4129088"/>
              <a:ext cx="365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+mn-ea"/>
                  <a:ea typeface="+mn-ea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6413" name="矩形 61"/>
            <p:cNvSpPr>
              <a:spLocks noChangeArrowheads="1"/>
            </p:cNvSpPr>
            <p:nvPr/>
          </p:nvSpPr>
          <p:spPr bwMode="auto">
            <a:xfrm>
              <a:off x="5435600" y="4941888"/>
              <a:ext cx="36512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400" b="1">
                  <a:solidFill>
                    <a:srgbClr val="C00000"/>
                  </a:solidFill>
                  <a:latin typeface="+mn-ea"/>
                  <a:ea typeface="+mn-ea"/>
                </a:rPr>
                <a:t>②</a:t>
              </a:r>
            </a:p>
          </p:txBody>
        </p:sp>
        <p:cxnSp>
          <p:nvCxnSpPr>
            <p:cNvPr id="16414" name="直接连接符 65"/>
            <p:cNvCxnSpPr>
              <a:cxnSpLocks noChangeShapeType="1"/>
              <a:endCxn id="16407" idx="1"/>
            </p:cNvCxnSpPr>
            <p:nvPr/>
          </p:nvCxnSpPr>
          <p:spPr bwMode="auto">
            <a:xfrm>
              <a:off x="5659438" y="4425950"/>
              <a:ext cx="1049824" cy="202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6415" name="直接连接符 67"/>
            <p:cNvCxnSpPr>
              <a:cxnSpLocks noChangeShapeType="1"/>
            </p:cNvCxnSpPr>
            <p:nvPr/>
          </p:nvCxnSpPr>
          <p:spPr bwMode="auto">
            <a:xfrm>
              <a:off x="4932363" y="4581525"/>
              <a:ext cx="1295400" cy="0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6" name="直接箭头连接符 70"/>
            <p:cNvCxnSpPr>
              <a:cxnSpLocks noChangeShapeType="1"/>
            </p:cNvCxnSpPr>
            <p:nvPr/>
          </p:nvCxnSpPr>
          <p:spPr bwMode="auto">
            <a:xfrm flipV="1">
              <a:off x="6227763" y="4221163"/>
              <a:ext cx="0" cy="360362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7" name="TextBox 71"/>
            <p:cNvSpPr txBox="1">
              <a:spLocks noChangeArrowheads="1"/>
            </p:cNvSpPr>
            <p:nvPr/>
          </p:nvSpPr>
          <p:spPr bwMode="auto">
            <a:xfrm>
              <a:off x="4276419" y="5903119"/>
              <a:ext cx="646390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6418" name="TextBox 72"/>
            <p:cNvSpPr txBox="1">
              <a:spLocks noChangeArrowheads="1"/>
            </p:cNvSpPr>
            <p:nvPr/>
          </p:nvSpPr>
          <p:spPr bwMode="auto">
            <a:xfrm>
              <a:off x="1321498" y="1557338"/>
              <a:ext cx="800291" cy="277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  <a:r>
                <a:rPr lang="en-US" altLang="zh-CN" sz="1200" dirty="0">
                  <a:latin typeface="+mn-ea"/>
                  <a:ea typeface="+mn-ea"/>
                </a:rPr>
                <a:t> 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16419" name="直接连接符 74"/>
            <p:cNvCxnSpPr>
              <a:cxnSpLocks noChangeShapeType="1"/>
            </p:cNvCxnSpPr>
            <p:nvPr/>
          </p:nvCxnSpPr>
          <p:spPr bwMode="auto">
            <a:xfrm flipH="1">
              <a:off x="5219700" y="4868863"/>
              <a:ext cx="1439863" cy="0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0" name="直接箭头连接符 76"/>
            <p:cNvCxnSpPr>
              <a:cxnSpLocks noChangeShapeType="1"/>
            </p:cNvCxnSpPr>
            <p:nvPr/>
          </p:nvCxnSpPr>
          <p:spPr bwMode="auto">
            <a:xfrm>
              <a:off x="5219700" y="4868863"/>
              <a:ext cx="0" cy="360362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1" name="直接连接符 83"/>
            <p:cNvCxnSpPr>
              <a:cxnSpLocks noChangeShapeType="1"/>
            </p:cNvCxnSpPr>
            <p:nvPr/>
          </p:nvCxnSpPr>
          <p:spPr bwMode="auto">
            <a:xfrm>
              <a:off x="3132138" y="4581525"/>
              <a:ext cx="1152525" cy="0"/>
            </a:xfrm>
            <a:prstGeom prst="lin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2" name="直接箭头连接符 86"/>
            <p:cNvCxnSpPr>
              <a:cxnSpLocks noChangeShapeType="1"/>
            </p:cNvCxnSpPr>
            <p:nvPr/>
          </p:nvCxnSpPr>
          <p:spPr bwMode="auto">
            <a:xfrm flipV="1">
              <a:off x="3132138" y="4221163"/>
              <a:ext cx="0" cy="360362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89" name="Text Box 22"/>
          <p:cNvSpPr txBox="1">
            <a:spLocks noChangeArrowheads="1"/>
          </p:cNvSpPr>
          <p:nvPr/>
        </p:nvSpPr>
        <p:spPr bwMode="auto">
          <a:xfrm>
            <a:off x="4583114" y="3789363"/>
            <a:ext cx="4714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latin typeface="+mn-ea"/>
                <a:ea typeface="+mn-ea"/>
              </a:rPr>
              <a:t>RTA</a:t>
            </a:r>
          </a:p>
        </p:txBody>
      </p:sp>
      <p:sp>
        <p:nvSpPr>
          <p:cNvPr id="16390" name="Text Box 23"/>
          <p:cNvSpPr txBox="1">
            <a:spLocks noChangeArrowheads="1"/>
          </p:cNvSpPr>
          <p:nvPr/>
        </p:nvSpPr>
        <p:spPr bwMode="auto">
          <a:xfrm>
            <a:off x="7391400" y="3789363"/>
            <a:ext cx="471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latin typeface="+mn-ea"/>
                <a:ea typeface="+mn-ea"/>
              </a:rPr>
              <a:t>RTB</a:t>
            </a:r>
          </a:p>
        </p:txBody>
      </p:sp>
      <p:pic>
        <p:nvPicPr>
          <p:cNvPr id="43" name="图片 42" descr="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4159" y="1846128"/>
            <a:ext cx="801384" cy="655678"/>
          </a:xfrm>
          <a:prstGeom prst="rect">
            <a:avLst/>
          </a:prstGeom>
        </p:spPr>
      </p:pic>
      <p:pic>
        <p:nvPicPr>
          <p:cNvPr id="44" name="图片 4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87" y="3573472"/>
            <a:ext cx="823343" cy="642916"/>
          </a:xfrm>
          <a:prstGeom prst="rect">
            <a:avLst/>
          </a:prstGeom>
        </p:spPr>
      </p:pic>
      <p:pic>
        <p:nvPicPr>
          <p:cNvPr id="45" name="图片 4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17" y="3561617"/>
            <a:ext cx="823343" cy="642916"/>
          </a:xfrm>
          <a:prstGeom prst="rect">
            <a:avLst/>
          </a:prstGeom>
        </p:spPr>
      </p:pic>
      <p:pic>
        <p:nvPicPr>
          <p:cNvPr id="46" name="图片 45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2930" y="1698465"/>
            <a:ext cx="2487516" cy="1262606"/>
          </a:xfrm>
          <a:prstGeom prst="rect">
            <a:avLst/>
          </a:prstGeom>
        </p:spPr>
      </p:pic>
      <p:pic>
        <p:nvPicPr>
          <p:cNvPr id="47" name="图片 46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61514" y="5027910"/>
            <a:ext cx="949542" cy="7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668" y="836712"/>
            <a:ext cx="6419048" cy="5666667"/>
          </a:xfrm>
          <a:prstGeom prst="rect">
            <a:avLst/>
          </a:prstGeom>
        </p:spPr>
      </p:pic>
      <p:sp>
        <p:nvSpPr>
          <p:cNvPr id="4" name="标题 9"/>
          <p:cNvSpPr>
            <a:spLocks noGrp="1"/>
          </p:cNvSpPr>
          <p:nvPr>
            <p:ph type="title"/>
          </p:nvPr>
        </p:nvSpPr>
        <p:spPr>
          <a:xfrm>
            <a:off x="1595500" y="404664"/>
            <a:ext cx="9831600" cy="640800"/>
          </a:xfrm>
        </p:spPr>
        <p:txBody>
          <a:bodyPr/>
          <a:lstStyle/>
          <a:p>
            <a:r>
              <a:rPr lang="en-US" altLang="zh-CN" dirty="0" smtClean="0"/>
              <a:t>ICMP</a:t>
            </a:r>
            <a:r>
              <a:rPr lang="zh-CN" altLang="en-US" dirty="0" smtClean="0"/>
              <a:t>重定向</a:t>
            </a:r>
          </a:p>
        </p:txBody>
      </p:sp>
    </p:spTree>
    <p:extLst>
      <p:ext uri="{BB962C8B-B14F-4D97-AF65-F5344CB8AC3E}">
        <p14:creationId xmlns:p14="http://schemas.microsoft.com/office/powerpoint/2010/main" val="4047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差错检测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ICMP Echo 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ICMP Echo Reply</a:t>
            </a:r>
            <a:r>
              <a:rPr lang="zh-CN" altLang="en-US" dirty="0" smtClean="0"/>
              <a:t>分别用来查询和响应某些信息，进行差错检测。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8436" name="Group 14"/>
          <p:cNvGrpSpPr>
            <a:grpSpLocks/>
          </p:cNvGrpSpPr>
          <p:nvPr/>
        </p:nvGrpSpPr>
        <p:grpSpPr bwMode="auto">
          <a:xfrm>
            <a:off x="2899479" y="2420937"/>
            <a:ext cx="6411497" cy="863468"/>
            <a:chOff x="1375472" y="2420860"/>
            <a:chExt cx="6411261" cy="864124"/>
          </a:xfrm>
        </p:grpSpPr>
        <p:cxnSp>
          <p:nvCxnSpPr>
            <p:cNvPr id="18438" name="直接连接符 16"/>
            <p:cNvCxnSpPr>
              <a:cxnSpLocks noChangeShapeType="1"/>
            </p:cNvCxnSpPr>
            <p:nvPr/>
          </p:nvCxnSpPr>
          <p:spPr bwMode="auto">
            <a:xfrm flipV="1">
              <a:off x="5003909" y="3284538"/>
              <a:ext cx="2208104" cy="44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39" name="直接连接符 13"/>
            <p:cNvCxnSpPr>
              <a:cxnSpLocks noChangeShapeType="1"/>
            </p:cNvCxnSpPr>
            <p:nvPr/>
          </p:nvCxnSpPr>
          <p:spPr bwMode="auto">
            <a:xfrm>
              <a:off x="2027238" y="3284538"/>
              <a:ext cx="2040602" cy="44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2" name="直接箭头连接符 58"/>
            <p:cNvCxnSpPr>
              <a:cxnSpLocks noChangeShapeType="1"/>
            </p:cNvCxnSpPr>
            <p:nvPr/>
          </p:nvCxnSpPr>
          <p:spPr bwMode="auto">
            <a:xfrm>
              <a:off x="2622647" y="3159538"/>
              <a:ext cx="1081087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3" name="直接箭头连接符 60"/>
            <p:cNvCxnSpPr>
              <a:cxnSpLocks noChangeShapeType="1"/>
            </p:cNvCxnSpPr>
            <p:nvPr/>
          </p:nvCxnSpPr>
          <p:spPr bwMode="auto">
            <a:xfrm flipH="1">
              <a:off x="5567135" y="3141308"/>
              <a:ext cx="935037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4" name="TextBox 11"/>
            <p:cNvSpPr txBox="1">
              <a:spLocks noChangeArrowheads="1"/>
            </p:cNvSpPr>
            <p:nvPr/>
          </p:nvSpPr>
          <p:spPr bwMode="auto">
            <a:xfrm>
              <a:off x="2165397" y="2761288"/>
              <a:ext cx="1855889" cy="308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ICMP Echo Request</a:t>
              </a:r>
              <a:endParaRPr lang="zh-CN" altLang="en-US" sz="1400" dirty="0">
                <a:latin typeface="+mn-ea"/>
                <a:ea typeface="+mn-ea"/>
              </a:endParaRPr>
            </a:p>
          </p:txBody>
        </p:sp>
        <p:sp>
          <p:nvSpPr>
            <p:cNvPr id="18445" name="TextBox 19"/>
            <p:cNvSpPr txBox="1">
              <a:spLocks noChangeArrowheads="1"/>
            </p:cNvSpPr>
            <p:nvPr/>
          </p:nvSpPr>
          <p:spPr bwMode="auto">
            <a:xfrm>
              <a:off x="5345107" y="2743058"/>
              <a:ext cx="1634683" cy="308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ICMP Echo Reply</a:t>
              </a:r>
              <a:endParaRPr lang="zh-CN" altLang="en-US" sz="1400">
                <a:latin typeface="+mn-ea"/>
                <a:ea typeface="+mn-ea"/>
              </a:endParaRPr>
            </a:p>
          </p:txBody>
        </p:sp>
        <p:sp>
          <p:nvSpPr>
            <p:cNvPr id="18447" name="TextBox 20"/>
            <p:cNvSpPr txBox="1">
              <a:spLocks noChangeArrowheads="1"/>
            </p:cNvSpPr>
            <p:nvPr/>
          </p:nvSpPr>
          <p:spPr bwMode="auto">
            <a:xfrm>
              <a:off x="1375472" y="2420860"/>
              <a:ext cx="646308" cy="277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8448" name="TextBox 21"/>
            <p:cNvSpPr txBox="1">
              <a:spLocks noChangeArrowheads="1"/>
            </p:cNvSpPr>
            <p:nvPr/>
          </p:nvSpPr>
          <p:spPr bwMode="auto">
            <a:xfrm>
              <a:off x="6986542" y="2420861"/>
              <a:ext cx="800191" cy="277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服务器 </a:t>
              </a:r>
              <a:r>
                <a:rPr lang="en-US" altLang="zh-CN" sz="1200">
                  <a:latin typeface="+mn-ea"/>
                  <a:ea typeface="+mn-ea"/>
                </a:rPr>
                <a:t>A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pic>
        <p:nvPicPr>
          <p:cNvPr id="19" name="图片 18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3344" y="2900215"/>
            <a:ext cx="1064750" cy="817728"/>
          </a:xfrm>
          <a:prstGeom prst="rect">
            <a:avLst/>
          </a:prstGeom>
        </p:spPr>
      </p:pic>
      <p:pic>
        <p:nvPicPr>
          <p:cNvPr id="20" name="图片 19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50076" y="2914977"/>
            <a:ext cx="999446" cy="81772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994" y="2759049"/>
            <a:ext cx="1716663" cy="107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错误报告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当网络设备无法访问目标网络时，会自动发送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目的不可达报文到发送端设备。</a:t>
            </a:r>
            <a:endParaRPr lang="en-US" altLang="en-US" dirty="0" smtClean="0"/>
          </a:p>
          <a:p>
            <a:endParaRPr lang="zh-CN" altLang="en-US" dirty="0"/>
          </a:p>
        </p:txBody>
      </p:sp>
      <p:grpSp>
        <p:nvGrpSpPr>
          <p:cNvPr id="20484" name="Group 24"/>
          <p:cNvGrpSpPr>
            <a:grpSpLocks/>
          </p:cNvGrpSpPr>
          <p:nvPr/>
        </p:nvGrpSpPr>
        <p:grpSpPr bwMode="auto">
          <a:xfrm>
            <a:off x="2491433" y="1916114"/>
            <a:ext cx="7674917" cy="2541587"/>
            <a:chOff x="967448" y="1916844"/>
            <a:chExt cx="7675473" cy="2540658"/>
          </a:xfrm>
        </p:grpSpPr>
        <p:cxnSp>
          <p:nvCxnSpPr>
            <p:cNvPr id="20489" name="直接连接符 12"/>
            <p:cNvCxnSpPr>
              <a:cxnSpLocks noChangeShapeType="1"/>
            </p:cNvCxnSpPr>
            <p:nvPr/>
          </p:nvCxnSpPr>
          <p:spPr bwMode="auto">
            <a:xfrm>
              <a:off x="1619250" y="2800350"/>
              <a:ext cx="18716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2" name="直接连接符 16"/>
            <p:cNvCxnSpPr>
              <a:cxnSpLocks noChangeShapeType="1"/>
            </p:cNvCxnSpPr>
            <p:nvPr/>
          </p:nvCxnSpPr>
          <p:spPr bwMode="auto">
            <a:xfrm>
              <a:off x="5724525" y="2781300"/>
              <a:ext cx="23034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5" name="TextBox 8"/>
            <p:cNvSpPr txBox="1">
              <a:spLocks noChangeArrowheads="1"/>
            </p:cNvSpPr>
            <p:nvPr/>
          </p:nvSpPr>
          <p:spPr bwMode="auto">
            <a:xfrm>
              <a:off x="1977015" y="2492375"/>
              <a:ext cx="989446" cy="27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10.0.0.0/24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0496" name="TextBox 8"/>
            <p:cNvSpPr txBox="1">
              <a:spLocks noChangeArrowheads="1"/>
            </p:cNvSpPr>
            <p:nvPr/>
          </p:nvSpPr>
          <p:spPr bwMode="auto">
            <a:xfrm>
              <a:off x="7451725" y="2492375"/>
              <a:ext cx="3127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.1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0497" name="TextBox 8"/>
            <p:cNvSpPr txBox="1">
              <a:spLocks noChangeArrowheads="1"/>
            </p:cNvSpPr>
            <p:nvPr/>
          </p:nvSpPr>
          <p:spPr bwMode="auto">
            <a:xfrm>
              <a:off x="6282316" y="2492375"/>
              <a:ext cx="989446" cy="27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20.0.0.0/24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0498" name="TextBox 39"/>
            <p:cNvSpPr txBox="1">
              <a:spLocks noChangeArrowheads="1"/>
            </p:cNvSpPr>
            <p:nvPr/>
          </p:nvSpPr>
          <p:spPr bwMode="auto">
            <a:xfrm>
              <a:off x="3259452" y="3552825"/>
              <a:ext cx="723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400">
                  <a:latin typeface="+mn-ea"/>
                  <a:ea typeface="+mn-ea"/>
                </a:rPr>
                <a:t>数据包</a:t>
              </a:r>
            </a:p>
          </p:txBody>
        </p:sp>
        <p:sp>
          <p:nvSpPr>
            <p:cNvPr id="20499" name="TextBox 40"/>
            <p:cNvSpPr txBox="1">
              <a:spLocks noChangeArrowheads="1"/>
            </p:cNvSpPr>
            <p:nvPr/>
          </p:nvSpPr>
          <p:spPr bwMode="auto">
            <a:xfrm>
              <a:off x="2942614" y="4149725"/>
              <a:ext cx="1577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ICMP</a:t>
              </a:r>
              <a:r>
                <a:rPr lang="zh-CN" altLang="en-US" sz="1400" dirty="0">
                  <a:latin typeface="+mn-ea"/>
                  <a:ea typeface="+mn-ea"/>
                </a:rPr>
                <a:t>目的不可达</a:t>
              </a:r>
            </a:p>
          </p:txBody>
        </p:sp>
        <p:cxnSp>
          <p:nvCxnSpPr>
            <p:cNvPr id="20500" name="直接箭头连接符 58"/>
            <p:cNvCxnSpPr>
              <a:cxnSpLocks noChangeShapeType="1"/>
            </p:cNvCxnSpPr>
            <p:nvPr/>
          </p:nvCxnSpPr>
          <p:spPr bwMode="auto">
            <a:xfrm>
              <a:off x="1547813" y="3860800"/>
              <a:ext cx="3960812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直接箭头连接符 60"/>
            <p:cNvCxnSpPr>
              <a:cxnSpLocks noChangeShapeType="1"/>
            </p:cNvCxnSpPr>
            <p:nvPr/>
          </p:nvCxnSpPr>
          <p:spPr bwMode="auto">
            <a:xfrm flipH="1">
              <a:off x="1501775" y="4437063"/>
              <a:ext cx="3960813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2" name="TextBox 23"/>
            <p:cNvSpPr txBox="1">
              <a:spLocks noChangeArrowheads="1"/>
            </p:cNvSpPr>
            <p:nvPr/>
          </p:nvSpPr>
          <p:spPr bwMode="auto">
            <a:xfrm>
              <a:off x="967448" y="1916844"/>
              <a:ext cx="646379" cy="27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 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0503" name="TextBox 24"/>
            <p:cNvSpPr txBox="1">
              <a:spLocks noChangeArrowheads="1"/>
            </p:cNvSpPr>
            <p:nvPr/>
          </p:nvSpPr>
          <p:spPr bwMode="auto">
            <a:xfrm>
              <a:off x="7842643" y="1925049"/>
              <a:ext cx="800278" cy="276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 dirty="0">
                  <a:latin typeface="+mn-ea"/>
                  <a:ea typeface="+mn-ea"/>
                </a:rPr>
                <a:t>服务器 </a:t>
              </a:r>
              <a:r>
                <a:rPr lang="en-US" altLang="zh-CN" sz="1200" dirty="0">
                  <a:latin typeface="+mn-ea"/>
                  <a:ea typeface="+mn-ea"/>
                </a:rPr>
                <a:t>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0504" name="TextBox 8"/>
            <p:cNvSpPr txBox="1">
              <a:spLocks noChangeArrowheads="1"/>
            </p:cNvSpPr>
            <p:nvPr/>
          </p:nvSpPr>
          <p:spPr bwMode="auto">
            <a:xfrm>
              <a:off x="5925854" y="2491459"/>
              <a:ext cx="3127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.2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0505" name="TextBox 8"/>
            <p:cNvSpPr txBox="1">
              <a:spLocks noChangeArrowheads="1"/>
            </p:cNvSpPr>
            <p:nvPr/>
          </p:nvSpPr>
          <p:spPr bwMode="auto">
            <a:xfrm>
              <a:off x="2962275" y="2492375"/>
              <a:ext cx="3143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.1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0506" name="TextBox 8"/>
            <p:cNvSpPr txBox="1">
              <a:spLocks noChangeArrowheads="1"/>
            </p:cNvSpPr>
            <p:nvPr/>
          </p:nvSpPr>
          <p:spPr bwMode="auto">
            <a:xfrm>
              <a:off x="1641475" y="2492375"/>
              <a:ext cx="3127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.2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sp>
        <p:nvSpPr>
          <p:cNvPr id="20486" name="Text Box 22"/>
          <p:cNvSpPr txBox="1">
            <a:spLocks noChangeArrowheads="1"/>
          </p:cNvSpPr>
          <p:nvPr/>
        </p:nvSpPr>
        <p:spPr bwMode="auto">
          <a:xfrm>
            <a:off x="4872039" y="2205038"/>
            <a:ext cx="4714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latin typeface="+mn-ea"/>
                <a:ea typeface="+mn-ea"/>
              </a:rPr>
              <a:t>RTA</a:t>
            </a:r>
          </a:p>
        </p:txBody>
      </p:sp>
      <p:sp>
        <p:nvSpPr>
          <p:cNvPr id="20487" name="Text Box 23"/>
          <p:cNvSpPr txBox="1">
            <a:spLocks noChangeArrowheads="1"/>
          </p:cNvSpPr>
          <p:nvPr/>
        </p:nvSpPr>
        <p:spPr bwMode="auto">
          <a:xfrm>
            <a:off x="6743700" y="2205038"/>
            <a:ext cx="471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latin typeface="+mn-ea"/>
                <a:ea typeface="+mn-ea"/>
              </a:rPr>
              <a:t>RTB</a:t>
            </a:r>
          </a:p>
        </p:txBody>
      </p:sp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8837" y="2438533"/>
            <a:ext cx="968928" cy="74413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42" y="2232553"/>
            <a:ext cx="1938934" cy="1217472"/>
          </a:xfrm>
          <a:prstGeom prst="rect">
            <a:avLst/>
          </a:prstGeom>
        </p:spPr>
      </p:pic>
      <p:pic>
        <p:nvPicPr>
          <p:cNvPr id="34" name="图片 3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25" y="2474975"/>
            <a:ext cx="823343" cy="642916"/>
          </a:xfrm>
          <a:prstGeom prst="rect">
            <a:avLst/>
          </a:prstGeom>
        </p:spPr>
      </p:pic>
      <p:pic>
        <p:nvPicPr>
          <p:cNvPr id="35" name="图片 3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83" y="2519831"/>
            <a:ext cx="823343" cy="642916"/>
          </a:xfrm>
          <a:prstGeom prst="rect">
            <a:avLst/>
          </a:prstGeom>
        </p:spPr>
      </p:pic>
      <p:pic>
        <p:nvPicPr>
          <p:cNvPr id="37" name="图片 36" descr="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68860" y="2345019"/>
            <a:ext cx="999446" cy="8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r>
              <a:rPr lang="zh-CN" altLang="en-US" smtClean="0"/>
              <a:t>数据包格式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Type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消息类型，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表示同一消息类型中的不同信息。</a:t>
            </a:r>
          </a:p>
          <a:p>
            <a:endParaRPr lang="zh-CN" altLang="en-US" dirty="0"/>
          </a:p>
        </p:txBody>
      </p:sp>
      <p:grpSp>
        <p:nvGrpSpPr>
          <p:cNvPr id="22532" name="Group 23"/>
          <p:cNvGrpSpPr>
            <a:grpSpLocks/>
          </p:cNvGrpSpPr>
          <p:nvPr/>
        </p:nvGrpSpPr>
        <p:grpSpPr bwMode="auto">
          <a:xfrm>
            <a:off x="2773363" y="2000252"/>
            <a:ext cx="6640545" cy="2097086"/>
            <a:chOff x="1249492" y="2000654"/>
            <a:chExt cx="6639141" cy="2096712"/>
          </a:xfrm>
        </p:grpSpPr>
        <p:sp>
          <p:nvSpPr>
            <p:cNvPr id="22534" name="TextBox 8"/>
            <p:cNvSpPr txBox="1">
              <a:spLocks noChangeArrowheads="1"/>
            </p:cNvSpPr>
            <p:nvPr/>
          </p:nvSpPr>
          <p:spPr bwMode="auto">
            <a:xfrm>
              <a:off x="3888631" y="3336925"/>
              <a:ext cx="184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22535" name="TextBox 8"/>
            <p:cNvSpPr txBox="1">
              <a:spLocks noChangeArrowheads="1"/>
            </p:cNvSpPr>
            <p:nvPr/>
          </p:nvSpPr>
          <p:spPr bwMode="auto">
            <a:xfrm>
              <a:off x="3034556" y="2822575"/>
              <a:ext cx="184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22536" name="任意多边形 12"/>
            <p:cNvSpPr>
              <a:spLocks/>
            </p:cNvSpPr>
            <p:nvPr/>
          </p:nvSpPr>
          <p:spPr bwMode="auto">
            <a:xfrm>
              <a:off x="1726455" y="2565400"/>
              <a:ext cx="6119815" cy="555625"/>
            </a:xfrm>
            <a:custGeom>
              <a:avLst/>
              <a:gdLst>
                <a:gd name="T0" fmla="*/ 542934942 w 4680089"/>
                <a:gd name="T1" fmla="*/ 0 h 1528595"/>
                <a:gd name="T2" fmla="*/ 1327462916 w 4680089"/>
                <a:gd name="T3" fmla="*/ 0 h 1528595"/>
                <a:gd name="T4" fmla="*/ 1709630023 w 4680089"/>
                <a:gd name="T5" fmla="*/ 0 h 1528595"/>
                <a:gd name="T6" fmla="*/ 0 w 4680089"/>
                <a:gd name="T7" fmla="*/ 0 h 1528595"/>
                <a:gd name="T8" fmla="*/ 542934942 w 4680089"/>
                <a:gd name="T9" fmla="*/ 0 h 15285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80089"/>
                <a:gd name="T16" fmla="*/ 0 h 1528595"/>
                <a:gd name="T17" fmla="*/ 4680089 w 4680089"/>
                <a:gd name="T18" fmla="*/ 1528595 h 15285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80089" h="1528595">
                  <a:moveTo>
                    <a:pt x="1486277" y="0"/>
                  </a:moveTo>
                  <a:lnTo>
                    <a:pt x="3633916" y="0"/>
                  </a:lnTo>
                  <a:lnTo>
                    <a:pt x="4680089" y="1527572"/>
                  </a:lnTo>
                  <a:lnTo>
                    <a:pt x="0" y="1528595"/>
                  </a:lnTo>
                  <a:lnTo>
                    <a:pt x="1486277" y="0"/>
                  </a:lnTo>
                  <a:close/>
                </a:path>
              </a:pathLst>
            </a:custGeom>
            <a:gradFill rotWithShape="0">
              <a:gsLst>
                <a:gs pos="0">
                  <a:srgbClr val="0099CC"/>
                </a:gs>
                <a:gs pos="100000">
                  <a:srgbClr val="99CC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537" name="TextBox 8"/>
            <p:cNvSpPr txBox="1">
              <a:spLocks noChangeArrowheads="1"/>
            </p:cNvSpPr>
            <p:nvPr/>
          </p:nvSpPr>
          <p:spPr bwMode="auto">
            <a:xfrm>
              <a:off x="1745636" y="2843213"/>
              <a:ext cx="274377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0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2538" name="TextBox 8"/>
            <p:cNvSpPr txBox="1">
              <a:spLocks noChangeArrowheads="1"/>
            </p:cNvSpPr>
            <p:nvPr/>
          </p:nvSpPr>
          <p:spPr bwMode="auto">
            <a:xfrm>
              <a:off x="3688734" y="2843213"/>
              <a:ext cx="274377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7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2539" name="TextBox 9"/>
            <p:cNvSpPr txBox="1">
              <a:spLocks noChangeArrowheads="1"/>
            </p:cNvSpPr>
            <p:nvPr/>
          </p:nvSpPr>
          <p:spPr bwMode="auto">
            <a:xfrm>
              <a:off x="5659988" y="2843213"/>
              <a:ext cx="364125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15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2540" name="TextBox 10"/>
            <p:cNvSpPr txBox="1">
              <a:spLocks noChangeArrowheads="1"/>
            </p:cNvSpPr>
            <p:nvPr/>
          </p:nvSpPr>
          <p:spPr bwMode="auto">
            <a:xfrm>
              <a:off x="7524508" y="2843213"/>
              <a:ext cx="364125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31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517825" y="2004080"/>
              <a:ext cx="1189688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lIns="18000" rIns="18000"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IP Header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669952" y="2004080"/>
              <a:ext cx="2808312" cy="557211"/>
            </a:xfrm>
            <a:prstGeom prst="rect">
              <a:avLst/>
            </a:prstGeom>
            <a:solidFill>
              <a:srgbClr val="00669A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anchor="ctr"/>
            <a:lstStyle/>
            <a:p>
              <a:pPr algn="ctr" defTabSz="784225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ICMP</a:t>
              </a:r>
            </a:p>
          </p:txBody>
        </p:sp>
        <p:sp>
          <p:nvSpPr>
            <p:cNvPr id="22549" name="TextBox 25"/>
            <p:cNvSpPr txBox="1">
              <a:spLocks noChangeArrowheads="1"/>
            </p:cNvSpPr>
            <p:nvPr/>
          </p:nvSpPr>
          <p:spPr bwMode="auto">
            <a:xfrm>
              <a:off x="2368095" y="3263900"/>
              <a:ext cx="529648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Type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550" name="TextBox 26"/>
            <p:cNvSpPr txBox="1">
              <a:spLocks noChangeArrowheads="1"/>
            </p:cNvSpPr>
            <p:nvPr/>
          </p:nvSpPr>
          <p:spPr bwMode="auto">
            <a:xfrm>
              <a:off x="4452517" y="3263900"/>
              <a:ext cx="569267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  <a:cs typeface="Arial" panose="020B0604020202020204" pitchFamily="34" charset="0"/>
                </a:rPr>
                <a:t>Code</a:t>
              </a:r>
              <a:endParaRPr lang="zh-CN" altLang="en-US" sz="12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551" name="TextBox 27"/>
            <p:cNvSpPr txBox="1">
              <a:spLocks noChangeArrowheads="1"/>
            </p:cNvSpPr>
            <p:nvPr/>
          </p:nvSpPr>
          <p:spPr bwMode="auto">
            <a:xfrm>
              <a:off x="6320055" y="3263900"/>
              <a:ext cx="937880" cy="27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Checksum</a:t>
              </a:r>
              <a:endParaRPr lang="zh-CN" altLang="en-US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36" name="TextBox 28"/>
            <p:cNvSpPr txBox="1">
              <a:spLocks noChangeArrowheads="1"/>
            </p:cNvSpPr>
            <p:nvPr/>
          </p:nvSpPr>
          <p:spPr bwMode="auto">
            <a:xfrm>
              <a:off x="2584297" y="3789446"/>
              <a:ext cx="4402795" cy="307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latin typeface="+mn-ea"/>
                  <a:ea typeface="+mn-ea"/>
                  <a:cs typeface="Arial" panose="020B0604020202020204" pitchFamily="34" charset="0"/>
                </a:rPr>
                <a:t>ICMP</a:t>
              </a:r>
              <a:r>
                <a:rPr lang="zh-CN" altLang="en-US" sz="1400" dirty="0">
                  <a:latin typeface="+mn-ea"/>
                  <a:ea typeface="+mn-ea"/>
                </a:rPr>
                <a:t>的报文内容（不同类型和代码标识不同的内容）</a:t>
              </a:r>
              <a:endParaRPr lang="zh-CN" altLang="en-US" sz="14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22" name="矩形 16"/>
            <p:cNvSpPr/>
            <p:nvPr/>
          </p:nvSpPr>
          <p:spPr bwMode="auto">
            <a:xfrm>
              <a:off x="6506732" y="2000654"/>
              <a:ext cx="648072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FCS</a:t>
              </a:r>
            </a:p>
          </p:txBody>
        </p:sp>
        <p:sp>
          <p:nvSpPr>
            <p:cNvPr id="23" name="矩形 16"/>
            <p:cNvSpPr/>
            <p:nvPr/>
          </p:nvSpPr>
          <p:spPr bwMode="auto">
            <a:xfrm>
              <a:off x="1249492" y="2004080"/>
              <a:ext cx="1239376" cy="557211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chilly" dir="t"/>
            </a:scene3d>
            <a:sp3d prstMaterial="powder"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lnSpc>
                  <a:spcPct val="120000"/>
                </a:lnSpc>
                <a:buClr>
                  <a:srgbClr val="990000"/>
                </a:buClr>
                <a:buSzPct val="85000"/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+mn-ea"/>
                  <a:ea typeface="+mn-ea"/>
                </a:rPr>
                <a:t>Ethernet_II Header</a:t>
              </a: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242416" y="3128360"/>
          <a:ext cx="6171492" cy="104392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05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14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780">
                <a:tc gridSpan="3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3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64725</TotalTime>
  <Words>2096</Words>
  <Application>Microsoft Office PowerPoint</Application>
  <PresentationFormat>宽屏</PresentationFormat>
  <Paragraphs>228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FrutigerNext LT Light</vt:lpstr>
      <vt:lpstr>FrutigerNext LT Medium</vt:lpstr>
      <vt:lpstr>FrutigerNext LT Regular</vt:lpstr>
      <vt:lpstr>MS PGothic</vt:lpstr>
      <vt:lpstr>黑体</vt:lpstr>
      <vt:lpstr>宋体</vt:lpstr>
      <vt:lpstr>微软雅黑</vt:lpstr>
      <vt:lpstr>Arial</vt:lpstr>
      <vt:lpstr>Courier New</vt:lpstr>
      <vt:lpstr>Wingdings</vt:lpstr>
      <vt:lpstr>培训与认证部-母版</vt:lpstr>
      <vt:lpstr>ICMP协议</vt:lpstr>
      <vt:lpstr>PowerPoint 演示文稿</vt:lpstr>
      <vt:lpstr>PowerPoint 演示文稿</vt:lpstr>
      <vt:lpstr>ICMP</vt:lpstr>
      <vt:lpstr>ICMP重定向</vt:lpstr>
      <vt:lpstr>ICMP重定向</vt:lpstr>
      <vt:lpstr>ICMP差错检测</vt:lpstr>
      <vt:lpstr>ICMP错误报告</vt:lpstr>
      <vt:lpstr>ICMP数据包格式</vt:lpstr>
      <vt:lpstr>ICMP消息类型和编码类型</vt:lpstr>
      <vt:lpstr>ICMP应用-Ping</vt:lpstr>
      <vt:lpstr>ICMP应用-Ping</vt:lpstr>
      <vt:lpstr>ICMP应用-Tracert</vt:lpstr>
      <vt:lpstr>ICMP应用-Tracert</vt:lpstr>
      <vt:lpstr>多路径探测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My</cp:lastModifiedBy>
  <cp:revision>2485</cp:revision>
  <dcterms:created xsi:type="dcterms:W3CDTF">2003-08-21T06:48:56Z</dcterms:created>
  <dcterms:modified xsi:type="dcterms:W3CDTF">2021-01-21T12:37:42Z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(3)PEOgn5Rgv9oOrepbRESY0ADuKLjsEtM2UB3cauMJXpYSIXeOnd8pX7fKQdtz9P4s58sx2Tkf
ZWZMiTbK27gvbAm5nDdihD+0nhaveEWbBMHFF0d/G4VlDTUGbiHdWrCWnN8NknCYDYajjBLT
NWjVvWv9bJ3S0mBd7CnfMDKqhVjcddqORpZsIWQSYKq7rR80KvmMHE0So+A2s1cAl9cU9UcC
wAyIC6OZabGjz9VvN/</vt:lpwstr>
  </property>
  <property fmtid="{D5CDD505-2E9C-101B-9397-08002B2CF9AE}" pid="18" name="_2015_ms_pID_7253431">
    <vt:lpwstr>y59AhT7PO9zvriKf8vi0TXHRaYG7Z6sQkg3gtd616YGkVKGL6OzX3j
9mhiS11cyVucHtSec6pEgw06cwBnmguC4nFGLlHb5IDVb85ZmyJaZn6xmbiXhigUjadnE4/i
eSobVc2kVDNzgI+HwyxKtdx+e8pONMcR2bV8Z1g+pyBy1aDIf/l7vMcQhT7WdSQWeU3RNjiW
1/aqbPN3iAWmP+VbHcf8LrOHWGwPiV1BH9Ok</vt:lpwstr>
  </property>
  <property fmtid="{D5CDD505-2E9C-101B-9397-08002B2CF9AE}" pid="19" name="_2015_ms_pID_7253432">
    <vt:lpwstr>mmW0emM3VScaBWF5dRqPpCAlsfs83wMDKXrJ
vKVE4PXYMAHND/XrFECvYxkwOxdNNA==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