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2" r:id="rId19"/>
    <p:sldId id="270" r:id="rId20"/>
    <p:sldId id="271" r:id="rId21"/>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4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8"/>
    <a:srgbClr val="003264"/>
    <a:srgbClr val="003250"/>
    <a:srgbClr val="C0000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41" autoAdjust="0"/>
    <p:restoredTop sz="95428" autoAdjust="0"/>
  </p:normalViewPr>
  <p:slideViewPr>
    <p:cSldViewPr showGuides="1">
      <p:cViewPr varScale="1">
        <p:scale>
          <a:sx n="91" d="100"/>
          <a:sy n="91" d="100"/>
        </p:scale>
        <p:origin x="732" y="78"/>
      </p:cViewPr>
      <p:guideLst>
        <p:guide orient="horz" pos="459"/>
        <p:guide pos="3840"/>
      </p:guideLst>
    </p:cSldViewPr>
  </p:slideViewPr>
  <p:notesTextViewPr>
    <p:cViewPr>
      <p:scale>
        <a:sx n="125" d="100"/>
        <a:sy n="125" d="100"/>
      </p:scale>
      <p:origin x="0" y="0"/>
    </p:cViewPr>
  </p:notesTextViewPr>
  <p:sorterViewPr>
    <p:cViewPr>
      <p:scale>
        <a:sx n="66" d="100"/>
        <a:sy n="66" d="100"/>
      </p:scale>
      <p:origin x="0" y="3576"/>
    </p:cViewPr>
  </p:sorterViewPr>
  <p:notesViewPr>
    <p:cSldViewPr showGuides="1">
      <p:cViewPr varScale="1">
        <p:scale>
          <a:sx n="62" d="100"/>
          <a:sy n="62" d="100"/>
        </p:scale>
        <p:origin x="3378" y="72"/>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endParaRPr lang="en-US" altLang="zh-CN" noProof="0" dirty="0"/>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89758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备注占位符 2"/>
          <p:cNvSpPr>
            <a:spLocks noGrp="1"/>
          </p:cNvSpPr>
          <p:nvPr>
            <p:ph type="body" idx="1"/>
          </p:nvPr>
        </p:nvSpPr>
        <p:spPr/>
        <p:txBody>
          <a:bodyPr/>
          <a:lstStyle/>
          <a:p>
            <a:r>
              <a:rPr lang="en-US" altLang="zh-CN" smtClean="0"/>
              <a:t>TCP</a:t>
            </a:r>
            <a:r>
              <a:rPr lang="zh-CN" altLang="en-US" smtClean="0"/>
              <a:t>支持全双工模式传输数据，这意味着同一时刻两个方向都可以进行数据的传输。在传输数据之前，</a:t>
            </a:r>
            <a:r>
              <a:rPr lang="en-US" altLang="zh-CN" smtClean="0"/>
              <a:t>TCP</a:t>
            </a:r>
            <a:r>
              <a:rPr lang="zh-CN" altLang="en-US" smtClean="0"/>
              <a:t>通过三次握手建立的实际上是两个方向的连接，因此在传输完毕后，两个方向的连接必须都关闭。</a:t>
            </a:r>
          </a:p>
          <a:p>
            <a:r>
              <a:rPr lang="en-US" altLang="zh-CN" smtClean="0"/>
              <a:t>TCP</a:t>
            </a:r>
            <a:r>
              <a:rPr lang="zh-CN" altLang="en-US" smtClean="0"/>
              <a:t>连接的建立是一个三次握手的过程，而</a:t>
            </a:r>
            <a:r>
              <a:rPr lang="en-US" altLang="zh-CN" smtClean="0"/>
              <a:t>TCP</a:t>
            </a:r>
            <a:r>
              <a:rPr lang="zh-CN" altLang="en-US" smtClean="0"/>
              <a:t>连接的终止则要经过四次握手。</a:t>
            </a:r>
          </a:p>
          <a:p>
            <a:r>
              <a:rPr lang="zh-CN" altLang="en-US" smtClean="0"/>
              <a:t>如图所示：</a:t>
            </a:r>
          </a:p>
          <a:p>
            <a:r>
              <a:rPr lang="zh-CN" altLang="en-US" smtClean="0"/>
              <a:t>主机</a:t>
            </a:r>
            <a:r>
              <a:rPr lang="en-US" altLang="zh-CN" smtClean="0"/>
              <a:t>A</a:t>
            </a:r>
            <a:r>
              <a:rPr lang="zh-CN" altLang="en-US" smtClean="0"/>
              <a:t>想终止连接，于是发送一个标识了</a:t>
            </a:r>
            <a:r>
              <a:rPr lang="en-US" altLang="zh-CN" smtClean="0"/>
              <a:t>FIN</a:t>
            </a:r>
            <a:r>
              <a:rPr lang="zh-CN" altLang="en-US" smtClean="0"/>
              <a:t>，</a:t>
            </a:r>
            <a:r>
              <a:rPr lang="en-US" altLang="zh-CN" smtClean="0"/>
              <a:t>ACK</a:t>
            </a:r>
            <a:r>
              <a:rPr lang="zh-CN" altLang="en-US" smtClean="0"/>
              <a:t>的数据段，序列号为</a:t>
            </a:r>
            <a:r>
              <a:rPr lang="en-US" altLang="zh-CN" smtClean="0"/>
              <a:t>a</a:t>
            </a:r>
            <a:r>
              <a:rPr lang="zh-CN" altLang="en-US" smtClean="0"/>
              <a:t>，确认序列号为</a:t>
            </a:r>
            <a:r>
              <a:rPr lang="en-US" altLang="zh-CN" smtClean="0"/>
              <a:t>b</a:t>
            </a:r>
            <a:r>
              <a:rPr lang="zh-CN" altLang="en-US" smtClean="0"/>
              <a:t>。</a:t>
            </a:r>
          </a:p>
          <a:p>
            <a:r>
              <a:rPr lang="zh-CN" altLang="en-US" smtClean="0"/>
              <a:t>服务器</a:t>
            </a:r>
            <a:r>
              <a:rPr lang="en-US" altLang="zh-CN" smtClean="0"/>
              <a:t>A</a:t>
            </a:r>
            <a:r>
              <a:rPr lang="zh-CN" altLang="en-US" smtClean="0"/>
              <a:t>回应一个标识了</a:t>
            </a:r>
            <a:r>
              <a:rPr lang="en-US" altLang="zh-CN" smtClean="0"/>
              <a:t>ACK</a:t>
            </a:r>
            <a:r>
              <a:rPr lang="zh-CN" altLang="en-US" smtClean="0"/>
              <a:t>的数据段，序列号为</a:t>
            </a:r>
            <a:r>
              <a:rPr lang="en-US" altLang="zh-CN" smtClean="0"/>
              <a:t>b</a:t>
            </a:r>
            <a:r>
              <a:rPr lang="zh-CN" altLang="en-US" smtClean="0"/>
              <a:t>，确认序号为</a:t>
            </a:r>
            <a:r>
              <a:rPr lang="en-US" altLang="zh-CN" smtClean="0"/>
              <a:t>a+1</a:t>
            </a:r>
            <a:r>
              <a:rPr lang="zh-CN" altLang="en-US" smtClean="0"/>
              <a:t>，作为对主机</a:t>
            </a:r>
            <a:r>
              <a:rPr lang="en-US" altLang="zh-CN" smtClean="0"/>
              <a:t>A</a:t>
            </a:r>
            <a:r>
              <a:rPr lang="zh-CN" altLang="en-US" smtClean="0"/>
              <a:t>的</a:t>
            </a:r>
            <a:r>
              <a:rPr lang="en-US" altLang="zh-CN" smtClean="0"/>
              <a:t>FIN</a:t>
            </a:r>
            <a:r>
              <a:rPr lang="zh-CN" altLang="en-US" smtClean="0"/>
              <a:t>报文的确认。</a:t>
            </a:r>
          </a:p>
          <a:p>
            <a:r>
              <a:rPr lang="zh-CN" altLang="en-US" smtClean="0"/>
              <a:t>服务器</a:t>
            </a:r>
            <a:r>
              <a:rPr lang="en-US" altLang="zh-CN" smtClean="0"/>
              <a:t>A</a:t>
            </a:r>
            <a:r>
              <a:rPr lang="zh-CN" altLang="en-US" smtClean="0"/>
              <a:t>想终止连接，于是向主机</a:t>
            </a:r>
            <a:r>
              <a:rPr lang="en-US" altLang="zh-CN" smtClean="0"/>
              <a:t>A</a:t>
            </a:r>
            <a:r>
              <a:rPr lang="zh-CN" altLang="en-US" smtClean="0"/>
              <a:t>发送一个标识了</a:t>
            </a:r>
            <a:r>
              <a:rPr lang="en-US" altLang="zh-CN" smtClean="0"/>
              <a:t>FIN</a:t>
            </a:r>
            <a:r>
              <a:rPr lang="zh-CN" altLang="en-US" smtClean="0"/>
              <a:t>，</a:t>
            </a:r>
            <a:r>
              <a:rPr lang="en-US" altLang="zh-CN" smtClean="0"/>
              <a:t>ACK</a:t>
            </a:r>
            <a:r>
              <a:rPr lang="zh-CN" altLang="en-US" smtClean="0"/>
              <a:t>的数据段，序列号为</a:t>
            </a:r>
            <a:r>
              <a:rPr lang="en-US" altLang="zh-CN" smtClean="0"/>
              <a:t>b</a:t>
            </a:r>
            <a:r>
              <a:rPr lang="zh-CN" altLang="en-US" smtClean="0"/>
              <a:t>，确认序列号为</a:t>
            </a:r>
            <a:r>
              <a:rPr lang="en-US" altLang="zh-CN" smtClean="0"/>
              <a:t>a+1</a:t>
            </a:r>
            <a:r>
              <a:rPr lang="zh-CN" altLang="en-US" smtClean="0"/>
              <a:t>。</a:t>
            </a:r>
          </a:p>
          <a:p>
            <a:r>
              <a:rPr lang="zh-CN" altLang="en-US" smtClean="0"/>
              <a:t>主机</a:t>
            </a:r>
            <a:r>
              <a:rPr lang="en-US" altLang="zh-CN" smtClean="0"/>
              <a:t>A</a:t>
            </a:r>
            <a:r>
              <a:rPr lang="zh-CN" altLang="en-US" smtClean="0"/>
              <a:t>回应一个标识了</a:t>
            </a:r>
            <a:r>
              <a:rPr lang="en-US" altLang="zh-CN" smtClean="0"/>
              <a:t>ACK</a:t>
            </a:r>
            <a:r>
              <a:rPr lang="zh-CN" altLang="en-US" smtClean="0"/>
              <a:t>的数据段，序列号为</a:t>
            </a:r>
            <a:r>
              <a:rPr lang="en-US" altLang="zh-CN" smtClean="0"/>
              <a:t>a+1</a:t>
            </a:r>
            <a:r>
              <a:rPr lang="zh-CN" altLang="en-US" smtClean="0"/>
              <a:t>，确认序号为</a:t>
            </a:r>
            <a:r>
              <a:rPr lang="en-US" altLang="zh-CN" smtClean="0"/>
              <a:t>b+1</a:t>
            </a:r>
            <a:r>
              <a:rPr lang="zh-CN" altLang="en-US" smtClean="0"/>
              <a:t>，作为对服务器</a:t>
            </a:r>
            <a:r>
              <a:rPr lang="en-US" altLang="zh-CN" smtClean="0"/>
              <a:t>A</a:t>
            </a:r>
            <a:r>
              <a:rPr lang="zh-CN" altLang="en-US" smtClean="0"/>
              <a:t>的</a:t>
            </a:r>
            <a:r>
              <a:rPr lang="en-US" altLang="zh-CN" smtClean="0"/>
              <a:t>FIN</a:t>
            </a:r>
            <a:r>
              <a:rPr lang="zh-CN" altLang="en-US" smtClean="0"/>
              <a:t>报文的确认。</a:t>
            </a:r>
          </a:p>
          <a:p>
            <a:r>
              <a:rPr lang="zh-CN" altLang="en-US" smtClean="0"/>
              <a:t>以上四次交互便完成了两个方向连接的关闭。</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05211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备注占位符 2"/>
          <p:cNvSpPr>
            <a:spLocks noGrp="1"/>
          </p:cNvSpPr>
          <p:nvPr>
            <p:ph type="body" idx="1"/>
          </p:nvPr>
        </p:nvSpPr>
        <p:spPr/>
        <p:txBody>
          <a:bodyPr/>
          <a:lstStyle/>
          <a:p>
            <a:r>
              <a:rPr lang="zh-CN" altLang="en-US" smtClean="0"/>
              <a:t>当应用程序对传输的可靠性要求不高，但是对传输速度和延迟要求较高时，可以用</a:t>
            </a:r>
            <a:r>
              <a:rPr lang="en-US" altLang="zh-CN" smtClean="0"/>
              <a:t>UDP</a:t>
            </a:r>
            <a:r>
              <a:rPr lang="zh-CN" altLang="en-US" smtClean="0"/>
              <a:t>协议来替代</a:t>
            </a:r>
            <a:r>
              <a:rPr lang="en-US" altLang="zh-CN" smtClean="0"/>
              <a:t>TCP</a:t>
            </a:r>
            <a:r>
              <a:rPr lang="zh-CN" altLang="en-US" smtClean="0"/>
              <a:t>协议在传输层控制数据的转发。</a:t>
            </a:r>
            <a:r>
              <a:rPr lang="en-US" altLang="zh-CN" smtClean="0"/>
              <a:t>UDP</a:t>
            </a:r>
            <a:r>
              <a:rPr lang="zh-CN" altLang="en-US" smtClean="0"/>
              <a:t>将数据从源端发送到目的端时，无需事先建立连接。</a:t>
            </a:r>
            <a:r>
              <a:rPr lang="en-US" altLang="zh-CN" smtClean="0"/>
              <a:t>UDP</a:t>
            </a:r>
            <a:r>
              <a:rPr lang="zh-CN" altLang="en-US" smtClean="0"/>
              <a:t>采用了简单、易操作的机制在应用程序间传输数据，没有使用</a:t>
            </a:r>
            <a:r>
              <a:rPr lang="en-US" altLang="zh-CN" smtClean="0"/>
              <a:t>TCP</a:t>
            </a:r>
            <a:r>
              <a:rPr lang="zh-CN" altLang="en-US" smtClean="0"/>
              <a:t>中的确认技术或滑动窗口机制，因此</a:t>
            </a:r>
            <a:r>
              <a:rPr lang="en-US" altLang="zh-CN" smtClean="0"/>
              <a:t>UDP</a:t>
            </a:r>
            <a:r>
              <a:rPr lang="zh-CN" altLang="en-US" smtClean="0"/>
              <a:t>不能保证数据传输的可靠性，也无法避免接收到重复数据的情况。</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533453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备注占位符 2"/>
          <p:cNvSpPr>
            <a:spLocks noGrp="1"/>
          </p:cNvSpPr>
          <p:nvPr>
            <p:ph type="body" idx="1"/>
          </p:nvPr>
        </p:nvSpPr>
        <p:spPr/>
        <p:txBody>
          <a:bodyPr/>
          <a:lstStyle/>
          <a:p>
            <a:r>
              <a:rPr lang="en-US" altLang="zh-CN" dirty="0" smtClean="0"/>
              <a:t>UDP</a:t>
            </a:r>
            <a:r>
              <a:rPr lang="zh-CN" altLang="en-US" dirty="0" smtClean="0"/>
              <a:t>报文分为</a:t>
            </a:r>
            <a:r>
              <a:rPr lang="en-US" altLang="zh-CN" dirty="0" smtClean="0"/>
              <a:t>UDP</a:t>
            </a:r>
            <a:r>
              <a:rPr lang="zh-CN" altLang="en-US" dirty="0" smtClean="0"/>
              <a:t>报文头和</a:t>
            </a:r>
            <a:r>
              <a:rPr lang="en-US" altLang="zh-CN" dirty="0" smtClean="0"/>
              <a:t>UDP</a:t>
            </a:r>
            <a:r>
              <a:rPr lang="zh-CN" altLang="en-US" dirty="0" smtClean="0"/>
              <a:t>数据区域两部分。报头由源端口、目的端口、报文长度以及校验和组成。</a:t>
            </a:r>
            <a:r>
              <a:rPr lang="en-US" altLang="zh-CN" dirty="0" smtClean="0"/>
              <a:t>UDP</a:t>
            </a:r>
            <a:r>
              <a:rPr lang="zh-CN" altLang="en-US" dirty="0" smtClean="0"/>
              <a:t>适合于实时数据传输，如语音和视频通信。相比于</a:t>
            </a:r>
            <a:r>
              <a:rPr lang="en-US" altLang="zh-CN" dirty="0" smtClean="0"/>
              <a:t>TCP</a:t>
            </a:r>
            <a:r>
              <a:rPr lang="zh-CN" altLang="en-US" dirty="0" smtClean="0"/>
              <a:t>，</a:t>
            </a:r>
            <a:r>
              <a:rPr lang="en-US" altLang="zh-CN" dirty="0" smtClean="0"/>
              <a:t>UDP</a:t>
            </a:r>
            <a:r>
              <a:rPr lang="zh-CN" altLang="en-US" dirty="0" smtClean="0"/>
              <a:t>的传输效率更高、开销更小，但是无法保障数据传输的可靠性。</a:t>
            </a:r>
            <a:r>
              <a:rPr lang="en-US" altLang="zh-CN" dirty="0" smtClean="0"/>
              <a:t>UDP</a:t>
            </a:r>
            <a:r>
              <a:rPr lang="zh-CN" altLang="en-US" dirty="0" smtClean="0"/>
              <a:t>头部的标识如下：</a:t>
            </a:r>
          </a:p>
          <a:p>
            <a:r>
              <a:rPr lang="en-US" altLang="zh-CN" dirty="0" smtClean="0"/>
              <a:t>16</a:t>
            </a:r>
            <a:r>
              <a:rPr lang="zh-CN" altLang="en-US" dirty="0" smtClean="0"/>
              <a:t>位源端口号：源主机的应用程序使用的端口号。</a:t>
            </a:r>
          </a:p>
          <a:p>
            <a:r>
              <a:rPr lang="en-US" altLang="zh-CN" dirty="0" smtClean="0"/>
              <a:t>16</a:t>
            </a:r>
            <a:r>
              <a:rPr lang="zh-CN" altLang="en-US" dirty="0" smtClean="0"/>
              <a:t>位目的端口号：目的主机的应用程序使用的端口号。</a:t>
            </a:r>
          </a:p>
          <a:p>
            <a:r>
              <a:rPr lang="en-US" altLang="zh-CN" dirty="0" smtClean="0"/>
              <a:t>16</a:t>
            </a:r>
            <a:r>
              <a:rPr lang="zh-CN" altLang="en-US" dirty="0" smtClean="0"/>
              <a:t>位</a:t>
            </a:r>
            <a:r>
              <a:rPr lang="en-US" altLang="zh-CN" dirty="0" smtClean="0"/>
              <a:t>UDP</a:t>
            </a:r>
            <a:r>
              <a:rPr lang="zh-CN" altLang="en-US" dirty="0" smtClean="0"/>
              <a:t>长度：是指</a:t>
            </a:r>
            <a:r>
              <a:rPr lang="en-US" altLang="zh-CN" dirty="0" smtClean="0"/>
              <a:t>UDP</a:t>
            </a:r>
            <a:r>
              <a:rPr lang="zh-CN" altLang="en-US" dirty="0" smtClean="0"/>
              <a:t>头部和</a:t>
            </a:r>
            <a:r>
              <a:rPr lang="en-US" altLang="zh-CN" dirty="0" smtClean="0"/>
              <a:t>UDP</a:t>
            </a:r>
            <a:r>
              <a:rPr lang="zh-CN" altLang="en-US" dirty="0" smtClean="0"/>
              <a:t>数据的字节长度。因为</a:t>
            </a:r>
            <a:r>
              <a:rPr lang="en-US" altLang="zh-CN" dirty="0" smtClean="0"/>
              <a:t>UDP</a:t>
            </a:r>
            <a:r>
              <a:rPr lang="zh-CN" altLang="en-US" dirty="0" smtClean="0"/>
              <a:t>头部长度为</a:t>
            </a:r>
            <a:r>
              <a:rPr lang="en-US" altLang="zh-CN" dirty="0" smtClean="0"/>
              <a:t>8</a:t>
            </a:r>
            <a:r>
              <a:rPr lang="zh-CN" altLang="en-US" dirty="0" smtClean="0"/>
              <a:t>字节，所以该字段的最小值为</a:t>
            </a:r>
            <a:r>
              <a:rPr lang="en-US" altLang="zh-CN" dirty="0" smtClean="0"/>
              <a:t>8</a:t>
            </a:r>
            <a:r>
              <a:rPr lang="zh-CN" altLang="en-US" dirty="0" smtClean="0"/>
              <a:t>。</a:t>
            </a:r>
          </a:p>
          <a:p>
            <a:r>
              <a:rPr lang="en-US" altLang="zh-CN" dirty="0" smtClean="0"/>
              <a:t>16</a:t>
            </a:r>
            <a:r>
              <a:rPr lang="zh-CN" altLang="en-US" dirty="0" smtClean="0"/>
              <a:t>位</a:t>
            </a:r>
            <a:r>
              <a:rPr lang="en-US" altLang="zh-CN" dirty="0" smtClean="0"/>
              <a:t>UDP</a:t>
            </a:r>
            <a:r>
              <a:rPr lang="zh-CN" altLang="en-US" dirty="0" smtClean="0"/>
              <a:t>校验和：该字段提供了与</a:t>
            </a:r>
            <a:r>
              <a:rPr lang="en-US" altLang="zh-CN" dirty="0" smtClean="0"/>
              <a:t>TCP</a:t>
            </a:r>
            <a:r>
              <a:rPr lang="zh-CN" altLang="en-US" dirty="0" smtClean="0"/>
              <a:t>校验字段同样的功能；该字段是可选的。</a:t>
            </a:r>
          </a:p>
          <a:p>
            <a:endParaRPr lang="en-US" altLang="zh-CN" dirty="0"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388132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备注占位符 2"/>
          <p:cNvSpPr>
            <a:spLocks noGrp="1"/>
          </p:cNvSpPr>
          <p:nvPr>
            <p:ph type="body" idx="1"/>
          </p:nvPr>
        </p:nvSpPr>
        <p:spPr/>
        <p:txBody>
          <a:bodyPr/>
          <a:lstStyle/>
          <a:p>
            <a:r>
              <a:rPr lang="zh-CN" altLang="en-US" smtClean="0"/>
              <a:t>主机</a:t>
            </a:r>
            <a:r>
              <a:rPr lang="en-US" altLang="zh-CN" smtClean="0"/>
              <a:t>A</a:t>
            </a:r>
            <a:r>
              <a:rPr lang="zh-CN" altLang="en-US" smtClean="0"/>
              <a:t>发送数据包时，这些数据包是以有序的方式发送到网络中的，每个数据包独立地在网络中被发送，所以不同的数据包可能会通过不同的网络路径到达主机</a:t>
            </a:r>
            <a:r>
              <a:rPr lang="en-US" altLang="zh-CN" smtClean="0"/>
              <a:t>B</a:t>
            </a:r>
            <a:r>
              <a:rPr lang="zh-CN" altLang="en-US" smtClean="0"/>
              <a:t>。这样的情况下，先发送的数据包不一定先到达主机</a:t>
            </a:r>
            <a:r>
              <a:rPr lang="en-US" altLang="zh-CN" smtClean="0"/>
              <a:t>B</a:t>
            </a:r>
            <a:r>
              <a:rPr lang="zh-CN" altLang="en-US" smtClean="0"/>
              <a:t>。因为</a:t>
            </a:r>
            <a:r>
              <a:rPr lang="en-US" altLang="zh-CN" smtClean="0"/>
              <a:t>UDP</a:t>
            </a:r>
            <a:r>
              <a:rPr lang="zh-CN" altLang="en-US" smtClean="0"/>
              <a:t>数据包没有序号，主机</a:t>
            </a:r>
            <a:r>
              <a:rPr lang="en-US" altLang="zh-CN" smtClean="0"/>
              <a:t>B</a:t>
            </a:r>
            <a:r>
              <a:rPr lang="zh-CN" altLang="en-US" smtClean="0"/>
              <a:t>将无法通过</a:t>
            </a:r>
            <a:r>
              <a:rPr lang="en-US" altLang="zh-CN" smtClean="0"/>
              <a:t>UDP</a:t>
            </a:r>
            <a:r>
              <a:rPr lang="zh-CN" altLang="en-US" smtClean="0"/>
              <a:t>协议将数据包按照原来的顺序重新组合，所以此时需要应用程序提供报文的到达确认、排序和流量控制等功能。通常情况下，</a:t>
            </a:r>
            <a:r>
              <a:rPr lang="en-US" altLang="zh-CN" smtClean="0"/>
              <a:t>UDP</a:t>
            </a:r>
            <a:r>
              <a:rPr lang="zh-CN" altLang="en-US" smtClean="0"/>
              <a:t>采用实时传输机制和时间戳来传输语音和视频数据。</a:t>
            </a:r>
            <a:endParaRPr lang="en-US" altLang="zh-CN" smtClean="0"/>
          </a:p>
          <a:p>
            <a:endParaRPr lang="en-US" altLang="zh-CN"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967205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备注占位符 2"/>
          <p:cNvSpPr>
            <a:spLocks noGrp="1"/>
          </p:cNvSpPr>
          <p:nvPr>
            <p:ph type="body" idx="1"/>
          </p:nvPr>
        </p:nvSpPr>
        <p:spPr/>
        <p:txBody>
          <a:bodyPr/>
          <a:lstStyle/>
          <a:p>
            <a:r>
              <a:rPr lang="en-US" altLang="zh-CN" smtClean="0"/>
              <a:t>UDP</a:t>
            </a:r>
            <a:r>
              <a:rPr lang="zh-CN" altLang="en-US" smtClean="0"/>
              <a:t>适合传输对时延敏感的流量，如语音和视频。</a:t>
            </a:r>
            <a:endParaRPr lang="en-US" altLang="zh-CN" smtClean="0"/>
          </a:p>
          <a:p>
            <a:r>
              <a:rPr lang="zh-CN" altLang="en-US" smtClean="0"/>
              <a:t>在使用</a:t>
            </a:r>
            <a:r>
              <a:rPr lang="en-US" altLang="zh-CN" smtClean="0"/>
              <a:t>TCP</a:t>
            </a:r>
            <a:r>
              <a:rPr lang="zh-CN" altLang="en-US" smtClean="0"/>
              <a:t>协议传输数据时，如果一个数据段丢失或者接收端对某个数据段没有确认，发送端会重新发送该数据段。</a:t>
            </a:r>
            <a:endParaRPr lang="en-US" altLang="zh-CN" smtClean="0"/>
          </a:p>
          <a:p>
            <a:r>
              <a:rPr lang="en-US" altLang="zh-CN" smtClean="0"/>
              <a:t>TCP</a:t>
            </a:r>
            <a:r>
              <a:rPr lang="zh-CN" altLang="en-US" smtClean="0"/>
              <a:t>重新发送数据会带来传输延迟和重复数据，降低了用户的体验。对于时延敏感的应用，少量的数据丢失一般可以被忽略，这时使用</a:t>
            </a:r>
            <a:r>
              <a:rPr lang="en-US" altLang="zh-CN" smtClean="0"/>
              <a:t>UDP</a:t>
            </a:r>
            <a:r>
              <a:rPr lang="zh-CN" altLang="en-US" smtClean="0"/>
              <a:t>传输将能够提升用户的体验。</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675307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body" idx="1"/>
          </p:nvPr>
        </p:nvSpPr>
        <p:spPr/>
        <p:txBody>
          <a:bodyPr/>
          <a:lstStyle/>
          <a:p>
            <a:r>
              <a:rPr lang="en-US" altLang="zh-CN" smtClean="0"/>
              <a:t>TCP</a:t>
            </a:r>
            <a:r>
              <a:rPr lang="zh-CN" altLang="en-US" smtClean="0"/>
              <a:t>报文头中的</a:t>
            </a:r>
            <a:r>
              <a:rPr lang="en-US" altLang="zh-CN" smtClean="0"/>
              <a:t>ACK</a:t>
            </a:r>
            <a:r>
              <a:rPr lang="zh-CN" altLang="en-US" smtClean="0"/>
              <a:t>标志位用于目的端对已收到数据的确认。目的端成功收到序列号为</a:t>
            </a:r>
            <a:r>
              <a:rPr lang="en-US" altLang="zh-CN" smtClean="0"/>
              <a:t>x</a:t>
            </a:r>
            <a:r>
              <a:rPr lang="zh-CN" altLang="en-US" smtClean="0"/>
              <a:t>的字节及之前的所有字节后，会以序列号</a:t>
            </a:r>
            <a:r>
              <a:rPr lang="en-US" altLang="zh-CN" smtClean="0"/>
              <a:t>x+1</a:t>
            </a:r>
            <a:r>
              <a:rPr lang="zh-CN" altLang="en-US" smtClean="0"/>
              <a:t>进行确认。</a:t>
            </a:r>
            <a:endParaRPr lang="en-US" altLang="zh-CN" smtClean="0"/>
          </a:p>
          <a:p>
            <a:r>
              <a:rPr lang="zh-CN" altLang="en-US" smtClean="0"/>
              <a:t>在</a:t>
            </a:r>
            <a:r>
              <a:rPr lang="en-US" altLang="zh-CN" smtClean="0"/>
              <a:t>TCP</a:t>
            </a:r>
            <a:r>
              <a:rPr lang="zh-CN" altLang="en-US" smtClean="0"/>
              <a:t>的三次握手过程中，要使用</a:t>
            </a:r>
            <a:r>
              <a:rPr lang="en-US" altLang="zh-CN" smtClean="0"/>
              <a:t>SYN</a:t>
            </a:r>
            <a:r>
              <a:rPr lang="zh-CN" altLang="en-US" smtClean="0"/>
              <a:t>和</a:t>
            </a:r>
            <a:r>
              <a:rPr lang="en-US" altLang="zh-CN" smtClean="0"/>
              <a:t>ACK</a:t>
            </a:r>
            <a:r>
              <a:rPr lang="zh-CN" altLang="en-US" smtClean="0"/>
              <a:t>标志位来请求建立连接和确认建立连接。</a:t>
            </a:r>
            <a:endParaRPr lang="en-US" altLang="zh-CN" smtClean="0"/>
          </a:p>
          <a:p>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603947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02947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备注占位符 3"/>
          <p:cNvSpPr>
            <a:spLocks noGrp="1"/>
          </p:cNvSpPr>
          <p:nvPr>
            <p:ph type="body" idx="1"/>
          </p:nvPr>
        </p:nvSpPr>
        <p:spPr/>
        <p:txBody>
          <a:bodyPr/>
          <a:lstStyle/>
          <a:p>
            <a:r>
              <a:rPr lang="zh-CN" altLang="en-US" smtClean="0"/>
              <a:t>安全声明：</a:t>
            </a:r>
          </a:p>
          <a:p>
            <a:r>
              <a:rPr lang="zh-CN" altLang="en-US" smtClean="0"/>
              <a:t>为简化问题说明，本课程以</a:t>
            </a:r>
            <a:r>
              <a:rPr lang="en-US" altLang="zh-CN" smtClean="0"/>
              <a:t>Telnet</a:t>
            </a:r>
            <a:r>
              <a:rPr lang="zh-CN" altLang="en-US" smtClean="0"/>
              <a:t>为例来描述相关技术。设备支持通过</a:t>
            </a:r>
            <a:r>
              <a:rPr lang="en-US" altLang="zh-CN" smtClean="0"/>
              <a:t>Telnet</a:t>
            </a:r>
            <a:r>
              <a:rPr lang="zh-CN" altLang="en-US" smtClean="0"/>
              <a:t>协议和</a:t>
            </a:r>
            <a:r>
              <a:rPr lang="en-US" altLang="zh-CN" smtClean="0"/>
              <a:t>Stelnet</a:t>
            </a:r>
            <a:r>
              <a:rPr lang="zh-CN" altLang="en-US" smtClean="0"/>
              <a:t>协议登录。使用</a:t>
            </a:r>
            <a:r>
              <a:rPr lang="en-US" altLang="zh-CN" smtClean="0"/>
              <a:t>Telnet</a:t>
            </a:r>
            <a:r>
              <a:rPr lang="zh-CN" altLang="en-US" smtClean="0"/>
              <a:t>、</a:t>
            </a:r>
            <a:r>
              <a:rPr lang="en-US" altLang="zh-CN" smtClean="0"/>
              <a:t>Stelnet v1</a:t>
            </a:r>
            <a:r>
              <a:rPr lang="zh-CN" altLang="en-US" smtClean="0"/>
              <a:t>协议存在安全风险，建议您使用</a:t>
            </a:r>
            <a:r>
              <a:rPr lang="en-US" altLang="zh-CN" smtClean="0"/>
              <a:t>Stelnet v2</a:t>
            </a:r>
            <a:r>
              <a:rPr lang="zh-CN" altLang="en-US" smtClean="0"/>
              <a:t>登录设备。</a:t>
            </a:r>
            <a:endParaRPr lang="en-US" altLang="zh-CN" smtClean="0"/>
          </a:p>
          <a:p>
            <a:r>
              <a:rPr lang="zh-CN" altLang="en-US" smtClean="0"/>
              <a:t>为简化问题说明，本课程以</a:t>
            </a:r>
            <a:r>
              <a:rPr lang="en-US" altLang="zh-CN" smtClean="0"/>
              <a:t>FTP</a:t>
            </a:r>
            <a:r>
              <a:rPr lang="zh-CN" altLang="en-US" smtClean="0"/>
              <a:t>为例来描述相关技术。设备支持通过</a:t>
            </a:r>
            <a:r>
              <a:rPr lang="en-US" altLang="zh-CN" smtClean="0"/>
              <a:t>FTP</a:t>
            </a:r>
            <a:r>
              <a:rPr lang="zh-CN" altLang="en-US" smtClean="0"/>
              <a:t>、</a:t>
            </a:r>
            <a:r>
              <a:rPr lang="en-US" altLang="zh-CN" smtClean="0"/>
              <a:t>TFTP</a:t>
            </a:r>
            <a:r>
              <a:rPr lang="zh-CN" altLang="en-US" smtClean="0"/>
              <a:t>及</a:t>
            </a:r>
            <a:r>
              <a:rPr lang="en-US" altLang="zh-CN" smtClean="0"/>
              <a:t>SFTP</a:t>
            </a:r>
            <a:r>
              <a:rPr lang="zh-CN" altLang="en-US" smtClean="0"/>
              <a:t>协议传输文件。使用</a:t>
            </a:r>
            <a:r>
              <a:rPr lang="en-US" altLang="zh-CN" smtClean="0"/>
              <a:t>FTP</a:t>
            </a:r>
            <a:r>
              <a:rPr lang="zh-CN" altLang="en-US" smtClean="0"/>
              <a:t>、</a:t>
            </a:r>
            <a:r>
              <a:rPr lang="en-US" altLang="zh-CN" smtClean="0"/>
              <a:t>TFTP</a:t>
            </a:r>
            <a:r>
              <a:rPr lang="zh-CN" altLang="en-US" smtClean="0"/>
              <a:t>、</a:t>
            </a:r>
            <a:r>
              <a:rPr lang="en-US" altLang="zh-CN" smtClean="0"/>
              <a:t>SFTP v1</a:t>
            </a:r>
            <a:r>
              <a:rPr lang="zh-CN" altLang="en-US" smtClean="0"/>
              <a:t>协议存在安全风险，建议您使用</a:t>
            </a:r>
            <a:r>
              <a:rPr lang="en-US" altLang="zh-CN" smtClean="0"/>
              <a:t>SFTP v2</a:t>
            </a:r>
            <a:r>
              <a:rPr lang="zh-CN" altLang="en-US" smtClean="0"/>
              <a:t>方式进行文件操作。</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33670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84412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备注占位符 2"/>
          <p:cNvSpPr>
            <a:spLocks noGrp="1"/>
          </p:cNvSpPr>
          <p:nvPr>
            <p:ph type="body" idx="1"/>
          </p:nvPr>
        </p:nvSpPr>
        <p:spPr/>
        <p:txBody>
          <a:bodyPr/>
          <a:lstStyle/>
          <a:p>
            <a:r>
              <a:rPr lang="en-US" altLang="zh-CN" smtClean="0"/>
              <a:t>TCP</a:t>
            </a:r>
            <a:r>
              <a:rPr lang="zh-CN" altLang="en-US" smtClean="0"/>
              <a:t>位于</a:t>
            </a:r>
            <a:r>
              <a:rPr lang="en-US" altLang="zh-CN" smtClean="0"/>
              <a:t>TCP/IP</a:t>
            </a:r>
            <a:r>
              <a:rPr lang="zh-CN" altLang="en-US" smtClean="0"/>
              <a:t>模型的传输层，它是一种面向连接的端到端协议。</a:t>
            </a:r>
            <a:r>
              <a:rPr lang="en-US" altLang="zh-CN" smtClean="0"/>
              <a:t>TCP</a:t>
            </a:r>
            <a:r>
              <a:rPr lang="zh-CN" altLang="en-US" smtClean="0"/>
              <a:t>作为传输控制协议，可以为主机提供可靠的数据传输。在本例中，两台主机在通信之前，需要</a:t>
            </a:r>
            <a:r>
              <a:rPr lang="en-US" altLang="zh-CN" smtClean="0"/>
              <a:t>TCP</a:t>
            </a:r>
            <a:r>
              <a:rPr lang="zh-CN" altLang="en-US" smtClean="0"/>
              <a:t>在它们之间建立可靠的传输通道。</a:t>
            </a:r>
            <a:endParaRPr lang="en-US" altLang="zh-CN"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65714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备注占位符 2"/>
          <p:cNvSpPr>
            <a:spLocks noGrp="1"/>
          </p:cNvSpPr>
          <p:nvPr>
            <p:ph type="body" idx="1"/>
          </p:nvPr>
        </p:nvSpPr>
        <p:spPr/>
        <p:txBody>
          <a:bodyPr/>
          <a:lstStyle/>
          <a:p>
            <a:r>
              <a:rPr lang="en-US" altLang="zh-CN" smtClean="0"/>
              <a:t>TCP</a:t>
            </a:r>
            <a:r>
              <a:rPr lang="zh-CN" altLang="en-US" smtClean="0"/>
              <a:t>允许一个主机同时运行多个应用进程。每台主机可以拥有多个应用端口，每对端口号、源和目标</a:t>
            </a:r>
            <a:r>
              <a:rPr lang="en-US" altLang="zh-CN" smtClean="0"/>
              <a:t>IP</a:t>
            </a:r>
            <a:r>
              <a:rPr lang="zh-CN" altLang="en-US" smtClean="0"/>
              <a:t>地址的组合唯一地标识了一个会话。端口分为知名端口和动态端口。有些网络服务会使用固定的端口，这类端口称为知名端口，端口号范围为</a:t>
            </a:r>
            <a:r>
              <a:rPr lang="en-US" altLang="zh-CN" smtClean="0"/>
              <a:t>0-1023</a:t>
            </a:r>
            <a:r>
              <a:rPr lang="zh-CN" altLang="en-US" smtClean="0"/>
              <a:t>。如</a:t>
            </a:r>
            <a:r>
              <a:rPr lang="en-US" altLang="zh-CN" smtClean="0"/>
              <a:t>FTP</a:t>
            </a:r>
            <a:r>
              <a:rPr lang="zh-CN" altLang="en-US" smtClean="0"/>
              <a:t>、</a:t>
            </a:r>
            <a:r>
              <a:rPr lang="en-US" altLang="zh-CN" smtClean="0"/>
              <a:t>HTTP</a:t>
            </a:r>
            <a:r>
              <a:rPr lang="zh-CN" altLang="en-US" smtClean="0"/>
              <a:t>、</a:t>
            </a:r>
            <a:r>
              <a:rPr lang="en-US" altLang="zh-CN" smtClean="0"/>
              <a:t>Telnet</a:t>
            </a:r>
            <a:r>
              <a:rPr lang="zh-CN" altLang="en-US" smtClean="0"/>
              <a:t>、</a:t>
            </a:r>
            <a:r>
              <a:rPr lang="en-US" altLang="zh-CN" smtClean="0"/>
              <a:t>SNMP</a:t>
            </a:r>
            <a:r>
              <a:rPr lang="zh-CN" altLang="en-US" smtClean="0"/>
              <a:t>服务均使用知名端口。动态端口号范围从</a:t>
            </a:r>
            <a:r>
              <a:rPr lang="en-US" altLang="zh-CN" smtClean="0"/>
              <a:t>1024</a:t>
            </a:r>
            <a:r>
              <a:rPr lang="zh-CN" altLang="en-US" smtClean="0"/>
              <a:t>到</a:t>
            </a:r>
            <a:r>
              <a:rPr lang="en-US" altLang="zh-CN" smtClean="0"/>
              <a:t>65535</a:t>
            </a:r>
            <a:r>
              <a:rPr lang="zh-CN" altLang="en-US" smtClean="0"/>
              <a:t>，这些端口号一般不固定分配给某个服务，也就是说许多服务都可以使用这些端口。只要运行的程序向系统提出访问网络的申请，那么系统就可以从这些端口号中分配一个供该程序使用。</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812465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备注占位符 2"/>
          <p:cNvSpPr>
            <a:spLocks noGrp="1"/>
          </p:cNvSpPr>
          <p:nvPr>
            <p:ph type="body" idx="1"/>
          </p:nvPr>
        </p:nvSpPr>
        <p:spPr/>
        <p:txBody>
          <a:bodyPr/>
          <a:lstStyle/>
          <a:p>
            <a:r>
              <a:rPr lang="en-US" altLang="zh-CN" dirty="0" smtClean="0"/>
              <a:t>TCP</a:t>
            </a:r>
            <a:r>
              <a:rPr lang="zh-CN" altLang="en-US" dirty="0" smtClean="0"/>
              <a:t>通常使用</a:t>
            </a:r>
            <a:r>
              <a:rPr lang="en-US" altLang="zh-CN" dirty="0" smtClean="0"/>
              <a:t>IP</a:t>
            </a:r>
            <a:r>
              <a:rPr lang="zh-CN" altLang="en-US" dirty="0" smtClean="0"/>
              <a:t>作为网络层协议，这时</a:t>
            </a:r>
            <a:r>
              <a:rPr lang="en-US" altLang="zh-CN" dirty="0" smtClean="0"/>
              <a:t>TCP</a:t>
            </a:r>
            <a:r>
              <a:rPr lang="zh-CN" altLang="en-US" dirty="0" smtClean="0"/>
              <a:t>数据段被封装在</a:t>
            </a:r>
            <a:r>
              <a:rPr lang="en-US" altLang="zh-CN" dirty="0" smtClean="0"/>
              <a:t>IP</a:t>
            </a:r>
            <a:r>
              <a:rPr lang="zh-CN" altLang="en-US" dirty="0" smtClean="0"/>
              <a:t>数据包内。</a:t>
            </a:r>
          </a:p>
          <a:p>
            <a:r>
              <a:rPr lang="en-US" altLang="zh-CN" dirty="0" smtClean="0"/>
              <a:t>TCP</a:t>
            </a:r>
            <a:r>
              <a:rPr lang="zh-CN" altLang="en-US" dirty="0" smtClean="0"/>
              <a:t>数据段由</a:t>
            </a:r>
            <a:r>
              <a:rPr lang="en-US" altLang="zh-CN" dirty="0" smtClean="0"/>
              <a:t>TCP Header</a:t>
            </a:r>
            <a:r>
              <a:rPr lang="zh-CN" altLang="en-US" dirty="0" smtClean="0"/>
              <a:t>（头部）和</a:t>
            </a:r>
            <a:r>
              <a:rPr lang="en-US" altLang="zh-CN" dirty="0" smtClean="0"/>
              <a:t>TCP Data</a:t>
            </a:r>
            <a:r>
              <a:rPr lang="zh-CN" altLang="en-US" dirty="0" smtClean="0"/>
              <a:t>（数据）组成。</a:t>
            </a:r>
            <a:r>
              <a:rPr lang="en-US" altLang="zh-CN" dirty="0" smtClean="0"/>
              <a:t>TCP</a:t>
            </a:r>
            <a:r>
              <a:rPr lang="zh-CN" altLang="en-US" dirty="0" smtClean="0"/>
              <a:t>最多可以有</a:t>
            </a:r>
            <a:r>
              <a:rPr lang="en-US" altLang="zh-CN" dirty="0" smtClean="0"/>
              <a:t>60</a:t>
            </a:r>
            <a:r>
              <a:rPr lang="zh-CN" altLang="en-US" dirty="0" smtClean="0"/>
              <a:t>个字节的头部，如果没有</a:t>
            </a:r>
            <a:r>
              <a:rPr lang="en-US" altLang="zh-CN" dirty="0" smtClean="0"/>
              <a:t>Options</a:t>
            </a:r>
            <a:r>
              <a:rPr lang="zh-CN" altLang="en-US" dirty="0" smtClean="0"/>
              <a:t>字段，正常的长度是</a:t>
            </a:r>
            <a:r>
              <a:rPr lang="en-US" altLang="zh-CN" dirty="0" smtClean="0"/>
              <a:t>20</a:t>
            </a:r>
            <a:r>
              <a:rPr lang="zh-CN" altLang="en-US" dirty="0" smtClean="0"/>
              <a:t>字节。</a:t>
            </a:r>
          </a:p>
          <a:p>
            <a:r>
              <a:rPr lang="en-US" altLang="zh-CN" dirty="0" smtClean="0"/>
              <a:t>TCP Header</a:t>
            </a:r>
            <a:r>
              <a:rPr lang="zh-CN" altLang="en-US" dirty="0" smtClean="0"/>
              <a:t>是由如上图标识的一些字段组成，这里列出几个常用字段。</a:t>
            </a:r>
          </a:p>
          <a:p>
            <a:r>
              <a:rPr lang="en-US" altLang="zh-CN" dirty="0" smtClean="0"/>
              <a:t>16</a:t>
            </a:r>
            <a:r>
              <a:rPr lang="zh-CN" altLang="en-US" dirty="0" smtClean="0"/>
              <a:t>位源端口号：源主机的应用程序使用的端口号。</a:t>
            </a:r>
          </a:p>
          <a:p>
            <a:r>
              <a:rPr lang="en-US" altLang="zh-CN" dirty="0" smtClean="0"/>
              <a:t>16</a:t>
            </a:r>
            <a:r>
              <a:rPr lang="zh-CN" altLang="en-US" dirty="0" smtClean="0"/>
              <a:t>位目的端口号：目的主机的应用程序使用的端口号。每个</a:t>
            </a:r>
            <a:r>
              <a:rPr lang="en-US" altLang="zh-CN" dirty="0" smtClean="0"/>
              <a:t>TCP</a:t>
            </a:r>
            <a:r>
              <a:rPr lang="zh-CN" altLang="en-US" dirty="0" smtClean="0"/>
              <a:t>头部都包含源和目的端的端口号，这两个值加上</a:t>
            </a:r>
            <a:r>
              <a:rPr lang="en-US" altLang="zh-CN" dirty="0" smtClean="0"/>
              <a:t>IP</a:t>
            </a:r>
            <a:r>
              <a:rPr lang="zh-CN" altLang="en-US" dirty="0" smtClean="0"/>
              <a:t>头部中的源</a:t>
            </a:r>
            <a:r>
              <a:rPr lang="en-US" altLang="zh-CN" dirty="0" smtClean="0"/>
              <a:t>IP</a:t>
            </a:r>
            <a:r>
              <a:rPr lang="zh-CN" altLang="en-US" dirty="0" smtClean="0"/>
              <a:t>地址和目的</a:t>
            </a:r>
            <a:r>
              <a:rPr lang="en-US" altLang="zh-CN" dirty="0" smtClean="0"/>
              <a:t>IP</a:t>
            </a:r>
            <a:r>
              <a:rPr lang="zh-CN" altLang="en-US" dirty="0" smtClean="0"/>
              <a:t>地址可以唯一确定一个</a:t>
            </a:r>
            <a:r>
              <a:rPr lang="en-US" altLang="zh-CN" dirty="0" smtClean="0"/>
              <a:t>TCP</a:t>
            </a:r>
            <a:r>
              <a:rPr lang="zh-CN" altLang="en-US" dirty="0" smtClean="0"/>
              <a:t>连接。</a:t>
            </a:r>
          </a:p>
          <a:p>
            <a:r>
              <a:rPr lang="en-US" altLang="zh-CN" dirty="0" smtClean="0"/>
              <a:t>32</a:t>
            </a:r>
            <a:r>
              <a:rPr lang="zh-CN" altLang="en-US" dirty="0" smtClean="0"/>
              <a:t>位序列号：用于标识从发送端发出的不同的</a:t>
            </a:r>
            <a:r>
              <a:rPr lang="en-US" altLang="zh-CN" dirty="0" smtClean="0"/>
              <a:t>TCP</a:t>
            </a:r>
            <a:r>
              <a:rPr lang="zh-CN" altLang="en-US" dirty="0" smtClean="0"/>
              <a:t>数据段的序号。数据段在网络中传输时，它们的顺序可能会发生变化；接收端依据此序列号，便可按照正确的顺序重组数据。</a:t>
            </a:r>
          </a:p>
          <a:p>
            <a:r>
              <a:rPr lang="en-US" altLang="zh-CN" dirty="0" smtClean="0"/>
              <a:t>32</a:t>
            </a:r>
            <a:r>
              <a:rPr lang="zh-CN" altLang="en-US" dirty="0" smtClean="0"/>
              <a:t>位确认序列号：用于标识接收端确认收到的数据段。确认序列号为成功收到的数据序列号加</a:t>
            </a:r>
            <a:r>
              <a:rPr lang="en-US" altLang="zh-CN" dirty="0" smtClean="0"/>
              <a:t>1</a:t>
            </a:r>
            <a:r>
              <a:rPr lang="zh-CN" altLang="en-US" dirty="0" smtClean="0"/>
              <a:t>。</a:t>
            </a:r>
          </a:p>
          <a:p>
            <a:r>
              <a:rPr lang="en-US" altLang="zh-CN" dirty="0" smtClean="0"/>
              <a:t>4</a:t>
            </a:r>
            <a:r>
              <a:rPr lang="zh-CN" altLang="en-US" dirty="0" smtClean="0"/>
              <a:t>位头部长度：表示头部占</a:t>
            </a:r>
            <a:r>
              <a:rPr lang="en-US" altLang="zh-CN" dirty="0" smtClean="0"/>
              <a:t>32bit</a:t>
            </a:r>
            <a:r>
              <a:rPr lang="zh-CN" altLang="en-US" dirty="0" smtClean="0"/>
              <a:t>字的数目，它能表达的</a:t>
            </a:r>
            <a:r>
              <a:rPr lang="en-US" altLang="zh-CN" dirty="0" smtClean="0"/>
              <a:t>TCP</a:t>
            </a:r>
            <a:r>
              <a:rPr lang="zh-CN" altLang="en-US" dirty="0" smtClean="0"/>
              <a:t>头部最大长度为</a:t>
            </a:r>
            <a:r>
              <a:rPr lang="en-US" altLang="zh-CN" dirty="0" smtClean="0"/>
              <a:t>60</a:t>
            </a:r>
            <a:r>
              <a:rPr lang="zh-CN" altLang="en-US" dirty="0" smtClean="0"/>
              <a:t>字节。</a:t>
            </a:r>
          </a:p>
          <a:p>
            <a:r>
              <a:rPr lang="en-US" altLang="zh-CN" dirty="0" smtClean="0"/>
              <a:t>16</a:t>
            </a:r>
            <a:r>
              <a:rPr lang="zh-CN" altLang="en-US" dirty="0" smtClean="0"/>
              <a:t>位窗口大小：表示接收端期望通过单次确认而收到的数据的大小。由于该字段为</a:t>
            </a:r>
            <a:r>
              <a:rPr lang="en-US" altLang="zh-CN" dirty="0" smtClean="0"/>
              <a:t>16</a:t>
            </a:r>
            <a:r>
              <a:rPr lang="zh-CN" altLang="en-US" dirty="0" smtClean="0"/>
              <a:t>位，所以窗口大小的最大值为</a:t>
            </a:r>
            <a:r>
              <a:rPr lang="en-US" altLang="zh-CN" dirty="0" smtClean="0"/>
              <a:t>65535</a:t>
            </a:r>
            <a:r>
              <a:rPr lang="zh-CN" altLang="en-US" dirty="0" smtClean="0"/>
              <a:t>字节，该机制通常用来进行流量控制。</a:t>
            </a:r>
          </a:p>
          <a:p>
            <a:r>
              <a:rPr lang="en-US" altLang="zh-CN" dirty="0" smtClean="0"/>
              <a:t>16</a:t>
            </a:r>
            <a:r>
              <a:rPr lang="zh-CN" altLang="en-US" dirty="0" smtClean="0"/>
              <a:t>位校验和：校验整个</a:t>
            </a:r>
            <a:r>
              <a:rPr lang="en-US" altLang="zh-CN" dirty="0" smtClean="0"/>
              <a:t>TCP</a:t>
            </a:r>
            <a:r>
              <a:rPr lang="zh-CN" altLang="en-US" dirty="0" smtClean="0"/>
              <a:t>报文段，包括</a:t>
            </a:r>
            <a:r>
              <a:rPr lang="en-US" altLang="zh-CN" dirty="0" smtClean="0"/>
              <a:t>TCP</a:t>
            </a:r>
            <a:r>
              <a:rPr lang="zh-CN" altLang="en-US" dirty="0" smtClean="0"/>
              <a:t>头部和</a:t>
            </a:r>
            <a:r>
              <a:rPr lang="en-US" altLang="zh-CN" dirty="0" smtClean="0"/>
              <a:t>TCP</a:t>
            </a:r>
            <a:r>
              <a:rPr lang="zh-CN" altLang="en-US" dirty="0" smtClean="0"/>
              <a:t>数据。该值由发送端计算和记录并由接收端进行验证。</a:t>
            </a:r>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610895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备注占位符 2"/>
          <p:cNvSpPr>
            <a:spLocks noGrp="1"/>
          </p:cNvSpPr>
          <p:nvPr>
            <p:ph type="body" idx="1"/>
          </p:nvPr>
        </p:nvSpPr>
        <p:spPr/>
        <p:txBody>
          <a:bodyPr/>
          <a:lstStyle/>
          <a:p>
            <a:r>
              <a:rPr lang="en-US" altLang="zh-CN" smtClean="0"/>
              <a:t>TCP</a:t>
            </a:r>
            <a:r>
              <a:rPr lang="zh-CN" altLang="en-US" smtClean="0"/>
              <a:t>是一种可靠的，面向连接的全双工传输层协议。</a:t>
            </a:r>
            <a:endParaRPr lang="en-US" altLang="zh-CN" smtClean="0"/>
          </a:p>
          <a:p>
            <a:r>
              <a:rPr lang="en-US" altLang="zh-CN" smtClean="0"/>
              <a:t>TCP</a:t>
            </a:r>
            <a:r>
              <a:rPr lang="zh-CN" altLang="en-US" smtClean="0"/>
              <a:t>连接的建立是一个三次握手的过程。如图所示：</a:t>
            </a:r>
          </a:p>
          <a:p>
            <a:r>
              <a:rPr lang="zh-CN" altLang="en-US" smtClean="0"/>
              <a:t>主机</a:t>
            </a:r>
            <a:r>
              <a:rPr lang="en-US" altLang="zh-CN" smtClean="0"/>
              <a:t>A</a:t>
            </a:r>
            <a:r>
              <a:rPr lang="zh-CN" altLang="en-US" smtClean="0"/>
              <a:t>（通常也称为客户端）发送一个标识了</a:t>
            </a:r>
            <a:r>
              <a:rPr lang="en-US" altLang="zh-CN" smtClean="0"/>
              <a:t>SYN</a:t>
            </a:r>
            <a:r>
              <a:rPr lang="zh-CN" altLang="en-US" smtClean="0"/>
              <a:t>的数据段，表示期望与服务器</a:t>
            </a:r>
            <a:r>
              <a:rPr lang="en-US" altLang="zh-CN" smtClean="0"/>
              <a:t>A</a:t>
            </a:r>
            <a:r>
              <a:rPr lang="zh-CN" altLang="en-US" smtClean="0"/>
              <a:t>建立连接，此数据段的序列号（</a:t>
            </a:r>
            <a:r>
              <a:rPr lang="en-US" altLang="zh-CN" smtClean="0"/>
              <a:t>seq</a:t>
            </a:r>
            <a:r>
              <a:rPr lang="zh-CN" altLang="en-US" smtClean="0"/>
              <a:t>）为</a:t>
            </a:r>
            <a:r>
              <a:rPr lang="en-US" altLang="zh-CN" smtClean="0"/>
              <a:t>a</a:t>
            </a:r>
            <a:r>
              <a:rPr lang="zh-CN" altLang="en-US" smtClean="0"/>
              <a:t>。</a:t>
            </a:r>
          </a:p>
          <a:p>
            <a:r>
              <a:rPr lang="zh-CN" altLang="en-US" smtClean="0"/>
              <a:t>服务器</a:t>
            </a:r>
            <a:r>
              <a:rPr lang="en-US" altLang="zh-CN" smtClean="0"/>
              <a:t>A</a:t>
            </a:r>
            <a:r>
              <a:rPr lang="zh-CN" altLang="en-US" smtClean="0"/>
              <a:t>回复标识了</a:t>
            </a:r>
            <a:r>
              <a:rPr lang="en-US" altLang="zh-CN" smtClean="0"/>
              <a:t>SYN+ACK</a:t>
            </a:r>
            <a:r>
              <a:rPr lang="zh-CN" altLang="en-US" smtClean="0"/>
              <a:t>的数据段，此数据段的序列号（</a:t>
            </a:r>
            <a:r>
              <a:rPr lang="en-US" altLang="zh-CN" smtClean="0"/>
              <a:t>seq</a:t>
            </a:r>
            <a:r>
              <a:rPr lang="zh-CN" altLang="en-US" smtClean="0"/>
              <a:t>）为</a:t>
            </a:r>
            <a:r>
              <a:rPr lang="en-US" altLang="zh-CN" smtClean="0"/>
              <a:t>b</a:t>
            </a:r>
            <a:r>
              <a:rPr lang="zh-CN" altLang="en-US" smtClean="0"/>
              <a:t>，确认序列号为主机</a:t>
            </a:r>
            <a:r>
              <a:rPr lang="en-US" altLang="zh-CN" smtClean="0"/>
              <a:t>A</a:t>
            </a:r>
            <a:r>
              <a:rPr lang="zh-CN" altLang="en-US" smtClean="0"/>
              <a:t>的序列号加</a:t>
            </a:r>
            <a:r>
              <a:rPr lang="en-US" altLang="zh-CN" smtClean="0"/>
              <a:t>1</a:t>
            </a:r>
            <a:r>
              <a:rPr lang="zh-CN" altLang="en-US" smtClean="0"/>
              <a:t>（</a:t>
            </a:r>
            <a:r>
              <a:rPr lang="en-US" altLang="zh-CN" smtClean="0"/>
              <a:t>a+1</a:t>
            </a:r>
            <a:r>
              <a:rPr lang="zh-CN" altLang="en-US" smtClean="0"/>
              <a:t>），以此作为对主机</a:t>
            </a:r>
            <a:r>
              <a:rPr lang="en-US" altLang="zh-CN" smtClean="0"/>
              <a:t>A</a:t>
            </a:r>
            <a:r>
              <a:rPr lang="zh-CN" altLang="en-US" smtClean="0"/>
              <a:t>的</a:t>
            </a:r>
            <a:r>
              <a:rPr lang="en-US" altLang="zh-CN" smtClean="0"/>
              <a:t>SYN</a:t>
            </a:r>
            <a:r>
              <a:rPr lang="zh-CN" altLang="en-US" smtClean="0"/>
              <a:t>报文的确认。</a:t>
            </a:r>
          </a:p>
          <a:p>
            <a:r>
              <a:rPr lang="zh-CN" altLang="en-US" smtClean="0"/>
              <a:t>主机</a:t>
            </a:r>
            <a:r>
              <a:rPr lang="en-US" altLang="zh-CN" smtClean="0"/>
              <a:t>A</a:t>
            </a:r>
            <a:r>
              <a:rPr lang="zh-CN" altLang="en-US" smtClean="0"/>
              <a:t>发送一个标识了</a:t>
            </a:r>
            <a:r>
              <a:rPr lang="en-US" altLang="zh-CN" smtClean="0"/>
              <a:t>ACK</a:t>
            </a:r>
            <a:r>
              <a:rPr lang="zh-CN" altLang="en-US" smtClean="0"/>
              <a:t>的数据段，此数据段的序列号（</a:t>
            </a:r>
            <a:r>
              <a:rPr lang="en-US" altLang="zh-CN" smtClean="0"/>
              <a:t>seq</a:t>
            </a:r>
            <a:r>
              <a:rPr lang="zh-CN" altLang="en-US" smtClean="0"/>
              <a:t>）为</a:t>
            </a:r>
            <a:r>
              <a:rPr lang="en-US" altLang="zh-CN" smtClean="0"/>
              <a:t>a+1</a:t>
            </a:r>
            <a:r>
              <a:rPr lang="zh-CN" altLang="en-US" smtClean="0"/>
              <a:t>，确认序列号为服务器</a:t>
            </a:r>
            <a:r>
              <a:rPr lang="en-US" altLang="zh-CN" smtClean="0"/>
              <a:t>A</a:t>
            </a:r>
            <a:r>
              <a:rPr lang="zh-CN" altLang="en-US" smtClean="0"/>
              <a:t>的序列号加</a:t>
            </a:r>
            <a:r>
              <a:rPr lang="en-US" altLang="zh-CN" smtClean="0"/>
              <a:t>1</a:t>
            </a:r>
            <a:r>
              <a:rPr lang="zh-CN" altLang="en-US" smtClean="0"/>
              <a:t>（</a:t>
            </a:r>
            <a:r>
              <a:rPr lang="en-US" altLang="zh-CN" smtClean="0"/>
              <a:t>b+1</a:t>
            </a:r>
            <a:r>
              <a:rPr lang="zh-CN" altLang="en-US" smtClean="0"/>
              <a:t>），以此作为对服务器</a:t>
            </a:r>
            <a:r>
              <a:rPr lang="en-US" altLang="zh-CN" smtClean="0"/>
              <a:t>A</a:t>
            </a:r>
            <a:r>
              <a:rPr lang="zh-CN" altLang="en-US" smtClean="0"/>
              <a:t>的</a:t>
            </a:r>
            <a:r>
              <a:rPr lang="en-US" altLang="zh-CN" smtClean="0"/>
              <a:t>SYN</a:t>
            </a:r>
            <a:r>
              <a:rPr lang="zh-CN" altLang="en-US" smtClean="0"/>
              <a:t>报文的确认。</a:t>
            </a:r>
            <a:endParaRPr lang="zh-CN" altLang="en-US" dirty="0" smtClean="0"/>
          </a:p>
        </p:txBody>
      </p:sp>
      <p:sp>
        <p:nvSpPr>
          <p:cNvPr id="3" name="幻灯片图像占位符 2"/>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1380446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备注占位符 2"/>
          <p:cNvSpPr>
            <a:spLocks noGrp="1"/>
          </p:cNvSpPr>
          <p:nvPr>
            <p:ph type="body" idx="1"/>
          </p:nvPr>
        </p:nvSpPr>
        <p:spPr/>
        <p:txBody>
          <a:bodyPr/>
          <a:lstStyle/>
          <a:p>
            <a:r>
              <a:rPr lang="en-US" altLang="zh-CN" smtClean="0"/>
              <a:t>TCP</a:t>
            </a:r>
            <a:r>
              <a:rPr lang="zh-CN" altLang="en-US" smtClean="0"/>
              <a:t>的可靠传输还体现在</a:t>
            </a:r>
            <a:r>
              <a:rPr lang="en-US" altLang="zh-CN" smtClean="0"/>
              <a:t>TCP</a:t>
            </a:r>
            <a:r>
              <a:rPr lang="zh-CN" altLang="en-US" smtClean="0"/>
              <a:t>使用了确认技术来确保目的设备收到了从源设备发来的数据，并且是准确无误的。</a:t>
            </a:r>
          </a:p>
          <a:p>
            <a:r>
              <a:rPr lang="zh-CN" altLang="en-US" smtClean="0"/>
              <a:t>确认技术的工作原理如下：</a:t>
            </a:r>
          </a:p>
          <a:p>
            <a:r>
              <a:rPr lang="zh-CN" altLang="en-US" smtClean="0"/>
              <a:t>目的设备接收到源设备发送的数据段时，会向源端发送确认报文，源设备收到确认报文后，继续发送数据段，如此重复。</a:t>
            </a:r>
          </a:p>
          <a:p>
            <a:r>
              <a:rPr lang="zh-CN" altLang="en-US" smtClean="0"/>
              <a:t>如图所示，主机</a:t>
            </a:r>
            <a:r>
              <a:rPr lang="en-US" altLang="zh-CN" smtClean="0"/>
              <a:t>A</a:t>
            </a:r>
            <a:r>
              <a:rPr lang="zh-CN" altLang="en-US" smtClean="0"/>
              <a:t>向服务器</a:t>
            </a:r>
            <a:r>
              <a:rPr lang="en-US" altLang="zh-CN" smtClean="0"/>
              <a:t>A</a:t>
            </a:r>
            <a:r>
              <a:rPr lang="zh-CN" altLang="en-US" smtClean="0"/>
              <a:t>发送</a:t>
            </a:r>
            <a:r>
              <a:rPr lang="en-US" altLang="zh-CN" smtClean="0"/>
              <a:t>TCP</a:t>
            </a:r>
            <a:r>
              <a:rPr lang="zh-CN" altLang="en-US" smtClean="0"/>
              <a:t>数据段，为描述方便假定每个数据段的长度都是</a:t>
            </a:r>
            <a:r>
              <a:rPr lang="en-US" altLang="zh-CN" smtClean="0"/>
              <a:t>500</a:t>
            </a:r>
            <a:r>
              <a:rPr lang="zh-CN" altLang="en-US" smtClean="0"/>
              <a:t>个字节。当服务器</a:t>
            </a:r>
            <a:r>
              <a:rPr lang="en-US" altLang="zh-CN" smtClean="0"/>
              <a:t>A</a:t>
            </a:r>
            <a:r>
              <a:rPr lang="zh-CN" altLang="en-US" smtClean="0"/>
              <a:t>成功收到序列号是</a:t>
            </a:r>
            <a:r>
              <a:rPr lang="en-US" altLang="zh-CN" smtClean="0"/>
              <a:t>M+1499</a:t>
            </a:r>
            <a:r>
              <a:rPr lang="zh-CN" altLang="en-US" smtClean="0"/>
              <a:t>的字节以及之前的所有字节时，会以序列号</a:t>
            </a:r>
            <a:r>
              <a:rPr lang="en-US" altLang="zh-CN" smtClean="0"/>
              <a:t>M+1499+1=M+1500</a:t>
            </a:r>
            <a:r>
              <a:rPr lang="zh-CN" altLang="en-US" smtClean="0"/>
              <a:t>进行确认。另外，由于数据段</a:t>
            </a:r>
            <a:r>
              <a:rPr lang="en-US" altLang="zh-CN" smtClean="0"/>
              <a:t>N+3</a:t>
            </a:r>
            <a:r>
              <a:rPr lang="zh-CN" altLang="en-US" smtClean="0"/>
              <a:t>传输失败，所以服务器</a:t>
            </a:r>
            <a:r>
              <a:rPr lang="en-US" altLang="zh-CN" smtClean="0"/>
              <a:t>A</a:t>
            </a:r>
            <a:r>
              <a:rPr lang="zh-CN" altLang="en-US" smtClean="0"/>
              <a:t>未能收到序列号为</a:t>
            </a:r>
            <a:r>
              <a:rPr lang="en-US" altLang="zh-CN" smtClean="0"/>
              <a:t>M+1500</a:t>
            </a:r>
            <a:r>
              <a:rPr lang="zh-CN" altLang="en-US" smtClean="0"/>
              <a:t>的字节，因此服务器</a:t>
            </a:r>
            <a:r>
              <a:rPr lang="en-US" altLang="zh-CN" smtClean="0"/>
              <a:t>A</a:t>
            </a:r>
            <a:r>
              <a:rPr lang="zh-CN" altLang="en-US" smtClean="0"/>
              <a:t>还会再次以序列号</a:t>
            </a:r>
            <a:r>
              <a:rPr lang="en-US" altLang="zh-CN" smtClean="0"/>
              <a:t>M+1500</a:t>
            </a:r>
            <a:r>
              <a:rPr lang="zh-CN" altLang="en-US" smtClean="0"/>
              <a:t>进行确认。</a:t>
            </a:r>
            <a:endParaRPr lang="zh-CN" altLang="en-US" dirty="0" smtClean="0"/>
          </a:p>
        </p:txBody>
      </p:sp>
      <p:sp>
        <p:nvSpPr>
          <p:cNvPr id="3" name="幻灯片图像占位符 2"/>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993260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备注占位符 2"/>
          <p:cNvSpPr>
            <a:spLocks noGrp="1"/>
          </p:cNvSpPr>
          <p:nvPr>
            <p:ph type="body" idx="1"/>
          </p:nvPr>
        </p:nvSpPr>
        <p:spPr/>
        <p:txBody>
          <a:bodyPr/>
          <a:lstStyle/>
          <a:p>
            <a:r>
              <a:rPr lang="en-US" altLang="zh-CN" smtClean="0"/>
              <a:t>TCP</a:t>
            </a:r>
            <a:r>
              <a:rPr lang="zh-CN" altLang="en-US" smtClean="0"/>
              <a:t>滑动窗口技术通过动态改变窗口大小来实现对端到端设备之间的数据传输进行流量控制。</a:t>
            </a:r>
          </a:p>
          <a:p>
            <a:r>
              <a:rPr lang="zh-CN" altLang="en-US" smtClean="0"/>
              <a:t>如图所示，主机</a:t>
            </a:r>
            <a:r>
              <a:rPr lang="en-US" altLang="zh-CN" smtClean="0"/>
              <a:t>A</a:t>
            </a:r>
            <a:r>
              <a:rPr lang="zh-CN" altLang="en-US" smtClean="0"/>
              <a:t>和服务器</a:t>
            </a:r>
            <a:r>
              <a:rPr lang="en-US" altLang="zh-CN" smtClean="0"/>
              <a:t>A</a:t>
            </a:r>
            <a:r>
              <a:rPr lang="zh-CN" altLang="en-US" smtClean="0"/>
              <a:t>之间通过滑动窗口来实现流量控制。为方便理解，此例中只考虑主机</a:t>
            </a:r>
            <a:r>
              <a:rPr lang="en-US" altLang="zh-CN" smtClean="0"/>
              <a:t>A</a:t>
            </a:r>
            <a:r>
              <a:rPr lang="zh-CN" altLang="en-US" smtClean="0"/>
              <a:t>发送数据给服务器</a:t>
            </a:r>
            <a:r>
              <a:rPr lang="en-US" altLang="zh-CN" smtClean="0"/>
              <a:t>A</a:t>
            </a:r>
            <a:r>
              <a:rPr lang="zh-CN" altLang="en-US" smtClean="0"/>
              <a:t>时，服务器</a:t>
            </a:r>
            <a:r>
              <a:rPr lang="en-US" altLang="zh-CN" smtClean="0"/>
              <a:t>A</a:t>
            </a:r>
            <a:r>
              <a:rPr lang="zh-CN" altLang="en-US" smtClean="0"/>
              <a:t>通过滑动窗口进行流量控制。</a:t>
            </a:r>
          </a:p>
          <a:p>
            <a:r>
              <a:rPr lang="zh-CN" altLang="en-US" smtClean="0"/>
              <a:t>主机</a:t>
            </a:r>
            <a:r>
              <a:rPr lang="en-US" altLang="zh-CN" smtClean="0"/>
              <a:t>A</a:t>
            </a:r>
            <a:r>
              <a:rPr lang="zh-CN" altLang="en-US" smtClean="0"/>
              <a:t>向服务器发送</a:t>
            </a:r>
            <a:r>
              <a:rPr lang="en-US" altLang="zh-CN" smtClean="0"/>
              <a:t>4</a:t>
            </a:r>
            <a:r>
              <a:rPr lang="zh-CN" altLang="en-US" smtClean="0"/>
              <a:t>个长度为</a:t>
            </a:r>
            <a:r>
              <a:rPr lang="en-US" altLang="zh-CN" smtClean="0"/>
              <a:t>1024</a:t>
            </a:r>
            <a:r>
              <a:rPr lang="zh-CN" altLang="en-US" smtClean="0"/>
              <a:t>字节的数据段，其中主机的窗口大小为</a:t>
            </a:r>
            <a:r>
              <a:rPr lang="en-US" altLang="zh-CN" smtClean="0"/>
              <a:t>4096</a:t>
            </a:r>
            <a:r>
              <a:rPr lang="zh-CN" altLang="en-US" smtClean="0"/>
              <a:t>个字节。服务器</a:t>
            </a:r>
            <a:r>
              <a:rPr lang="en-US" altLang="zh-CN" smtClean="0"/>
              <a:t>A</a:t>
            </a:r>
            <a:r>
              <a:rPr lang="zh-CN" altLang="en-US" smtClean="0"/>
              <a:t>收到第</a:t>
            </a:r>
            <a:r>
              <a:rPr lang="en-US" altLang="zh-CN" smtClean="0"/>
              <a:t>3</a:t>
            </a:r>
            <a:r>
              <a:rPr lang="zh-CN" altLang="en-US" smtClean="0"/>
              <a:t>个数据段后，缓存区满，第</a:t>
            </a:r>
            <a:r>
              <a:rPr lang="en-US" altLang="zh-CN" smtClean="0"/>
              <a:t>4</a:t>
            </a:r>
            <a:r>
              <a:rPr lang="zh-CN" altLang="en-US" smtClean="0"/>
              <a:t>个数据段被丢弃。服务器以</a:t>
            </a:r>
            <a:r>
              <a:rPr lang="en-US" altLang="zh-CN" smtClean="0"/>
              <a:t>ACK 3073</a:t>
            </a:r>
            <a:r>
              <a:rPr lang="zh-CN" altLang="en-US" smtClean="0"/>
              <a:t>响应，窗口大小调整为</a:t>
            </a:r>
            <a:r>
              <a:rPr lang="en-US" altLang="zh-CN" smtClean="0"/>
              <a:t>3072</a:t>
            </a:r>
            <a:r>
              <a:rPr lang="zh-CN" altLang="en-US" smtClean="0"/>
              <a:t>，表明服务器的缓冲区只能处理</a:t>
            </a:r>
            <a:r>
              <a:rPr lang="en-US" altLang="zh-CN" smtClean="0"/>
              <a:t>3072</a:t>
            </a:r>
            <a:r>
              <a:rPr lang="zh-CN" altLang="en-US" smtClean="0"/>
              <a:t>个字节的数据段。于是主机</a:t>
            </a:r>
            <a:r>
              <a:rPr lang="en-US" altLang="zh-CN" smtClean="0"/>
              <a:t>A</a:t>
            </a:r>
            <a:r>
              <a:rPr lang="zh-CN" altLang="en-US" smtClean="0"/>
              <a:t>改变其发送速率，发送窗口大小为</a:t>
            </a:r>
            <a:r>
              <a:rPr lang="en-US" altLang="zh-CN" smtClean="0"/>
              <a:t>3072</a:t>
            </a:r>
            <a:r>
              <a:rPr lang="zh-CN" altLang="en-US" smtClean="0"/>
              <a:t>的数据段。</a:t>
            </a:r>
            <a:endParaRPr lang="zh-CN" altLang="en-US" dirty="0" smtClean="0"/>
          </a:p>
        </p:txBody>
      </p:sp>
      <p:sp>
        <p:nvSpPr>
          <p:cNvPr id="3" name="幻灯片图像占位符 2"/>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76860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a:t>
            </a:r>
            <a:r>
              <a:rPr lang="zh-CN" altLang="en-US" dirty="0" smtClean="0"/>
              <a:t>总结</a:t>
            </a:r>
            <a:endParaRPr lang="zh-CN" altLang="en-US"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本节小结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本章总结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smtClean="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5508319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p:nvPr>
        </p:nvSpPr>
        <p:spPr>
          <a:xfrm>
            <a:off x="912285" y="1233488"/>
            <a:ext cx="10560048" cy="4680000"/>
          </a:xfrm>
        </p:spPr>
        <p:txBody>
          <a:bodyPr/>
          <a:lstStyle>
            <a:lvl1pPr algn="ju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endParaRPr lang="zh-CN" altLang="en-US" dirty="0"/>
          </a:p>
        </p:txBody>
      </p:sp>
    </p:spTree>
    <p:extLst>
      <p:ext uri="{BB962C8B-B14F-4D97-AF65-F5344CB8AC3E}">
        <p14:creationId xmlns:p14="http://schemas.microsoft.com/office/powerpoint/2010/main" val="371875871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1612094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3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9815346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a:t>
            </a:r>
            <a:r>
              <a:rPr lang="zh-CN" altLang="en-US" dirty="0" smtClean="0"/>
              <a:t>样式</a:t>
            </a:r>
            <a:endParaRPr lang="zh-CN" altLang="en-US" dirty="0"/>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smtClean="0"/>
              <a:t>单击此处编辑母版文本样式</a:t>
            </a:r>
          </a:p>
        </p:txBody>
      </p:sp>
      <p:sp>
        <p:nvSpPr>
          <p:cNvPr id="7"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a:t>
            </a:r>
            <a:r>
              <a:rPr lang="en-US" altLang="zh-CN" sz="1200" baseline="0" dirty="0" smtClean="0">
                <a:latin typeface="+mn-ea"/>
                <a:ea typeface="+mn-ea"/>
                <a:cs typeface="Arial" pitchFamily="34" charset="0"/>
              </a:rPr>
              <a:t>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mn-ea"/>
                <a:ea typeface="+mn-ea"/>
                <a:cs typeface="Arial" pitchFamily="34" charset="0"/>
              </a:rPr>
              <a:t>前言</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目录</a:t>
            </a:r>
            <a:endParaRPr lang="zh-CN" altLang="en-US" sz="3500" b="1" dirty="0">
              <a:solidFill>
                <a:schemeClr val="tx1">
                  <a:lumMod val="75000"/>
                  <a:lumOff val="25000"/>
                </a:schemeClr>
              </a:solidFill>
              <a:latin typeface="+mn-ea"/>
              <a:ea typeface="+mn-ea"/>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本节概述和学习目标</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16854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a:t>
            </a:r>
            <a:r>
              <a:rPr lang="en-US" altLang="zh-CN" sz="1200" baseline="0" dirty="0" smtClean="0">
                <a:latin typeface="+mn-lt"/>
                <a:ea typeface="+mn-ea"/>
                <a:cs typeface="Arial" panose="020B0604020202020204" pitchFamily="34" charset="0"/>
              </a:rPr>
              <a:t>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 id="2147483877" r:id="rId18"/>
    <p:sldLayoutId id="2147483878" r:id="rId19"/>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sz="quarter"/>
          </p:nvPr>
        </p:nvSpPr>
        <p:spPr/>
        <p:txBody>
          <a:bodyPr/>
          <a:lstStyle/>
          <a:p>
            <a:r>
              <a:rPr lang="zh-CN" altLang="en-US" smtClean="0"/>
              <a:t>传输层协议</a:t>
            </a:r>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1701755967"/>
      </p:ext>
    </p:extLst>
  </p:cSld>
  <p:clrMapOvr>
    <a:masterClrMapping/>
  </p:clrMapOvr>
  <p:transition advClick="0" advTm="8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5"/>
          <p:cNvSpPr>
            <a:spLocks noGrp="1"/>
          </p:cNvSpPr>
          <p:nvPr>
            <p:ph type="title"/>
          </p:nvPr>
        </p:nvSpPr>
        <p:spPr/>
        <p:txBody>
          <a:bodyPr/>
          <a:lstStyle/>
          <a:p>
            <a:r>
              <a:rPr lang="en-US" altLang="zh-CN" smtClean="0"/>
              <a:t>TCP</a:t>
            </a:r>
            <a:r>
              <a:rPr lang="zh-CN" altLang="en-US" smtClean="0"/>
              <a:t>关闭连接</a:t>
            </a:r>
          </a:p>
        </p:txBody>
      </p:sp>
      <p:sp>
        <p:nvSpPr>
          <p:cNvPr id="4" name="文本占位符 3"/>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主机在关闭连接之前，要确认收到来自对方的</a:t>
            </a:r>
            <a:r>
              <a:rPr lang="en-US" altLang="zh-CN" dirty="0" smtClean="0"/>
              <a:t>ACK</a:t>
            </a:r>
            <a:r>
              <a:rPr lang="zh-CN" altLang="en-US" dirty="0" smtClean="0"/>
              <a:t>。</a:t>
            </a:r>
            <a:endParaRPr lang="en-US" altLang="zh-CN" dirty="0" smtClean="0"/>
          </a:p>
          <a:p>
            <a:endParaRPr lang="zh-CN" altLang="en-US" dirty="0"/>
          </a:p>
        </p:txBody>
      </p:sp>
      <p:grpSp>
        <p:nvGrpSpPr>
          <p:cNvPr id="25604" name="Group 20"/>
          <p:cNvGrpSpPr>
            <a:grpSpLocks/>
          </p:cNvGrpSpPr>
          <p:nvPr/>
        </p:nvGrpSpPr>
        <p:grpSpPr bwMode="auto">
          <a:xfrm>
            <a:off x="3359695" y="1782764"/>
            <a:ext cx="5404893" cy="3633787"/>
            <a:chOff x="1835696" y="1782763"/>
            <a:chExt cx="5404946" cy="3633787"/>
          </a:xfrm>
        </p:grpSpPr>
        <p:sp>
          <p:nvSpPr>
            <p:cNvPr id="25610" name="Line 4"/>
            <p:cNvSpPr>
              <a:spLocks noChangeShapeType="1"/>
            </p:cNvSpPr>
            <p:nvPr/>
          </p:nvSpPr>
          <p:spPr bwMode="auto">
            <a:xfrm>
              <a:off x="2890838" y="1957388"/>
              <a:ext cx="0" cy="34591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25611" name="Line 7"/>
            <p:cNvSpPr>
              <a:spLocks noChangeShapeType="1"/>
            </p:cNvSpPr>
            <p:nvPr/>
          </p:nvSpPr>
          <p:spPr bwMode="auto">
            <a:xfrm>
              <a:off x="2946400" y="2152650"/>
              <a:ext cx="3175000" cy="469900"/>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25612" name="Line 8"/>
            <p:cNvSpPr>
              <a:spLocks noChangeShapeType="1"/>
            </p:cNvSpPr>
            <p:nvPr/>
          </p:nvSpPr>
          <p:spPr bwMode="auto">
            <a:xfrm flipH="1">
              <a:off x="2916238" y="2663825"/>
              <a:ext cx="3189287" cy="85566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25613" name="Line 9"/>
            <p:cNvSpPr>
              <a:spLocks noChangeShapeType="1"/>
            </p:cNvSpPr>
            <p:nvPr/>
          </p:nvSpPr>
          <p:spPr bwMode="auto">
            <a:xfrm>
              <a:off x="2955925" y="4341813"/>
              <a:ext cx="3175000" cy="469900"/>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25614" name="Line 10"/>
            <p:cNvSpPr>
              <a:spLocks noChangeShapeType="1"/>
            </p:cNvSpPr>
            <p:nvPr/>
          </p:nvSpPr>
          <p:spPr bwMode="auto">
            <a:xfrm>
              <a:off x="6169025" y="1957388"/>
              <a:ext cx="0" cy="34591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25615" name="Line 18"/>
            <p:cNvSpPr>
              <a:spLocks noChangeShapeType="1"/>
            </p:cNvSpPr>
            <p:nvPr/>
          </p:nvSpPr>
          <p:spPr bwMode="auto">
            <a:xfrm flipH="1">
              <a:off x="2951163" y="3448050"/>
              <a:ext cx="3189287" cy="85566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25618" name="TextBox 8"/>
            <p:cNvSpPr txBox="1">
              <a:spLocks noChangeArrowheads="1"/>
            </p:cNvSpPr>
            <p:nvPr/>
          </p:nvSpPr>
          <p:spPr bwMode="auto">
            <a:xfrm>
              <a:off x="1911248" y="1782763"/>
              <a:ext cx="644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A</a:t>
              </a:r>
              <a:endParaRPr lang="zh-CN" altLang="en-US" sz="1200" dirty="0">
                <a:latin typeface="+mn-ea"/>
                <a:ea typeface="+mn-ea"/>
              </a:endParaRPr>
            </a:p>
          </p:txBody>
        </p:sp>
        <p:sp>
          <p:nvSpPr>
            <p:cNvPr id="25619" name="TextBox 9"/>
            <p:cNvSpPr txBox="1">
              <a:spLocks noChangeArrowheads="1"/>
            </p:cNvSpPr>
            <p:nvPr/>
          </p:nvSpPr>
          <p:spPr bwMode="auto">
            <a:xfrm>
              <a:off x="6442025" y="1782763"/>
              <a:ext cx="7986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 </a:t>
              </a:r>
              <a:r>
                <a:rPr lang="en-US" altLang="zh-CN" sz="1200">
                  <a:latin typeface="+mn-ea"/>
                  <a:ea typeface="+mn-ea"/>
                </a:rPr>
                <a:t>A</a:t>
              </a:r>
              <a:endParaRPr lang="zh-CN" altLang="en-US" sz="1200">
                <a:latin typeface="+mn-ea"/>
                <a:ea typeface="+mn-ea"/>
              </a:endParaRPr>
            </a:p>
          </p:txBody>
        </p:sp>
        <p:sp>
          <p:nvSpPr>
            <p:cNvPr id="25620" name="Text Box 63"/>
            <p:cNvSpPr txBox="1">
              <a:spLocks noChangeArrowheads="1"/>
            </p:cNvSpPr>
            <p:nvPr/>
          </p:nvSpPr>
          <p:spPr bwMode="auto">
            <a:xfrm>
              <a:off x="6140450" y="4749801"/>
              <a:ext cx="9794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zh-CN" altLang="en-US" sz="1200" dirty="0">
                  <a:latin typeface="+mn-ea"/>
                  <a:ea typeface="+mn-ea"/>
                </a:rPr>
                <a:t>关闭</a:t>
              </a:r>
              <a:endParaRPr lang="en-US" altLang="zh-CN" sz="1200" dirty="0">
                <a:latin typeface="+mn-ea"/>
                <a:ea typeface="+mn-ea"/>
              </a:endParaRPr>
            </a:p>
          </p:txBody>
        </p:sp>
        <p:sp>
          <p:nvSpPr>
            <p:cNvPr id="25621" name="Text Box 63"/>
            <p:cNvSpPr txBox="1">
              <a:spLocks noChangeArrowheads="1"/>
            </p:cNvSpPr>
            <p:nvPr/>
          </p:nvSpPr>
          <p:spPr bwMode="auto">
            <a:xfrm>
              <a:off x="1835696" y="3429000"/>
              <a:ext cx="977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zh-CN" altLang="en-US" sz="1200">
                  <a:latin typeface="+mn-ea"/>
                  <a:ea typeface="+mn-ea"/>
                </a:rPr>
                <a:t>关闭</a:t>
              </a:r>
              <a:endParaRPr lang="en-US" altLang="zh-CN" sz="1200">
                <a:latin typeface="+mn-ea"/>
                <a:ea typeface="+mn-ea"/>
              </a:endParaRPr>
            </a:p>
          </p:txBody>
        </p:sp>
      </p:grpSp>
      <p:sp>
        <p:nvSpPr>
          <p:cNvPr id="25606" name="Text Box 14"/>
          <p:cNvSpPr txBox="1">
            <a:spLocks noChangeArrowheads="1"/>
          </p:cNvSpPr>
          <p:nvPr/>
        </p:nvSpPr>
        <p:spPr bwMode="auto">
          <a:xfrm rot="503292">
            <a:off x="4959350" y="2016126"/>
            <a:ext cx="2089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a:latin typeface="+mn-ea"/>
                <a:ea typeface="+mn-ea"/>
              </a:rPr>
              <a:t>FIN,ACK(seq=a,ack=b)</a:t>
            </a:r>
          </a:p>
        </p:txBody>
      </p:sp>
      <p:sp>
        <p:nvSpPr>
          <p:cNvPr id="25607" name="Text Box 15"/>
          <p:cNvSpPr txBox="1">
            <a:spLocks noChangeArrowheads="1"/>
          </p:cNvSpPr>
          <p:nvPr/>
        </p:nvSpPr>
        <p:spPr bwMode="auto">
          <a:xfrm rot="-863675">
            <a:off x="4702175" y="2809876"/>
            <a:ext cx="2497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a:latin typeface="+mn-ea"/>
                <a:ea typeface="+mn-ea"/>
              </a:rPr>
              <a:t>ACK(seq=b,ack=a+1)</a:t>
            </a:r>
          </a:p>
        </p:txBody>
      </p:sp>
      <p:sp>
        <p:nvSpPr>
          <p:cNvPr id="25608" name="Text Box 16"/>
          <p:cNvSpPr txBox="1">
            <a:spLocks noChangeArrowheads="1"/>
          </p:cNvSpPr>
          <p:nvPr/>
        </p:nvSpPr>
        <p:spPr bwMode="auto">
          <a:xfrm rot="-834360">
            <a:off x="5016501" y="3467101"/>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a:latin typeface="+mn-ea"/>
                <a:ea typeface="+mn-ea"/>
              </a:rPr>
              <a:t>FIN,ACK(seq=b,ack=a+1</a:t>
            </a:r>
            <a:r>
              <a:rPr lang="zh-CN" altLang="en-US" sz="1400">
                <a:latin typeface="+mn-ea"/>
                <a:ea typeface="+mn-ea"/>
              </a:rPr>
              <a:t>）</a:t>
            </a:r>
          </a:p>
        </p:txBody>
      </p:sp>
      <p:sp>
        <p:nvSpPr>
          <p:cNvPr id="25609" name="Text Box 17"/>
          <p:cNvSpPr txBox="1">
            <a:spLocks noChangeArrowheads="1"/>
          </p:cNvSpPr>
          <p:nvPr/>
        </p:nvSpPr>
        <p:spPr bwMode="auto">
          <a:xfrm rot="494460">
            <a:off x="4808539" y="4278314"/>
            <a:ext cx="2611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mn-ea"/>
                <a:ea typeface="+mn-ea"/>
              </a:rPr>
              <a:t>ACK(</a:t>
            </a:r>
            <a:r>
              <a:rPr lang="en-US" altLang="zh-CN" sz="1400" dirty="0" err="1">
                <a:latin typeface="+mn-ea"/>
                <a:ea typeface="+mn-ea"/>
              </a:rPr>
              <a:t>seq</a:t>
            </a:r>
            <a:r>
              <a:rPr lang="en-US" altLang="zh-CN" sz="1400" dirty="0">
                <a:latin typeface="+mn-ea"/>
                <a:ea typeface="+mn-ea"/>
              </a:rPr>
              <a:t>=a+1,ack=b+1)</a:t>
            </a:r>
          </a:p>
        </p:txBody>
      </p:sp>
      <p:pic>
        <p:nvPicPr>
          <p:cNvPr id="25" name="图片 24" descr="PC.png"/>
          <p:cNvPicPr>
            <a:picLocks noChangeAspect="1"/>
          </p:cNvPicPr>
          <p:nvPr/>
        </p:nvPicPr>
        <p:blipFill>
          <a:blip r:embed="rId3" cstate="print"/>
          <a:stretch>
            <a:fillRect/>
          </a:stretch>
        </p:blipFill>
        <p:spPr>
          <a:xfrm>
            <a:off x="3242631" y="2093989"/>
            <a:ext cx="991792" cy="761694"/>
          </a:xfrm>
          <a:prstGeom prst="rect">
            <a:avLst/>
          </a:prstGeom>
        </p:spPr>
      </p:pic>
      <p:pic>
        <p:nvPicPr>
          <p:cNvPr id="26" name="图片 25" descr="交换机.png"/>
          <p:cNvPicPr>
            <a:picLocks noChangeAspect="1"/>
          </p:cNvPicPr>
          <p:nvPr/>
        </p:nvPicPr>
        <p:blipFill>
          <a:blip r:embed="rId4" cstate="print"/>
          <a:stretch>
            <a:fillRect/>
          </a:stretch>
        </p:blipFill>
        <p:spPr>
          <a:xfrm>
            <a:off x="7927882" y="2074237"/>
            <a:ext cx="979244" cy="801198"/>
          </a:xfrm>
          <a:prstGeom prst="rect">
            <a:avLst/>
          </a:prstGeom>
        </p:spPr>
      </p:pic>
    </p:spTree>
    <p:extLst>
      <p:ext uri="{BB962C8B-B14F-4D97-AF65-F5344CB8AC3E}">
        <p14:creationId xmlns:p14="http://schemas.microsoft.com/office/powerpoint/2010/main" val="2109502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9"/>
          <p:cNvSpPr>
            <a:spLocks noGrp="1"/>
          </p:cNvSpPr>
          <p:nvPr>
            <p:ph type="title"/>
          </p:nvPr>
        </p:nvSpPr>
        <p:spPr/>
        <p:txBody>
          <a:bodyPr/>
          <a:lstStyle/>
          <a:p>
            <a:r>
              <a:rPr lang="en-US" altLang="zh-CN" smtClean="0"/>
              <a:t>UDP</a:t>
            </a:r>
            <a:endParaRPr lang="zh-CN" altLang="en-US" dirty="0" smtClean="0"/>
          </a:p>
        </p:txBody>
      </p:sp>
      <p:sp>
        <p:nvSpPr>
          <p:cNvPr id="27653" name="Rectangle 3"/>
          <p:cNvSpPr>
            <a:spLocks noGrp="1" noChangeArrowheads="1"/>
          </p:cNvSpPr>
          <p:nvPr>
            <p:ph type="body" sz="quarter" idx="10"/>
          </p:nvPr>
        </p:nvSpPr>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UDP</a:t>
            </a:r>
            <a:r>
              <a:rPr lang="zh-CN" altLang="en-US" smtClean="0"/>
              <a:t>是一种面向无连接的传输层协议，传输可靠性没有保证。</a:t>
            </a:r>
            <a:endParaRPr lang="en-US" altLang="zh-CN" dirty="0"/>
          </a:p>
        </p:txBody>
      </p:sp>
      <p:grpSp>
        <p:nvGrpSpPr>
          <p:cNvPr id="27652" name="Group 15"/>
          <p:cNvGrpSpPr>
            <a:grpSpLocks/>
          </p:cNvGrpSpPr>
          <p:nvPr/>
        </p:nvGrpSpPr>
        <p:grpSpPr bwMode="auto">
          <a:xfrm>
            <a:off x="2930609" y="1989138"/>
            <a:ext cx="6317441" cy="2303462"/>
            <a:chOff x="1185947" y="1773238"/>
            <a:chExt cx="6317441" cy="2303462"/>
          </a:xfrm>
        </p:grpSpPr>
        <p:sp>
          <p:nvSpPr>
            <p:cNvPr id="27654" name="TextBox 24"/>
            <p:cNvSpPr txBox="1">
              <a:spLocks noChangeArrowheads="1"/>
            </p:cNvSpPr>
            <p:nvPr/>
          </p:nvSpPr>
          <p:spPr bwMode="auto">
            <a:xfrm>
              <a:off x="2067311" y="2414588"/>
              <a:ext cx="5437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请求</a:t>
              </a:r>
            </a:p>
          </p:txBody>
        </p:sp>
        <p:cxnSp>
          <p:nvCxnSpPr>
            <p:cNvPr id="27655" name="直接连接符 16"/>
            <p:cNvCxnSpPr>
              <a:cxnSpLocks noChangeShapeType="1"/>
            </p:cNvCxnSpPr>
            <p:nvPr/>
          </p:nvCxnSpPr>
          <p:spPr bwMode="auto">
            <a:xfrm>
              <a:off x="1835150" y="2924175"/>
              <a:ext cx="4905375"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8" name="云形 27"/>
            <p:cNvSpPr/>
            <p:nvPr/>
          </p:nvSpPr>
          <p:spPr bwMode="auto">
            <a:xfrm>
              <a:off x="2700338" y="1773238"/>
              <a:ext cx="3311525" cy="2303462"/>
            </a:xfrm>
            <a:prstGeom prst="cloud">
              <a:avLst/>
            </a:prstGeom>
            <a:solidFill>
              <a:schemeClr val="bg2"/>
            </a:solidFill>
            <a:ln w="9525" cap="flat" cmpd="sng" algn="ctr">
              <a:noFill/>
              <a:prstDash val="solid"/>
              <a:round/>
              <a:headEnd type="none" w="med" len="med"/>
              <a:tailEnd type="none" w="med" len="med"/>
            </a:ln>
            <a:effectLst/>
          </p:spPr>
          <p:txBody>
            <a:bodyPr/>
            <a:lstStyle/>
            <a:p>
              <a:pPr algn="ctr" defTabSz="784225">
                <a:defRPr/>
              </a:pPr>
              <a:endParaRPr lang="zh-CN" altLang="en-US">
                <a:latin typeface="+mn-ea"/>
                <a:ea typeface="+mn-ea"/>
              </a:endParaRPr>
            </a:p>
          </p:txBody>
        </p:sp>
        <p:sp>
          <p:nvSpPr>
            <p:cNvPr id="27659" name="TextBox 8"/>
            <p:cNvSpPr txBox="1">
              <a:spLocks noChangeArrowheads="1"/>
            </p:cNvSpPr>
            <p:nvPr/>
          </p:nvSpPr>
          <p:spPr bwMode="auto">
            <a:xfrm>
              <a:off x="1185947" y="2133600"/>
              <a:ext cx="6062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A</a:t>
              </a:r>
              <a:endParaRPr lang="zh-CN" altLang="en-US" sz="1200" dirty="0">
                <a:latin typeface="+mn-ea"/>
                <a:ea typeface="+mn-ea"/>
              </a:endParaRPr>
            </a:p>
          </p:txBody>
        </p:sp>
        <p:sp>
          <p:nvSpPr>
            <p:cNvPr id="27660" name="TextBox 9"/>
            <p:cNvSpPr txBox="1">
              <a:spLocks noChangeArrowheads="1"/>
            </p:cNvSpPr>
            <p:nvPr/>
          </p:nvSpPr>
          <p:spPr bwMode="auto">
            <a:xfrm>
              <a:off x="6865073" y="2133600"/>
              <a:ext cx="6383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 B</a:t>
              </a:r>
              <a:endParaRPr lang="zh-CN" altLang="en-US" sz="1200">
                <a:latin typeface="+mn-ea"/>
                <a:ea typeface="+mn-ea"/>
              </a:endParaRPr>
            </a:p>
          </p:txBody>
        </p:sp>
        <p:cxnSp>
          <p:nvCxnSpPr>
            <p:cNvPr id="27661" name="直接箭头连接符 29"/>
            <p:cNvCxnSpPr>
              <a:cxnSpLocks noChangeShapeType="1"/>
            </p:cNvCxnSpPr>
            <p:nvPr/>
          </p:nvCxnSpPr>
          <p:spPr bwMode="auto">
            <a:xfrm flipV="1">
              <a:off x="2027238" y="2709044"/>
              <a:ext cx="523900" cy="3994"/>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27662" name="直接箭头连接符 29"/>
            <p:cNvCxnSpPr>
              <a:cxnSpLocks noChangeShapeType="1"/>
            </p:cNvCxnSpPr>
            <p:nvPr/>
          </p:nvCxnSpPr>
          <p:spPr bwMode="auto">
            <a:xfrm flipH="1" flipV="1">
              <a:off x="6011863" y="2698750"/>
              <a:ext cx="576262" cy="0"/>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27663" name="TextBox 25"/>
            <p:cNvSpPr txBox="1">
              <a:spLocks noChangeArrowheads="1"/>
            </p:cNvSpPr>
            <p:nvPr/>
          </p:nvSpPr>
          <p:spPr bwMode="auto">
            <a:xfrm>
              <a:off x="6066224" y="2400300"/>
              <a:ext cx="5437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latin typeface="+mn-ea"/>
                  <a:ea typeface="+mn-ea"/>
                </a:rPr>
                <a:t>响应</a:t>
              </a:r>
            </a:p>
          </p:txBody>
        </p:sp>
      </p:grpSp>
      <p:pic>
        <p:nvPicPr>
          <p:cNvPr id="18" name="图片 17" descr="PC.png"/>
          <p:cNvPicPr>
            <a:picLocks noChangeAspect="1"/>
          </p:cNvPicPr>
          <p:nvPr/>
        </p:nvPicPr>
        <p:blipFill>
          <a:blip r:embed="rId3" cstate="print"/>
          <a:stretch>
            <a:fillRect/>
          </a:stretch>
        </p:blipFill>
        <p:spPr>
          <a:xfrm>
            <a:off x="2615341" y="2764099"/>
            <a:ext cx="991792" cy="761694"/>
          </a:xfrm>
          <a:prstGeom prst="rect">
            <a:avLst/>
          </a:prstGeom>
        </p:spPr>
      </p:pic>
      <p:pic>
        <p:nvPicPr>
          <p:cNvPr id="19" name="图片 18" descr="PC.png"/>
          <p:cNvPicPr>
            <a:picLocks noChangeAspect="1"/>
          </p:cNvPicPr>
          <p:nvPr/>
        </p:nvPicPr>
        <p:blipFill>
          <a:blip r:embed="rId3" cstate="print"/>
          <a:stretch>
            <a:fillRect/>
          </a:stretch>
        </p:blipFill>
        <p:spPr>
          <a:xfrm>
            <a:off x="8401530" y="2755350"/>
            <a:ext cx="991792" cy="761694"/>
          </a:xfrm>
          <a:prstGeom prst="rect">
            <a:avLst/>
          </a:prstGeom>
        </p:spPr>
      </p:pic>
    </p:spTree>
    <p:extLst>
      <p:ext uri="{BB962C8B-B14F-4D97-AF65-F5344CB8AC3E}">
        <p14:creationId xmlns:p14="http://schemas.microsoft.com/office/powerpoint/2010/main" val="33174967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9"/>
          <p:cNvSpPr>
            <a:spLocks noGrp="1"/>
          </p:cNvSpPr>
          <p:nvPr>
            <p:ph type="title"/>
          </p:nvPr>
        </p:nvSpPr>
        <p:spPr/>
        <p:txBody>
          <a:bodyPr/>
          <a:lstStyle/>
          <a:p>
            <a:r>
              <a:rPr lang="en-US" altLang="zh-CN" smtClean="0"/>
              <a:t>UDP</a:t>
            </a:r>
            <a:r>
              <a:rPr lang="zh-CN" altLang="en-US" smtClean="0"/>
              <a:t>头部</a:t>
            </a:r>
            <a:endParaRPr lang="zh-CN" altLang="en-US" dirty="0" smtClean="0"/>
          </a:p>
        </p:txBody>
      </p:sp>
      <p:sp>
        <p:nvSpPr>
          <p:cNvPr id="29700" name="Rectangle 3"/>
          <p:cNvSpPr>
            <a:spLocks noGrp="1" noChangeArrowheads="1"/>
          </p:cNvSpPr>
          <p:nvPr>
            <p:ph type="body" sz="quarter" idx="10"/>
          </p:nvPr>
        </p:nvSpPr>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UDP</a:t>
            </a:r>
            <a:r>
              <a:rPr lang="zh-CN" altLang="en-US" smtClean="0"/>
              <a:t>头部仅占</a:t>
            </a:r>
            <a:r>
              <a:rPr lang="en-US" altLang="zh-CN" smtClean="0"/>
              <a:t>8</a:t>
            </a:r>
            <a:r>
              <a:rPr lang="zh-CN" altLang="en-US" smtClean="0"/>
              <a:t>字节，传输数据时没有确认机制。</a:t>
            </a:r>
            <a:endParaRPr lang="zh-CN" altLang="en-US" dirty="0"/>
          </a:p>
        </p:txBody>
      </p:sp>
      <p:sp>
        <p:nvSpPr>
          <p:cNvPr id="29701" name="任意多边形 6"/>
          <p:cNvSpPr>
            <a:spLocks/>
          </p:cNvSpPr>
          <p:nvPr/>
        </p:nvSpPr>
        <p:spPr bwMode="auto">
          <a:xfrm>
            <a:off x="3790950" y="2833689"/>
            <a:ext cx="4681538" cy="503237"/>
          </a:xfrm>
          <a:custGeom>
            <a:avLst/>
            <a:gdLst>
              <a:gd name="T0" fmla="*/ 128499 w 5038959"/>
              <a:gd name="T1" fmla="*/ 0 h 1588340"/>
              <a:gd name="T2" fmla="*/ 367140 w 5038959"/>
              <a:gd name="T3" fmla="*/ 0 h 1588340"/>
              <a:gd name="T4" fmla="*/ 596601 w 5038959"/>
              <a:gd name="T5" fmla="*/ 0 h 1588340"/>
              <a:gd name="T6" fmla="*/ 0 w 5038959"/>
              <a:gd name="T7" fmla="*/ 0 h 1588340"/>
              <a:gd name="T8" fmla="*/ 128499 w 5038959"/>
              <a:gd name="T9" fmla="*/ 0 h 1588340"/>
              <a:gd name="T10" fmla="*/ 0 60000 65536"/>
              <a:gd name="T11" fmla="*/ 0 60000 65536"/>
              <a:gd name="T12" fmla="*/ 0 60000 65536"/>
              <a:gd name="T13" fmla="*/ 0 60000 65536"/>
              <a:gd name="T14" fmla="*/ 0 60000 65536"/>
              <a:gd name="T15" fmla="*/ 0 w 5038959"/>
              <a:gd name="T16" fmla="*/ 0 h 1588340"/>
              <a:gd name="T17" fmla="*/ 5038959 w 5038959"/>
              <a:gd name="T18" fmla="*/ 1588340 h 1588340"/>
            </a:gdLst>
            <a:ahLst/>
            <a:cxnLst>
              <a:cxn ang="T10">
                <a:pos x="T0" y="T1"/>
              </a:cxn>
              <a:cxn ang="T11">
                <a:pos x="T2" y="T3"/>
              </a:cxn>
              <a:cxn ang="T12">
                <a:pos x="T4" y="T5"/>
              </a:cxn>
              <a:cxn ang="T13">
                <a:pos x="T6" y="T7"/>
              </a:cxn>
              <a:cxn ang="T14">
                <a:pos x="T8" y="T9"/>
              </a:cxn>
            </a:cxnLst>
            <a:rect l="T15" t="T16" r="T17" b="T18"/>
            <a:pathLst>
              <a:path w="5038959" h="1588340">
                <a:moveTo>
                  <a:pt x="1085314" y="0"/>
                </a:moveTo>
                <a:lnTo>
                  <a:pt x="3100898" y="0"/>
                </a:lnTo>
                <a:lnTo>
                  <a:pt x="5038959" y="1588340"/>
                </a:lnTo>
                <a:lnTo>
                  <a:pt x="0" y="1588340"/>
                </a:lnTo>
                <a:lnTo>
                  <a:pt x="1085314" y="0"/>
                </a:lnTo>
                <a:close/>
              </a:path>
            </a:pathLst>
          </a:custGeom>
          <a:gradFill rotWithShape="0">
            <a:gsLst>
              <a:gs pos="0">
                <a:srgbClr val="0099CC"/>
              </a:gs>
              <a:gs pos="100000">
                <a:srgbClr val="99CCFF"/>
              </a:gs>
            </a:gsLst>
            <a:lin ang="5400000"/>
          </a:gra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latin typeface="+mn-ea"/>
              <a:ea typeface="+mn-ea"/>
            </a:endParaRPr>
          </a:p>
        </p:txBody>
      </p:sp>
      <p:sp>
        <p:nvSpPr>
          <p:cNvPr id="23" name="Rectangle 45"/>
          <p:cNvSpPr>
            <a:spLocks noChangeArrowheads="1"/>
          </p:cNvSpPr>
          <p:nvPr/>
        </p:nvSpPr>
        <p:spPr bwMode="auto">
          <a:xfrm>
            <a:off x="4781105" y="2351088"/>
            <a:ext cx="1917916" cy="490662"/>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lnSpc>
                <a:spcPct val="120000"/>
              </a:lnSpc>
              <a:buClr>
                <a:srgbClr val="990000"/>
              </a:buClr>
              <a:buSzPct val="85000"/>
              <a:defRPr/>
            </a:pPr>
            <a:r>
              <a:rPr lang="en-US" altLang="zh-CN" sz="1600" dirty="0">
                <a:solidFill>
                  <a:schemeClr val="bg1"/>
                </a:solidFill>
                <a:latin typeface="+mn-ea"/>
                <a:ea typeface="+mn-ea"/>
              </a:rPr>
              <a:t>UDP Header</a:t>
            </a:r>
          </a:p>
        </p:txBody>
      </p:sp>
      <p:sp>
        <p:nvSpPr>
          <p:cNvPr id="24" name="Rectangle 46"/>
          <p:cNvSpPr>
            <a:spLocks noChangeArrowheads="1"/>
          </p:cNvSpPr>
          <p:nvPr/>
        </p:nvSpPr>
        <p:spPr bwMode="auto">
          <a:xfrm>
            <a:off x="6699021" y="2351088"/>
            <a:ext cx="2710093" cy="49066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600" dirty="0">
                <a:solidFill>
                  <a:schemeClr val="bg1"/>
                </a:solidFill>
                <a:latin typeface="+mn-ea"/>
                <a:ea typeface="+mn-ea"/>
              </a:rPr>
              <a:t>Data</a:t>
            </a:r>
          </a:p>
        </p:txBody>
      </p:sp>
      <p:sp>
        <p:nvSpPr>
          <p:cNvPr id="29706" name="Text Box 5"/>
          <p:cNvSpPr txBox="1">
            <a:spLocks noChangeArrowheads="1"/>
          </p:cNvSpPr>
          <p:nvPr/>
        </p:nvSpPr>
        <p:spPr bwMode="auto">
          <a:xfrm>
            <a:off x="3763964" y="3074988"/>
            <a:ext cx="51043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en-US" altLang="zh-CN" sz="1200" dirty="0">
                <a:latin typeface="+mn-ea"/>
                <a:ea typeface="+mn-ea"/>
                <a:cs typeface="Arial" panose="020B0604020202020204" pitchFamily="34" charset="0"/>
              </a:rPr>
              <a:t>0                                         </a:t>
            </a:r>
            <a:r>
              <a:rPr lang="en-US" altLang="zh-CN" sz="1200" dirty="0" smtClean="0">
                <a:latin typeface="+mn-ea"/>
                <a:ea typeface="+mn-ea"/>
                <a:cs typeface="Arial" panose="020B0604020202020204" pitchFamily="34" charset="0"/>
              </a:rPr>
              <a:t> 15 </a:t>
            </a:r>
            <a:r>
              <a:rPr lang="en-US" altLang="zh-CN" sz="1200" dirty="0">
                <a:latin typeface="+mn-ea"/>
                <a:ea typeface="+mn-ea"/>
                <a:cs typeface="Arial" panose="020B0604020202020204" pitchFamily="34" charset="0"/>
              </a:rPr>
              <a:t>16    </a:t>
            </a:r>
            <a:r>
              <a:rPr lang="zh-CN" altLang="en-US" sz="1200" dirty="0">
                <a:latin typeface="+mn-ea"/>
                <a:ea typeface="+mn-ea"/>
                <a:cs typeface="Arial" panose="020B0604020202020204" pitchFamily="34" charset="0"/>
              </a:rPr>
              <a:t>                                            </a:t>
            </a:r>
            <a:r>
              <a:rPr lang="en-US" altLang="zh-CN" sz="1200" dirty="0">
                <a:latin typeface="+mn-ea"/>
                <a:ea typeface="+mn-ea"/>
                <a:cs typeface="Arial" panose="020B0604020202020204" pitchFamily="34" charset="0"/>
              </a:rPr>
              <a:t>31</a:t>
            </a:r>
          </a:p>
        </p:txBody>
      </p:sp>
      <p:sp>
        <p:nvSpPr>
          <p:cNvPr id="29707" name="Text Box 6"/>
          <p:cNvSpPr txBox="1">
            <a:spLocks noChangeArrowheads="1"/>
          </p:cNvSpPr>
          <p:nvPr/>
        </p:nvSpPr>
        <p:spPr bwMode="auto">
          <a:xfrm>
            <a:off x="2782889" y="3651251"/>
            <a:ext cx="884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200">
                <a:latin typeface="+mn-ea"/>
                <a:ea typeface="+mn-ea"/>
                <a:cs typeface="Arial" panose="020B0604020202020204" pitchFamily="34" charset="0"/>
              </a:rPr>
              <a:t>8 </a:t>
            </a:r>
            <a:r>
              <a:rPr lang="zh-CN" altLang="en-US" sz="1200">
                <a:latin typeface="+mn-ea"/>
                <a:ea typeface="+mn-ea"/>
                <a:cs typeface="Arial" panose="020B0604020202020204" pitchFamily="34" charset="0"/>
              </a:rPr>
              <a:t>字节</a:t>
            </a:r>
            <a:endParaRPr lang="en-US" altLang="zh-CN" sz="1200">
              <a:latin typeface="+mn-ea"/>
              <a:ea typeface="+mn-ea"/>
              <a:cs typeface="Arial" panose="020B0604020202020204" pitchFamily="34" charset="0"/>
            </a:endParaRPr>
          </a:p>
        </p:txBody>
      </p:sp>
      <p:sp>
        <p:nvSpPr>
          <p:cNvPr id="29708" name="AutoShape 7"/>
          <p:cNvSpPr>
            <a:spLocks/>
          </p:cNvSpPr>
          <p:nvPr/>
        </p:nvSpPr>
        <p:spPr bwMode="auto">
          <a:xfrm>
            <a:off x="3703638" y="3359150"/>
            <a:ext cx="120650" cy="850900"/>
          </a:xfrm>
          <a:prstGeom prst="leftBrace">
            <a:avLst>
              <a:gd name="adj1" fmla="val 83587"/>
              <a:gd name="adj2" fmla="val 50000"/>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sz="1200">
              <a:latin typeface="+mn-ea"/>
              <a:ea typeface="+mn-ea"/>
              <a:cs typeface="Arial" panose="020B0604020202020204" pitchFamily="34" charset="0"/>
            </a:endParaRPr>
          </a:p>
        </p:txBody>
      </p:sp>
      <p:sp>
        <p:nvSpPr>
          <p:cNvPr id="29709" name="Rectangle 9"/>
          <p:cNvSpPr>
            <a:spLocks noChangeArrowheads="1"/>
          </p:cNvSpPr>
          <p:nvPr/>
        </p:nvSpPr>
        <p:spPr bwMode="auto">
          <a:xfrm>
            <a:off x="3832226" y="3333751"/>
            <a:ext cx="4640263" cy="893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sz="1200">
              <a:latin typeface="+mn-ea"/>
              <a:ea typeface="+mn-ea"/>
              <a:cs typeface="Arial" panose="020B0604020202020204" pitchFamily="34" charset="0"/>
            </a:endParaRPr>
          </a:p>
        </p:txBody>
      </p:sp>
      <p:sp>
        <p:nvSpPr>
          <p:cNvPr id="29710" name="Line 10"/>
          <p:cNvSpPr>
            <a:spLocks noChangeShapeType="1"/>
          </p:cNvSpPr>
          <p:nvPr/>
        </p:nvSpPr>
        <p:spPr bwMode="auto">
          <a:xfrm>
            <a:off x="3841751" y="3795713"/>
            <a:ext cx="4608513"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29711" name="Line 11"/>
          <p:cNvSpPr>
            <a:spLocks noChangeShapeType="1"/>
          </p:cNvSpPr>
          <p:nvPr/>
        </p:nvSpPr>
        <p:spPr bwMode="auto">
          <a:xfrm>
            <a:off x="3865563" y="4437063"/>
            <a:ext cx="0" cy="0"/>
          </a:xfrm>
          <a:prstGeom prst="line">
            <a:avLst/>
          </a:prstGeom>
          <a:noFill/>
          <a:ln w="31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29712" name="Line 16"/>
          <p:cNvSpPr>
            <a:spLocks noChangeShapeType="1"/>
          </p:cNvSpPr>
          <p:nvPr/>
        </p:nvSpPr>
        <p:spPr bwMode="auto">
          <a:xfrm>
            <a:off x="6011863" y="3343275"/>
            <a:ext cx="0" cy="8636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29713" name="Text Box 17"/>
          <p:cNvSpPr txBox="1">
            <a:spLocks noChangeArrowheads="1"/>
          </p:cNvSpPr>
          <p:nvPr/>
        </p:nvSpPr>
        <p:spPr bwMode="auto">
          <a:xfrm>
            <a:off x="6024563" y="3397251"/>
            <a:ext cx="23034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cs typeface="Arial" panose="020B0604020202020204" pitchFamily="34" charset="0"/>
              </a:rPr>
              <a:t>Destination port</a:t>
            </a:r>
          </a:p>
        </p:txBody>
      </p:sp>
      <p:sp>
        <p:nvSpPr>
          <p:cNvPr id="29714" name="Text Box 19"/>
          <p:cNvSpPr txBox="1">
            <a:spLocks noChangeArrowheads="1"/>
          </p:cNvSpPr>
          <p:nvPr/>
        </p:nvSpPr>
        <p:spPr bwMode="auto">
          <a:xfrm>
            <a:off x="4594677" y="3844539"/>
            <a:ext cx="6944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Length</a:t>
            </a:r>
          </a:p>
        </p:txBody>
      </p:sp>
      <p:sp>
        <p:nvSpPr>
          <p:cNvPr id="29715" name="Text Box 22"/>
          <p:cNvSpPr txBox="1">
            <a:spLocks noChangeArrowheads="1"/>
          </p:cNvSpPr>
          <p:nvPr/>
        </p:nvSpPr>
        <p:spPr bwMode="auto">
          <a:xfrm>
            <a:off x="4406721" y="3430202"/>
            <a:ext cx="10481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cs typeface="Arial" panose="020B0604020202020204" pitchFamily="34" charset="0"/>
              </a:rPr>
              <a:t>Source port</a:t>
            </a:r>
          </a:p>
        </p:txBody>
      </p:sp>
      <p:sp>
        <p:nvSpPr>
          <p:cNvPr id="29716" name="Text Box 49"/>
          <p:cNvSpPr txBox="1">
            <a:spLocks noChangeArrowheads="1"/>
          </p:cNvSpPr>
          <p:nvPr/>
        </p:nvSpPr>
        <p:spPr bwMode="auto">
          <a:xfrm>
            <a:off x="6603274" y="3843744"/>
            <a:ext cx="9380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cs typeface="Arial" panose="020B0604020202020204" pitchFamily="34" charset="0"/>
              </a:rPr>
              <a:t>Checksum</a:t>
            </a:r>
          </a:p>
        </p:txBody>
      </p:sp>
      <p:sp>
        <p:nvSpPr>
          <p:cNvPr id="36" name="Rectangle 99"/>
          <p:cNvSpPr>
            <a:spLocks noChangeArrowheads="1"/>
          </p:cNvSpPr>
          <p:nvPr/>
        </p:nvSpPr>
        <p:spPr bwMode="auto">
          <a:xfrm>
            <a:off x="3287746" y="2351088"/>
            <a:ext cx="1485893" cy="49066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600" dirty="0">
                <a:solidFill>
                  <a:schemeClr val="bg1"/>
                </a:solidFill>
                <a:latin typeface="+mn-ea"/>
                <a:ea typeface="+mn-ea"/>
              </a:rPr>
              <a:t>IP Header</a:t>
            </a:r>
          </a:p>
        </p:txBody>
      </p:sp>
    </p:spTree>
    <p:extLst>
      <p:ext uri="{BB962C8B-B14F-4D97-AF65-F5344CB8AC3E}">
        <p14:creationId xmlns:p14="http://schemas.microsoft.com/office/powerpoint/2010/main" val="1667685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9"/>
          <p:cNvSpPr>
            <a:spLocks noGrp="1"/>
          </p:cNvSpPr>
          <p:nvPr>
            <p:ph type="title"/>
          </p:nvPr>
        </p:nvSpPr>
        <p:spPr/>
        <p:txBody>
          <a:bodyPr/>
          <a:lstStyle/>
          <a:p>
            <a:r>
              <a:rPr lang="en-US" altLang="zh-CN" smtClean="0"/>
              <a:t>UDP</a:t>
            </a:r>
            <a:r>
              <a:rPr lang="zh-CN" altLang="en-US" smtClean="0"/>
              <a:t>传输过程</a:t>
            </a:r>
            <a:endParaRPr lang="zh-CN" altLang="en-US" dirty="0" smtClean="0"/>
          </a:p>
        </p:txBody>
      </p:sp>
      <p:sp>
        <p:nvSpPr>
          <p:cNvPr id="31749" name="Rectangle 3"/>
          <p:cNvSpPr>
            <a:spLocks noGrp="1" noChangeArrowheads="1"/>
          </p:cNvSpPr>
          <p:nvPr>
            <p:ph type="body" sz="quarter" idx="10"/>
          </p:nvPr>
        </p:nvSpPr>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使用</a:t>
            </a:r>
            <a:r>
              <a:rPr lang="en-US" altLang="zh-CN" smtClean="0"/>
              <a:t>UDP</a:t>
            </a:r>
            <a:r>
              <a:rPr lang="zh-CN" altLang="en-US" smtClean="0"/>
              <a:t>传输数据时，由应用程序根据需要提供报文到达确认、排序、流量控制等功能。</a:t>
            </a:r>
            <a:endParaRPr lang="en-US" altLang="zh-CN" smtClean="0"/>
          </a:p>
          <a:p>
            <a:endParaRPr lang="zh-CN" altLang="en-US" dirty="0"/>
          </a:p>
        </p:txBody>
      </p:sp>
      <p:grpSp>
        <p:nvGrpSpPr>
          <p:cNvPr id="31748" name="Group 21"/>
          <p:cNvGrpSpPr>
            <a:grpSpLocks/>
          </p:cNvGrpSpPr>
          <p:nvPr/>
        </p:nvGrpSpPr>
        <p:grpSpPr bwMode="auto">
          <a:xfrm>
            <a:off x="2881211" y="2060575"/>
            <a:ext cx="6356314" cy="2376488"/>
            <a:chOff x="1285773" y="2060575"/>
            <a:chExt cx="6356314" cy="2376488"/>
          </a:xfrm>
        </p:grpSpPr>
        <p:pic>
          <p:nvPicPr>
            <p:cNvPr id="3175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141663"/>
              <a:ext cx="719138"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141663"/>
              <a:ext cx="7207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云形 5"/>
            <p:cNvSpPr/>
            <p:nvPr/>
          </p:nvSpPr>
          <p:spPr bwMode="auto">
            <a:xfrm>
              <a:off x="2555876" y="2060575"/>
              <a:ext cx="3671887" cy="2376488"/>
            </a:xfrm>
            <a:prstGeom prst="cloud">
              <a:avLst/>
            </a:prstGeom>
            <a:solidFill>
              <a:schemeClr val="bg2"/>
            </a:solidFill>
            <a:ln w="9525" cap="flat" cmpd="sng" algn="ctr">
              <a:noFill/>
              <a:prstDash val="solid"/>
              <a:round/>
              <a:headEnd type="none" w="med" len="med"/>
              <a:tailEnd type="none" w="med" len="med"/>
            </a:ln>
            <a:effectLst/>
          </p:spPr>
          <p:txBody>
            <a:bodyPr/>
            <a:lstStyle/>
            <a:p>
              <a:pPr algn="ctr" defTabSz="784225">
                <a:defRPr/>
              </a:pPr>
              <a:endParaRPr lang="zh-CN" altLang="en-US">
                <a:latin typeface="+mn-ea"/>
                <a:ea typeface="+mn-ea"/>
              </a:endParaRPr>
            </a:p>
          </p:txBody>
        </p:sp>
        <p:cxnSp>
          <p:nvCxnSpPr>
            <p:cNvPr id="31755" name="直接箭头连接符 29"/>
            <p:cNvCxnSpPr>
              <a:cxnSpLocks noChangeShapeType="1"/>
            </p:cNvCxnSpPr>
            <p:nvPr/>
          </p:nvCxnSpPr>
          <p:spPr bwMode="auto">
            <a:xfrm flipV="1">
              <a:off x="2392363" y="2708275"/>
              <a:ext cx="504825" cy="360363"/>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1763" name="直接箭头连接符 29"/>
            <p:cNvCxnSpPr>
              <a:cxnSpLocks noChangeShapeType="1"/>
            </p:cNvCxnSpPr>
            <p:nvPr/>
          </p:nvCxnSpPr>
          <p:spPr bwMode="auto">
            <a:xfrm flipV="1">
              <a:off x="2414588" y="3284538"/>
              <a:ext cx="501650" cy="1587"/>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31764" name="TextBox 8"/>
            <p:cNvSpPr txBox="1">
              <a:spLocks noChangeArrowheads="1"/>
            </p:cNvSpPr>
            <p:nvPr/>
          </p:nvSpPr>
          <p:spPr bwMode="auto">
            <a:xfrm>
              <a:off x="1285773" y="2503488"/>
              <a:ext cx="644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A</a:t>
              </a:r>
              <a:endParaRPr lang="zh-CN" altLang="en-US" sz="1200" dirty="0">
                <a:latin typeface="+mn-ea"/>
                <a:ea typeface="+mn-ea"/>
              </a:endParaRPr>
            </a:p>
          </p:txBody>
        </p:sp>
        <p:sp>
          <p:nvSpPr>
            <p:cNvPr id="31765" name="TextBox 9"/>
            <p:cNvSpPr txBox="1">
              <a:spLocks noChangeArrowheads="1"/>
            </p:cNvSpPr>
            <p:nvPr/>
          </p:nvSpPr>
          <p:spPr bwMode="auto">
            <a:xfrm>
              <a:off x="7047051" y="2503488"/>
              <a:ext cx="5950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B</a:t>
              </a:r>
              <a:endParaRPr lang="zh-CN" altLang="en-US" sz="1200" dirty="0">
                <a:latin typeface="+mn-ea"/>
                <a:ea typeface="+mn-ea"/>
              </a:endParaRPr>
            </a:p>
          </p:txBody>
        </p:sp>
        <p:cxnSp>
          <p:nvCxnSpPr>
            <p:cNvPr id="31766" name="直接箭头连接符 29"/>
            <p:cNvCxnSpPr>
              <a:cxnSpLocks noChangeShapeType="1"/>
            </p:cNvCxnSpPr>
            <p:nvPr/>
          </p:nvCxnSpPr>
          <p:spPr bwMode="auto">
            <a:xfrm>
              <a:off x="2403475" y="3429000"/>
              <a:ext cx="504825" cy="360363"/>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grpSp>
      <p:pic>
        <p:nvPicPr>
          <p:cNvPr id="25" name="图片 24" descr="PC.png"/>
          <p:cNvPicPr>
            <a:picLocks noChangeAspect="1"/>
          </p:cNvPicPr>
          <p:nvPr/>
        </p:nvPicPr>
        <p:blipFill>
          <a:blip r:embed="rId4" cstate="print"/>
          <a:stretch>
            <a:fillRect/>
          </a:stretch>
        </p:blipFill>
        <p:spPr>
          <a:xfrm>
            <a:off x="2586434" y="2811794"/>
            <a:ext cx="991792" cy="761694"/>
          </a:xfrm>
          <a:prstGeom prst="rect">
            <a:avLst/>
          </a:prstGeom>
        </p:spPr>
      </p:pic>
      <p:pic>
        <p:nvPicPr>
          <p:cNvPr id="26" name="图片 25" descr="PC.png"/>
          <p:cNvPicPr>
            <a:picLocks noChangeAspect="1"/>
          </p:cNvPicPr>
          <p:nvPr/>
        </p:nvPicPr>
        <p:blipFill>
          <a:blip r:embed="rId4" cstate="print"/>
          <a:stretch>
            <a:fillRect/>
          </a:stretch>
        </p:blipFill>
        <p:spPr>
          <a:xfrm>
            <a:off x="8444111" y="2824469"/>
            <a:ext cx="991792" cy="761694"/>
          </a:xfrm>
          <a:prstGeom prst="rect">
            <a:avLst/>
          </a:prstGeom>
        </p:spPr>
      </p:pic>
      <p:pic>
        <p:nvPicPr>
          <p:cNvPr id="27" name="图片 26"/>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4601369" y="2466183"/>
            <a:ext cx="565150" cy="422274"/>
          </a:xfrm>
          <a:prstGeom prst="rect">
            <a:avLst/>
          </a:prstGeom>
        </p:spPr>
      </p:pic>
      <p:pic>
        <p:nvPicPr>
          <p:cNvPr id="28" name="图片 27"/>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4625611" y="3046557"/>
            <a:ext cx="565150" cy="422274"/>
          </a:xfrm>
          <a:prstGeom prst="rect">
            <a:avLst/>
          </a:prstGeom>
        </p:spPr>
      </p:pic>
      <p:pic>
        <p:nvPicPr>
          <p:cNvPr id="29" name="图片 28"/>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4697778" y="3663302"/>
            <a:ext cx="565150" cy="422274"/>
          </a:xfrm>
          <a:prstGeom prst="rect">
            <a:avLst/>
          </a:prstGeom>
        </p:spPr>
      </p:pic>
      <p:pic>
        <p:nvPicPr>
          <p:cNvPr id="30" name="图片 29"/>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444899" y="2731617"/>
            <a:ext cx="565150" cy="422274"/>
          </a:xfrm>
          <a:prstGeom prst="rect">
            <a:avLst/>
          </a:prstGeom>
        </p:spPr>
      </p:pic>
      <p:pic>
        <p:nvPicPr>
          <p:cNvPr id="31" name="图片 30"/>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909734" y="3505201"/>
            <a:ext cx="565150" cy="422274"/>
          </a:xfrm>
          <a:prstGeom prst="rect">
            <a:avLst/>
          </a:prstGeom>
        </p:spPr>
      </p:pic>
      <p:pic>
        <p:nvPicPr>
          <p:cNvPr id="32" name="图片 31"/>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396872" y="2402195"/>
            <a:ext cx="565150" cy="422274"/>
          </a:xfrm>
          <a:prstGeom prst="rect">
            <a:avLst/>
          </a:prstGeom>
        </p:spPr>
      </p:pic>
      <p:pic>
        <p:nvPicPr>
          <p:cNvPr id="33" name="图片 32"/>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900069" y="3097669"/>
            <a:ext cx="565150" cy="422274"/>
          </a:xfrm>
          <a:prstGeom prst="rect">
            <a:avLst/>
          </a:prstGeom>
        </p:spPr>
      </p:pic>
    </p:spTree>
    <p:extLst>
      <p:ext uri="{BB962C8B-B14F-4D97-AF65-F5344CB8AC3E}">
        <p14:creationId xmlns:p14="http://schemas.microsoft.com/office/powerpoint/2010/main" val="1060066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9"/>
          <p:cNvSpPr>
            <a:spLocks noGrp="1"/>
          </p:cNvSpPr>
          <p:nvPr>
            <p:ph type="title"/>
          </p:nvPr>
        </p:nvSpPr>
        <p:spPr/>
        <p:txBody>
          <a:bodyPr/>
          <a:lstStyle/>
          <a:p>
            <a:r>
              <a:rPr lang="en-US" altLang="zh-CN" smtClean="0"/>
              <a:t>UDP</a:t>
            </a:r>
            <a:r>
              <a:rPr lang="zh-CN" altLang="en-US" smtClean="0"/>
              <a:t>传输过程</a:t>
            </a:r>
          </a:p>
        </p:txBody>
      </p:sp>
      <p:sp>
        <p:nvSpPr>
          <p:cNvPr id="33796" name="Rectangle 3"/>
          <p:cNvSpPr>
            <a:spLocks noGrp="1" noChangeArrowheads="1"/>
          </p:cNvSpPr>
          <p:nvPr>
            <p:ph type="body" sz="quarter" idx="10"/>
          </p:nvPr>
        </p:nvSpPr>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UDP</a:t>
            </a:r>
            <a:r>
              <a:rPr lang="zh-CN" altLang="en-US" smtClean="0"/>
              <a:t>不提供重传机制，占用资源小，处理效率高。</a:t>
            </a:r>
            <a:endParaRPr lang="en-US" altLang="zh-CN" smtClean="0"/>
          </a:p>
          <a:p>
            <a:r>
              <a:rPr lang="zh-CN" altLang="en-US" smtClean="0"/>
              <a:t>一些时延敏感的流量，如语音、视频等，通常使用</a:t>
            </a:r>
            <a:r>
              <a:rPr lang="en-US" altLang="zh-CN" smtClean="0"/>
              <a:t>UDP</a:t>
            </a:r>
            <a:r>
              <a:rPr lang="zh-CN" altLang="en-US" smtClean="0"/>
              <a:t>作为传输层协议。</a:t>
            </a:r>
            <a:endParaRPr lang="zh-CN" altLang="en-US" dirty="0"/>
          </a:p>
        </p:txBody>
      </p:sp>
      <p:grpSp>
        <p:nvGrpSpPr>
          <p:cNvPr id="33797" name="组合 28"/>
          <p:cNvGrpSpPr>
            <a:grpSpLocks/>
          </p:cNvGrpSpPr>
          <p:nvPr/>
        </p:nvGrpSpPr>
        <p:grpSpPr bwMode="auto">
          <a:xfrm>
            <a:off x="2893913" y="1984375"/>
            <a:ext cx="6209677" cy="2376488"/>
            <a:chOff x="1369912" y="1984375"/>
            <a:chExt cx="6209677" cy="2376488"/>
          </a:xfrm>
        </p:grpSpPr>
        <p:pic>
          <p:nvPicPr>
            <p:cNvPr id="33798"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2150" y="3141663"/>
              <a:ext cx="521176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云形 5"/>
            <p:cNvSpPr/>
            <p:nvPr/>
          </p:nvSpPr>
          <p:spPr bwMode="auto">
            <a:xfrm>
              <a:off x="2613025" y="1984375"/>
              <a:ext cx="3671888" cy="2376488"/>
            </a:xfrm>
            <a:prstGeom prst="cloud">
              <a:avLst/>
            </a:prstGeom>
            <a:solidFill>
              <a:srgbClr val="E2E2E2"/>
            </a:solidFill>
            <a:ln w="9525" cap="flat" cmpd="sng" algn="ctr">
              <a:noFill/>
              <a:prstDash val="solid"/>
              <a:round/>
              <a:headEnd type="none" w="med" len="med"/>
              <a:tailEnd type="none" w="med" len="med"/>
            </a:ln>
            <a:effectLst/>
          </p:spPr>
          <p:txBody>
            <a:bodyPr/>
            <a:lstStyle/>
            <a:p>
              <a:pPr algn="ctr" defTabSz="784225">
                <a:defRPr/>
              </a:pPr>
              <a:endParaRPr lang="zh-CN" altLang="en-US">
                <a:latin typeface="+mn-ea"/>
                <a:ea typeface="+mn-ea"/>
              </a:endParaRPr>
            </a:p>
          </p:txBody>
        </p:sp>
        <p:cxnSp>
          <p:nvCxnSpPr>
            <p:cNvPr id="33802" name="直接箭头连接符 29"/>
            <p:cNvCxnSpPr>
              <a:cxnSpLocks noChangeShapeType="1"/>
            </p:cNvCxnSpPr>
            <p:nvPr/>
          </p:nvCxnSpPr>
          <p:spPr bwMode="auto">
            <a:xfrm>
              <a:off x="3779912" y="2420888"/>
              <a:ext cx="1562100"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33803" name="TextBox 23"/>
            <p:cNvSpPr txBox="1">
              <a:spLocks noChangeArrowheads="1"/>
            </p:cNvSpPr>
            <p:nvPr/>
          </p:nvSpPr>
          <p:spPr bwMode="auto">
            <a:xfrm>
              <a:off x="3851920" y="2060848"/>
              <a:ext cx="13404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视频流</a:t>
              </a:r>
              <a:r>
                <a:rPr lang="en-US" altLang="zh-CN" sz="1400" dirty="0">
                  <a:latin typeface="+mn-ea"/>
                  <a:ea typeface="+mn-ea"/>
                </a:rPr>
                <a:t>/</a:t>
              </a:r>
              <a:r>
                <a:rPr lang="zh-CN" altLang="en-US" sz="1400" dirty="0">
                  <a:latin typeface="+mn-ea"/>
                  <a:ea typeface="+mn-ea"/>
                </a:rPr>
                <a:t>语音流</a:t>
              </a:r>
            </a:p>
          </p:txBody>
        </p:sp>
        <p:sp>
          <p:nvSpPr>
            <p:cNvPr id="33804" name="TextBox 8"/>
            <p:cNvSpPr txBox="1">
              <a:spLocks noChangeArrowheads="1"/>
            </p:cNvSpPr>
            <p:nvPr/>
          </p:nvSpPr>
          <p:spPr bwMode="auto">
            <a:xfrm>
              <a:off x="1369912" y="2503488"/>
              <a:ext cx="644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 A</a:t>
              </a:r>
              <a:endParaRPr lang="zh-CN" altLang="en-US" sz="1200">
                <a:latin typeface="+mn-ea"/>
                <a:ea typeface="+mn-ea"/>
              </a:endParaRPr>
            </a:p>
          </p:txBody>
        </p:sp>
        <p:sp>
          <p:nvSpPr>
            <p:cNvPr id="33805" name="TextBox 9"/>
            <p:cNvSpPr txBox="1">
              <a:spLocks noChangeArrowheads="1"/>
            </p:cNvSpPr>
            <p:nvPr/>
          </p:nvSpPr>
          <p:spPr bwMode="auto">
            <a:xfrm>
              <a:off x="6941273" y="2503488"/>
              <a:ext cx="6383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 B</a:t>
              </a:r>
              <a:endParaRPr lang="zh-CN" altLang="en-US" sz="1200" dirty="0">
                <a:latin typeface="+mn-ea"/>
                <a:ea typeface="+mn-ea"/>
              </a:endParaRPr>
            </a:p>
          </p:txBody>
        </p:sp>
        <p:sp>
          <p:nvSpPr>
            <p:cNvPr id="33806" name="TextBox 24"/>
            <p:cNvSpPr txBox="1">
              <a:spLocks noChangeArrowheads="1"/>
            </p:cNvSpPr>
            <p:nvPr/>
          </p:nvSpPr>
          <p:spPr bwMode="auto">
            <a:xfrm>
              <a:off x="4660170" y="3573016"/>
              <a:ext cx="5437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丢包</a:t>
              </a:r>
            </a:p>
          </p:txBody>
        </p:sp>
        <p:sp>
          <p:nvSpPr>
            <p:cNvPr id="16" name="Rectangle 73"/>
            <p:cNvSpPr>
              <a:spLocks noChangeArrowheads="1"/>
            </p:cNvSpPr>
            <p:nvPr/>
          </p:nvSpPr>
          <p:spPr bwMode="auto">
            <a:xfrm>
              <a:off x="3059113" y="2876550"/>
              <a:ext cx="576262" cy="265113"/>
            </a:xfrm>
            <a:prstGeom prst="rect">
              <a:avLst/>
            </a:prstGeom>
            <a:solidFill>
              <a:srgbClr val="61D6FF"/>
            </a:solidFill>
            <a:ln w="12700" algn="ctr">
              <a:noFill/>
              <a:miter lim="800000"/>
              <a:headEnd/>
              <a:tailEnd/>
            </a:ln>
          </p:spPr>
          <p:txBody>
            <a:bodyPr lIns="90000" tIns="46800" rIns="90000" bIns="46800" anchor="ctr">
              <a:spAutoFit/>
            </a:bodyPr>
            <a:lstStyle/>
            <a:p>
              <a:pPr algn="ctr" eaLnBrk="1" hangingPunct="1">
                <a:defRPr/>
              </a:pPr>
              <a:endParaRPr kumimoji="1" lang="en-US" altLang="zh-CN" sz="1050" dirty="0">
                <a:latin typeface="+mn-ea"/>
                <a:ea typeface="+mn-ea"/>
              </a:endParaRPr>
            </a:p>
          </p:txBody>
        </p:sp>
        <p:sp>
          <p:nvSpPr>
            <p:cNvPr id="18" name="Rectangle 73"/>
            <p:cNvSpPr>
              <a:spLocks noChangeArrowheads="1"/>
            </p:cNvSpPr>
            <p:nvPr/>
          </p:nvSpPr>
          <p:spPr bwMode="auto">
            <a:xfrm>
              <a:off x="4643438" y="2876550"/>
              <a:ext cx="576262" cy="265113"/>
            </a:xfrm>
            <a:prstGeom prst="rect">
              <a:avLst/>
            </a:prstGeom>
            <a:solidFill>
              <a:srgbClr val="960000"/>
            </a:solidFill>
            <a:ln w="12700" algn="ctr">
              <a:noFill/>
              <a:miter lim="800000"/>
              <a:headEnd/>
              <a:tailEnd/>
            </a:ln>
          </p:spPr>
          <p:txBody>
            <a:bodyPr lIns="90000" tIns="46800" rIns="90000" bIns="46800" anchor="ctr">
              <a:spAutoFit/>
            </a:bodyPr>
            <a:lstStyle/>
            <a:p>
              <a:pPr algn="ctr" eaLnBrk="1" hangingPunct="1">
                <a:defRPr/>
              </a:pPr>
              <a:endParaRPr kumimoji="1" lang="en-US" altLang="zh-CN" sz="1050" dirty="0">
                <a:latin typeface="+mn-ea"/>
                <a:ea typeface="+mn-ea"/>
              </a:endParaRPr>
            </a:p>
          </p:txBody>
        </p:sp>
        <p:sp>
          <p:nvSpPr>
            <p:cNvPr id="19" name="Rectangle 73"/>
            <p:cNvSpPr>
              <a:spLocks noChangeArrowheads="1"/>
            </p:cNvSpPr>
            <p:nvPr/>
          </p:nvSpPr>
          <p:spPr bwMode="auto">
            <a:xfrm>
              <a:off x="3851275" y="2876550"/>
              <a:ext cx="576263" cy="265113"/>
            </a:xfrm>
            <a:prstGeom prst="rect">
              <a:avLst/>
            </a:prstGeom>
            <a:solidFill>
              <a:srgbClr val="61D6FF"/>
            </a:solidFill>
            <a:ln w="12700" algn="ctr">
              <a:noFill/>
              <a:miter lim="800000"/>
              <a:headEnd/>
              <a:tailEnd/>
            </a:ln>
          </p:spPr>
          <p:txBody>
            <a:bodyPr lIns="90000" tIns="46800" rIns="90000" bIns="46800" anchor="ctr">
              <a:spAutoFit/>
            </a:bodyPr>
            <a:lstStyle/>
            <a:p>
              <a:pPr algn="ctr" eaLnBrk="1" hangingPunct="1">
                <a:defRPr/>
              </a:pPr>
              <a:endParaRPr kumimoji="1" lang="en-US" altLang="zh-CN" sz="1050" dirty="0">
                <a:latin typeface="+mn-ea"/>
                <a:ea typeface="+mn-ea"/>
              </a:endParaRPr>
            </a:p>
          </p:txBody>
        </p:sp>
        <p:sp>
          <p:nvSpPr>
            <p:cNvPr id="20" name="Rectangle 73"/>
            <p:cNvSpPr>
              <a:spLocks noChangeArrowheads="1"/>
            </p:cNvSpPr>
            <p:nvPr/>
          </p:nvSpPr>
          <p:spPr bwMode="auto">
            <a:xfrm>
              <a:off x="5508625" y="2876550"/>
              <a:ext cx="576263" cy="265113"/>
            </a:xfrm>
            <a:prstGeom prst="rect">
              <a:avLst/>
            </a:prstGeom>
            <a:solidFill>
              <a:srgbClr val="61D6FF"/>
            </a:solidFill>
            <a:ln w="12700" algn="ctr">
              <a:noFill/>
              <a:miter lim="800000"/>
              <a:headEnd/>
              <a:tailEnd/>
            </a:ln>
          </p:spPr>
          <p:txBody>
            <a:bodyPr lIns="90000" tIns="46800" rIns="90000" bIns="46800" anchor="ctr">
              <a:spAutoFit/>
            </a:bodyPr>
            <a:lstStyle/>
            <a:p>
              <a:pPr algn="ctr" eaLnBrk="1" hangingPunct="1">
                <a:defRPr/>
              </a:pPr>
              <a:endParaRPr kumimoji="1" lang="en-US" altLang="zh-CN" sz="1050" dirty="0">
                <a:latin typeface="+mn-ea"/>
                <a:ea typeface="+mn-ea"/>
              </a:endParaRPr>
            </a:p>
          </p:txBody>
        </p:sp>
        <p:cxnSp>
          <p:nvCxnSpPr>
            <p:cNvPr id="33811" name="直接箭头连接符 26"/>
            <p:cNvCxnSpPr>
              <a:cxnSpLocks noChangeShapeType="1"/>
            </p:cNvCxnSpPr>
            <p:nvPr/>
          </p:nvCxnSpPr>
          <p:spPr bwMode="auto">
            <a:xfrm>
              <a:off x="4932040" y="3285008"/>
              <a:ext cx="0" cy="216000"/>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grpSp>
      <p:pic>
        <p:nvPicPr>
          <p:cNvPr id="22" name="图片 21" descr="PC.png"/>
          <p:cNvPicPr>
            <a:picLocks noChangeAspect="1"/>
          </p:cNvPicPr>
          <p:nvPr/>
        </p:nvPicPr>
        <p:blipFill>
          <a:blip r:embed="rId4" cstate="print"/>
          <a:stretch>
            <a:fillRect/>
          </a:stretch>
        </p:blipFill>
        <p:spPr>
          <a:xfrm>
            <a:off x="2585890" y="2791772"/>
            <a:ext cx="991792" cy="761694"/>
          </a:xfrm>
          <a:prstGeom prst="rect">
            <a:avLst/>
          </a:prstGeom>
        </p:spPr>
      </p:pic>
      <p:pic>
        <p:nvPicPr>
          <p:cNvPr id="23" name="图片 22" descr="PC.png"/>
          <p:cNvPicPr>
            <a:picLocks noChangeAspect="1"/>
          </p:cNvPicPr>
          <p:nvPr/>
        </p:nvPicPr>
        <p:blipFill>
          <a:blip r:embed="rId4" cstate="print"/>
          <a:stretch>
            <a:fillRect/>
          </a:stretch>
        </p:blipFill>
        <p:spPr>
          <a:xfrm>
            <a:off x="8358645" y="2811322"/>
            <a:ext cx="991792" cy="761694"/>
          </a:xfrm>
          <a:prstGeom prst="rect">
            <a:avLst/>
          </a:prstGeom>
        </p:spPr>
      </p:pic>
    </p:spTree>
    <p:extLst>
      <p:ext uri="{BB962C8B-B14F-4D97-AF65-F5344CB8AC3E}">
        <p14:creationId xmlns:p14="http://schemas.microsoft.com/office/powerpoint/2010/main" val="2117187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675620" y="1052736"/>
            <a:ext cx="5828571" cy="4428571"/>
          </a:xfrm>
          <a:prstGeom prst="rect">
            <a:avLst/>
          </a:prstGeom>
        </p:spPr>
      </p:pic>
    </p:spTree>
    <p:extLst>
      <p:ext uri="{BB962C8B-B14F-4D97-AF65-F5344CB8AC3E}">
        <p14:creationId xmlns:p14="http://schemas.microsoft.com/office/powerpoint/2010/main" val="760068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sz="quarter" idx="4294967295"/>
          </p:nvPr>
        </p:nvSpPr>
        <p:spPr>
          <a:xfrm>
            <a:off x="912285" y="1233487"/>
            <a:ext cx="10560049" cy="4680000"/>
          </a:xfrm>
          <a:prstGeom prst="rect">
            <a:avLst/>
          </a:prstGeom>
        </p:spPr>
        <p:txBody>
          <a:bodyPr/>
          <a:lstStyle/>
          <a:p>
            <a:pPr lvl="1"/>
            <a:r>
              <a:rPr lang="en-US" altLang="zh-CN" smtClean="0"/>
              <a:t>TCP</a:t>
            </a:r>
            <a:r>
              <a:rPr lang="zh-CN" altLang="en-US" smtClean="0"/>
              <a:t>头部中的确认标识位有什么作用？</a:t>
            </a:r>
            <a:endParaRPr lang="en-US" altLang="zh-CN" smtClean="0"/>
          </a:p>
          <a:p>
            <a:pPr lvl="1"/>
            <a:r>
              <a:rPr lang="en-US" altLang="zh-CN" smtClean="0"/>
              <a:t>TCP</a:t>
            </a:r>
            <a:r>
              <a:rPr lang="zh-CN" altLang="en-US" smtClean="0"/>
              <a:t>头部中有哪些标识位参与</a:t>
            </a:r>
            <a:r>
              <a:rPr lang="en-US" altLang="zh-CN" smtClean="0"/>
              <a:t>TCP</a:t>
            </a:r>
            <a:r>
              <a:rPr lang="zh-CN" altLang="en-US" smtClean="0"/>
              <a:t>三次握手？</a:t>
            </a:r>
            <a:endParaRPr lang="en-US" altLang="zh-CN" dirty="0"/>
          </a:p>
        </p:txBody>
      </p:sp>
    </p:spTree>
    <p:extLst>
      <p:ext uri="{BB962C8B-B14F-4D97-AF65-F5344CB8AC3E}">
        <p14:creationId xmlns:p14="http://schemas.microsoft.com/office/powerpoint/2010/main" val="74466618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652234"/>
      </p:ext>
    </p:extLst>
  </p:cSld>
  <p:clrMapOvr>
    <a:masterClrMapping/>
  </p:clrMapOvr>
  <p:transition advClick="0" advTm="8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type="body" sz="quarter" idx="10"/>
          </p:nvPr>
        </p:nvSpPr>
        <p:spPr/>
        <p:txBody>
          <a:bodyPr/>
          <a:lstStyle/>
          <a:p>
            <a:r>
              <a:rPr lang="zh-CN" altLang="en-US" dirty="0" smtClean="0"/>
              <a:t>传输层定义了主机应用程序之间端到端的连通性。传输层中最为常见的两个协议分别是传输控制协议</a:t>
            </a:r>
            <a:r>
              <a:rPr lang="en-US" altLang="zh-CN" dirty="0" smtClean="0"/>
              <a:t>TCP</a:t>
            </a:r>
            <a:r>
              <a:rPr lang="zh-CN" altLang="en-US" dirty="0" smtClean="0"/>
              <a:t>（</a:t>
            </a:r>
            <a:r>
              <a:rPr lang="en-US" altLang="zh-CN" dirty="0" smtClean="0"/>
              <a:t>Transmission Control Protocol</a:t>
            </a:r>
            <a:r>
              <a:rPr lang="zh-CN" altLang="en-US" dirty="0" smtClean="0"/>
              <a:t>）和用户数据包协议</a:t>
            </a:r>
            <a:r>
              <a:rPr lang="en-US" altLang="zh-CN" dirty="0" smtClean="0"/>
              <a:t>UDP</a:t>
            </a:r>
            <a:r>
              <a:rPr lang="zh-CN" altLang="en-US" dirty="0" smtClean="0"/>
              <a:t>（</a:t>
            </a:r>
            <a:r>
              <a:rPr lang="en-US" altLang="zh-CN" dirty="0" smtClean="0"/>
              <a:t>User Datagram Protocol</a:t>
            </a:r>
            <a:r>
              <a:rPr lang="zh-CN" altLang="en-US" dirty="0" smtClean="0"/>
              <a:t>）。</a:t>
            </a:r>
            <a:endParaRPr lang="zh-CN" altLang="en-US" dirty="0"/>
          </a:p>
        </p:txBody>
      </p:sp>
    </p:spTree>
    <p:extLst>
      <p:ext uri="{BB962C8B-B14F-4D97-AF65-F5344CB8AC3E}">
        <p14:creationId xmlns:p14="http://schemas.microsoft.com/office/powerpoint/2010/main" val="1622088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学完本课程后，您将能够：</a:t>
            </a:r>
          </a:p>
          <a:p>
            <a:pPr lvl="1"/>
            <a:r>
              <a:rPr lang="zh-CN" altLang="en-US" dirty="0" smtClean="0"/>
              <a:t>掌握</a:t>
            </a:r>
            <a:r>
              <a:rPr lang="en-US" altLang="zh-CN" dirty="0" smtClean="0"/>
              <a:t>TCP</a:t>
            </a:r>
            <a:r>
              <a:rPr lang="zh-CN" altLang="en-US" dirty="0" smtClean="0"/>
              <a:t>和</a:t>
            </a:r>
            <a:r>
              <a:rPr lang="en-US" altLang="zh-CN" dirty="0" smtClean="0"/>
              <a:t>UDP</a:t>
            </a:r>
            <a:r>
              <a:rPr lang="zh-CN" altLang="en-US" dirty="0" smtClean="0"/>
              <a:t>的工作原理</a:t>
            </a:r>
            <a:endParaRPr lang="en-US" altLang="zh-CN" dirty="0" smtClean="0"/>
          </a:p>
          <a:p>
            <a:pPr lvl="1"/>
            <a:r>
              <a:rPr lang="zh-CN" altLang="en-US" dirty="0" smtClean="0"/>
              <a:t>描述</a:t>
            </a:r>
            <a:r>
              <a:rPr lang="en-US" altLang="zh-CN" dirty="0" smtClean="0"/>
              <a:t>TCP</a:t>
            </a:r>
            <a:r>
              <a:rPr lang="zh-CN" altLang="en-US" dirty="0" smtClean="0"/>
              <a:t>和</a:t>
            </a:r>
            <a:r>
              <a:rPr lang="en-US" altLang="zh-CN" dirty="0" smtClean="0"/>
              <a:t>UDP</a:t>
            </a:r>
            <a:r>
              <a:rPr lang="zh-CN" altLang="en-US" dirty="0" smtClean="0"/>
              <a:t>的报文格式</a:t>
            </a:r>
            <a:endParaRPr lang="en-US" altLang="zh-CN" dirty="0" smtClean="0"/>
          </a:p>
          <a:p>
            <a:pPr lvl="1"/>
            <a:r>
              <a:rPr lang="zh-CN" altLang="en-US" dirty="0" smtClean="0"/>
              <a:t>了解常见服务的应用端口号</a:t>
            </a:r>
            <a:endParaRPr lang="en-US" altLang="zh-CN" dirty="0" smtClean="0"/>
          </a:p>
        </p:txBody>
      </p:sp>
    </p:spTree>
    <p:extLst>
      <p:ext uri="{BB962C8B-B14F-4D97-AF65-F5344CB8AC3E}">
        <p14:creationId xmlns:p14="http://schemas.microsoft.com/office/powerpoint/2010/main" val="303232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9"/>
          <p:cNvSpPr>
            <a:spLocks noGrp="1"/>
          </p:cNvSpPr>
          <p:nvPr>
            <p:ph type="title"/>
          </p:nvPr>
        </p:nvSpPr>
        <p:spPr/>
        <p:txBody>
          <a:bodyPr/>
          <a:lstStyle/>
          <a:p>
            <a:r>
              <a:rPr lang="en-US" altLang="zh-CN" smtClean="0"/>
              <a:t>TCP</a:t>
            </a:r>
            <a:endParaRPr lang="zh-CN" altLang="en-US" dirty="0" smtClean="0"/>
          </a:p>
        </p:txBody>
      </p:sp>
      <p:sp>
        <p:nvSpPr>
          <p:cNvPr id="4" name="文本占位符 3"/>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TCP</a:t>
            </a:r>
            <a:r>
              <a:rPr lang="zh-CN" altLang="en-US" dirty="0" smtClean="0"/>
              <a:t>是一种面向连接的传输层协议，可提供可靠的传输服务。</a:t>
            </a:r>
            <a:endParaRPr lang="en-US" altLang="zh-CN" dirty="0" smtClean="0"/>
          </a:p>
          <a:p>
            <a:endParaRPr lang="en-US" altLang="zh-CN" dirty="0" smtClean="0"/>
          </a:p>
          <a:p>
            <a:endParaRPr lang="zh-CN" altLang="en-US" dirty="0"/>
          </a:p>
        </p:txBody>
      </p:sp>
      <p:sp>
        <p:nvSpPr>
          <p:cNvPr id="13316" name="Rectangle 55"/>
          <p:cNvSpPr>
            <a:spLocks noChangeArrowheads="1"/>
          </p:cNvSpPr>
          <p:nvPr/>
        </p:nvSpPr>
        <p:spPr bwMode="auto">
          <a:xfrm>
            <a:off x="2298700" y="2262189"/>
            <a:ext cx="7162800" cy="296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endParaRPr kumimoji="1" lang="en-US" altLang="zh-CN" sz="1400" b="1">
              <a:latin typeface="+mn-ea"/>
              <a:ea typeface="+mn-ea"/>
            </a:endParaRPr>
          </a:p>
        </p:txBody>
      </p:sp>
      <p:grpSp>
        <p:nvGrpSpPr>
          <p:cNvPr id="13317" name="Group 19"/>
          <p:cNvGrpSpPr>
            <a:grpSpLocks/>
          </p:cNvGrpSpPr>
          <p:nvPr/>
        </p:nvGrpSpPr>
        <p:grpSpPr bwMode="auto">
          <a:xfrm>
            <a:off x="2809766" y="2146300"/>
            <a:ext cx="6465065" cy="2376488"/>
            <a:chOff x="1285766" y="2060575"/>
            <a:chExt cx="6465065" cy="2376488"/>
          </a:xfrm>
        </p:grpSpPr>
        <p:cxnSp>
          <p:nvCxnSpPr>
            <p:cNvPr id="13319" name="直接连接符 19"/>
            <p:cNvCxnSpPr>
              <a:cxnSpLocks noChangeShapeType="1"/>
            </p:cNvCxnSpPr>
            <p:nvPr/>
          </p:nvCxnSpPr>
          <p:spPr bwMode="auto">
            <a:xfrm>
              <a:off x="2047875" y="3235325"/>
              <a:ext cx="4905375"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8" name="云形 7"/>
            <p:cNvSpPr/>
            <p:nvPr/>
          </p:nvSpPr>
          <p:spPr bwMode="auto">
            <a:xfrm>
              <a:off x="2705100" y="2060575"/>
              <a:ext cx="3522663" cy="2376488"/>
            </a:xfrm>
            <a:prstGeom prst="cloud">
              <a:avLst/>
            </a:prstGeom>
            <a:solidFill>
              <a:schemeClr val="bg2"/>
            </a:solidFill>
            <a:ln w="9525" cap="flat" cmpd="sng" algn="ctr">
              <a:noFill/>
              <a:prstDash val="solid"/>
              <a:round/>
              <a:headEnd type="none" w="med" len="med"/>
              <a:tailEnd type="none" w="med" len="med"/>
            </a:ln>
            <a:effectLst/>
          </p:spPr>
          <p:txBody>
            <a:bodyPr/>
            <a:lstStyle/>
            <a:p>
              <a:pPr algn="ctr" defTabSz="784225">
                <a:defRPr/>
              </a:pPr>
              <a:endParaRPr lang="zh-CN" altLang="en-US">
                <a:latin typeface="+mn-ea"/>
                <a:ea typeface="+mn-ea"/>
              </a:endParaRPr>
            </a:p>
          </p:txBody>
        </p:sp>
        <p:sp>
          <p:nvSpPr>
            <p:cNvPr id="13323" name="TextBox 8"/>
            <p:cNvSpPr txBox="1">
              <a:spLocks noChangeArrowheads="1"/>
            </p:cNvSpPr>
            <p:nvPr/>
          </p:nvSpPr>
          <p:spPr bwMode="auto">
            <a:xfrm>
              <a:off x="1285766" y="2562225"/>
              <a:ext cx="6463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 A</a:t>
              </a:r>
              <a:endParaRPr lang="zh-CN" altLang="en-US" sz="1200">
                <a:latin typeface="+mn-ea"/>
                <a:ea typeface="+mn-ea"/>
              </a:endParaRPr>
            </a:p>
          </p:txBody>
        </p:sp>
        <p:sp>
          <p:nvSpPr>
            <p:cNvPr id="13324" name="TextBox 9"/>
            <p:cNvSpPr txBox="1">
              <a:spLocks noChangeArrowheads="1"/>
            </p:cNvSpPr>
            <p:nvPr/>
          </p:nvSpPr>
          <p:spPr bwMode="auto">
            <a:xfrm>
              <a:off x="7155795" y="2562225"/>
              <a:ext cx="5950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B</a:t>
              </a:r>
              <a:endParaRPr lang="zh-CN" altLang="en-US" sz="1200">
                <a:latin typeface="+mn-ea"/>
                <a:ea typeface="+mn-ea"/>
              </a:endParaRPr>
            </a:p>
          </p:txBody>
        </p:sp>
        <p:cxnSp>
          <p:nvCxnSpPr>
            <p:cNvPr id="13325" name="直接箭头连接符 29"/>
            <p:cNvCxnSpPr>
              <a:cxnSpLocks noChangeShapeType="1"/>
            </p:cNvCxnSpPr>
            <p:nvPr/>
          </p:nvCxnSpPr>
          <p:spPr bwMode="auto">
            <a:xfrm flipH="1" flipV="1">
              <a:off x="6319838" y="3429000"/>
              <a:ext cx="576262" cy="0"/>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3326" name="TextBox 24"/>
            <p:cNvSpPr txBox="1">
              <a:spLocks noChangeArrowheads="1"/>
            </p:cNvSpPr>
            <p:nvPr/>
          </p:nvSpPr>
          <p:spPr bwMode="auto">
            <a:xfrm>
              <a:off x="2158841" y="3500438"/>
              <a:ext cx="4924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请求</a:t>
              </a:r>
            </a:p>
          </p:txBody>
        </p:sp>
        <p:sp>
          <p:nvSpPr>
            <p:cNvPr id="13327" name="TextBox 25"/>
            <p:cNvSpPr txBox="1">
              <a:spLocks noChangeArrowheads="1"/>
            </p:cNvSpPr>
            <p:nvPr/>
          </p:nvSpPr>
          <p:spPr bwMode="auto">
            <a:xfrm>
              <a:off x="6393497" y="3500438"/>
              <a:ext cx="4924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响应</a:t>
              </a:r>
            </a:p>
          </p:txBody>
        </p:sp>
        <p:cxnSp>
          <p:nvCxnSpPr>
            <p:cNvPr id="13328" name="直接箭头连接符 29"/>
            <p:cNvCxnSpPr>
              <a:cxnSpLocks noChangeShapeType="1"/>
            </p:cNvCxnSpPr>
            <p:nvPr/>
          </p:nvCxnSpPr>
          <p:spPr bwMode="auto">
            <a:xfrm>
              <a:off x="2430463" y="2924175"/>
              <a:ext cx="4100512" cy="0"/>
            </a:xfrm>
            <a:prstGeom prst="straightConnector1">
              <a:avLst/>
            </a:prstGeom>
            <a:noFill/>
            <a:ln w="25400" algn="ctr">
              <a:solidFill>
                <a:srgbClr val="C00000"/>
              </a:solidFill>
              <a:prstDash val="lgDash"/>
              <a:round/>
              <a:headEnd type="arrow" w="med" len="med"/>
              <a:tailEnd type="arrow" w="med" len="med"/>
            </a:ln>
            <a:extLst>
              <a:ext uri="{909E8E84-426E-40DD-AFC4-6F175D3DCCD1}">
                <a14:hiddenFill xmlns:a14="http://schemas.microsoft.com/office/drawing/2010/main">
                  <a:noFill/>
                </a14:hiddenFill>
              </a:ext>
            </a:extLst>
          </p:spPr>
        </p:cxnSp>
        <p:cxnSp>
          <p:nvCxnSpPr>
            <p:cNvPr id="13329" name="直接箭头连接符 29"/>
            <p:cNvCxnSpPr>
              <a:cxnSpLocks noChangeShapeType="1"/>
            </p:cNvCxnSpPr>
            <p:nvPr/>
          </p:nvCxnSpPr>
          <p:spPr bwMode="auto">
            <a:xfrm flipV="1">
              <a:off x="2090738" y="3429000"/>
              <a:ext cx="576262" cy="0"/>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3330" name="TextBox 8"/>
            <p:cNvSpPr txBox="1">
              <a:spLocks noChangeArrowheads="1"/>
            </p:cNvSpPr>
            <p:nvPr/>
          </p:nvSpPr>
          <p:spPr bwMode="auto">
            <a:xfrm>
              <a:off x="3997525" y="2565400"/>
              <a:ext cx="9492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TCP </a:t>
              </a:r>
              <a:r>
                <a:rPr lang="zh-CN" altLang="en-US" sz="1400" dirty="0">
                  <a:latin typeface="+mn-ea"/>
                  <a:ea typeface="+mn-ea"/>
                </a:rPr>
                <a:t>连接</a:t>
              </a:r>
            </a:p>
          </p:txBody>
        </p:sp>
      </p:grpSp>
      <p:pic>
        <p:nvPicPr>
          <p:cNvPr id="22" name="图片 21" descr="PC.png"/>
          <p:cNvPicPr>
            <a:picLocks noChangeAspect="1"/>
          </p:cNvPicPr>
          <p:nvPr/>
        </p:nvPicPr>
        <p:blipFill>
          <a:blip r:embed="rId3" cstate="print"/>
          <a:stretch>
            <a:fillRect/>
          </a:stretch>
        </p:blipFill>
        <p:spPr>
          <a:xfrm>
            <a:off x="2593030" y="2979451"/>
            <a:ext cx="991792" cy="761694"/>
          </a:xfrm>
          <a:prstGeom prst="rect">
            <a:avLst/>
          </a:prstGeom>
        </p:spPr>
      </p:pic>
      <p:pic>
        <p:nvPicPr>
          <p:cNvPr id="24" name="图片 23" descr="PC.png"/>
          <p:cNvPicPr>
            <a:picLocks noChangeAspect="1"/>
          </p:cNvPicPr>
          <p:nvPr/>
        </p:nvPicPr>
        <p:blipFill>
          <a:blip r:embed="rId3" cstate="print"/>
          <a:stretch>
            <a:fillRect/>
          </a:stretch>
        </p:blipFill>
        <p:spPr>
          <a:xfrm>
            <a:off x="8464303" y="2962968"/>
            <a:ext cx="991792" cy="761694"/>
          </a:xfrm>
          <a:prstGeom prst="rect">
            <a:avLst/>
          </a:prstGeom>
        </p:spPr>
      </p:pic>
    </p:spTree>
    <p:extLst>
      <p:ext uri="{BB962C8B-B14F-4D97-AF65-F5344CB8AC3E}">
        <p14:creationId xmlns:p14="http://schemas.microsoft.com/office/powerpoint/2010/main" val="1446124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5"/>
          <p:cNvSpPr>
            <a:spLocks noGrp="1"/>
          </p:cNvSpPr>
          <p:nvPr>
            <p:ph type="title"/>
          </p:nvPr>
        </p:nvSpPr>
        <p:spPr/>
        <p:txBody>
          <a:bodyPr/>
          <a:lstStyle/>
          <a:p>
            <a:r>
              <a:rPr lang="en-US" altLang="zh-CN" smtClean="0"/>
              <a:t>TCP</a:t>
            </a:r>
            <a:r>
              <a:rPr lang="zh-CN" altLang="en-US" smtClean="0"/>
              <a:t>端口号</a:t>
            </a:r>
            <a:endParaRPr lang="zh-CN" altLang="en-US" dirty="0" smtClean="0"/>
          </a:p>
        </p:txBody>
      </p:sp>
      <p:sp>
        <p:nvSpPr>
          <p:cNvPr id="4" name="文本占位符 3"/>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端口号用来区分不同的网络服务。</a:t>
            </a:r>
            <a:endParaRPr lang="en-US" altLang="zh-CN" dirty="0" smtClean="0"/>
          </a:p>
          <a:p>
            <a:endParaRPr lang="zh-CN" altLang="en-US" dirty="0"/>
          </a:p>
        </p:txBody>
      </p:sp>
      <p:graphicFrame>
        <p:nvGraphicFramePr>
          <p:cNvPr id="38" name="表格 37"/>
          <p:cNvGraphicFramePr>
            <a:graphicFrameLocks noGrp="1"/>
          </p:cNvGraphicFramePr>
          <p:nvPr>
            <p:extLst/>
          </p:nvPr>
        </p:nvGraphicFramePr>
        <p:xfrm>
          <a:off x="3503614" y="3500438"/>
          <a:ext cx="4968875" cy="1882888"/>
        </p:xfrm>
        <a:graphic>
          <a:graphicData uri="http://schemas.openxmlformats.org/drawingml/2006/table">
            <a:tbl>
              <a:tblPr firstRow="1">
                <a:tableStyleId>{5C22544A-7EE6-4342-B048-85BDC9FD1C3A}</a:tableStyleId>
              </a:tblPr>
              <a:tblGrid>
                <a:gridCol w="2745959">
                  <a:extLst>
                    <a:ext uri="{9D8B030D-6E8A-4147-A177-3AD203B41FA5}">
                      <a16:colId xmlns:a16="http://schemas.microsoft.com/office/drawing/2014/main" val="20000"/>
                    </a:ext>
                  </a:extLst>
                </a:gridCol>
                <a:gridCol w="2222916">
                  <a:extLst>
                    <a:ext uri="{9D8B030D-6E8A-4147-A177-3AD203B41FA5}">
                      <a16:colId xmlns:a16="http://schemas.microsoft.com/office/drawing/2014/main" val="20001"/>
                    </a:ext>
                  </a:extLst>
                </a:gridCol>
              </a:tblGrid>
              <a:tr h="335192">
                <a:tc>
                  <a:txBody>
                    <a:bodyPr/>
                    <a:lstStyle/>
                    <a:p>
                      <a:pPr marL="0" algn="ctr" defTabSz="914400" rtl="0" eaLnBrk="1" latinLnBrk="0" hangingPunct="1"/>
                      <a:r>
                        <a:rPr lang="zh-CN" altLang="en-US" sz="1600" b="0" kern="1200" dirty="0" smtClean="0">
                          <a:solidFill>
                            <a:schemeClr val="bg1"/>
                          </a:solidFill>
                          <a:latin typeface="+mn-ea"/>
                          <a:ea typeface="+mn-ea"/>
                          <a:cs typeface="Arial" charset="0"/>
                        </a:rPr>
                        <a:t>协议</a:t>
                      </a:r>
                      <a:endParaRPr lang="zh-CN" altLang="en-US" sz="1600" b="0" kern="1200" dirty="0">
                        <a:solidFill>
                          <a:schemeClr val="bg1"/>
                        </a:solidFill>
                        <a:latin typeface="+mn-ea"/>
                        <a:ea typeface="+mn-ea"/>
                        <a:cs typeface="Arial" charset="0"/>
                      </a:endParaRPr>
                    </a:p>
                  </a:txBody>
                  <a:tcPr marL="91446" marR="91446" marT="45695" marB="4569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marL="0" algn="ctr" defTabSz="914400" rtl="0" eaLnBrk="1" latinLnBrk="0" hangingPunct="1"/>
                      <a:r>
                        <a:rPr lang="zh-CN" altLang="en-US" sz="1600" b="0" kern="1200" dirty="0" smtClean="0">
                          <a:solidFill>
                            <a:schemeClr val="bg1"/>
                          </a:solidFill>
                          <a:latin typeface="+mn-ea"/>
                          <a:ea typeface="+mn-ea"/>
                          <a:cs typeface="Arial" charset="0"/>
                        </a:rPr>
                        <a:t>端口号</a:t>
                      </a:r>
                      <a:endParaRPr lang="zh-CN" altLang="en-US" sz="1600" b="0" kern="1200" dirty="0">
                        <a:solidFill>
                          <a:schemeClr val="bg1"/>
                        </a:solidFill>
                        <a:latin typeface="+mn-ea"/>
                        <a:ea typeface="+mn-ea"/>
                        <a:cs typeface="Arial" charset="0"/>
                      </a:endParaRPr>
                    </a:p>
                  </a:txBody>
                  <a:tcPr marL="91446" marR="91446" marT="45695" marB="456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335192">
                <a:tc>
                  <a:txBody>
                    <a:bodyPr/>
                    <a:lstStyle/>
                    <a:p>
                      <a:pPr marL="0" algn="ctr" defTabSz="914400" rtl="0" eaLnBrk="1" latinLnBrk="0" hangingPunct="1"/>
                      <a:r>
                        <a:rPr lang="en-US" altLang="zh-CN" sz="1600" b="0" kern="1200" dirty="0" smtClean="0">
                          <a:solidFill>
                            <a:schemeClr val="tx1"/>
                          </a:solidFill>
                          <a:latin typeface="+mn-ea"/>
                          <a:ea typeface="+mn-ea"/>
                          <a:cs typeface="Arial" charset="0"/>
                        </a:rPr>
                        <a:t>FTP</a:t>
                      </a:r>
                      <a:endParaRPr lang="zh-CN" altLang="en-US" sz="1600" b="0" kern="1200" dirty="0">
                        <a:solidFill>
                          <a:schemeClr val="tx1"/>
                        </a:solidFill>
                        <a:latin typeface="+mn-ea"/>
                        <a:ea typeface="+mn-ea"/>
                        <a:cs typeface="Arial" charset="0"/>
                      </a:endParaRPr>
                    </a:p>
                  </a:txBody>
                  <a:tcPr marL="91446" marR="91446" marT="45695" marB="4569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600" b="0" kern="1200" dirty="0" smtClean="0">
                          <a:solidFill>
                            <a:schemeClr val="tx1"/>
                          </a:solidFill>
                          <a:latin typeface="+mn-ea"/>
                          <a:ea typeface="+mn-ea"/>
                          <a:cs typeface="Arial" charset="0"/>
                        </a:rPr>
                        <a:t>21</a:t>
                      </a:r>
                      <a:r>
                        <a:rPr lang="zh-CN" altLang="en-US" sz="1600" b="0" kern="1200" dirty="0" smtClean="0">
                          <a:solidFill>
                            <a:schemeClr val="tx1"/>
                          </a:solidFill>
                          <a:latin typeface="+mn-ea"/>
                          <a:ea typeface="+mn-ea"/>
                          <a:cs typeface="Arial" charset="0"/>
                        </a:rPr>
                        <a:t>、</a:t>
                      </a:r>
                      <a:r>
                        <a:rPr lang="en-US" altLang="zh-CN" sz="1600" b="0" kern="1200" dirty="0" smtClean="0">
                          <a:solidFill>
                            <a:schemeClr val="tx1"/>
                          </a:solidFill>
                          <a:latin typeface="+mn-ea"/>
                          <a:ea typeface="+mn-ea"/>
                          <a:cs typeface="Arial" charset="0"/>
                        </a:rPr>
                        <a:t>20</a:t>
                      </a:r>
                      <a:endParaRPr lang="en-US" altLang="zh-CN" sz="1600" b="0" kern="1200" dirty="0">
                        <a:solidFill>
                          <a:schemeClr val="tx1"/>
                        </a:solidFill>
                        <a:latin typeface="+mn-ea"/>
                        <a:ea typeface="+mn-ea"/>
                        <a:cs typeface="Arial" charset="0"/>
                      </a:endParaRPr>
                    </a:p>
                  </a:txBody>
                  <a:tcPr marL="91446" marR="91446" marT="45695" marB="456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35192">
                <a:tc>
                  <a:txBody>
                    <a:bodyPr/>
                    <a:lstStyle/>
                    <a:p>
                      <a:pPr marL="0" algn="ctr" defTabSz="914400" rtl="0" eaLnBrk="1" latinLnBrk="0" hangingPunct="1"/>
                      <a:r>
                        <a:rPr lang="en-US" altLang="zh-CN" sz="1600" b="0" kern="1200" dirty="0" smtClean="0">
                          <a:solidFill>
                            <a:schemeClr val="tx1"/>
                          </a:solidFill>
                          <a:latin typeface="+mn-ea"/>
                          <a:ea typeface="+mn-ea"/>
                          <a:cs typeface="Arial" charset="0"/>
                        </a:rPr>
                        <a:t>HTTP</a:t>
                      </a:r>
                      <a:endParaRPr lang="en-US" altLang="zh-CN" sz="1600" b="0" kern="1200" dirty="0">
                        <a:solidFill>
                          <a:schemeClr val="tx1"/>
                        </a:solidFill>
                        <a:latin typeface="+mn-ea"/>
                        <a:ea typeface="+mn-ea"/>
                        <a:cs typeface="Arial" charset="0"/>
                      </a:endParaRPr>
                    </a:p>
                  </a:txBody>
                  <a:tcPr marL="91446" marR="91446" marT="45695" marB="4569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600" b="0" kern="1200" dirty="0" smtClean="0">
                          <a:solidFill>
                            <a:schemeClr val="tx1"/>
                          </a:solidFill>
                          <a:latin typeface="+mn-ea"/>
                          <a:ea typeface="+mn-ea"/>
                          <a:cs typeface="Arial" charset="0"/>
                        </a:rPr>
                        <a:t>80</a:t>
                      </a:r>
                      <a:endParaRPr lang="zh-CN" altLang="en-US" sz="1600" b="0" kern="1200" dirty="0">
                        <a:solidFill>
                          <a:schemeClr val="tx1"/>
                        </a:solidFill>
                        <a:latin typeface="+mn-ea"/>
                        <a:ea typeface="+mn-ea"/>
                        <a:cs typeface="Arial" charset="0"/>
                      </a:endParaRPr>
                    </a:p>
                  </a:txBody>
                  <a:tcPr marL="91446" marR="91446" marT="45695" marB="456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3859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tx1"/>
                          </a:solidFill>
                          <a:latin typeface="+mn-ea"/>
                          <a:ea typeface="+mn-ea"/>
                          <a:cs typeface="Arial" charset="0"/>
                        </a:rPr>
                        <a:t>Telnet</a:t>
                      </a:r>
                      <a:endParaRPr lang="zh-CN" altLang="en-US" sz="1600" b="0" kern="1200" dirty="0">
                        <a:solidFill>
                          <a:schemeClr val="tx1"/>
                        </a:solidFill>
                        <a:latin typeface="+mn-ea"/>
                        <a:ea typeface="+mn-ea"/>
                        <a:cs typeface="Arial" charset="0"/>
                      </a:endParaRPr>
                    </a:p>
                  </a:txBody>
                  <a:tcPr marL="91446" marR="91446" marT="45695" marB="4569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600" b="0" kern="1200" dirty="0" smtClean="0">
                          <a:solidFill>
                            <a:schemeClr val="tx1"/>
                          </a:solidFill>
                          <a:latin typeface="+mn-ea"/>
                          <a:ea typeface="+mn-ea"/>
                          <a:cs typeface="Arial" charset="0"/>
                        </a:rPr>
                        <a:t>23</a:t>
                      </a:r>
                      <a:endParaRPr lang="zh-CN" altLang="en-US" sz="1600" b="0" kern="1200" dirty="0">
                        <a:solidFill>
                          <a:schemeClr val="tx1"/>
                        </a:solidFill>
                        <a:latin typeface="+mn-ea"/>
                        <a:ea typeface="+mn-ea"/>
                        <a:cs typeface="Arial" charset="0"/>
                      </a:endParaRPr>
                    </a:p>
                  </a:txBody>
                  <a:tcPr marL="91446" marR="91446" marT="45695" marB="456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3859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tx1"/>
                          </a:solidFill>
                          <a:latin typeface="+mn-ea"/>
                          <a:ea typeface="+mn-ea"/>
                          <a:cs typeface="Arial" charset="0"/>
                        </a:rPr>
                        <a:t>SMTP</a:t>
                      </a:r>
                      <a:endParaRPr lang="zh-CN" altLang="en-US" sz="1600" b="0" kern="1200" dirty="0">
                        <a:solidFill>
                          <a:schemeClr val="tx1"/>
                        </a:solidFill>
                        <a:latin typeface="+mn-ea"/>
                        <a:ea typeface="+mn-ea"/>
                        <a:cs typeface="Arial" charset="0"/>
                      </a:endParaRPr>
                    </a:p>
                  </a:txBody>
                  <a:tcPr marL="91446" marR="91446" marT="45695" marB="4569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600" b="0" kern="1200" dirty="0" smtClean="0">
                          <a:solidFill>
                            <a:schemeClr val="tx1"/>
                          </a:solidFill>
                          <a:latin typeface="+mn-ea"/>
                          <a:ea typeface="+mn-ea"/>
                          <a:cs typeface="Arial" charset="0"/>
                        </a:rPr>
                        <a:t>25</a:t>
                      </a:r>
                      <a:endParaRPr lang="zh-CN" altLang="en-US" sz="1600" b="0" kern="1200" dirty="0">
                        <a:solidFill>
                          <a:schemeClr val="tx1"/>
                        </a:solidFill>
                        <a:latin typeface="+mn-ea"/>
                        <a:ea typeface="+mn-ea"/>
                        <a:cs typeface="Arial" charset="0"/>
                      </a:endParaRPr>
                    </a:p>
                  </a:txBody>
                  <a:tcPr marL="91446" marR="91446" marT="45695" marB="456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pSp>
        <p:nvGrpSpPr>
          <p:cNvPr id="15384" name="Group 22"/>
          <p:cNvGrpSpPr>
            <a:grpSpLocks/>
          </p:cNvGrpSpPr>
          <p:nvPr/>
        </p:nvGrpSpPr>
        <p:grpSpPr bwMode="auto">
          <a:xfrm>
            <a:off x="2716213" y="1557339"/>
            <a:ext cx="6623288" cy="1641475"/>
            <a:chOff x="1192213" y="1556792"/>
            <a:chExt cx="6622589" cy="1641475"/>
          </a:xfrm>
        </p:grpSpPr>
        <p:cxnSp>
          <p:nvCxnSpPr>
            <p:cNvPr id="15386" name="直接连接符 18"/>
            <p:cNvCxnSpPr>
              <a:cxnSpLocks noChangeShapeType="1"/>
            </p:cNvCxnSpPr>
            <p:nvPr/>
          </p:nvCxnSpPr>
          <p:spPr bwMode="auto">
            <a:xfrm>
              <a:off x="2187575" y="2256879"/>
              <a:ext cx="4905375"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5388" name="TextBox 8"/>
            <p:cNvSpPr txBox="1">
              <a:spLocks noChangeArrowheads="1"/>
            </p:cNvSpPr>
            <p:nvPr/>
          </p:nvSpPr>
          <p:spPr bwMode="auto">
            <a:xfrm>
              <a:off x="1485245" y="1556792"/>
              <a:ext cx="6013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A</a:t>
              </a:r>
              <a:endParaRPr lang="zh-CN" altLang="en-US" sz="1200" dirty="0">
                <a:latin typeface="+mn-ea"/>
                <a:ea typeface="+mn-ea"/>
              </a:endParaRPr>
            </a:p>
          </p:txBody>
        </p:sp>
        <p:sp>
          <p:nvSpPr>
            <p:cNvPr id="15389" name="TextBox 9"/>
            <p:cNvSpPr txBox="1">
              <a:spLocks noChangeArrowheads="1"/>
            </p:cNvSpPr>
            <p:nvPr/>
          </p:nvSpPr>
          <p:spPr bwMode="auto">
            <a:xfrm>
              <a:off x="6775910" y="1556792"/>
              <a:ext cx="10388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HTTP</a:t>
              </a:r>
              <a:r>
                <a:rPr lang="zh-CN" altLang="en-US" sz="1200" dirty="0">
                  <a:latin typeface="+mn-ea"/>
                  <a:ea typeface="+mn-ea"/>
                </a:rPr>
                <a:t>服务器</a:t>
              </a:r>
            </a:p>
          </p:txBody>
        </p:sp>
        <p:cxnSp>
          <p:nvCxnSpPr>
            <p:cNvPr id="15392" name="直接箭头连接符 29"/>
            <p:cNvCxnSpPr>
              <a:cxnSpLocks noChangeShapeType="1"/>
            </p:cNvCxnSpPr>
            <p:nvPr/>
          </p:nvCxnSpPr>
          <p:spPr bwMode="auto">
            <a:xfrm flipH="1" flipV="1">
              <a:off x="6227763" y="2688679"/>
              <a:ext cx="576262" cy="0"/>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5393" name="直接箭头连接符 29"/>
            <p:cNvCxnSpPr>
              <a:cxnSpLocks noChangeShapeType="1"/>
            </p:cNvCxnSpPr>
            <p:nvPr/>
          </p:nvCxnSpPr>
          <p:spPr bwMode="auto">
            <a:xfrm flipV="1">
              <a:off x="2339975" y="2688679"/>
              <a:ext cx="576263" cy="0"/>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grpSp>
          <p:nvGrpSpPr>
            <p:cNvPr id="15394" name="组合 20"/>
            <p:cNvGrpSpPr>
              <a:grpSpLocks/>
            </p:cNvGrpSpPr>
            <p:nvPr/>
          </p:nvGrpSpPr>
          <p:grpSpPr bwMode="auto">
            <a:xfrm>
              <a:off x="1192213" y="2849017"/>
              <a:ext cx="2601912" cy="349250"/>
              <a:chOff x="1768381" y="3002252"/>
              <a:chExt cx="2600646" cy="349200"/>
            </a:xfrm>
          </p:grpSpPr>
          <p:sp>
            <p:nvSpPr>
              <p:cNvPr id="15400" name="Rectangle 13"/>
              <p:cNvSpPr>
                <a:spLocks noChangeArrowheads="1"/>
              </p:cNvSpPr>
              <p:nvPr/>
            </p:nvSpPr>
            <p:spPr bwMode="auto">
              <a:xfrm>
                <a:off x="3505427" y="3002252"/>
                <a:ext cx="863600" cy="349200"/>
              </a:xfrm>
              <a:prstGeom prst="rect">
                <a:avLst/>
              </a:prstGeom>
              <a:solidFill>
                <a:srgbClr val="0066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dirty="0">
                    <a:solidFill>
                      <a:schemeClr val="bg1"/>
                    </a:solidFill>
                    <a:latin typeface="+mn-ea"/>
                    <a:ea typeface="+mn-ea"/>
                  </a:rPr>
                  <a:t>Data</a:t>
                </a:r>
              </a:p>
            </p:txBody>
          </p:sp>
          <p:sp>
            <p:nvSpPr>
              <p:cNvPr id="15401" name="Rectangle 14"/>
              <p:cNvSpPr>
                <a:spLocks noChangeArrowheads="1"/>
              </p:cNvSpPr>
              <p:nvPr/>
            </p:nvSpPr>
            <p:spPr bwMode="auto">
              <a:xfrm>
                <a:off x="1768381" y="3002252"/>
                <a:ext cx="864418" cy="340735"/>
              </a:xfrm>
              <a:prstGeom prst="rect">
                <a:avLst/>
              </a:prstGeom>
              <a:noFill/>
              <a:ln w="127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dirty="0">
                    <a:latin typeface="+mn-ea"/>
                    <a:ea typeface="+mn-ea"/>
                  </a:rPr>
                  <a:t>S:1027</a:t>
                </a:r>
              </a:p>
            </p:txBody>
          </p:sp>
        </p:grpSp>
        <p:sp>
          <p:nvSpPr>
            <p:cNvPr id="15395" name="Rectangle 14"/>
            <p:cNvSpPr>
              <a:spLocks noChangeArrowheads="1"/>
            </p:cNvSpPr>
            <p:nvPr/>
          </p:nvSpPr>
          <p:spPr bwMode="auto">
            <a:xfrm>
              <a:off x="2060575" y="2849017"/>
              <a:ext cx="865188" cy="341312"/>
            </a:xfrm>
            <a:prstGeom prst="rect">
              <a:avLst/>
            </a:prstGeom>
            <a:noFill/>
            <a:ln w="127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a:latin typeface="+mn-ea"/>
                  <a:ea typeface="+mn-ea"/>
                </a:rPr>
                <a:t>D:80</a:t>
              </a:r>
            </a:p>
          </p:txBody>
        </p:sp>
        <p:grpSp>
          <p:nvGrpSpPr>
            <p:cNvPr id="15396" name="组合 20"/>
            <p:cNvGrpSpPr>
              <a:grpSpLocks/>
            </p:cNvGrpSpPr>
            <p:nvPr/>
          </p:nvGrpSpPr>
          <p:grpSpPr bwMode="auto">
            <a:xfrm>
              <a:off x="4849813" y="2849017"/>
              <a:ext cx="2601912" cy="349250"/>
              <a:chOff x="1768381" y="3002252"/>
              <a:chExt cx="2600646" cy="349200"/>
            </a:xfrm>
          </p:grpSpPr>
          <p:sp>
            <p:nvSpPr>
              <p:cNvPr id="15398" name="Rectangle 13"/>
              <p:cNvSpPr>
                <a:spLocks noChangeArrowheads="1"/>
              </p:cNvSpPr>
              <p:nvPr/>
            </p:nvSpPr>
            <p:spPr bwMode="auto">
              <a:xfrm>
                <a:off x="3505427" y="3002252"/>
                <a:ext cx="863600" cy="349200"/>
              </a:xfrm>
              <a:prstGeom prst="rect">
                <a:avLst/>
              </a:prstGeom>
              <a:solidFill>
                <a:srgbClr val="0066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dirty="0">
                    <a:solidFill>
                      <a:schemeClr val="bg1"/>
                    </a:solidFill>
                    <a:latin typeface="+mn-ea"/>
                    <a:ea typeface="+mn-ea"/>
                  </a:rPr>
                  <a:t>Data</a:t>
                </a:r>
              </a:p>
            </p:txBody>
          </p:sp>
          <p:sp>
            <p:nvSpPr>
              <p:cNvPr id="15399" name="Rectangle 14"/>
              <p:cNvSpPr>
                <a:spLocks noChangeArrowheads="1"/>
              </p:cNvSpPr>
              <p:nvPr/>
            </p:nvSpPr>
            <p:spPr bwMode="auto">
              <a:xfrm>
                <a:off x="1768381" y="3002252"/>
                <a:ext cx="864418" cy="340735"/>
              </a:xfrm>
              <a:prstGeom prst="rect">
                <a:avLst/>
              </a:prstGeom>
              <a:noFill/>
              <a:ln w="127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dirty="0">
                    <a:latin typeface="+mn-ea"/>
                    <a:ea typeface="+mn-ea"/>
                  </a:rPr>
                  <a:t>S:80</a:t>
                </a:r>
              </a:p>
            </p:txBody>
          </p:sp>
        </p:grpSp>
        <p:sp>
          <p:nvSpPr>
            <p:cNvPr id="15397" name="Rectangle 14"/>
            <p:cNvSpPr>
              <a:spLocks noChangeArrowheads="1"/>
            </p:cNvSpPr>
            <p:nvPr/>
          </p:nvSpPr>
          <p:spPr bwMode="auto">
            <a:xfrm>
              <a:off x="5719763" y="2849017"/>
              <a:ext cx="865187" cy="341312"/>
            </a:xfrm>
            <a:prstGeom prst="rect">
              <a:avLst/>
            </a:prstGeom>
            <a:noFill/>
            <a:ln w="127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a:latin typeface="+mn-ea"/>
                  <a:ea typeface="+mn-ea"/>
                </a:rPr>
                <a:t>D:1027</a:t>
              </a:r>
            </a:p>
          </p:txBody>
        </p:sp>
      </p:grpSp>
      <p:pic>
        <p:nvPicPr>
          <p:cNvPr id="27" name="图片 26" descr="PC.png"/>
          <p:cNvPicPr>
            <a:picLocks noChangeAspect="1"/>
          </p:cNvPicPr>
          <p:nvPr/>
        </p:nvPicPr>
        <p:blipFill>
          <a:blip r:embed="rId3" cstate="print"/>
          <a:stretch>
            <a:fillRect/>
          </a:stretch>
        </p:blipFill>
        <p:spPr>
          <a:xfrm>
            <a:off x="2719888" y="1876579"/>
            <a:ext cx="991792" cy="761694"/>
          </a:xfrm>
          <a:prstGeom prst="rect">
            <a:avLst/>
          </a:prstGeom>
        </p:spPr>
      </p:pic>
      <p:pic>
        <p:nvPicPr>
          <p:cNvPr id="28" name="图片 27" descr="internet-蓝.png"/>
          <p:cNvPicPr>
            <a:picLocks noChangeAspect="1"/>
          </p:cNvPicPr>
          <p:nvPr/>
        </p:nvPicPr>
        <p:blipFill>
          <a:blip r:embed="rId4" cstate="print"/>
          <a:stretch>
            <a:fillRect/>
          </a:stretch>
        </p:blipFill>
        <p:spPr>
          <a:xfrm>
            <a:off x="5293236" y="1837432"/>
            <a:ext cx="1526664" cy="774900"/>
          </a:xfrm>
          <a:prstGeom prst="rect">
            <a:avLst/>
          </a:prstGeom>
        </p:spPr>
      </p:pic>
      <p:pic>
        <p:nvPicPr>
          <p:cNvPr id="29" name="图片 28" descr="交换机.png"/>
          <p:cNvPicPr>
            <a:picLocks noChangeAspect="1"/>
          </p:cNvPicPr>
          <p:nvPr/>
        </p:nvPicPr>
        <p:blipFill>
          <a:blip r:embed="rId5" cstate="print"/>
          <a:stretch>
            <a:fillRect/>
          </a:stretch>
        </p:blipFill>
        <p:spPr>
          <a:xfrm>
            <a:off x="8360257" y="1867559"/>
            <a:ext cx="979244" cy="801198"/>
          </a:xfrm>
          <a:prstGeom prst="rect">
            <a:avLst/>
          </a:prstGeom>
        </p:spPr>
      </p:pic>
    </p:spTree>
    <p:extLst>
      <p:ext uri="{BB962C8B-B14F-4D97-AF65-F5344CB8AC3E}">
        <p14:creationId xmlns:p14="http://schemas.microsoft.com/office/powerpoint/2010/main" val="3676228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5"/>
          <p:cNvSpPr>
            <a:spLocks noGrp="1"/>
          </p:cNvSpPr>
          <p:nvPr>
            <p:ph type="title"/>
          </p:nvPr>
        </p:nvSpPr>
        <p:spPr/>
        <p:txBody>
          <a:bodyPr/>
          <a:lstStyle/>
          <a:p>
            <a:r>
              <a:rPr lang="en-US" altLang="zh-CN" smtClean="0"/>
              <a:t>TCP</a:t>
            </a:r>
            <a:r>
              <a:rPr lang="zh-CN" altLang="en-US" smtClean="0"/>
              <a:t>头部</a:t>
            </a:r>
          </a:p>
        </p:txBody>
      </p:sp>
      <p:grpSp>
        <p:nvGrpSpPr>
          <p:cNvPr id="17412" name="Group 91"/>
          <p:cNvGrpSpPr>
            <a:grpSpLocks/>
          </p:cNvGrpSpPr>
          <p:nvPr/>
        </p:nvGrpSpPr>
        <p:grpSpPr bwMode="auto">
          <a:xfrm>
            <a:off x="3071814" y="2011364"/>
            <a:ext cx="5923888" cy="3900487"/>
            <a:chOff x="1547813" y="2011363"/>
            <a:chExt cx="5923888" cy="3900487"/>
          </a:xfrm>
        </p:grpSpPr>
        <p:sp>
          <p:nvSpPr>
            <p:cNvPr id="17413" name="任意多边形 6"/>
            <p:cNvSpPr>
              <a:spLocks/>
            </p:cNvSpPr>
            <p:nvPr/>
          </p:nvSpPr>
          <p:spPr bwMode="auto">
            <a:xfrm>
              <a:off x="2484438" y="2492375"/>
              <a:ext cx="4679950" cy="504825"/>
            </a:xfrm>
            <a:custGeom>
              <a:avLst/>
              <a:gdLst>
                <a:gd name="T0" fmla="*/ 118189 w 5038959"/>
                <a:gd name="T1" fmla="*/ 0 h 1588340"/>
                <a:gd name="T2" fmla="*/ 329185 w 5038959"/>
                <a:gd name="T3" fmla="*/ 0 h 1588340"/>
                <a:gd name="T4" fmla="*/ 548731 w 5038959"/>
                <a:gd name="T5" fmla="*/ 0 h 1588340"/>
                <a:gd name="T6" fmla="*/ 0 w 5038959"/>
                <a:gd name="T7" fmla="*/ 0 h 1588340"/>
                <a:gd name="T8" fmla="*/ 118189 w 5038959"/>
                <a:gd name="T9" fmla="*/ 0 h 1588340"/>
                <a:gd name="T10" fmla="*/ 0 60000 65536"/>
                <a:gd name="T11" fmla="*/ 0 60000 65536"/>
                <a:gd name="T12" fmla="*/ 0 60000 65536"/>
                <a:gd name="T13" fmla="*/ 0 60000 65536"/>
                <a:gd name="T14" fmla="*/ 0 60000 65536"/>
                <a:gd name="T15" fmla="*/ 0 w 5038959"/>
                <a:gd name="T16" fmla="*/ 0 h 1588340"/>
                <a:gd name="T17" fmla="*/ 5038959 w 5038959"/>
                <a:gd name="T18" fmla="*/ 1588340 h 1588340"/>
              </a:gdLst>
              <a:ahLst/>
              <a:cxnLst>
                <a:cxn ang="T10">
                  <a:pos x="T0" y="T1"/>
                </a:cxn>
                <a:cxn ang="T11">
                  <a:pos x="T2" y="T3"/>
                </a:cxn>
                <a:cxn ang="T12">
                  <a:pos x="T4" y="T5"/>
                </a:cxn>
                <a:cxn ang="T13">
                  <a:pos x="T6" y="T7"/>
                </a:cxn>
                <a:cxn ang="T14">
                  <a:pos x="T8" y="T9"/>
                </a:cxn>
              </a:cxnLst>
              <a:rect l="T15" t="T16" r="T17" b="T18"/>
              <a:pathLst>
                <a:path w="5038959" h="1588340">
                  <a:moveTo>
                    <a:pt x="1085314" y="0"/>
                  </a:moveTo>
                  <a:lnTo>
                    <a:pt x="3022889" y="1639"/>
                  </a:lnTo>
                  <a:lnTo>
                    <a:pt x="5038959" y="1588340"/>
                  </a:lnTo>
                  <a:lnTo>
                    <a:pt x="0" y="1588340"/>
                  </a:lnTo>
                  <a:lnTo>
                    <a:pt x="1085314" y="0"/>
                  </a:lnTo>
                  <a:close/>
                </a:path>
              </a:pathLst>
            </a:custGeom>
            <a:gradFill rotWithShape="0">
              <a:gsLst>
                <a:gs pos="0">
                  <a:srgbClr val="0099CC"/>
                </a:gs>
                <a:gs pos="100000">
                  <a:srgbClr val="99CCFF"/>
                </a:gs>
              </a:gsLst>
              <a:lin ang="5400000"/>
            </a:gra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latin typeface="+mn-ea"/>
                <a:ea typeface="+mn-ea"/>
              </a:endParaRPr>
            </a:p>
          </p:txBody>
        </p:sp>
        <p:sp>
          <p:nvSpPr>
            <p:cNvPr id="17414" name="Text Box 63"/>
            <p:cNvSpPr txBox="1">
              <a:spLocks noChangeArrowheads="1"/>
            </p:cNvSpPr>
            <p:nvPr/>
          </p:nvSpPr>
          <p:spPr bwMode="auto">
            <a:xfrm>
              <a:off x="1547813" y="4003675"/>
              <a:ext cx="8493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mn-ea"/>
                  <a:ea typeface="+mn-ea"/>
                </a:rPr>
                <a:t>20</a:t>
              </a:r>
              <a:r>
                <a:rPr lang="zh-CN" altLang="en-US" sz="1200" dirty="0">
                  <a:latin typeface="+mn-ea"/>
                  <a:ea typeface="+mn-ea"/>
                </a:rPr>
                <a:t>字节</a:t>
              </a:r>
              <a:endParaRPr lang="en-US" altLang="zh-CN" sz="1200" dirty="0">
                <a:latin typeface="+mn-ea"/>
                <a:ea typeface="+mn-ea"/>
              </a:endParaRPr>
            </a:p>
          </p:txBody>
        </p:sp>
        <p:grpSp>
          <p:nvGrpSpPr>
            <p:cNvPr id="17415" name="Group 96"/>
            <p:cNvGrpSpPr>
              <a:grpSpLocks/>
            </p:cNvGrpSpPr>
            <p:nvPr/>
          </p:nvGrpSpPr>
          <p:grpSpPr bwMode="auto">
            <a:xfrm>
              <a:off x="1558925" y="2011363"/>
              <a:ext cx="5727700" cy="492125"/>
              <a:chOff x="1098" y="1842"/>
              <a:chExt cx="3608" cy="310"/>
            </a:xfrm>
          </p:grpSpPr>
          <p:sp>
            <p:nvSpPr>
              <p:cNvPr id="97" name="Rectangle 97"/>
              <p:cNvSpPr>
                <a:spLocks noChangeArrowheads="1"/>
              </p:cNvSpPr>
              <p:nvPr/>
            </p:nvSpPr>
            <p:spPr bwMode="auto">
              <a:xfrm>
                <a:off x="2290" y="1842"/>
                <a:ext cx="1208" cy="309"/>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600" dirty="0">
                    <a:solidFill>
                      <a:schemeClr val="bg1"/>
                    </a:solidFill>
                    <a:latin typeface="+mn-ea"/>
                    <a:ea typeface="+mn-ea"/>
                  </a:rPr>
                  <a:t>TCP  Header</a:t>
                </a:r>
              </a:p>
            </p:txBody>
          </p:sp>
          <p:sp>
            <p:nvSpPr>
              <p:cNvPr id="98" name="Rectangle 98"/>
              <p:cNvSpPr>
                <a:spLocks noChangeArrowheads="1"/>
              </p:cNvSpPr>
              <p:nvPr/>
            </p:nvSpPr>
            <p:spPr bwMode="auto">
              <a:xfrm>
                <a:off x="3498" y="1842"/>
                <a:ext cx="1208" cy="309"/>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600" dirty="0">
                    <a:solidFill>
                      <a:schemeClr val="bg1"/>
                    </a:solidFill>
                    <a:latin typeface="+mn-ea"/>
                    <a:ea typeface="+mn-ea"/>
                  </a:rPr>
                  <a:t>Data</a:t>
                </a:r>
              </a:p>
            </p:txBody>
          </p:sp>
          <p:sp>
            <p:nvSpPr>
              <p:cNvPr id="99" name="Rectangle 99"/>
              <p:cNvSpPr>
                <a:spLocks noChangeArrowheads="1"/>
              </p:cNvSpPr>
              <p:nvPr/>
            </p:nvSpPr>
            <p:spPr bwMode="auto">
              <a:xfrm>
                <a:off x="1098" y="1843"/>
                <a:ext cx="1208" cy="309"/>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600" dirty="0">
                    <a:solidFill>
                      <a:schemeClr val="bg1"/>
                    </a:solidFill>
                    <a:latin typeface="+mn-ea"/>
                    <a:ea typeface="+mn-ea"/>
                  </a:rPr>
                  <a:t>IP Header</a:t>
                </a:r>
              </a:p>
            </p:txBody>
          </p:sp>
        </p:grpSp>
        <p:grpSp>
          <p:nvGrpSpPr>
            <p:cNvPr id="17416" name="Group 90"/>
            <p:cNvGrpSpPr>
              <a:grpSpLocks/>
            </p:cNvGrpSpPr>
            <p:nvPr/>
          </p:nvGrpSpPr>
          <p:grpSpPr bwMode="auto">
            <a:xfrm>
              <a:off x="2339975" y="2765425"/>
              <a:ext cx="5131726" cy="3146425"/>
              <a:chOff x="2339975" y="2765425"/>
              <a:chExt cx="5131726" cy="3146425"/>
            </a:xfrm>
          </p:grpSpPr>
          <p:sp>
            <p:nvSpPr>
              <p:cNvPr id="17417" name="Text Box 85"/>
              <p:cNvSpPr txBox="1">
                <a:spLocks noChangeArrowheads="1"/>
              </p:cNvSpPr>
              <p:nvPr/>
            </p:nvSpPr>
            <p:spPr bwMode="auto">
              <a:xfrm>
                <a:off x="4413507" y="4478189"/>
                <a:ext cx="296834"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lnSpc>
                    <a:spcPct val="80000"/>
                  </a:lnSpc>
                </a:pPr>
                <a:r>
                  <a:rPr kumimoji="1" lang="en-US" altLang="zh-CN" sz="1200">
                    <a:latin typeface="+mn-ea"/>
                    <a:ea typeface="+mn-ea"/>
                  </a:rPr>
                  <a:t>SYN</a:t>
                </a:r>
                <a:endParaRPr kumimoji="1" lang="zh-CN" altLang="en-US" sz="1200">
                  <a:latin typeface="+mn-ea"/>
                  <a:ea typeface="+mn-ea"/>
                </a:endParaRPr>
              </a:p>
            </p:txBody>
          </p:sp>
          <p:sp>
            <p:nvSpPr>
              <p:cNvPr id="17418" name="Text Box 86"/>
              <p:cNvSpPr txBox="1">
                <a:spLocks noChangeArrowheads="1"/>
              </p:cNvSpPr>
              <p:nvPr/>
            </p:nvSpPr>
            <p:spPr bwMode="auto">
              <a:xfrm>
                <a:off x="4640507" y="4478189"/>
                <a:ext cx="295247"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lnSpc>
                    <a:spcPct val="80000"/>
                  </a:lnSpc>
                </a:pPr>
                <a:r>
                  <a:rPr kumimoji="1" lang="en-US" altLang="zh-CN" sz="1200">
                    <a:latin typeface="+mn-ea"/>
                    <a:ea typeface="+mn-ea"/>
                  </a:rPr>
                  <a:t>FIN</a:t>
                </a:r>
                <a:endParaRPr kumimoji="1" lang="zh-CN" altLang="en-US" sz="1200">
                  <a:latin typeface="+mn-ea"/>
                  <a:ea typeface="+mn-ea"/>
                </a:endParaRPr>
              </a:p>
            </p:txBody>
          </p:sp>
          <p:sp>
            <p:nvSpPr>
              <p:cNvPr id="17419" name="Text Box 82"/>
              <p:cNvSpPr txBox="1">
                <a:spLocks noChangeArrowheads="1"/>
              </p:cNvSpPr>
              <p:nvPr/>
            </p:nvSpPr>
            <p:spPr bwMode="auto">
              <a:xfrm>
                <a:off x="4215135" y="4478188"/>
                <a:ext cx="296834"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lnSpc>
                    <a:spcPct val="80000"/>
                  </a:lnSpc>
                </a:pPr>
                <a:r>
                  <a:rPr kumimoji="1" lang="en-US" altLang="zh-CN" sz="1200">
                    <a:latin typeface="+mn-ea"/>
                    <a:ea typeface="+mn-ea"/>
                  </a:rPr>
                  <a:t>RST</a:t>
                </a:r>
                <a:endParaRPr kumimoji="1" lang="zh-CN" altLang="en-US" sz="1200">
                  <a:latin typeface="+mn-ea"/>
                  <a:ea typeface="+mn-ea"/>
                </a:endParaRPr>
              </a:p>
            </p:txBody>
          </p:sp>
          <p:sp>
            <p:nvSpPr>
              <p:cNvPr id="17420" name="Text Box 81"/>
              <p:cNvSpPr txBox="1">
                <a:spLocks noChangeArrowheads="1"/>
              </p:cNvSpPr>
              <p:nvPr/>
            </p:nvSpPr>
            <p:spPr bwMode="auto">
              <a:xfrm>
                <a:off x="3608045" y="4478188"/>
                <a:ext cx="29683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lnSpc>
                    <a:spcPct val="80000"/>
                  </a:lnSpc>
                </a:pPr>
                <a:r>
                  <a:rPr kumimoji="1" lang="en-US" altLang="zh-CN" sz="1200">
                    <a:latin typeface="+mn-ea"/>
                    <a:ea typeface="+mn-ea"/>
                  </a:rPr>
                  <a:t>URG</a:t>
                </a:r>
                <a:endParaRPr kumimoji="1" lang="zh-CN" altLang="en-US" sz="1200">
                  <a:latin typeface="+mn-ea"/>
                  <a:ea typeface="+mn-ea"/>
                </a:endParaRPr>
              </a:p>
            </p:txBody>
          </p:sp>
          <p:sp>
            <p:nvSpPr>
              <p:cNvPr id="17421" name="Text Box 58"/>
              <p:cNvSpPr txBox="1">
                <a:spLocks noChangeArrowheads="1"/>
              </p:cNvSpPr>
              <p:nvPr/>
            </p:nvSpPr>
            <p:spPr bwMode="auto">
              <a:xfrm>
                <a:off x="2484438" y="2765425"/>
                <a:ext cx="49872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en-US" altLang="zh-CN" sz="1200">
                    <a:latin typeface="+mn-ea"/>
                    <a:ea typeface="+mn-ea"/>
                  </a:rPr>
                  <a:t>0                                                  15                                               31</a:t>
                </a:r>
              </a:p>
            </p:txBody>
          </p:sp>
          <p:sp>
            <p:nvSpPr>
              <p:cNvPr id="17422" name="AutoShape 64"/>
              <p:cNvSpPr>
                <a:spLocks/>
              </p:cNvSpPr>
              <p:nvPr/>
            </p:nvSpPr>
            <p:spPr bwMode="auto">
              <a:xfrm>
                <a:off x="2339975" y="2979738"/>
                <a:ext cx="122238" cy="2471737"/>
              </a:xfrm>
              <a:prstGeom prst="leftBrace">
                <a:avLst>
                  <a:gd name="adj1" fmla="val 168506"/>
                  <a:gd name="adj2" fmla="val 50000"/>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sz="1200">
                  <a:latin typeface="+mn-ea"/>
                  <a:ea typeface="+mn-ea"/>
                </a:endParaRPr>
              </a:p>
            </p:txBody>
          </p:sp>
          <p:sp>
            <p:nvSpPr>
              <p:cNvPr id="17423" name="Rectangle 33"/>
              <p:cNvSpPr>
                <a:spLocks noChangeArrowheads="1"/>
              </p:cNvSpPr>
              <p:nvPr/>
            </p:nvSpPr>
            <p:spPr bwMode="auto">
              <a:xfrm>
                <a:off x="2484889" y="2986088"/>
                <a:ext cx="4679500" cy="29257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latin typeface="+mn-ea"/>
                  <a:ea typeface="+mn-ea"/>
                </a:endParaRPr>
              </a:p>
            </p:txBody>
          </p:sp>
          <p:sp>
            <p:nvSpPr>
              <p:cNvPr id="17424" name="Line 34"/>
              <p:cNvSpPr>
                <a:spLocks noChangeShapeType="1"/>
              </p:cNvSpPr>
              <p:nvPr/>
            </p:nvSpPr>
            <p:spPr bwMode="auto">
              <a:xfrm>
                <a:off x="2484889" y="3457575"/>
                <a:ext cx="4677913"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7425" name="Line 35"/>
              <p:cNvSpPr>
                <a:spLocks noChangeShapeType="1"/>
              </p:cNvSpPr>
              <p:nvPr/>
            </p:nvSpPr>
            <p:spPr bwMode="auto">
              <a:xfrm>
                <a:off x="3430948" y="3825875"/>
                <a:ext cx="0" cy="0"/>
              </a:xfrm>
              <a:prstGeom prst="line">
                <a:avLst/>
              </a:prstGeom>
              <a:noFill/>
              <a:ln w="31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7426" name="Line 36"/>
              <p:cNvSpPr>
                <a:spLocks noChangeShapeType="1"/>
              </p:cNvSpPr>
              <p:nvPr/>
            </p:nvSpPr>
            <p:spPr bwMode="auto">
              <a:xfrm>
                <a:off x="2484889" y="3929063"/>
                <a:ext cx="4677913"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7427" name="Line 37"/>
              <p:cNvSpPr>
                <a:spLocks noChangeShapeType="1"/>
              </p:cNvSpPr>
              <p:nvPr/>
            </p:nvSpPr>
            <p:spPr bwMode="auto">
              <a:xfrm>
                <a:off x="2484889" y="4456113"/>
                <a:ext cx="4677913"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7428" name="Line 38"/>
              <p:cNvSpPr>
                <a:spLocks noChangeShapeType="1"/>
              </p:cNvSpPr>
              <p:nvPr/>
            </p:nvSpPr>
            <p:spPr bwMode="auto">
              <a:xfrm>
                <a:off x="2484889" y="5437188"/>
                <a:ext cx="4677913"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7429" name="Line 39"/>
              <p:cNvSpPr>
                <a:spLocks noChangeShapeType="1"/>
              </p:cNvSpPr>
              <p:nvPr/>
            </p:nvSpPr>
            <p:spPr bwMode="auto">
              <a:xfrm>
                <a:off x="2486476" y="4981575"/>
                <a:ext cx="4677914"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7430" name="Line 40"/>
              <p:cNvSpPr>
                <a:spLocks noChangeShapeType="1"/>
              </p:cNvSpPr>
              <p:nvPr/>
            </p:nvSpPr>
            <p:spPr bwMode="auto">
              <a:xfrm>
                <a:off x="4859561" y="2994025"/>
                <a:ext cx="0" cy="442913"/>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7431" name="Text Box 48"/>
              <p:cNvSpPr txBox="1">
                <a:spLocks noChangeArrowheads="1"/>
              </p:cNvSpPr>
              <p:nvPr/>
            </p:nvSpPr>
            <p:spPr bwMode="auto">
              <a:xfrm>
                <a:off x="4788129" y="3086100"/>
                <a:ext cx="23873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Destination Port</a:t>
                </a:r>
              </a:p>
            </p:txBody>
          </p:sp>
          <p:sp>
            <p:nvSpPr>
              <p:cNvPr id="17432" name="Text Box 49"/>
              <p:cNvSpPr txBox="1">
                <a:spLocks noChangeArrowheads="1"/>
              </p:cNvSpPr>
              <p:nvPr/>
            </p:nvSpPr>
            <p:spPr bwMode="auto">
              <a:xfrm>
                <a:off x="4092293" y="3579426"/>
                <a:ext cx="15488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Sequence Number</a:t>
                </a:r>
              </a:p>
            </p:txBody>
          </p:sp>
          <p:sp>
            <p:nvSpPr>
              <p:cNvPr id="17433" name="Text Box 55"/>
              <p:cNvSpPr txBox="1">
                <a:spLocks noChangeArrowheads="1"/>
              </p:cNvSpPr>
              <p:nvPr/>
            </p:nvSpPr>
            <p:spPr bwMode="auto">
              <a:xfrm>
                <a:off x="5624587" y="4571613"/>
                <a:ext cx="7954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Window</a:t>
                </a:r>
              </a:p>
            </p:txBody>
          </p:sp>
          <p:sp>
            <p:nvSpPr>
              <p:cNvPr id="17434" name="Text Box 56"/>
              <p:cNvSpPr txBox="1">
                <a:spLocks noChangeArrowheads="1"/>
              </p:cNvSpPr>
              <p:nvPr/>
            </p:nvSpPr>
            <p:spPr bwMode="auto">
              <a:xfrm>
                <a:off x="3151597" y="5103426"/>
                <a:ext cx="9380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Checksum</a:t>
                </a:r>
                <a:endParaRPr kumimoji="1" lang="zh-CN" altLang="en-US" sz="1200">
                  <a:latin typeface="+mn-ea"/>
                  <a:ea typeface="+mn-ea"/>
                </a:endParaRPr>
              </a:p>
            </p:txBody>
          </p:sp>
          <p:sp>
            <p:nvSpPr>
              <p:cNvPr id="17435" name="Text Box 57"/>
              <p:cNvSpPr txBox="1">
                <a:spLocks noChangeArrowheads="1"/>
              </p:cNvSpPr>
              <p:nvPr/>
            </p:nvSpPr>
            <p:spPr bwMode="auto">
              <a:xfrm>
                <a:off x="3967596" y="5541576"/>
                <a:ext cx="7697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Options</a:t>
                </a:r>
              </a:p>
            </p:txBody>
          </p:sp>
          <p:sp>
            <p:nvSpPr>
              <p:cNvPr id="17436" name="Text Box 66"/>
              <p:cNvSpPr txBox="1">
                <a:spLocks noChangeArrowheads="1"/>
              </p:cNvSpPr>
              <p:nvPr/>
            </p:nvSpPr>
            <p:spPr bwMode="auto">
              <a:xfrm>
                <a:off x="3217932" y="3085713"/>
                <a:ext cx="1038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Source Port</a:t>
                </a:r>
              </a:p>
            </p:txBody>
          </p:sp>
          <p:sp>
            <p:nvSpPr>
              <p:cNvPr id="17437" name="Line 68"/>
              <p:cNvSpPr>
                <a:spLocks noChangeShapeType="1"/>
              </p:cNvSpPr>
              <p:nvPr/>
            </p:nvSpPr>
            <p:spPr bwMode="auto">
              <a:xfrm>
                <a:off x="3132526" y="4456113"/>
                <a:ext cx="0" cy="5254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7438" name="Text Box 69"/>
              <p:cNvSpPr txBox="1">
                <a:spLocks noChangeArrowheads="1"/>
              </p:cNvSpPr>
              <p:nvPr/>
            </p:nvSpPr>
            <p:spPr bwMode="auto">
              <a:xfrm>
                <a:off x="3967102" y="4052501"/>
                <a:ext cx="18309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Acknowledge Number</a:t>
                </a:r>
              </a:p>
            </p:txBody>
          </p:sp>
          <p:sp>
            <p:nvSpPr>
              <p:cNvPr id="17439" name="Text Box 70"/>
              <p:cNvSpPr txBox="1">
                <a:spLocks noChangeArrowheads="1"/>
              </p:cNvSpPr>
              <p:nvPr/>
            </p:nvSpPr>
            <p:spPr bwMode="auto">
              <a:xfrm>
                <a:off x="2460625" y="4481661"/>
                <a:ext cx="7190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Header length</a:t>
                </a:r>
              </a:p>
            </p:txBody>
          </p:sp>
          <p:sp>
            <p:nvSpPr>
              <p:cNvPr id="17440" name="Text Box 72"/>
              <p:cNvSpPr txBox="1">
                <a:spLocks noChangeArrowheads="1"/>
              </p:cNvSpPr>
              <p:nvPr/>
            </p:nvSpPr>
            <p:spPr bwMode="auto">
              <a:xfrm>
                <a:off x="3131840" y="4571613"/>
                <a:ext cx="5551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Resv.</a:t>
                </a:r>
              </a:p>
            </p:txBody>
          </p:sp>
          <p:sp>
            <p:nvSpPr>
              <p:cNvPr id="17441" name="Line 73"/>
              <p:cNvSpPr>
                <a:spLocks noChangeShapeType="1"/>
              </p:cNvSpPr>
              <p:nvPr/>
            </p:nvSpPr>
            <p:spPr bwMode="auto">
              <a:xfrm>
                <a:off x="3629546" y="4456162"/>
                <a:ext cx="0" cy="5254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7442" name="Line 75"/>
              <p:cNvSpPr>
                <a:spLocks noChangeShapeType="1"/>
              </p:cNvSpPr>
              <p:nvPr/>
            </p:nvSpPr>
            <p:spPr bwMode="auto">
              <a:xfrm>
                <a:off x="4861147" y="4456113"/>
                <a:ext cx="0" cy="5254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7443" name="Line 76"/>
              <p:cNvSpPr>
                <a:spLocks noChangeShapeType="1"/>
              </p:cNvSpPr>
              <p:nvPr/>
            </p:nvSpPr>
            <p:spPr bwMode="auto">
              <a:xfrm>
                <a:off x="3840237" y="4456582"/>
                <a:ext cx="0" cy="5254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7444" name="Line 77"/>
              <p:cNvSpPr>
                <a:spLocks noChangeShapeType="1"/>
              </p:cNvSpPr>
              <p:nvPr/>
            </p:nvSpPr>
            <p:spPr bwMode="auto">
              <a:xfrm>
                <a:off x="4067944" y="4455896"/>
                <a:ext cx="0" cy="5254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7445" name="Line 78"/>
              <p:cNvSpPr>
                <a:spLocks noChangeShapeType="1"/>
              </p:cNvSpPr>
              <p:nvPr/>
            </p:nvSpPr>
            <p:spPr bwMode="auto">
              <a:xfrm>
                <a:off x="4262760" y="4457268"/>
                <a:ext cx="0" cy="5254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7446" name="Line 79"/>
              <p:cNvSpPr>
                <a:spLocks noChangeShapeType="1"/>
              </p:cNvSpPr>
              <p:nvPr/>
            </p:nvSpPr>
            <p:spPr bwMode="auto">
              <a:xfrm>
                <a:off x="4443859" y="4456113"/>
                <a:ext cx="0" cy="5254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7447" name="Line 80"/>
              <p:cNvSpPr>
                <a:spLocks noChangeShapeType="1"/>
              </p:cNvSpPr>
              <p:nvPr/>
            </p:nvSpPr>
            <p:spPr bwMode="auto">
              <a:xfrm>
                <a:off x="4659699" y="4456113"/>
                <a:ext cx="0" cy="5254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7448" name="Text Box 83"/>
              <p:cNvSpPr txBox="1">
                <a:spLocks noChangeArrowheads="1"/>
              </p:cNvSpPr>
              <p:nvPr/>
            </p:nvSpPr>
            <p:spPr bwMode="auto">
              <a:xfrm>
                <a:off x="3799685" y="4478188"/>
                <a:ext cx="296834"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lnSpc>
                    <a:spcPct val="80000"/>
                  </a:lnSpc>
                </a:pPr>
                <a:r>
                  <a:rPr kumimoji="1" lang="en-US" altLang="zh-CN" sz="1200">
                    <a:latin typeface="+mn-ea"/>
                    <a:ea typeface="+mn-ea"/>
                  </a:rPr>
                  <a:t>ACK</a:t>
                </a:r>
                <a:endParaRPr kumimoji="1" lang="zh-CN" altLang="en-US" sz="1200">
                  <a:latin typeface="+mn-ea"/>
                  <a:ea typeface="+mn-ea"/>
                </a:endParaRPr>
              </a:p>
            </p:txBody>
          </p:sp>
          <p:sp>
            <p:nvSpPr>
              <p:cNvPr id="17449" name="Text Box 84"/>
              <p:cNvSpPr txBox="1">
                <a:spLocks noChangeArrowheads="1"/>
              </p:cNvSpPr>
              <p:nvPr/>
            </p:nvSpPr>
            <p:spPr bwMode="auto">
              <a:xfrm>
                <a:off x="4012534" y="4478188"/>
                <a:ext cx="296834"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lnSpc>
                    <a:spcPct val="80000"/>
                  </a:lnSpc>
                </a:pPr>
                <a:r>
                  <a:rPr kumimoji="1" lang="en-US" altLang="zh-CN" sz="1200">
                    <a:latin typeface="+mn-ea"/>
                    <a:ea typeface="+mn-ea"/>
                  </a:rPr>
                  <a:t>PSH</a:t>
                </a:r>
                <a:endParaRPr kumimoji="1" lang="zh-CN" altLang="en-US" sz="1200">
                  <a:latin typeface="+mn-ea"/>
                  <a:ea typeface="+mn-ea"/>
                </a:endParaRPr>
              </a:p>
            </p:txBody>
          </p:sp>
          <p:sp>
            <p:nvSpPr>
              <p:cNvPr id="17450" name="Line 87"/>
              <p:cNvSpPr>
                <a:spLocks noChangeShapeType="1"/>
              </p:cNvSpPr>
              <p:nvPr/>
            </p:nvSpPr>
            <p:spPr bwMode="auto">
              <a:xfrm>
                <a:off x="4859561" y="4975225"/>
                <a:ext cx="0" cy="461963"/>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7451" name="Text Box 88"/>
              <p:cNvSpPr txBox="1">
                <a:spLocks noChangeArrowheads="1"/>
              </p:cNvSpPr>
              <p:nvPr/>
            </p:nvSpPr>
            <p:spPr bwMode="auto">
              <a:xfrm>
                <a:off x="5367532" y="5103426"/>
                <a:ext cx="12634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Urgent Pointer</a:t>
                </a:r>
              </a:p>
            </p:txBody>
          </p:sp>
          <p:sp>
            <p:nvSpPr>
              <p:cNvPr id="17452" name="Line 87"/>
              <p:cNvSpPr>
                <a:spLocks noChangeShapeType="1"/>
              </p:cNvSpPr>
              <p:nvPr/>
            </p:nvSpPr>
            <p:spPr bwMode="auto">
              <a:xfrm>
                <a:off x="6083405" y="5445125"/>
                <a:ext cx="0" cy="461963"/>
              </a:xfrm>
              <a:prstGeom prst="line">
                <a:avLst/>
              </a:prstGeom>
              <a:noFill/>
              <a:ln w="3175">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17453" name="Text Box 57"/>
              <p:cNvSpPr txBox="1">
                <a:spLocks noChangeArrowheads="1"/>
              </p:cNvSpPr>
              <p:nvPr/>
            </p:nvSpPr>
            <p:spPr bwMode="auto">
              <a:xfrm>
                <a:off x="6197114" y="5547926"/>
                <a:ext cx="7884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Padding</a:t>
                </a:r>
              </a:p>
            </p:txBody>
          </p:sp>
        </p:grpSp>
      </p:grpSp>
    </p:spTree>
    <p:extLst>
      <p:ext uri="{BB962C8B-B14F-4D97-AF65-F5344CB8AC3E}">
        <p14:creationId xmlns:p14="http://schemas.microsoft.com/office/powerpoint/2010/main" val="3521257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5"/>
          <p:cNvSpPr>
            <a:spLocks noGrp="1"/>
          </p:cNvSpPr>
          <p:nvPr>
            <p:ph type="title"/>
          </p:nvPr>
        </p:nvSpPr>
        <p:spPr/>
        <p:txBody>
          <a:bodyPr/>
          <a:lstStyle/>
          <a:p>
            <a:r>
              <a:rPr lang="en-US" altLang="zh-CN" smtClean="0"/>
              <a:t>TCP</a:t>
            </a:r>
            <a:r>
              <a:rPr lang="zh-CN" altLang="en-US" smtClean="0"/>
              <a:t>建立连接的过程</a:t>
            </a:r>
            <a:endParaRPr lang="zh-CN" altLang="en-US" dirty="0" smtClean="0"/>
          </a:p>
        </p:txBody>
      </p:sp>
      <p:sp>
        <p:nvSpPr>
          <p:cNvPr id="4" name="文本占位符 3"/>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TCP</a:t>
            </a:r>
            <a:r>
              <a:rPr lang="zh-CN" altLang="en-US" dirty="0" smtClean="0"/>
              <a:t>通过三次握手建立可靠连接。</a:t>
            </a:r>
            <a:endParaRPr lang="en-US" altLang="zh-CN" dirty="0" smtClean="0"/>
          </a:p>
          <a:p>
            <a:endParaRPr lang="zh-CN" altLang="en-US" dirty="0"/>
          </a:p>
        </p:txBody>
      </p:sp>
      <p:grpSp>
        <p:nvGrpSpPr>
          <p:cNvPr id="19460" name="Group 20"/>
          <p:cNvGrpSpPr>
            <a:grpSpLocks/>
          </p:cNvGrpSpPr>
          <p:nvPr/>
        </p:nvGrpSpPr>
        <p:grpSpPr bwMode="auto">
          <a:xfrm>
            <a:off x="3375081" y="1519239"/>
            <a:ext cx="5389509" cy="3768725"/>
            <a:chOff x="1851082" y="1591717"/>
            <a:chExt cx="5389596" cy="3768725"/>
          </a:xfrm>
        </p:grpSpPr>
        <p:sp>
          <p:nvSpPr>
            <p:cNvPr id="19462" name="Line 13"/>
            <p:cNvSpPr>
              <a:spLocks noChangeShapeType="1"/>
            </p:cNvSpPr>
            <p:nvPr/>
          </p:nvSpPr>
          <p:spPr bwMode="auto">
            <a:xfrm>
              <a:off x="2890838" y="1828254"/>
              <a:ext cx="0" cy="35321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9463" name="Line 17"/>
            <p:cNvSpPr>
              <a:spLocks noChangeShapeType="1"/>
            </p:cNvSpPr>
            <p:nvPr/>
          </p:nvSpPr>
          <p:spPr bwMode="auto">
            <a:xfrm>
              <a:off x="2946400" y="2244179"/>
              <a:ext cx="3175000" cy="469900"/>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9464" name="Line 18"/>
            <p:cNvSpPr>
              <a:spLocks noChangeShapeType="1"/>
            </p:cNvSpPr>
            <p:nvPr/>
          </p:nvSpPr>
          <p:spPr bwMode="auto">
            <a:xfrm flipH="1">
              <a:off x="2916238" y="2777579"/>
              <a:ext cx="3189287" cy="12160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9465" name="Line 19"/>
            <p:cNvSpPr>
              <a:spLocks noChangeShapeType="1"/>
            </p:cNvSpPr>
            <p:nvPr/>
          </p:nvSpPr>
          <p:spPr bwMode="auto">
            <a:xfrm>
              <a:off x="2916238" y="4065042"/>
              <a:ext cx="3111500" cy="1106487"/>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9466" name="Line 20"/>
            <p:cNvSpPr>
              <a:spLocks noChangeShapeType="1"/>
            </p:cNvSpPr>
            <p:nvPr/>
          </p:nvSpPr>
          <p:spPr bwMode="auto">
            <a:xfrm flipH="1">
              <a:off x="6156325" y="1828254"/>
              <a:ext cx="0" cy="35321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9467" name="Text Box 22"/>
            <p:cNvSpPr txBox="1">
              <a:spLocks noChangeArrowheads="1"/>
            </p:cNvSpPr>
            <p:nvPr/>
          </p:nvSpPr>
          <p:spPr bwMode="auto">
            <a:xfrm rot="522686">
              <a:off x="3214688" y="2055267"/>
              <a:ext cx="2089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800" dirty="0">
                  <a:latin typeface="+mn-ea"/>
                  <a:ea typeface="+mn-ea"/>
                  <a:sym typeface="Wingdings" panose="05000000000000000000" pitchFamily="2" charset="2"/>
                </a:rPr>
                <a:t></a:t>
              </a:r>
              <a:r>
                <a:rPr lang="en-US" altLang="zh-CN" sz="1400" dirty="0">
                  <a:latin typeface="+mn-ea"/>
                  <a:ea typeface="+mn-ea"/>
                  <a:sym typeface="Wingdings" panose="05000000000000000000" pitchFamily="2" charset="2"/>
                </a:rPr>
                <a:t>Send </a:t>
              </a:r>
              <a:r>
                <a:rPr lang="en-US" altLang="zh-CN" sz="1400" dirty="0">
                  <a:latin typeface="+mn-ea"/>
                  <a:ea typeface="+mn-ea"/>
                </a:rPr>
                <a:t>SYN</a:t>
              </a:r>
            </a:p>
          </p:txBody>
        </p:sp>
        <p:sp>
          <p:nvSpPr>
            <p:cNvPr id="19468" name="Text Box 23"/>
            <p:cNvSpPr txBox="1">
              <a:spLocks noChangeArrowheads="1"/>
            </p:cNvSpPr>
            <p:nvPr/>
          </p:nvSpPr>
          <p:spPr bwMode="auto">
            <a:xfrm rot="-1136199">
              <a:off x="2700338" y="3093492"/>
              <a:ext cx="3109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800">
                  <a:latin typeface="+mn-ea"/>
                  <a:ea typeface="+mn-ea"/>
                  <a:sym typeface="Wingdings" panose="05000000000000000000" pitchFamily="2" charset="2"/>
                </a:rPr>
                <a:t></a:t>
              </a:r>
              <a:r>
                <a:rPr lang="en-US" altLang="zh-CN" sz="1400">
                  <a:latin typeface="+mn-ea"/>
                  <a:ea typeface="+mn-ea"/>
                </a:rPr>
                <a:t>Send SYN,ACK</a:t>
              </a:r>
            </a:p>
          </p:txBody>
        </p:sp>
        <p:sp>
          <p:nvSpPr>
            <p:cNvPr id="19469" name="Text Box 24"/>
            <p:cNvSpPr txBox="1">
              <a:spLocks noChangeArrowheads="1"/>
            </p:cNvSpPr>
            <p:nvPr/>
          </p:nvSpPr>
          <p:spPr bwMode="auto">
            <a:xfrm rot="1135527">
              <a:off x="2903538" y="4201567"/>
              <a:ext cx="2681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800" dirty="0">
                  <a:latin typeface="+mn-ea"/>
                  <a:ea typeface="+mn-ea"/>
                  <a:sym typeface="Wingdings" panose="05000000000000000000" pitchFamily="2" charset="2"/>
                </a:rPr>
                <a:t></a:t>
              </a:r>
              <a:r>
                <a:rPr lang="en-US" altLang="zh-CN" sz="1400" dirty="0">
                  <a:latin typeface="+mn-ea"/>
                  <a:ea typeface="+mn-ea"/>
                  <a:sym typeface="Wingdings" panose="05000000000000000000" pitchFamily="2" charset="2"/>
                </a:rPr>
                <a:t>Send ACK</a:t>
              </a:r>
              <a:endParaRPr lang="zh-CN" altLang="en-US" sz="1100" dirty="0">
                <a:latin typeface="+mn-ea"/>
                <a:ea typeface="+mn-ea"/>
              </a:endParaRPr>
            </a:p>
          </p:txBody>
        </p:sp>
        <p:sp>
          <p:nvSpPr>
            <p:cNvPr id="19471" name="TextBox 8"/>
            <p:cNvSpPr txBox="1">
              <a:spLocks noChangeArrowheads="1"/>
            </p:cNvSpPr>
            <p:nvPr/>
          </p:nvSpPr>
          <p:spPr bwMode="auto">
            <a:xfrm>
              <a:off x="1851082" y="1591717"/>
              <a:ext cx="6063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A</a:t>
              </a:r>
              <a:endParaRPr lang="zh-CN" altLang="en-US" sz="1200" dirty="0">
                <a:latin typeface="+mn-ea"/>
                <a:ea typeface="+mn-ea"/>
              </a:endParaRPr>
            </a:p>
          </p:txBody>
        </p:sp>
        <p:sp>
          <p:nvSpPr>
            <p:cNvPr id="19472" name="TextBox 9"/>
            <p:cNvSpPr txBox="1">
              <a:spLocks noChangeArrowheads="1"/>
            </p:cNvSpPr>
            <p:nvPr/>
          </p:nvSpPr>
          <p:spPr bwMode="auto">
            <a:xfrm>
              <a:off x="6441988" y="1592124"/>
              <a:ext cx="7986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 A</a:t>
              </a:r>
              <a:endParaRPr lang="zh-CN" altLang="en-US" sz="1200">
                <a:latin typeface="+mn-ea"/>
                <a:ea typeface="+mn-ea"/>
              </a:endParaRPr>
            </a:p>
          </p:txBody>
        </p:sp>
        <p:sp>
          <p:nvSpPr>
            <p:cNvPr id="19474" name="矩形 17"/>
            <p:cNvSpPr>
              <a:spLocks noChangeArrowheads="1"/>
            </p:cNvSpPr>
            <p:nvPr/>
          </p:nvSpPr>
          <p:spPr bwMode="auto">
            <a:xfrm rot="541841">
              <a:off x="3544819" y="2464941"/>
              <a:ext cx="12923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a:t>
              </a:r>
              <a:r>
                <a:rPr lang="en-US" altLang="zh-CN" sz="1400" dirty="0" err="1" smtClean="0">
                  <a:latin typeface="+mn-ea"/>
                  <a:ea typeface="+mn-ea"/>
                </a:rPr>
                <a:t>seq</a:t>
              </a:r>
              <a:r>
                <a:rPr lang="en-US" altLang="zh-CN" sz="1400" dirty="0" smtClean="0">
                  <a:latin typeface="+mn-ea"/>
                  <a:ea typeface="+mn-ea"/>
                </a:rPr>
                <a:t>=a, </a:t>
              </a:r>
              <a:r>
                <a:rPr lang="en-US" altLang="zh-CN" sz="1400" dirty="0">
                  <a:latin typeface="+mn-ea"/>
                  <a:ea typeface="+mn-ea"/>
                </a:rPr>
                <a:t>SYN)</a:t>
              </a:r>
              <a:endParaRPr lang="zh-CN" altLang="en-US" sz="1400" dirty="0">
                <a:latin typeface="+mn-ea"/>
                <a:ea typeface="+mn-ea"/>
              </a:endParaRPr>
            </a:p>
          </p:txBody>
        </p:sp>
        <p:sp>
          <p:nvSpPr>
            <p:cNvPr id="19475" name="矩形 18"/>
            <p:cNvSpPr>
              <a:spLocks noChangeArrowheads="1"/>
            </p:cNvSpPr>
            <p:nvPr/>
          </p:nvSpPr>
          <p:spPr bwMode="auto">
            <a:xfrm rot="20321997">
              <a:off x="3512404" y="3290441"/>
              <a:ext cx="25113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a:t>
              </a:r>
              <a:r>
                <a:rPr lang="en-US" altLang="zh-CN" sz="1400" dirty="0" err="1" smtClean="0">
                  <a:latin typeface="+mn-ea"/>
                  <a:ea typeface="+mn-ea"/>
                </a:rPr>
                <a:t>seq</a:t>
              </a:r>
              <a:r>
                <a:rPr lang="en-US" altLang="zh-CN" sz="1400" dirty="0" smtClean="0">
                  <a:latin typeface="+mn-ea"/>
                  <a:ea typeface="+mn-ea"/>
                </a:rPr>
                <a:t>=</a:t>
              </a:r>
              <a:r>
                <a:rPr lang="en-US" altLang="zh-CN" sz="1400" dirty="0" err="1" smtClean="0">
                  <a:latin typeface="+mn-ea"/>
                  <a:ea typeface="+mn-ea"/>
                </a:rPr>
                <a:t>b,ack</a:t>
              </a:r>
              <a:r>
                <a:rPr lang="en-US" altLang="zh-CN" sz="1400" dirty="0" smtClean="0">
                  <a:latin typeface="+mn-ea"/>
                  <a:ea typeface="+mn-ea"/>
                </a:rPr>
                <a:t>=a+1</a:t>
              </a:r>
              <a:r>
                <a:rPr lang="en-US" altLang="zh-CN" sz="1400" dirty="0">
                  <a:latin typeface="+mn-ea"/>
                  <a:ea typeface="+mn-ea"/>
                </a:rPr>
                <a:t>, SYN,ACK)</a:t>
              </a:r>
              <a:endParaRPr lang="zh-CN" altLang="en-US" sz="1400" dirty="0">
                <a:latin typeface="+mn-ea"/>
                <a:ea typeface="+mn-ea"/>
              </a:endParaRPr>
            </a:p>
          </p:txBody>
        </p:sp>
        <p:sp>
          <p:nvSpPr>
            <p:cNvPr id="19476" name="矩形 19"/>
            <p:cNvSpPr>
              <a:spLocks noChangeArrowheads="1"/>
            </p:cNvSpPr>
            <p:nvPr/>
          </p:nvSpPr>
          <p:spPr bwMode="auto">
            <a:xfrm rot="1211280">
              <a:off x="3237764" y="4687441"/>
              <a:ext cx="23477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a:t>
              </a:r>
              <a:r>
                <a:rPr lang="en-US" altLang="zh-CN" sz="1400" dirty="0" err="1">
                  <a:latin typeface="+mn-ea"/>
                  <a:ea typeface="+mn-ea"/>
                </a:rPr>
                <a:t>seq</a:t>
              </a:r>
              <a:r>
                <a:rPr lang="en-US" altLang="zh-CN" sz="1400" dirty="0">
                  <a:latin typeface="+mn-ea"/>
                  <a:ea typeface="+mn-ea"/>
                </a:rPr>
                <a:t>=a+1,ack=b+1, ACK)</a:t>
              </a:r>
              <a:endParaRPr lang="zh-CN" altLang="en-US" sz="1400" dirty="0">
                <a:latin typeface="+mn-ea"/>
                <a:ea typeface="+mn-ea"/>
              </a:endParaRPr>
            </a:p>
          </p:txBody>
        </p:sp>
      </p:grpSp>
      <p:pic>
        <p:nvPicPr>
          <p:cNvPr id="24" name="图片 23" descr="PC.png"/>
          <p:cNvPicPr>
            <a:picLocks noChangeAspect="1"/>
          </p:cNvPicPr>
          <p:nvPr/>
        </p:nvPicPr>
        <p:blipFill>
          <a:blip r:embed="rId3" cstate="print"/>
          <a:stretch>
            <a:fillRect/>
          </a:stretch>
        </p:blipFill>
        <p:spPr>
          <a:xfrm>
            <a:off x="3231527" y="1862933"/>
            <a:ext cx="991792" cy="761694"/>
          </a:xfrm>
          <a:prstGeom prst="rect">
            <a:avLst/>
          </a:prstGeom>
        </p:spPr>
      </p:pic>
      <p:pic>
        <p:nvPicPr>
          <p:cNvPr id="25" name="图片 24" descr="交换机.png"/>
          <p:cNvPicPr>
            <a:picLocks noChangeAspect="1"/>
          </p:cNvPicPr>
          <p:nvPr/>
        </p:nvPicPr>
        <p:blipFill>
          <a:blip r:embed="rId4" cstate="print"/>
          <a:stretch>
            <a:fillRect/>
          </a:stretch>
        </p:blipFill>
        <p:spPr>
          <a:xfrm>
            <a:off x="7903916" y="1855342"/>
            <a:ext cx="979244" cy="801198"/>
          </a:xfrm>
          <a:prstGeom prst="rect">
            <a:avLst/>
          </a:prstGeom>
        </p:spPr>
      </p:pic>
    </p:spTree>
    <p:extLst>
      <p:ext uri="{BB962C8B-B14F-4D97-AF65-F5344CB8AC3E}">
        <p14:creationId xmlns:p14="http://schemas.microsoft.com/office/powerpoint/2010/main" val="102067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5"/>
          <p:cNvSpPr>
            <a:spLocks noGrp="1"/>
          </p:cNvSpPr>
          <p:nvPr>
            <p:ph type="title"/>
          </p:nvPr>
        </p:nvSpPr>
        <p:spPr/>
        <p:txBody>
          <a:bodyPr/>
          <a:lstStyle/>
          <a:p>
            <a:r>
              <a:rPr lang="en-US" altLang="zh-CN" smtClean="0"/>
              <a:t>TCP</a:t>
            </a:r>
            <a:r>
              <a:rPr lang="zh-CN" altLang="en-US" smtClean="0"/>
              <a:t>传输过程</a:t>
            </a:r>
            <a:endParaRPr lang="zh-CN" altLang="en-US" dirty="0" smtClean="0"/>
          </a:p>
        </p:txBody>
      </p:sp>
      <p:grpSp>
        <p:nvGrpSpPr>
          <p:cNvPr id="21508" name="Group 26"/>
          <p:cNvGrpSpPr>
            <a:grpSpLocks/>
          </p:cNvGrpSpPr>
          <p:nvPr/>
        </p:nvGrpSpPr>
        <p:grpSpPr bwMode="auto">
          <a:xfrm>
            <a:off x="2495551" y="1557338"/>
            <a:ext cx="7345363" cy="4525962"/>
            <a:chOff x="971550" y="1700213"/>
            <a:chExt cx="7345363" cy="4525961"/>
          </a:xfrm>
        </p:grpSpPr>
        <p:grpSp>
          <p:nvGrpSpPr>
            <p:cNvPr id="21513" name="Group 3"/>
            <p:cNvGrpSpPr>
              <a:grpSpLocks/>
            </p:cNvGrpSpPr>
            <p:nvPr/>
          </p:nvGrpSpPr>
          <p:grpSpPr bwMode="auto">
            <a:xfrm>
              <a:off x="971550" y="2949575"/>
              <a:ext cx="7345363" cy="3276599"/>
              <a:chOff x="612" y="1904"/>
              <a:chExt cx="4627" cy="2064"/>
            </a:xfrm>
          </p:grpSpPr>
          <p:sp>
            <p:nvSpPr>
              <p:cNvPr id="21516" name="Line 4"/>
              <p:cNvSpPr>
                <a:spLocks noChangeShapeType="1"/>
              </p:cNvSpPr>
              <p:nvPr/>
            </p:nvSpPr>
            <p:spPr bwMode="auto">
              <a:xfrm>
                <a:off x="1882" y="2085"/>
                <a:ext cx="1950" cy="0"/>
              </a:xfrm>
              <a:prstGeom prst="line">
                <a:avLst/>
              </a:prstGeom>
              <a:noFill/>
              <a:ln w="31750">
                <a:solidFill>
                  <a:schemeClr val="bg2"/>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mn-ea"/>
                  <a:ea typeface="+mn-ea"/>
                </a:endParaRPr>
              </a:p>
            </p:txBody>
          </p:sp>
          <p:sp>
            <p:nvSpPr>
              <p:cNvPr id="21517" name="Line 5"/>
              <p:cNvSpPr>
                <a:spLocks noChangeShapeType="1"/>
              </p:cNvSpPr>
              <p:nvPr/>
            </p:nvSpPr>
            <p:spPr bwMode="auto">
              <a:xfrm>
                <a:off x="1882" y="2282"/>
                <a:ext cx="1950" cy="0"/>
              </a:xfrm>
              <a:prstGeom prst="line">
                <a:avLst/>
              </a:prstGeom>
              <a:noFill/>
              <a:ln w="31750">
                <a:solidFill>
                  <a:schemeClr val="bg2"/>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mn-ea"/>
                  <a:ea typeface="+mn-ea"/>
                </a:endParaRPr>
              </a:p>
            </p:txBody>
          </p:sp>
          <p:sp>
            <p:nvSpPr>
              <p:cNvPr id="21518" name="Line 6"/>
              <p:cNvSpPr>
                <a:spLocks noChangeShapeType="1"/>
              </p:cNvSpPr>
              <p:nvPr/>
            </p:nvSpPr>
            <p:spPr bwMode="auto">
              <a:xfrm>
                <a:off x="1882" y="2464"/>
                <a:ext cx="1950" cy="0"/>
              </a:xfrm>
              <a:prstGeom prst="line">
                <a:avLst/>
              </a:prstGeom>
              <a:noFill/>
              <a:ln w="31750">
                <a:solidFill>
                  <a:schemeClr val="bg2"/>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mn-ea"/>
                  <a:ea typeface="+mn-ea"/>
                </a:endParaRPr>
              </a:p>
            </p:txBody>
          </p:sp>
          <p:sp>
            <p:nvSpPr>
              <p:cNvPr id="21519" name="Text Box 7"/>
              <p:cNvSpPr txBox="1">
                <a:spLocks noChangeArrowheads="1"/>
              </p:cNvSpPr>
              <p:nvPr/>
            </p:nvSpPr>
            <p:spPr bwMode="auto">
              <a:xfrm>
                <a:off x="624" y="1979"/>
                <a:ext cx="116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zh-CN" altLang="en-US" sz="1200" dirty="0">
                    <a:latin typeface="+mn-ea"/>
                    <a:ea typeface="+mn-ea"/>
                  </a:rPr>
                  <a:t>数据段</a:t>
                </a:r>
                <a:r>
                  <a:rPr kumimoji="1" lang="en-US" altLang="zh-CN" sz="1200" dirty="0">
                    <a:latin typeface="+mn-ea"/>
                    <a:ea typeface="+mn-ea"/>
                  </a:rPr>
                  <a:t>N</a:t>
                </a:r>
              </a:p>
            </p:txBody>
          </p:sp>
          <p:sp>
            <p:nvSpPr>
              <p:cNvPr id="21520" name="Line 8"/>
              <p:cNvSpPr>
                <a:spLocks noChangeShapeType="1"/>
              </p:cNvSpPr>
              <p:nvPr/>
            </p:nvSpPr>
            <p:spPr bwMode="auto">
              <a:xfrm>
                <a:off x="1882" y="2660"/>
                <a:ext cx="1950" cy="0"/>
              </a:xfrm>
              <a:prstGeom prst="line">
                <a:avLst/>
              </a:prstGeom>
              <a:noFill/>
              <a:ln w="31750">
                <a:solidFill>
                  <a:srgbClr val="990000"/>
                </a:solidFill>
                <a:round/>
                <a:headEnd type="triangle" w="lg" len="lg"/>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mn-ea"/>
                  <a:ea typeface="+mn-ea"/>
                </a:endParaRPr>
              </a:p>
            </p:txBody>
          </p:sp>
          <p:sp>
            <p:nvSpPr>
              <p:cNvPr id="21521" name="Text Box 9"/>
              <p:cNvSpPr txBox="1">
                <a:spLocks noChangeArrowheads="1"/>
              </p:cNvSpPr>
              <p:nvPr/>
            </p:nvSpPr>
            <p:spPr bwMode="auto">
              <a:xfrm>
                <a:off x="4071" y="2554"/>
                <a:ext cx="116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zh-CN" altLang="en-US" sz="1200" dirty="0">
                    <a:latin typeface="+mn-ea"/>
                    <a:ea typeface="+mn-ea"/>
                  </a:rPr>
                  <a:t>确认号</a:t>
                </a:r>
                <a:r>
                  <a:rPr kumimoji="1" lang="en-US" altLang="zh-CN" sz="1200" dirty="0">
                    <a:latin typeface="+mn-ea"/>
                    <a:ea typeface="+mn-ea"/>
                  </a:rPr>
                  <a:t>M+1500</a:t>
                </a:r>
              </a:p>
            </p:txBody>
          </p:sp>
          <p:sp>
            <p:nvSpPr>
              <p:cNvPr id="21522" name="Line 10"/>
              <p:cNvSpPr>
                <a:spLocks noChangeShapeType="1"/>
              </p:cNvSpPr>
              <p:nvPr/>
            </p:nvSpPr>
            <p:spPr bwMode="auto">
              <a:xfrm>
                <a:off x="1882" y="2842"/>
                <a:ext cx="1950" cy="0"/>
              </a:xfrm>
              <a:prstGeom prst="line">
                <a:avLst/>
              </a:prstGeom>
              <a:noFill/>
              <a:ln w="31750">
                <a:solidFill>
                  <a:srgbClr val="0000CC"/>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mn-ea"/>
                  <a:ea typeface="+mn-ea"/>
                </a:endParaRPr>
              </a:p>
            </p:txBody>
          </p:sp>
          <p:sp>
            <p:nvSpPr>
              <p:cNvPr id="21523" name="Line 11"/>
              <p:cNvSpPr>
                <a:spLocks noChangeShapeType="1"/>
              </p:cNvSpPr>
              <p:nvPr/>
            </p:nvSpPr>
            <p:spPr bwMode="auto">
              <a:xfrm>
                <a:off x="1882" y="3009"/>
                <a:ext cx="1950" cy="0"/>
              </a:xfrm>
              <a:prstGeom prst="line">
                <a:avLst/>
              </a:prstGeom>
              <a:noFill/>
              <a:ln w="31750">
                <a:solidFill>
                  <a:schemeClr val="bg2"/>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mn-ea"/>
                  <a:ea typeface="+mn-ea"/>
                </a:endParaRPr>
              </a:p>
            </p:txBody>
          </p:sp>
          <p:sp>
            <p:nvSpPr>
              <p:cNvPr id="21524" name="Line 12"/>
              <p:cNvSpPr>
                <a:spLocks noChangeShapeType="1"/>
              </p:cNvSpPr>
              <p:nvPr/>
            </p:nvSpPr>
            <p:spPr bwMode="auto">
              <a:xfrm>
                <a:off x="1882" y="3190"/>
                <a:ext cx="1950" cy="0"/>
              </a:xfrm>
              <a:prstGeom prst="line">
                <a:avLst/>
              </a:prstGeom>
              <a:noFill/>
              <a:ln w="31750">
                <a:solidFill>
                  <a:schemeClr val="bg2"/>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mn-ea"/>
                  <a:ea typeface="+mn-ea"/>
                </a:endParaRPr>
              </a:p>
            </p:txBody>
          </p:sp>
          <p:sp>
            <p:nvSpPr>
              <p:cNvPr id="21525" name="Line 14"/>
              <p:cNvSpPr>
                <a:spLocks noChangeShapeType="1"/>
              </p:cNvSpPr>
              <p:nvPr/>
            </p:nvSpPr>
            <p:spPr bwMode="auto">
              <a:xfrm flipH="1">
                <a:off x="3312" y="2750"/>
                <a:ext cx="181" cy="182"/>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latin typeface="+mn-ea"/>
                  <a:ea typeface="+mn-ea"/>
                </a:endParaRPr>
              </a:p>
            </p:txBody>
          </p:sp>
          <p:sp>
            <p:nvSpPr>
              <p:cNvPr id="21526" name="Line 15"/>
              <p:cNvSpPr>
                <a:spLocks noChangeShapeType="1"/>
              </p:cNvSpPr>
              <p:nvPr/>
            </p:nvSpPr>
            <p:spPr bwMode="auto">
              <a:xfrm>
                <a:off x="3334" y="2750"/>
                <a:ext cx="136" cy="182"/>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mn-ea"/>
                  <a:ea typeface="+mn-ea"/>
                </a:endParaRPr>
              </a:p>
            </p:txBody>
          </p:sp>
          <p:sp>
            <p:nvSpPr>
              <p:cNvPr id="21527" name="Line 16"/>
              <p:cNvSpPr>
                <a:spLocks noChangeShapeType="1"/>
              </p:cNvSpPr>
              <p:nvPr/>
            </p:nvSpPr>
            <p:spPr bwMode="auto">
              <a:xfrm>
                <a:off x="1882" y="3386"/>
                <a:ext cx="1950" cy="0"/>
              </a:xfrm>
              <a:prstGeom prst="line">
                <a:avLst/>
              </a:prstGeom>
              <a:noFill/>
              <a:ln w="31750">
                <a:solidFill>
                  <a:srgbClr val="990000"/>
                </a:solidFill>
                <a:round/>
                <a:headEnd type="triangle" w="lg" len="lg"/>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mn-ea"/>
                  <a:ea typeface="+mn-ea"/>
                </a:endParaRPr>
              </a:p>
            </p:txBody>
          </p:sp>
          <p:sp>
            <p:nvSpPr>
              <p:cNvPr id="21528" name="Text Box 17"/>
              <p:cNvSpPr txBox="1">
                <a:spLocks noChangeArrowheads="1"/>
              </p:cNvSpPr>
              <p:nvPr/>
            </p:nvSpPr>
            <p:spPr bwMode="auto">
              <a:xfrm>
                <a:off x="4071" y="3280"/>
                <a:ext cx="116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zh-CN" altLang="en-US" sz="1200" dirty="0">
                    <a:latin typeface="+mn-ea"/>
                    <a:ea typeface="+mn-ea"/>
                  </a:rPr>
                  <a:t>确认号</a:t>
                </a:r>
                <a:r>
                  <a:rPr kumimoji="1" lang="en-US" altLang="zh-CN" sz="1200" dirty="0">
                    <a:latin typeface="+mn-ea"/>
                    <a:ea typeface="+mn-ea"/>
                  </a:rPr>
                  <a:t> M+1500</a:t>
                </a:r>
              </a:p>
            </p:txBody>
          </p:sp>
          <p:sp>
            <p:nvSpPr>
              <p:cNvPr id="21529" name="Line 18"/>
              <p:cNvSpPr>
                <a:spLocks noChangeShapeType="1"/>
              </p:cNvSpPr>
              <p:nvPr/>
            </p:nvSpPr>
            <p:spPr bwMode="auto">
              <a:xfrm>
                <a:off x="1882" y="3553"/>
                <a:ext cx="1950" cy="0"/>
              </a:xfrm>
              <a:prstGeom prst="line">
                <a:avLst/>
              </a:prstGeom>
              <a:noFill/>
              <a:ln w="31750">
                <a:solidFill>
                  <a:schemeClr val="bg2"/>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mn-ea"/>
                  <a:ea typeface="+mn-ea"/>
                </a:endParaRPr>
              </a:p>
            </p:txBody>
          </p:sp>
          <p:sp>
            <p:nvSpPr>
              <p:cNvPr id="21530" name="Line 19"/>
              <p:cNvSpPr>
                <a:spLocks noChangeShapeType="1"/>
              </p:cNvSpPr>
              <p:nvPr/>
            </p:nvSpPr>
            <p:spPr bwMode="auto">
              <a:xfrm>
                <a:off x="1882" y="3734"/>
                <a:ext cx="1950" cy="0"/>
              </a:xfrm>
              <a:prstGeom prst="line">
                <a:avLst/>
              </a:prstGeom>
              <a:noFill/>
              <a:ln w="31750">
                <a:solidFill>
                  <a:schemeClr val="bg2"/>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mn-ea"/>
                  <a:ea typeface="+mn-ea"/>
                </a:endParaRPr>
              </a:p>
            </p:txBody>
          </p:sp>
          <p:sp>
            <p:nvSpPr>
              <p:cNvPr id="21531" name="Line 20"/>
              <p:cNvSpPr>
                <a:spLocks noChangeShapeType="1"/>
              </p:cNvSpPr>
              <p:nvPr/>
            </p:nvSpPr>
            <p:spPr bwMode="auto">
              <a:xfrm>
                <a:off x="1882" y="3884"/>
                <a:ext cx="1950" cy="0"/>
              </a:xfrm>
              <a:prstGeom prst="line">
                <a:avLst/>
              </a:prstGeom>
              <a:noFill/>
              <a:ln w="31750">
                <a:solidFill>
                  <a:schemeClr val="bg2"/>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mn-ea"/>
                  <a:ea typeface="+mn-ea"/>
                </a:endParaRPr>
              </a:p>
            </p:txBody>
          </p:sp>
          <p:sp>
            <p:nvSpPr>
              <p:cNvPr id="21532" name="Text Box 7"/>
              <p:cNvSpPr txBox="1">
                <a:spLocks noChangeArrowheads="1"/>
              </p:cNvSpPr>
              <p:nvPr/>
            </p:nvSpPr>
            <p:spPr bwMode="auto">
              <a:xfrm>
                <a:off x="624" y="2160"/>
                <a:ext cx="116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zh-CN" altLang="en-US" sz="1200" dirty="0">
                    <a:latin typeface="+mn-ea"/>
                    <a:ea typeface="+mn-ea"/>
                  </a:rPr>
                  <a:t>数据段</a:t>
                </a:r>
                <a:r>
                  <a:rPr kumimoji="1" lang="en-US" altLang="zh-CN" sz="1200" dirty="0">
                    <a:latin typeface="+mn-ea"/>
                    <a:ea typeface="+mn-ea"/>
                  </a:rPr>
                  <a:t>N+1</a:t>
                </a:r>
              </a:p>
            </p:txBody>
          </p:sp>
          <p:sp>
            <p:nvSpPr>
              <p:cNvPr id="21533" name="Text Box 7"/>
              <p:cNvSpPr txBox="1">
                <a:spLocks noChangeArrowheads="1"/>
              </p:cNvSpPr>
              <p:nvPr/>
            </p:nvSpPr>
            <p:spPr bwMode="auto">
              <a:xfrm>
                <a:off x="624" y="2341"/>
                <a:ext cx="116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zh-CN" altLang="en-US" sz="1200">
                    <a:latin typeface="+mn-ea"/>
                    <a:ea typeface="+mn-ea"/>
                  </a:rPr>
                  <a:t>数据段</a:t>
                </a:r>
                <a:r>
                  <a:rPr kumimoji="1" lang="en-US" altLang="zh-CN" sz="1200">
                    <a:latin typeface="+mn-ea"/>
                    <a:ea typeface="+mn-ea"/>
                  </a:rPr>
                  <a:t>N+2</a:t>
                </a:r>
              </a:p>
            </p:txBody>
          </p:sp>
          <p:sp>
            <p:nvSpPr>
              <p:cNvPr id="21534" name="Text Box 7"/>
              <p:cNvSpPr txBox="1">
                <a:spLocks noChangeArrowheads="1"/>
              </p:cNvSpPr>
              <p:nvPr/>
            </p:nvSpPr>
            <p:spPr bwMode="auto">
              <a:xfrm>
                <a:off x="612" y="2751"/>
                <a:ext cx="116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zh-CN" altLang="en-US" sz="1200">
                    <a:latin typeface="+mn-ea"/>
                    <a:ea typeface="+mn-ea"/>
                  </a:rPr>
                  <a:t>数据段</a:t>
                </a:r>
                <a:r>
                  <a:rPr kumimoji="1" lang="en-US" altLang="zh-CN" sz="1200">
                    <a:latin typeface="+mn-ea"/>
                    <a:ea typeface="+mn-ea"/>
                  </a:rPr>
                  <a:t>N+3</a:t>
                </a:r>
              </a:p>
            </p:txBody>
          </p:sp>
          <p:sp>
            <p:nvSpPr>
              <p:cNvPr id="21535" name="Text Box 7"/>
              <p:cNvSpPr txBox="1">
                <a:spLocks noChangeArrowheads="1"/>
              </p:cNvSpPr>
              <p:nvPr/>
            </p:nvSpPr>
            <p:spPr bwMode="auto">
              <a:xfrm>
                <a:off x="612" y="2932"/>
                <a:ext cx="116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zh-CN" altLang="en-US" sz="1200">
                    <a:latin typeface="+mn-ea"/>
                    <a:ea typeface="+mn-ea"/>
                  </a:rPr>
                  <a:t>数据段</a:t>
                </a:r>
                <a:r>
                  <a:rPr kumimoji="1" lang="en-US" altLang="zh-CN" sz="1200">
                    <a:latin typeface="+mn-ea"/>
                    <a:ea typeface="+mn-ea"/>
                  </a:rPr>
                  <a:t>N+4</a:t>
                </a:r>
              </a:p>
            </p:txBody>
          </p:sp>
          <p:sp>
            <p:nvSpPr>
              <p:cNvPr id="21536" name="Text Box 7"/>
              <p:cNvSpPr txBox="1">
                <a:spLocks noChangeArrowheads="1"/>
              </p:cNvSpPr>
              <p:nvPr/>
            </p:nvSpPr>
            <p:spPr bwMode="auto">
              <a:xfrm>
                <a:off x="612" y="3112"/>
                <a:ext cx="116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zh-CN" altLang="en-US" sz="1200">
                    <a:latin typeface="+mn-ea"/>
                    <a:ea typeface="+mn-ea"/>
                  </a:rPr>
                  <a:t>数据段</a:t>
                </a:r>
                <a:r>
                  <a:rPr kumimoji="1" lang="en-US" altLang="zh-CN" sz="1200">
                    <a:latin typeface="+mn-ea"/>
                    <a:ea typeface="+mn-ea"/>
                  </a:rPr>
                  <a:t>N+5</a:t>
                </a:r>
              </a:p>
            </p:txBody>
          </p:sp>
          <p:sp>
            <p:nvSpPr>
              <p:cNvPr id="21537" name="Text Box 7"/>
              <p:cNvSpPr txBox="1">
                <a:spLocks noChangeArrowheads="1"/>
              </p:cNvSpPr>
              <p:nvPr/>
            </p:nvSpPr>
            <p:spPr bwMode="auto">
              <a:xfrm>
                <a:off x="612" y="3431"/>
                <a:ext cx="116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zh-CN" altLang="en-US" sz="1200">
                    <a:latin typeface="+mn-ea"/>
                    <a:ea typeface="+mn-ea"/>
                  </a:rPr>
                  <a:t>数据段</a:t>
                </a:r>
                <a:r>
                  <a:rPr kumimoji="1" lang="en-US" altLang="zh-CN" sz="1200">
                    <a:latin typeface="+mn-ea"/>
                    <a:ea typeface="+mn-ea"/>
                  </a:rPr>
                  <a:t>N+3</a:t>
                </a:r>
              </a:p>
            </p:txBody>
          </p:sp>
          <p:sp>
            <p:nvSpPr>
              <p:cNvPr id="21538" name="Text Box 7"/>
              <p:cNvSpPr txBox="1">
                <a:spLocks noChangeArrowheads="1"/>
              </p:cNvSpPr>
              <p:nvPr/>
            </p:nvSpPr>
            <p:spPr bwMode="auto">
              <a:xfrm>
                <a:off x="612" y="3612"/>
                <a:ext cx="116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zh-CN" altLang="en-US" sz="1200">
                    <a:latin typeface="+mn-ea"/>
                    <a:ea typeface="+mn-ea"/>
                  </a:rPr>
                  <a:t>数据段</a:t>
                </a:r>
                <a:r>
                  <a:rPr kumimoji="1" lang="en-US" altLang="zh-CN" sz="1200">
                    <a:latin typeface="+mn-ea"/>
                    <a:ea typeface="+mn-ea"/>
                  </a:rPr>
                  <a:t>N+4</a:t>
                </a:r>
              </a:p>
            </p:txBody>
          </p:sp>
          <p:sp>
            <p:nvSpPr>
              <p:cNvPr id="21539" name="Text Box 7"/>
              <p:cNvSpPr txBox="1">
                <a:spLocks noChangeArrowheads="1"/>
              </p:cNvSpPr>
              <p:nvPr/>
            </p:nvSpPr>
            <p:spPr bwMode="auto">
              <a:xfrm>
                <a:off x="612" y="3792"/>
                <a:ext cx="116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zh-CN" altLang="en-US" sz="1200">
                    <a:latin typeface="+mn-ea"/>
                    <a:ea typeface="+mn-ea"/>
                  </a:rPr>
                  <a:t>数据段</a:t>
                </a:r>
                <a:r>
                  <a:rPr kumimoji="1" lang="en-US" altLang="zh-CN" sz="1200">
                    <a:latin typeface="+mn-ea"/>
                    <a:ea typeface="+mn-ea"/>
                  </a:rPr>
                  <a:t>N+5</a:t>
                </a:r>
              </a:p>
            </p:txBody>
          </p:sp>
          <p:sp>
            <p:nvSpPr>
              <p:cNvPr id="21540" name="Text Box 9"/>
              <p:cNvSpPr txBox="1">
                <a:spLocks noChangeArrowheads="1"/>
              </p:cNvSpPr>
              <p:nvPr/>
            </p:nvSpPr>
            <p:spPr bwMode="auto">
              <a:xfrm>
                <a:off x="2200" y="1904"/>
                <a:ext cx="116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200" dirty="0" smtClean="0">
                    <a:latin typeface="+mn-ea"/>
                    <a:ea typeface="+mn-ea"/>
                  </a:rPr>
                  <a:t>Seq:0-0+499</a:t>
                </a:r>
                <a:endParaRPr kumimoji="1" lang="en-US" altLang="zh-CN" sz="1200" dirty="0">
                  <a:latin typeface="+mn-ea"/>
                  <a:ea typeface="+mn-ea"/>
                </a:endParaRPr>
              </a:p>
            </p:txBody>
          </p:sp>
          <p:sp>
            <p:nvSpPr>
              <p:cNvPr id="21541" name="Text Box 9"/>
              <p:cNvSpPr txBox="1">
                <a:spLocks noChangeArrowheads="1"/>
              </p:cNvSpPr>
              <p:nvPr/>
            </p:nvSpPr>
            <p:spPr bwMode="auto">
              <a:xfrm>
                <a:off x="2200" y="2115"/>
                <a:ext cx="116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200" dirty="0" smtClean="0">
                    <a:latin typeface="+mn-ea"/>
                    <a:ea typeface="+mn-ea"/>
                  </a:rPr>
                  <a:t>Seq:0+500-0+999</a:t>
                </a:r>
                <a:endParaRPr kumimoji="1" lang="en-US" altLang="zh-CN" sz="1200" dirty="0">
                  <a:latin typeface="+mn-ea"/>
                  <a:ea typeface="+mn-ea"/>
                </a:endParaRPr>
              </a:p>
            </p:txBody>
          </p:sp>
          <p:sp>
            <p:nvSpPr>
              <p:cNvPr id="21542" name="Text Box 9"/>
              <p:cNvSpPr txBox="1">
                <a:spLocks noChangeArrowheads="1"/>
              </p:cNvSpPr>
              <p:nvPr/>
            </p:nvSpPr>
            <p:spPr bwMode="auto">
              <a:xfrm>
                <a:off x="2200" y="2296"/>
                <a:ext cx="140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200" dirty="0" smtClean="0">
                    <a:latin typeface="+mn-ea"/>
                    <a:ea typeface="+mn-ea"/>
                  </a:rPr>
                  <a:t>Seq:0+1000-0+1499</a:t>
                </a:r>
                <a:endParaRPr kumimoji="1" lang="en-US" altLang="zh-CN" sz="1200" dirty="0">
                  <a:latin typeface="+mn-ea"/>
                  <a:ea typeface="+mn-ea"/>
                </a:endParaRPr>
              </a:p>
            </p:txBody>
          </p:sp>
          <p:sp>
            <p:nvSpPr>
              <p:cNvPr id="21543" name="Text Box 9"/>
              <p:cNvSpPr txBox="1">
                <a:spLocks noChangeArrowheads="1"/>
              </p:cNvSpPr>
              <p:nvPr/>
            </p:nvSpPr>
            <p:spPr bwMode="auto">
              <a:xfrm>
                <a:off x="2200" y="2659"/>
                <a:ext cx="127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200" dirty="0">
                    <a:latin typeface="+mn-ea"/>
                    <a:ea typeface="+mn-ea"/>
                  </a:rPr>
                  <a:t>Seq:M+1500-M+1999</a:t>
                </a:r>
              </a:p>
            </p:txBody>
          </p:sp>
          <p:sp>
            <p:nvSpPr>
              <p:cNvPr id="21544" name="Text Box 9"/>
              <p:cNvSpPr txBox="1">
                <a:spLocks noChangeArrowheads="1"/>
              </p:cNvSpPr>
              <p:nvPr/>
            </p:nvSpPr>
            <p:spPr bwMode="auto">
              <a:xfrm>
                <a:off x="2200" y="2841"/>
                <a:ext cx="127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200">
                    <a:latin typeface="+mn-ea"/>
                    <a:ea typeface="+mn-ea"/>
                  </a:rPr>
                  <a:t>Seq:M+2000-M+2499</a:t>
                </a:r>
              </a:p>
            </p:txBody>
          </p:sp>
          <p:sp>
            <p:nvSpPr>
              <p:cNvPr id="21545" name="Text Box 9"/>
              <p:cNvSpPr txBox="1">
                <a:spLocks noChangeArrowheads="1"/>
              </p:cNvSpPr>
              <p:nvPr/>
            </p:nvSpPr>
            <p:spPr bwMode="auto">
              <a:xfrm>
                <a:off x="2200" y="3022"/>
                <a:ext cx="140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200">
                    <a:latin typeface="+mn-ea"/>
                    <a:ea typeface="+mn-ea"/>
                  </a:rPr>
                  <a:t>Seq:M+2500-M+2999</a:t>
                </a:r>
              </a:p>
            </p:txBody>
          </p:sp>
          <p:sp>
            <p:nvSpPr>
              <p:cNvPr id="21546" name="Text Box 9"/>
              <p:cNvSpPr txBox="1">
                <a:spLocks noChangeArrowheads="1"/>
              </p:cNvSpPr>
              <p:nvPr/>
            </p:nvSpPr>
            <p:spPr bwMode="auto">
              <a:xfrm>
                <a:off x="2200" y="3385"/>
                <a:ext cx="127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200">
                    <a:latin typeface="+mn-ea"/>
                    <a:ea typeface="+mn-ea"/>
                  </a:rPr>
                  <a:t>Seq:M+1500-M+1999</a:t>
                </a:r>
              </a:p>
            </p:txBody>
          </p:sp>
          <p:sp>
            <p:nvSpPr>
              <p:cNvPr id="21547" name="Text Box 9"/>
              <p:cNvSpPr txBox="1">
                <a:spLocks noChangeArrowheads="1"/>
              </p:cNvSpPr>
              <p:nvPr/>
            </p:nvSpPr>
            <p:spPr bwMode="auto">
              <a:xfrm>
                <a:off x="2200" y="3567"/>
                <a:ext cx="127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200">
                    <a:latin typeface="+mn-ea"/>
                    <a:ea typeface="+mn-ea"/>
                  </a:rPr>
                  <a:t>Seq:M+2000-M+2499</a:t>
                </a:r>
              </a:p>
            </p:txBody>
          </p:sp>
          <p:sp>
            <p:nvSpPr>
              <p:cNvPr id="21548" name="Text Box 9"/>
              <p:cNvSpPr txBox="1">
                <a:spLocks noChangeArrowheads="1"/>
              </p:cNvSpPr>
              <p:nvPr/>
            </p:nvSpPr>
            <p:spPr bwMode="auto">
              <a:xfrm>
                <a:off x="2200" y="3748"/>
                <a:ext cx="140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kumimoji="1" lang="en-US" altLang="zh-CN" sz="1200">
                    <a:latin typeface="+mn-ea"/>
                    <a:ea typeface="+mn-ea"/>
                  </a:rPr>
                  <a:t>Seq:M+2500-M+2999</a:t>
                </a:r>
              </a:p>
            </p:txBody>
          </p:sp>
        </p:grpSp>
        <p:sp>
          <p:nvSpPr>
            <p:cNvPr id="21514" name="TextBox 8"/>
            <p:cNvSpPr txBox="1">
              <a:spLocks noChangeArrowheads="1"/>
            </p:cNvSpPr>
            <p:nvPr/>
          </p:nvSpPr>
          <p:spPr bwMode="auto">
            <a:xfrm>
              <a:off x="1694547" y="1700213"/>
              <a:ext cx="6463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 A</a:t>
              </a:r>
              <a:endParaRPr lang="zh-CN" altLang="en-US" sz="1200" dirty="0">
                <a:latin typeface="+mn-ea"/>
                <a:ea typeface="+mn-ea"/>
              </a:endParaRPr>
            </a:p>
          </p:txBody>
        </p:sp>
        <p:sp>
          <p:nvSpPr>
            <p:cNvPr id="21515" name="TextBox 9"/>
            <p:cNvSpPr txBox="1">
              <a:spLocks noChangeArrowheads="1"/>
            </p:cNvSpPr>
            <p:nvPr/>
          </p:nvSpPr>
          <p:spPr bwMode="auto">
            <a:xfrm>
              <a:off x="6661885" y="1700213"/>
              <a:ext cx="800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服务器</a:t>
              </a:r>
              <a:r>
                <a:rPr lang="en-US" altLang="zh-CN" sz="1200" dirty="0">
                  <a:latin typeface="+mn-ea"/>
                  <a:ea typeface="+mn-ea"/>
                </a:rPr>
                <a:t> A</a:t>
              </a:r>
              <a:endParaRPr lang="zh-CN" altLang="en-US" sz="1200" dirty="0">
                <a:latin typeface="+mn-ea"/>
                <a:ea typeface="+mn-ea"/>
              </a:endParaRPr>
            </a:p>
          </p:txBody>
        </p:sp>
      </p:grpSp>
      <p:sp>
        <p:nvSpPr>
          <p:cNvPr id="21509" name="Line 13"/>
          <p:cNvSpPr>
            <a:spLocks noChangeShapeType="1"/>
          </p:cNvSpPr>
          <p:nvPr/>
        </p:nvSpPr>
        <p:spPr bwMode="auto">
          <a:xfrm>
            <a:off x="4414838" y="2633664"/>
            <a:ext cx="0" cy="35321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21510" name="Line 20"/>
          <p:cNvSpPr>
            <a:spLocks noChangeShapeType="1"/>
          </p:cNvSpPr>
          <p:nvPr/>
        </p:nvSpPr>
        <p:spPr bwMode="auto">
          <a:xfrm flipH="1">
            <a:off x="7680325" y="2633664"/>
            <a:ext cx="0" cy="35321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pic>
        <p:nvPicPr>
          <p:cNvPr id="48" name="图片 47" descr="PC.png"/>
          <p:cNvPicPr>
            <a:picLocks noChangeAspect="1"/>
          </p:cNvPicPr>
          <p:nvPr/>
        </p:nvPicPr>
        <p:blipFill>
          <a:blip r:embed="rId3" cstate="print"/>
          <a:stretch>
            <a:fillRect/>
          </a:stretch>
        </p:blipFill>
        <p:spPr>
          <a:xfrm>
            <a:off x="3045818" y="1914425"/>
            <a:ext cx="991792" cy="761694"/>
          </a:xfrm>
          <a:prstGeom prst="rect">
            <a:avLst/>
          </a:prstGeom>
        </p:spPr>
      </p:pic>
      <p:pic>
        <p:nvPicPr>
          <p:cNvPr id="49" name="图片 48" descr="交换机.png"/>
          <p:cNvPicPr>
            <a:picLocks noChangeAspect="1"/>
          </p:cNvPicPr>
          <p:nvPr/>
        </p:nvPicPr>
        <p:blipFill>
          <a:blip r:embed="rId4" cstate="print"/>
          <a:stretch>
            <a:fillRect/>
          </a:stretch>
        </p:blipFill>
        <p:spPr>
          <a:xfrm>
            <a:off x="8112125" y="1925759"/>
            <a:ext cx="979244" cy="801198"/>
          </a:xfrm>
          <a:prstGeom prst="rect">
            <a:avLst/>
          </a:prstGeom>
        </p:spPr>
      </p:pic>
    </p:spTree>
    <p:extLst>
      <p:ext uri="{BB962C8B-B14F-4D97-AF65-F5344CB8AC3E}">
        <p14:creationId xmlns:p14="http://schemas.microsoft.com/office/powerpoint/2010/main" val="2415982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5"/>
          <p:cNvSpPr>
            <a:spLocks noGrp="1"/>
          </p:cNvSpPr>
          <p:nvPr>
            <p:ph type="title"/>
          </p:nvPr>
        </p:nvSpPr>
        <p:spPr/>
        <p:txBody>
          <a:bodyPr/>
          <a:lstStyle/>
          <a:p>
            <a:r>
              <a:rPr lang="en-US" altLang="zh-CN" smtClean="0"/>
              <a:t>TCP</a:t>
            </a:r>
            <a:r>
              <a:rPr lang="zh-CN" altLang="en-US" smtClean="0"/>
              <a:t>流量控制</a:t>
            </a:r>
            <a:endParaRPr lang="zh-CN" altLang="en-US" dirty="0" smtClean="0"/>
          </a:p>
        </p:txBody>
      </p:sp>
      <p:sp>
        <p:nvSpPr>
          <p:cNvPr id="23558" name="Line 9"/>
          <p:cNvSpPr>
            <a:spLocks noChangeShapeType="1"/>
          </p:cNvSpPr>
          <p:nvPr/>
        </p:nvSpPr>
        <p:spPr bwMode="auto">
          <a:xfrm>
            <a:off x="4570414" y="5064126"/>
            <a:ext cx="3081337" cy="468313"/>
          </a:xfrm>
          <a:prstGeom prst="line">
            <a:avLst/>
          </a:prstGeom>
          <a:noFill/>
          <a:ln w="22225">
            <a:solidFill>
              <a:srgbClr val="0000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mn-ea"/>
              <a:ea typeface="+mn-ea"/>
            </a:endParaRPr>
          </a:p>
        </p:txBody>
      </p:sp>
      <p:sp>
        <p:nvSpPr>
          <p:cNvPr id="23559" name="Line 10"/>
          <p:cNvSpPr>
            <a:spLocks noChangeShapeType="1"/>
          </p:cNvSpPr>
          <p:nvPr/>
        </p:nvSpPr>
        <p:spPr bwMode="auto">
          <a:xfrm flipH="1">
            <a:off x="4633913" y="4546601"/>
            <a:ext cx="3022600" cy="468313"/>
          </a:xfrm>
          <a:prstGeom prst="line">
            <a:avLst/>
          </a:prstGeom>
          <a:noFill/>
          <a:ln w="22225">
            <a:solidFill>
              <a:srgbClr val="99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mn-ea"/>
              <a:ea typeface="+mn-ea"/>
            </a:endParaRPr>
          </a:p>
        </p:txBody>
      </p:sp>
      <p:sp>
        <p:nvSpPr>
          <p:cNvPr id="23560" name="Line 11"/>
          <p:cNvSpPr>
            <a:spLocks noChangeShapeType="1"/>
          </p:cNvSpPr>
          <p:nvPr/>
        </p:nvSpPr>
        <p:spPr bwMode="auto">
          <a:xfrm>
            <a:off x="4583113" y="3808413"/>
            <a:ext cx="3022600" cy="468312"/>
          </a:xfrm>
          <a:prstGeom prst="line">
            <a:avLst/>
          </a:prstGeom>
          <a:noFill/>
          <a:ln w="22225">
            <a:solidFill>
              <a:srgbClr val="0000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mn-ea"/>
              <a:ea typeface="+mn-ea"/>
            </a:endParaRPr>
          </a:p>
        </p:txBody>
      </p:sp>
      <p:sp>
        <p:nvSpPr>
          <p:cNvPr id="23561" name="Line 12"/>
          <p:cNvSpPr>
            <a:spLocks noChangeShapeType="1"/>
          </p:cNvSpPr>
          <p:nvPr/>
        </p:nvSpPr>
        <p:spPr bwMode="auto">
          <a:xfrm>
            <a:off x="4583113" y="3573464"/>
            <a:ext cx="3022600" cy="409575"/>
          </a:xfrm>
          <a:prstGeom prst="line">
            <a:avLst/>
          </a:prstGeom>
          <a:noFill/>
          <a:ln w="22225">
            <a:solidFill>
              <a:srgbClr val="0000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mn-ea"/>
              <a:ea typeface="+mn-ea"/>
            </a:endParaRPr>
          </a:p>
        </p:txBody>
      </p:sp>
      <p:sp>
        <p:nvSpPr>
          <p:cNvPr id="23562" name="Line 13"/>
          <p:cNvSpPr>
            <a:spLocks noChangeShapeType="1"/>
          </p:cNvSpPr>
          <p:nvPr/>
        </p:nvSpPr>
        <p:spPr bwMode="auto">
          <a:xfrm flipH="1">
            <a:off x="4575175" y="3062289"/>
            <a:ext cx="3081338" cy="409575"/>
          </a:xfrm>
          <a:prstGeom prst="line">
            <a:avLst/>
          </a:prstGeom>
          <a:noFill/>
          <a:ln w="22225">
            <a:solidFill>
              <a:srgbClr val="99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mn-ea"/>
              <a:ea typeface="+mn-ea"/>
            </a:endParaRPr>
          </a:p>
        </p:txBody>
      </p:sp>
      <p:sp>
        <p:nvSpPr>
          <p:cNvPr id="23563" name="Line 14"/>
          <p:cNvSpPr>
            <a:spLocks noChangeShapeType="1"/>
          </p:cNvSpPr>
          <p:nvPr/>
        </p:nvSpPr>
        <p:spPr bwMode="auto">
          <a:xfrm>
            <a:off x="4575175" y="2544763"/>
            <a:ext cx="3081338" cy="468312"/>
          </a:xfrm>
          <a:prstGeom prst="line">
            <a:avLst/>
          </a:prstGeom>
          <a:noFill/>
          <a:ln w="22225">
            <a:solidFill>
              <a:srgbClr val="0000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mn-ea"/>
              <a:ea typeface="+mn-ea"/>
            </a:endParaRPr>
          </a:p>
        </p:txBody>
      </p:sp>
      <p:sp>
        <p:nvSpPr>
          <p:cNvPr id="23564" name="Line 15"/>
          <p:cNvSpPr>
            <a:spLocks noChangeShapeType="1"/>
          </p:cNvSpPr>
          <p:nvPr/>
        </p:nvSpPr>
        <p:spPr bwMode="auto">
          <a:xfrm>
            <a:off x="4575175" y="2251076"/>
            <a:ext cx="3081338" cy="468313"/>
          </a:xfrm>
          <a:prstGeom prst="line">
            <a:avLst/>
          </a:prstGeom>
          <a:noFill/>
          <a:ln w="22225">
            <a:solidFill>
              <a:srgbClr val="0000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mn-ea"/>
              <a:ea typeface="+mn-ea"/>
            </a:endParaRPr>
          </a:p>
        </p:txBody>
      </p:sp>
      <p:sp>
        <p:nvSpPr>
          <p:cNvPr id="23565" name="Line 16"/>
          <p:cNvSpPr>
            <a:spLocks noChangeShapeType="1"/>
          </p:cNvSpPr>
          <p:nvPr/>
        </p:nvSpPr>
        <p:spPr bwMode="auto">
          <a:xfrm>
            <a:off x="4575175" y="1958976"/>
            <a:ext cx="3081338" cy="468313"/>
          </a:xfrm>
          <a:prstGeom prst="line">
            <a:avLst/>
          </a:prstGeom>
          <a:noFill/>
          <a:ln w="22225">
            <a:solidFill>
              <a:srgbClr val="0000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mn-ea"/>
              <a:ea typeface="+mn-ea"/>
            </a:endParaRPr>
          </a:p>
        </p:txBody>
      </p:sp>
      <p:sp>
        <p:nvSpPr>
          <p:cNvPr id="23566" name="Line 17"/>
          <p:cNvSpPr>
            <a:spLocks noChangeShapeType="1"/>
          </p:cNvSpPr>
          <p:nvPr/>
        </p:nvSpPr>
        <p:spPr bwMode="auto">
          <a:xfrm>
            <a:off x="4575175" y="1665289"/>
            <a:ext cx="3081338" cy="528637"/>
          </a:xfrm>
          <a:prstGeom prst="line">
            <a:avLst/>
          </a:prstGeom>
          <a:noFill/>
          <a:ln w="22225">
            <a:solidFill>
              <a:srgbClr val="0000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mn-ea"/>
              <a:ea typeface="+mn-ea"/>
            </a:endParaRPr>
          </a:p>
        </p:txBody>
      </p:sp>
      <p:sp>
        <p:nvSpPr>
          <p:cNvPr id="23567" name="Text Box 30"/>
          <p:cNvSpPr txBox="1">
            <a:spLocks noChangeArrowheads="1"/>
          </p:cNvSpPr>
          <p:nvPr/>
        </p:nvSpPr>
        <p:spPr bwMode="auto">
          <a:xfrm rot="-480000">
            <a:off x="4714875" y="3100388"/>
            <a:ext cx="23002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en-US" altLang="zh-CN" sz="1200" dirty="0" err="1">
                <a:latin typeface="+mn-ea"/>
                <a:ea typeface="+mn-ea"/>
                <a:cs typeface="Arial" panose="020B0604020202020204" pitchFamily="34" charset="0"/>
              </a:rPr>
              <a:t>ack</a:t>
            </a:r>
            <a:r>
              <a:rPr kumimoji="1" lang="en-US" altLang="zh-CN" sz="1200" dirty="0">
                <a:latin typeface="+mn-ea"/>
                <a:ea typeface="+mn-ea"/>
                <a:cs typeface="Arial" panose="020B0604020202020204" pitchFamily="34" charset="0"/>
              </a:rPr>
              <a:t> </a:t>
            </a:r>
            <a:r>
              <a:rPr kumimoji="1" lang="en-US" altLang="zh-CN" sz="1200" dirty="0" smtClean="0">
                <a:latin typeface="+mn-ea"/>
                <a:ea typeface="+mn-ea"/>
                <a:cs typeface="Arial" panose="020B0604020202020204" pitchFamily="34" charset="0"/>
              </a:rPr>
              <a:t>3   </a:t>
            </a:r>
            <a:r>
              <a:rPr kumimoji="1" lang="en-US" altLang="zh-CN" sz="1200" dirty="0">
                <a:latin typeface="+mn-ea"/>
                <a:ea typeface="+mn-ea"/>
                <a:cs typeface="Arial" panose="020B0604020202020204" pitchFamily="34" charset="0"/>
              </a:rPr>
              <a:t>window </a:t>
            </a:r>
            <a:r>
              <a:rPr kumimoji="1" lang="en-US" altLang="zh-CN" sz="1200" dirty="0" smtClean="0">
                <a:latin typeface="+mn-ea"/>
                <a:ea typeface="+mn-ea"/>
                <a:cs typeface="Arial" panose="020B0604020202020204" pitchFamily="34" charset="0"/>
              </a:rPr>
              <a:t>3</a:t>
            </a:r>
            <a:endParaRPr kumimoji="1" lang="en-US" altLang="zh-CN" sz="1200" dirty="0">
              <a:latin typeface="+mn-ea"/>
              <a:ea typeface="+mn-ea"/>
              <a:cs typeface="Arial" panose="020B0604020202020204" pitchFamily="34" charset="0"/>
            </a:endParaRPr>
          </a:p>
        </p:txBody>
      </p:sp>
      <p:sp>
        <p:nvSpPr>
          <p:cNvPr id="23568" name="Text Box 38"/>
          <p:cNvSpPr txBox="1">
            <a:spLocks noChangeArrowheads="1"/>
          </p:cNvSpPr>
          <p:nvPr/>
        </p:nvSpPr>
        <p:spPr bwMode="auto">
          <a:xfrm rot="-480000">
            <a:off x="4778376" y="4614863"/>
            <a:ext cx="23399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en-US" altLang="zh-CN" sz="1200" dirty="0" err="1">
                <a:latin typeface="+mn-ea"/>
                <a:ea typeface="+mn-ea"/>
                <a:cs typeface="Arial" panose="020B0604020202020204" pitchFamily="34" charset="0"/>
              </a:rPr>
              <a:t>ack</a:t>
            </a:r>
            <a:r>
              <a:rPr kumimoji="1" lang="en-US" altLang="zh-CN" sz="1200" dirty="0">
                <a:latin typeface="+mn-ea"/>
                <a:ea typeface="+mn-ea"/>
                <a:cs typeface="Arial" panose="020B0604020202020204" pitchFamily="34" charset="0"/>
              </a:rPr>
              <a:t> </a:t>
            </a:r>
            <a:r>
              <a:rPr kumimoji="1" lang="en-US" altLang="zh-CN" sz="1200" dirty="0" smtClean="0">
                <a:latin typeface="+mn-ea"/>
                <a:ea typeface="+mn-ea"/>
                <a:cs typeface="Arial" panose="020B0604020202020204" pitchFamily="34" charset="0"/>
              </a:rPr>
              <a:t>6    </a:t>
            </a:r>
            <a:r>
              <a:rPr kumimoji="1" lang="en-US" altLang="zh-CN" sz="1200" dirty="0">
                <a:latin typeface="+mn-ea"/>
                <a:ea typeface="+mn-ea"/>
                <a:cs typeface="Arial" panose="020B0604020202020204" pitchFamily="34" charset="0"/>
              </a:rPr>
              <a:t>window </a:t>
            </a:r>
            <a:r>
              <a:rPr kumimoji="1" lang="en-US" altLang="zh-CN" sz="1200" dirty="0" smtClean="0">
                <a:latin typeface="+mn-ea"/>
                <a:ea typeface="+mn-ea"/>
                <a:cs typeface="Arial" panose="020B0604020202020204" pitchFamily="34" charset="0"/>
              </a:rPr>
              <a:t>3</a:t>
            </a:r>
            <a:endParaRPr kumimoji="1" lang="en-US" altLang="zh-CN" sz="1200" dirty="0">
              <a:latin typeface="+mn-ea"/>
              <a:ea typeface="+mn-ea"/>
              <a:cs typeface="Arial" panose="020B0604020202020204" pitchFamily="34" charset="0"/>
            </a:endParaRPr>
          </a:p>
        </p:txBody>
      </p:sp>
      <p:sp>
        <p:nvSpPr>
          <p:cNvPr id="23569" name="Text Box 21"/>
          <p:cNvSpPr txBox="1">
            <a:spLocks noChangeArrowheads="1"/>
          </p:cNvSpPr>
          <p:nvPr/>
        </p:nvSpPr>
        <p:spPr bwMode="auto">
          <a:xfrm rot="617948">
            <a:off x="4706938" y="1728788"/>
            <a:ext cx="25701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tIns="0" bIns="0"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en-US" altLang="zh-CN" sz="1200" dirty="0" err="1" smtClean="0">
                <a:latin typeface="+mn-ea"/>
                <a:ea typeface="+mn-ea"/>
                <a:cs typeface="Arial" panose="020B0604020202020204" pitchFamily="34" charset="0"/>
              </a:rPr>
              <a:t>Seq</a:t>
            </a:r>
            <a:r>
              <a:rPr kumimoji="1" lang="en-US" altLang="zh-CN" sz="1200" dirty="0" smtClean="0">
                <a:latin typeface="+mn-ea"/>
                <a:ea typeface="+mn-ea"/>
                <a:cs typeface="Arial" panose="020B0604020202020204" pitchFamily="34" charset="0"/>
              </a:rPr>
              <a:t>=0 length 1    </a:t>
            </a:r>
            <a:r>
              <a:rPr kumimoji="1" lang="en-US" altLang="zh-CN" sz="1200" dirty="0">
                <a:latin typeface="+mn-ea"/>
                <a:ea typeface="+mn-ea"/>
                <a:cs typeface="Arial" panose="020B0604020202020204" pitchFamily="34" charset="0"/>
              </a:rPr>
              <a:t>window </a:t>
            </a:r>
            <a:r>
              <a:rPr kumimoji="1" lang="en-US" altLang="zh-CN" sz="1200" dirty="0" smtClean="0">
                <a:latin typeface="+mn-ea"/>
                <a:ea typeface="+mn-ea"/>
                <a:cs typeface="Arial" panose="020B0604020202020204" pitchFamily="34" charset="0"/>
              </a:rPr>
              <a:t>4 </a:t>
            </a:r>
            <a:endParaRPr kumimoji="1" lang="en-US" altLang="zh-CN" sz="1200" dirty="0">
              <a:latin typeface="+mn-ea"/>
              <a:ea typeface="+mn-ea"/>
              <a:cs typeface="Arial" panose="020B0604020202020204" pitchFamily="34" charset="0"/>
            </a:endParaRPr>
          </a:p>
        </p:txBody>
      </p:sp>
      <p:sp>
        <p:nvSpPr>
          <p:cNvPr id="23570" name="Text Box 99"/>
          <p:cNvSpPr txBox="1">
            <a:spLocks noChangeArrowheads="1"/>
          </p:cNvSpPr>
          <p:nvPr/>
        </p:nvSpPr>
        <p:spPr bwMode="auto">
          <a:xfrm rot="480000">
            <a:off x="5059364" y="3595689"/>
            <a:ext cx="2414587"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en-US" altLang="zh-CN" sz="1200" dirty="0">
                <a:latin typeface="+mn-ea"/>
                <a:ea typeface="+mn-ea"/>
                <a:cs typeface="Arial" panose="020B0604020202020204" pitchFamily="34" charset="0"/>
              </a:rPr>
              <a:t>length </a:t>
            </a:r>
            <a:r>
              <a:rPr kumimoji="1" lang="en-US" altLang="zh-CN" sz="1200" dirty="0" smtClean="0">
                <a:latin typeface="+mn-ea"/>
                <a:ea typeface="+mn-ea"/>
                <a:cs typeface="Arial" panose="020B0604020202020204" pitchFamily="34" charset="0"/>
              </a:rPr>
              <a:t>1  </a:t>
            </a:r>
            <a:r>
              <a:rPr kumimoji="1" lang="en-US" altLang="zh-CN" sz="1200" dirty="0">
                <a:latin typeface="+mn-ea"/>
                <a:ea typeface="+mn-ea"/>
                <a:cs typeface="Arial" panose="020B0604020202020204" pitchFamily="34" charset="0"/>
              </a:rPr>
              <a:t>window </a:t>
            </a:r>
            <a:r>
              <a:rPr kumimoji="1" lang="en-US" altLang="zh-CN" sz="1200" dirty="0" smtClean="0">
                <a:latin typeface="+mn-ea"/>
                <a:ea typeface="+mn-ea"/>
                <a:cs typeface="Arial" panose="020B0604020202020204" pitchFamily="34" charset="0"/>
              </a:rPr>
              <a:t>3</a:t>
            </a:r>
            <a:endParaRPr kumimoji="1" lang="en-US" altLang="zh-CN" sz="1200" dirty="0">
              <a:latin typeface="+mn-ea"/>
              <a:ea typeface="+mn-ea"/>
              <a:cs typeface="Arial" panose="020B0604020202020204" pitchFamily="34" charset="0"/>
            </a:endParaRPr>
          </a:p>
        </p:txBody>
      </p:sp>
      <p:sp>
        <p:nvSpPr>
          <p:cNvPr id="23571" name="Text Box 102"/>
          <p:cNvSpPr txBox="1">
            <a:spLocks noChangeArrowheads="1"/>
          </p:cNvSpPr>
          <p:nvPr/>
        </p:nvSpPr>
        <p:spPr bwMode="auto">
          <a:xfrm rot="524862">
            <a:off x="5057775" y="3844925"/>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en-US" altLang="zh-CN" sz="1200" dirty="0">
                <a:latin typeface="+mn-ea"/>
                <a:ea typeface="+mn-ea"/>
                <a:cs typeface="Arial" panose="020B0604020202020204" pitchFamily="34" charset="0"/>
              </a:rPr>
              <a:t>length </a:t>
            </a:r>
            <a:r>
              <a:rPr kumimoji="1" lang="en-US" altLang="zh-CN" sz="1200" dirty="0" smtClean="0">
                <a:latin typeface="+mn-ea"/>
                <a:ea typeface="+mn-ea"/>
                <a:cs typeface="Arial" panose="020B0604020202020204" pitchFamily="34" charset="0"/>
              </a:rPr>
              <a:t>1  </a:t>
            </a:r>
            <a:r>
              <a:rPr kumimoji="1" lang="en-US" altLang="zh-CN" sz="1200" dirty="0">
                <a:latin typeface="+mn-ea"/>
                <a:ea typeface="+mn-ea"/>
                <a:cs typeface="Arial" panose="020B0604020202020204" pitchFamily="34" charset="0"/>
              </a:rPr>
              <a:t>window </a:t>
            </a:r>
            <a:r>
              <a:rPr kumimoji="1" lang="en-US" altLang="zh-CN" sz="1200" dirty="0" smtClean="0">
                <a:latin typeface="+mn-ea"/>
                <a:ea typeface="+mn-ea"/>
                <a:cs typeface="Arial" panose="020B0604020202020204" pitchFamily="34" charset="0"/>
              </a:rPr>
              <a:t>3</a:t>
            </a:r>
            <a:endParaRPr kumimoji="1" lang="en-US" altLang="zh-CN" sz="1200" dirty="0">
              <a:latin typeface="+mn-ea"/>
              <a:ea typeface="+mn-ea"/>
              <a:cs typeface="Arial" panose="020B0604020202020204" pitchFamily="34" charset="0"/>
            </a:endParaRPr>
          </a:p>
        </p:txBody>
      </p:sp>
      <p:sp>
        <p:nvSpPr>
          <p:cNvPr id="23572" name="Line 13"/>
          <p:cNvSpPr>
            <a:spLocks noChangeShapeType="1"/>
          </p:cNvSpPr>
          <p:nvPr/>
        </p:nvSpPr>
        <p:spPr bwMode="auto">
          <a:xfrm>
            <a:off x="4503738" y="1557339"/>
            <a:ext cx="0" cy="46116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23573" name="TextBox 8"/>
          <p:cNvSpPr txBox="1">
            <a:spLocks noChangeArrowheads="1"/>
          </p:cNvSpPr>
          <p:nvPr/>
        </p:nvSpPr>
        <p:spPr bwMode="auto">
          <a:xfrm>
            <a:off x="3434448" y="1782764"/>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 A</a:t>
            </a:r>
            <a:endParaRPr lang="zh-CN" altLang="en-US" sz="1200" dirty="0">
              <a:latin typeface="+mn-ea"/>
              <a:ea typeface="+mn-ea"/>
            </a:endParaRPr>
          </a:p>
        </p:txBody>
      </p:sp>
      <p:sp>
        <p:nvSpPr>
          <p:cNvPr id="23574" name="TextBox 9"/>
          <p:cNvSpPr txBox="1">
            <a:spLocks noChangeArrowheads="1"/>
          </p:cNvSpPr>
          <p:nvPr/>
        </p:nvSpPr>
        <p:spPr bwMode="auto">
          <a:xfrm>
            <a:off x="7964429" y="1782764"/>
            <a:ext cx="800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服务器</a:t>
            </a:r>
            <a:r>
              <a:rPr lang="en-US" altLang="zh-CN" sz="1200" dirty="0">
                <a:latin typeface="+mn-ea"/>
                <a:ea typeface="+mn-ea"/>
              </a:rPr>
              <a:t> A</a:t>
            </a:r>
            <a:endParaRPr lang="zh-CN" altLang="en-US" sz="1200" dirty="0">
              <a:latin typeface="+mn-ea"/>
              <a:ea typeface="+mn-ea"/>
            </a:endParaRPr>
          </a:p>
        </p:txBody>
      </p:sp>
      <p:sp>
        <p:nvSpPr>
          <p:cNvPr id="23575" name="Text Box 21"/>
          <p:cNvSpPr txBox="1">
            <a:spLocks noChangeArrowheads="1"/>
          </p:cNvSpPr>
          <p:nvPr/>
        </p:nvSpPr>
        <p:spPr bwMode="auto">
          <a:xfrm rot="528047">
            <a:off x="4699000" y="1981200"/>
            <a:ext cx="26050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tIns="0" bIns="0"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en-US" altLang="zh-CN" sz="1200" dirty="0" err="1" smtClean="0">
                <a:latin typeface="+mn-ea"/>
                <a:cs typeface="Arial" panose="020B0604020202020204" pitchFamily="34" charset="0"/>
              </a:rPr>
              <a:t>Seq</a:t>
            </a:r>
            <a:r>
              <a:rPr kumimoji="1" lang="en-US" altLang="zh-CN" sz="1200" dirty="0" smtClean="0">
                <a:latin typeface="+mn-ea"/>
                <a:cs typeface="Arial" panose="020B0604020202020204" pitchFamily="34" charset="0"/>
              </a:rPr>
              <a:t>=1 </a:t>
            </a:r>
            <a:r>
              <a:rPr kumimoji="1" lang="en-US" altLang="zh-CN" sz="1200" dirty="0" smtClean="0">
                <a:latin typeface="+mn-ea"/>
                <a:ea typeface="+mn-ea"/>
                <a:cs typeface="Arial" panose="020B0604020202020204" pitchFamily="34" charset="0"/>
              </a:rPr>
              <a:t>length 1    window 4</a:t>
            </a:r>
            <a:endParaRPr kumimoji="1" lang="en-US" altLang="zh-CN" sz="1200" dirty="0">
              <a:latin typeface="+mn-ea"/>
              <a:ea typeface="+mn-ea"/>
              <a:cs typeface="Arial" panose="020B0604020202020204" pitchFamily="34" charset="0"/>
            </a:endParaRPr>
          </a:p>
        </p:txBody>
      </p:sp>
      <p:sp>
        <p:nvSpPr>
          <p:cNvPr id="23576" name="Text Box 21"/>
          <p:cNvSpPr txBox="1">
            <a:spLocks noChangeArrowheads="1"/>
          </p:cNvSpPr>
          <p:nvPr/>
        </p:nvSpPr>
        <p:spPr bwMode="auto">
          <a:xfrm rot="528047">
            <a:off x="4822826" y="2281238"/>
            <a:ext cx="23923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tIns="0" bIns="0"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en-US" altLang="zh-CN" sz="1200" dirty="0" err="1" smtClean="0">
                <a:latin typeface="+mn-ea"/>
                <a:cs typeface="Arial" panose="020B0604020202020204" pitchFamily="34" charset="0"/>
              </a:rPr>
              <a:t>Seq</a:t>
            </a:r>
            <a:r>
              <a:rPr kumimoji="1" lang="en-US" altLang="zh-CN" sz="1200" dirty="0" smtClean="0">
                <a:latin typeface="+mn-ea"/>
                <a:cs typeface="Arial" panose="020B0604020202020204" pitchFamily="34" charset="0"/>
              </a:rPr>
              <a:t>=2</a:t>
            </a:r>
            <a:r>
              <a:rPr kumimoji="1" lang="en-US" altLang="zh-CN" sz="1200" dirty="0" smtClean="0">
                <a:latin typeface="+mn-ea"/>
                <a:ea typeface="+mn-ea"/>
                <a:cs typeface="Arial" panose="020B0604020202020204" pitchFamily="34" charset="0"/>
              </a:rPr>
              <a:t>length 1    </a:t>
            </a:r>
            <a:r>
              <a:rPr kumimoji="1" lang="en-US" altLang="zh-CN" sz="1200" dirty="0">
                <a:latin typeface="+mn-ea"/>
                <a:ea typeface="+mn-ea"/>
                <a:cs typeface="Arial" panose="020B0604020202020204" pitchFamily="34" charset="0"/>
              </a:rPr>
              <a:t>window </a:t>
            </a:r>
            <a:r>
              <a:rPr kumimoji="1" lang="en-US" altLang="zh-CN" sz="1200" dirty="0" smtClean="0">
                <a:latin typeface="+mn-ea"/>
                <a:ea typeface="+mn-ea"/>
                <a:cs typeface="Arial" panose="020B0604020202020204" pitchFamily="34" charset="0"/>
              </a:rPr>
              <a:t>4</a:t>
            </a:r>
            <a:endParaRPr kumimoji="1" lang="en-US" altLang="zh-CN" sz="1200" dirty="0">
              <a:latin typeface="+mn-ea"/>
              <a:ea typeface="+mn-ea"/>
              <a:cs typeface="Arial" panose="020B0604020202020204" pitchFamily="34" charset="0"/>
            </a:endParaRPr>
          </a:p>
        </p:txBody>
      </p:sp>
      <p:sp>
        <p:nvSpPr>
          <p:cNvPr id="23577" name="Text Box 21"/>
          <p:cNvSpPr txBox="1">
            <a:spLocks noChangeArrowheads="1"/>
          </p:cNvSpPr>
          <p:nvPr/>
        </p:nvSpPr>
        <p:spPr bwMode="auto">
          <a:xfrm rot="528047">
            <a:off x="4799496" y="2586039"/>
            <a:ext cx="24749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tIns="0" bIns="0"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en-US" altLang="zh-CN" sz="1200" dirty="0" err="1" smtClean="0">
                <a:latin typeface="+mn-ea"/>
                <a:cs typeface="Arial" panose="020B0604020202020204" pitchFamily="34" charset="0"/>
              </a:rPr>
              <a:t>Seq</a:t>
            </a:r>
            <a:r>
              <a:rPr kumimoji="1" lang="en-US" altLang="zh-CN" sz="1200" dirty="0" smtClean="0">
                <a:latin typeface="+mn-ea"/>
                <a:cs typeface="Arial" panose="020B0604020202020204" pitchFamily="34" charset="0"/>
              </a:rPr>
              <a:t>=3 </a:t>
            </a:r>
            <a:r>
              <a:rPr kumimoji="1" lang="en-US" altLang="zh-CN" sz="1200" dirty="0" smtClean="0">
                <a:latin typeface="+mn-ea"/>
                <a:ea typeface="+mn-ea"/>
                <a:cs typeface="Arial" panose="020B0604020202020204" pitchFamily="34" charset="0"/>
              </a:rPr>
              <a:t>length 1    </a:t>
            </a:r>
            <a:r>
              <a:rPr kumimoji="1" lang="en-US" altLang="zh-CN" sz="1200" dirty="0">
                <a:latin typeface="+mn-ea"/>
                <a:ea typeface="+mn-ea"/>
                <a:cs typeface="Arial" panose="020B0604020202020204" pitchFamily="34" charset="0"/>
              </a:rPr>
              <a:t>window </a:t>
            </a:r>
            <a:r>
              <a:rPr kumimoji="1" lang="en-US" altLang="zh-CN" sz="1200" dirty="0" smtClean="0">
                <a:latin typeface="+mn-ea"/>
                <a:ea typeface="+mn-ea"/>
                <a:cs typeface="Arial" panose="020B0604020202020204" pitchFamily="34" charset="0"/>
              </a:rPr>
              <a:t>4</a:t>
            </a:r>
            <a:endParaRPr kumimoji="1" lang="en-US" altLang="zh-CN" sz="1200" dirty="0">
              <a:latin typeface="+mn-ea"/>
              <a:ea typeface="+mn-ea"/>
              <a:cs typeface="Arial" panose="020B0604020202020204" pitchFamily="34" charset="0"/>
            </a:endParaRPr>
          </a:p>
        </p:txBody>
      </p:sp>
      <p:sp>
        <p:nvSpPr>
          <p:cNvPr id="23578" name="Text Box 21"/>
          <p:cNvSpPr txBox="1">
            <a:spLocks noChangeArrowheads="1"/>
          </p:cNvSpPr>
          <p:nvPr/>
        </p:nvSpPr>
        <p:spPr bwMode="auto">
          <a:xfrm rot="490747">
            <a:off x="5146675" y="5126038"/>
            <a:ext cx="24003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tIns="0" bIns="0"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en-US" altLang="zh-CN" sz="1200" dirty="0">
                <a:latin typeface="+mn-ea"/>
                <a:ea typeface="+mn-ea"/>
                <a:cs typeface="Arial" panose="020B0604020202020204" pitchFamily="34" charset="0"/>
              </a:rPr>
              <a:t>length </a:t>
            </a:r>
            <a:r>
              <a:rPr kumimoji="1" lang="en-US" altLang="zh-CN" sz="1200" dirty="0" smtClean="0">
                <a:latin typeface="+mn-ea"/>
                <a:ea typeface="+mn-ea"/>
                <a:cs typeface="Arial" panose="020B0604020202020204" pitchFamily="34" charset="0"/>
              </a:rPr>
              <a:t>1    </a:t>
            </a:r>
            <a:r>
              <a:rPr kumimoji="1" lang="en-US" altLang="zh-CN" sz="1200" dirty="0">
                <a:latin typeface="+mn-ea"/>
                <a:ea typeface="+mn-ea"/>
                <a:cs typeface="Arial" panose="020B0604020202020204" pitchFamily="34" charset="0"/>
              </a:rPr>
              <a:t>window </a:t>
            </a:r>
            <a:r>
              <a:rPr kumimoji="1" lang="en-US" altLang="zh-CN" sz="1200" dirty="0" smtClean="0">
                <a:latin typeface="+mn-ea"/>
                <a:ea typeface="+mn-ea"/>
                <a:cs typeface="Arial" panose="020B0604020202020204" pitchFamily="34" charset="0"/>
              </a:rPr>
              <a:t>3</a:t>
            </a:r>
            <a:endParaRPr kumimoji="1" lang="en-US" altLang="zh-CN" sz="1200" dirty="0">
              <a:latin typeface="+mn-ea"/>
              <a:ea typeface="+mn-ea"/>
              <a:cs typeface="Arial" panose="020B0604020202020204" pitchFamily="34" charset="0"/>
            </a:endParaRPr>
          </a:p>
        </p:txBody>
      </p:sp>
      <p:sp>
        <p:nvSpPr>
          <p:cNvPr id="23579" name="Line 13"/>
          <p:cNvSpPr>
            <a:spLocks noChangeShapeType="1"/>
          </p:cNvSpPr>
          <p:nvPr/>
        </p:nvSpPr>
        <p:spPr bwMode="auto">
          <a:xfrm>
            <a:off x="7680325" y="1557339"/>
            <a:ext cx="0" cy="46116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23580" name="TextBox 30"/>
          <p:cNvSpPr txBox="1">
            <a:spLocks noChangeArrowheads="1"/>
          </p:cNvSpPr>
          <p:nvPr/>
        </p:nvSpPr>
        <p:spPr bwMode="auto">
          <a:xfrm>
            <a:off x="7824788" y="2924176"/>
            <a:ext cx="208756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r>
              <a:rPr lang="zh-CN" altLang="en-US" sz="1400" dirty="0">
                <a:latin typeface="+mn-ea"/>
                <a:ea typeface="+mn-ea"/>
              </a:rPr>
              <a:t>服务器</a:t>
            </a:r>
            <a:r>
              <a:rPr lang="en-US" altLang="zh-CN" sz="1400" dirty="0">
                <a:latin typeface="+mn-ea"/>
                <a:ea typeface="+mn-ea"/>
              </a:rPr>
              <a:t>A</a:t>
            </a:r>
            <a:r>
              <a:rPr lang="zh-CN" altLang="en-US" sz="1400" dirty="0">
                <a:latin typeface="+mn-ea"/>
                <a:ea typeface="+mn-ea"/>
              </a:rPr>
              <a:t>收到第</a:t>
            </a:r>
            <a:r>
              <a:rPr lang="en-US" altLang="zh-CN" sz="1400" dirty="0">
                <a:latin typeface="+mn-ea"/>
                <a:ea typeface="+mn-ea"/>
              </a:rPr>
              <a:t>3</a:t>
            </a:r>
            <a:r>
              <a:rPr lang="zh-CN" altLang="en-US" sz="1400" dirty="0">
                <a:latin typeface="+mn-ea"/>
                <a:ea typeface="+mn-ea"/>
              </a:rPr>
              <a:t>个数据段后，缓存区满，第</a:t>
            </a:r>
            <a:r>
              <a:rPr lang="en-US" altLang="zh-CN" sz="1400" dirty="0">
                <a:latin typeface="+mn-ea"/>
                <a:ea typeface="+mn-ea"/>
              </a:rPr>
              <a:t>4</a:t>
            </a:r>
            <a:r>
              <a:rPr lang="zh-CN" altLang="en-US" sz="1400" dirty="0">
                <a:latin typeface="+mn-ea"/>
                <a:ea typeface="+mn-ea"/>
              </a:rPr>
              <a:t>个数据段被丢弃。</a:t>
            </a:r>
          </a:p>
        </p:txBody>
      </p:sp>
      <p:sp>
        <p:nvSpPr>
          <p:cNvPr id="23581" name="Line 12"/>
          <p:cNvSpPr>
            <a:spLocks noChangeShapeType="1"/>
          </p:cNvSpPr>
          <p:nvPr/>
        </p:nvSpPr>
        <p:spPr bwMode="auto">
          <a:xfrm>
            <a:off x="4583114" y="4037014"/>
            <a:ext cx="3025775" cy="471487"/>
          </a:xfrm>
          <a:prstGeom prst="line">
            <a:avLst/>
          </a:prstGeom>
          <a:noFill/>
          <a:ln w="22225">
            <a:solidFill>
              <a:srgbClr val="0000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mn-ea"/>
              <a:ea typeface="+mn-ea"/>
            </a:endParaRPr>
          </a:p>
        </p:txBody>
      </p:sp>
      <p:sp>
        <p:nvSpPr>
          <p:cNvPr id="23582" name="Text Box 99"/>
          <p:cNvSpPr txBox="1">
            <a:spLocks noChangeArrowheads="1"/>
          </p:cNvSpPr>
          <p:nvPr/>
        </p:nvSpPr>
        <p:spPr bwMode="auto">
          <a:xfrm rot="520116">
            <a:off x="5008564" y="4073525"/>
            <a:ext cx="2414587"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en-US" altLang="zh-CN" sz="1200" dirty="0">
                <a:latin typeface="+mn-ea"/>
                <a:ea typeface="+mn-ea"/>
                <a:cs typeface="Arial" panose="020B0604020202020204" pitchFamily="34" charset="0"/>
              </a:rPr>
              <a:t>length </a:t>
            </a:r>
            <a:r>
              <a:rPr kumimoji="1" lang="en-US" altLang="zh-CN" sz="1200" dirty="0" smtClean="0">
                <a:latin typeface="+mn-ea"/>
                <a:ea typeface="+mn-ea"/>
                <a:cs typeface="Arial" panose="020B0604020202020204" pitchFamily="34" charset="0"/>
              </a:rPr>
              <a:t>1  </a:t>
            </a:r>
            <a:r>
              <a:rPr kumimoji="1" lang="en-US" altLang="zh-CN" sz="1200" dirty="0">
                <a:latin typeface="+mn-ea"/>
                <a:ea typeface="+mn-ea"/>
                <a:cs typeface="Arial" panose="020B0604020202020204" pitchFamily="34" charset="0"/>
              </a:rPr>
              <a:t>window </a:t>
            </a:r>
            <a:r>
              <a:rPr kumimoji="1" lang="en-US" altLang="zh-CN" sz="1200" dirty="0" smtClean="0">
                <a:latin typeface="+mn-ea"/>
                <a:ea typeface="+mn-ea"/>
                <a:cs typeface="Arial" panose="020B0604020202020204" pitchFamily="34" charset="0"/>
              </a:rPr>
              <a:t>3</a:t>
            </a:r>
            <a:endParaRPr kumimoji="1" lang="en-US" altLang="zh-CN" sz="1200" dirty="0">
              <a:latin typeface="+mn-ea"/>
              <a:ea typeface="+mn-ea"/>
              <a:cs typeface="Arial" panose="020B0604020202020204" pitchFamily="34" charset="0"/>
            </a:endParaRPr>
          </a:p>
        </p:txBody>
      </p:sp>
      <p:sp>
        <p:nvSpPr>
          <p:cNvPr id="23583" name="Text Box 21"/>
          <p:cNvSpPr txBox="1">
            <a:spLocks noChangeArrowheads="1"/>
          </p:cNvSpPr>
          <p:nvPr/>
        </p:nvSpPr>
        <p:spPr bwMode="auto">
          <a:xfrm rot="490747">
            <a:off x="5146675" y="5414963"/>
            <a:ext cx="24003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tIns="0" bIns="0"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en-US" altLang="zh-CN" sz="1200" dirty="0">
                <a:latin typeface="+mn-ea"/>
                <a:ea typeface="+mn-ea"/>
                <a:cs typeface="Arial" panose="020B0604020202020204" pitchFamily="34" charset="0"/>
              </a:rPr>
              <a:t>length </a:t>
            </a:r>
            <a:r>
              <a:rPr kumimoji="1" lang="en-US" altLang="zh-CN" sz="1200" dirty="0" smtClean="0">
                <a:latin typeface="+mn-ea"/>
                <a:ea typeface="+mn-ea"/>
                <a:cs typeface="Arial" panose="020B0604020202020204" pitchFamily="34" charset="0"/>
              </a:rPr>
              <a:t>1    </a:t>
            </a:r>
            <a:r>
              <a:rPr kumimoji="1" lang="en-US" altLang="zh-CN" sz="1200" dirty="0">
                <a:latin typeface="+mn-ea"/>
                <a:ea typeface="+mn-ea"/>
                <a:cs typeface="Arial" panose="020B0604020202020204" pitchFamily="34" charset="0"/>
              </a:rPr>
              <a:t>window </a:t>
            </a:r>
            <a:r>
              <a:rPr kumimoji="1" lang="en-US" altLang="zh-CN" sz="1200" dirty="0" smtClean="0">
                <a:latin typeface="+mn-ea"/>
                <a:ea typeface="+mn-ea"/>
                <a:cs typeface="Arial" panose="020B0604020202020204" pitchFamily="34" charset="0"/>
              </a:rPr>
              <a:t>3</a:t>
            </a:r>
            <a:endParaRPr kumimoji="1" lang="en-US" altLang="zh-CN" sz="1200" dirty="0">
              <a:latin typeface="+mn-ea"/>
              <a:ea typeface="+mn-ea"/>
              <a:cs typeface="Arial" panose="020B0604020202020204" pitchFamily="34" charset="0"/>
            </a:endParaRPr>
          </a:p>
        </p:txBody>
      </p:sp>
      <p:sp>
        <p:nvSpPr>
          <p:cNvPr id="23584" name="Text Box 21"/>
          <p:cNvSpPr txBox="1">
            <a:spLocks noChangeArrowheads="1"/>
          </p:cNvSpPr>
          <p:nvPr/>
        </p:nvSpPr>
        <p:spPr bwMode="auto">
          <a:xfrm rot="490747">
            <a:off x="5146675" y="5702300"/>
            <a:ext cx="24003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tIns="0" bIns="0"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en-US" altLang="zh-CN" sz="1200" dirty="0">
                <a:latin typeface="+mn-ea"/>
                <a:ea typeface="+mn-ea"/>
                <a:cs typeface="Arial" panose="020B0604020202020204" pitchFamily="34" charset="0"/>
              </a:rPr>
              <a:t>length </a:t>
            </a:r>
            <a:r>
              <a:rPr kumimoji="1" lang="en-US" altLang="zh-CN" sz="1200" dirty="0" smtClean="0">
                <a:latin typeface="+mn-ea"/>
                <a:ea typeface="+mn-ea"/>
                <a:cs typeface="Arial" panose="020B0604020202020204" pitchFamily="34" charset="0"/>
              </a:rPr>
              <a:t>1    </a:t>
            </a:r>
            <a:r>
              <a:rPr kumimoji="1" lang="en-US" altLang="zh-CN" sz="1200" dirty="0">
                <a:latin typeface="+mn-ea"/>
                <a:ea typeface="+mn-ea"/>
                <a:cs typeface="Arial" panose="020B0604020202020204" pitchFamily="34" charset="0"/>
              </a:rPr>
              <a:t>window </a:t>
            </a:r>
            <a:r>
              <a:rPr kumimoji="1" lang="en-US" altLang="zh-CN" sz="1200" dirty="0" smtClean="0">
                <a:latin typeface="+mn-ea"/>
                <a:ea typeface="+mn-ea"/>
                <a:cs typeface="Arial" panose="020B0604020202020204" pitchFamily="34" charset="0"/>
              </a:rPr>
              <a:t>3</a:t>
            </a:r>
            <a:endParaRPr kumimoji="1" lang="en-US" altLang="zh-CN" sz="1200" dirty="0">
              <a:latin typeface="+mn-ea"/>
              <a:ea typeface="+mn-ea"/>
              <a:cs typeface="Arial" panose="020B0604020202020204" pitchFamily="34" charset="0"/>
            </a:endParaRPr>
          </a:p>
        </p:txBody>
      </p:sp>
      <p:sp>
        <p:nvSpPr>
          <p:cNvPr id="23585" name="Line 9"/>
          <p:cNvSpPr>
            <a:spLocks noChangeShapeType="1"/>
          </p:cNvSpPr>
          <p:nvPr/>
        </p:nvSpPr>
        <p:spPr bwMode="auto">
          <a:xfrm>
            <a:off x="4570414" y="5357813"/>
            <a:ext cx="3081337" cy="468312"/>
          </a:xfrm>
          <a:prstGeom prst="line">
            <a:avLst/>
          </a:prstGeom>
          <a:noFill/>
          <a:ln w="22225">
            <a:solidFill>
              <a:srgbClr val="0000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r>
              <a:rPr lang="en-US" altLang="zh-CN" dirty="0" smtClean="0">
                <a:latin typeface="+mn-ea"/>
                <a:ea typeface="+mn-ea"/>
              </a:rPr>
              <a:t>3</a:t>
            </a:r>
            <a:endParaRPr lang="zh-CN" altLang="en-US" dirty="0">
              <a:latin typeface="+mn-ea"/>
              <a:ea typeface="+mn-ea"/>
            </a:endParaRPr>
          </a:p>
        </p:txBody>
      </p:sp>
      <p:sp>
        <p:nvSpPr>
          <p:cNvPr id="23586" name="Line 9"/>
          <p:cNvSpPr>
            <a:spLocks noChangeShapeType="1"/>
          </p:cNvSpPr>
          <p:nvPr/>
        </p:nvSpPr>
        <p:spPr bwMode="auto">
          <a:xfrm>
            <a:off x="4570414" y="5659438"/>
            <a:ext cx="3081337" cy="468312"/>
          </a:xfrm>
          <a:prstGeom prst="line">
            <a:avLst/>
          </a:prstGeom>
          <a:noFill/>
          <a:ln w="22225">
            <a:solidFill>
              <a:srgbClr val="0000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mn-ea"/>
              <a:ea typeface="+mn-ea"/>
            </a:endParaRPr>
          </a:p>
        </p:txBody>
      </p:sp>
      <p:pic>
        <p:nvPicPr>
          <p:cNvPr id="38" name="图片 37" descr="PC.png"/>
          <p:cNvPicPr>
            <a:picLocks noChangeAspect="1"/>
          </p:cNvPicPr>
          <p:nvPr/>
        </p:nvPicPr>
        <p:blipFill>
          <a:blip r:embed="rId3" cstate="print"/>
          <a:stretch>
            <a:fillRect/>
          </a:stretch>
        </p:blipFill>
        <p:spPr>
          <a:xfrm>
            <a:off x="3267136" y="2099307"/>
            <a:ext cx="991792" cy="761694"/>
          </a:xfrm>
          <a:prstGeom prst="rect">
            <a:avLst/>
          </a:prstGeom>
        </p:spPr>
      </p:pic>
      <p:pic>
        <p:nvPicPr>
          <p:cNvPr id="39" name="图片 38" descr="交换机.png"/>
          <p:cNvPicPr>
            <a:picLocks noChangeAspect="1"/>
          </p:cNvPicPr>
          <p:nvPr/>
        </p:nvPicPr>
        <p:blipFill>
          <a:blip r:embed="rId4" cstate="print"/>
          <a:stretch>
            <a:fillRect/>
          </a:stretch>
        </p:blipFill>
        <p:spPr>
          <a:xfrm>
            <a:off x="7947572" y="2151598"/>
            <a:ext cx="792588" cy="648480"/>
          </a:xfrm>
          <a:prstGeom prst="rect">
            <a:avLst/>
          </a:prstGeom>
        </p:spPr>
      </p:pic>
    </p:spTree>
    <p:extLst>
      <p:ext uri="{BB962C8B-B14F-4D97-AF65-F5344CB8AC3E}">
        <p14:creationId xmlns:p14="http://schemas.microsoft.com/office/powerpoint/2010/main" val="566081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AE3093B-232B-4C15-AB25-7F1FBE134870}">
  <ds:schemaRefs>
    <ds:schemaRef ds:uri="http://schemas.openxmlformats.org/package/2006/metadata/core-properties"/>
    <ds:schemaRef ds:uri="http://purl.org/dc/dcmitype/"/>
    <ds:schemaRef ds:uri="http://purl.org/dc/terms/"/>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23E6701-3943-4A44-84F3-F772B50888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64640</TotalTime>
  <Words>2350</Words>
  <Application>Microsoft Office PowerPoint</Application>
  <PresentationFormat>宽屏</PresentationFormat>
  <Paragraphs>255</Paragraphs>
  <Slides>17</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FrutigerNext LT Light</vt:lpstr>
      <vt:lpstr>FrutigerNext LT Medium</vt:lpstr>
      <vt:lpstr>FrutigerNext LT Regular</vt:lpstr>
      <vt:lpstr>MS PGothic</vt:lpstr>
      <vt:lpstr>黑体</vt:lpstr>
      <vt:lpstr>宋体</vt:lpstr>
      <vt:lpstr>微软雅黑</vt:lpstr>
      <vt:lpstr>Arial</vt:lpstr>
      <vt:lpstr>Wingdings</vt:lpstr>
      <vt:lpstr>培训与认证部-母版</vt:lpstr>
      <vt:lpstr>传输层协议</vt:lpstr>
      <vt:lpstr>PowerPoint 演示文稿</vt:lpstr>
      <vt:lpstr>PowerPoint 演示文稿</vt:lpstr>
      <vt:lpstr>TCP</vt:lpstr>
      <vt:lpstr>TCP端口号</vt:lpstr>
      <vt:lpstr>TCP头部</vt:lpstr>
      <vt:lpstr>TCP建立连接的过程</vt:lpstr>
      <vt:lpstr>TCP传输过程</vt:lpstr>
      <vt:lpstr>TCP流量控制</vt:lpstr>
      <vt:lpstr>TCP关闭连接</vt:lpstr>
      <vt:lpstr>UDP</vt:lpstr>
      <vt:lpstr>UDP头部</vt:lpstr>
      <vt:lpstr>UDP传输过程</vt:lpstr>
      <vt:lpstr>UDP传输过程</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My</cp:lastModifiedBy>
  <cp:revision>2482</cp:revision>
  <dcterms:created xsi:type="dcterms:W3CDTF">2003-08-21T06:48:56Z</dcterms:created>
  <dcterms:modified xsi:type="dcterms:W3CDTF">2020-12-03T14:15:06Z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(3)pL4y903I0i9dL4D/x8hEw+dtE7aFsv0BWdZfTEcnUKlA4/R8/7u5KZihFXaNawQZtJM8QdHL
bkfpF8xYq/g+7dKFKmgSdRkCL21umjo3WF367uAEwzxCjrrzGpqbG0H1bme9JKFIVHKMVWZK
YqkK2eZdWOtOWPfXX8QBfeYuviYuCL1kcc2e6J1+7iMxkXwekLuaUdC0kkhvcdWnykHQw3i4
q7+eNjrB0i+XWEI6hq</vt:lpwstr>
  </property>
  <property fmtid="{D5CDD505-2E9C-101B-9397-08002B2CF9AE}" pid="18" name="_2015_ms_pID_7253431">
    <vt:lpwstr>37Bcy9Zk3msZwt6YQ6FqNcMKNpGFNS8AV9aR0OjMwt0iNYKGDYrEBI
Rj5vszXlMS2gPJZms22jcUvLr1IBip1Y/Fg/yVVNvtntvzu3iGPGNaixJpAWVO4S609v0ZLQ
b+88OK1TF+471FaYm+xwJWNcKXVw8/mfOYBuqNPez+h0MBKY5KrqNXtA5+p1oLCaf3pmssow
jXikHxWcDkgmOROaLHYgpnBDSpb00DdmziW4</vt:lpwstr>
  </property>
  <property fmtid="{D5CDD505-2E9C-101B-9397-08002B2CF9AE}" pid="19" name="_2015_ms_pID_7253432">
    <vt:lpwstr>pptcwhTwIx+T7qmU4jSN5h4lH3Xx0SBggaPE
Ny+sjRAnMBb7urHPghFHXawBmfCkKA==</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1553473499</vt:lpwstr>
  </property>
</Properties>
</file>