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0841" autoAdjust="0"/>
    <p:restoredTop sz="90244" autoAdjust="0"/>
  </p:normalViewPr>
  <p:slideViewPr>
    <p:cSldViewPr showGuides="1">
      <p:cViewPr varScale="1">
        <p:scale>
          <a:sx n="85" d="100"/>
          <a:sy n="85" d="100"/>
        </p:scale>
        <p:origin x="120" y="378"/>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74" d="100"/>
          <a:sy n="74" d="100"/>
        </p:scale>
        <p:origin x="2136" y="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730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pPr lvl="0"/>
            <a:r>
              <a:rPr lang="zh-CN" altLang="en-US" smtClean="0"/>
              <a:t>主机</a:t>
            </a:r>
            <a:r>
              <a:rPr lang="en-US" altLang="zh-CN" smtClean="0"/>
              <a:t>A</a:t>
            </a:r>
            <a:r>
              <a:rPr lang="zh-CN" altLang="en-US" smtClean="0"/>
              <a:t>工作在半双工状态下，所以会使用</a:t>
            </a:r>
            <a:r>
              <a:rPr lang="en-US" altLang="zh-CN" smtClean="0"/>
              <a:t>CSMA/CD</a:t>
            </a:r>
            <a:r>
              <a:rPr lang="zh-CN" altLang="en-US" smtClean="0"/>
              <a:t>来检测链路是否空闲。如果链路空闲，主机</a:t>
            </a:r>
            <a:r>
              <a:rPr lang="en-US" altLang="zh-CN" smtClean="0"/>
              <a:t>A</a:t>
            </a:r>
            <a:r>
              <a:rPr lang="zh-CN" altLang="en-US" smtClean="0"/>
              <a:t>会将一个前导码（</a:t>
            </a:r>
            <a:r>
              <a:rPr lang="en-US" altLang="zh-CN" smtClean="0"/>
              <a:t>Preamble</a:t>
            </a:r>
            <a:r>
              <a:rPr lang="zh-CN" altLang="en-US" smtClean="0"/>
              <a:t>）和一个帧首定界符（</a:t>
            </a:r>
            <a:r>
              <a:rPr lang="en-US" altLang="zh-CN" smtClean="0"/>
              <a:t>SFD</a:t>
            </a:r>
            <a:r>
              <a:rPr lang="zh-CN" altLang="en-US" smtClean="0"/>
              <a:t>）附加到帧头然后进行传输。前导码的作用是使接收设备进行同步并做好接收数据帧的准备。前导码是包括了</a:t>
            </a:r>
            <a:r>
              <a:rPr lang="en-US" altLang="zh-CN" smtClean="0"/>
              <a:t>7</a:t>
            </a:r>
            <a:r>
              <a:rPr lang="zh-CN" altLang="en-US" smtClean="0"/>
              <a:t>个字节的二进制“</a:t>
            </a:r>
            <a:r>
              <a:rPr lang="en-US" altLang="zh-CN" smtClean="0"/>
              <a:t>1”</a:t>
            </a:r>
            <a:r>
              <a:rPr lang="zh-CN" altLang="en-US" smtClean="0"/>
              <a:t>、“</a:t>
            </a:r>
            <a:r>
              <a:rPr lang="en-US" altLang="zh-CN" smtClean="0"/>
              <a:t>0”</a:t>
            </a:r>
            <a:r>
              <a:rPr lang="zh-CN" altLang="en-US" smtClean="0"/>
              <a:t>交替的代码，即</a:t>
            </a:r>
            <a:r>
              <a:rPr lang="en-US" altLang="zh-CN" smtClean="0"/>
              <a:t>1010…10</a:t>
            </a:r>
            <a:r>
              <a:rPr lang="zh-CN" altLang="en-US" smtClean="0"/>
              <a:t>共</a:t>
            </a:r>
            <a:r>
              <a:rPr lang="en-US" altLang="zh-CN" smtClean="0"/>
              <a:t>56</a:t>
            </a:r>
            <a:r>
              <a:rPr lang="zh-CN" altLang="en-US" smtClean="0"/>
              <a:t>位。帧首定界符是长度为</a:t>
            </a:r>
            <a:r>
              <a:rPr lang="en-US" altLang="zh-CN" smtClean="0"/>
              <a:t>1</a:t>
            </a:r>
            <a:r>
              <a:rPr lang="zh-CN" altLang="en-US" smtClean="0"/>
              <a:t>个字节的</a:t>
            </a:r>
            <a:r>
              <a:rPr lang="en-US" altLang="zh-CN" smtClean="0"/>
              <a:t>10101011</a:t>
            </a:r>
            <a:r>
              <a:rPr lang="zh-CN" altLang="en-US" smtClean="0"/>
              <a:t>二进制序列，它的作用是使接收端对帧的第一位进行定位。</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402358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备注占位符 2"/>
          <p:cNvSpPr>
            <a:spLocks noGrp="1"/>
          </p:cNvSpPr>
          <p:nvPr>
            <p:ph type="body" idx="1"/>
          </p:nvPr>
        </p:nvSpPr>
        <p:spPr/>
        <p:txBody>
          <a:bodyPr/>
          <a:lstStyle/>
          <a:p>
            <a:r>
              <a:rPr lang="zh-CN" altLang="en-US" smtClean="0"/>
              <a:t>本例中，主机</a:t>
            </a:r>
            <a:r>
              <a:rPr lang="en-US" altLang="zh-CN" smtClean="0"/>
              <a:t>A</a:t>
            </a:r>
            <a:r>
              <a:rPr lang="zh-CN" altLang="en-US" smtClean="0"/>
              <a:t>发送数据帧到共享以太网，此网络中的所有网络设备都会收到该帧。设备收到帧之后，首先会进行</a:t>
            </a:r>
            <a:r>
              <a:rPr lang="en-US" altLang="zh-CN" smtClean="0"/>
              <a:t>FCS</a:t>
            </a:r>
            <a:r>
              <a:rPr lang="zh-CN" altLang="en-US" smtClean="0"/>
              <a:t>校验。如果</a:t>
            </a:r>
            <a:r>
              <a:rPr lang="en-US" altLang="zh-CN" smtClean="0"/>
              <a:t>FCS</a:t>
            </a:r>
            <a:r>
              <a:rPr lang="zh-CN" altLang="en-US" smtClean="0"/>
              <a:t>校验未能通过，则帧被立即丢弃。对于通过了</a:t>
            </a:r>
            <a:r>
              <a:rPr lang="en-US" altLang="zh-CN" smtClean="0"/>
              <a:t>FCS</a:t>
            </a:r>
            <a:r>
              <a:rPr lang="zh-CN" altLang="en-US" smtClean="0"/>
              <a:t>校验的帧，设备会检查帧中的目的</a:t>
            </a:r>
            <a:r>
              <a:rPr lang="en-US" altLang="zh-CN" smtClean="0"/>
              <a:t>MAC</a:t>
            </a:r>
            <a:r>
              <a:rPr lang="zh-CN" altLang="en-US" smtClean="0"/>
              <a:t>地址。如果帧中的目的</a:t>
            </a:r>
            <a:r>
              <a:rPr lang="en-US" altLang="zh-CN" smtClean="0"/>
              <a:t>MAC</a:t>
            </a:r>
            <a:r>
              <a:rPr lang="zh-CN" altLang="en-US" smtClean="0"/>
              <a:t>地址与自己的</a:t>
            </a:r>
            <a:r>
              <a:rPr lang="en-US" altLang="zh-CN" smtClean="0"/>
              <a:t>MAC</a:t>
            </a:r>
            <a:r>
              <a:rPr lang="zh-CN" altLang="en-US" smtClean="0"/>
              <a:t>地址不同，设备将丢弃帧，如果相同，则会继续处理。处理过程中，帧头帧尾会被剥去（也就是解封装），剩下的数据报文会被根据帧头中的类型字段的值来送到网络层中的对应协议模块去处理。</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279710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en-US" altLang="zh-CN" smtClean="0"/>
              <a:t>RTA</a:t>
            </a:r>
            <a:r>
              <a:rPr lang="zh-CN" altLang="en-US" smtClean="0"/>
              <a:t>收到此数据报文后，网络层会对该报文进行处理。</a:t>
            </a:r>
            <a:r>
              <a:rPr lang="en-US" altLang="zh-CN" smtClean="0"/>
              <a:t>RTA</a:t>
            </a:r>
            <a:r>
              <a:rPr lang="zh-CN" altLang="en-US" smtClean="0"/>
              <a:t>首先根据</a:t>
            </a:r>
            <a:r>
              <a:rPr lang="en-US" altLang="zh-CN" smtClean="0"/>
              <a:t>IP</a:t>
            </a:r>
            <a:r>
              <a:rPr lang="zh-CN" altLang="en-US" smtClean="0"/>
              <a:t>头部信息中的校验和字段，检查</a:t>
            </a:r>
            <a:r>
              <a:rPr lang="en-US" altLang="zh-CN" smtClean="0"/>
              <a:t>IP</a:t>
            </a:r>
            <a:r>
              <a:rPr lang="zh-CN" altLang="en-US" smtClean="0"/>
              <a:t>数据报文头部的完整性，然后根据目的</a:t>
            </a:r>
            <a:r>
              <a:rPr lang="en-US" altLang="zh-CN" smtClean="0"/>
              <a:t>IP</a:t>
            </a:r>
            <a:r>
              <a:rPr lang="zh-CN" altLang="en-US" smtClean="0"/>
              <a:t>地址查看路由表，确定是否能够将数据包转发到目的端。</a:t>
            </a:r>
            <a:r>
              <a:rPr lang="en-US" altLang="zh-CN" smtClean="0"/>
              <a:t>RTA</a:t>
            </a:r>
            <a:r>
              <a:rPr lang="zh-CN" altLang="en-US" smtClean="0"/>
              <a:t>还必须对</a:t>
            </a:r>
            <a:r>
              <a:rPr lang="en-US" altLang="zh-CN" smtClean="0"/>
              <a:t>TTL</a:t>
            </a:r>
            <a:r>
              <a:rPr lang="zh-CN" altLang="en-US" smtClean="0"/>
              <a:t>的值进行处理。另外，报文大小不能超过</a:t>
            </a:r>
            <a:r>
              <a:rPr lang="en-US" altLang="zh-CN" smtClean="0"/>
              <a:t>MTU</a:t>
            </a:r>
            <a:r>
              <a:rPr lang="zh-CN" altLang="en-US" smtClean="0"/>
              <a:t>值。如果报文大小超过</a:t>
            </a:r>
            <a:r>
              <a:rPr lang="en-US" altLang="zh-CN" smtClean="0"/>
              <a:t>MTU</a:t>
            </a:r>
            <a:r>
              <a:rPr lang="zh-CN" altLang="en-US" smtClean="0"/>
              <a:t>值，则报文将被分片。</a:t>
            </a:r>
            <a:endParaRPr lang="en-US" altLang="zh-CN" smtClean="0"/>
          </a:p>
          <a:p>
            <a:r>
              <a:rPr lang="zh-CN" altLang="en-US" smtClean="0"/>
              <a:t>网络层处理完成后，报文将被送到数据链路层重新进行封装，成为一个新的数据帧，该帧的头部会封装新的源</a:t>
            </a:r>
            <a:r>
              <a:rPr lang="en-US" altLang="zh-CN" smtClean="0"/>
              <a:t>MAC</a:t>
            </a:r>
            <a:r>
              <a:rPr lang="zh-CN" altLang="en-US" smtClean="0"/>
              <a:t>地址和目的</a:t>
            </a:r>
            <a:r>
              <a:rPr lang="en-US" altLang="zh-CN" smtClean="0"/>
              <a:t>MAC</a:t>
            </a:r>
            <a:r>
              <a:rPr lang="zh-CN" altLang="en-US" smtClean="0"/>
              <a:t>地址。如果当前网络设备不知道下一跳的</a:t>
            </a:r>
            <a:r>
              <a:rPr lang="en-US" altLang="zh-CN" smtClean="0"/>
              <a:t>MAC</a:t>
            </a:r>
            <a:r>
              <a:rPr lang="zh-CN" altLang="en-US" smtClean="0"/>
              <a:t>地址，将会使用</a:t>
            </a:r>
            <a:r>
              <a:rPr lang="en-US" altLang="zh-CN" smtClean="0"/>
              <a:t>ARP</a:t>
            </a:r>
            <a:r>
              <a:rPr lang="zh-CN" altLang="en-US" smtClean="0"/>
              <a:t>来获得。</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87951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备注占位符 2"/>
          <p:cNvSpPr>
            <a:spLocks noGrp="1"/>
          </p:cNvSpPr>
          <p:nvPr>
            <p:ph type="body" idx="1"/>
          </p:nvPr>
        </p:nvSpPr>
        <p:spPr/>
        <p:txBody>
          <a:bodyPr/>
          <a:lstStyle/>
          <a:p>
            <a:r>
              <a:rPr lang="zh-CN" altLang="en-US" smtClean="0"/>
              <a:t>该示例中，服务器</a:t>
            </a:r>
            <a:r>
              <a:rPr lang="en-US" altLang="zh-CN" smtClean="0"/>
              <a:t>A</a:t>
            </a:r>
            <a:r>
              <a:rPr lang="zh-CN" altLang="en-US" smtClean="0"/>
              <a:t>处于一个共享以太网中，两台服务器都会收到</a:t>
            </a:r>
            <a:r>
              <a:rPr lang="en-US" altLang="zh-CN" smtClean="0"/>
              <a:t>RTB</a:t>
            </a:r>
            <a:r>
              <a:rPr lang="zh-CN" altLang="en-US" smtClean="0"/>
              <a:t>发送的数据帧。该帧的目的</a:t>
            </a:r>
            <a:r>
              <a:rPr lang="en-US" altLang="zh-CN" smtClean="0"/>
              <a:t>MAC</a:t>
            </a:r>
            <a:r>
              <a:rPr lang="zh-CN" altLang="en-US" smtClean="0"/>
              <a:t>地址与服务器</a:t>
            </a:r>
            <a:r>
              <a:rPr lang="en-US" altLang="zh-CN" smtClean="0"/>
              <a:t>B</a:t>
            </a:r>
            <a:r>
              <a:rPr lang="zh-CN" altLang="en-US" smtClean="0"/>
              <a:t>的接口</a:t>
            </a:r>
            <a:r>
              <a:rPr lang="en-US" altLang="zh-CN" smtClean="0"/>
              <a:t>MAC</a:t>
            </a:r>
            <a:r>
              <a:rPr lang="zh-CN" altLang="en-US" smtClean="0"/>
              <a:t>地址不匹配，所以会被服务器</a:t>
            </a:r>
            <a:r>
              <a:rPr lang="en-US" altLang="zh-CN" smtClean="0"/>
              <a:t>B</a:t>
            </a:r>
            <a:r>
              <a:rPr lang="zh-CN" altLang="en-US" smtClean="0"/>
              <a:t>丢弃。</a:t>
            </a:r>
            <a:endParaRPr lang="en-US" altLang="zh-CN" smtClean="0"/>
          </a:p>
          <a:p>
            <a:r>
              <a:rPr lang="zh-CN" altLang="en-US" smtClean="0"/>
              <a:t>服务器</a:t>
            </a:r>
            <a:r>
              <a:rPr lang="en-US" altLang="zh-CN" smtClean="0"/>
              <a:t>A</a:t>
            </a:r>
            <a:r>
              <a:rPr lang="zh-CN" altLang="en-US" smtClean="0"/>
              <a:t>成功收到该帧，并通过</a:t>
            </a:r>
            <a:r>
              <a:rPr lang="en-US" altLang="zh-CN" smtClean="0"/>
              <a:t>FCS</a:t>
            </a:r>
            <a:r>
              <a:rPr lang="zh-CN" altLang="en-US" smtClean="0"/>
              <a:t>校验。服务器</a:t>
            </a:r>
            <a:r>
              <a:rPr lang="en-US" altLang="zh-CN" smtClean="0"/>
              <a:t>A</a:t>
            </a:r>
            <a:r>
              <a:rPr lang="zh-CN" altLang="en-US" smtClean="0"/>
              <a:t>将利用帧中的类型字段来识别在网络层处理该数据的协议。该示例中，服务器</a:t>
            </a:r>
            <a:r>
              <a:rPr lang="en-US" altLang="zh-CN" smtClean="0"/>
              <a:t>A</a:t>
            </a:r>
            <a:r>
              <a:rPr lang="zh-CN" altLang="en-US" smtClean="0"/>
              <a:t>会将解封装后的此数据交给网络层的</a:t>
            </a:r>
            <a:r>
              <a:rPr lang="en-US" altLang="zh-CN" smtClean="0"/>
              <a:t>IP</a:t>
            </a:r>
            <a:r>
              <a:rPr lang="zh-CN" altLang="en-US" smtClean="0"/>
              <a:t>协议来进行处理。</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019382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备注占位符 2"/>
          <p:cNvSpPr>
            <a:spLocks noGrp="1"/>
          </p:cNvSpPr>
          <p:nvPr>
            <p:ph type="body" idx="1"/>
          </p:nvPr>
        </p:nvSpPr>
        <p:spPr/>
        <p:txBody>
          <a:bodyPr/>
          <a:lstStyle/>
          <a:p>
            <a:r>
              <a:rPr lang="zh-CN" altLang="en-US" smtClean="0"/>
              <a:t>服务器</a:t>
            </a:r>
            <a:r>
              <a:rPr lang="en-US" altLang="zh-CN" smtClean="0"/>
              <a:t>A</a:t>
            </a:r>
            <a:r>
              <a:rPr lang="zh-CN" altLang="en-US" smtClean="0"/>
              <a:t>通过</a:t>
            </a:r>
            <a:r>
              <a:rPr lang="en-US" altLang="zh-CN" smtClean="0"/>
              <a:t>IP</a:t>
            </a:r>
            <a:r>
              <a:rPr lang="zh-CN" altLang="en-US" smtClean="0"/>
              <a:t>协议来处理该报文，首先会通过校验和字段来验证报文头的完整性，然后检查</a:t>
            </a:r>
            <a:r>
              <a:rPr lang="en-US" altLang="zh-CN" smtClean="0"/>
              <a:t>IP</a:t>
            </a:r>
            <a:r>
              <a:rPr lang="zh-CN" altLang="en-US" smtClean="0"/>
              <a:t>报文头中的目的</a:t>
            </a:r>
            <a:r>
              <a:rPr lang="en-US" altLang="zh-CN" smtClean="0"/>
              <a:t>IP</a:t>
            </a:r>
            <a:r>
              <a:rPr lang="zh-CN" altLang="en-US" smtClean="0"/>
              <a:t>地址是否与自己当前的</a:t>
            </a:r>
            <a:r>
              <a:rPr lang="en-US" altLang="zh-CN" smtClean="0"/>
              <a:t>IP</a:t>
            </a:r>
            <a:r>
              <a:rPr lang="zh-CN" altLang="en-US" smtClean="0"/>
              <a:t>地址匹配。</a:t>
            </a:r>
            <a:endParaRPr lang="en-US" altLang="zh-CN" smtClean="0"/>
          </a:p>
          <a:p>
            <a:r>
              <a:rPr lang="zh-CN" altLang="en-US" smtClean="0"/>
              <a:t>如果在源与目的之间的数据传输期间数据发生了报文分片，则报文会被目的端重新组合。标识字段用于标识属于同一数据源的分片报文，偏移量表示该分片在原分组中的相对位置。标志字段目前只有两位有意义，标志字段最低位为</a:t>
            </a:r>
            <a:r>
              <a:rPr lang="en-US" altLang="zh-CN" smtClean="0"/>
              <a:t>1</a:t>
            </a:r>
            <a:r>
              <a:rPr lang="zh-CN" altLang="en-US" smtClean="0"/>
              <a:t>，表示后面还有分片，为</a:t>
            </a:r>
            <a:r>
              <a:rPr lang="en-US" altLang="zh-CN" smtClean="0"/>
              <a:t>0</a:t>
            </a:r>
            <a:r>
              <a:rPr lang="zh-CN" altLang="en-US" smtClean="0"/>
              <a:t>表示这已经是最后一个数据片；中间一位为</a:t>
            </a:r>
            <a:r>
              <a:rPr lang="en-US" altLang="zh-CN" smtClean="0"/>
              <a:t>1</a:t>
            </a:r>
            <a:r>
              <a:rPr lang="zh-CN" altLang="en-US" smtClean="0"/>
              <a:t>表示不能分片，为</a:t>
            </a:r>
            <a:r>
              <a:rPr lang="en-US" altLang="zh-CN" smtClean="0"/>
              <a:t>0</a:t>
            </a:r>
            <a:r>
              <a:rPr lang="zh-CN" altLang="en-US" smtClean="0"/>
              <a:t>表示允许分片。所有的分片报文必须被目的端全部接收到后才会进行重新组合。</a:t>
            </a:r>
            <a:endParaRPr lang="en-US" altLang="zh-CN" smtClean="0"/>
          </a:p>
          <a:p>
            <a:r>
              <a:rPr lang="zh-CN" altLang="en-US" smtClean="0"/>
              <a:t>协议字段表示此数据包携带的上层数据是哪种协议的数据。需要注意的是，下一个报头并非总是传输层报头。例如，</a:t>
            </a:r>
            <a:r>
              <a:rPr lang="en-US" altLang="zh-CN" smtClean="0"/>
              <a:t>ICMP</a:t>
            </a:r>
            <a:r>
              <a:rPr lang="zh-CN" altLang="en-US" smtClean="0"/>
              <a:t>报文也是使用</a:t>
            </a:r>
            <a:r>
              <a:rPr lang="en-US" altLang="zh-CN" smtClean="0"/>
              <a:t>IP</a:t>
            </a:r>
            <a:r>
              <a:rPr lang="zh-CN" altLang="en-US" smtClean="0"/>
              <a:t>协议封装，协议字段值为</a:t>
            </a:r>
            <a:r>
              <a:rPr lang="en-US" altLang="zh-CN" smtClean="0"/>
              <a:t>0x01</a:t>
            </a:r>
            <a:r>
              <a:rPr lang="zh-CN" altLang="en-US" smtClean="0"/>
              <a:t>。</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198177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zh-CN" altLang="en-US" smtClean="0"/>
              <a:t>当</a:t>
            </a:r>
            <a:r>
              <a:rPr lang="en-US" altLang="zh-CN" smtClean="0"/>
              <a:t>IP</a:t>
            </a:r>
            <a:r>
              <a:rPr lang="zh-CN" altLang="en-US" smtClean="0"/>
              <a:t>报文头被处理完并剥离后，数据段会被发送到传输层进行处理。在此示例中，传输层协议使用的是</a:t>
            </a:r>
            <a:r>
              <a:rPr lang="en-US" altLang="zh-CN" smtClean="0"/>
              <a:t>TCP</a:t>
            </a:r>
            <a:r>
              <a:rPr lang="zh-CN" altLang="en-US" smtClean="0"/>
              <a:t>，且发送端和接收端已经通过三次握手建立了连接。传输层收到该数据段后，</a:t>
            </a:r>
            <a:r>
              <a:rPr lang="en-US" altLang="zh-CN" smtClean="0"/>
              <a:t>TCP</a:t>
            </a:r>
            <a:r>
              <a:rPr lang="zh-CN" altLang="en-US" smtClean="0"/>
              <a:t>协议会查看并处理该数据段头部信息，其中目的端口号为</a:t>
            </a:r>
            <a:r>
              <a:rPr lang="en-US" altLang="zh-CN" smtClean="0"/>
              <a:t>80</a:t>
            </a:r>
            <a:r>
              <a:rPr lang="zh-CN" altLang="en-US" smtClean="0"/>
              <a:t>，用于表示处理该数据的应用层协议为</a:t>
            </a:r>
            <a:r>
              <a:rPr lang="en-US" altLang="zh-CN" smtClean="0"/>
              <a:t>HTTP</a:t>
            </a:r>
            <a:r>
              <a:rPr lang="zh-CN" altLang="en-US" smtClean="0"/>
              <a:t>协议。</a:t>
            </a:r>
            <a:r>
              <a:rPr lang="en-US" altLang="zh-CN" smtClean="0"/>
              <a:t>TCP</a:t>
            </a:r>
            <a:r>
              <a:rPr lang="zh-CN" altLang="en-US" smtClean="0"/>
              <a:t>处理完头部信息后会将此数据段头部进行剥离，然后将剩下的应用数据发送到</a:t>
            </a:r>
            <a:r>
              <a:rPr lang="en-US" altLang="zh-CN" smtClean="0"/>
              <a:t>HTTP</a:t>
            </a:r>
            <a:r>
              <a:rPr lang="zh-CN" altLang="en-US" smtClean="0"/>
              <a:t>协议进行处理。</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048341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type="body" idx="1"/>
          </p:nvPr>
        </p:nvSpPr>
        <p:spPr/>
        <p:txBody>
          <a:bodyPr/>
          <a:lstStyle/>
          <a:p>
            <a:r>
              <a:rPr lang="zh-CN" altLang="en-US" smtClean="0"/>
              <a:t>主机在封装数据包之前，必须要知道目的端</a:t>
            </a:r>
            <a:r>
              <a:rPr lang="en-US" altLang="zh-CN" smtClean="0"/>
              <a:t>IP</a:t>
            </a:r>
            <a:r>
              <a:rPr lang="zh-CN" altLang="en-US" smtClean="0"/>
              <a:t>地址。在封装数据帧之前，必须要知道去往目的网络的路由以及下一跳的</a:t>
            </a:r>
            <a:r>
              <a:rPr lang="en-US" altLang="zh-CN" smtClean="0"/>
              <a:t>MAC</a:t>
            </a:r>
            <a:r>
              <a:rPr lang="zh-CN" altLang="en-US" smtClean="0"/>
              <a:t>地址。</a:t>
            </a:r>
            <a:endParaRPr lang="en-US" altLang="zh-CN" smtClean="0"/>
          </a:p>
          <a:p>
            <a:r>
              <a:rPr lang="zh-CN" altLang="en-US" smtClean="0"/>
              <a:t>如果主机接收到一个不是发往自己的数据帧，在检验帧头中的目的</a:t>
            </a:r>
            <a:r>
              <a:rPr lang="en-US" altLang="zh-CN" smtClean="0"/>
              <a:t>MAC</a:t>
            </a:r>
            <a:r>
              <a:rPr lang="zh-CN" altLang="en-US" smtClean="0"/>
              <a:t>地址之后会丢弃该帧。</a:t>
            </a:r>
            <a:endParaRPr lang="en-US" altLang="zh-CN" smtClean="0"/>
          </a:p>
          <a:p>
            <a:r>
              <a:rPr lang="zh-CN" altLang="en-US" smtClean="0"/>
              <a:t>传输层会检查</a:t>
            </a:r>
            <a:r>
              <a:rPr lang="en-US" altLang="zh-CN" smtClean="0"/>
              <a:t>TCP</a:t>
            </a:r>
            <a:r>
              <a:rPr lang="zh-CN" altLang="en-US" smtClean="0"/>
              <a:t>或</a:t>
            </a:r>
            <a:r>
              <a:rPr lang="en-US" altLang="zh-CN" smtClean="0"/>
              <a:t>UDP</a:t>
            </a:r>
            <a:r>
              <a:rPr lang="zh-CN" altLang="en-US" smtClean="0"/>
              <a:t>报文头中的目的端口号，以此来识别特定应用。</a:t>
            </a:r>
            <a:endParaRPr lang="en-US" altLang="zh-CN" smtClean="0"/>
          </a:p>
          <a:p>
            <a:r>
              <a:rPr lang="zh-CN" altLang="en-US" smtClean="0"/>
              <a:t>服务器可以只通过源</a:t>
            </a:r>
            <a:r>
              <a:rPr lang="en-US" altLang="zh-CN" smtClean="0"/>
              <a:t>IP</a:t>
            </a:r>
            <a:r>
              <a:rPr lang="zh-CN" altLang="en-US" smtClean="0"/>
              <a:t>地址识别两台主机的</a:t>
            </a:r>
            <a:r>
              <a:rPr lang="en-US" altLang="zh-CN" smtClean="0"/>
              <a:t>HTTP</a:t>
            </a:r>
            <a:r>
              <a:rPr lang="zh-CN" altLang="en-US" smtClean="0"/>
              <a:t>流量，另外</a:t>
            </a:r>
            <a:r>
              <a:rPr lang="en-US" altLang="zh-CN" smtClean="0"/>
              <a:t>TCP</a:t>
            </a:r>
            <a:r>
              <a:rPr lang="zh-CN" altLang="en-US" smtClean="0"/>
              <a:t>报文头中包含的源端口也可以被用来区分同一台主机通过不同的浏览器发起的不同的会话。例如，两个来自源</a:t>
            </a:r>
            <a:r>
              <a:rPr lang="en-US" altLang="zh-CN" smtClean="0"/>
              <a:t>IP</a:t>
            </a:r>
            <a:r>
              <a:rPr lang="zh-CN" altLang="en-US" smtClean="0"/>
              <a:t>为</a:t>
            </a:r>
            <a:r>
              <a:rPr lang="en-US" altLang="zh-CN" smtClean="0"/>
              <a:t>10.1.1.1</a:t>
            </a:r>
            <a:r>
              <a:rPr lang="zh-CN" altLang="en-US" smtClean="0"/>
              <a:t>的</a:t>
            </a:r>
            <a:r>
              <a:rPr lang="en-US" altLang="zh-CN" smtClean="0"/>
              <a:t>HTTP</a:t>
            </a:r>
            <a:r>
              <a:rPr lang="zh-CN" altLang="en-US" smtClean="0"/>
              <a:t>流量使用的目的端口号都是</a:t>
            </a:r>
            <a:r>
              <a:rPr lang="en-US" altLang="zh-CN" smtClean="0"/>
              <a:t>80</a:t>
            </a:r>
            <a:r>
              <a:rPr lang="zh-CN" altLang="en-US" smtClean="0"/>
              <a:t>，但源端口号为</a:t>
            </a:r>
            <a:r>
              <a:rPr lang="en-US" altLang="zh-CN" smtClean="0"/>
              <a:t>1028</a:t>
            </a:r>
            <a:r>
              <a:rPr lang="zh-CN" altLang="en-US" smtClean="0"/>
              <a:t>和</a:t>
            </a:r>
            <a:r>
              <a:rPr lang="en-US" altLang="zh-CN" smtClean="0"/>
              <a:t>1035</a:t>
            </a:r>
            <a:r>
              <a:rPr lang="zh-CN" altLang="en-US" smtClean="0"/>
              <a:t>。</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72396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9109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16982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54167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zh-CN" altLang="en-US" smtClean="0"/>
              <a:t>数据可以在</a:t>
            </a:r>
            <a:r>
              <a:rPr lang="zh-CN" altLang="zh-CN" smtClean="0"/>
              <a:t>同一网络</a:t>
            </a:r>
            <a:r>
              <a:rPr lang="zh-CN" altLang="en-US" smtClean="0"/>
              <a:t>内</a:t>
            </a:r>
            <a:r>
              <a:rPr lang="zh-CN" altLang="zh-CN" smtClean="0"/>
              <a:t>或者不同网络</a:t>
            </a:r>
            <a:r>
              <a:rPr lang="zh-CN" altLang="en-US" smtClean="0"/>
              <a:t>间传输</a:t>
            </a:r>
            <a:r>
              <a:rPr lang="zh-CN" altLang="zh-CN" smtClean="0"/>
              <a:t>，数据转发</a:t>
            </a:r>
            <a:r>
              <a:rPr lang="zh-CN" altLang="en-US" smtClean="0"/>
              <a:t>过程也</a:t>
            </a:r>
            <a:r>
              <a:rPr lang="zh-CN" altLang="zh-CN" smtClean="0"/>
              <a:t>分为本地转发和远程转发，但</a:t>
            </a:r>
            <a:r>
              <a:rPr lang="zh-CN" altLang="en-US" smtClean="0"/>
              <a:t>两者</a:t>
            </a:r>
            <a:r>
              <a:rPr lang="zh-CN" altLang="zh-CN" smtClean="0"/>
              <a:t>的</a:t>
            </a:r>
            <a:r>
              <a:rPr lang="zh-CN" altLang="en-US" smtClean="0"/>
              <a:t>数据</a:t>
            </a:r>
            <a:r>
              <a:rPr lang="zh-CN" altLang="zh-CN" smtClean="0"/>
              <a:t>转发原理是</a:t>
            </a:r>
            <a:r>
              <a:rPr lang="zh-CN" altLang="en-US" smtClean="0"/>
              <a:t>基本</a:t>
            </a:r>
            <a:r>
              <a:rPr lang="zh-CN" altLang="zh-CN" smtClean="0"/>
              <a:t>一样的，</a:t>
            </a:r>
            <a:r>
              <a:rPr lang="zh-CN" altLang="en-US" smtClean="0"/>
              <a:t>都是</a:t>
            </a:r>
            <a:r>
              <a:rPr lang="zh-CN" altLang="zh-CN" smtClean="0"/>
              <a:t>遵循</a:t>
            </a:r>
            <a:r>
              <a:rPr lang="en-US" altLang="zh-CN" smtClean="0"/>
              <a:t>TCP/IP</a:t>
            </a:r>
            <a:r>
              <a:rPr lang="zh-CN" altLang="en-US" smtClean="0"/>
              <a:t>协议簇</a:t>
            </a:r>
            <a:r>
              <a:rPr lang="zh-CN" altLang="zh-CN" smtClean="0"/>
              <a:t>。</a:t>
            </a:r>
            <a:endParaRPr lang="en-US" altLang="zh-CN" smtClean="0"/>
          </a:p>
          <a:p>
            <a:r>
              <a:rPr lang="zh-CN" altLang="en-US" smtClean="0"/>
              <a:t>本示例中，主机</a:t>
            </a:r>
            <a:r>
              <a:rPr lang="en-US" altLang="zh-CN" smtClean="0"/>
              <a:t>A</a:t>
            </a:r>
            <a:r>
              <a:rPr lang="zh-CN" altLang="en-US" smtClean="0"/>
              <a:t>需要访问服务器</a:t>
            </a:r>
            <a:r>
              <a:rPr lang="en-US" altLang="zh-CN" smtClean="0"/>
              <a:t>A</a:t>
            </a:r>
            <a:r>
              <a:rPr lang="zh-CN" altLang="en-US" smtClean="0"/>
              <a:t>的</a:t>
            </a:r>
            <a:r>
              <a:rPr lang="en-US" altLang="zh-CN" smtClean="0"/>
              <a:t>Web</a:t>
            </a:r>
            <a:r>
              <a:rPr lang="zh-CN" altLang="en-US" smtClean="0"/>
              <a:t>服务，并且假定两者之间已经建立了</a:t>
            </a:r>
            <a:r>
              <a:rPr lang="en-US" altLang="zh-CN" smtClean="0"/>
              <a:t>TCP</a:t>
            </a:r>
            <a:r>
              <a:rPr lang="zh-CN" altLang="en-US" smtClean="0"/>
              <a:t>连接。接下来会以此示例来讲解数据在不同网络间的传输过程。</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343897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备注占位符 2"/>
          <p:cNvSpPr>
            <a:spLocks noGrp="1"/>
          </p:cNvSpPr>
          <p:nvPr>
            <p:ph type="body" idx="1"/>
          </p:nvPr>
        </p:nvSpPr>
        <p:spPr/>
        <p:txBody>
          <a:bodyPr/>
          <a:lstStyle/>
          <a:p>
            <a:r>
              <a:rPr lang="zh-CN" altLang="en-US" smtClean="0"/>
              <a:t>主机</a:t>
            </a:r>
            <a:r>
              <a:rPr lang="en-US" altLang="zh-CN" smtClean="0"/>
              <a:t>A</a:t>
            </a:r>
            <a:r>
              <a:rPr lang="zh-CN" altLang="en-US" smtClean="0"/>
              <a:t>会对待发送的应用数据首先执行加密和压缩等相关操作，之后进行传输层封装。</a:t>
            </a:r>
            <a:r>
              <a:rPr lang="en-US" altLang="zh-CN" smtClean="0"/>
              <a:t>Web</a:t>
            </a:r>
            <a:r>
              <a:rPr lang="zh-CN" altLang="en-US" smtClean="0"/>
              <a:t>应用是基于传输层的</a:t>
            </a:r>
            <a:r>
              <a:rPr lang="en-US" altLang="zh-CN" smtClean="0"/>
              <a:t>TCP</a:t>
            </a:r>
            <a:r>
              <a:rPr lang="zh-CN" altLang="en-US" smtClean="0"/>
              <a:t>协议传输数据的。主机</a:t>
            </a:r>
            <a:r>
              <a:rPr lang="en-US" altLang="zh-CN" smtClean="0"/>
              <a:t>A</a:t>
            </a:r>
            <a:r>
              <a:rPr lang="zh-CN" altLang="en-US" smtClean="0"/>
              <a:t>使用</a:t>
            </a:r>
            <a:r>
              <a:rPr lang="en-US" altLang="zh-CN" smtClean="0"/>
              <a:t>TCP</a:t>
            </a:r>
            <a:r>
              <a:rPr lang="zh-CN" altLang="en-US" smtClean="0"/>
              <a:t>进行报文封装时，必须填充源端口和目的端口字段，初始序列号和确认序列号字段，标识位，窗口字段以及校验和字段。此例中数据段的源端口号为主机</a:t>
            </a:r>
            <a:r>
              <a:rPr lang="en-US" altLang="zh-CN" smtClean="0"/>
              <a:t>A</a:t>
            </a:r>
            <a:r>
              <a:rPr lang="zh-CN" altLang="en-US" smtClean="0"/>
              <a:t>随机选择的</a:t>
            </a:r>
            <a:r>
              <a:rPr lang="en-US" altLang="zh-CN" smtClean="0"/>
              <a:t>1027</a:t>
            </a:r>
            <a:r>
              <a:rPr lang="zh-CN" altLang="en-US" smtClean="0"/>
              <a:t>号端口，目的端口号为服务器</a:t>
            </a:r>
            <a:r>
              <a:rPr lang="en-US" altLang="zh-CN" smtClean="0"/>
              <a:t>A</a:t>
            </a:r>
            <a:r>
              <a:rPr lang="zh-CN" altLang="en-US" smtClean="0"/>
              <a:t>的</a:t>
            </a:r>
            <a:r>
              <a:rPr lang="en-US" altLang="zh-CN" smtClean="0"/>
              <a:t>TCP</a:t>
            </a:r>
            <a:r>
              <a:rPr lang="zh-CN" altLang="en-US" smtClean="0"/>
              <a:t>知名端口</a:t>
            </a:r>
            <a:r>
              <a:rPr lang="en-US" altLang="zh-CN" smtClean="0"/>
              <a:t>80</a:t>
            </a:r>
            <a:r>
              <a:rPr lang="zh-CN" altLang="en-US" smtClean="0"/>
              <a:t>。</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16398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zh-CN" altLang="en-US" smtClean="0"/>
              <a:t>主机</a:t>
            </a:r>
            <a:r>
              <a:rPr lang="en-US" altLang="zh-CN" smtClean="0"/>
              <a:t>A</a:t>
            </a:r>
            <a:r>
              <a:rPr lang="zh-CN" altLang="en-US" smtClean="0"/>
              <a:t>完成传输层封装后，一般会进行网络层数据封装，在使用</a:t>
            </a:r>
            <a:r>
              <a:rPr lang="en-US" altLang="zh-CN" smtClean="0"/>
              <a:t>IP</a:t>
            </a:r>
            <a:r>
              <a:rPr lang="zh-CN" altLang="en-US" smtClean="0"/>
              <a:t>进行封装时，需要明确</a:t>
            </a:r>
            <a:r>
              <a:rPr lang="en-US" altLang="zh-CN" smtClean="0"/>
              <a:t>IP</a:t>
            </a:r>
            <a:r>
              <a:rPr lang="zh-CN" altLang="en-US" smtClean="0"/>
              <a:t>报文的源和目的地址。如果</a:t>
            </a:r>
            <a:r>
              <a:rPr lang="en-US" altLang="zh-CN" smtClean="0"/>
              <a:t>IP</a:t>
            </a:r>
            <a:r>
              <a:rPr lang="zh-CN" altLang="en-US" smtClean="0"/>
              <a:t>报文的大小大于网络的最大传输单元（</a:t>
            </a:r>
            <a:r>
              <a:rPr lang="en-US" altLang="zh-CN" smtClean="0"/>
              <a:t>MTU</a:t>
            </a:r>
            <a:r>
              <a:rPr lang="zh-CN" altLang="en-US" smtClean="0"/>
              <a:t>），则该报文有可能在传输过程中被分片。</a:t>
            </a:r>
            <a:endParaRPr lang="en-US" altLang="zh-CN" smtClean="0"/>
          </a:p>
          <a:p>
            <a:r>
              <a:rPr lang="zh-CN" altLang="en-US" smtClean="0"/>
              <a:t>生存时间（</a:t>
            </a:r>
            <a:r>
              <a:rPr lang="en-US" altLang="zh-CN" smtClean="0"/>
              <a:t>TTL</a:t>
            </a:r>
            <a:r>
              <a:rPr lang="zh-CN" altLang="en-US" smtClean="0"/>
              <a:t>）字段用来减少网络环路造成的影响。</a:t>
            </a:r>
            <a:r>
              <a:rPr lang="en-US" altLang="zh-CN" smtClean="0"/>
              <a:t>ARG3</a:t>
            </a:r>
            <a:r>
              <a:rPr lang="zh-CN" altLang="en-US" smtClean="0"/>
              <a:t>系列路由器产生的数据包，默认</a:t>
            </a:r>
            <a:r>
              <a:rPr lang="en-US" altLang="zh-CN" smtClean="0"/>
              <a:t>TTL</a:t>
            </a:r>
            <a:r>
              <a:rPr lang="zh-CN" altLang="en-US" smtClean="0"/>
              <a:t>值为</a:t>
            </a:r>
            <a:r>
              <a:rPr lang="en-US" altLang="zh-CN" smtClean="0"/>
              <a:t>255</a:t>
            </a:r>
            <a:r>
              <a:rPr lang="zh-CN" altLang="en-US" smtClean="0"/>
              <a:t>。路由器转发一个数据包时，该值会被减</a:t>
            </a:r>
            <a:r>
              <a:rPr lang="en-US" altLang="zh-CN" smtClean="0"/>
              <a:t>1</a:t>
            </a:r>
            <a:r>
              <a:rPr lang="zh-CN" altLang="en-US" smtClean="0"/>
              <a:t>，如果路由器发现该值被减为</a:t>
            </a:r>
            <a:r>
              <a:rPr lang="en-US" altLang="zh-CN" smtClean="0"/>
              <a:t>0</a:t>
            </a:r>
            <a:r>
              <a:rPr lang="zh-CN" altLang="en-US" smtClean="0"/>
              <a:t>，就会丢弃该数据包。这样，即使网络中存在环路，数据包也不会在网络上一直被转发。</a:t>
            </a:r>
            <a:endParaRPr lang="en-US" altLang="zh-CN" smtClean="0"/>
          </a:p>
          <a:p>
            <a:r>
              <a:rPr lang="zh-CN" altLang="en-US" smtClean="0"/>
              <a:t>协议字段标识了传输层所使用的协议。本例中，传输层使用的是</a:t>
            </a:r>
            <a:r>
              <a:rPr lang="en-US" altLang="zh-CN" smtClean="0"/>
              <a:t>TCP</a:t>
            </a:r>
            <a:r>
              <a:rPr lang="zh-CN" altLang="en-US" smtClean="0"/>
              <a:t>协议，所以该字段的填充值为</a:t>
            </a:r>
            <a:r>
              <a:rPr lang="en-US" altLang="zh-CN" smtClean="0"/>
              <a:t>0X06</a:t>
            </a:r>
            <a:r>
              <a:rPr lang="zh-CN" altLang="en-US" smtClean="0"/>
              <a:t>。</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785459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备注占位符 2"/>
          <p:cNvSpPr>
            <a:spLocks noGrp="1"/>
          </p:cNvSpPr>
          <p:nvPr>
            <p:ph type="body" idx="1"/>
          </p:nvPr>
        </p:nvSpPr>
        <p:spPr/>
        <p:txBody>
          <a:bodyPr/>
          <a:lstStyle/>
          <a:p>
            <a:r>
              <a:rPr lang="zh-CN" altLang="en-US" smtClean="0"/>
              <a:t>每个主机都会独自维护各自的路由表项。主机</a:t>
            </a:r>
            <a:r>
              <a:rPr lang="en-US" altLang="zh-CN" smtClean="0"/>
              <a:t>A</a:t>
            </a:r>
            <a:r>
              <a:rPr lang="zh-CN" altLang="en-US" smtClean="0"/>
              <a:t>在发送数据前需要先检查是否能够到达目的端，这个过程是通过查找路由来完成的。在此示例中，主机</a:t>
            </a:r>
            <a:r>
              <a:rPr lang="en-US" altLang="zh-CN" smtClean="0"/>
              <a:t>A</a:t>
            </a:r>
            <a:r>
              <a:rPr lang="zh-CN" altLang="en-US" smtClean="0"/>
              <a:t>拥有一条到达“任何网络”（在</a:t>
            </a:r>
            <a:r>
              <a:rPr lang="en-US" altLang="zh-CN" smtClean="0"/>
              <a:t>IP</a:t>
            </a:r>
            <a:r>
              <a:rPr lang="zh-CN" altLang="en-US" smtClean="0"/>
              <a:t>编址部分已经简要介绍过）的路由，它发往其他网络的数据都会通过</a:t>
            </a:r>
            <a:r>
              <a:rPr lang="en-US" altLang="zh-CN" smtClean="0"/>
              <a:t>IP</a:t>
            </a:r>
            <a:r>
              <a:rPr lang="zh-CN" altLang="en-US" smtClean="0"/>
              <a:t>地址为</a:t>
            </a:r>
            <a:r>
              <a:rPr lang="en-US" altLang="zh-CN" smtClean="0"/>
              <a:t>10.1.1.1</a:t>
            </a:r>
            <a:r>
              <a:rPr lang="zh-CN" altLang="en-US" smtClean="0"/>
              <a:t>的接口转发到下一跳，即网关</a:t>
            </a:r>
            <a:r>
              <a:rPr lang="en-US" altLang="zh-CN" smtClean="0"/>
              <a:t>10.1.1.254</a:t>
            </a:r>
            <a:r>
              <a:rPr lang="zh-CN" altLang="en-US" smtClean="0"/>
              <a:t>。</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103269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备注占位符 2"/>
          <p:cNvSpPr>
            <a:spLocks noGrp="1"/>
          </p:cNvSpPr>
          <p:nvPr>
            <p:ph type="body" idx="1"/>
          </p:nvPr>
        </p:nvSpPr>
        <p:spPr/>
        <p:txBody>
          <a:bodyPr/>
          <a:lstStyle/>
          <a:p>
            <a:r>
              <a:rPr lang="zh-CN" altLang="en-US" smtClean="0"/>
              <a:t>接下来，由于数据包要被封装成数据帧，所以主机</a:t>
            </a:r>
            <a:r>
              <a:rPr lang="en-US" altLang="zh-CN" smtClean="0"/>
              <a:t>A</a:t>
            </a:r>
            <a:r>
              <a:rPr lang="zh-CN" altLang="en-US" smtClean="0"/>
              <a:t>需要获取下一跳的</a:t>
            </a:r>
            <a:r>
              <a:rPr lang="en-US" altLang="zh-CN" smtClean="0"/>
              <a:t>MAC</a:t>
            </a:r>
            <a:r>
              <a:rPr lang="zh-CN" altLang="en-US" smtClean="0"/>
              <a:t>地址，也就是网关的</a:t>
            </a:r>
            <a:r>
              <a:rPr lang="en-US" altLang="zh-CN" smtClean="0"/>
              <a:t>MAC</a:t>
            </a:r>
            <a:r>
              <a:rPr lang="zh-CN" altLang="en-US" smtClean="0"/>
              <a:t>地址。主机首先会查询</a:t>
            </a:r>
            <a:r>
              <a:rPr lang="en-US" altLang="zh-CN" smtClean="0"/>
              <a:t>ARP</a:t>
            </a:r>
            <a:r>
              <a:rPr lang="zh-CN" altLang="en-US" smtClean="0"/>
              <a:t>缓存表。本例中，主机</a:t>
            </a:r>
            <a:r>
              <a:rPr lang="en-US" altLang="zh-CN" smtClean="0"/>
              <a:t>A</a:t>
            </a:r>
            <a:r>
              <a:rPr lang="zh-CN" altLang="en-US" smtClean="0"/>
              <a:t>的</a:t>
            </a:r>
            <a:r>
              <a:rPr lang="en-US" altLang="zh-CN" smtClean="0"/>
              <a:t>ARP</a:t>
            </a:r>
            <a:r>
              <a:rPr lang="zh-CN" altLang="en-US" smtClean="0"/>
              <a:t>缓存表中存在网关</a:t>
            </a:r>
            <a:r>
              <a:rPr lang="en-US" altLang="zh-CN" smtClean="0"/>
              <a:t>MAC</a:t>
            </a:r>
            <a:r>
              <a:rPr lang="zh-CN" altLang="en-US" smtClean="0"/>
              <a:t>地址的表项。</a:t>
            </a:r>
            <a:endParaRPr lang="en-US" altLang="zh-CN" smtClean="0"/>
          </a:p>
          <a:p>
            <a:r>
              <a:rPr lang="zh-CN" altLang="en-US" smtClean="0"/>
              <a:t>如果没有查找到网关的</a:t>
            </a:r>
            <a:r>
              <a:rPr lang="en-US" altLang="zh-CN" smtClean="0"/>
              <a:t>MAC</a:t>
            </a:r>
            <a:r>
              <a:rPr lang="zh-CN" altLang="en-US" smtClean="0"/>
              <a:t>地址表项，主机</a:t>
            </a:r>
            <a:r>
              <a:rPr lang="en-US" altLang="zh-CN" smtClean="0"/>
              <a:t>A</a:t>
            </a:r>
            <a:r>
              <a:rPr lang="zh-CN" altLang="en-US" smtClean="0"/>
              <a:t>会通过发送</a:t>
            </a:r>
            <a:r>
              <a:rPr lang="en-US" altLang="zh-CN" smtClean="0"/>
              <a:t>ARP</a:t>
            </a:r>
            <a:r>
              <a:rPr lang="zh-CN" altLang="en-US" smtClean="0"/>
              <a:t>请求来获取网关的</a:t>
            </a:r>
            <a:r>
              <a:rPr lang="en-US" altLang="zh-CN" smtClean="0"/>
              <a:t>MAC</a:t>
            </a:r>
            <a:r>
              <a:rPr lang="zh-CN" altLang="en-US" smtClean="0"/>
              <a:t>地址。</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279492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备注占位符 2"/>
          <p:cNvSpPr>
            <a:spLocks noGrp="1"/>
          </p:cNvSpPr>
          <p:nvPr>
            <p:ph type="body" idx="1"/>
          </p:nvPr>
        </p:nvSpPr>
        <p:spPr/>
        <p:txBody>
          <a:bodyPr/>
          <a:lstStyle/>
          <a:p>
            <a:r>
              <a:rPr lang="zh-CN" altLang="en-US" smtClean="0"/>
              <a:t>主机</a:t>
            </a:r>
            <a:r>
              <a:rPr lang="en-US" altLang="zh-CN" smtClean="0"/>
              <a:t>A</a:t>
            </a:r>
            <a:r>
              <a:rPr lang="zh-CN" altLang="en-US" smtClean="0"/>
              <a:t>在链路层封装数据帧时，会遵循</a:t>
            </a:r>
            <a:r>
              <a:rPr lang="en-US" altLang="zh-CN" smtClean="0"/>
              <a:t>IEEE 802.3</a:t>
            </a:r>
            <a:r>
              <a:rPr lang="zh-CN" altLang="en-US" smtClean="0"/>
              <a:t>或</a:t>
            </a:r>
            <a:r>
              <a:rPr lang="en-US" altLang="zh-CN" smtClean="0"/>
              <a:t>Ethernet_II</a:t>
            </a:r>
            <a:r>
              <a:rPr lang="zh-CN" altLang="en-US" smtClean="0"/>
              <a:t>标准，</a:t>
            </a:r>
            <a:r>
              <a:rPr lang="en-US" altLang="zh-CN" smtClean="0"/>
              <a:t>Ethernet_II</a:t>
            </a:r>
            <a:r>
              <a:rPr lang="zh-CN" altLang="en-US" smtClean="0"/>
              <a:t>帧头中的类型字段填充为</a:t>
            </a:r>
            <a:r>
              <a:rPr lang="en-US" altLang="zh-CN" smtClean="0"/>
              <a:t>0x0800</a:t>
            </a:r>
            <a:r>
              <a:rPr lang="zh-CN" altLang="en-US" smtClean="0"/>
              <a:t>，以表示网络层使用的是</a:t>
            </a:r>
            <a:r>
              <a:rPr lang="en-US" altLang="zh-CN" smtClean="0"/>
              <a:t>IP</a:t>
            </a:r>
            <a:r>
              <a:rPr lang="zh-CN" altLang="en-US" smtClean="0"/>
              <a:t>协议。源</a:t>
            </a:r>
            <a:r>
              <a:rPr lang="en-US" altLang="zh-CN" smtClean="0"/>
              <a:t>MAC</a:t>
            </a:r>
            <a:r>
              <a:rPr lang="zh-CN" altLang="en-US" smtClean="0"/>
              <a:t>地址为主机</a:t>
            </a:r>
            <a:r>
              <a:rPr lang="en-US" altLang="zh-CN" smtClean="0"/>
              <a:t>A</a:t>
            </a:r>
            <a:r>
              <a:rPr lang="zh-CN" altLang="en-US" smtClean="0"/>
              <a:t>的</a:t>
            </a:r>
            <a:r>
              <a:rPr lang="en-US" altLang="zh-CN" smtClean="0"/>
              <a:t>MAC</a:t>
            </a:r>
            <a:r>
              <a:rPr lang="zh-CN" altLang="en-US" smtClean="0"/>
              <a:t>地址，目的</a:t>
            </a:r>
            <a:r>
              <a:rPr lang="en-US" altLang="zh-CN" smtClean="0"/>
              <a:t>MAC</a:t>
            </a:r>
            <a:r>
              <a:rPr lang="zh-CN" altLang="en-US" smtClean="0"/>
              <a:t>地址为网关路由器</a:t>
            </a:r>
            <a:r>
              <a:rPr lang="en-US" altLang="zh-CN" smtClean="0"/>
              <a:t>E0/0</a:t>
            </a:r>
            <a:r>
              <a:rPr lang="zh-CN" altLang="en-US" smtClean="0"/>
              <a:t>接口的</a:t>
            </a:r>
            <a:r>
              <a:rPr lang="en-US" altLang="zh-CN" smtClean="0"/>
              <a:t>MAC</a:t>
            </a:r>
            <a:r>
              <a:rPr lang="zh-CN" altLang="en-US" smtClean="0"/>
              <a:t>地址。</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4909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xmlns=""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xmlns=""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6258026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zh-CN" altLang="en-US" smtClean="0"/>
              <a:t>数据转发过程</a:t>
            </a:r>
            <a:endParaRPr lang="zh-CN" altLang="en-US" dirty="0" smtClean="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158372900"/>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zh-CN" altLang="en-US" smtClean="0"/>
              <a:t>数据帧转发过程</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主机工作在半双工状态下，所以会使用</a:t>
            </a:r>
            <a:r>
              <a:rPr lang="en-US" altLang="zh-CN" dirty="0" smtClean="0"/>
              <a:t>CSMA/CD</a:t>
            </a:r>
            <a:r>
              <a:rPr lang="zh-CN" altLang="en-US" dirty="0" smtClean="0"/>
              <a:t>来检测链路是否空闲。</a:t>
            </a:r>
            <a:endParaRPr lang="en-US" altLang="zh-CN" dirty="0" smtClean="0"/>
          </a:p>
          <a:p>
            <a:r>
              <a:rPr lang="zh-CN" altLang="en-US" dirty="0" smtClean="0"/>
              <a:t>前导码用于使接收者进入同步状态，定界符用于指示帧的开始。</a:t>
            </a:r>
            <a:endParaRPr lang="en-US" altLang="zh-CN" dirty="0" smtClean="0"/>
          </a:p>
          <a:p>
            <a:endParaRPr lang="zh-CN" altLang="en-US" dirty="0"/>
          </a:p>
        </p:txBody>
      </p:sp>
      <p:sp>
        <p:nvSpPr>
          <p:cNvPr id="19" name="TextBox 8"/>
          <p:cNvSpPr txBox="1">
            <a:spLocks noChangeArrowheads="1"/>
          </p:cNvSpPr>
          <p:nvPr/>
        </p:nvSpPr>
        <p:spPr bwMode="auto">
          <a:xfrm>
            <a:off x="3321665" y="3728066"/>
            <a:ext cx="646331"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A</a:t>
            </a:r>
            <a:endParaRPr lang="zh-CN" altLang="en-US" sz="1200" dirty="0">
              <a:latin typeface="微软雅黑" panose="020B0503020204020204" pitchFamily="34" charset="-122"/>
              <a:ea typeface="微软雅黑" panose="020B0503020204020204" pitchFamily="34" charset="-122"/>
            </a:endParaRPr>
          </a:p>
        </p:txBody>
      </p:sp>
      <p:sp>
        <p:nvSpPr>
          <p:cNvPr id="21" name="Rectangle 14"/>
          <p:cNvSpPr>
            <a:spLocks noChangeArrowheads="1"/>
          </p:cNvSpPr>
          <p:nvPr/>
        </p:nvSpPr>
        <p:spPr bwMode="auto">
          <a:xfrm>
            <a:off x="5942654" y="3399781"/>
            <a:ext cx="1151557" cy="277813"/>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11010101</a:t>
            </a:r>
          </a:p>
        </p:txBody>
      </p:sp>
      <p:sp>
        <p:nvSpPr>
          <p:cNvPr id="22" name="Rectangle 15"/>
          <p:cNvSpPr>
            <a:spLocks noChangeArrowheads="1"/>
          </p:cNvSpPr>
          <p:nvPr/>
        </p:nvSpPr>
        <p:spPr bwMode="auto">
          <a:xfrm>
            <a:off x="7094211" y="3399781"/>
            <a:ext cx="2159968" cy="277813"/>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010101010101010101…</a:t>
            </a:r>
          </a:p>
        </p:txBody>
      </p:sp>
      <p:sp>
        <p:nvSpPr>
          <p:cNvPr id="23" name="Rectangle 14"/>
          <p:cNvSpPr>
            <a:spLocks noChangeArrowheads="1"/>
          </p:cNvSpPr>
          <p:nvPr/>
        </p:nvSpPr>
        <p:spPr bwMode="auto">
          <a:xfrm>
            <a:off x="4863154" y="3399781"/>
            <a:ext cx="1079500" cy="277813"/>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1…0100</a:t>
            </a:r>
          </a:p>
        </p:txBody>
      </p:sp>
      <p:sp>
        <p:nvSpPr>
          <p:cNvPr id="24" name="TextBox 8"/>
          <p:cNvSpPr txBox="1">
            <a:spLocks noChangeArrowheads="1"/>
          </p:cNvSpPr>
          <p:nvPr/>
        </p:nvSpPr>
        <p:spPr bwMode="auto">
          <a:xfrm>
            <a:off x="4778217" y="3007669"/>
            <a:ext cx="128291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rPr>
              <a:t>D.MAC(48 bits)</a:t>
            </a:r>
            <a:endParaRPr lang="zh-CN" altLang="en-US" sz="1200" dirty="0">
              <a:latin typeface="微软雅黑" panose="020B0503020204020204" pitchFamily="34" charset="-122"/>
              <a:ea typeface="微软雅黑" panose="020B0503020204020204" pitchFamily="34" charset="-122"/>
            </a:endParaRPr>
          </a:p>
        </p:txBody>
      </p:sp>
      <p:sp>
        <p:nvSpPr>
          <p:cNvPr id="25" name="TextBox 8"/>
          <p:cNvSpPr txBox="1">
            <a:spLocks noChangeArrowheads="1"/>
          </p:cNvSpPr>
          <p:nvPr/>
        </p:nvSpPr>
        <p:spPr bwMode="auto">
          <a:xfrm>
            <a:off x="6117278" y="3007669"/>
            <a:ext cx="976549" cy="276999"/>
          </a:xfrm>
          <a:prstGeom prst="rect">
            <a:avLst/>
          </a:prstGeom>
          <a:noFill/>
          <a:ln w="9525">
            <a:noFill/>
            <a:miter lim="800000"/>
            <a:headEnd/>
            <a:tailEnd/>
          </a:ln>
        </p:spPr>
        <p:txBody>
          <a:bodyPr wrap="none">
            <a:spAutoFit/>
          </a:bodyPr>
          <a:lstStyle/>
          <a:p>
            <a:r>
              <a:rPr kumimoji="1" lang="en-US" altLang="zh-CN" sz="1200" dirty="0">
                <a:latin typeface="微软雅黑" panose="020B0503020204020204" pitchFamily="34" charset="-122"/>
                <a:ea typeface="微软雅黑" panose="020B0503020204020204" pitchFamily="34" charset="-122"/>
                <a:cs typeface="Arial" charset="0"/>
              </a:rPr>
              <a:t>SFD</a:t>
            </a:r>
            <a:r>
              <a:rPr lang="en-US" altLang="zh-CN" sz="1200" dirty="0">
                <a:latin typeface="微软雅黑" panose="020B0503020204020204" pitchFamily="34" charset="-122"/>
                <a:ea typeface="微软雅黑" panose="020B0503020204020204" pitchFamily="34" charset="-122"/>
              </a:rPr>
              <a:t>(8 bits)</a:t>
            </a:r>
            <a:endParaRPr lang="zh-CN" altLang="en-US" sz="1200" dirty="0">
              <a:latin typeface="微软雅黑" panose="020B0503020204020204" pitchFamily="34" charset="-122"/>
              <a:ea typeface="微软雅黑" panose="020B0503020204020204" pitchFamily="34" charset="-122"/>
            </a:endParaRPr>
          </a:p>
        </p:txBody>
      </p:sp>
      <p:sp>
        <p:nvSpPr>
          <p:cNvPr id="26" name="TextBox 8"/>
          <p:cNvSpPr txBox="1">
            <a:spLocks noChangeArrowheads="1"/>
          </p:cNvSpPr>
          <p:nvPr/>
        </p:nvSpPr>
        <p:spPr bwMode="auto">
          <a:xfrm>
            <a:off x="7427469" y="3007669"/>
            <a:ext cx="1472904" cy="276999"/>
          </a:xfrm>
          <a:prstGeom prst="rect">
            <a:avLst/>
          </a:prstGeom>
          <a:noFill/>
          <a:ln w="9525">
            <a:noFill/>
            <a:miter lim="800000"/>
            <a:headEnd/>
            <a:tailEnd/>
          </a:ln>
        </p:spPr>
        <p:txBody>
          <a:bodyPr wrap="none">
            <a:spAutoFit/>
          </a:bodyPr>
          <a:lstStyle/>
          <a:p>
            <a:r>
              <a:rPr kumimoji="1" lang="en-US" altLang="zh-CN" sz="1200" dirty="0">
                <a:latin typeface="微软雅黑" panose="020B0503020204020204" pitchFamily="34" charset="-122"/>
                <a:ea typeface="微软雅黑" panose="020B0503020204020204" pitchFamily="34" charset="-122"/>
                <a:cs typeface="Arial" charset="0"/>
              </a:rPr>
              <a:t>Preamble</a:t>
            </a:r>
            <a:r>
              <a:rPr lang="en-US" altLang="zh-CN" sz="1200" dirty="0">
                <a:latin typeface="微软雅黑" panose="020B0503020204020204" pitchFamily="34" charset="-122"/>
                <a:ea typeface="微软雅黑" panose="020B0503020204020204" pitchFamily="34" charset="-122"/>
              </a:rPr>
              <a:t>(56 bits)</a:t>
            </a:r>
            <a:endParaRPr lang="zh-CN" altLang="en-US" sz="1200" dirty="0">
              <a:latin typeface="微软雅黑" panose="020B0503020204020204" pitchFamily="34" charset="-122"/>
              <a:ea typeface="微软雅黑" panose="020B0503020204020204" pitchFamily="34" charset="-122"/>
            </a:endParaRPr>
          </a:p>
        </p:txBody>
      </p:sp>
      <p:cxnSp>
        <p:nvCxnSpPr>
          <p:cNvPr id="27" name="直接箭头连接符 29"/>
          <p:cNvCxnSpPr>
            <a:cxnSpLocks noChangeShapeType="1"/>
          </p:cNvCxnSpPr>
          <p:nvPr/>
        </p:nvCxnSpPr>
        <p:spPr bwMode="auto">
          <a:xfrm>
            <a:off x="4871864" y="4437112"/>
            <a:ext cx="2952526" cy="0"/>
          </a:xfrm>
          <a:prstGeom prst="straightConnector1">
            <a:avLst/>
          </a:prstGeom>
          <a:noFill/>
          <a:ln w="25400" algn="ctr">
            <a:solidFill>
              <a:srgbClr val="C00000"/>
            </a:solidFill>
            <a:round/>
            <a:headEnd/>
            <a:tailEnd type="arrow" w="med" len="med"/>
          </a:ln>
        </p:spPr>
      </p:cxnSp>
      <p:sp>
        <p:nvSpPr>
          <p:cNvPr id="29" name="Rectangle 14"/>
          <p:cNvSpPr>
            <a:spLocks noChangeArrowheads="1"/>
          </p:cNvSpPr>
          <p:nvPr/>
        </p:nvSpPr>
        <p:spPr bwMode="auto">
          <a:xfrm>
            <a:off x="3791744" y="3399781"/>
            <a:ext cx="1079500" cy="277813"/>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1…0100</a:t>
            </a:r>
          </a:p>
        </p:txBody>
      </p:sp>
      <p:sp>
        <p:nvSpPr>
          <p:cNvPr id="30" name="Rectangle 14"/>
          <p:cNvSpPr>
            <a:spLocks noChangeArrowheads="1"/>
          </p:cNvSpPr>
          <p:nvPr/>
        </p:nvSpPr>
        <p:spPr bwMode="auto">
          <a:xfrm>
            <a:off x="2711624" y="3399781"/>
            <a:ext cx="1079500" cy="277813"/>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a:t>
            </a:r>
          </a:p>
        </p:txBody>
      </p:sp>
      <p:sp>
        <p:nvSpPr>
          <p:cNvPr id="31" name="TextBox 8"/>
          <p:cNvSpPr txBox="1">
            <a:spLocks noChangeArrowheads="1"/>
          </p:cNvSpPr>
          <p:nvPr/>
        </p:nvSpPr>
        <p:spPr bwMode="auto">
          <a:xfrm>
            <a:off x="3677738" y="3007669"/>
            <a:ext cx="1264513"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rPr>
              <a:t>S.MAC(48 bits)</a:t>
            </a:r>
            <a:endParaRPr lang="zh-CN" altLang="en-US" sz="1200" dirty="0">
              <a:latin typeface="微软雅黑" panose="020B0503020204020204" pitchFamily="34" charset="-122"/>
              <a:ea typeface="微软雅黑" panose="020B0503020204020204" pitchFamily="34" charset="-122"/>
            </a:endParaRPr>
          </a:p>
        </p:txBody>
      </p:sp>
      <p:sp>
        <p:nvSpPr>
          <p:cNvPr id="34" name="Rectangle 67"/>
          <p:cNvSpPr>
            <a:spLocks noChangeArrowheads="1"/>
          </p:cNvSpPr>
          <p:nvPr/>
        </p:nvSpPr>
        <p:spPr bwMode="auto">
          <a:xfrm>
            <a:off x="4583833" y="1988841"/>
            <a:ext cx="1008087" cy="432649"/>
          </a:xfrm>
          <a:prstGeom prst="rect">
            <a:avLst/>
          </a:prstGeom>
          <a:noFill/>
          <a:ln w="12700" cap="flat" cmpd="sng" algn="ctr">
            <a:solidFill>
              <a:schemeClr val="tx1"/>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buClr>
                <a:srgbClr val="990000"/>
              </a:buClr>
              <a:buSzPct val="85000"/>
              <a:defRPr/>
            </a:pPr>
            <a:r>
              <a:rPr lang="en-US" altLang="zh-CN" sz="1200" dirty="0">
                <a:latin typeface="微软雅黑" panose="020B0503020204020204" pitchFamily="34" charset="-122"/>
                <a:ea typeface="微软雅黑" panose="020B0503020204020204" pitchFamily="34" charset="-122"/>
              </a:rPr>
              <a:t>Ethernet Header</a:t>
            </a:r>
          </a:p>
        </p:txBody>
      </p:sp>
      <p:sp>
        <p:nvSpPr>
          <p:cNvPr id="35" name="Rectangle 64"/>
          <p:cNvSpPr>
            <a:spLocks noChangeArrowheads="1"/>
          </p:cNvSpPr>
          <p:nvPr/>
        </p:nvSpPr>
        <p:spPr bwMode="auto">
          <a:xfrm>
            <a:off x="7196789" y="1988841"/>
            <a:ext cx="1080084" cy="432649"/>
          </a:xfrm>
          <a:prstGeom prst="rect">
            <a:avLst/>
          </a:prstGeom>
          <a:noFill/>
          <a:ln w="12700" cap="flat" cmpd="sng" algn="ctr">
            <a:solidFill>
              <a:schemeClr val="tx1"/>
            </a:solidFill>
            <a:prstDash val="solid"/>
            <a:round/>
            <a:headEnd type="none" w="med" len="med"/>
            <a:tailEnd type="none" w="med" len="med"/>
          </a:ln>
          <a:effectLst/>
          <a:scene3d>
            <a:camera prst="orthographicFront"/>
            <a:lightRig rig="chilly" dir="t"/>
          </a:scene3d>
          <a:sp3d prstMaterial="powder"/>
        </p:spPr>
        <p:txBody>
          <a:bodyPr tIns="0" anchor="ctr"/>
          <a:lstStyle/>
          <a:p>
            <a:pPr algn="ctr" defTabSz="784225">
              <a:lnSpc>
                <a:spcPct val="120000"/>
              </a:lnSpc>
              <a:buClr>
                <a:srgbClr val="990000"/>
              </a:buClr>
              <a:buSzPct val="85000"/>
              <a:defRPr/>
            </a:pPr>
            <a:r>
              <a:rPr lang="en-US" altLang="zh-CN" sz="1400" dirty="0">
                <a:latin typeface="微软雅黑" panose="020B0503020204020204" pitchFamily="34" charset="-122"/>
                <a:ea typeface="微软雅黑" panose="020B0503020204020204" pitchFamily="34" charset="-122"/>
              </a:rPr>
              <a:t>Data</a:t>
            </a:r>
          </a:p>
        </p:txBody>
      </p:sp>
      <p:sp>
        <p:nvSpPr>
          <p:cNvPr id="36" name="Rectangle 63"/>
          <p:cNvSpPr>
            <a:spLocks noChangeArrowheads="1"/>
          </p:cNvSpPr>
          <p:nvPr/>
        </p:nvSpPr>
        <p:spPr bwMode="auto">
          <a:xfrm>
            <a:off x="8280080" y="1988841"/>
            <a:ext cx="609030" cy="432649"/>
          </a:xfrm>
          <a:prstGeom prst="rect">
            <a:avLst/>
          </a:prstGeom>
          <a:noFill/>
          <a:ln w="12700" cap="flat" cmpd="sng" algn="ctr">
            <a:solidFill>
              <a:schemeClr val="tx1"/>
            </a:solidFill>
            <a:prstDash val="solid"/>
            <a:round/>
            <a:headEnd type="none" w="med" len="med"/>
            <a:tailEnd type="none" w="med" len="med"/>
          </a:ln>
          <a:effectLst/>
          <a:scene3d>
            <a:camera prst="orthographicFront"/>
            <a:lightRig rig="threePt" dir="t"/>
          </a:scene3d>
          <a:sp3d>
            <a:bevelT w="38100" h="38100"/>
            <a:bevelB/>
          </a:sp3d>
        </p:spPr>
        <p:txBody>
          <a:bodyPr tIns="0" anchor="ctr"/>
          <a:lstStyle/>
          <a:p>
            <a:pPr algn="ctr" defTabSz="784225">
              <a:lnSpc>
                <a:spcPct val="120000"/>
              </a:lnSpc>
              <a:buClr>
                <a:srgbClr val="990000"/>
              </a:buClr>
              <a:buSzPct val="85000"/>
              <a:defRPr/>
            </a:pPr>
            <a:r>
              <a:rPr lang="en-US" altLang="zh-CN" sz="1400" dirty="0">
                <a:latin typeface="微软雅黑" panose="020B0503020204020204" pitchFamily="34" charset="-122"/>
                <a:ea typeface="微软雅黑" panose="020B0503020204020204" pitchFamily="34" charset="-122"/>
              </a:rPr>
              <a:t>FCS</a:t>
            </a:r>
          </a:p>
        </p:txBody>
      </p:sp>
      <p:sp>
        <p:nvSpPr>
          <p:cNvPr id="41" name="Rectangle 97"/>
          <p:cNvSpPr>
            <a:spLocks noChangeArrowheads="1"/>
          </p:cNvSpPr>
          <p:nvPr/>
        </p:nvSpPr>
        <p:spPr bwMode="auto">
          <a:xfrm>
            <a:off x="5604644" y="1988840"/>
            <a:ext cx="780510" cy="432000"/>
          </a:xfrm>
          <a:prstGeom prst="rect">
            <a:avLst/>
          </a:prstGeom>
          <a:noFill/>
          <a:ln w="12700" cap="flat" cmpd="sng" algn="ctr">
            <a:solidFill>
              <a:schemeClr val="tx1"/>
            </a:solidFill>
            <a:prstDash val="solid"/>
            <a:round/>
            <a:headEnd type="none" w="med" len="med"/>
            <a:tailEnd type="none" w="med" len="med"/>
          </a:ln>
          <a:effectLst/>
          <a:scene3d>
            <a:camera prst="orthographicFront"/>
            <a:lightRig rig="chilly" dir="t"/>
          </a:scene3d>
          <a:sp3d prstMaterial="powder"/>
        </p:spPr>
        <p:txBody>
          <a:bodyPr anchor="ctr"/>
          <a:lstStyle/>
          <a:p>
            <a:pPr algn="ctr" defTabSz="784225">
              <a:buClr>
                <a:srgbClr val="990000"/>
              </a:buClr>
              <a:buSzPct val="85000"/>
              <a:defRPr/>
            </a:pPr>
            <a:r>
              <a:rPr lang="en-US" altLang="zh-CN" sz="1200" dirty="0">
                <a:latin typeface="微软雅黑" panose="020B0503020204020204" pitchFamily="34" charset="-122"/>
                <a:ea typeface="微软雅黑" panose="020B0503020204020204" pitchFamily="34" charset="-122"/>
              </a:rPr>
              <a:t>IP Header</a:t>
            </a:r>
          </a:p>
        </p:txBody>
      </p:sp>
      <p:sp>
        <p:nvSpPr>
          <p:cNvPr id="42" name="Rectangle 97"/>
          <p:cNvSpPr>
            <a:spLocks noChangeArrowheads="1"/>
          </p:cNvSpPr>
          <p:nvPr/>
        </p:nvSpPr>
        <p:spPr bwMode="auto">
          <a:xfrm>
            <a:off x="6401048" y="1988840"/>
            <a:ext cx="775072" cy="432000"/>
          </a:xfrm>
          <a:prstGeom prst="rect">
            <a:avLst/>
          </a:prstGeom>
          <a:noFill/>
          <a:ln w="12700" cap="flat" cmpd="sng" algn="ctr">
            <a:solidFill>
              <a:schemeClr val="tx1"/>
            </a:solidFill>
            <a:prstDash val="solid"/>
            <a:round/>
            <a:headEnd type="none" w="med" len="med"/>
            <a:tailEnd type="none" w="med" len="med"/>
          </a:ln>
          <a:effectLst/>
          <a:scene3d>
            <a:camera prst="orthographicFront"/>
            <a:lightRig rig="chilly" dir="t"/>
          </a:scene3d>
          <a:sp3d prstMaterial="powder"/>
        </p:spPr>
        <p:txBody>
          <a:bodyPr anchor="ctr"/>
          <a:lstStyle/>
          <a:p>
            <a:pPr algn="ctr" defTabSz="784225">
              <a:buClr>
                <a:srgbClr val="990000"/>
              </a:buClr>
              <a:buSzPct val="85000"/>
              <a:defRPr/>
            </a:pPr>
            <a:r>
              <a:rPr lang="en-US" altLang="zh-CN" sz="1200" dirty="0">
                <a:latin typeface="微软雅黑" panose="020B0503020204020204" pitchFamily="34" charset="-122"/>
                <a:ea typeface="微软雅黑" panose="020B0503020204020204" pitchFamily="34" charset="-122"/>
              </a:rPr>
              <a:t>TCP Header</a:t>
            </a:r>
          </a:p>
        </p:txBody>
      </p:sp>
      <p:sp>
        <p:nvSpPr>
          <p:cNvPr id="43" name="下箭头 42"/>
          <p:cNvSpPr/>
          <p:nvPr/>
        </p:nvSpPr>
        <p:spPr bwMode="auto">
          <a:xfrm>
            <a:off x="4943872" y="2492896"/>
            <a:ext cx="288032" cy="360040"/>
          </a:xfrm>
          <a:prstGeom prst="downArrow">
            <a:avLst/>
          </a:prstGeom>
          <a:solidFill>
            <a:srgbClr val="C00000"/>
          </a:solidFill>
          <a:ln w="3175">
            <a:noFill/>
            <a:round/>
            <a:headEnd/>
            <a:tailEnd/>
          </a:ln>
        </p:spPr>
        <p:txBody>
          <a:bodyPr wrap="none"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8" name="图片 27" descr="PC.png"/>
          <p:cNvPicPr>
            <a:picLocks noChangeAspect="1"/>
          </p:cNvPicPr>
          <p:nvPr/>
        </p:nvPicPr>
        <p:blipFill>
          <a:blip r:embed="rId3" cstate="print"/>
          <a:stretch>
            <a:fillRect/>
          </a:stretch>
        </p:blipFill>
        <p:spPr>
          <a:xfrm>
            <a:off x="3153698" y="4077805"/>
            <a:ext cx="982264" cy="754376"/>
          </a:xfrm>
          <a:prstGeom prst="rect">
            <a:avLst/>
          </a:prstGeom>
        </p:spPr>
      </p:pic>
    </p:spTree>
    <p:extLst>
      <p:ext uri="{BB962C8B-B14F-4D97-AF65-F5344CB8AC3E}">
        <p14:creationId xmlns:p14="http://schemas.microsoft.com/office/powerpoint/2010/main" val="2757778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zh-CN" altLang="en-US" smtClean="0"/>
              <a:t>数据帧转发过程</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同一个冲突域里的设备都会接收到主机</a:t>
            </a:r>
            <a:r>
              <a:rPr lang="en-US" altLang="zh-CN" dirty="0" smtClean="0"/>
              <a:t>A</a:t>
            </a:r>
            <a:r>
              <a:rPr lang="zh-CN" altLang="en-US" dirty="0" smtClean="0"/>
              <a:t>发送的数据帧。</a:t>
            </a:r>
            <a:endParaRPr lang="en-US" altLang="zh-CN" dirty="0" smtClean="0"/>
          </a:p>
          <a:p>
            <a:r>
              <a:rPr lang="zh-CN" altLang="en-US" dirty="0" smtClean="0"/>
              <a:t>只有网关（</a:t>
            </a:r>
            <a:r>
              <a:rPr lang="en-US" altLang="zh-CN" dirty="0" smtClean="0"/>
              <a:t>RTA</a:t>
            </a:r>
            <a:r>
              <a:rPr lang="zh-CN" altLang="en-US" dirty="0" smtClean="0"/>
              <a:t>）会处理该数据帧，并继续转发。</a:t>
            </a:r>
            <a:endParaRPr lang="en-US" altLang="zh-CN" dirty="0" smtClean="0"/>
          </a:p>
          <a:p>
            <a:endParaRPr lang="zh-CN" altLang="en-US" dirty="0"/>
          </a:p>
        </p:txBody>
      </p:sp>
      <p:sp>
        <p:nvSpPr>
          <p:cNvPr id="35" name="Line 13"/>
          <p:cNvSpPr>
            <a:spLocks noChangeShapeType="1"/>
          </p:cNvSpPr>
          <p:nvPr/>
        </p:nvSpPr>
        <p:spPr bwMode="auto">
          <a:xfrm flipH="1" flipV="1">
            <a:off x="4872410" y="3576575"/>
            <a:ext cx="1368152"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13"/>
          <p:cNvSpPr>
            <a:spLocks noChangeShapeType="1"/>
          </p:cNvSpPr>
          <p:nvPr/>
        </p:nvSpPr>
        <p:spPr bwMode="auto">
          <a:xfrm flipH="1" flipV="1">
            <a:off x="3564598" y="2568463"/>
            <a:ext cx="129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flipH="1" flipV="1">
            <a:off x="3556872" y="4512679"/>
            <a:ext cx="129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7416" name="TextBox 8"/>
          <p:cNvSpPr txBox="1">
            <a:spLocks noChangeArrowheads="1"/>
          </p:cNvSpPr>
          <p:nvPr/>
        </p:nvSpPr>
        <p:spPr bwMode="auto">
          <a:xfrm>
            <a:off x="3098203" y="1772817"/>
            <a:ext cx="644728"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A</a:t>
            </a:r>
            <a:endParaRPr lang="zh-CN" altLang="en-US" sz="1200" dirty="0">
              <a:latin typeface="微软雅黑" panose="020B0503020204020204" pitchFamily="34" charset="-122"/>
              <a:ea typeface="微软雅黑" panose="020B0503020204020204" pitchFamily="34" charset="-122"/>
            </a:endParaRPr>
          </a:p>
        </p:txBody>
      </p:sp>
      <p:sp>
        <p:nvSpPr>
          <p:cNvPr id="17417" name="TextBox 9"/>
          <p:cNvSpPr txBox="1">
            <a:spLocks noChangeArrowheads="1"/>
          </p:cNvSpPr>
          <p:nvPr/>
        </p:nvSpPr>
        <p:spPr bwMode="auto">
          <a:xfrm>
            <a:off x="3102203" y="3740411"/>
            <a:ext cx="638316"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B</a:t>
            </a:r>
            <a:endParaRPr lang="zh-CN" altLang="en-US" sz="1200" dirty="0">
              <a:latin typeface="微软雅黑" panose="020B0503020204020204" pitchFamily="34" charset="-122"/>
              <a:ea typeface="微软雅黑" panose="020B0503020204020204" pitchFamily="34" charset="-122"/>
            </a:endParaRPr>
          </a:p>
        </p:txBody>
      </p:sp>
      <p:sp>
        <p:nvSpPr>
          <p:cNvPr id="17419" name="Line 13"/>
          <p:cNvSpPr>
            <a:spLocks noChangeShapeType="1"/>
          </p:cNvSpPr>
          <p:nvPr/>
        </p:nvSpPr>
        <p:spPr bwMode="auto">
          <a:xfrm>
            <a:off x="4872336" y="2084649"/>
            <a:ext cx="0" cy="2879725"/>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7421" name="组合 27"/>
          <p:cNvGrpSpPr>
            <a:grpSpLocks/>
          </p:cNvGrpSpPr>
          <p:nvPr/>
        </p:nvGrpSpPr>
        <p:grpSpPr bwMode="auto">
          <a:xfrm>
            <a:off x="4943774" y="2599613"/>
            <a:ext cx="4904295" cy="279469"/>
            <a:chOff x="3851920" y="2811705"/>
            <a:chExt cx="4903679" cy="279469"/>
          </a:xfrm>
        </p:grpSpPr>
        <p:sp>
          <p:nvSpPr>
            <p:cNvPr id="17439" name="Rectangle 14"/>
            <p:cNvSpPr>
              <a:spLocks noChangeArrowheads="1"/>
            </p:cNvSpPr>
            <p:nvPr/>
          </p:nvSpPr>
          <p:spPr bwMode="auto">
            <a:xfrm>
              <a:off x="7023876"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SFD</a:t>
              </a:r>
              <a:endParaRPr kumimoji="1" lang="en-US" altLang="zh-CN" sz="1200" dirty="0">
                <a:latin typeface="微软雅黑" panose="020B0503020204020204" pitchFamily="34" charset="-122"/>
                <a:ea typeface="微软雅黑" panose="020B0503020204020204" pitchFamily="34" charset="-122"/>
              </a:endParaRPr>
            </a:p>
          </p:txBody>
        </p:sp>
        <p:sp>
          <p:nvSpPr>
            <p:cNvPr id="17440" name="Rectangle 15"/>
            <p:cNvSpPr>
              <a:spLocks noChangeArrowheads="1"/>
            </p:cNvSpPr>
            <p:nvPr/>
          </p:nvSpPr>
          <p:spPr bwMode="auto">
            <a:xfrm>
              <a:off x="7811962" y="2811994"/>
              <a:ext cx="943637"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Preamble</a:t>
              </a:r>
              <a:endParaRPr kumimoji="1" lang="en-US" altLang="zh-CN" sz="1200" dirty="0">
                <a:latin typeface="微软雅黑" panose="020B0503020204020204" pitchFamily="34" charset="-122"/>
                <a:ea typeface="微软雅黑" panose="020B0503020204020204" pitchFamily="34" charset="-122"/>
              </a:endParaRPr>
            </a:p>
          </p:txBody>
        </p:sp>
        <p:sp>
          <p:nvSpPr>
            <p:cNvPr id="17441" name="Rectangle 14"/>
            <p:cNvSpPr>
              <a:spLocks noChangeArrowheads="1"/>
            </p:cNvSpPr>
            <p:nvPr/>
          </p:nvSpPr>
          <p:spPr bwMode="auto">
            <a:xfrm>
              <a:off x="5436624" y="2811705"/>
              <a:ext cx="1583349"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err="1">
                  <a:latin typeface="微软雅黑" panose="020B0503020204020204" pitchFamily="34" charset="-122"/>
                  <a:ea typeface="微软雅黑" panose="020B0503020204020204" pitchFamily="34" charset="-122"/>
                  <a:cs typeface="Arial" charset="0"/>
                </a:rPr>
                <a:t>Ethernet_</a:t>
              </a:r>
              <a:r>
                <a:rPr lang="en-US" altLang="zh-CN" sz="1200" dirty="0" err="1">
                  <a:latin typeface="微软雅黑" panose="020B0503020204020204" pitchFamily="34" charset="-122"/>
                  <a:ea typeface="微软雅黑" panose="020B0503020204020204" pitchFamily="34" charset="-122"/>
                  <a:cs typeface="Arial" charset="0"/>
                </a:rPr>
                <a:t>II</a:t>
              </a:r>
              <a:r>
                <a:rPr lang="en-US" altLang="zh-CN" sz="1200" dirty="0">
                  <a:latin typeface="微软雅黑" panose="020B0503020204020204" pitchFamily="34" charset="-122"/>
                  <a:ea typeface="微软雅黑" panose="020B0503020204020204" pitchFamily="34" charset="-122"/>
                  <a:cs typeface="Arial" charset="0"/>
                </a:rPr>
                <a:t> Header</a:t>
              </a:r>
              <a:endParaRPr kumimoji="1" lang="en-US" altLang="zh-CN" sz="1200" dirty="0">
                <a:latin typeface="微软雅黑" panose="020B0503020204020204" pitchFamily="34" charset="-122"/>
                <a:ea typeface="微软雅黑" panose="020B0503020204020204" pitchFamily="34" charset="-122"/>
              </a:endParaRPr>
            </a:p>
          </p:txBody>
        </p:sp>
        <p:sp>
          <p:nvSpPr>
            <p:cNvPr id="17442" name="Rectangle 14"/>
            <p:cNvSpPr>
              <a:spLocks noChangeArrowheads="1"/>
            </p:cNvSpPr>
            <p:nvPr/>
          </p:nvSpPr>
          <p:spPr bwMode="auto">
            <a:xfrm>
              <a:off x="3851920"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FCS</a:t>
              </a:r>
            </a:p>
          </p:txBody>
        </p:sp>
        <p:sp>
          <p:nvSpPr>
            <p:cNvPr id="17443" name="Rectangle 14"/>
            <p:cNvSpPr>
              <a:spLocks noChangeArrowheads="1"/>
            </p:cNvSpPr>
            <p:nvPr/>
          </p:nvSpPr>
          <p:spPr bwMode="auto">
            <a:xfrm>
              <a:off x="4643933"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Data</a:t>
              </a:r>
            </a:p>
          </p:txBody>
        </p:sp>
      </p:grpSp>
      <p:cxnSp>
        <p:nvCxnSpPr>
          <p:cNvPr id="17426" name="肘形连接符 36"/>
          <p:cNvCxnSpPr>
            <a:cxnSpLocks noChangeShapeType="1"/>
          </p:cNvCxnSpPr>
          <p:nvPr/>
        </p:nvCxnSpPr>
        <p:spPr bwMode="auto">
          <a:xfrm>
            <a:off x="3936306" y="2712479"/>
            <a:ext cx="1951712" cy="719956"/>
          </a:xfrm>
          <a:prstGeom prst="bentConnector3">
            <a:avLst>
              <a:gd name="adj1" fmla="val 42582"/>
            </a:avLst>
          </a:prstGeom>
          <a:noFill/>
          <a:ln w="25400" algn="ctr">
            <a:solidFill>
              <a:srgbClr val="C00000"/>
            </a:solidFill>
            <a:round/>
            <a:headEnd/>
            <a:tailEnd type="arrow" w="med" len="med"/>
          </a:ln>
        </p:spPr>
      </p:cxnSp>
      <p:sp>
        <p:nvSpPr>
          <p:cNvPr id="38" name="TextBox 8"/>
          <p:cNvSpPr txBox="1">
            <a:spLocks noChangeArrowheads="1"/>
          </p:cNvSpPr>
          <p:nvPr/>
        </p:nvSpPr>
        <p:spPr bwMode="auto">
          <a:xfrm>
            <a:off x="6121988" y="2913990"/>
            <a:ext cx="46602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39" name="TextBox 8"/>
          <p:cNvSpPr txBox="1">
            <a:spLocks noChangeArrowheads="1"/>
          </p:cNvSpPr>
          <p:nvPr/>
        </p:nvSpPr>
        <p:spPr bwMode="auto">
          <a:xfrm>
            <a:off x="5520482" y="3576576"/>
            <a:ext cx="514885" cy="276999"/>
          </a:xfrm>
          <a:prstGeom prst="rect">
            <a:avLst/>
          </a:prstGeom>
          <a:noFill/>
          <a:ln w="9525">
            <a:noFill/>
            <a:miter lim="800000"/>
            <a:headEnd/>
            <a:tailEnd/>
          </a:ln>
        </p:spPr>
        <p:txBody>
          <a:bodyPr wrap="none">
            <a:spAutoFit/>
          </a:bodyPr>
          <a:lstStyle/>
          <a:p>
            <a:r>
              <a:rPr lang="en-US" altLang="zh-CN" sz="1200" dirty="0" smtClean="0">
                <a:latin typeface="微软雅黑" panose="020B0503020204020204" pitchFamily="34" charset="-122"/>
                <a:ea typeface="微软雅黑" panose="020B0503020204020204" pitchFamily="34" charset="-122"/>
                <a:cs typeface="Arial" charset="0"/>
              </a:rPr>
              <a:t>E0/0</a:t>
            </a:r>
            <a:endParaRPr lang="zh-CN" altLang="en-US" sz="1200" dirty="0">
              <a:latin typeface="微软雅黑" panose="020B0503020204020204" pitchFamily="34" charset="-122"/>
              <a:ea typeface="微软雅黑" panose="020B0503020204020204" pitchFamily="34" charset="-122"/>
              <a:cs typeface="Arial" charset="0"/>
            </a:endParaRPr>
          </a:p>
        </p:txBody>
      </p:sp>
      <p:cxnSp>
        <p:nvCxnSpPr>
          <p:cNvPr id="27" name="肘形连接符 36"/>
          <p:cNvCxnSpPr>
            <a:cxnSpLocks noChangeShapeType="1"/>
          </p:cNvCxnSpPr>
          <p:nvPr/>
        </p:nvCxnSpPr>
        <p:spPr bwMode="auto">
          <a:xfrm rot="5400000">
            <a:off x="3885010" y="3503452"/>
            <a:ext cx="900436" cy="868883"/>
          </a:xfrm>
          <a:prstGeom prst="bentConnector2">
            <a:avLst/>
          </a:prstGeom>
          <a:noFill/>
          <a:ln w="25400" algn="ctr">
            <a:solidFill>
              <a:srgbClr val="C00000"/>
            </a:solidFill>
            <a:prstDash val="dash"/>
            <a:round/>
            <a:headEnd/>
            <a:tailEnd type="arrow" w="med" len="med"/>
          </a:ln>
        </p:spPr>
      </p:cxnSp>
      <p:sp>
        <p:nvSpPr>
          <p:cNvPr id="31" name="TextBox 8"/>
          <p:cNvSpPr txBox="1">
            <a:spLocks noChangeArrowheads="1"/>
          </p:cNvSpPr>
          <p:nvPr/>
        </p:nvSpPr>
        <p:spPr bwMode="auto">
          <a:xfrm>
            <a:off x="4871864" y="3861049"/>
            <a:ext cx="1598515" cy="646331"/>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10.1.1.254/24</a:t>
            </a:r>
          </a:p>
          <a:p>
            <a:pPr algn="ctr"/>
            <a:r>
              <a:rPr lang="en-US" altLang="zh-CN" sz="1200" dirty="0">
                <a:latin typeface="微软雅黑" panose="020B0503020204020204" pitchFamily="34" charset="-122"/>
                <a:ea typeface="微软雅黑" panose="020B0503020204020204" pitchFamily="34" charset="-122"/>
                <a:cs typeface="Arial" charset="0"/>
              </a:rPr>
              <a:t>00-01-02-03-04-08</a:t>
            </a:r>
            <a:endParaRPr lang="zh-CN" altLang="en-US" sz="1200" dirty="0">
              <a:latin typeface="微软雅黑" panose="020B0503020204020204" pitchFamily="34" charset="-122"/>
              <a:ea typeface="微软雅黑" panose="020B0503020204020204" pitchFamily="34" charset="-122"/>
              <a:cs typeface="Arial" charset="0"/>
            </a:endParaRPr>
          </a:p>
          <a:p>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33" name="AutoShape 28"/>
          <p:cNvSpPr>
            <a:spLocks/>
          </p:cNvSpPr>
          <p:nvPr/>
        </p:nvSpPr>
        <p:spPr bwMode="auto">
          <a:xfrm flipH="1">
            <a:off x="7032104" y="3162993"/>
            <a:ext cx="2736378" cy="576568"/>
          </a:xfrm>
          <a:prstGeom prst="accentBorderCallout3">
            <a:avLst>
              <a:gd name="adj1" fmla="val 14088"/>
              <a:gd name="adj2" fmla="val 101218"/>
              <a:gd name="adj3" fmla="val 14088"/>
              <a:gd name="adj4" fmla="val 103042"/>
              <a:gd name="adj5" fmla="val 14269"/>
              <a:gd name="adj6" fmla="val 103103"/>
              <a:gd name="adj7" fmla="val -24817"/>
              <a:gd name="adj8" fmla="val 108431"/>
            </a:avLst>
          </a:prstGeom>
          <a:noFill/>
          <a:ln w="19050" algn="ctr">
            <a:solidFill>
              <a:srgbClr val="006699"/>
            </a:solidFill>
            <a:miter lim="800000"/>
            <a:headEnd/>
            <a:tailEnd type="arrow" w="med" len="med"/>
          </a:ln>
        </p:spPr>
        <p:txBody>
          <a:bodyPr wrap="square" anchor="ctr">
            <a:spAutoFit/>
          </a:bodyPr>
          <a:lstStyle/>
          <a:p>
            <a:pPr defTabSz="784225">
              <a:lnSpc>
                <a:spcPct val="150000"/>
              </a:lnSpc>
            </a:pPr>
            <a:r>
              <a:rPr lang="zh-CN" altLang="en-US" sz="1050" dirty="0">
                <a:solidFill>
                  <a:srgbClr val="990000"/>
                </a:solidFill>
                <a:latin typeface="微软雅黑" panose="020B0503020204020204" pitchFamily="34" charset="-122"/>
                <a:ea typeface="微软雅黑" panose="020B0503020204020204" pitchFamily="34" charset="-122"/>
                <a:cs typeface="Arial" charset="0"/>
              </a:rPr>
              <a:t>目的</a:t>
            </a:r>
            <a:r>
              <a:rPr lang="en-US" altLang="zh-CN" sz="1050" dirty="0">
                <a:solidFill>
                  <a:srgbClr val="990000"/>
                </a:solidFill>
                <a:latin typeface="微软雅黑" panose="020B0503020204020204" pitchFamily="34" charset="-122"/>
                <a:ea typeface="微软雅黑" panose="020B0503020204020204" pitchFamily="34" charset="-122"/>
                <a:cs typeface="Arial" charset="0"/>
              </a:rPr>
              <a:t>MAC</a:t>
            </a:r>
            <a:r>
              <a:rPr lang="zh-CN" altLang="en-US" sz="1050" dirty="0">
                <a:solidFill>
                  <a:srgbClr val="990000"/>
                </a:solidFill>
                <a:latin typeface="微软雅黑" panose="020B0503020204020204" pitchFamily="34" charset="-122"/>
                <a:ea typeface="微软雅黑" panose="020B0503020204020204" pitchFamily="34" charset="-122"/>
                <a:cs typeface="Arial" charset="0"/>
              </a:rPr>
              <a:t>：</a:t>
            </a:r>
            <a:r>
              <a:rPr lang="en-US" altLang="zh-CN" sz="1050" dirty="0">
                <a:latin typeface="微软雅黑" panose="020B0503020204020204" pitchFamily="34" charset="-122"/>
                <a:ea typeface="微软雅黑" panose="020B0503020204020204" pitchFamily="34" charset="-122"/>
                <a:cs typeface="Arial" charset="0"/>
              </a:rPr>
              <a:t>00-01-02-03-04-08</a:t>
            </a:r>
            <a:endParaRPr lang="zh-CN" altLang="en-US" sz="1050" dirty="0">
              <a:latin typeface="微软雅黑" panose="020B0503020204020204" pitchFamily="34" charset="-122"/>
              <a:ea typeface="微软雅黑" panose="020B0503020204020204" pitchFamily="34" charset="-122"/>
              <a:cs typeface="Arial" charset="0"/>
            </a:endParaRPr>
          </a:p>
          <a:p>
            <a:pPr defTabSz="784225">
              <a:lnSpc>
                <a:spcPct val="150000"/>
              </a:lnSpc>
            </a:pPr>
            <a:r>
              <a:rPr lang="en-US" altLang="zh-CN" sz="1050" dirty="0">
                <a:solidFill>
                  <a:srgbClr val="990000"/>
                </a:solidFill>
                <a:latin typeface="微软雅黑" panose="020B0503020204020204" pitchFamily="34" charset="-122"/>
                <a:ea typeface="微软雅黑" panose="020B0503020204020204" pitchFamily="34" charset="-122"/>
                <a:cs typeface="Arial" charset="0"/>
              </a:rPr>
              <a:t>TYPE</a:t>
            </a:r>
            <a:r>
              <a:rPr lang="zh-CN" altLang="en-US" sz="1050" dirty="0">
                <a:solidFill>
                  <a:srgbClr val="990000"/>
                </a:solidFill>
                <a:latin typeface="微软雅黑" panose="020B0503020204020204" pitchFamily="34" charset="-122"/>
                <a:ea typeface="微软雅黑" panose="020B0503020204020204" pitchFamily="34" charset="-122"/>
                <a:cs typeface="Arial" charset="0"/>
              </a:rPr>
              <a:t>：</a:t>
            </a:r>
            <a:r>
              <a:rPr lang="en-US" altLang="zh-CN" sz="1050" dirty="0">
                <a:latin typeface="微软雅黑" panose="020B0503020204020204" pitchFamily="34" charset="-122"/>
                <a:ea typeface="微软雅黑" panose="020B0503020204020204" pitchFamily="34" charset="-122"/>
                <a:cs typeface="Arial" charset="0"/>
              </a:rPr>
              <a:t>0x0800</a:t>
            </a:r>
            <a:endParaRPr lang="en-US" altLang="zh-CN" sz="1050" dirty="0">
              <a:latin typeface="微软雅黑" panose="020B0503020204020204" pitchFamily="34" charset="-122"/>
              <a:ea typeface="微软雅黑" panose="020B0503020204020204" pitchFamily="34" charset="-122"/>
              <a:cs typeface="Courier New" pitchFamily="49" charset="0"/>
            </a:endParaRPr>
          </a:p>
        </p:txBody>
      </p:sp>
      <p:pic>
        <p:nvPicPr>
          <p:cNvPr id="30" name="图片 29" descr="PC.png"/>
          <p:cNvPicPr>
            <a:picLocks noChangeAspect="1"/>
          </p:cNvPicPr>
          <p:nvPr/>
        </p:nvPicPr>
        <p:blipFill>
          <a:blip r:embed="rId3" cstate="print"/>
          <a:stretch>
            <a:fillRect/>
          </a:stretch>
        </p:blipFill>
        <p:spPr>
          <a:xfrm>
            <a:off x="2848911" y="4119594"/>
            <a:ext cx="982264" cy="754376"/>
          </a:xfrm>
          <a:prstGeom prst="rect">
            <a:avLst/>
          </a:prstGeom>
        </p:spPr>
      </p:pic>
      <p:pic>
        <p:nvPicPr>
          <p:cNvPr id="32" name="图片 31" descr="PC.png"/>
          <p:cNvPicPr>
            <a:picLocks noChangeAspect="1"/>
          </p:cNvPicPr>
          <p:nvPr/>
        </p:nvPicPr>
        <p:blipFill>
          <a:blip r:embed="rId3" cstate="print"/>
          <a:stretch>
            <a:fillRect/>
          </a:stretch>
        </p:blipFill>
        <p:spPr>
          <a:xfrm>
            <a:off x="2848911" y="2140737"/>
            <a:ext cx="982264" cy="754376"/>
          </a:xfrm>
          <a:prstGeom prst="rect">
            <a:avLst/>
          </a:prstGeom>
        </p:spPr>
      </p:pic>
      <p:pic>
        <p:nvPicPr>
          <p:cNvPr id="34" name="图片 3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034385" y="3227397"/>
            <a:ext cx="823343" cy="642916"/>
          </a:xfrm>
          <a:prstGeom prst="rect">
            <a:avLst/>
          </a:prstGeom>
        </p:spPr>
      </p:pic>
    </p:spTree>
    <p:extLst>
      <p:ext uri="{BB962C8B-B14F-4D97-AF65-F5344CB8AC3E}">
        <p14:creationId xmlns:p14="http://schemas.microsoft.com/office/powerpoint/2010/main" val="3001127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9"/>
          <p:cNvSpPr>
            <a:spLocks noGrp="1"/>
          </p:cNvSpPr>
          <p:nvPr>
            <p:ph type="title"/>
          </p:nvPr>
        </p:nvSpPr>
        <p:spPr/>
        <p:txBody>
          <a:bodyPr/>
          <a:lstStyle/>
          <a:p>
            <a:r>
              <a:rPr lang="zh-CN" altLang="en-US" smtClean="0"/>
              <a:t>数据包转发过程</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网关检查是否具有到达目的网络的路由条目。</a:t>
            </a:r>
            <a:endParaRPr lang="en-US" altLang="zh-CN" dirty="0" smtClean="0"/>
          </a:p>
          <a:p>
            <a:r>
              <a:rPr lang="zh-CN" altLang="en-US" dirty="0" smtClean="0"/>
              <a:t>如果存在转发路径，则为数据包添加一个新的二层帧头和帧尾，并继续转发。</a:t>
            </a:r>
            <a:endParaRPr lang="en-US" altLang="zh-CN" dirty="0" smtClean="0"/>
          </a:p>
          <a:p>
            <a:endParaRPr lang="zh-CN" altLang="en-US" dirty="0"/>
          </a:p>
        </p:txBody>
      </p:sp>
      <p:sp>
        <p:nvSpPr>
          <p:cNvPr id="39" name="Line 13"/>
          <p:cNvSpPr>
            <a:spLocks noChangeShapeType="1"/>
          </p:cNvSpPr>
          <p:nvPr/>
        </p:nvSpPr>
        <p:spPr bwMode="auto">
          <a:xfrm flipH="1" flipV="1">
            <a:off x="3719736" y="3910756"/>
            <a:ext cx="3600400"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439" name="Rectangle 14"/>
          <p:cNvSpPr>
            <a:spLocks noChangeArrowheads="1"/>
          </p:cNvSpPr>
          <p:nvPr/>
        </p:nvSpPr>
        <p:spPr bwMode="auto">
          <a:xfrm>
            <a:off x="2495601" y="3510136"/>
            <a:ext cx="1800175" cy="277812"/>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Data</a:t>
            </a:r>
          </a:p>
        </p:txBody>
      </p:sp>
      <p:sp>
        <p:nvSpPr>
          <p:cNvPr id="18440" name="Rectangle 14"/>
          <p:cNvSpPr>
            <a:spLocks noChangeArrowheads="1"/>
          </p:cNvSpPr>
          <p:nvPr/>
        </p:nvSpPr>
        <p:spPr bwMode="auto">
          <a:xfrm>
            <a:off x="4295776" y="3510136"/>
            <a:ext cx="792163" cy="277812"/>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IP</a:t>
            </a:r>
          </a:p>
        </p:txBody>
      </p:sp>
      <p:sp>
        <p:nvSpPr>
          <p:cNvPr id="18441" name="TextBox 8"/>
          <p:cNvSpPr txBox="1">
            <a:spLocks noChangeArrowheads="1"/>
          </p:cNvSpPr>
          <p:nvPr/>
        </p:nvSpPr>
        <p:spPr bwMode="auto">
          <a:xfrm>
            <a:off x="3630946" y="3910757"/>
            <a:ext cx="1168910"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10.1.1.100/24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8442" name="TextBox 8"/>
          <p:cNvSpPr txBox="1">
            <a:spLocks noChangeArrowheads="1"/>
          </p:cNvSpPr>
          <p:nvPr/>
        </p:nvSpPr>
        <p:spPr bwMode="auto">
          <a:xfrm>
            <a:off x="5951984" y="3925271"/>
            <a:ext cx="51488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E0/1</a:t>
            </a:r>
            <a:endParaRPr lang="zh-CN" altLang="en-US" sz="1200" dirty="0">
              <a:latin typeface="微软雅黑" panose="020B0503020204020204" pitchFamily="34" charset="-122"/>
              <a:ea typeface="微软雅黑" panose="020B0503020204020204" pitchFamily="34" charset="-122"/>
              <a:cs typeface="Arial" charset="0"/>
            </a:endParaRPr>
          </a:p>
        </p:txBody>
      </p:sp>
      <p:cxnSp>
        <p:nvCxnSpPr>
          <p:cNvPr id="18444" name="直接箭头连接符 29"/>
          <p:cNvCxnSpPr>
            <a:cxnSpLocks noChangeShapeType="1"/>
          </p:cNvCxnSpPr>
          <p:nvPr/>
        </p:nvCxnSpPr>
        <p:spPr bwMode="auto">
          <a:xfrm flipV="1">
            <a:off x="6456040" y="4054772"/>
            <a:ext cx="576262" cy="0"/>
          </a:xfrm>
          <a:prstGeom prst="straightConnector1">
            <a:avLst/>
          </a:prstGeom>
          <a:noFill/>
          <a:ln w="25400" algn="ctr">
            <a:solidFill>
              <a:srgbClr val="C00000"/>
            </a:solidFill>
            <a:round/>
            <a:headEnd/>
            <a:tailEnd type="arrow" w="med" len="med"/>
          </a:ln>
        </p:spPr>
      </p:cxnSp>
      <p:cxnSp>
        <p:nvCxnSpPr>
          <p:cNvPr id="18448" name="直接箭头连接符 48"/>
          <p:cNvCxnSpPr>
            <a:cxnSpLocks noChangeShapeType="1"/>
          </p:cNvCxnSpPr>
          <p:nvPr/>
        </p:nvCxnSpPr>
        <p:spPr bwMode="auto">
          <a:xfrm>
            <a:off x="4871864" y="3212976"/>
            <a:ext cx="144016" cy="216024"/>
          </a:xfrm>
          <a:prstGeom prst="straightConnector1">
            <a:avLst/>
          </a:prstGeom>
          <a:noFill/>
          <a:ln w="25400" algn="ctr">
            <a:solidFill>
              <a:schemeClr val="tx2"/>
            </a:solidFill>
            <a:round/>
            <a:headEnd type="arrow" w="med" len="med"/>
            <a:tailEnd/>
          </a:ln>
        </p:spPr>
      </p:cxnSp>
      <p:sp>
        <p:nvSpPr>
          <p:cNvPr id="38" name="TextBox 8"/>
          <p:cNvSpPr txBox="1">
            <a:spLocks noChangeArrowheads="1"/>
          </p:cNvSpPr>
          <p:nvPr/>
        </p:nvSpPr>
        <p:spPr bwMode="auto">
          <a:xfrm>
            <a:off x="5375921" y="3234219"/>
            <a:ext cx="46602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0" name="TextBox 8"/>
          <p:cNvSpPr txBox="1">
            <a:spLocks noChangeArrowheads="1"/>
          </p:cNvSpPr>
          <p:nvPr/>
        </p:nvSpPr>
        <p:spPr bwMode="auto">
          <a:xfrm>
            <a:off x="4763852" y="3910757"/>
            <a:ext cx="51488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E0/0</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3" name="AutoShape 28"/>
          <p:cNvSpPr>
            <a:spLocks/>
          </p:cNvSpPr>
          <p:nvPr/>
        </p:nvSpPr>
        <p:spPr bwMode="auto">
          <a:xfrm flipH="1">
            <a:off x="6384032" y="2830636"/>
            <a:ext cx="3096344" cy="523220"/>
          </a:xfrm>
          <a:prstGeom prst="accentBorderCallout3">
            <a:avLst>
              <a:gd name="adj1" fmla="val 14088"/>
              <a:gd name="adj2" fmla="val 101218"/>
              <a:gd name="adj3" fmla="val 14088"/>
              <a:gd name="adj4" fmla="val 103042"/>
              <a:gd name="adj5" fmla="val 14269"/>
              <a:gd name="adj6" fmla="val 103103"/>
              <a:gd name="adj7" fmla="val 124566"/>
              <a:gd name="adj8" fmla="val 112144"/>
            </a:avLst>
          </a:prstGeom>
          <a:noFill/>
          <a:ln w="19050" algn="ctr">
            <a:solidFill>
              <a:srgbClr val="006699"/>
            </a:solidFill>
            <a:miter lim="800000"/>
            <a:headEnd/>
            <a:tailEnd type="arrow" w="med" len="med"/>
          </a:ln>
        </p:spPr>
        <p:txBody>
          <a:bodyPr wrap="square" anchor="ctr">
            <a:spAutoFit/>
          </a:bodyPr>
          <a:lstStyle/>
          <a:p>
            <a:pPr algn="l"/>
            <a:r>
              <a:rPr lang="en-US" altLang="zh-CN" sz="1400" dirty="0">
                <a:latin typeface="微软雅黑" panose="020B0503020204020204" pitchFamily="34" charset="-122"/>
                <a:ea typeface="微软雅黑" panose="020B0503020204020204" pitchFamily="34" charset="-122"/>
                <a:cs typeface="Courier New" pitchFamily="49" charset="0"/>
              </a:rPr>
              <a:t>Destination/Mask </a:t>
            </a:r>
            <a:r>
              <a:rPr lang="en-US" altLang="zh-CN" sz="1400" dirty="0" smtClean="0">
                <a:latin typeface="微软雅黑" panose="020B0503020204020204" pitchFamily="34" charset="-122"/>
                <a:ea typeface="微软雅黑" panose="020B0503020204020204" pitchFamily="34" charset="-122"/>
                <a:cs typeface="Courier New" pitchFamily="49" charset="0"/>
              </a:rPr>
              <a:t>      Interface</a:t>
            </a:r>
            <a:endParaRPr lang="en-US" altLang="zh-CN" sz="1400" dirty="0">
              <a:latin typeface="微软雅黑" panose="020B0503020204020204" pitchFamily="34" charset="-122"/>
              <a:ea typeface="微软雅黑" panose="020B0503020204020204" pitchFamily="34" charset="-122"/>
              <a:cs typeface="Courier New" pitchFamily="49" charset="0"/>
            </a:endParaRPr>
          </a:p>
          <a:p>
            <a:pPr algn="l"/>
            <a:r>
              <a:rPr lang="en-US" altLang="zh-CN" sz="1400" dirty="0">
                <a:latin typeface="微软雅黑" panose="020B0503020204020204" pitchFamily="34" charset="-122"/>
                <a:ea typeface="微软雅黑" panose="020B0503020204020204" pitchFamily="34" charset="-122"/>
                <a:cs typeface="Courier New" pitchFamily="49" charset="0"/>
              </a:rPr>
              <a:t>172.16.10.0/24     </a:t>
            </a:r>
            <a:r>
              <a:rPr lang="en-US" altLang="zh-CN" sz="1400" dirty="0" smtClean="0">
                <a:latin typeface="微软雅黑" panose="020B0503020204020204" pitchFamily="34" charset="-122"/>
                <a:ea typeface="微软雅黑" panose="020B0503020204020204" pitchFamily="34" charset="-122"/>
                <a:cs typeface="Courier New" pitchFamily="49" charset="0"/>
              </a:rPr>
              <a:t>       E0/1</a:t>
            </a:r>
            <a:endParaRPr lang="en-US" altLang="zh-CN" sz="1400" dirty="0">
              <a:latin typeface="微软雅黑" panose="020B0503020204020204" pitchFamily="34" charset="-122"/>
              <a:ea typeface="微软雅黑" panose="020B0503020204020204" pitchFamily="34" charset="-122"/>
              <a:cs typeface="Courier New" pitchFamily="49" charset="0"/>
            </a:endParaRPr>
          </a:p>
        </p:txBody>
      </p:sp>
      <p:grpSp>
        <p:nvGrpSpPr>
          <p:cNvPr id="53" name="组合 52"/>
          <p:cNvGrpSpPr/>
          <p:nvPr/>
        </p:nvGrpSpPr>
        <p:grpSpPr>
          <a:xfrm>
            <a:off x="2249512" y="1544194"/>
            <a:ext cx="2622352" cy="1740791"/>
            <a:chOff x="629925" y="3118373"/>
            <a:chExt cx="4630950" cy="2606152"/>
          </a:xfrm>
        </p:grpSpPr>
        <p:sp>
          <p:nvSpPr>
            <p:cNvPr id="55" name="Rectangle 4"/>
            <p:cNvSpPr>
              <a:spLocks noChangeArrowheads="1"/>
            </p:cNvSpPr>
            <p:nvPr/>
          </p:nvSpPr>
          <p:spPr bwMode="auto">
            <a:xfrm>
              <a:off x="769951" y="3136900"/>
              <a:ext cx="4388688" cy="2587625"/>
            </a:xfrm>
            <a:prstGeom prst="rect">
              <a:avLst/>
            </a:prstGeom>
            <a:noFill/>
            <a:ln w="3175">
              <a:solidFill>
                <a:schemeClr val="tx1"/>
              </a:solidFill>
              <a:miter lim="800000"/>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56" name="Line 5"/>
            <p:cNvSpPr>
              <a:spLocks noChangeShapeType="1"/>
            </p:cNvSpPr>
            <p:nvPr/>
          </p:nvSpPr>
          <p:spPr bwMode="auto">
            <a:xfrm>
              <a:off x="769951" y="3600818"/>
              <a:ext cx="4388688" cy="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57" name="Line 6"/>
            <p:cNvSpPr>
              <a:spLocks noChangeShapeType="1"/>
            </p:cNvSpPr>
            <p:nvPr/>
          </p:nvSpPr>
          <p:spPr bwMode="auto">
            <a:xfrm>
              <a:off x="769951" y="3950195"/>
              <a:ext cx="0" cy="0"/>
            </a:xfrm>
            <a:prstGeom prst="line">
              <a:avLst/>
            </a:prstGeom>
            <a:noFill/>
            <a:ln w="3175" cap="rnd">
              <a:solidFill>
                <a:schemeClr val="tx1"/>
              </a:solidFill>
              <a:prstDash val="sysDot"/>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58" name="Line 7"/>
            <p:cNvSpPr>
              <a:spLocks noChangeShapeType="1"/>
            </p:cNvSpPr>
            <p:nvPr/>
          </p:nvSpPr>
          <p:spPr bwMode="auto">
            <a:xfrm>
              <a:off x="769951" y="4052036"/>
              <a:ext cx="4388687" cy="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59" name="Line 8"/>
            <p:cNvSpPr>
              <a:spLocks noChangeShapeType="1"/>
            </p:cNvSpPr>
            <p:nvPr/>
          </p:nvSpPr>
          <p:spPr bwMode="auto">
            <a:xfrm>
              <a:off x="769951" y="4538292"/>
              <a:ext cx="4388687" cy="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0" name="Line 9"/>
            <p:cNvSpPr>
              <a:spLocks noChangeShapeType="1"/>
            </p:cNvSpPr>
            <p:nvPr/>
          </p:nvSpPr>
          <p:spPr bwMode="auto">
            <a:xfrm>
              <a:off x="769951" y="5325767"/>
              <a:ext cx="4388687" cy="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1" name="Line 10"/>
            <p:cNvSpPr>
              <a:spLocks noChangeShapeType="1"/>
            </p:cNvSpPr>
            <p:nvPr/>
          </p:nvSpPr>
          <p:spPr bwMode="auto">
            <a:xfrm>
              <a:off x="781199" y="4942787"/>
              <a:ext cx="4376145" cy="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2" name="Line 11"/>
            <p:cNvSpPr>
              <a:spLocks noChangeShapeType="1"/>
            </p:cNvSpPr>
            <p:nvPr/>
          </p:nvSpPr>
          <p:spPr bwMode="auto">
            <a:xfrm>
              <a:off x="3074942" y="3136900"/>
              <a:ext cx="0" cy="1398523"/>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3" name="Line 12"/>
            <p:cNvSpPr>
              <a:spLocks noChangeShapeType="1"/>
            </p:cNvSpPr>
            <p:nvPr/>
          </p:nvSpPr>
          <p:spPr bwMode="auto">
            <a:xfrm>
              <a:off x="1445995" y="3144072"/>
              <a:ext cx="0" cy="457567"/>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4" name="Line 13"/>
            <p:cNvSpPr>
              <a:spLocks noChangeShapeType="1"/>
            </p:cNvSpPr>
            <p:nvPr/>
          </p:nvSpPr>
          <p:spPr bwMode="auto">
            <a:xfrm>
              <a:off x="2070221" y="3144072"/>
              <a:ext cx="0" cy="457567"/>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5" name="Line 14"/>
            <p:cNvSpPr>
              <a:spLocks noChangeShapeType="1"/>
            </p:cNvSpPr>
            <p:nvPr/>
          </p:nvSpPr>
          <p:spPr bwMode="auto">
            <a:xfrm flipH="1">
              <a:off x="3612764" y="3622057"/>
              <a:ext cx="0" cy="431167"/>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6" name="Line 15"/>
            <p:cNvSpPr>
              <a:spLocks noChangeShapeType="1"/>
            </p:cNvSpPr>
            <p:nvPr/>
          </p:nvSpPr>
          <p:spPr bwMode="auto">
            <a:xfrm>
              <a:off x="1866845" y="4052036"/>
              <a:ext cx="0" cy="48769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7" name="Text Box 18"/>
            <p:cNvSpPr txBox="1">
              <a:spLocks noChangeArrowheads="1"/>
            </p:cNvSpPr>
            <p:nvPr/>
          </p:nvSpPr>
          <p:spPr bwMode="auto">
            <a:xfrm>
              <a:off x="2034002" y="3201123"/>
              <a:ext cx="1121574"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DS Field</a:t>
              </a:r>
            </a:p>
          </p:txBody>
        </p:sp>
        <p:sp>
          <p:nvSpPr>
            <p:cNvPr id="68" name="Text Box 19"/>
            <p:cNvSpPr txBox="1">
              <a:spLocks noChangeArrowheads="1"/>
            </p:cNvSpPr>
            <p:nvPr/>
          </p:nvSpPr>
          <p:spPr bwMode="auto">
            <a:xfrm>
              <a:off x="3411429" y="3201123"/>
              <a:ext cx="1551861"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Total Length</a:t>
              </a:r>
            </a:p>
          </p:txBody>
        </p:sp>
        <p:sp>
          <p:nvSpPr>
            <p:cNvPr id="69" name="Text Box 20"/>
            <p:cNvSpPr txBox="1">
              <a:spLocks noChangeArrowheads="1"/>
            </p:cNvSpPr>
            <p:nvPr/>
          </p:nvSpPr>
          <p:spPr bwMode="auto">
            <a:xfrm>
              <a:off x="1085285" y="3664260"/>
              <a:ext cx="1611306"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Identification</a:t>
              </a:r>
            </a:p>
          </p:txBody>
        </p:sp>
        <p:sp>
          <p:nvSpPr>
            <p:cNvPr id="70" name="Text Box 21"/>
            <p:cNvSpPr txBox="1">
              <a:spLocks noChangeArrowheads="1"/>
            </p:cNvSpPr>
            <p:nvPr/>
          </p:nvSpPr>
          <p:spPr bwMode="auto">
            <a:xfrm>
              <a:off x="2933343" y="3664257"/>
              <a:ext cx="880954"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Flags </a:t>
              </a:r>
            </a:p>
          </p:txBody>
        </p:sp>
        <p:sp>
          <p:nvSpPr>
            <p:cNvPr id="71" name="Text Box 22"/>
            <p:cNvSpPr txBox="1">
              <a:spLocks noChangeArrowheads="1"/>
            </p:cNvSpPr>
            <p:nvPr/>
          </p:nvSpPr>
          <p:spPr bwMode="auto">
            <a:xfrm>
              <a:off x="3525012" y="3675776"/>
              <a:ext cx="1735863" cy="322543"/>
            </a:xfrm>
            <a:prstGeom prst="rect">
              <a:avLst/>
            </a:prstGeom>
            <a:noFill/>
            <a:ln w="9525" cap="rnd">
              <a:noFill/>
              <a:prstDash val="sysDot"/>
              <a:miter lim="800000"/>
              <a:headEnd/>
              <a:tailEnd/>
            </a:ln>
          </p:spPr>
          <p:txBody>
            <a:bodyPr wrap="none" anchor="ctr">
              <a:spAutoFit/>
            </a:bodyPr>
            <a:lstStyle/>
            <a:p>
              <a:pPr algn="ctr" eaLnBrk="1" hangingPunct="1"/>
              <a:r>
                <a:rPr kumimoji="1" lang="en-US" altLang="zh-CN" sz="800" dirty="0">
                  <a:latin typeface="微软雅黑" panose="020B0503020204020204" pitchFamily="34" charset="-122"/>
                  <a:ea typeface="微软雅黑" panose="020B0503020204020204" pitchFamily="34" charset="-122"/>
                  <a:cs typeface="Arial" pitchFamily="34" charset="0"/>
                </a:rPr>
                <a:t>Fragment Offset</a:t>
              </a:r>
            </a:p>
          </p:txBody>
        </p:sp>
        <p:sp>
          <p:nvSpPr>
            <p:cNvPr id="72" name="Text Box 23"/>
            <p:cNvSpPr txBox="1">
              <a:spLocks noChangeArrowheads="1"/>
            </p:cNvSpPr>
            <p:nvPr/>
          </p:nvSpPr>
          <p:spPr bwMode="auto">
            <a:xfrm>
              <a:off x="646011" y="4144820"/>
              <a:ext cx="1435796" cy="322543"/>
            </a:xfrm>
            <a:prstGeom prst="rect">
              <a:avLst/>
            </a:prstGeom>
            <a:noFill/>
            <a:ln w="9525" cap="rnd">
              <a:noFill/>
              <a:prstDash val="sysDot"/>
              <a:miter lim="800000"/>
              <a:headEnd/>
              <a:tailEnd/>
            </a:ln>
          </p:spPr>
          <p:txBody>
            <a:bodyPr wrap="none" anchor="ctr">
              <a:spAutoFit/>
            </a:bodyPr>
            <a:lstStyle/>
            <a:p>
              <a:pPr algn="ctr" eaLnBrk="1" hangingPunct="1"/>
              <a:r>
                <a:rPr kumimoji="1" lang="en-US" altLang="zh-CN" sz="800" dirty="0">
                  <a:latin typeface="微软雅黑" panose="020B0503020204020204" pitchFamily="34" charset="-122"/>
                  <a:ea typeface="微软雅黑" panose="020B0503020204020204" pitchFamily="34" charset="-122"/>
                  <a:cs typeface="Arial" pitchFamily="34" charset="0"/>
                </a:rPr>
                <a:t>Time </a:t>
              </a:r>
              <a:r>
                <a:rPr kumimoji="1" lang="en-US" altLang="zh-CN" sz="800" dirty="0" smtClean="0">
                  <a:latin typeface="微软雅黑" panose="020B0503020204020204" pitchFamily="34" charset="-122"/>
                  <a:ea typeface="微软雅黑" panose="020B0503020204020204" pitchFamily="34" charset="-122"/>
                  <a:cs typeface="Arial" pitchFamily="34" charset="0"/>
                </a:rPr>
                <a:t>to Live </a:t>
              </a:r>
              <a:endParaRPr kumimoji="1" lang="en-US" altLang="zh-CN" sz="800" dirty="0">
                <a:latin typeface="微软雅黑" panose="020B0503020204020204" pitchFamily="34" charset="-122"/>
                <a:ea typeface="微软雅黑" panose="020B0503020204020204" pitchFamily="34" charset="-122"/>
                <a:cs typeface="Arial" pitchFamily="34" charset="0"/>
              </a:endParaRPr>
            </a:p>
          </p:txBody>
        </p:sp>
        <p:sp>
          <p:nvSpPr>
            <p:cNvPr id="73" name="Text Box 24"/>
            <p:cNvSpPr txBox="1">
              <a:spLocks noChangeArrowheads="1"/>
            </p:cNvSpPr>
            <p:nvPr/>
          </p:nvSpPr>
          <p:spPr bwMode="auto">
            <a:xfrm>
              <a:off x="1960319" y="4120221"/>
              <a:ext cx="1149882"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Protocol</a:t>
              </a:r>
            </a:p>
          </p:txBody>
        </p:sp>
        <p:sp>
          <p:nvSpPr>
            <p:cNvPr id="74" name="Text Box 25"/>
            <p:cNvSpPr txBox="1">
              <a:spLocks noChangeArrowheads="1"/>
            </p:cNvSpPr>
            <p:nvPr/>
          </p:nvSpPr>
          <p:spPr bwMode="auto">
            <a:xfrm>
              <a:off x="3103977" y="4120221"/>
              <a:ext cx="2092548"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Header Checksum</a:t>
              </a:r>
            </a:p>
          </p:txBody>
        </p:sp>
        <p:sp>
          <p:nvSpPr>
            <p:cNvPr id="75" name="Text Box 26"/>
            <p:cNvSpPr txBox="1">
              <a:spLocks noChangeArrowheads="1"/>
            </p:cNvSpPr>
            <p:nvPr/>
          </p:nvSpPr>
          <p:spPr bwMode="auto">
            <a:xfrm>
              <a:off x="1445995" y="4584961"/>
              <a:ext cx="3433394" cy="345580"/>
            </a:xfrm>
            <a:prstGeom prst="rect">
              <a:avLst/>
            </a:prstGeom>
            <a:noFill/>
            <a:ln w="9525" cap="rnd">
              <a:noFill/>
              <a:prstDash val="sysDot"/>
              <a:miter lim="800000"/>
              <a:headEnd/>
              <a:tailEnd/>
            </a:ln>
          </p:spPr>
          <p:txBody>
            <a:bodyPr wrap="square" anchor="ctr">
              <a:spAutoFit/>
            </a:bodyPr>
            <a:lstStyle/>
            <a:p>
              <a:pPr eaLnBrk="1" hangingPunct="1"/>
              <a:r>
                <a:rPr kumimoji="1" lang="en-US" altLang="zh-CN" sz="900" b="1" dirty="0">
                  <a:solidFill>
                    <a:srgbClr val="C00000"/>
                  </a:solidFill>
                  <a:latin typeface="微软雅黑" panose="020B0503020204020204" pitchFamily="34" charset="-122"/>
                  <a:ea typeface="微软雅黑" panose="020B0503020204020204" pitchFamily="34" charset="-122"/>
                  <a:cs typeface="Arial" pitchFamily="34" charset="0"/>
                </a:rPr>
                <a:t>Source IP Address</a:t>
              </a:r>
              <a:r>
                <a:rPr kumimoji="1" lang="zh-CN" altLang="en-US" sz="900"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sz="900" b="1" dirty="0">
                  <a:solidFill>
                    <a:srgbClr val="C00000"/>
                  </a:solidFill>
                  <a:latin typeface="微软雅黑" panose="020B0503020204020204" pitchFamily="34" charset="-122"/>
                  <a:ea typeface="微软雅黑" panose="020B0503020204020204" pitchFamily="34" charset="-122"/>
                  <a:cs typeface="Arial" charset="0"/>
                </a:rPr>
                <a:t>10.1.1.1</a:t>
              </a:r>
              <a:endParaRPr kumimoji="1" lang="en-US" altLang="zh-CN" sz="9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76" name="Text Box 27"/>
            <p:cNvSpPr txBox="1">
              <a:spLocks noChangeArrowheads="1"/>
            </p:cNvSpPr>
            <p:nvPr/>
          </p:nvSpPr>
          <p:spPr bwMode="auto">
            <a:xfrm>
              <a:off x="1023377" y="4967017"/>
              <a:ext cx="4108097"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b="1" dirty="0">
                  <a:solidFill>
                    <a:srgbClr val="C00000"/>
                  </a:solidFill>
                  <a:latin typeface="微软雅黑" panose="020B0503020204020204" pitchFamily="34" charset="-122"/>
                  <a:ea typeface="微软雅黑" panose="020B0503020204020204" pitchFamily="34" charset="-122"/>
                  <a:cs typeface="Arial" pitchFamily="34" charset="0"/>
                </a:rPr>
                <a:t>Destination IP Address</a:t>
              </a:r>
              <a:r>
                <a:rPr kumimoji="1" lang="zh-CN" altLang="en-US" sz="900"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sz="900" b="1" dirty="0">
                  <a:solidFill>
                    <a:srgbClr val="C00000"/>
                  </a:solidFill>
                  <a:latin typeface="微软雅黑" panose="020B0503020204020204" pitchFamily="34" charset="-122"/>
                  <a:ea typeface="微软雅黑" panose="020B0503020204020204" pitchFamily="34" charset="-122"/>
                  <a:cs typeface="Arial" charset="0"/>
                </a:rPr>
                <a:t> 172.16.10.1</a:t>
              </a:r>
            </a:p>
          </p:txBody>
        </p:sp>
        <p:sp>
          <p:nvSpPr>
            <p:cNvPr id="77" name="Text Box 28"/>
            <p:cNvSpPr txBox="1">
              <a:spLocks noChangeArrowheads="1"/>
            </p:cNvSpPr>
            <p:nvPr/>
          </p:nvSpPr>
          <p:spPr bwMode="auto">
            <a:xfrm>
              <a:off x="2299571" y="5354470"/>
              <a:ext cx="1404658"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IP  Options</a:t>
              </a:r>
            </a:p>
          </p:txBody>
        </p:sp>
        <p:sp>
          <p:nvSpPr>
            <p:cNvPr id="78" name="Text Box 16"/>
            <p:cNvSpPr txBox="1">
              <a:spLocks noChangeArrowheads="1"/>
            </p:cNvSpPr>
            <p:nvPr/>
          </p:nvSpPr>
          <p:spPr bwMode="auto">
            <a:xfrm>
              <a:off x="629925" y="3192659"/>
              <a:ext cx="977202" cy="322543"/>
            </a:xfrm>
            <a:prstGeom prst="rect">
              <a:avLst/>
            </a:prstGeom>
            <a:noFill/>
            <a:ln w="9525" cap="rnd">
              <a:noFill/>
              <a:prstDash val="sysDot"/>
              <a:miter lim="800000"/>
              <a:headEnd/>
              <a:tailEnd/>
            </a:ln>
          </p:spPr>
          <p:txBody>
            <a:bodyPr wrap="none" anchor="ctr">
              <a:spAutoFit/>
            </a:bodyPr>
            <a:lstStyle/>
            <a:p>
              <a:pPr eaLnBrk="1" hangingPunct="1"/>
              <a:r>
                <a:rPr kumimoji="1" lang="en-US" altLang="zh-CN" sz="800" dirty="0">
                  <a:latin typeface="微软雅黑" panose="020B0503020204020204" pitchFamily="34" charset="-122"/>
                  <a:ea typeface="微软雅黑" panose="020B0503020204020204" pitchFamily="34" charset="-122"/>
                  <a:cs typeface="Arial" pitchFamily="34" charset="0"/>
                </a:rPr>
                <a:t>Version</a:t>
              </a:r>
            </a:p>
          </p:txBody>
        </p:sp>
        <p:sp>
          <p:nvSpPr>
            <p:cNvPr id="79" name="Text Box 17"/>
            <p:cNvSpPr txBox="1">
              <a:spLocks noChangeArrowheads="1"/>
            </p:cNvSpPr>
            <p:nvPr/>
          </p:nvSpPr>
          <p:spPr bwMode="auto">
            <a:xfrm>
              <a:off x="1318830" y="3118373"/>
              <a:ext cx="1249886" cy="506852"/>
            </a:xfrm>
            <a:prstGeom prst="rect">
              <a:avLst/>
            </a:prstGeom>
            <a:noFill/>
            <a:ln w="9525" cap="rnd">
              <a:noFill/>
              <a:prstDash val="sysDot"/>
              <a:miter lim="800000"/>
              <a:headEnd/>
              <a:tailEnd/>
            </a:ln>
          </p:spPr>
          <p:txBody>
            <a:bodyPr wrap="square" anchor="ctr">
              <a:spAutoFit/>
            </a:bodyPr>
            <a:lstStyle/>
            <a:p>
              <a:pPr eaLnBrk="1" hangingPunct="1"/>
              <a:r>
                <a:rPr kumimoji="1" lang="en-US" altLang="zh-CN" sz="800" dirty="0">
                  <a:latin typeface="微软雅黑" panose="020B0503020204020204" pitchFamily="34" charset="-122"/>
                  <a:ea typeface="微软雅黑" panose="020B0503020204020204" pitchFamily="34" charset="-122"/>
                  <a:cs typeface="Arial" pitchFamily="34" charset="0"/>
                </a:rPr>
                <a:t>Header</a:t>
              </a:r>
            </a:p>
            <a:p>
              <a:pPr eaLnBrk="1" hangingPunct="1"/>
              <a:r>
                <a:rPr kumimoji="1" lang="en-US" altLang="zh-CN" sz="800" dirty="0">
                  <a:latin typeface="微软雅黑" panose="020B0503020204020204" pitchFamily="34" charset="-122"/>
                  <a:ea typeface="微软雅黑" panose="020B0503020204020204" pitchFamily="34" charset="-122"/>
                  <a:cs typeface="Arial" pitchFamily="34" charset="0"/>
                </a:rPr>
                <a:t>Length</a:t>
              </a:r>
            </a:p>
          </p:txBody>
        </p:sp>
      </p:grpSp>
      <p:grpSp>
        <p:nvGrpSpPr>
          <p:cNvPr id="48" name="组合 27"/>
          <p:cNvGrpSpPr>
            <a:grpSpLocks/>
          </p:cNvGrpSpPr>
          <p:nvPr/>
        </p:nvGrpSpPr>
        <p:grpSpPr bwMode="auto">
          <a:xfrm>
            <a:off x="5159897" y="4365105"/>
            <a:ext cx="5039875" cy="279469"/>
            <a:chOff x="3851920" y="2811705"/>
            <a:chExt cx="5039242" cy="279469"/>
          </a:xfrm>
        </p:grpSpPr>
        <p:sp>
          <p:nvSpPr>
            <p:cNvPr id="49" name="Rectangle 14"/>
            <p:cNvSpPr>
              <a:spLocks noChangeArrowheads="1"/>
            </p:cNvSpPr>
            <p:nvPr/>
          </p:nvSpPr>
          <p:spPr bwMode="auto">
            <a:xfrm>
              <a:off x="7023876"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SFD</a:t>
              </a:r>
              <a:endParaRPr kumimoji="1" lang="en-US" altLang="zh-CN" sz="1200" dirty="0">
                <a:latin typeface="微软雅黑" panose="020B0503020204020204" pitchFamily="34" charset="-122"/>
                <a:ea typeface="微软雅黑" panose="020B0503020204020204" pitchFamily="34" charset="-122"/>
              </a:endParaRPr>
            </a:p>
          </p:txBody>
        </p:sp>
        <p:sp>
          <p:nvSpPr>
            <p:cNvPr id="50" name="Rectangle 15"/>
            <p:cNvSpPr>
              <a:spLocks noChangeArrowheads="1"/>
            </p:cNvSpPr>
            <p:nvPr/>
          </p:nvSpPr>
          <p:spPr bwMode="auto">
            <a:xfrm>
              <a:off x="7811962" y="2811994"/>
              <a:ext cx="1079200"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Preamble</a:t>
              </a:r>
              <a:endParaRPr kumimoji="1" lang="en-US" altLang="zh-CN" sz="1200" dirty="0">
                <a:latin typeface="微软雅黑" panose="020B0503020204020204" pitchFamily="34" charset="-122"/>
                <a:ea typeface="微软雅黑" panose="020B0503020204020204" pitchFamily="34" charset="-122"/>
              </a:endParaRPr>
            </a:p>
          </p:txBody>
        </p:sp>
        <p:sp>
          <p:nvSpPr>
            <p:cNvPr id="51" name="Rectangle 14"/>
            <p:cNvSpPr>
              <a:spLocks noChangeArrowheads="1"/>
            </p:cNvSpPr>
            <p:nvPr/>
          </p:nvSpPr>
          <p:spPr bwMode="auto">
            <a:xfrm>
              <a:off x="5436624" y="2811705"/>
              <a:ext cx="1583349"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err="1">
                  <a:latin typeface="微软雅黑" panose="020B0503020204020204" pitchFamily="34" charset="-122"/>
                  <a:ea typeface="微软雅黑" panose="020B0503020204020204" pitchFamily="34" charset="-122"/>
                  <a:cs typeface="Arial" charset="0"/>
                </a:rPr>
                <a:t>Ethernet_</a:t>
              </a:r>
              <a:r>
                <a:rPr lang="en-US" altLang="zh-CN" sz="1200" dirty="0" err="1">
                  <a:latin typeface="微软雅黑" panose="020B0503020204020204" pitchFamily="34" charset="-122"/>
                  <a:ea typeface="微软雅黑" panose="020B0503020204020204" pitchFamily="34" charset="-122"/>
                  <a:cs typeface="Arial" charset="0"/>
                </a:rPr>
                <a:t>II</a:t>
              </a:r>
              <a:r>
                <a:rPr lang="en-US" altLang="zh-CN" sz="1200" dirty="0">
                  <a:latin typeface="微软雅黑" panose="020B0503020204020204" pitchFamily="34" charset="-122"/>
                  <a:ea typeface="微软雅黑" panose="020B0503020204020204" pitchFamily="34" charset="-122"/>
                  <a:cs typeface="Arial" charset="0"/>
                </a:rPr>
                <a:t> Header</a:t>
              </a:r>
              <a:endParaRPr kumimoji="1" lang="en-US" altLang="zh-CN" sz="1200" dirty="0">
                <a:latin typeface="微软雅黑" panose="020B0503020204020204" pitchFamily="34" charset="-122"/>
                <a:ea typeface="微软雅黑" panose="020B0503020204020204" pitchFamily="34" charset="-122"/>
              </a:endParaRPr>
            </a:p>
          </p:txBody>
        </p:sp>
        <p:sp>
          <p:nvSpPr>
            <p:cNvPr id="52" name="Rectangle 14"/>
            <p:cNvSpPr>
              <a:spLocks noChangeArrowheads="1"/>
            </p:cNvSpPr>
            <p:nvPr/>
          </p:nvSpPr>
          <p:spPr bwMode="auto">
            <a:xfrm>
              <a:off x="3851920"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FCS</a:t>
              </a:r>
            </a:p>
          </p:txBody>
        </p:sp>
        <p:sp>
          <p:nvSpPr>
            <p:cNvPr id="80" name="Rectangle 14"/>
            <p:cNvSpPr>
              <a:spLocks noChangeArrowheads="1"/>
            </p:cNvSpPr>
            <p:nvPr/>
          </p:nvSpPr>
          <p:spPr bwMode="auto">
            <a:xfrm>
              <a:off x="4643933"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Data</a:t>
              </a:r>
            </a:p>
          </p:txBody>
        </p:sp>
      </p:grpSp>
      <p:pic>
        <p:nvPicPr>
          <p:cNvPr id="81" name="图片 8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197261" y="3567443"/>
            <a:ext cx="823343" cy="642916"/>
          </a:xfrm>
          <a:prstGeom prst="rect">
            <a:avLst/>
          </a:prstGeom>
        </p:spPr>
      </p:pic>
    </p:spTree>
    <p:extLst>
      <p:ext uri="{BB962C8B-B14F-4D97-AF65-F5344CB8AC3E}">
        <p14:creationId xmlns:p14="http://schemas.microsoft.com/office/powerpoint/2010/main" val="2048244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9"/>
          <p:cNvSpPr>
            <a:spLocks noGrp="1"/>
          </p:cNvSpPr>
          <p:nvPr>
            <p:ph type="title"/>
          </p:nvPr>
        </p:nvSpPr>
        <p:spPr/>
        <p:txBody>
          <a:bodyPr/>
          <a:lstStyle/>
          <a:p>
            <a:r>
              <a:rPr lang="zh-CN" altLang="en-US" smtClean="0"/>
              <a:t>数据帧解封装</a:t>
            </a:r>
            <a:endParaRPr lang="zh-CN" altLang="en-US" dirty="0" smtClean="0"/>
          </a:p>
        </p:txBody>
      </p:sp>
      <p:sp>
        <p:nvSpPr>
          <p:cNvPr id="5" name="文本占位符 4"/>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sz="2000" dirty="0" smtClean="0"/>
              <a:t>RTB</a:t>
            </a:r>
            <a:r>
              <a:rPr lang="zh-CN" altLang="en-US" sz="2000" dirty="0" smtClean="0"/>
              <a:t>以服务器</a:t>
            </a:r>
            <a:r>
              <a:rPr lang="en-US" altLang="zh-CN" sz="2000" dirty="0" smtClean="0"/>
              <a:t>A</a:t>
            </a:r>
            <a:r>
              <a:rPr lang="zh-CN" altLang="en-US" sz="2000" dirty="0" smtClean="0"/>
              <a:t>的</a:t>
            </a:r>
            <a:r>
              <a:rPr lang="en-US" altLang="zh-CN" sz="2000" dirty="0" smtClean="0"/>
              <a:t>MAC</a:t>
            </a:r>
            <a:r>
              <a:rPr lang="zh-CN" altLang="en-US" sz="2000" dirty="0" smtClean="0"/>
              <a:t>地址作为目的</a:t>
            </a:r>
            <a:r>
              <a:rPr lang="en-US" altLang="zh-CN" sz="2000" dirty="0" smtClean="0"/>
              <a:t>MAC</a:t>
            </a:r>
            <a:r>
              <a:rPr lang="zh-CN" altLang="en-US" sz="2000" dirty="0" smtClean="0"/>
              <a:t>继续转发。</a:t>
            </a:r>
            <a:endParaRPr lang="en-US" altLang="zh-CN" sz="2000" dirty="0" smtClean="0"/>
          </a:p>
          <a:p>
            <a:r>
              <a:rPr lang="zh-CN" altLang="en-US" sz="2000" dirty="0" smtClean="0"/>
              <a:t>服务器</a:t>
            </a:r>
            <a:r>
              <a:rPr lang="en-US" altLang="zh-CN" sz="2000" dirty="0" smtClean="0"/>
              <a:t>A</a:t>
            </a:r>
            <a:r>
              <a:rPr lang="zh-CN" altLang="en-US" sz="2000" dirty="0" smtClean="0"/>
              <a:t>接收到该数据帧后，发现目的</a:t>
            </a:r>
            <a:r>
              <a:rPr lang="en-US" altLang="zh-CN" sz="2000" dirty="0" smtClean="0"/>
              <a:t>MAC</a:t>
            </a:r>
            <a:r>
              <a:rPr lang="zh-CN" altLang="en-US" sz="2000" dirty="0" smtClean="0"/>
              <a:t>为自己的</a:t>
            </a:r>
            <a:r>
              <a:rPr lang="en-US" altLang="zh-CN" sz="2000" dirty="0" smtClean="0"/>
              <a:t>MAC</a:t>
            </a:r>
            <a:r>
              <a:rPr lang="zh-CN" altLang="en-US" sz="2000" dirty="0" smtClean="0"/>
              <a:t>，于是会继续处理该数据帧。</a:t>
            </a:r>
            <a:endParaRPr lang="en-US" altLang="zh-CN" sz="2000" dirty="0" smtClean="0"/>
          </a:p>
          <a:p>
            <a:endParaRPr lang="zh-CN" altLang="en-US" dirty="0"/>
          </a:p>
        </p:txBody>
      </p:sp>
      <p:grpSp>
        <p:nvGrpSpPr>
          <p:cNvPr id="50" name="Group 49"/>
          <p:cNvGrpSpPr/>
          <p:nvPr/>
        </p:nvGrpSpPr>
        <p:grpSpPr>
          <a:xfrm>
            <a:off x="2803527" y="1567825"/>
            <a:ext cx="6118496" cy="3301300"/>
            <a:chOff x="1279527" y="1567825"/>
            <a:chExt cx="6118496" cy="3301300"/>
          </a:xfrm>
        </p:grpSpPr>
        <p:sp>
          <p:nvSpPr>
            <p:cNvPr id="30" name="Line 13"/>
            <p:cNvSpPr>
              <a:spLocks noChangeShapeType="1"/>
            </p:cNvSpPr>
            <p:nvPr/>
          </p:nvSpPr>
          <p:spPr bwMode="auto">
            <a:xfrm flipH="1" flipV="1">
              <a:off x="2869208" y="3140968"/>
              <a:ext cx="2376000" cy="80"/>
            </a:xfrm>
            <a:prstGeom prst="line">
              <a:avLst/>
            </a:prstGeom>
            <a:noFill/>
            <a:ln w="28575">
              <a:solidFill>
                <a:srgbClr val="000000"/>
              </a:solidFill>
              <a:round/>
              <a:headEnd/>
              <a:tailEnd/>
            </a:ln>
          </p:spPr>
          <p:txBody>
            <a:bodyPr/>
            <a:lstStyle/>
            <a:p>
              <a:endParaRPr lang="zh-CN" altLang="en-US"/>
            </a:p>
          </p:txBody>
        </p:sp>
        <p:sp>
          <p:nvSpPr>
            <p:cNvPr id="29" name="Line 13"/>
            <p:cNvSpPr>
              <a:spLocks noChangeShapeType="1"/>
            </p:cNvSpPr>
            <p:nvPr/>
          </p:nvSpPr>
          <p:spPr bwMode="auto">
            <a:xfrm flipH="1" flipV="1">
              <a:off x="5255096" y="3933056"/>
              <a:ext cx="1368152" cy="0"/>
            </a:xfrm>
            <a:prstGeom prst="line">
              <a:avLst/>
            </a:prstGeom>
            <a:noFill/>
            <a:ln w="28575">
              <a:solidFill>
                <a:srgbClr val="000000"/>
              </a:solidFill>
              <a:round/>
              <a:headEnd/>
              <a:tailEnd/>
            </a:ln>
          </p:spPr>
          <p:txBody>
            <a:bodyPr/>
            <a:lstStyle/>
            <a:p>
              <a:endParaRPr lang="zh-CN" altLang="en-US"/>
            </a:p>
          </p:txBody>
        </p:sp>
        <p:sp>
          <p:nvSpPr>
            <p:cNvPr id="31" name="Line 13"/>
            <p:cNvSpPr>
              <a:spLocks noChangeShapeType="1"/>
            </p:cNvSpPr>
            <p:nvPr/>
          </p:nvSpPr>
          <p:spPr bwMode="auto">
            <a:xfrm flipH="1" flipV="1">
              <a:off x="5255096" y="2204864"/>
              <a:ext cx="1296000" cy="80"/>
            </a:xfrm>
            <a:prstGeom prst="line">
              <a:avLst/>
            </a:prstGeom>
            <a:noFill/>
            <a:ln w="28575">
              <a:solidFill>
                <a:srgbClr val="000000"/>
              </a:solidFill>
              <a:round/>
              <a:headEnd/>
              <a:tailEnd/>
            </a:ln>
          </p:spPr>
          <p:txBody>
            <a:bodyPr/>
            <a:lstStyle/>
            <a:p>
              <a:endParaRPr lang="zh-CN" altLang="en-US"/>
            </a:p>
          </p:txBody>
        </p:sp>
        <p:sp>
          <p:nvSpPr>
            <p:cNvPr id="32" name="任意多边形 31"/>
            <p:cNvSpPr/>
            <p:nvPr/>
          </p:nvSpPr>
          <p:spPr bwMode="auto">
            <a:xfrm>
              <a:off x="1279527" y="4005064"/>
              <a:ext cx="3148458" cy="504056"/>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68691 w 2987278"/>
                <a:gd name="connsiteY0" fmla="*/ 0 h 2995447"/>
                <a:gd name="connsiteX1" fmla="*/ 2216331 w 2987278"/>
                <a:gd name="connsiteY1" fmla="*/ 149772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059909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74435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74435 w 2987278"/>
                <a:gd name="connsiteY4" fmla="*/ 0 h 2995447"/>
                <a:gd name="connsiteX0" fmla="*/ 674435 w 2161263"/>
                <a:gd name="connsiteY0" fmla="*/ 0 h 2995447"/>
                <a:gd name="connsiteX1" fmla="*/ 1610586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431760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376576 w 2161263"/>
                <a:gd name="connsiteY1" fmla="*/ 274244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179290 h 3174737"/>
                <a:gd name="connsiteX1" fmla="*/ 1321532 w 2161263"/>
                <a:gd name="connsiteY1" fmla="*/ 0 h 3174737"/>
                <a:gd name="connsiteX2" fmla="*/ 2161263 w 2161263"/>
                <a:gd name="connsiteY2" fmla="*/ 3174737 h 3174737"/>
                <a:gd name="connsiteX3" fmla="*/ 0 w 2161263"/>
                <a:gd name="connsiteY3" fmla="*/ 3174737 h 3174737"/>
                <a:gd name="connsiteX4" fmla="*/ 674435 w 2161263"/>
                <a:gd name="connsiteY4" fmla="*/ 179290 h 3174737"/>
                <a:gd name="connsiteX0" fmla="*/ 716047 w 2161263"/>
                <a:gd name="connsiteY0" fmla="*/ 0 h 3174737"/>
                <a:gd name="connsiteX1" fmla="*/ 1321532 w 2161263"/>
                <a:gd name="connsiteY1" fmla="*/ 0 h 3174737"/>
                <a:gd name="connsiteX2" fmla="*/ 2161263 w 2161263"/>
                <a:gd name="connsiteY2" fmla="*/ 3174737 h 3174737"/>
                <a:gd name="connsiteX3" fmla="*/ 0 w 2161263"/>
                <a:gd name="connsiteY3" fmla="*/ 3174737 h 3174737"/>
                <a:gd name="connsiteX4" fmla="*/ 716047 w 2161263"/>
                <a:gd name="connsiteY4" fmla="*/ 0 h 3174737"/>
                <a:gd name="connsiteX0" fmla="*/ 716047 w 2406733"/>
                <a:gd name="connsiteY0" fmla="*/ 0 h 3178648"/>
                <a:gd name="connsiteX1" fmla="*/ 1321532 w 2406733"/>
                <a:gd name="connsiteY1" fmla="*/ 0 h 3178648"/>
                <a:gd name="connsiteX2" fmla="*/ 2406733 w 2406733"/>
                <a:gd name="connsiteY2" fmla="*/ 3178648 h 3178648"/>
                <a:gd name="connsiteX3" fmla="*/ 0 w 2406733"/>
                <a:gd name="connsiteY3" fmla="*/ 3174737 h 3178648"/>
                <a:gd name="connsiteX4" fmla="*/ 716047 w 2406733"/>
                <a:gd name="connsiteY4" fmla="*/ 0 h 3178648"/>
                <a:gd name="connsiteX0" fmla="*/ 810453 w 2406733"/>
                <a:gd name="connsiteY0" fmla="*/ 0 h 3179903"/>
                <a:gd name="connsiteX1" fmla="*/ 1321532 w 2406733"/>
                <a:gd name="connsiteY1" fmla="*/ 1255 h 3179903"/>
                <a:gd name="connsiteX2" fmla="*/ 2406733 w 2406733"/>
                <a:gd name="connsiteY2" fmla="*/ 3179903 h 3179903"/>
                <a:gd name="connsiteX3" fmla="*/ 0 w 2406733"/>
                <a:gd name="connsiteY3" fmla="*/ 3175992 h 3179903"/>
                <a:gd name="connsiteX4" fmla="*/ 810453 w 2406733"/>
                <a:gd name="connsiteY4" fmla="*/ 0 h 3179903"/>
                <a:gd name="connsiteX0" fmla="*/ 810453 w 2406733"/>
                <a:gd name="connsiteY0" fmla="*/ 0 h 3179903"/>
                <a:gd name="connsiteX1" fmla="*/ 1526027 w 2406733"/>
                <a:gd name="connsiteY1" fmla="*/ 0 h 3179903"/>
                <a:gd name="connsiteX2" fmla="*/ 2406733 w 2406733"/>
                <a:gd name="connsiteY2" fmla="*/ 3179903 h 3179903"/>
                <a:gd name="connsiteX3" fmla="*/ 0 w 2406733"/>
                <a:gd name="connsiteY3" fmla="*/ 3175992 h 3179903"/>
                <a:gd name="connsiteX4" fmla="*/ 810453 w 2406733"/>
                <a:gd name="connsiteY4" fmla="*/ 0 h 3179903"/>
                <a:gd name="connsiteX0" fmla="*/ 645321 w 2406733"/>
                <a:gd name="connsiteY0" fmla="*/ 0 h 3179903"/>
                <a:gd name="connsiteX1" fmla="*/ 1526027 w 2406733"/>
                <a:gd name="connsiteY1" fmla="*/ 0 h 3179903"/>
                <a:gd name="connsiteX2" fmla="*/ 2406733 w 2406733"/>
                <a:gd name="connsiteY2" fmla="*/ 3179903 h 3179903"/>
                <a:gd name="connsiteX3" fmla="*/ 0 w 2406733"/>
                <a:gd name="connsiteY3" fmla="*/ 3175992 h 3179903"/>
                <a:gd name="connsiteX4" fmla="*/ 645321 w 2406733"/>
                <a:gd name="connsiteY4" fmla="*/ 0 h 3179903"/>
                <a:gd name="connsiteX0" fmla="*/ 645321 w 2406733"/>
                <a:gd name="connsiteY0" fmla="*/ 0 h 3179903"/>
                <a:gd name="connsiteX1" fmla="*/ 1856291 w 2406733"/>
                <a:gd name="connsiteY1" fmla="*/ 0 h 3179903"/>
                <a:gd name="connsiteX2" fmla="*/ 2406733 w 2406733"/>
                <a:gd name="connsiteY2" fmla="*/ 3179903 h 3179903"/>
                <a:gd name="connsiteX3" fmla="*/ 0 w 2406733"/>
                <a:gd name="connsiteY3" fmla="*/ 3175992 h 3179903"/>
                <a:gd name="connsiteX4" fmla="*/ 645321 w 2406733"/>
                <a:gd name="connsiteY4" fmla="*/ 0 h 3179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733" h="3179903">
                  <a:moveTo>
                    <a:pt x="645321" y="0"/>
                  </a:moveTo>
                  <a:lnTo>
                    <a:pt x="1856291" y="0"/>
                  </a:lnTo>
                  <a:lnTo>
                    <a:pt x="2406733" y="3179903"/>
                  </a:lnTo>
                  <a:lnTo>
                    <a:pt x="0" y="3175992"/>
                  </a:lnTo>
                  <a:lnTo>
                    <a:pt x="645321"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sz="1200">
                <a:latin typeface="Arial" pitchFamily="34" charset="0"/>
                <a:cs typeface="Arial" pitchFamily="34" charset="0"/>
              </a:endParaRPr>
            </a:p>
          </p:txBody>
        </p:sp>
        <p:sp>
          <p:nvSpPr>
            <p:cNvPr id="19464" name="TextBox 8"/>
            <p:cNvSpPr txBox="1">
              <a:spLocks noChangeArrowheads="1"/>
            </p:cNvSpPr>
            <p:nvPr/>
          </p:nvSpPr>
          <p:spPr bwMode="auto">
            <a:xfrm>
              <a:off x="6237024" y="1567825"/>
              <a:ext cx="783741" cy="276999"/>
            </a:xfrm>
            <a:prstGeom prst="rect">
              <a:avLst/>
            </a:prstGeom>
            <a:noFill/>
            <a:ln w="9525">
              <a:noFill/>
              <a:miter lim="800000"/>
              <a:headEnd/>
              <a:tailEnd/>
            </a:ln>
          </p:spPr>
          <p:txBody>
            <a:bodyPr wrap="none">
              <a:spAutoFit/>
            </a:bodyPr>
            <a:lstStyle/>
            <a:p>
              <a:r>
                <a:rPr lang="zh-CN" altLang="en-US" sz="1200" dirty="0">
                  <a:latin typeface="华文细黑" pitchFamily="2" charset="-122"/>
                  <a:ea typeface="华文细黑" pitchFamily="2" charset="-122"/>
                  <a:cs typeface="Arial" charset="0"/>
                </a:rPr>
                <a:t>服务器</a:t>
              </a:r>
              <a:r>
                <a:rPr lang="en-US" altLang="zh-CN" sz="1200" dirty="0">
                  <a:latin typeface="华文细黑" pitchFamily="2" charset="-122"/>
                  <a:ea typeface="华文细黑" pitchFamily="2" charset="-122"/>
                  <a:cs typeface="Arial" charset="0"/>
                </a:rPr>
                <a:t> </a:t>
              </a:r>
              <a:r>
                <a:rPr lang="en-US" altLang="zh-CN" sz="1200" dirty="0">
                  <a:ea typeface="宋体" pitchFamily="2" charset="-122"/>
                  <a:cs typeface="Arial" charset="0"/>
                </a:rPr>
                <a:t>A</a:t>
              </a:r>
              <a:endParaRPr lang="zh-CN" altLang="en-US" sz="1200" dirty="0">
                <a:ea typeface="宋体" pitchFamily="2" charset="-122"/>
                <a:cs typeface="Arial" charset="0"/>
              </a:endParaRPr>
            </a:p>
          </p:txBody>
        </p:sp>
        <p:sp>
          <p:nvSpPr>
            <p:cNvPr id="19465" name="TextBox 8"/>
            <p:cNvSpPr txBox="1">
              <a:spLocks noChangeArrowheads="1"/>
            </p:cNvSpPr>
            <p:nvPr/>
          </p:nvSpPr>
          <p:spPr bwMode="auto">
            <a:xfrm>
              <a:off x="6300075" y="3224009"/>
              <a:ext cx="792205" cy="276999"/>
            </a:xfrm>
            <a:prstGeom prst="rect">
              <a:avLst/>
            </a:prstGeom>
            <a:noFill/>
            <a:ln w="9525">
              <a:noFill/>
              <a:miter lim="800000"/>
              <a:headEnd/>
              <a:tailEnd/>
            </a:ln>
          </p:spPr>
          <p:txBody>
            <a:bodyPr wrap="none">
              <a:spAutoFit/>
            </a:bodyPr>
            <a:lstStyle/>
            <a:p>
              <a:r>
                <a:rPr lang="zh-CN" altLang="en-US" sz="1200" dirty="0">
                  <a:latin typeface="华文细黑" pitchFamily="2" charset="-122"/>
                  <a:ea typeface="华文细黑" pitchFamily="2" charset="-122"/>
                  <a:cs typeface="Arial" charset="0"/>
                </a:rPr>
                <a:t>服务器</a:t>
              </a:r>
              <a:r>
                <a:rPr lang="en-US" altLang="zh-CN" sz="1200" dirty="0">
                  <a:latin typeface="华文细黑" pitchFamily="2" charset="-122"/>
                  <a:ea typeface="华文细黑" pitchFamily="2" charset="-122"/>
                  <a:cs typeface="Arial" charset="0"/>
                </a:rPr>
                <a:t> </a:t>
              </a:r>
              <a:r>
                <a:rPr lang="en-US" altLang="zh-CN" sz="1200" dirty="0">
                  <a:ea typeface="宋体" pitchFamily="2" charset="-122"/>
                  <a:cs typeface="Arial" charset="0"/>
                </a:rPr>
                <a:t>B</a:t>
              </a:r>
              <a:endParaRPr lang="zh-CN" altLang="en-US" sz="1200" dirty="0">
                <a:ea typeface="宋体" pitchFamily="2" charset="-122"/>
                <a:cs typeface="Arial" charset="0"/>
              </a:endParaRPr>
            </a:p>
          </p:txBody>
        </p:sp>
        <p:sp>
          <p:nvSpPr>
            <p:cNvPr id="19468" name="Line 13"/>
            <p:cNvSpPr>
              <a:spLocks noChangeShapeType="1"/>
            </p:cNvSpPr>
            <p:nvPr/>
          </p:nvSpPr>
          <p:spPr bwMode="auto">
            <a:xfrm flipH="1">
              <a:off x="5254650" y="1916113"/>
              <a:ext cx="9525" cy="2665412"/>
            </a:xfrm>
            <a:prstGeom prst="line">
              <a:avLst/>
            </a:prstGeom>
            <a:noFill/>
            <a:ln w="28575">
              <a:solidFill>
                <a:srgbClr val="000000"/>
              </a:solidFill>
              <a:round/>
              <a:headEnd/>
              <a:tailEnd/>
            </a:ln>
          </p:spPr>
          <p:txBody>
            <a:bodyPr/>
            <a:lstStyle/>
            <a:p>
              <a:endParaRPr lang="zh-CN" altLang="en-US"/>
            </a:p>
          </p:txBody>
        </p:sp>
        <p:sp>
          <p:nvSpPr>
            <p:cNvPr id="19470" name="TextBox 8"/>
            <p:cNvSpPr txBox="1">
              <a:spLocks noChangeArrowheads="1"/>
            </p:cNvSpPr>
            <p:nvPr/>
          </p:nvSpPr>
          <p:spPr bwMode="auto">
            <a:xfrm>
              <a:off x="5902101" y="2598738"/>
              <a:ext cx="1495922" cy="461665"/>
            </a:xfrm>
            <a:prstGeom prst="rect">
              <a:avLst/>
            </a:prstGeom>
            <a:noFill/>
            <a:ln w="9525">
              <a:noFill/>
              <a:miter lim="800000"/>
              <a:headEnd/>
              <a:tailEnd/>
            </a:ln>
          </p:spPr>
          <p:txBody>
            <a:bodyPr wrap="none">
              <a:spAutoFit/>
            </a:bodyPr>
            <a:lstStyle/>
            <a:p>
              <a:pPr algn="ctr"/>
              <a:r>
                <a:rPr lang="en-US" altLang="zh-CN" sz="1200" dirty="0">
                  <a:ea typeface="宋体" pitchFamily="2" charset="-122"/>
                  <a:cs typeface="Arial" charset="0"/>
                </a:rPr>
                <a:t>172.16.10.1/24</a:t>
              </a:r>
            </a:p>
            <a:p>
              <a:pPr algn="ctr"/>
              <a:r>
                <a:rPr lang="en-US" altLang="zh-CN" sz="1200" dirty="0">
                  <a:ea typeface="宋体" pitchFamily="2" charset="-122"/>
                  <a:cs typeface="Arial" charset="0"/>
                </a:rPr>
                <a:t>00-03-04-05-06-AA</a:t>
              </a:r>
              <a:endParaRPr lang="zh-CN" altLang="en-US" sz="1200" dirty="0">
                <a:ea typeface="宋体" pitchFamily="2" charset="-122"/>
                <a:cs typeface="Arial" charset="0"/>
              </a:endParaRPr>
            </a:p>
          </p:txBody>
        </p:sp>
        <p:sp>
          <p:nvSpPr>
            <p:cNvPr id="19471" name="TextBox 8"/>
            <p:cNvSpPr txBox="1">
              <a:spLocks noChangeArrowheads="1"/>
            </p:cNvSpPr>
            <p:nvPr/>
          </p:nvSpPr>
          <p:spPr bwMode="auto">
            <a:xfrm>
              <a:off x="5902101" y="4292600"/>
              <a:ext cx="1436612" cy="461665"/>
            </a:xfrm>
            <a:prstGeom prst="rect">
              <a:avLst/>
            </a:prstGeom>
            <a:noFill/>
            <a:ln w="9525">
              <a:noFill/>
              <a:miter lim="800000"/>
              <a:headEnd/>
              <a:tailEnd/>
            </a:ln>
          </p:spPr>
          <p:txBody>
            <a:bodyPr wrap="none">
              <a:spAutoFit/>
            </a:bodyPr>
            <a:lstStyle/>
            <a:p>
              <a:pPr algn="ctr"/>
              <a:r>
                <a:rPr lang="en-US" altLang="zh-CN" sz="1200" dirty="0">
                  <a:ea typeface="宋体" pitchFamily="2" charset="-122"/>
                  <a:cs typeface="Arial" charset="0"/>
                </a:rPr>
                <a:t>172.16.10.2/24</a:t>
              </a:r>
            </a:p>
            <a:p>
              <a:pPr algn="ctr"/>
              <a:r>
                <a:rPr lang="en-US" altLang="zh-CN" sz="1200" dirty="0">
                  <a:ea typeface="宋体" pitchFamily="2" charset="-122"/>
                  <a:cs typeface="Arial" charset="0"/>
                </a:rPr>
                <a:t>00-03-04-05-06-BB</a:t>
              </a:r>
              <a:endParaRPr lang="zh-CN" altLang="en-US" sz="1200" dirty="0">
                <a:ea typeface="宋体" pitchFamily="2" charset="-122"/>
                <a:cs typeface="Arial" charset="0"/>
              </a:endParaRPr>
            </a:p>
          </p:txBody>
        </p:sp>
        <p:grpSp>
          <p:nvGrpSpPr>
            <p:cNvPr id="3" name="组合 18"/>
            <p:cNvGrpSpPr>
              <a:grpSpLocks/>
            </p:cNvGrpSpPr>
            <p:nvPr/>
          </p:nvGrpSpPr>
          <p:grpSpPr bwMode="auto">
            <a:xfrm>
              <a:off x="1280146" y="4509123"/>
              <a:ext cx="3096344" cy="360002"/>
              <a:chOff x="780286" y="1628800"/>
              <a:chExt cx="2970159" cy="257144"/>
            </a:xfrm>
            <a:solidFill>
              <a:schemeClr val="bg1"/>
            </a:solidFill>
          </p:grpSpPr>
          <p:sp>
            <p:nvSpPr>
              <p:cNvPr id="34" name="矩形 33"/>
              <p:cNvSpPr/>
              <p:nvPr/>
            </p:nvSpPr>
            <p:spPr bwMode="auto">
              <a:xfrm>
                <a:off x="780286" y="1628800"/>
                <a:ext cx="899991" cy="257143"/>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Arial" pitchFamily="34" charset="0"/>
                    <a:cs typeface="Arial" pitchFamily="34" charset="0"/>
                  </a:rPr>
                  <a:t>D.MAC</a:t>
                </a:r>
              </a:p>
            </p:txBody>
          </p:sp>
          <p:sp>
            <p:nvSpPr>
              <p:cNvPr id="35" name="矩形 34"/>
              <p:cNvSpPr/>
              <p:nvPr/>
            </p:nvSpPr>
            <p:spPr bwMode="auto">
              <a:xfrm>
                <a:off x="1683208" y="1628801"/>
                <a:ext cx="899991" cy="257143"/>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Arial" pitchFamily="34" charset="0"/>
                    <a:cs typeface="Arial" pitchFamily="34" charset="0"/>
                  </a:rPr>
                  <a:t>S.MAC</a:t>
                </a:r>
              </a:p>
            </p:txBody>
          </p:sp>
          <p:sp>
            <p:nvSpPr>
              <p:cNvPr id="36" name="矩形 35"/>
              <p:cNvSpPr/>
              <p:nvPr/>
            </p:nvSpPr>
            <p:spPr bwMode="auto">
              <a:xfrm>
                <a:off x="2581804" y="1628800"/>
                <a:ext cx="1168641" cy="257143"/>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Arial" pitchFamily="34" charset="0"/>
                    <a:cs typeface="Arial" pitchFamily="34" charset="0"/>
                  </a:rPr>
                  <a:t>Type(0x0800)</a:t>
                </a:r>
              </a:p>
            </p:txBody>
          </p:sp>
        </p:grpSp>
        <p:cxnSp>
          <p:nvCxnSpPr>
            <p:cNvPr id="19475" name="肘形连接符 32"/>
            <p:cNvCxnSpPr>
              <a:cxnSpLocks noChangeShapeType="1"/>
            </p:cNvCxnSpPr>
            <p:nvPr/>
          </p:nvCxnSpPr>
          <p:spPr bwMode="auto">
            <a:xfrm flipV="1">
              <a:off x="3340244" y="2348880"/>
              <a:ext cx="2951658" cy="648148"/>
            </a:xfrm>
            <a:prstGeom prst="bentConnector3">
              <a:avLst>
                <a:gd name="adj1" fmla="val 69362"/>
              </a:avLst>
            </a:prstGeom>
            <a:noFill/>
            <a:ln w="25400" algn="ctr">
              <a:solidFill>
                <a:srgbClr val="C00000"/>
              </a:solidFill>
              <a:round/>
              <a:headEnd/>
              <a:tailEnd type="arrow" w="med" len="med"/>
            </a:ln>
          </p:spPr>
        </p:cxnSp>
        <p:sp>
          <p:nvSpPr>
            <p:cNvPr id="45" name="TextBox 8"/>
            <p:cNvSpPr txBox="1">
              <a:spLocks noChangeArrowheads="1"/>
            </p:cNvSpPr>
            <p:nvPr/>
          </p:nvSpPr>
          <p:spPr bwMode="auto">
            <a:xfrm>
              <a:off x="2406053" y="2503929"/>
              <a:ext cx="429669" cy="276999"/>
            </a:xfrm>
            <a:prstGeom prst="rect">
              <a:avLst/>
            </a:prstGeom>
            <a:noFill/>
            <a:ln w="9525">
              <a:noFill/>
              <a:miter lim="800000"/>
              <a:headEnd/>
              <a:tailEnd/>
            </a:ln>
          </p:spPr>
          <p:txBody>
            <a:bodyPr wrap="none">
              <a:spAutoFit/>
            </a:bodyPr>
            <a:lstStyle/>
            <a:p>
              <a:r>
                <a:rPr lang="en-US" altLang="zh-CN" sz="1200" dirty="0">
                  <a:ea typeface="宋体" pitchFamily="2" charset="-122"/>
                  <a:cs typeface="Arial" charset="0"/>
                </a:rPr>
                <a:t>RTB</a:t>
              </a:r>
              <a:endParaRPr lang="zh-CN" altLang="en-US" sz="1200" dirty="0">
                <a:ea typeface="宋体" pitchFamily="2" charset="-122"/>
                <a:cs typeface="Arial" charset="0"/>
              </a:endParaRPr>
            </a:p>
          </p:txBody>
        </p:sp>
        <p:sp>
          <p:nvSpPr>
            <p:cNvPr id="46" name="TextBox 8"/>
            <p:cNvSpPr txBox="1">
              <a:spLocks noChangeArrowheads="1"/>
            </p:cNvSpPr>
            <p:nvPr/>
          </p:nvSpPr>
          <p:spPr bwMode="auto">
            <a:xfrm>
              <a:off x="3059832" y="3140968"/>
              <a:ext cx="471604" cy="276999"/>
            </a:xfrm>
            <a:prstGeom prst="rect">
              <a:avLst/>
            </a:prstGeom>
            <a:noFill/>
            <a:ln w="9525">
              <a:noFill/>
              <a:miter lim="800000"/>
              <a:headEnd/>
              <a:tailEnd/>
            </a:ln>
          </p:spPr>
          <p:txBody>
            <a:bodyPr wrap="none">
              <a:spAutoFit/>
            </a:bodyPr>
            <a:lstStyle/>
            <a:p>
              <a:r>
                <a:rPr lang="en-US" altLang="zh-CN" sz="1200" dirty="0">
                  <a:ea typeface="宋体" pitchFamily="2" charset="-122"/>
                  <a:cs typeface="Arial" charset="0"/>
                </a:rPr>
                <a:t>E0/1</a:t>
              </a:r>
              <a:endParaRPr lang="zh-CN" altLang="en-US" sz="1200" dirty="0">
                <a:ea typeface="宋体" pitchFamily="2" charset="-122"/>
                <a:cs typeface="Arial" charset="0"/>
              </a:endParaRPr>
            </a:p>
          </p:txBody>
        </p:sp>
        <p:cxnSp>
          <p:nvCxnSpPr>
            <p:cNvPr id="44" name="肘形连接符 32"/>
            <p:cNvCxnSpPr>
              <a:cxnSpLocks noChangeShapeType="1"/>
            </p:cNvCxnSpPr>
            <p:nvPr/>
          </p:nvCxnSpPr>
          <p:spPr bwMode="auto">
            <a:xfrm>
              <a:off x="5388471" y="3068960"/>
              <a:ext cx="904404" cy="759297"/>
            </a:xfrm>
            <a:prstGeom prst="bentConnector3">
              <a:avLst>
                <a:gd name="adj1" fmla="val -553"/>
              </a:avLst>
            </a:prstGeom>
            <a:noFill/>
            <a:ln w="25400" algn="ctr">
              <a:solidFill>
                <a:srgbClr val="C00000"/>
              </a:solidFill>
              <a:prstDash val="dash"/>
              <a:round/>
              <a:headEnd/>
              <a:tailEnd type="arrow" w="med" len="med"/>
            </a:ln>
          </p:spPr>
        </p:cxnSp>
      </p:grpSp>
      <p:grpSp>
        <p:nvGrpSpPr>
          <p:cNvPr id="33" name="组合 27"/>
          <p:cNvGrpSpPr>
            <a:grpSpLocks/>
          </p:cNvGrpSpPr>
          <p:nvPr/>
        </p:nvGrpSpPr>
        <p:grpSpPr bwMode="auto">
          <a:xfrm>
            <a:off x="2351585" y="3717033"/>
            <a:ext cx="4248571" cy="279469"/>
            <a:chOff x="4139916" y="2811705"/>
            <a:chExt cx="4248037" cy="279469"/>
          </a:xfrm>
        </p:grpSpPr>
        <p:sp>
          <p:nvSpPr>
            <p:cNvPr id="47" name="Rectangle 14"/>
            <p:cNvSpPr>
              <a:spLocks noChangeArrowheads="1"/>
            </p:cNvSpPr>
            <p:nvPr/>
          </p:nvSpPr>
          <p:spPr bwMode="auto">
            <a:xfrm>
              <a:off x="7019874" y="2811994"/>
              <a:ext cx="508169"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ea typeface="华文细黑" pitchFamily="2" charset="-122"/>
                  <a:cs typeface="Arial" charset="0"/>
                </a:rPr>
                <a:t>SFD</a:t>
              </a:r>
              <a:endParaRPr kumimoji="1" lang="en-US" altLang="zh-CN" sz="1200" dirty="0">
                <a:ea typeface="华文细黑" pitchFamily="2" charset="-122"/>
              </a:endParaRPr>
            </a:p>
          </p:txBody>
        </p:sp>
        <p:sp>
          <p:nvSpPr>
            <p:cNvPr id="48" name="Rectangle 15"/>
            <p:cNvSpPr>
              <a:spLocks noChangeArrowheads="1"/>
            </p:cNvSpPr>
            <p:nvPr/>
          </p:nvSpPr>
          <p:spPr bwMode="auto">
            <a:xfrm>
              <a:off x="7523966" y="2811994"/>
              <a:ext cx="863987"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ea typeface="华文细黑" pitchFamily="2" charset="-122"/>
                  <a:cs typeface="Arial" charset="0"/>
                </a:rPr>
                <a:t>Preamble</a:t>
              </a:r>
              <a:endParaRPr kumimoji="1" lang="en-US" altLang="zh-CN" sz="1200" dirty="0">
                <a:ea typeface="华文细黑" pitchFamily="2" charset="-122"/>
              </a:endParaRPr>
            </a:p>
          </p:txBody>
        </p:sp>
        <p:sp>
          <p:nvSpPr>
            <p:cNvPr id="49" name="Rectangle 14"/>
            <p:cNvSpPr>
              <a:spLocks noChangeArrowheads="1"/>
            </p:cNvSpPr>
            <p:nvPr/>
          </p:nvSpPr>
          <p:spPr bwMode="auto">
            <a:xfrm>
              <a:off x="5436624" y="2811705"/>
              <a:ext cx="1583349"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err="1">
                  <a:ea typeface="华文细黑" pitchFamily="2" charset="-122"/>
                  <a:cs typeface="Arial" charset="0"/>
                </a:rPr>
                <a:t>Ethernet_</a:t>
              </a:r>
              <a:r>
                <a:rPr lang="en-US" altLang="zh-CN" sz="1200" dirty="0" err="1">
                  <a:ea typeface="华文细黑" pitchFamily="2" charset="-122"/>
                  <a:cs typeface="Arial" charset="0"/>
                </a:rPr>
                <a:t>II</a:t>
              </a:r>
              <a:r>
                <a:rPr lang="en-US" altLang="zh-CN" sz="1200" dirty="0">
                  <a:ea typeface="华文细黑" pitchFamily="2" charset="-122"/>
                  <a:cs typeface="Arial" charset="0"/>
                </a:rPr>
                <a:t> Header</a:t>
              </a:r>
              <a:endParaRPr kumimoji="1" lang="en-US" altLang="zh-CN" sz="1200" dirty="0">
                <a:ea typeface="华文细黑" pitchFamily="2" charset="-122"/>
              </a:endParaRPr>
            </a:p>
          </p:txBody>
        </p:sp>
        <p:sp>
          <p:nvSpPr>
            <p:cNvPr id="51" name="Rectangle 14"/>
            <p:cNvSpPr>
              <a:spLocks noChangeArrowheads="1"/>
            </p:cNvSpPr>
            <p:nvPr/>
          </p:nvSpPr>
          <p:spPr bwMode="auto">
            <a:xfrm>
              <a:off x="4139916" y="2811994"/>
              <a:ext cx="504168"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ea typeface="华文细黑" pitchFamily="2" charset="-122"/>
                </a:rPr>
                <a:t>FCS</a:t>
              </a:r>
            </a:p>
          </p:txBody>
        </p:sp>
        <p:sp>
          <p:nvSpPr>
            <p:cNvPr id="52" name="Rectangle 14"/>
            <p:cNvSpPr>
              <a:spLocks noChangeArrowheads="1"/>
            </p:cNvSpPr>
            <p:nvPr/>
          </p:nvSpPr>
          <p:spPr bwMode="auto">
            <a:xfrm>
              <a:off x="4643933"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ea typeface="华文细黑" pitchFamily="2" charset="-122"/>
                </a:rPr>
                <a:t>Data</a:t>
              </a:r>
            </a:p>
          </p:txBody>
        </p:sp>
      </p:grpSp>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804700" y="2794201"/>
            <a:ext cx="823343" cy="642916"/>
          </a:xfrm>
          <a:prstGeom prst="rect">
            <a:avLst/>
          </a:prstGeom>
        </p:spPr>
      </p:pic>
      <p:pic>
        <p:nvPicPr>
          <p:cNvPr id="39" name="图片 38" descr="交换机.png"/>
          <p:cNvPicPr>
            <a:picLocks noChangeAspect="1"/>
          </p:cNvPicPr>
          <p:nvPr/>
        </p:nvPicPr>
        <p:blipFill>
          <a:blip r:embed="rId4" cstate="print"/>
          <a:stretch>
            <a:fillRect/>
          </a:stretch>
        </p:blipFill>
        <p:spPr>
          <a:xfrm>
            <a:off x="7866391" y="3570194"/>
            <a:ext cx="781348" cy="639284"/>
          </a:xfrm>
          <a:prstGeom prst="rect">
            <a:avLst/>
          </a:prstGeom>
        </p:spPr>
      </p:pic>
      <p:pic>
        <p:nvPicPr>
          <p:cNvPr id="41" name="图片 40" descr="交换机.png"/>
          <p:cNvPicPr>
            <a:picLocks noChangeAspect="1"/>
          </p:cNvPicPr>
          <p:nvPr/>
        </p:nvPicPr>
        <p:blipFill>
          <a:blip r:embed="rId4" cstate="print"/>
          <a:stretch>
            <a:fillRect/>
          </a:stretch>
        </p:blipFill>
        <p:spPr>
          <a:xfrm>
            <a:off x="7825344" y="1883688"/>
            <a:ext cx="781348" cy="639284"/>
          </a:xfrm>
          <a:prstGeom prst="rect">
            <a:avLst/>
          </a:prstGeom>
        </p:spPr>
      </p:pic>
    </p:spTree>
    <p:extLst>
      <p:ext uri="{BB962C8B-B14F-4D97-AF65-F5344CB8AC3E}">
        <p14:creationId xmlns:p14="http://schemas.microsoft.com/office/powerpoint/2010/main" val="245930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9"/>
          <p:cNvSpPr>
            <a:spLocks noGrp="1"/>
          </p:cNvSpPr>
          <p:nvPr>
            <p:ph type="title"/>
          </p:nvPr>
        </p:nvSpPr>
        <p:spPr/>
        <p:txBody>
          <a:bodyPr/>
          <a:lstStyle/>
          <a:p>
            <a:r>
              <a:rPr lang="zh-CN" altLang="en-US" smtClean="0"/>
              <a:t>数据包解封装</a:t>
            </a:r>
            <a:endParaRPr lang="zh-CN" altLang="en-US" dirty="0" smtClean="0"/>
          </a:p>
        </p:txBody>
      </p:sp>
      <p:sp>
        <p:nvSpPr>
          <p:cNvPr id="4" name="文本占位符 3"/>
          <p:cNvSpPr>
            <a:spLocks noGrp="1"/>
          </p:cNvSpPr>
          <p:nvPr>
            <p:ph type="body" sz="quarter" idx="10"/>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服务器</a:t>
            </a:r>
            <a:r>
              <a:rPr lang="en-US" altLang="zh-CN" smtClean="0"/>
              <a:t>A</a:t>
            </a:r>
            <a:r>
              <a:rPr lang="zh-CN" altLang="en-US" smtClean="0"/>
              <a:t>检查数据包的目的</a:t>
            </a:r>
            <a:r>
              <a:rPr lang="en-US" altLang="zh-CN" smtClean="0"/>
              <a:t>IP</a:t>
            </a:r>
            <a:r>
              <a:rPr lang="zh-CN" altLang="en-US" smtClean="0"/>
              <a:t>地址，发现目的</a:t>
            </a:r>
            <a:r>
              <a:rPr lang="en-US" altLang="zh-CN" smtClean="0"/>
              <a:t>IP</a:t>
            </a:r>
            <a:r>
              <a:rPr lang="zh-CN" altLang="en-US" smtClean="0"/>
              <a:t>与自己的</a:t>
            </a:r>
            <a:r>
              <a:rPr lang="en-US" altLang="zh-CN" smtClean="0"/>
              <a:t>IP</a:t>
            </a:r>
            <a:r>
              <a:rPr lang="zh-CN" altLang="en-US" smtClean="0"/>
              <a:t>地址相同。</a:t>
            </a:r>
            <a:endParaRPr lang="en-US" altLang="zh-CN" smtClean="0"/>
          </a:p>
          <a:p>
            <a:r>
              <a:rPr lang="zh-CN" altLang="en-US" smtClean="0"/>
              <a:t>服务器</a:t>
            </a:r>
            <a:r>
              <a:rPr lang="en-US" altLang="zh-CN" smtClean="0"/>
              <a:t>A</a:t>
            </a:r>
            <a:r>
              <a:rPr lang="zh-CN" altLang="en-US" smtClean="0"/>
              <a:t>剥掉数据包的</a:t>
            </a:r>
            <a:r>
              <a:rPr lang="en-US" altLang="zh-CN" smtClean="0"/>
              <a:t>IP</a:t>
            </a:r>
            <a:r>
              <a:rPr lang="zh-CN" altLang="en-US" smtClean="0"/>
              <a:t>头部后，会送往上层协议</a:t>
            </a:r>
            <a:r>
              <a:rPr lang="en-US" altLang="zh-CN" smtClean="0"/>
              <a:t>TCP</a:t>
            </a:r>
            <a:r>
              <a:rPr lang="zh-CN" altLang="en-US" smtClean="0"/>
              <a:t>继续进行处理。</a:t>
            </a:r>
            <a:endParaRPr lang="en-US" altLang="zh-CN" smtClean="0"/>
          </a:p>
          <a:p>
            <a:endParaRPr lang="zh-CN" altLang="en-US" dirty="0"/>
          </a:p>
        </p:txBody>
      </p:sp>
      <p:sp>
        <p:nvSpPr>
          <p:cNvPr id="39" name="任意多边形 38"/>
          <p:cNvSpPr/>
          <p:nvPr/>
        </p:nvSpPr>
        <p:spPr bwMode="auto">
          <a:xfrm>
            <a:off x="6240016" y="2162622"/>
            <a:ext cx="3384377" cy="504057"/>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68691 w 2987278"/>
              <a:gd name="connsiteY0" fmla="*/ 0 h 2995447"/>
              <a:gd name="connsiteX1" fmla="*/ 2216331 w 2987278"/>
              <a:gd name="connsiteY1" fmla="*/ 149772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059909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74435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74435 w 2987278"/>
              <a:gd name="connsiteY4" fmla="*/ 0 h 2995447"/>
              <a:gd name="connsiteX0" fmla="*/ 674435 w 2161263"/>
              <a:gd name="connsiteY0" fmla="*/ 0 h 2995447"/>
              <a:gd name="connsiteX1" fmla="*/ 1610586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431760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266557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037504"/>
              <a:gd name="connsiteY0" fmla="*/ 0 h 2995447"/>
              <a:gd name="connsiteX1" fmla="*/ 1266557 w 2037504"/>
              <a:gd name="connsiteY1" fmla="*/ 0 h 2995447"/>
              <a:gd name="connsiteX2" fmla="*/ 2037504 w 2037504"/>
              <a:gd name="connsiteY2" fmla="*/ 2995447 h 2995447"/>
              <a:gd name="connsiteX3" fmla="*/ 0 w 2037504"/>
              <a:gd name="connsiteY3" fmla="*/ 2995447 h 2995447"/>
              <a:gd name="connsiteX4" fmla="*/ 674435 w 2037504"/>
              <a:gd name="connsiteY4" fmla="*/ 0 h 2995447"/>
              <a:gd name="connsiteX0" fmla="*/ 674435 w 2037504"/>
              <a:gd name="connsiteY0" fmla="*/ 83934 h 3079381"/>
              <a:gd name="connsiteX1" fmla="*/ 1851228 w 2037504"/>
              <a:gd name="connsiteY1" fmla="*/ 0 h 3079381"/>
              <a:gd name="connsiteX2" fmla="*/ 2037504 w 2037504"/>
              <a:gd name="connsiteY2" fmla="*/ 3079381 h 3079381"/>
              <a:gd name="connsiteX3" fmla="*/ 0 w 2037504"/>
              <a:gd name="connsiteY3" fmla="*/ 3079381 h 3079381"/>
              <a:gd name="connsiteX4" fmla="*/ 674435 w 2037504"/>
              <a:gd name="connsiteY4" fmla="*/ 83934 h 3079381"/>
              <a:gd name="connsiteX0" fmla="*/ 1300454 w 2037504"/>
              <a:gd name="connsiteY0" fmla="*/ 6 h 3079381"/>
              <a:gd name="connsiteX1" fmla="*/ 1851228 w 2037504"/>
              <a:gd name="connsiteY1" fmla="*/ 0 h 3079381"/>
              <a:gd name="connsiteX2" fmla="*/ 2037504 w 2037504"/>
              <a:gd name="connsiteY2" fmla="*/ 3079381 h 3079381"/>
              <a:gd name="connsiteX3" fmla="*/ 0 w 2037504"/>
              <a:gd name="connsiteY3" fmla="*/ 3079381 h 3079381"/>
              <a:gd name="connsiteX4" fmla="*/ 1300454 w 2037504"/>
              <a:gd name="connsiteY4" fmla="*/ 6 h 3079381"/>
              <a:gd name="connsiteX0" fmla="*/ 1245377 w 2037504"/>
              <a:gd name="connsiteY0" fmla="*/ 6 h 3079381"/>
              <a:gd name="connsiteX1" fmla="*/ 1851228 w 2037504"/>
              <a:gd name="connsiteY1" fmla="*/ 0 h 3079381"/>
              <a:gd name="connsiteX2" fmla="*/ 2037504 w 2037504"/>
              <a:gd name="connsiteY2" fmla="*/ 3079381 h 3079381"/>
              <a:gd name="connsiteX3" fmla="*/ 0 w 2037504"/>
              <a:gd name="connsiteY3" fmla="*/ 3079381 h 3079381"/>
              <a:gd name="connsiteX4" fmla="*/ 1245377 w 2037504"/>
              <a:gd name="connsiteY4" fmla="*/ 6 h 3079381"/>
              <a:gd name="connsiteX0" fmla="*/ 1245377 w 2394717"/>
              <a:gd name="connsiteY0" fmla="*/ 6 h 3079381"/>
              <a:gd name="connsiteX1" fmla="*/ 1851228 w 2394717"/>
              <a:gd name="connsiteY1" fmla="*/ 0 h 3079381"/>
              <a:gd name="connsiteX2" fmla="*/ 2394717 w 2394717"/>
              <a:gd name="connsiteY2" fmla="*/ 3000322 h 3079381"/>
              <a:gd name="connsiteX3" fmla="*/ 0 w 2394717"/>
              <a:gd name="connsiteY3" fmla="*/ 3079381 h 3079381"/>
              <a:gd name="connsiteX4" fmla="*/ 1245377 w 2394717"/>
              <a:gd name="connsiteY4" fmla="*/ 6 h 3079381"/>
              <a:gd name="connsiteX0" fmla="*/ 1439299 w 2588639"/>
              <a:gd name="connsiteY0" fmla="*/ 6 h 3000322"/>
              <a:gd name="connsiteX1" fmla="*/ 2045150 w 2588639"/>
              <a:gd name="connsiteY1" fmla="*/ 0 h 3000322"/>
              <a:gd name="connsiteX2" fmla="*/ 2588639 w 2588639"/>
              <a:gd name="connsiteY2" fmla="*/ 3000322 h 3000322"/>
              <a:gd name="connsiteX3" fmla="*/ 0 w 2588639"/>
              <a:gd name="connsiteY3" fmla="*/ 3000322 h 3000322"/>
              <a:gd name="connsiteX4" fmla="*/ 1439299 w 2588639"/>
              <a:gd name="connsiteY4" fmla="*/ 6 h 3000322"/>
              <a:gd name="connsiteX0" fmla="*/ 1439299 w 2643716"/>
              <a:gd name="connsiteY0" fmla="*/ 6 h 3000322"/>
              <a:gd name="connsiteX1" fmla="*/ 2045150 w 2643716"/>
              <a:gd name="connsiteY1" fmla="*/ 0 h 3000322"/>
              <a:gd name="connsiteX2" fmla="*/ 2643716 w 2643716"/>
              <a:gd name="connsiteY2" fmla="*/ 3000322 h 3000322"/>
              <a:gd name="connsiteX3" fmla="*/ 0 w 2643716"/>
              <a:gd name="connsiteY3" fmla="*/ 3000322 h 3000322"/>
              <a:gd name="connsiteX4" fmla="*/ 1439299 w 2643716"/>
              <a:gd name="connsiteY4" fmla="*/ 6 h 3000322"/>
              <a:gd name="connsiteX0" fmla="*/ 1439299 w 2643716"/>
              <a:gd name="connsiteY0" fmla="*/ 6 h 3000322"/>
              <a:gd name="connsiteX1" fmla="*/ 2045150 w 2643716"/>
              <a:gd name="connsiteY1" fmla="*/ 0 h 3000322"/>
              <a:gd name="connsiteX2" fmla="*/ 2643716 w 2643716"/>
              <a:gd name="connsiteY2" fmla="*/ 3000322 h 3000322"/>
              <a:gd name="connsiteX3" fmla="*/ 0 w 2643716"/>
              <a:gd name="connsiteY3" fmla="*/ 3000322 h 3000322"/>
              <a:gd name="connsiteX4" fmla="*/ 1439299 w 2643716"/>
              <a:gd name="connsiteY4" fmla="*/ 6 h 3000322"/>
              <a:gd name="connsiteX0" fmla="*/ 1439299 w 2588639"/>
              <a:gd name="connsiteY0" fmla="*/ 6 h 3000322"/>
              <a:gd name="connsiteX1" fmla="*/ 2045150 w 2588639"/>
              <a:gd name="connsiteY1" fmla="*/ 0 h 3000322"/>
              <a:gd name="connsiteX2" fmla="*/ 2588639 w 2588639"/>
              <a:gd name="connsiteY2" fmla="*/ 3000322 h 3000322"/>
              <a:gd name="connsiteX3" fmla="*/ 0 w 2588639"/>
              <a:gd name="connsiteY3" fmla="*/ 3000322 h 3000322"/>
              <a:gd name="connsiteX4" fmla="*/ 1439299 w 2588639"/>
              <a:gd name="connsiteY4" fmla="*/ 6 h 300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639" h="3000322">
                <a:moveTo>
                  <a:pt x="1439299" y="6"/>
                </a:moveTo>
                <a:lnTo>
                  <a:pt x="2045150" y="0"/>
                </a:lnTo>
                <a:lnTo>
                  <a:pt x="2588639" y="3000322"/>
                </a:lnTo>
                <a:lnTo>
                  <a:pt x="0" y="3000322"/>
                </a:lnTo>
                <a:lnTo>
                  <a:pt x="1439299" y="6"/>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43" name="Rectangle 14"/>
          <p:cNvSpPr>
            <a:spLocks noChangeArrowheads="1"/>
          </p:cNvSpPr>
          <p:nvPr/>
        </p:nvSpPr>
        <p:spPr bwMode="auto">
          <a:xfrm>
            <a:off x="6240017" y="1872000"/>
            <a:ext cx="1800200" cy="28800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Data</a:t>
            </a:r>
          </a:p>
        </p:txBody>
      </p:sp>
      <p:sp>
        <p:nvSpPr>
          <p:cNvPr id="44" name="Rectangle 14"/>
          <p:cNvSpPr>
            <a:spLocks noChangeArrowheads="1"/>
          </p:cNvSpPr>
          <p:nvPr/>
        </p:nvSpPr>
        <p:spPr bwMode="auto">
          <a:xfrm>
            <a:off x="8040216" y="1872000"/>
            <a:ext cx="936104" cy="28800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IP Header</a:t>
            </a:r>
          </a:p>
        </p:txBody>
      </p:sp>
      <p:cxnSp>
        <p:nvCxnSpPr>
          <p:cNvPr id="45" name="直接箭头连接符 34"/>
          <p:cNvCxnSpPr>
            <a:cxnSpLocks noChangeShapeType="1"/>
          </p:cNvCxnSpPr>
          <p:nvPr/>
        </p:nvCxnSpPr>
        <p:spPr bwMode="auto">
          <a:xfrm flipH="1">
            <a:off x="5303838" y="2018606"/>
            <a:ext cx="792162" cy="0"/>
          </a:xfrm>
          <a:prstGeom prst="straightConnector1">
            <a:avLst/>
          </a:prstGeom>
          <a:noFill/>
          <a:ln w="25400" algn="ctr">
            <a:solidFill>
              <a:schemeClr val="tx2"/>
            </a:solidFill>
            <a:round/>
            <a:headEnd type="arrow" w="med" len="med"/>
            <a:tailEnd/>
          </a:ln>
        </p:spPr>
      </p:cxnSp>
      <p:sp>
        <p:nvSpPr>
          <p:cNvPr id="46" name="Line 13"/>
          <p:cNvSpPr>
            <a:spLocks noChangeShapeType="1"/>
          </p:cNvSpPr>
          <p:nvPr/>
        </p:nvSpPr>
        <p:spPr bwMode="auto">
          <a:xfrm flipH="1" flipV="1">
            <a:off x="2999706" y="3284438"/>
            <a:ext cx="648072"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7" name="Line 13"/>
          <p:cNvSpPr>
            <a:spLocks noChangeShapeType="1"/>
          </p:cNvSpPr>
          <p:nvPr/>
        </p:nvSpPr>
        <p:spPr bwMode="auto">
          <a:xfrm flipH="1" flipV="1">
            <a:off x="3636730" y="4148534"/>
            <a:ext cx="1368152"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Line 13"/>
          <p:cNvSpPr>
            <a:spLocks noChangeShapeType="1"/>
          </p:cNvSpPr>
          <p:nvPr/>
        </p:nvSpPr>
        <p:spPr bwMode="auto">
          <a:xfrm flipH="1" flipV="1">
            <a:off x="3647778" y="2276326"/>
            <a:ext cx="129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1" name="TextBox 8"/>
          <p:cNvSpPr txBox="1">
            <a:spLocks noChangeArrowheads="1"/>
          </p:cNvSpPr>
          <p:nvPr/>
        </p:nvSpPr>
        <p:spPr bwMode="auto">
          <a:xfrm>
            <a:off x="4511824" y="1567825"/>
            <a:ext cx="800219"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 </a:t>
            </a:r>
            <a:r>
              <a:rPr lang="en-US" altLang="zh-CN" sz="1200" dirty="0">
                <a:latin typeface="微软雅黑" panose="020B0503020204020204" pitchFamily="34" charset="-122"/>
                <a:ea typeface="微软雅黑" panose="020B0503020204020204" pitchFamily="34" charset="-122"/>
                <a:cs typeface="Arial" charset="0"/>
              </a:rPr>
              <a: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2" name="TextBox 8"/>
          <p:cNvSpPr txBox="1">
            <a:spLocks noChangeArrowheads="1"/>
          </p:cNvSpPr>
          <p:nvPr/>
        </p:nvSpPr>
        <p:spPr bwMode="auto">
          <a:xfrm>
            <a:off x="4511824" y="3429000"/>
            <a:ext cx="792205"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a:t>
            </a:r>
            <a:r>
              <a:rPr lang="en-US" altLang="zh-CN" sz="1200" dirty="0">
                <a:latin typeface="微软雅黑" panose="020B0503020204020204" pitchFamily="34" charset="-122"/>
                <a:ea typeface="微软雅黑" panose="020B0503020204020204" pitchFamily="34" charset="-122"/>
                <a:cs typeface="Arial" charset="0"/>
              </a:rPr>
              <a:t> 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3" name="Line 13"/>
          <p:cNvSpPr>
            <a:spLocks noChangeShapeType="1"/>
          </p:cNvSpPr>
          <p:nvPr/>
        </p:nvSpPr>
        <p:spPr bwMode="auto">
          <a:xfrm flipH="1">
            <a:off x="3648573" y="1916585"/>
            <a:ext cx="7937" cy="2663825"/>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5" name="TextBox 8"/>
          <p:cNvSpPr txBox="1">
            <a:spLocks noChangeArrowheads="1"/>
          </p:cNvSpPr>
          <p:nvPr/>
        </p:nvSpPr>
        <p:spPr bwMode="auto">
          <a:xfrm>
            <a:off x="4257130" y="2573810"/>
            <a:ext cx="1636987"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172.16.10.1/24</a:t>
            </a:r>
          </a:p>
          <a:p>
            <a:r>
              <a:rPr lang="en-US" altLang="zh-CN" sz="1200" dirty="0">
                <a:latin typeface="微软雅黑" panose="020B0503020204020204" pitchFamily="34" charset="-122"/>
                <a:ea typeface="微软雅黑" panose="020B0503020204020204" pitchFamily="34" charset="-122"/>
                <a:cs typeface="Arial" charset="0"/>
              </a:rPr>
              <a:t>00-03-04-05-06-AA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6" name="TextBox 8"/>
          <p:cNvSpPr txBox="1">
            <a:spLocks noChangeArrowheads="1"/>
          </p:cNvSpPr>
          <p:nvPr/>
        </p:nvSpPr>
        <p:spPr bwMode="auto">
          <a:xfrm>
            <a:off x="4257130" y="4483572"/>
            <a:ext cx="1611339"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172.16.10.2/24</a:t>
            </a:r>
          </a:p>
          <a:p>
            <a:r>
              <a:rPr lang="en-US" altLang="zh-CN" sz="1200" dirty="0">
                <a:latin typeface="微软雅黑" panose="020B0503020204020204" pitchFamily="34" charset="-122"/>
                <a:ea typeface="微软雅黑" panose="020B0503020204020204" pitchFamily="34" charset="-122"/>
                <a:cs typeface="Arial" charset="0"/>
              </a:rPr>
              <a:t>00-03-04-05-06-BB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7" name="TextBox 8"/>
          <p:cNvSpPr txBox="1">
            <a:spLocks noChangeArrowheads="1"/>
          </p:cNvSpPr>
          <p:nvPr/>
        </p:nvSpPr>
        <p:spPr bwMode="auto">
          <a:xfrm>
            <a:off x="2498452" y="2683949"/>
            <a:ext cx="46570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8" name="TextBox 8"/>
          <p:cNvSpPr txBox="1">
            <a:spLocks noChangeArrowheads="1"/>
          </p:cNvSpPr>
          <p:nvPr/>
        </p:nvSpPr>
        <p:spPr bwMode="auto">
          <a:xfrm>
            <a:off x="3181822" y="3271739"/>
            <a:ext cx="51488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E0/1</a:t>
            </a:r>
            <a:endParaRPr lang="zh-CN" altLang="en-US" sz="1200" dirty="0">
              <a:latin typeface="微软雅黑" panose="020B0503020204020204" pitchFamily="34" charset="-122"/>
              <a:ea typeface="微软雅黑" panose="020B0503020204020204" pitchFamily="34" charset="-122"/>
              <a:cs typeface="Arial" charset="0"/>
            </a:endParaRPr>
          </a:p>
        </p:txBody>
      </p:sp>
      <p:grpSp>
        <p:nvGrpSpPr>
          <p:cNvPr id="65" name="组合 64"/>
          <p:cNvGrpSpPr/>
          <p:nvPr/>
        </p:nvGrpSpPr>
        <p:grpSpPr>
          <a:xfrm>
            <a:off x="6192185" y="2652620"/>
            <a:ext cx="3441266" cy="2085225"/>
            <a:chOff x="644688" y="3122126"/>
            <a:chExt cx="4583026" cy="2602399"/>
          </a:xfrm>
        </p:grpSpPr>
        <p:sp>
          <p:nvSpPr>
            <p:cNvPr id="67" name="Rectangle 4"/>
            <p:cNvSpPr>
              <a:spLocks noChangeArrowheads="1"/>
            </p:cNvSpPr>
            <p:nvPr/>
          </p:nvSpPr>
          <p:spPr bwMode="auto">
            <a:xfrm>
              <a:off x="769951" y="3136900"/>
              <a:ext cx="4388687" cy="2587625"/>
            </a:xfrm>
            <a:prstGeom prst="rect">
              <a:avLst/>
            </a:prstGeom>
            <a:noFill/>
            <a:ln w="3175">
              <a:solidFill>
                <a:schemeClr val="tx1"/>
              </a:solidFill>
              <a:miter lim="800000"/>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68" name="Line 5"/>
            <p:cNvSpPr>
              <a:spLocks noChangeShapeType="1"/>
            </p:cNvSpPr>
            <p:nvPr/>
          </p:nvSpPr>
          <p:spPr bwMode="auto">
            <a:xfrm>
              <a:off x="769951" y="3600818"/>
              <a:ext cx="4388688"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69" name="Line 6"/>
            <p:cNvSpPr>
              <a:spLocks noChangeShapeType="1"/>
            </p:cNvSpPr>
            <p:nvPr/>
          </p:nvSpPr>
          <p:spPr bwMode="auto">
            <a:xfrm>
              <a:off x="769951" y="3950195"/>
              <a:ext cx="0" cy="0"/>
            </a:xfrm>
            <a:prstGeom prst="line">
              <a:avLst/>
            </a:prstGeom>
            <a:noFill/>
            <a:ln w="3175" cap="rnd">
              <a:solidFill>
                <a:schemeClr val="tx1"/>
              </a:solidFill>
              <a:prstDash val="sysDot"/>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0" name="Line 7"/>
            <p:cNvSpPr>
              <a:spLocks noChangeShapeType="1"/>
            </p:cNvSpPr>
            <p:nvPr/>
          </p:nvSpPr>
          <p:spPr bwMode="auto">
            <a:xfrm>
              <a:off x="769951" y="4052036"/>
              <a:ext cx="4388687"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1" name="Line 8"/>
            <p:cNvSpPr>
              <a:spLocks noChangeShapeType="1"/>
            </p:cNvSpPr>
            <p:nvPr/>
          </p:nvSpPr>
          <p:spPr bwMode="auto">
            <a:xfrm>
              <a:off x="769951" y="4538292"/>
              <a:ext cx="4388687"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2" name="Line 9"/>
            <p:cNvSpPr>
              <a:spLocks noChangeShapeType="1"/>
            </p:cNvSpPr>
            <p:nvPr/>
          </p:nvSpPr>
          <p:spPr bwMode="auto">
            <a:xfrm>
              <a:off x="769951" y="5325767"/>
              <a:ext cx="4388687"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3" name="Line 10"/>
            <p:cNvSpPr>
              <a:spLocks noChangeShapeType="1"/>
            </p:cNvSpPr>
            <p:nvPr/>
          </p:nvSpPr>
          <p:spPr bwMode="auto">
            <a:xfrm>
              <a:off x="781199" y="4942787"/>
              <a:ext cx="4376145"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4" name="Line 11"/>
            <p:cNvSpPr>
              <a:spLocks noChangeShapeType="1"/>
            </p:cNvSpPr>
            <p:nvPr/>
          </p:nvSpPr>
          <p:spPr bwMode="auto">
            <a:xfrm>
              <a:off x="3074942" y="3136900"/>
              <a:ext cx="0" cy="1398523"/>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5" name="Line 12"/>
            <p:cNvSpPr>
              <a:spLocks noChangeShapeType="1"/>
            </p:cNvSpPr>
            <p:nvPr/>
          </p:nvSpPr>
          <p:spPr bwMode="auto">
            <a:xfrm>
              <a:off x="1381715" y="3144072"/>
              <a:ext cx="0" cy="457567"/>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6" name="Line 13"/>
            <p:cNvSpPr>
              <a:spLocks noChangeShapeType="1"/>
            </p:cNvSpPr>
            <p:nvPr/>
          </p:nvSpPr>
          <p:spPr bwMode="auto">
            <a:xfrm>
              <a:off x="2070221" y="3144072"/>
              <a:ext cx="0" cy="457567"/>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7" name="Line 14"/>
            <p:cNvSpPr>
              <a:spLocks noChangeShapeType="1"/>
            </p:cNvSpPr>
            <p:nvPr/>
          </p:nvSpPr>
          <p:spPr bwMode="auto">
            <a:xfrm>
              <a:off x="3612764" y="3594468"/>
              <a:ext cx="0" cy="457567"/>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8" name="Line 15"/>
            <p:cNvSpPr>
              <a:spLocks noChangeShapeType="1"/>
            </p:cNvSpPr>
            <p:nvPr/>
          </p:nvSpPr>
          <p:spPr bwMode="auto">
            <a:xfrm>
              <a:off x="1866845" y="4052036"/>
              <a:ext cx="0" cy="48769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9" name="Text Box 18"/>
            <p:cNvSpPr txBox="1">
              <a:spLocks noChangeArrowheads="1"/>
            </p:cNvSpPr>
            <p:nvPr/>
          </p:nvSpPr>
          <p:spPr bwMode="auto">
            <a:xfrm>
              <a:off x="2138111" y="3220266"/>
              <a:ext cx="91201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DS Field</a:t>
              </a:r>
            </a:p>
          </p:txBody>
        </p:sp>
        <p:sp>
          <p:nvSpPr>
            <p:cNvPr id="80" name="Text Box 19"/>
            <p:cNvSpPr txBox="1">
              <a:spLocks noChangeArrowheads="1"/>
            </p:cNvSpPr>
            <p:nvPr/>
          </p:nvSpPr>
          <p:spPr bwMode="auto">
            <a:xfrm>
              <a:off x="3546946" y="3220266"/>
              <a:ext cx="1272801"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Total Length</a:t>
              </a:r>
            </a:p>
          </p:txBody>
        </p:sp>
        <p:sp>
          <p:nvSpPr>
            <p:cNvPr id="81" name="Text Box 20"/>
            <p:cNvSpPr txBox="1">
              <a:spLocks noChangeArrowheads="1"/>
            </p:cNvSpPr>
            <p:nvPr/>
          </p:nvSpPr>
          <p:spPr bwMode="auto">
            <a:xfrm>
              <a:off x="1221126" y="3683406"/>
              <a:ext cx="1321902"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Identification</a:t>
              </a:r>
            </a:p>
          </p:txBody>
        </p:sp>
        <p:sp>
          <p:nvSpPr>
            <p:cNvPr id="82" name="Text Box 21"/>
            <p:cNvSpPr txBox="1">
              <a:spLocks noChangeArrowheads="1"/>
            </p:cNvSpPr>
            <p:nvPr/>
          </p:nvSpPr>
          <p:spPr bwMode="auto">
            <a:xfrm>
              <a:off x="3019220" y="3683403"/>
              <a:ext cx="709199"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Flags </a:t>
              </a:r>
            </a:p>
          </p:txBody>
        </p:sp>
        <p:sp>
          <p:nvSpPr>
            <p:cNvPr id="83" name="Text Box 22"/>
            <p:cNvSpPr txBox="1">
              <a:spLocks noChangeArrowheads="1"/>
            </p:cNvSpPr>
            <p:nvPr/>
          </p:nvSpPr>
          <p:spPr bwMode="auto">
            <a:xfrm>
              <a:off x="3647494" y="3683404"/>
              <a:ext cx="158022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Fragment Offset</a:t>
              </a:r>
            </a:p>
          </p:txBody>
        </p:sp>
        <p:sp>
          <p:nvSpPr>
            <p:cNvPr id="84" name="Text Box 23"/>
            <p:cNvSpPr txBox="1">
              <a:spLocks noChangeArrowheads="1"/>
            </p:cNvSpPr>
            <p:nvPr/>
          </p:nvSpPr>
          <p:spPr bwMode="auto">
            <a:xfrm>
              <a:off x="743893" y="4152447"/>
              <a:ext cx="128988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Time to Live </a:t>
              </a:r>
            </a:p>
          </p:txBody>
        </p:sp>
        <p:sp>
          <p:nvSpPr>
            <p:cNvPr id="85" name="Text Box 24"/>
            <p:cNvSpPr txBox="1">
              <a:spLocks noChangeArrowheads="1"/>
            </p:cNvSpPr>
            <p:nvPr/>
          </p:nvSpPr>
          <p:spPr bwMode="auto">
            <a:xfrm>
              <a:off x="2062386" y="4139367"/>
              <a:ext cx="937628"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Protocol</a:t>
              </a:r>
            </a:p>
          </p:txBody>
        </p:sp>
        <p:sp>
          <p:nvSpPr>
            <p:cNvPr id="86" name="Text Box 25"/>
            <p:cNvSpPr txBox="1">
              <a:spLocks noChangeArrowheads="1"/>
            </p:cNvSpPr>
            <p:nvPr/>
          </p:nvSpPr>
          <p:spPr bwMode="auto">
            <a:xfrm>
              <a:off x="3283148" y="4139367"/>
              <a:ext cx="172966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Header Checksum</a:t>
              </a:r>
            </a:p>
          </p:txBody>
        </p:sp>
        <p:sp>
          <p:nvSpPr>
            <p:cNvPr id="87" name="Text Box 26"/>
            <p:cNvSpPr txBox="1">
              <a:spLocks noChangeArrowheads="1"/>
            </p:cNvSpPr>
            <p:nvPr/>
          </p:nvSpPr>
          <p:spPr bwMode="auto">
            <a:xfrm>
              <a:off x="1699913" y="4604107"/>
              <a:ext cx="2641242"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b="1" dirty="0">
                  <a:solidFill>
                    <a:srgbClr val="C00000"/>
                  </a:solidFill>
                  <a:latin typeface="微软雅黑" panose="020B0503020204020204" pitchFamily="34" charset="-122"/>
                  <a:ea typeface="微软雅黑" panose="020B0503020204020204" pitchFamily="34" charset="-122"/>
                  <a:cs typeface="Arial" pitchFamily="34" charset="0"/>
                </a:rPr>
                <a:t>Source IP Address</a:t>
              </a:r>
              <a:r>
                <a:rPr kumimoji="1" lang="zh-CN" altLang="en-US"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b="1" dirty="0">
                  <a:solidFill>
                    <a:srgbClr val="C00000"/>
                  </a:solidFill>
                  <a:latin typeface="微软雅黑" panose="020B0503020204020204" pitchFamily="34" charset="-122"/>
                  <a:ea typeface="微软雅黑" panose="020B0503020204020204" pitchFamily="34" charset="-122"/>
                  <a:cs typeface="Arial" charset="0"/>
                </a:rPr>
                <a:t>10.1.1.1</a:t>
              </a:r>
              <a:endParaRPr kumimoji="1" lang="en-US" altLang="zh-CN"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88" name="Text Box 27"/>
            <p:cNvSpPr txBox="1">
              <a:spLocks noChangeArrowheads="1"/>
            </p:cNvSpPr>
            <p:nvPr/>
          </p:nvSpPr>
          <p:spPr bwMode="auto">
            <a:xfrm>
              <a:off x="1359959" y="4986162"/>
              <a:ext cx="341406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b="1" dirty="0">
                  <a:solidFill>
                    <a:srgbClr val="C00000"/>
                  </a:solidFill>
                  <a:latin typeface="微软雅黑" panose="020B0503020204020204" pitchFamily="34" charset="-122"/>
                  <a:ea typeface="微软雅黑" panose="020B0503020204020204" pitchFamily="34" charset="-122"/>
                  <a:cs typeface="Arial" pitchFamily="34" charset="0"/>
                </a:rPr>
                <a:t>Destination IP Address</a:t>
              </a:r>
              <a:r>
                <a:rPr kumimoji="1" lang="zh-CN" altLang="en-US"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b="1" dirty="0">
                  <a:solidFill>
                    <a:srgbClr val="C00000"/>
                  </a:solidFill>
                  <a:latin typeface="微软雅黑" panose="020B0503020204020204" pitchFamily="34" charset="-122"/>
                  <a:ea typeface="微软雅黑" panose="020B0503020204020204" pitchFamily="34" charset="-122"/>
                  <a:cs typeface="Arial" charset="0"/>
                </a:rPr>
                <a:t> 172.16.10.1</a:t>
              </a:r>
            </a:p>
          </p:txBody>
        </p:sp>
        <p:sp>
          <p:nvSpPr>
            <p:cNvPr id="89" name="Text Box 28"/>
            <p:cNvSpPr txBox="1">
              <a:spLocks noChangeArrowheads="1"/>
            </p:cNvSpPr>
            <p:nvPr/>
          </p:nvSpPr>
          <p:spPr bwMode="auto">
            <a:xfrm>
              <a:off x="2424047" y="5373616"/>
              <a:ext cx="115325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IP  Options</a:t>
              </a:r>
            </a:p>
          </p:txBody>
        </p:sp>
        <p:sp>
          <p:nvSpPr>
            <p:cNvPr id="90" name="Text Box 16"/>
            <p:cNvSpPr txBox="1">
              <a:spLocks noChangeArrowheads="1"/>
            </p:cNvSpPr>
            <p:nvPr/>
          </p:nvSpPr>
          <p:spPr bwMode="auto">
            <a:xfrm>
              <a:off x="644688" y="3200287"/>
              <a:ext cx="860774"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Version</a:t>
              </a:r>
            </a:p>
          </p:txBody>
        </p:sp>
        <p:sp>
          <p:nvSpPr>
            <p:cNvPr id="91" name="Text Box 17"/>
            <p:cNvSpPr txBox="1">
              <a:spLocks noChangeArrowheads="1"/>
            </p:cNvSpPr>
            <p:nvPr/>
          </p:nvSpPr>
          <p:spPr bwMode="auto">
            <a:xfrm>
              <a:off x="1306388" y="3122126"/>
              <a:ext cx="839425" cy="499345"/>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Header</a:t>
              </a:r>
            </a:p>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Length</a:t>
              </a:r>
            </a:p>
          </p:txBody>
        </p:sp>
      </p:grpSp>
      <p:pic>
        <p:nvPicPr>
          <p:cNvPr id="59" name="图片 5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378854" y="2962983"/>
            <a:ext cx="823343" cy="642916"/>
          </a:xfrm>
          <a:prstGeom prst="rect">
            <a:avLst/>
          </a:prstGeom>
        </p:spPr>
      </p:pic>
      <p:pic>
        <p:nvPicPr>
          <p:cNvPr id="61" name="图片 60" descr="交换机.png"/>
          <p:cNvPicPr>
            <a:picLocks noChangeAspect="1"/>
          </p:cNvPicPr>
          <p:nvPr/>
        </p:nvPicPr>
        <p:blipFill>
          <a:blip r:embed="rId4" cstate="print"/>
          <a:stretch>
            <a:fillRect/>
          </a:stretch>
        </p:blipFill>
        <p:spPr>
          <a:xfrm>
            <a:off x="4486467" y="1934526"/>
            <a:ext cx="781348" cy="639284"/>
          </a:xfrm>
          <a:prstGeom prst="rect">
            <a:avLst/>
          </a:prstGeom>
        </p:spPr>
      </p:pic>
      <p:pic>
        <p:nvPicPr>
          <p:cNvPr id="62" name="图片 61" descr="交换机.png"/>
          <p:cNvPicPr>
            <a:picLocks noChangeAspect="1"/>
          </p:cNvPicPr>
          <p:nvPr/>
        </p:nvPicPr>
        <p:blipFill>
          <a:blip r:embed="rId4" cstate="print"/>
          <a:stretch>
            <a:fillRect/>
          </a:stretch>
        </p:blipFill>
        <p:spPr>
          <a:xfrm>
            <a:off x="4486467" y="3797929"/>
            <a:ext cx="781348" cy="639284"/>
          </a:xfrm>
          <a:prstGeom prst="rect">
            <a:avLst/>
          </a:prstGeom>
        </p:spPr>
      </p:pic>
    </p:spTree>
    <p:extLst>
      <p:ext uri="{BB962C8B-B14F-4D97-AF65-F5344CB8AC3E}">
        <p14:creationId xmlns:p14="http://schemas.microsoft.com/office/powerpoint/2010/main" val="4084397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9"/>
          <p:cNvSpPr>
            <a:spLocks noGrp="1"/>
          </p:cNvSpPr>
          <p:nvPr>
            <p:ph type="title"/>
          </p:nvPr>
        </p:nvSpPr>
        <p:spPr/>
        <p:txBody>
          <a:bodyPr/>
          <a:lstStyle/>
          <a:p>
            <a:r>
              <a:rPr lang="zh-CN" altLang="en-US" smtClean="0"/>
              <a:t>数据段解封装</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sz="2000" dirty="0" smtClean="0"/>
          </a:p>
          <a:p>
            <a:r>
              <a:rPr lang="zh-CN" altLang="en-US" sz="2000" dirty="0" smtClean="0"/>
              <a:t>服务器</a:t>
            </a:r>
            <a:r>
              <a:rPr lang="en-US" altLang="zh-CN" sz="2000" dirty="0" smtClean="0"/>
              <a:t>A</a:t>
            </a:r>
            <a:r>
              <a:rPr lang="zh-CN" altLang="en-US" sz="2000" dirty="0" smtClean="0"/>
              <a:t>检查</a:t>
            </a:r>
            <a:r>
              <a:rPr lang="en-US" altLang="zh-CN" sz="2000" dirty="0" smtClean="0"/>
              <a:t>TCP</a:t>
            </a:r>
            <a:r>
              <a:rPr lang="zh-CN" altLang="en-US" sz="2000" dirty="0" smtClean="0"/>
              <a:t>头部的目的端口，然后将数据段发送给应用层的</a:t>
            </a:r>
            <a:r>
              <a:rPr lang="en-US" altLang="zh-CN" sz="2000" dirty="0" smtClean="0"/>
              <a:t>HTTP</a:t>
            </a:r>
            <a:r>
              <a:rPr lang="zh-CN" altLang="en-US" sz="2000" dirty="0" smtClean="0"/>
              <a:t>协议进行处理。</a:t>
            </a:r>
            <a:endParaRPr lang="en-US" altLang="zh-CN" sz="2000" dirty="0" smtClean="0"/>
          </a:p>
          <a:p>
            <a:endParaRPr lang="zh-CN" altLang="en-US" dirty="0"/>
          </a:p>
        </p:txBody>
      </p:sp>
      <p:sp>
        <p:nvSpPr>
          <p:cNvPr id="36" name="任意多边形 35"/>
          <p:cNvSpPr/>
          <p:nvPr/>
        </p:nvSpPr>
        <p:spPr bwMode="auto">
          <a:xfrm>
            <a:off x="5879976" y="2163590"/>
            <a:ext cx="3960440" cy="461815"/>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68691 w 2987278"/>
              <a:gd name="connsiteY0" fmla="*/ 0 h 2995447"/>
              <a:gd name="connsiteX1" fmla="*/ 2216331 w 2987278"/>
              <a:gd name="connsiteY1" fmla="*/ 149772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059909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74435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74435 w 2987278"/>
              <a:gd name="connsiteY4" fmla="*/ 0 h 2995447"/>
              <a:gd name="connsiteX0" fmla="*/ 674435 w 2161263"/>
              <a:gd name="connsiteY0" fmla="*/ 0 h 2995447"/>
              <a:gd name="connsiteX1" fmla="*/ 1610586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431760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266557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037504"/>
              <a:gd name="connsiteY0" fmla="*/ 0 h 2995447"/>
              <a:gd name="connsiteX1" fmla="*/ 1266557 w 2037504"/>
              <a:gd name="connsiteY1" fmla="*/ 0 h 2995447"/>
              <a:gd name="connsiteX2" fmla="*/ 2037504 w 2037504"/>
              <a:gd name="connsiteY2" fmla="*/ 2995447 h 2995447"/>
              <a:gd name="connsiteX3" fmla="*/ 0 w 2037504"/>
              <a:gd name="connsiteY3" fmla="*/ 2995447 h 2995447"/>
              <a:gd name="connsiteX4" fmla="*/ 674435 w 2037504"/>
              <a:gd name="connsiteY4" fmla="*/ 0 h 2995447"/>
              <a:gd name="connsiteX0" fmla="*/ 674435 w 2037504"/>
              <a:gd name="connsiteY0" fmla="*/ 4428 h 2999875"/>
              <a:gd name="connsiteX1" fmla="*/ 1037294 w 2037504"/>
              <a:gd name="connsiteY1" fmla="*/ 0 h 2999875"/>
              <a:gd name="connsiteX2" fmla="*/ 2037504 w 2037504"/>
              <a:gd name="connsiteY2" fmla="*/ 2999875 h 2999875"/>
              <a:gd name="connsiteX3" fmla="*/ 0 w 2037504"/>
              <a:gd name="connsiteY3" fmla="*/ 2999875 h 2999875"/>
              <a:gd name="connsiteX4" fmla="*/ 674435 w 2037504"/>
              <a:gd name="connsiteY4" fmla="*/ 4428 h 2999875"/>
              <a:gd name="connsiteX0" fmla="*/ 674435 w 2037504"/>
              <a:gd name="connsiteY0" fmla="*/ 4428 h 2999875"/>
              <a:gd name="connsiteX1" fmla="*/ 629786 w 2037504"/>
              <a:gd name="connsiteY1" fmla="*/ 0 h 2999875"/>
              <a:gd name="connsiteX2" fmla="*/ 1037294 w 2037504"/>
              <a:gd name="connsiteY2" fmla="*/ 0 h 2999875"/>
              <a:gd name="connsiteX3" fmla="*/ 2037504 w 2037504"/>
              <a:gd name="connsiteY3" fmla="*/ 2999875 h 2999875"/>
              <a:gd name="connsiteX4" fmla="*/ 0 w 2037504"/>
              <a:gd name="connsiteY4" fmla="*/ 2999875 h 2999875"/>
              <a:gd name="connsiteX5" fmla="*/ 674435 w 2037504"/>
              <a:gd name="connsiteY5" fmla="*/ 4428 h 2999875"/>
              <a:gd name="connsiteX0" fmla="*/ 674435 w 2037504"/>
              <a:gd name="connsiteY0" fmla="*/ 4428 h 2999875"/>
              <a:gd name="connsiteX1" fmla="*/ 629786 w 2037504"/>
              <a:gd name="connsiteY1" fmla="*/ 0 h 2999875"/>
              <a:gd name="connsiteX2" fmla="*/ 1459737 w 2037504"/>
              <a:gd name="connsiteY2" fmla="*/ 0 h 2999875"/>
              <a:gd name="connsiteX3" fmla="*/ 2037504 w 2037504"/>
              <a:gd name="connsiteY3" fmla="*/ 2999875 h 2999875"/>
              <a:gd name="connsiteX4" fmla="*/ 0 w 2037504"/>
              <a:gd name="connsiteY4" fmla="*/ 2999875 h 2999875"/>
              <a:gd name="connsiteX5" fmla="*/ 674435 w 2037504"/>
              <a:gd name="connsiteY5" fmla="*/ 4428 h 2999875"/>
              <a:gd name="connsiteX0" fmla="*/ 1052228 w 2037504"/>
              <a:gd name="connsiteY0" fmla="*/ 0 h 2999875"/>
              <a:gd name="connsiteX1" fmla="*/ 629786 w 2037504"/>
              <a:gd name="connsiteY1" fmla="*/ 0 h 2999875"/>
              <a:gd name="connsiteX2" fmla="*/ 1459737 w 2037504"/>
              <a:gd name="connsiteY2" fmla="*/ 0 h 2999875"/>
              <a:gd name="connsiteX3" fmla="*/ 2037504 w 2037504"/>
              <a:gd name="connsiteY3" fmla="*/ 2999875 h 2999875"/>
              <a:gd name="connsiteX4" fmla="*/ 0 w 2037504"/>
              <a:gd name="connsiteY4" fmla="*/ 2999875 h 2999875"/>
              <a:gd name="connsiteX5" fmla="*/ 1052228 w 2037504"/>
              <a:gd name="connsiteY5" fmla="*/ 0 h 2999875"/>
              <a:gd name="connsiteX0" fmla="*/ 1089275 w 2037504"/>
              <a:gd name="connsiteY0" fmla="*/ 0 h 2999875"/>
              <a:gd name="connsiteX1" fmla="*/ 629786 w 2037504"/>
              <a:gd name="connsiteY1" fmla="*/ 0 h 2999875"/>
              <a:gd name="connsiteX2" fmla="*/ 1459737 w 2037504"/>
              <a:gd name="connsiteY2" fmla="*/ 0 h 2999875"/>
              <a:gd name="connsiteX3" fmla="*/ 2037504 w 2037504"/>
              <a:gd name="connsiteY3" fmla="*/ 2999875 h 2999875"/>
              <a:gd name="connsiteX4" fmla="*/ 0 w 2037504"/>
              <a:gd name="connsiteY4" fmla="*/ 2999875 h 2999875"/>
              <a:gd name="connsiteX5" fmla="*/ 1089275 w 2037504"/>
              <a:gd name="connsiteY5" fmla="*/ 0 h 2999875"/>
              <a:gd name="connsiteX0" fmla="*/ 1052228 w 2037504"/>
              <a:gd name="connsiteY0" fmla="*/ 0 h 2999875"/>
              <a:gd name="connsiteX1" fmla="*/ 629786 w 2037504"/>
              <a:gd name="connsiteY1" fmla="*/ 0 h 2999875"/>
              <a:gd name="connsiteX2" fmla="*/ 1459737 w 2037504"/>
              <a:gd name="connsiteY2" fmla="*/ 0 h 2999875"/>
              <a:gd name="connsiteX3" fmla="*/ 2037504 w 2037504"/>
              <a:gd name="connsiteY3" fmla="*/ 2999875 h 2999875"/>
              <a:gd name="connsiteX4" fmla="*/ 0 w 2037504"/>
              <a:gd name="connsiteY4" fmla="*/ 2999875 h 2999875"/>
              <a:gd name="connsiteX5" fmla="*/ 1052228 w 2037504"/>
              <a:gd name="connsiteY5" fmla="*/ 0 h 2999875"/>
              <a:gd name="connsiteX0" fmla="*/ 459489 w 2037504"/>
              <a:gd name="connsiteY0" fmla="*/ 770876 h 2999875"/>
              <a:gd name="connsiteX1" fmla="*/ 629786 w 2037504"/>
              <a:gd name="connsiteY1" fmla="*/ 0 h 2999875"/>
              <a:gd name="connsiteX2" fmla="*/ 1459737 w 2037504"/>
              <a:gd name="connsiteY2" fmla="*/ 0 h 2999875"/>
              <a:gd name="connsiteX3" fmla="*/ 2037504 w 2037504"/>
              <a:gd name="connsiteY3" fmla="*/ 2999875 h 2999875"/>
              <a:gd name="connsiteX4" fmla="*/ 0 w 2037504"/>
              <a:gd name="connsiteY4" fmla="*/ 2999875 h 2999875"/>
              <a:gd name="connsiteX5" fmla="*/ 459489 w 2037504"/>
              <a:gd name="connsiteY5" fmla="*/ 770876 h 2999875"/>
              <a:gd name="connsiteX0" fmla="*/ 459489 w 2037504"/>
              <a:gd name="connsiteY0" fmla="*/ 857107 h 3086106"/>
              <a:gd name="connsiteX1" fmla="*/ 570627 w 2037504"/>
              <a:gd name="connsiteY1" fmla="*/ 0 h 3086106"/>
              <a:gd name="connsiteX2" fmla="*/ 1459737 w 2037504"/>
              <a:gd name="connsiteY2" fmla="*/ 86231 h 3086106"/>
              <a:gd name="connsiteX3" fmla="*/ 2037504 w 2037504"/>
              <a:gd name="connsiteY3" fmla="*/ 3086106 h 3086106"/>
              <a:gd name="connsiteX4" fmla="*/ 0 w 2037504"/>
              <a:gd name="connsiteY4" fmla="*/ 3086106 h 3086106"/>
              <a:gd name="connsiteX5" fmla="*/ 459489 w 2037504"/>
              <a:gd name="connsiteY5" fmla="*/ 857107 h 3086106"/>
              <a:gd name="connsiteX0" fmla="*/ 459489 w 2037504"/>
              <a:gd name="connsiteY0" fmla="*/ 857107 h 3086106"/>
              <a:gd name="connsiteX1" fmla="*/ 570627 w 2037504"/>
              <a:gd name="connsiteY1" fmla="*/ 0 h 3086106"/>
              <a:gd name="connsiteX2" fmla="*/ 978136 w 2037504"/>
              <a:gd name="connsiteY2" fmla="*/ 6 h 3086106"/>
              <a:gd name="connsiteX3" fmla="*/ 2037504 w 2037504"/>
              <a:gd name="connsiteY3" fmla="*/ 3086106 h 3086106"/>
              <a:gd name="connsiteX4" fmla="*/ 0 w 2037504"/>
              <a:gd name="connsiteY4" fmla="*/ 3086106 h 3086106"/>
              <a:gd name="connsiteX5" fmla="*/ 459489 w 2037504"/>
              <a:gd name="connsiteY5" fmla="*/ 857107 h 3086106"/>
              <a:gd name="connsiteX0" fmla="*/ 348350 w 2037504"/>
              <a:gd name="connsiteY0" fmla="*/ 1285667 h 3086106"/>
              <a:gd name="connsiteX1" fmla="*/ 570627 w 2037504"/>
              <a:gd name="connsiteY1" fmla="*/ 0 h 3086106"/>
              <a:gd name="connsiteX2" fmla="*/ 978136 w 2037504"/>
              <a:gd name="connsiteY2" fmla="*/ 6 h 3086106"/>
              <a:gd name="connsiteX3" fmla="*/ 2037504 w 2037504"/>
              <a:gd name="connsiteY3" fmla="*/ 3086106 h 3086106"/>
              <a:gd name="connsiteX4" fmla="*/ 0 w 2037504"/>
              <a:gd name="connsiteY4" fmla="*/ 3086106 h 3086106"/>
              <a:gd name="connsiteX5" fmla="*/ 348350 w 2037504"/>
              <a:gd name="connsiteY5" fmla="*/ 1285667 h 3086106"/>
              <a:gd name="connsiteX0" fmla="*/ 370462 w 2059616"/>
              <a:gd name="connsiteY0" fmla="*/ 1285667 h 3086106"/>
              <a:gd name="connsiteX1" fmla="*/ 592739 w 2059616"/>
              <a:gd name="connsiteY1" fmla="*/ 0 h 3086106"/>
              <a:gd name="connsiteX2" fmla="*/ 1000248 w 2059616"/>
              <a:gd name="connsiteY2" fmla="*/ 6 h 3086106"/>
              <a:gd name="connsiteX3" fmla="*/ 2059616 w 2059616"/>
              <a:gd name="connsiteY3" fmla="*/ 3086106 h 3086106"/>
              <a:gd name="connsiteX4" fmla="*/ 0 w 2059616"/>
              <a:gd name="connsiteY4" fmla="*/ 2999881 h 3086106"/>
              <a:gd name="connsiteX5" fmla="*/ 370462 w 2059616"/>
              <a:gd name="connsiteY5" fmla="*/ 1285667 h 3086106"/>
              <a:gd name="connsiteX0" fmla="*/ 333416 w 2059616"/>
              <a:gd name="connsiteY0" fmla="*/ 1285667 h 3086106"/>
              <a:gd name="connsiteX1" fmla="*/ 592739 w 2059616"/>
              <a:gd name="connsiteY1" fmla="*/ 0 h 3086106"/>
              <a:gd name="connsiteX2" fmla="*/ 1000248 w 2059616"/>
              <a:gd name="connsiteY2" fmla="*/ 6 h 3086106"/>
              <a:gd name="connsiteX3" fmla="*/ 2059616 w 2059616"/>
              <a:gd name="connsiteY3" fmla="*/ 3086106 h 3086106"/>
              <a:gd name="connsiteX4" fmla="*/ 0 w 2059616"/>
              <a:gd name="connsiteY4" fmla="*/ 2999881 h 3086106"/>
              <a:gd name="connsiteX5" fmla="*/ 333416 w 2059616"/>
              <a:gd name="connsiteY5" fmla="*/ 1285667 h 3086106"/>
              <a:gd name="connsiteX0" fmla="*/ 333416 w 2059616"/>
              <a:gd name="connsiteY0" fmla="*/ 1285667 h 3086106"/>
              <a:gd name="connsiteX1" fmla="*/ 592739 w 2059616"/>
              <a:gd name="connsiteY1" fmla="*/ 0 h 3086106"/>
              <a:gd name="connsiteX2" fmla="*/ 1000248 w 2059616"/>
              <a:gd name="connsiteY2" fmla="*/ 6 h 3086106"/>
              <a:gd name="connsiteX3" fmla="*/ 2059616 w 2059616"/>
              <a:gd name="connsiteY3" fmla="*/ 3086106 h 3086106"/>
              <a:gd name="connsiteX4" fmla="*/ 0 w 2059616"/>
              <a:gd name="connsiteY4" fmla="*/ 2999881 h 3086106"/>
              <a:gd name="connsiteX5" fmla="*/ 333416 w 2059616"/>
              <a:gd name="connsiteY5" fmla="*/ 1285667 h 3086106"/>
              <a:gd name="connsiteX0" fmla="*/ 333416 w 2059616"/>
              <a:gd name="connsiteY0" fmla="*/ 1285667 h 3086106"/>
              <a:gd name="connsiteX1" fmla="*/ 592739 w 2059616"/>
              <a:gd name="connsiteY1" fmla="*/ 0 h 3086106"/>
              <a:gd name="connsiteX2" fmla="*/ 1000248 w 2059616"/>
              <a:gd name="connsiteY2" fmla="*/ 6 h 3086106"/>
              <a:gd name="connsiteX3" fmla="*/ 2059616 w 2059616"/>
              <a:gd name="connsiteY3" fmla="*/ 3086106 h 3086106"/>
              <a:gd name="connsiteX4" fmla="*/ 0 w 2059616"/>
              <a:gd name="connsiteY4" fmla="*/ 2999881 h 3086106"/>
              <a:gd name="connsiteX5" fmla="*/ 333416 w 2059616"/>
              <a:gd name="connsiteY5" fmla="*/ 1285667 h 3086106"/>
              <a:gd name="connsiteX0" fmla="*/ 333416 w 2059616"/>
              <a:gd name="connsiteY0" fmla="*/ 1285667 h 3086106"/>
              <a:gd name="connsiteX1" fmla="*/ 592739 w 2059616"/>
              <a:gd name="connsiteY1" fmla="*/ 0 h 3086106"/>
              <a:gd name="connsiteX2" fmla="*/ 1000248 w 2059616"/>
              <a:gd name="connsiteY2" fmla="*/ 6 h 3086106"/>
              <a:gd name="connsiteX3" fmla="*/ 2059616 w 2059616"/>
              <a:gd name="connsiteY3" fmla="*/ 3086106 h 3086106"/>
              <a:gd name="connsiteX4" fmla="*/ 0 w 2059616"/>
              <a:gd name="connsiteY4" fmla="*/ 2999881 h 3086106"/>
              <a:gd name="connsiteX5" fmla="*/ 333416 w 2059616"/>
              <a:gd name="connsiteY5" fmla="*/ 1285667 h 3086106"/>
              <a:gd name="connsiteX0" fmla="*/ 333416 w 2037542"/>
              <a:gd name="connsiteY0" fmla="*/ 1285667 h 2999881"/>
              <a:gd name="connsiteX1" fmla="*/ 592739 w 2037542"/>
              <a:gd name="connsiteY1" fmla="*/ 0 h 2999881"/>
              <a:gd name="connsiteX2" fmla="*/ 1000248 w 2037542"/>
              <a:gd name="connsiteY2" fmla="*/ 6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1 h 2999875"/>
              <a:gd name="connsiteX1" fmla="*/ 592739 w 2037542"/>
              <a:gd name="connsiteY1" fmla="*/ 0 h 2999875"/>
              <a:gd name="connsiteX2" fmla="*/ 1000248 w 2037542"/>
              <a:gd name="connsiteY2" fmla="*/ 0 h 2999875"/>
              <a:gd name="connsiteX3" fmla="*/ 2037542 w 2037542"/>
              <a:gd name="connsiteY3" fmla="*/ 2999875 h 2999875"/>
              <a:gd name="connsiteX4" fmla="*/ 0 w 2037542"/>
              <a:gd name="connsiteY4" fmla="*/ 2999875 h 2999875"/>
              <a:gd name="connsiteX5" fmla="*/ 333416 w 2037542"/>
              <a:gd name="connsiteY5" fmla="*/ 1285661 h 2999875"/>
              <a:gd name="connsiteX0" fmla="*/ 333416 w 2037542"/>
              <a:gd name="connsiteY0" fmla="*/ 1285667 h 2999881"/>
              <a:gd name="connsiteX1" fmla="*/ 592739 w 2037542"/>
              <a:gd name="connsiteY1" fmla="*/ 0 h 2999881"/>
              <a:gd name="connsiteX2" fmla="*/ 1000248 w 2037542"/>
              <a:gd name="connsiteY2" fmla="*/ 6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592739 w 2037542"/>
              <a:gd name="connsiteY1" fmla="*/ 0 h 2999881"/>
              <a:gd name="connsiteX2" fmla="*/ 1000248 w 2037542"/>
              <a:gd name="connsiteY2" fmla="*/ 6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629786 w 2037542"/>
              <a:gd name="connsiteY1" fmla="*/ 0 h 2999881"/>
              <a:gd name="connsiteX2" fmla="*/ 1000248 w 2037542"/>
              <a:gd name="connsiteY2" fmla="*/ 6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629786 w 2037542"/>
              <a:gd name="connsiteY1" fmla="*/ 0 h 2999881"/>
              <a:gd name="connsiteX2" fmla="*/ 963202 w 2037542"/>
              <a:gd name="connsiteY2" fmla="*/ 0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592739 w 2037542"/>
              <a:gd name="connsiteY1" fmla="*/ 0 h 2999881"/>
              <a:gd name="connsiteX2" fmla="*/ 963202 w 2037542"/>
              <a:gd name="connsiteY2" fmla="*/ 0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592739 w 2037542"/>
              <a:gd name="connsiteY1" fmla="*/ 0 h 2999881"/>
              <a:gd name="connsiteX2" fmla="*/ 1148433 w 2037542"/>
              <a:gd name="connsiteY2" fmla="*/ 0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740924 w 2037542"/>
              <a:gd name="connsiteY1" fmla="*/ 0 h 2999881"/>
              <a:gd name="connsiteX2" fmla="*/ 1148433 w 2037542"/>
              <a:gd name="connsiteY2" fmla="*/ 0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70462 w 2037542"/>
              <a:gd name="connsiteY0" fmla="*/ 1285661 h 2999881"/>
              <a:gd name="connsiteX1" fmla="*/ 740924 w 2037542"/>
              <a:gd name="connsiteY1" fmla="*/ 0 h 2999881"/>
              <a:gd name="connsiteX2" fmla="*/ 1148433 w 2037542"/>
              <a:gd name="connsiteY2" fmla="*/ 0 h 2999881"/>
              <a:gd name="connsiteX3" fmla="*/ 2037542 w 2037542"/>
              <a:gd name="connsiteY3" fmla="*/ 2999881 h 2999881"/>
              <a:gd name="connsiteX4" fmla="*/ 0 w 2037542"/>
              <a:gd name="connsiteY4" fmla="*/ 2999881 h 2999881"/>
              <a:gd name="connsiteX5" fmla="*/ 370462 w 2037542"/>
              <a:gd name="connsiteY5" fmla="*/ 1285661 h 2999881"/>
              <a:gd name="connsiteX0" fmla="*/ 370462 w 2037542"/>
              <a:gd name="connsiteY0" fmla="*/ 1285661 h 2999881"/>
              <a:gd name="connsiteX1" fmla="*/ 740924 w 2037542"/>
              <a:gd name="connsiteY1" fmla="*/ 0 h 2999881"/>
              <a:gd name="connsiteX2" fmla="*/ 1296618 w 2037542"/>
              <a:gd name="connsiteY2" fmla="*/ 251402 h 2999881"/>
              <a:gd name="connsiteX3" fmla="*/ 2037542 w 2037542"/>
              <a:gd name="connsiteY3" fmla="*/ 2999881 h 2999881"/>
              <a:gd name="connsiteX4" fmla="*/ 0 w 2037542"/>
              <a:gd name="connsiteY4" fmla="*/ 2999881 h 2999881"/>
              <a:gd name="connsiteX5" fmla="*/ 370462 w 2037542"/>
              <a:gd name="connsiteY5" fmla="*/ 1285661 h 2999881"/>
              <a:gd name="connsiteX0" fmla="*/ 370462 w 2037542"/>
              <a:gd name="connsiteY0" fmla="*/ 1034259 h 2748479"/>
              <a:gd name="connsiteX1" fmla="*/ 740924 w 2037542"/>
              <a:gd name="connsiteY1" fmla="*/ 0 h 2748479"/>
              <a:gd name="connsiteX2" fmla="*/ 1296618 w 2037542"/>
              <a:gd name="connsiteY2" fmla="*/ 0 h 2748479"/>
              <a:gd name="connsiteX3" fmla="*/ 2037542 w 2037542"/>
              <a:gd name="connsiteY3" fmla="*/ 2748479 h 2748479"/>
              <a:gd name="connsiteX4" fmla="*/ 0 w 2037542"/>
              <a:gd name="connsiteY4" fmla="*/ 2748479 h 2748479"/>
              <a:gd name="connsiteX5" fmla="*/ 370462 w 2037542"/>
              <a:gd name="connsiteY5" fmla="*/ 1034259 h 2748479"/>
              <a:gd name="connsiteX0" fmla="*/ 0 w 2037542"/>
              <a:gd name="connsiteY0" fmla="*/ 2748479 h 2748479"/>
              <a:gd name="connsiteX1" fmla="*/ 740924 w 2037542"/>
              <a:gd name="connsiteY1" fmla="*/ 0 h 2748479"/>
              <a:gd name="connsiteX2" fmla="*/ 1296618 w 2037542"/>
              <a:gd name="connsiteY2" fmla="*/ 0 h 2748479"/>
              <a:gd name="connsiteX3" fmla="*/ 2037542 w 2037542"/>
              <a:gd name="connsiteY3" fmla="*/ 2748479 h 2748479"/>
              <a:gd name="connsiteX4" fmla="*/ 0 w 2037542"/>
              <a:gd name="connsiteY4" fmla="*/ 2748479 h 2748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542" h="2748479">
                <a:moveTo>
                  <a:pt x="0" y="2748479"/>
                </a:moveTo>
                <a:lnTo>
                  <a:pt x="740924" y="0"/>
                </a:lnTo>
                <a:lnTo>
                  <a:pt x="1296618" y="0"/>
                </a:lnTo>
                <a:lnTo>
                  <a:pt x="2037542" y="2748479"/>
                </a:lnTo>
                <a:lnTo>
                  <a:pt x="0" y="2748479"/>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sz="1200">
              <a:latin typeface="微软雅黑" panose="020B0503020204020204" pitchFamily="34" charset="-122"/>
              <a:ea typeface="微软雅黑" panose="020B0503020204020204" pitchFamily="34" charset="-122"/>
              <a:cs typeface="Arial" pitchFamily="34" charset="0"/>
            </a:endParaRPr>
          </a:p>
        </p:txBody>
      </p:sp>
      <p:cxnSp>
        <p:nvCxnSpPr>
          <p:cNvPr id="21521" name="直接箭头连接符 34"/>
          <p:cNvCxnSpPr>
            <a:cxnSpLocks noChangeShapeType="1"/>
          </p:cNvCxnSpPr>
          <p:nvPr/>
        </p:nvCxnSpPr>
        <p:spPr bwMode="auto">
          <a:xfrm flipH="1">
            <a:off x="5303838" y="2018606"/>
            <a:ext cx="792162" cy="0"/>
          </a:xfrm>
          <a:prstGeom prst="straightConnector1">
            <a:avLst/>
          </a:prstGeom>
          <a:noFill/>
          <a:ln w="25400" algn="ctr">
            <a:solidFill>
              <a:schemeClr val="tx2"/>
            </a:solidFill>
            <a:round/>
            <a:headEnd type="arrow" w="med" len="med"/>
            <a:tailEnd/>
          </a:ln>
        </p:spPr>
      </p:cxnSp>
      <p:sp>
        <p:nvSpPr>
          <p:cNvPr id="41" name="Line 13"/>
          <p:cNvSpPr>
            <a:spLocks noChangeShapeType="1"/>
          </p:cNvSpPr>
          <p:nvPr/>
        </p:nvSpPr>
        <p:spPr bwMode="auto">
          <a:xfrm flipH="1" flipV="1">
            <a:off x="2999706" y="3284438"/>
            <a:ext cx="648072"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2" name="Line 13"/>
          <p:cNvSpPr>
            <a:spLocks noChangeShapeType="1"/>
          </p:cNvSpPr>
          <p:nvPr/>
        </p:nvSpPr>
        <p:spPr bwMode="auto">
          <a:xfrm flipH="1" flipV="1">
            <a:off x="3636730" y="4148534"/>
            <a:ext cx="1368152"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3" name="Line 13"/>
          <p:cNvSpPr>
            <a:spLocks noChangeShapeType="1"/>
          </p:cNvSpPr>
          <p:nvPr/>
        </p:nvSpPr>
        <p:spPr bwMode="auto">
          <a:xfrm flipH="1" flipV="1">
            <a:off x="3647778" y="2276326"/>
            <a:ext cx="129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7" name="TextBox 8"/>
          <p:cNvSpPr txBox="1">
            <a:spLocks noChangeArrowheads="1"/>
          </p:cNvSpPr>
          <p:nvPr/>
        </p:nvSpPr>
        <p:spPr bwMode="auto">
          <a:xfrm>
            <a:off x="4620895" y="3356447"/>
            <a:ext cx="792205"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a:t>
            </a:r>
            <a:r>
              <a:rPr lang="en-US" altLang="zh-CN" sz="1200" dirty="0">
                <a:latin typeface="微软雅黑" panose="020B0503020204020204" pitchFamily="34" charset="-122"/>
                <a:ea typeface="微软雅黑" panose="020B0503020204020204" pitchFamily="34" charset="-122"/>
                <a:cs typeface="Arial" charset="0"/>
              </a:rPr>
              <a:t> 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8" name="Line 13"/>
          <p:cNvSpPr>
            <a:spLocks noChangeShapeType="1"/>
          </p:cNvSpPr>
          <p:nvPr/>
        </p:nvSpPr>
        <p:spPr bwMode="auto">
          <a:xfrm flipH="1">
            <a:off x="3648573" y="1916585"/>
            <a:ext cx="7937" cy="2663825"/>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7" name="Rectangle 14"/>
          <p:cNvSpPr>
            <a:spLocks noChangeArrowheads="1"/>
          </p:cNvSpPr>
          <p:nvPr/>
        </p:nvSpPr>
        <p:spPr bwMode="auto">
          <a:xfrm>
            <a:off x="6214467" y="1869570"/>
            <a:ext cx="1105669"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Data</a:t>
            </a:r>
          </a:p>
        </p:txBody>
      </p:sp>
      <p:sp>
        <p:nvSpPr>
          <p:cNvPr id="58" name="Rectangle 14"/>
          <p:cNvSpPr>
            <a:spLocks noChangeArrowheads="1"/>
          </p:cNvSpPr>
          <p:nvPr/>
        </p:nvSpPr>
        <p:spPr bwMode="auto">
          <a:xfrm>
            <a:off x="7320062" y="1872000"/>
            <a:ext cx="1080195"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TCP Header</a:t>
            </a:r>
          </a:p>
        </p:txBody>
      </p:sp>
      <p:sp>
        <p:nvSpPr>
          <p:cNvPr id="59" name="TextBox 8"/>
          <p:cNvSpPr txBox="1">
            <a:spLocks noChangeArrowheads="1"/>
          </p:cNvSpPr>
          <p:nvPr/>
        </p:nvSpPr>
        <p:spPr bwMode="auto">
          <a:xfrm>
            <a:off x="4629359" y="1484785"/>
            <a:ext cx="800219"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 </a:t>
            </a:r>
            <a:r>
              <a:rPr lang="en-US" altLang="zh-CN" sz="1200" dirty="0">
                <a:latin typeface="微软雅黑" panose="020B0503020204020204" pitchFamily="34" charset="-122"/>
                <a:ea typeface="微软雅黑" panose="020B0503020204020204" pitchFamily="34" charset="-122"/>
                <a:cs typeface="Arial" charset="0"/>
              </a:rPr>
              <a: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61" name="TextBox 8"/>
          <p:cNvSpPr txBox="1">
            <a:spLocks noChangeArrowheads="1"/>
          </p:cNvSpPr>
          <p:nvPr/>
        </p:nvSpPr>
        <p:spPr bwMode="auto">
          <a:xfrm>
            <a:off x="4257130" y="2573810"/>
            <a:ext cx="1636987"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172.16.10.1/24</a:t>
            </a:r>
          </a:p>
          <a:p>
            <a:r>
              <a:rPr lang="en-US" altLang="zh-CN" sz="1200" dirty="0">
                <a:latin typeface="微软雅黑" panose="020B0503020204020204" pitchFamily="34" charset="-122"/>
                <a:ea typeface="微软雅黑" panose="020B0503020204020204" pitchFamily="34" charset="-122"/>
                <a:cs typeface="Arial" charset="0"/>
              </a:rPr>
              <a:t>00-03-04-05-06-AA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62" name="TextBox 8"/>
          <p:cNvSpPr txBox="1">
            <a:spLocks noChangeArrowheads="1"/>
          </p:cNvSpPr>
          <p:nvPr/>
        </p:nvSpPr>
        <p:spPr bwMode="auto">
          <a:xfrm>
            <a:off x="4257130" y="4483572"/>
            <a:ext cx="1611339"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172.16.10.2/24</a:t>
            </a:r>
          </a:p>
          <a:p>
            <a:r>
              <a:rPr lang="en-US" altLang="zh-CN" sz="1200" dirty="0">
                <a:latin typeface="微软雅黑" panose="020B0503020204020204" pitchFamily="34" charset="-122"/>
                <a:ea typeface="微软雅黑" panose="020B0503020204020204" pitchFamily="34" charset="-122"/>
                <a:cs typeface="Arial" charset="0"/>
              </a:rPr>
              <a:t>00-03-04-05-06-BB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63" name="TextBox 8"/>
          <p:cNvSpPr txBox="1">
            <a:spLocks noChangeArrowheads="1"/>
          </p:cNvSpPr>
          <p:nvPr/>
        </p:nvSpPr>
        <p:spPr bwMode="auto">
          <a:xfrm>
            <a:off x="2498452" y="2683949"/>
            <a:ext cx="46570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64" name="TextBox 8"/>
          <p:cNvSpPr txBox="1">
            <a:spLocks noChangeArrowheads="1"/>
          </p:cNvSpPr>
          <p:nvPr/>
        </p:nvSpPr>
        <p:spPr bwMode="auto">
          <a:xfrm>
            <a:off x="3181822" y="3271739"/>
            <a:ext cx="51488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E0/1</a:t>
            </a:r>
            <a:endParaRPr lang="zh-CN" altLang="en-US" sz="1200" dirty="0">
              <a:latin typeface="微软雅黑" panose="020B0503020204020204" pitchFamily="34" charset="-122"/>
              <a:ea typeface="微软雅黑" panose="020B0503020204020204" pitchFamily="34" charset="-122"/>
              <a:cs typeface="Arial" charset="0"/>
            </a:endParaRPr>
          </a:p>
        </p:txBody>
      </p:sp>
      <p:grpSp>
        <p:nvGrpSpPr>
          <p:cNvPr id="60" name="Group 69"/>
          <p:cNvGrpSpPr/>
          <p:nvPr/>
        </p:nvGrpSpPr>
        <p:grpSpPr>
          <a:xfrm>
            <a:off x="5807969" y="2636912"/>
            <a:ext cx="4104382" cy="2304256"/>
            <a:chOff x="799009" y="3141663"/>
            <a:chExt cx="4471173" cy="2303562"/>
          </a:xfrm>
        </p:grpSpPr>
        <p:sp>
          <p:nvSpPr>
            <p:cNvPr id="75" name="Text Box 85"/>
            <p:cNvSpPr txBox="1">
              <a:spLocks noChangeArrowheads="1"/>
            </p:cNvSpPr>
            <p:nvPr/>
          </p:nvSpPr>
          <p:spPr bwMode="auto">
            <a:xfrm>
              <a:off x="2589117" y="4221088"/>
              <a:ext cx="255587" cy="461526"/>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000" dirty="0">
                  <a:latin typeface="微软雅黑" panose="020B0503020204020204" pitchFamily="34" charset="-122"/>
                  <a:ea typeface="微软雅黑" panose="020B0503020204020204" pitchFamily="34" charset="-122"/>
                  <a:cs typeface="Arial" pitchFamily="34" charset="0"/>
                </a:rPr>
                <a:t>SYN</a:t>
              </a:r>
              <a:endParaRPr kumimoji="1" lang="zh-CN" altLang="en-US" sz="1000" dirty="0">
                <a:latin typeface="微软雅黑" panose="020B0503020204020204" pitchFamily="34" charset="-122"/>
                <a:ea typeface="微软雅黑" panose="020B0503020204020204" pitchFamily="34" charset="-122"/>
                <a:cs typeface="Arial" pitchFamily="34" charset="0"/>
              </a:endParaRPr>
            </a:p>
          </p:txBody>
        </p:sp>
        <p:sp>
          <p:nvSpPr>
            <p:cNvPr id="76" name="Text Box 82"/>
            <p:cNvSpPr txBox="1">
              <a:spLocks noChangeArrowheads="1"/>
            </p:cNvSpPr>
            <p:nvPr/>
          </p:nvSpPr>
          <p:spPr bwMode="auto">
            <a:xfrm>
              <a:off x="2397471" y="4221088"/>
              <a:ext cx="254000" cy="461526"/>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000" dirty="0">
                  <a:latin typeface="微软雅黑" panose="020B0503020204020204" pitchFamily="34" charset="-122"/>
                  <a:ea typeface="微软雅黑" panose="020B0503020204020204" pitchFamily="34" charset="-122"/>
                  <a:cs typeface="Arial" pitchFamily="34" charset="0"/>
                </a:rPr>
                <a:t>RST</a:t>
              </a:r>
              <a:endParaRPr kumimoji="1" lang="zh-CN" altLang="en-US" sz="1000" dirty="0">
                <a:latin typeface="微软雅黑" panose="020B0503020204020204" pitchFamily="34" charset="-122"/>
                <a:ea typeface="微软雅黑" panose="020B0503020204020204" pitchFamily="34" charset="-122"/>
                <a:cs typeface="Arial" pitchFamily="34" charset="0"/>
              </a:endParaRPr>
            </a:p>
          </p:txBody>
        </p:sp>
        <p:sp>
          <p:nvSpPr>
            <p:cNvPr id="77" name="Text Box 86"/>
            <p:cNvSpPr txBox="1">
              <a:spLocks noChangeArrowheads="1"/>
            </p:cNvSpPr>
            <p:nvPr/>
          </p:nvSpPr>
          <p:spPr bwMode="auto">
            <a:xfrm>
              <a:off x="2845452" y="4221088"/>
              <a:ext cx="254000" cy="461526"/>
            </a:xfrm>
            <a:prstGeom prst="rect">
              <a:avLst/>
            </a:prstGeom>
            <a:noFill/>
            <a:ln w="9525" cap="rnd">
              <a:noFill/>
              <a:prstDash val="sysDot"/>
              <a:miter lim="800000"/>
              <a:headEnd/>
              <a:tailEnd/>
            </a:ln>
          </p:spPr>
          <p:txBody>
            <a:bodyPr>
              <a:spAutoFit/>
            </a:bodyPr>
            <a:lstStyle/>
            <a:p>
              <a:pPr eaLnBrk="1" hangingPunct="1">
                <a:lnSpc>
                  <a:spcPct val="80000"/>
                </a:lnSpc>
              </a:pPr>
              <a:r>
                <a:rPr kumimoji="1" lang="en-US" altLang="zh-CN" dirty="0">
                  <a:latin typeface="微软雅黑" panose="020B0503020204020204" pitchFamily="34" charset="-122"/>
                  <a:ea typeface="微软雅黑" panose="020B0503020204020204" pitchFamily="34" charset="-122"/>
                  <a:cs typeface="Arial" pitchFamily="34" charset="0"/>
                </a:rPr>
                <a:t>FIN</a:t>
              </a:r>
              <a:endParaRPr kumimoji="1" lang="zh-CN" altLang="en-US" dirty="0">
                <a:latin typeface="微软雅黑" panose="020B0503020204020204" pitchFamily="34" charset="-122"/>
                <a:ea typeface="微软雅黑" panose="020B0503020204020204" pitchFamily="34" charset="-122"/>
                <a:cs typeface="Arial" pitchFamily="34" charset="0"/>
              </a:endParaRPr>
            </a:p>
          </p:txBody>
        </p:sp>
        <p:sp>
          <p:nvSpPr>
            <p:cNvPr id="78" name="Rectangle 33"/>
            <p:cNvSpPr>
              <a:spLocks noChangeArrowheads="1"/>
            </p:cNvSpPr>
            <p:nvPr/>
          </p:nvSpPr>
          <p:spPr bwMode="auto">
            <a:xfrm>
              <a:off x="879475" y="3141663"/>
              <a:ext cx="4389120" cy="2303462"/>
            </a:xfrm>
            <a:prstGeom prst="rect">
              <a:avLst/>
            </a:prstGeom>
            <a:noFill/>
            <a:ln w="3175">
              <a:solidFill>
                <a:schemeClr val="tx1"/>
              </a:solidFill>
              <a:miter lim="800000"/>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9" name="Line 34"/>
            <p:cNvSpPr>
              <a:spLocks noChangeShapeType="1"/>
            </p:cNvSpPr>
            <p:nvPr/>
          </p:nvSpPr>
          <p:spPr bwMode="auto">
            <a:xfrm>
              <a:off x="880744" y="3505200"/>
              <a:ext cx="4389120"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0" name="Line 35"/>
            <p:cNvSpPr>
              <a:spLocks noChangeShapeType="1"/>
            </p:cNvSpPr>
            <p:nvPr/>
          </p:nvSpPr>
          <p:spPr bwMode="auto">
            <a:xfrm>
              <a:off x="1690688" y="3789363"/>
              <a:ext cx="0" cy="0"/>
            </a:xfrm>
            <a:prstGeom prst="line">
              <a:avLst/>
            </a:prstGeom>
            <a:noFill/>
            <a:ln w="3175" cap="rnd">
              <a:solidFill>
                <a:schemeClr val="tx1"/>
              </a:solidFill>
              <a:prstDash val="sysDot"/>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1" name="Line 36"/>
            <p:cNvSpPr>
              <a:spLocks noChangeShapeType="1"/>
            </p:cNvSpPr>
            <p:nvPr/>
          </p:nvSpPr>
          <p:spPr bwMode="auto">
            <a:xfrm>
              <a:off x="879474" y="3870325"/>
              <a:ext cx="4389120"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2" name="Line 37"/>
            <p:cNvSpPr>
              <a:spLocks noChangeShapeType="1"/>
            </p:cNvSpPr>
            <p:nvPr/>
          </p:nvSpPr>
          <p:spPr bwMode="auto">
            <a:xfrm>
              <a:off x="879474" y="4229100"/>
              <a:ext cx="4389120"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3" name="Line 38"/>
            <p:cNvSpPr>
              <a:spLocks noChangeShapeType="1"/>
            </p:cNvSpPr>
            <p:nvPr/>
          </p:nvSpPr>
          <p:spPr bwMode="auto">
            <a:xfrm>
              <a:off x="879474" y="5067300"/>
              <a:ext cx="4389120"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4" name="Line 39"/>
            <p:cNvSpPr>
              <a:spLocks noChangeShapeType="1"/>
            </p:cNvSpPr>
            <p:nvPr/>
          </p:nvSpPr>
          <p:spPr bwMode="auto">
            <a:xfrm>
              <a:off x="881062" y="4683125"/>
              <a:ext cx="4389120"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5" name="Line 40"/>
            <p:cNvSpPr>
              <a:spLocks noChangeShapeType="1"/>
            </p:cNvSpPr>
            <p:nvPr/>
          </p:nvSpPr>
          <p:spPr bwMode="auto">
            <a:xfrm>
              <a:off x="3074035" y="3148013"/>
              <a:ext cx="0" cy="341312"/>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7" name="Text Box 49"/>
            <p:cNvSpPr txBox="1">
              <a:spLocks noChangeArrowheads="1"/>
            </p:cNvSpPr>
            <p:nvPr/>
          </p:nvSpPr>
          <p:spPr bwMode="auto">
            <a:xfrm>
              <a:off x="2398005" y="3571039"/>
              <a:ext cx="1441011"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Sequence Number</a:t>
              </a:r>
            </a:p>
          </p:txBody>
        </p:sp>
        <p:sp>
          <p:nvSpPr>
            <p:cNvPr id="88" name="Text Box 55"/>
            <p:cNvSpPr txBox="1">
              <a:spLocks noChangeArrowheads="1"/>
            </p:cNvSpPr>
            <p:nvPr/>
          </p:nvSpPr>
          <p:spPr bwMode="auto">
            <a:xfrm>
              <a:off x="3858604" y="4338594"/>
              <a:ext cx="752986"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Window</a:t>
              </a:r>
            </a:p>
          </p:txBody>
        </p:sp>
        <p:sp>
          <p:nvSpPr>
            <p:cNvPr id="89" name="Text Box 56"/>
            <p:cNvSpPr txBox="1">
              <a:spLocks noChangeArrowheads="1"/>
            </p:cNvSpPr>
            <p:nvPr/>
          </p:nvSpPr>
          <p:spPr bwMode="auto">
            <a:xfrm>
              <a:off x="1599402" y="4760076"/>
              <a:ext cx="887449"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Checksum</a:t>
              </a:r>
              <a:endParaRPr kumimoji="1" lang="zh-CN" altLang="en-US" dirty="0">
                <a:latin typeface="微软雅黑" panose="020B0503020204020204" pitchFamily="34" charset="-122"/>
                <a:ea typeface="微软雅黑" panose="020B0503020204020204" pitchFamily="34" charset="-122"/>
                <a:cs typeface="Arial" pitchFamily="34" charset="0"/>
              </a:endParaRPr>
            </a:p>
          </p:txBody>
        </p:sp>
        <p:sp>
          <p:nvSpPr>
            <p:cNvPr id="90" name="Text Box 57"/>
            <p:cNvSpPr txBox="1">
              <a:spLocks noChangeArrowheads="1"/>
            </p:cNvSpPr>
            <p:nvPr/>
          </p:nvSpPr>
          <p:spPr bwMode="auto">
            <a:xfrm>
              <a:off x="2140734" y="5133933"/>
              <a:ext cx="732031"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Options</a:t>
              </a:r>
            </a:p>
          </p:txBody>
        </p:sp>
        <p:sp>
          <p:nvSpPr>
            <p:cNvPr id="92" name="Line 68"/>
            <p:cNvSpPr>
              <a:spLocks noChangeShapeType="1"/>
            </p:cNvSpPr>
            <p:nvPr/>
          </p:nvSpPr>
          <p:spPr bwMode="auto">
            <a:xfrm>
              <a:off x="1428031" y="4230614"/>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93" name="Text Box 69"/>
            <p:cNvSpPr txBox="1">
              <a:spLocks noChangeArrowheads="1"/>
            </p:cNvSpPr>
            <p:nvPr/>
          </p:nvSpPr>
          <p:spPr bwMode="auto">
            <a:xfrm>
              <a:off x="2147749" y="3934114"/>
              <a:ext cx="2043470"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Acknowledgement Number</a:t>
              </a:r>
            </a:p>
          </p:txBody>
        </p:sp>
        <p:sp>
          <p:nvSpPr>
            <p:cNvPr id="94" name="Text Box 70"/>
            <p:cNvSpPr txBox="1">
              <a:spLocks noChangeArrowheads="1"/>
            </p:cNvSpPr>
            <p:nvPr/>
          </p:nvSpPr>
          <p:spPr bwMode="auto">
            <a:xfrm>
              <a:off x="799009" y="4261674"/>
              <a:ext cx="720081" cy="399989"/>
            </a:xfrm>
            <a:prstGeom prst="rect">
              <a:avLst/>
            </a:prstGeom>
            <a:noFill/>
            <a:ln w="9525" cap="rnd">
              <a:noFill/>
              <a:prstDash val="sysDot"/>
              <a:miter lim="800000"/>
              <a:headEnd/>
              <a:tailEnd/>
            </a:ln>
          </p:spPr>
          <p:txBody>
            <a:bodyPr wrap="squar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Header Length</a:t>
              </a:r>
            </a:p>
          </p:txBody>
        </p:sp>
        <p:sp>
          <p:nvSpPr>
            <p:cNvPr id="95" name="Text Box 72"/>
            <p:cNvSpPr txBox="1">
              <a:spLocks noChangeArrowheads="1"/>
            </p:cNvSpPr>
            <p:nvPr/>
          </p:nvSpPr>
          <p:spPr bwMode="auto">
            <a:xfrm>
              <a:off x="1331640" y="4349707"/>
              <a:ext cx="581283" cy="246147"/>
            </a:xfrm>
            <a:prstGeom prst="rect">
              <a:avLst/>
            </a:prstGeom>
            <a:noFill/>
            <a:ln w="9525" cap="rnd">
              <a:noFill/>
              <a:prstDash val="sysDot"/>
              <a:miter lim="800000"/>
              <a:headEnd/>
              <a:tailEnd/>
            </a:ln>
          </p:spPr>
          <p:txBody>
            <a:bodyPr wrap="square" anchor="ctr">
              <a:spAutoFit/>
            </a:bodyPr>
            <a:lstStyle/>
            <a:p>
              <a:pPr algn="ctr" eaLnBrk="1" hangingPunct="1"/>
              <a:r>
                <a:rPr kumimoji="1" lang="en-US" altLang="zh-CN" dirty="0">
                  <a:latin typeface="微软雅黑" panose="020B0503020204020204" pitchFamily="34" charset="-122"/>
                  <a:ea typeface="微软雅黑" panose="020B0503020204020204" pitchFamily="34" charset="-122"/>
                  <a:cs typeface="Arial" pitchFamily="34" charset="0"/>
                </a:rPr>
                <a:t>Resv.</a:t>
              </a:r>
            </a:p>
          </p:txBody>
        </p:sp>
        <p:sp>
          <p:nvSpPr>
            <p:cNvPr id="96" name="Line 73"/>
            <p:cNvSpPr>
              <a:spLocks noChangeShapeType="1"/>
            </p:cNvSpPr>
            <p:nvPr/>
          </p:nvSpPr>
          <p:spPr bwMode="auto">
            <a:xfrm>
              <a:off x="2246747"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97" name="Line 75"/>
            <p:cNvSpPr>
              <a:spLocks noChangeShapeType="1"/>
            </p:cNvSpPr>
            <p:nvPr/>
          </p:nvSpPr>
          <p:spPr bwMode="auto">
            <a:xfrm>
              <a:off x="3068846"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98" name="Line 77"/>
            <p:cNvSpPr>
              <a:spLocks noChangeShapeType="1"/>
            </p:cNvSpPr>
            <p:nvPr/>
          </p:nvSpPr>
          <p:spPr bwMode="auto">
            <a:xfrm>
              <a:off x="2416523"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99" name="Line 78"/>
            <p:cNvSpPr>
              <a:spLocks noChangeShapeType="1"/>
            </p:cNvSpPr>
            <p:nvPr/>
          </p:nvSpPr>
          <p:spPr bwMode="auto">
            <a:xfrm>
              <a:off x="2613495"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100" name="Line 79"/>
            <p:cNvSpPr>
              <a:spLocks noChangeShapeType="1"/>
            </p:cNvSpPr>
            <p:nvPr/>
          </p:nvSpPr>
          <p:spPr bwMode="auto">
            <a:xfrm>
              <a:off x="2842445"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101" name="Line 87"/>
            <p:cNvSpPr>
              <a:spLocks noChangeShapeType="1"/>
            </p:cNvSpPr>
            <p:nvPr/>
          </p:nvSpPr>
          <p:spPr bwMode="auto">
            <a:xfrm>
              <a:off x="3074035" y="4691289"/>
              <a:ext cx="0" cy="357188"/>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102" name="Text Box 88"/>
            <p:cNvSpPr txBox="1">
              <a:spLocks noChangeArrowheads="1"/>
            </p:cNvSpPr>
            <p:nvPr/>
          </p:nvSpPr>
          <p:spPr bwMode="auto">
            <a:xfrm>
              <a:off x="3639373" y="4753269"/>
              <a:ext cx="1231460"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Urgent  Pointer</a:t>
              </a:r>
            </a:p>
          </p:txBody>
        </p:sp>
        <p:sp>
          <p:nvSpPr>
            <p:cNvPr id="103" name="Text Box 84"/>
            <p:cNvSpPr txBox="1">
              <a:spLocks noChangeArrowheads="1"/>
            </p:cNvSpPr>
            <p:nvPr/>
          </p:nvSpPr>
          <p:spPr bwMode="auto">
            <a:xfrm>
              <a:off x="2205262" y="4221088"/>
              <a:ext cx="254000" cy="461526"/>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000" dirty="0">
                  <a:latin typeface="微软雅黑" panose="020B0503020204020204" pitchFamily="34" charset="-122"/>
                  <a:ea typeface="微软雅黑" panose="020B0503020204020204" pitchFamily="34" charset="-122"/>
                  <a:cs typeface="Arial" pitchFamily="34" charset="0"/>
                </a:rPr>
                <a:t>PSH</a:t>
              </a:r>
              <a:endParaRPr kumimoji="1" lang="zh-CN" altLang="en-US" sz="1000" dirty="0">
                <a:latin typeface="微软雅黑" panose="020B0503020204020204" pitchFamily="34" charset="-122"/>
                <a:ea typeface="微软雅黑" panose="020B0503020204020204" pitchFamily="34" charset="-122"/>
                <a:cs typeface="Arial" pitchFamily="34" charset="0"/>
              </a:endParaRPr>
            </a:p>
          </p:txBody>
        </p:sp>
        <p:sp>
          <p:nvSpPr>
            <p:cNvPr id="104" name="Text Box 81"/>
            <p:cNvSpPr txBox="1">
              <a:spLocks noChangeArrowheads="1"/>
            </p:cNvSpPr>
            <p:nvPr/>
          </p:nvSpPr>
          <p:spPr bwMode="auto">
            <a:xfrm>
              <a:off x="1807118" y="4221088"/>
              <a:ext cx="254000" cy="461526"/>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000" dirty="0">
                  <a:latin typeface="微软雅黑" panose="020B0503020204020204" pitchFamily="34" charset="-122"/>
                  <a:ea typeface="微软雅黑" panose="020B0503020204020204" pitchFamily="34" charset="-122"/>
                  <a:cs typeface="Arial" pitchFamily="34" charset="0"/>
                </a:rPr>
                <a:t>URG</a:t>
              </a:r>
              <a:endParaRPr kumimoji="1" lang="zh-CN" altLang="en-US" sz="1000" dirty="0">
                <a:latin typeface="微软雅黑" panose="020B0503020204020204" pitchFamily="34" charset="-122"/>
                <a:ea typeface="微软雅黑" panose="020B0503020204020204" pitchFamily="34" charset="-122"/>
                <a:cs typeface="Arial" pitchFamily="34" charset="0"/>
              </a:endParaRPr>
            </a:p>
          </p:txBody>
        </p:sp>
        <p:sp>
          <p:nvSpPr>
            <p:cNvPr id="105" name="Text Box 83"/>
            <p:cNvSpPr txBox="1">
              <a:spLocks noChangeArrowheads="1"/>
            </p:cNvSpPr>
            <p:nvPr/>
          </p:nvSpPr>
          <p:spPr bwMode="auto">
            <a:xfrm>
              <a:off x="2013744" y="4221088"/>
              <a:ext cx="254000" cy="461526"/>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000" dirty="0">
                  <a:latin typeface="微软雅黑" panose="020B0503020204020204" pitchFamily="34" charset="-122"/>
                  <a:ea typeface="微软雅黑" panose="020B0503020204020204" pitchFamily="34" charset="-122"/>
                  <a:cs typeface="Arial" pitchFamily="34" charset="0"/>
                </a:rPr>
                <a:t>ACK</a:t>
              </a:r>
              <a:endParaRPr kumimoji="1" lang="zh-CN" altLang="en-US" sz="1000" dirty="0">
                <a:latin typeface="微软雅黑" panose="020B0503020204020204" pitchFamily="34" charset="-122"/>
                <a:ea typeface="微软雅黑" panose="020B0503020204020204" pitchFamily="34" charset="-122"/>
                <a:cs typeface="Arial" pitchFamily="34" charset="0"/>
              </a:endParaRPr>
            </a:p>
          </p:txBody>
        </p:sp>
        <p:sp>
          <p:nvSpPr>
            <p:cNvPr id="106" name="Line 87"/>
            <p:cNvSpPr>
              <a:spLocks noChangeShapeType="1"/>
            </p:cNvSpPr>
            <p:nvPr/>
          </p:nvSpPr>
          <p:spPr bwMode="auto">
            <a:xfrm>
              <a:off x="3923928" y="5080993"/>
              <a:ext cx="0" cy="364232"/>
            </a:xfrm>
            <a:prstGeom prst="line">
              <a:avLst/>
            </a:prstGeom>
            <a:noFill/>
            <a:ln w="3175">
              <a:solidFill>
                <a:schemeClr val="tx1"/>
              </a:solidFill>
              <a:prstDash val="lgDash"/>
              <a:round/>
              <a:headEnd/>
              <a:tailEnd/>
            </a:ln>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107" name="Text Box 57"/>
            <p:cNvSpPr txBox="1">
              <a:spLocks noChangeArrowheads="1"/>
            </p:cNvSpPr>
            <p:nvPr/>
          </p:nvSpPr>
          <p:spPr bwMode="auto">
            <a:xfrm>
              <a:off x="4230357" y="5125622"/>
              <a:ext cx="752986"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rPr>
                <a:t>Padding</a:t>
              </a:r>
            </a:p>
          </p:txBody>
        </p:sp>
        <p:sp>
          <p:nvSpPr>
            <p:cNvPr id="108" name="Line 73"/>
            <p:cNvSpPr>
              <a:spLocks noChangeShapeType="1"/>
            </p:cNvSpPr>
            <p:nvPr/>
          </p:nvSpPr>
          <p:spPr bwMode="auto">
            <a:xfrm>
              <a:off x="2036868"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109" name="Line 73"/>
            <p:cNvSpPr>
              <a:spLocks noChangeShapeType="1"/>
            </p:cNvSpPr>
            <p:nvPr/>
          </p:nvSpPr>
          <p:spPr bwMode="auto">
            <a:xfrm>
              <a:off x="1807118"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grpSp>
      <p:sp>
        <p:nvSpPr>
          <p:cNvPr id="65" name="Text Box 48"/>
          <p:cNvSpPr txBox="1">
            <a:spLocks noChangeArrowheads="1"/>
          </p:cNvSpPr>
          <p:nvPr/>
        </p:nvSpPr>
        <p:spPr bwMode="auto">
          <a:xfrm>
            <a:off x="7866062" y="2723922"/>
            <a:ext cx="2046288" cy="246221"/>
          </a:xfrm>
          <a:prstGeom prst="rect">
            <a:avLst/>
          </a:prstGeom>
          <a:noFill/>
          <a:ln w="9525" cap="rnd">
            <a:noFill/>
            <a:prstDash val="sysDot"/>
            <a:miter lim="800000"/>
            <a:headEnd/>
            <a:tailEnd/>
          </a:ln>
        </p:spPr>
        <p:txBody>
          <a:bodyPr anchor="ctr">
            <a:spAutoFit/>
          </a:bodyPr>
          <a:lstStyle/>
          <a:p>
            <a:pPr algn="ctr" eaLnBrk="1" hangingPunct="1"/>
            <a:r>
              <a:rPr kumimoji="1" lang="en-US" altLang="zh-CN" b="1" dirty="0">
                <a:solidFill>
                  <a:srgbClr val="C00000"/>
                </a:solidFill>
                <a:latin typeface="微软雅黑" panose="020B0503020204020204" pitchFamily="34" charset="-122"/>
                <a:ea typeface="微软雅黑" panose="020B0503020204020204" pitchFamily="34" charset="-122"/>
                <a:cs typeface="Arial" pitchFamily="34" charset="0"/>
              </a:rPr>
              <a:t>Destination  Port:80</a:t>
            </a:r>
          </a:p>
        </p:txBody>
      </p:sp>
      <p:sp>
        <p:nvSpPr>
          <p:cNvPr id="66" name="Text Box 66"/>
          <p:cNvSpPr txBox="1">
            <a:spLocks noChangeArrowheads="1"/>
          </p:cNvSpPr>
          <p:nvPr/>
        </p:nvSpPr>
        <p:spPr bwMode="auto">
          <a:xfrm>
            <a:off x="6329415" y="2724309"/>
            <a:ext cx="1330814" cy="246221"/>
          </a:xfrm>
          <a:prstGeom prst="rect">
            <a:avLst/>
          </a:prstGeom>
          <a:noFill/>
          <a:ln w="9525" cap="rnd">
            <a:noFill/>
            <a:prstDash val="sysDot"/>
            <a:miter lim="800000"/>
            <a:headEnd/>
            <a:tailEnd/>
          </a:ln>
        </p:spPr>
        <p:txBody>
          <a:bodyPr wrap="none" anchor="ctr">
            <a:spAutoFit/>
          </a:bodyPr>
          <a:lstStyle/>
          <a:p>
            <a:pPr eaLnBrk="1" hangingPunct="1"/>
            <a:r>
              <a:rPr kumimoji="1" lang="en-US" altLang="zh-CN" b="1" dirty="0">
                <a:solidFill>
                  <a:srgbClr val="C00000"/>
                </a:solidFill>
                <a:latin typeface="微软雅黑" panose="020B0503020204020204" pitchFamily="34" charset="-122"/>
                <a:ea typeface="微软雅黑" panose="020B0503020204020204" pitchFamily="34" charset="-122"/>
                <a:cs typeface="Arial" pitchFamily="34" charset="0"/>
              </a:rPr>
              <a:t>Source  Port:1027</a:t>
            </a:r>
          </a:p>
        </p:txBody>
      </p:sp>
      <p:pic>
        <p:nvPicPr>
          <p:cNvPr id="67" name="图片 6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325137" y="2962980"/>
            <a:ext cx="823343" cy="642916"/>
          </a:xfrm>
          <a:prstGeom prst="rect">
            <a:avLst/>
          </a:prstGeom>
        </p:spPr>
      </p:pic>
      <p:pic>
        <p:nvPicPr>
          <p:cNvPr id="68" name="图片 67" descr="交换机.png"/>
          <p:cNvPicPr>
            <a:picLocks noChangeAspect="1"/>
          </p:cNvPicPr>
          <p:nvPr/>
        </p:nvPicPr>
        <p:blipFill>
          <a:blip r:embed="rId4" cstate="print"/>
          <a:stretch>
            <a:fillRect/>
          </a:stretch>
        </p:blipFill>
        <p:spPr>
          <a:xfrm>
            <a:off x="4662325" y="1861136"/>
            <a:ext cx="826596" cy="676304"/>
          </a:xfrm>
          <a:prstGeom prst="rect">
            <a:avLst/>
          </a:prstGeom>
        </p:spPr>
      </p:pic>
      <p:pic>
        <p:nvPicPr>
          <p:cNvPr id="70" name="图片 69" descr="交换机.png"/>
          <p:cNvPicPr>
            <a:picLocks noChangeAspect="1"/>
          </p:cNvPicPr>
          <p:nvPr/>
        </p:nvPicPr>
        <p:blipFill>
          <a:blip r:embed="rId4" cstate="print"/>
          <a:stretch>
            <a:fillRect/>
          </a:stretch>
        </p:blipFill>
        <p:spPr>
          <a:xfrm>
            <a:off x="4660478" y="3797612"/>
            <a:ext cx="826596" cy="676304"/>
          </a:xfrm>
          <a:prstGeom prst="rect">
            <a:avLst/>
          </a:prstGeom>
        </p:spPr>
      </p:pic>
    </p:spTree>
    <p:extLst>
      <p:ext uri="{BB962C8B-B14F-4D97-AF65-F5344CB8AC3E}">
        <p14:creationId xmlns:p14="http://schemas.microsoft.com/office/powerpoint/2010/main" val="962417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smtClean="0">
                <a:latin typeface="+mn-ea"/>
              </a:rPr>
              <a:t>数据在进行二层和三层封装之前，主机需要了解哪些信息？</a:t>
            </a:r>
            <a:endParaRPr lang="en-US" altLang="zh-CN" dirty="0" smtClean="0">
              <a:latin typeface="+mn-ea"/>
            </a:endParaRPr>
          </a:p>
          <a:p>
            <a:pPr lvl="1"/>
            <a:r>
              <a:rPr lang="zh-CN" altLang="en-US" dirty="0" smtClean="0">
                <a:latin typeface="+mn-ea"/>
              </a:rPr>
              <a:t>当数据帧发送到非目的主机时，非目的主机将会如何处理？</a:t>
            </a:r>
            <a:endParaRPr lang="en-US" altLang="zh-CN" dirty="0" smtClean="0">
              <a:latin typeface="+mn-ea"/>
            </a:endParaRPr>
          </a:p>
          <a:p>
            <a:pPr lvl="1"/>
            <a:r>
              <a:rPr lang="zh-CN" altLang="en-US" dirty="0" smtClean="0">
                <a:latin typeface="+mn-ea"/>
              </a:rPr>
              <a:t>传输层如何能够准确的将数据交给特定应用？</a:t>
            </a:r>
            <a:endParaRPr lang="en-US" altLang="zh-CN" dirty="0" smtClean="0">
              <a:latin typeface="+mn-ea"/>
            </a:endParaRPr>
          </a:p>
          <a:p>
            <a:pPr lvl="1"/>
            <a:r>
              <a:rPr lang="zh-CN" altLang="en-US" dirty="0" smtClean="0">
                <a:latin typeface="+mn-ea"/>
              </a:rPr>
              <a:t>当两台主机同时访问服务器的</a:t>
            </a:r>
            <a:r>
              <a:rPr lang="en-US" altLang="zh-CN" dirty="0" smtClean="0">
                <a:latin typeface="+mn-ea"/>
              </a:rPr>
              <a:t>HTTP</a:t>
            </a:r>
            <a:r>
              <a:rPr lang="zh-CN" altLang="en-US" dirty="0" smtClean="0">
                <a:latin typeface="+mn-ea"/>
              </a:rPr>
              <a:t>服务，该服务器如何区分数据属于哪个会话？</a:t>
            </a:r>
            <a:endParaRPr lang="en-US" altLang="zh-CN" dirty="0" smtClean="0">
              <a:latin typeface="+mn-ea"/>
            </a:endParaRPr>
          </a:p>
          <a:p>
            <a:pPr lvl="1"/>
            <a:endParaRPr lang="zh-CN" altLang="en-US" dirty="0">
              <a:latin typeface="+mn-ea"/>
            </a:endParaRPr>
          </a:p>
        </p:txBody>
      </p:sp>
    </p:spTree>
    <p:extLst>
      <p:ext uri="{BB962C8B-B14F-4D97-AF65-F5344CB8AC3E}">
        <p14:creationId xmlns:p14="http://schemas.microsoft.com/office/powerpoint/2010/main" val="334748449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69896"/>
      </p:ext>
    </p:extLst>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body" sz="quarter" idx="10"/>
          </p:nvPr>
        </p:nvSpPr>
        <p:spPr/>
        <p:txBody>
          <a:bodyPr/>
          <a:lstStyle/>
          <a:p>
            <a:r>
              <a:rPr lang="en-US" altLang="zh-CN" dirty="0" smtClean="0"/>
              <a:t>TCP/IP</a:t>
            </a:r>
            <a:r>
              <a:rPr lang="zh-CN" altLang="en-US" dirty="0" smtClean="0"/>
              <a:t>协议簇和底层协议配合，保证了数据能够实现端到端的传输。数据传输过程是一个非常复杂的过程，例如数据在转发的过程中会进行一系列的封装和解封装。对于网络工程师来说，只有深入地理解了数据在各种不同设备上的转发过程，才能够对网络进行正确的分析和检测。</a:t>
            </a:r>
            <a:endParaRPr lang="en-US" altLang="zh-CN" dirty="0" smtClean="0"/>
          </a:p>
          <a:p>
            <a:endParaRPr lang="zh-CN" altLang="en-US" dirty="0" smtClean="0"/>
          </a:p>
          <a:p>
            <a:endParaRPr lang="zh-CN" altLang="en-US" dirty="0" smtClean="0"/>
          </a:p>
          <a:p>
            <a:endParaRPr lang="zh-CN" altLang="en-US" dirty="0" smtClean="0"/>
          </a:p>
        </p:txBody>
      </p:sp>
    </p:spTree>
    <p:extLst>
      <p:ext uri="{BB962C8B-B14F-4D97-AF65-F5344CB8AC3E}">
        <p14:creationId xmlns:p14="http://schemas.microsoft.com/office/powerpoint/2010/main" val="519030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掌握数据封装和解封装的过程</a:t>
            </a:r>
            <a:endParaRPr lang="en-US" altLang="zh-CN" dirty="0" smtClean="0"/>
          </a:p>
          <a:p>
            <a:pPr lvl="1"/>
            <a:r>
              <a:rPr lang="zh-CN" altLang="en-US" dirty="0" smtClean="0"/>
              <a:t>处理数据转发过程中的基本故障</a:t>
            </a:r>
            <a:endParaRPr lang="en-US" altLang="zh-CN" dirty="0" smtClean="0"/>
          </a:p>
        </p:txBody>
      </p:sp>
    </p:spTree>
    <p:extLst>
      <p:ext uri="{BB962C8B-B14F-4D97-AF65-F5344CB8AC3E}">
        <p14:creationId xmlns:p14="http://schemas.microsoft.com/office/powerpoint/2010/main" val="3362105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9"/>
          <p:cNvSpPr>
            <a:spLocks noGrp="1"/>
          </p:cNvSpPr>
          <p:nvPr>
            <p:ph type="title"/>
          </p:nvPr>
        </p:nvSpPr>
        <p:spPr/>
        <p:txBody>
          <a:bodyPr/>
          <a:lstStyle/>
          <a:p>
            <a:r>
              <a:rPr lang="zh-CN" altLang="en-US" smtClean="0"/>
              <a:t>数据转发过程概述</a:t>
            </a:r>
            <a:endParaRPr lang="zh-CN" altLang="en-US" dirty="0" smtClean="0"/>
          </a:p>
        </p:txBody>
      </p:sp>
      <p:sp>
        <p:nvSpPr>
          <p:cNvPr id="38" name="Rectangle 3"/>
          <p:cNvSpPr>
            <a:spLocks noGrp="1" noChangeArrowheads="1"/>
          </p:cNvSpPr>
          <p:nvPr>
            <p:ph type="body" sz="quarter" idx="10"/>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数据包在相同网段内或不同网段之间转发所依据的原理基本一致。</a:t>
            </a:r>
            <a:endParaRPr lang="en-US" altLang="zh-CN" dirty="0"/>
          </a:p>
        </p:txBody>
      </p:sp>
      <p:grpSp>
        <p:nvGrpSpPr>
          <p:cNvPr id="37" name="Group 36"/>
          <p:cNvGrpSpPr/>
          <p:nvPr/>
        </p:nvGrpSpPr>
        <p:grpSpPr>
          <a:xfrm>
            <a:off x="3080966" y="1928813"/>
            <a:ext cx="6251793" cy="3072586"/>
            <a:chOff x="1556965" y="1928813"/>
            <a:chExt cx="6251793" cy="3072586"/>
          </a:xfrm>
        </p:grpSpPr>
        <p:sp>
          <p:nvSpPr>
            <p:cNvPr id="36" name="云形 38"/>
            <p:cNvSpPr/>
            <p:nvPr/>
          </p:nvSpPr>
          <p:spPr bwMode="auto">
            <a:xfrm>
              <a:off x="3563888" y="2593370"/>
              <a:ext cx="2160240" cy="1554758"/>
            </a:xfrm>
            <a:prstGeom prst="cloud">
              <a:avLst/>
            </a:prstGeom>
            <a:solidFill>
              <a:schemeClr val="bg2"/>
            </a:solidFill>
            <a:ln w="9525" cap="flat" cmpd="sng" algn="ctr">
              <a:noFill/>
              <a:prstDash val="solid"/>
              <a:round/>
              <a:headEnd type="none" w="med" len="med"/>
              <a:tailEnd type="none" w="med" len="med"/>
            </a:ln>
            <a:effectLst/>
          </p:spPr>
          <p:txBody>
            <a:bodyPr/>
            <a:lstStyle/>
            <a:p>
              <a:pPr defTabSz="784225">
                <a:defRPr/>
              </a:pPr>
              <a:endParaRPr lang="en-US" altLang="zh-CN" sz="1800" dirty="0">
                <a:latin typeface="+mn-ea"/>
                <a:ea typeface="+mn-ea"/>
                <a:cs typeface="Arial" pitchFamily="34" charset="0"/>
              </a:endParaRPr>
            </a:p>
            <a:p>
              <a:pPr defTabSz="784225">
                <a:defRPr/>
              </a:pPr>
              <a:r>
                <a:rPr lang="en-US" altLang="zh-CN" sz="1800" dirty="0">
                  <a:latin typeface="+mn-ea"/>
                  <a:ea typeface="+mn-ea"/>
                  <a:cs typeface="Arial" pitchFamily="34" charset="0"/>
                </a:rPr>
                <a:t>     Internet</a:t>
              </a:r>
              <a:endParaRPr lang="zh-CN" altLang="en-US" sz="1800" dirty="0">
                <a:latin typeface="+mn-ea"/>
                <a:ea typeface="+mn-ea"/>
                <a:cs typeface="Arial" pitchFamily="34" charset="0"/>
              </a:endParaRPr>
            </a:p>
          </p:txBody>
        </p:sp>
        <p:sp>
          <p:nvSpPr>
            <p:cNvPr id="32" name="Line 13"/>
            <p:cNvSpPr>
              <a:spLocks noChangeShapeType="1"/>
            </p:cNvSpPr>
            <p:nvPr/>
          </p:nvSpPr>
          <p:spPr bwMode="auto">
            <a:xfrm flipH="1" flipV="1">
              <a:off x="5940772" y="3429000"/>
              <a:ext cx="576000"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33" name="Line 13"/>
            <p:cNvSpPr>
              <a:spLocks noChangeShapeType="1"/>
            </p:cNvSpPr>
            <p:nvPr/>
          </p:nvSpPr>
          <p:spPr bwMode="auto">
            <a:xfrm flipH="1" flipV="1">
              <a:off x="2778150" y="3429000"/>
              <a:ext cx="576000"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28" name="Line 13"/>
            <p:cNvSpPr>
              <a:spLocks noChangeShapeType="1"/>
            </p:cNvSpPr>
            <p:nvPr/>
          </p:nvSpPr>
          <p:spPr bwMode="auto">
            <a:xfrm flipH="1" flipV="1">
              <a:off x="6516836" y="2780928"/>
              <a:ext cx="576000"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30" name="Line 13"/>
            <p:cNvSpPr>
              <a:spLocks noChangeShapeType="1"/>
            </p:cNvSpPr>
            <p:nvPr/>
          </p:nvSpPr>
          <p:spPr bwMode="auto">
            <a:xfrm flipH="1" flipV="1">
              <a:off x="6516836" y="4365104"/>
              <a:ext cx="576000"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29" name="Line 13"/>
            <p:cNvSpPr>
              <a:spLocks noChangeShapeType="1"/>
            </p:cNvSpPr>
            <p:nvPr/>
          </p:nvSpPr>
          <p:spPr bwMode="auto">
            <a:xfrm flipH="1" flipV="1">
              <a:off x="1845981" y="2636912"/>
              <a:ext cx="936104"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31" name="Line 13"/>
            <p:cNvSpPr>
              <a:spLocks noChangeShapeType="1"/>
            </p:cNvSpPr>
            <p:nvPr/>
          </p:nvSpPr>
          <p:spPr bwMode="auto">
            <a:xfrm flipH="1" flipV="1">
              <a:off x="1845981" y="4221088"/>
              <a:ext cx="936104"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10250" name="TextBox 8"/>
            <p:cNvSpPr txBox="1">
              <a:spLocks noChangeArrowheads="1"/>
            </p:cNvSpPr>
            <p:nvPr/>
          </p:nvSpPr>
          <p:spPr bwMode="auto">
            <a:xfrm>
              <a:off x="1711645" y="1928813"/>
              <a:ext cx="644728" cy="276999"/>
            </a:xfrm>
            <a:prstGeom prst="rect">
              <a:avLst/>
            </a:prstGeom>
            <a:noFill/>
            <a:ln w="9525">
              <a:noFill/>
              <a:miter lim="800000"/>
              <a:headEnd/>
              <a:tailEnd/>
            </a:ln>
          </p:spPr>
          <p:txBody>
            <a:bodyPr wrap="none">
              <a:spAutoFit/>
            </a:bodyPr>
            <a:lstStyle/>
            <a:p>
              <a:r>
                <a:rPr lang="zh-CN" altLang="en-US" sz="1200" dirty="0">
                  <a:latin typeface="+mn-ea"/>
                  <a:ea typeface="+mn-ea"/>
                  <a:cs typeface="Arial" charset="0"/>
                </a:rPr>
                <a:t>主机</a:t>
              </a:r>
              <a:r>
                <a:rPr lang="en-US" altLang="zh-CN" sz="1200" dirty="0">
                  <a:latin typeface="+mn-ea"/>
                  <a:ea typeface="+mn-ea"/>
                  <a:cs typeface="Arial" charset="0"/>
                </a:rPr>
                <a:t> A</a:t>
              </a:r>
              <a:endParaRPr lang="zh-CN" altLang="en-US" sz="1200" dirty="0">
                <a:latin typeface="+mn-ea"/>
                <a:ea typeface="+mn-ea"/>
                <a:cs typeface="Arial" charset="0"/>
              </a:endParaRPr>
            </a:p>
          </p:txBody>
        </p:sp>
        <p:sp>
          <p:nvSpPr>
            <p:cNvPr id="10251" name="TextBox 9"/>
            <p:cNvSpPr txBox="1">
              <a:spLocks noChangeArrowheads="1"/>
            </p:cNvSpPr>
            <p:nvPr/>
          </p:nvSpPr>
          <p:spPr bwMode="auto">
            <a:xfrm>
              <a:off x="1715645" y="3500438"/>
              <a:ext cx="638316" cy="276999"/>
            </a:xfrm>
            <a:prstGeom prst="rect">
              <a:avLst/>
            </a:prstGeom>
            <a:noFill/>
            <a:ln w="9525">
              <a:noFill/>
              <a:miter lim="800000"/>
              <a:headEnd/>
              <a:tailEnd/>
            </a:ln>
          </p:spPr>
          <p:txBody>
            <a:bodyPr wrap="none">
              <a:spAutoFit/>
            </a:bodyPr>
            <a:lstStyle/>
            <a:p>
              <a:r>
                <a:rPr lang="zh-CN" altLang="en-US" sz="1200" dirty="0">
                  <a:latin typeface="+mn-ea"/>
                  <a:ea typeface="+mn-ea"/>
                  <a:cs typeface="Arial" charset="0"/>
                </a:rPr>
                <a:t>主机</a:t>
              </a:r>
              <a:r>
                <a:rPr lang="en-US" altLang="zh-CN" sz="1200" dirty="0">
                  <a:latin typeface="+mn-ea"/>
                  <a:ea typeface="+mn-ea"/>
                  <a:cs typeface="Arial" charset="0"/>
                </a:rPr>
                <a:t> B</a:t>
              </a:r>
              <a:endParaRPr lang="zh-CN" altLang="en-US" sz="1200" dirty="0">
                <a:latin typeface="+mn-ea"/>
                <a:ea typeface="+mn-ea"/>
                <a:cs typeface="Arial" charset="0"/>
              </a:endParaRPr>
            </a:p>
          </p:txBody>
        </p:sp>
        <p:sp>
          <p:nvSpPr>
            <p:cNvPr id="10254" name="TextBox 8"/>
            <p:cNvSpPr txBox="1">
              <a:spLocks noChangeArrowheads="1"/>
            </p:cNvSpPr>
            <p:nvPr/>
          </p:nvSpPr>
          <p:spPr bwMode="auto">
            <a:xfrm>
              <a:off x="6690464" y="1979613"/>
              <a:ext cx="800219" cy="276999"/>
            </a:xfrm>
            <a:prstGeom prst="rect">
              <a:avLst/>
            </a:prstGeom>
            <a:noFill/>
            <a:ln w="9525">
              <a:noFill/>
              <a:miter lim="800000"/>
              <a:headEnd/>
              <a:tailEnd/>
            </a:ln>
          </p:spPr>
          <p:txBody>
            <a:bodyPr wrap="none">
              <a:spAutoFit/>
            </a:bodyPr>
            <a:lstStyle/>
            <a:p>
              <a:r>
                <a:rPr lang="zh-CN" altLang="en-US" sz="1200" dirty="0">
                  <a:latin typeface="+mn-ea"/>
                  <a:ea typeface="+mn-ea"/>
                  <a:cs typeface="Arial" charset="0"/>
                </a:rPr>
                <a:t>服务器</a:t>
              </a:r>
              <a:r>
                <a:rPr lang="en-US" altLang="zh-CN" sz="1200" dirty="0">
                  <a:latin typeface="+mn-ea"/>
                  <a:ea typeface="+mn-ea"/>
                  <a:cs typeface="Arial" charset="0"/>
                </a:rPr>
                <a:t> A</a:t>
              </a:r>
              <a:endParaRPr lang="zh-CN" altLang="en-US" sz="1200" dirty="0">
                <a:latin typeface="+mn-ea"/>
                <a:ea typeface="+mn-ea"/>
                <a:cs typeface="Arial" charset="0"/>
              </a:endParaRPr>
            </a:p>
          </p:txBody>
        </p:sp>
        <p:sp>
          <p:nvSpPr>
            <p:cNvPr id="10255" name="TextBox 8"/>
            <p:cNvSpPr txBox="1">
              <a:spLocks noChangeArrowheads="1"/>
            </p:cNvSpPr>
            <p:nvPr/>
          </p:nvSpPr>
          <p:spPr bwMode="auto">
            <a:xfrm>
              <a:off x="6757668" y="3573463"/>
              <a:ext cx="792205" cy="276999"/>
            </a:xfrm>
            <a:prstGeom prst="rect">
              <a:avLst/>
            </a:prstGeom>
            <a:noFill/>
            <a:ln w="9525">
              <a:noFill/>
              <a:miter lim="800000"/>
              <a:headEnd/>
              <a:tailEnd/>
            </a:ln>
          </p:spPr>
          <p:txBody>
            <a:bodyPr wrap="none">
              <a:spAutoFit/>
            </a:bodyPr>
            <a:lstStyle/>
            <a:p>
              <a:r>
                <a:rPr lang="zh-CN" altLang="en-US" sz="1200" dirty="0">
                  <a:latin typeface="+mn-ea"/>
                  <a:ea typeface="+mn-ea"/>
                  <a:cs typeface="Arial" charset="0"/>
                </a:rPr>
                <a:t>服务器</a:t>
              </a:r>
              <a:r>
                <a:rPr lang="en-US" altLang="zh-CN" sz="1200" dirty="0">
                  <a:latin typeface="+mn-ea"/>
                  <a:ea typeface="+mn-ea"/>
                  <a:cs typeface="Arial" charset="0"/>
                </a:rPr>
                <a:t> B</a:t>
              </a:r>
              <a:endParaRPr lang="zh-CN" altLang="en-US" sz="1200" dirty="0">
                <a:latin typeface="+mn-ea"/>
                <a:ea typeface="+mn-ea"/>
                <a:cs typeface="Arial" charset="0"/>
              </a:endParaRPr>
            </a:p>
          </p:txBody>
        </p:sp>
        <p:sp>
          <p:nvSpPr>
            <p:cNvPr id="10259" name="Line 13"/>
            <p:cNvSpPr>
              <a:spLocks noChangeShapeType="1"/>
            </p:cNvSpPr>
            <p:nvPr/>
          </p:nvSpPr>
          <p:spPr bwMode="auto">
            <a:xfrm>
              <a:off x="2790453" y="2276475"/>
              <a:ext cx="0" cy="2160588"/>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10260" name="Line 13"/>
            <p:cNvSpPr>
              <a:spLocks noChangeShapeType="1"/>
            </p:cNvSpPr>
            <p:nvPr/>
          </p:nvSpPr>
          <p:spPr bwMode="auto">
            <a:xfrm>
              <a:off x="6517184" y="2420938"/>
              <a:ext cx="0" cy="2160587"/>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10263" name="TextBox 8"/>
            <p:cNvSpPr txBox="1">
              <a:spLocks noChangeArrowheads="1"/>
            </p:cNvSpPr>
            <p:nvPr/>
          </p:nvSpPr>
          <p:spPr bwMode="auto">
            <a:xfrm>
              <a:off x="1556965" y="3141663"/>
              <a:ext cx="989373"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10.1.1.1/24</a:t>
              </a:r>
              <a:endParaRPr lang="zh-CN" altLang="en-US" sz="1200" dirty="0">
                <a:latin typeface="+mn-ea"/>
                <a:ea typeface="+mn-ea"/>
                <a:cs typeface="Arial" charset="0"/>
              </a:endParaRPr>
            </a:p>
          </p:txBody>
        </p:sp>
        <p:sp>
          <p:nvSpPr>
            <p:cNvPr id="10264" name="TextBox 8"/>
            <p:cNvSpPr txBox="1">
              <a:spLocks noChangeArrowheads="1"/>
            </p:cNvSpPr>
            <p:nvPr/>
          </p:nvSpPr>
          <p:spPr bwMode="auto">
            <a:xfrm>
              <a:off x="1629990" y="4724400"/>
              <a:ext cx="989373"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10.1.1.2/24</a:t>
              </a:r>
              <a:endParaRPr lang="zh-CN" altLang="en-US" sz="1200" dirty="0">
                <a:latin typeface="+mn-ea"/>
                <a:ea typeface="+mn-ea"/>
                <a:cs typeface="Arial" charset="0"/>
              </a:endParaRPr>
            </a:p>
          </p:txBody>
        </p:sp>
        <p:sp>
          <p:nvSpPr>
            <p:cNvPr id="10265" name="TextBox 8"/>
            <p:cNvSpPr txBox="1">
              <a:spLocks noChangeArrowheads="1"/>
            </p:cNvSpPr>
            <p:nvPr/>
          </p:nvSpPr>
          <p:spPr bwMode="auto">
            <a:xfrm>
              <a:off x="6550080" y="3141663"/>
              <a:ext cx="1258678"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172.16.10.1/24</a:t>
              </a:r>
              <a:endParaRPr lang="zh-CN" altLang="en-US" sz="1200" dirty="0">
                <a:latin typeface="+mn-ea"/>
                <a:ea typeface="+mn-ea"/>
                <a:cs typeface="Arial" charset="0"/>
              </a:endParaRPr>
            </a:p>
          </p:txBody>
        </p:sp>
        <p:sp>
          <p:nvSpPr>
            <p:cNvPr id="10266" name="TextBox 8"/>
            <p:cNvSpPr txBox="1">
              <a:spLocks noChangeArrowheads="1"/>
            </p:cNvSpPr>
            <p:nvPr/>
          </p:nvSpPr>
          <p:spPr bwMode="auto">
            <a:xfrm>
              <a:off x="6550080" y="4724400"/>
              <a:ext cx="1258678"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172.16.10.2/24</a:t>
              </a:r>
              <a:endParaRPr lang="zh-CN" altLang="en-US" sz="1200" dirty="0">
                <a:latin typeface="+mn-ea"/>
                <a:ea typeface="+mn-ea"/>
                <a:cs typeface="Arial" charset="0"/>
              </a:endParaRPr>
            </a:p>
          </p:txBody>
        </p:sp>
        <p:sp>
          <p:nvSpPr>
            <p:cNvPr id="34" name="TextBox 8"/>
            <p:cNvSpPr txBox="1">
              <a:spLocks noChangeArrowheads="1"/>
            </p:cNvSpPr>
            <p:nvPr/>
          </p:nvSpPr>
          <p:spPr bwMode="auto">
            <a:xfrm>
              <a:off x="3210998" y="2780928"/>
              <a:ext cx="466025"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RTA</a:t>
              </a:r>
              <a:endParaRPr lang="zh-CN" altLang="en-US" sz="1200" dirty="0">
                <a:latin typeface="+mn-ea"/>
                <a:ea typeface="+mn-ea"/>
                <a:cs typeface="Arial" charset="0"/>
              </a:endParaRPr>
            </a:p>
          </p:txBody>
        </p:sp>
        <p:sp>
          <p:nvSpPr>
            <p:cNvPr id="35" name="TextBox 8"/>
            <p:cNvSpPr txBox="1">
              <a:spLocks noChangeArrowheads="1"/>
            </p:cNvSpPr>
            <p:nvPr/>
          </p:nvSpPr>
          <p:spPr bwMode="auto">
            <a:xfrm>
              <a:off x="5726191" y="2780928"/>
              <a:ext cx="465705"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RTB</a:t>
              </a:r>
              <a:endParaRPr lang="zh-CN" altLang="en-US" sz="1200" dirty="0">
                <a:latin typeface="+mn-ea"/>
                <a:ea typeface="+mn-ea"/>
                <a:cs typeface="Arial" charset="0"/>
              </a:endParaRPr>
            </a:p>
          </p:txBody>
        </p:sp>
      </p:grpSp>
      <p:pic>
        <p:nvPicPr>
          <p:cNvPr id="39" name="图片 38" descr="PC.png"/>
          <p:cNvPicPr>
            <a:picLocks noChangeAspect="1"/>
          </p:cNvPicPr>
          <p:nvPr/>
        </p:nvPicPr>
        <p:blipFill>
          <a:blip r:embed="rId3" cstate="print"/>
          <a:stretch>
            <a:fillRect/>
          </a:stretch>
        </p:blipFill>
        <p:spPr>
          <a:xfrm>
            <a:off x="2966944" y="2269562"/>
            <a:ext cx="982264" cy="754376"/>
          </a:xfrm>
          <a:prstGeom prst="rect">
            <a:avLst/>
          </a:prstGeom>
        </p:spPr>
      </p:pic>
      <p:pic>
        <p:nvPicPr>
          <p:cNvPr id="40" name="图片 39" descr="PC.png"/>
          <p:cNvPicPr>
            <a:picLocks noChangeAspect="1"/>
          </p:cNvPicPr>
          <p:nvPr/>
        </p:nvPicPr>
        <p:blipFill>
          <a:blip r:embed="rId3" cstate="print"/>
          <a:stretch>
            <a:fillRect/>
          </a:stretch>
        </p:blipFill>
        <p:spPr>
          <a:xfrm>
            <a:off x="2971108" y="3859213"/>
            <a:ext cx="982264" cy="754376"/>
          </a:xfrm>
          <a:prstGeom prst="rect">
            <a:avLst/>
          </a:prstGeom>
        </p:spPr>
      </p:pic>
      <p:pic>
        <p:nvPicPr>
          <p:cNvPr id="41" name="图片 4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770192" y="3118020"/>
            <a:ext cx="823343" cy="642916"/>
          </a:xfrm>
          <a:prstGeom prst="rect">
            <a:avLst/>
          </a:prstGeom>
        </p:spPr>
      </p:pic>
      <p:pic>
        <p:nvPicPr>
          <p:cNvPr id="42" name="图片 4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789723" y="3118020"/>
            <a:ext cx="823343" cy="642916"/>
          </a:xfrm>
          <a:prstGeom prst="rect">
            <a:avLst/>
          </a:prstGeom>
        </p:spPr>
      </p:pic>
      <p:pic>
        <p:nvPicPr>
          <p:cNvPr id="43" name="图片 42" descr="交换机.png"/>
          <p:cNvPicPr>
            <a:picLocks noChangeAspect="1"/>
          </p:cNvPicPr>
          <p:nvPr/>
        </p:nvPicPr>
        <p:blipFill>
          <a:blip r:embed="rId5" cstate="print"/>
          <a:stretch>
            <a:fillRect/>
          </a:stretch>
        </p:blipFill>
        <p:spPr>
          <a:xfrm>
            <a:off x="8253601" y="2389625"/>
            <a:ext cx="830254" cy="679298"/>
          </a:xfrm>
          <a:prstGeom prst="rect">
            <a:avLst/>
          </a:prstGeom>
        </p:spPr>
      </p:pic>
      <p:pic>
        <p:nvPicPr>
          <p:cNvPr id="44" name="图片 43" descr="交换机.png"/>
          <p:cNvPicPr>
            <a:picLocks noChangeAspect="1"/>
          </p:cNvPicPr>
          <p:nvPr/>
        </p:nvPicPr>
        <p:blipFill>
          <a:blip r:embed="rId5" cstate="print"/>
          <a:stretch>
            <a:fillRect/>
          </a:stretch>
        </p:blipFill>
        <p:spPr>
          <a:xfrm>
            <a:off x="8253601" y="4009885"/>
            <a:ext cx="830254" cy="679298"/>
          </a:xfrm>
          <a:prstGeom prst="rect">
            <a:avLst/>
          </a:prstGeom>
        </p:spPr>
      </p:pic>
    </p:spTree>
    <p:extLst>
      <p:ext uri="{BB962C8B-B14F-4D97-AF65-F5344CB8AC3E}">
        <p14:creationId xmlns:p14="http://schemas.microsoft.com/office/powerpoint/2010/main" val="3343211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4" descr="1"/>
          <p:cNvPicPr>
            <a:picLocks noChangeAspect="1" noChangeArrowheads="1"/>
          </p:cNvPicPr>
          <p:nvPr/>
        </p:nvPicPr>
        <p:blipFill>
          <a:blip r:embed="rId3" cstate="print"/>
          <a:srcRect/>
          <a:stretch>
            <a:fillRect/>
          </a:stretch>
        </p:blipFill>
        <p:spPr bwMode="auto">
          <a:xfrm>
            <a:off x="7176120" y="2132857"/>
            <a:ext cx="2664296" cy="597689"/>
          </a:xfrm>
          <a:prstGeom prst="rect">
            <a:avLst/>
          </a:prstGeom>
          <a:noFill/>
          <a:ln w="9525">
            <a:noFill/>
            <a:miter lim="800000"/>
            <a:headEnd/>
            <a:tailEnd/>
          </a:ln>
        </p:spPr>
      </p:pic>
      <p:sp>
        <p:nvSpPr>
          <p:cNvPr id="13315" name="标题 9"/>
          <p:cNvSpPr>
            <a:spLocks noGrp="1"/>
          </p:cNvSpPr>
          <p:nvPr>
            <p:ph type="title"/>
          </p:nvPr>
        </p:nvSpPr>
        <p:spPr/>
        <p:txBody>
          <a:bodyPr/>
          <a:lstStyle/>
          <a:p>
            <a:r>
              <a:rPr lang="en-US" altLang="zh-CN" smtClean="0"/>
              <a:t>TCP</a:t>
            </a:r>
            <a:r>
              <a:rPr lang="zh-CN" altLang="en-US" smtClean="0"/>
              <a:t>封装</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当主机建立了到达目的地的</a:t>
            </a:r>
            <a:r>
              <a:rPr lang="en-US" altLang="zh-CN" dirty="0" smtClean="0"/>
              <a:t>TCP</a:t>
            </a:r>
            <a:r>
              <a:rPr lang="zh-CN" altLang="en-US" dirty="0" smtClean="0"/>
              <a:t>连接后，便开始对应用层数据进行封装。</a:t>
            </a:r>
            <a:endParaRPr lang="en-US" altLang="zh-CN" dirty="0" smtClean="0"/>
          </a:p>
          <a:p>
            <a:endParaRPr lang="zh-CN" altLang="en-US" dirty="0"/>
          </a:p>
        </p:txBody>
      </p:sp>
      <p:pic>
        <p:nvPicPr>
          <p:cNvPr id="13314" name="Picture 34" descr="C:\Users\hk\Desktop\图标美化\终稿\55\8.png"/>
          <p:cNvPicPr>
            <a:picLocks noChangeArrowheads="1"/>
          </p:cNvPicPr>
          <p:nvPr/>
        </p:nvPicPr>
        <p:blipFill>
          <a:blip r:embed="rId4" cstate="print"/>
          <a:srcRect/>
          <a:stretch>
            <a:fillRect/>
          </a:stretch>
        </p:blipFill>
        <p:spPr bwMode="auto">
          <a:xfrm>
            <a:off x="7180264" y="2819400"/>
            <a:ext cx="2663825" cy="649288"/>
          </a:xfrm>
          <a:prstGeom prst="rect">
            <a:avLst/>
          </a:prstGeom>
          <a:noFill/>
          <a:ln w="9525">
            <a:noFill/>
            <a:miter lim="800000"/>
            <a:headEnd/>
            <a:tailEnd/>
          </a:ln>
        </p:spPr>
      </p:pic>
      <p:pic>
        <p:nvPicPr>
          <p:cNvPr id="13320" name="Picture 34" descr="C:\Users\hk\Desktop\图标美化\终稿\55\8.png"/>
          <p:cNvPicPr>
            <a:picLocks noChangeArrowheads="1"/>
          </p:cNvPicPr>
          <p:nvPr/>
        </p:nvPicPr>
        <p:blipFill>
          <a:blip r:embed="rId4" cstate="print"/>
          <a:srcRect/>
          <a:stretch>
            <a:fillRect/>
          </a:stretch>
        </p:blipFill>
        <p:spPr bwMode="auto">
          <a:xfrm>
            <a:off x="7180264" y="3490914"/>
            <a:ext cx="2663825" cy="649287"/>
          </a:xfrm>
          <a:prstGeom prst="rect">
            <a:avLst/>
          </a:prstGeom>
          <a:noFill/>
          <a:ln w="9525">
            <a:noFill/>
            <a:miter lim="800000"/>
            <a:headEnd/>
            <a:tailEnd/>
          </a:ln>
        </p:spPr>
      </p:pic>
      <p:pic>
        <p:nvPicPr>
          <p:cNvPr id="13321" name="Picture 34" descr="C:\Users\hk\Desktop\图标美化\终稿\55\8.png"/>
          <p:cNvPicPr>
            <a:picLocks noChangeArrowheads="1"/>
          </p:cNvPicPr>
          <p:nvPr/>
        </p:nvPicPr>
        <p:blipFill>
          <a:blip r:embed="rId4" cstate="print"/>
          <a:srcRect/>
          <a:stretch>
            <a:fillRect/>
          </a:stretch>
        </p:blipFill>
        <p:spPr bwMode="auto">
          <a:xfrm>
            <a:off x="7180264" y="4186239"/>
            <a:ext cx="2663825" cy="649287"/>
          </a:xfrm>
          <a:prstGeom prst="rect">
            <a:avLst/>
          </a:prstGeom>
          <a:noFill/>
          <a:ln w="9525">
            <a:noFill/>
            <a:miter lim="800000"/>
            <a:headEnd/>
            <a:tailEnd/>
          </a:ln>
        </p:spPr>
      </p:pic>
      <p:sp>
        <p:nvSpPr>
          <p:cNvPr id="13323" name="TextBox 35"/>
          <p:cNvSpPr txBox="1">
            <a:spLocks noChangeArrowheads="1"/>
          </p:cNvSpPr>
          <p:nvPr/>
        </p:nvSpPr>
        <p:spPr bwMode="auto">
          <a:xfrm>
            <a:off x="8031524" y="4275138"/>
            <a:ext cx="877164" cy="369332"/>
          </a:xfrm>
          <a:prstGeom prst="rect">
            <a:avLst/>
          </a:prstGeom>
          <a:noFill/>
          <a:ln w="9525">
            <a:noFill/>
            <a:miter lim="800000"/>
            <a:headEnd/>
            <a:tailEnd/>
          </a:ln>
        </p:spPr>
        <p:txBody>
          <a:bodyPr wrap="none">
            <a:spAutoFit/>
          </a:bodyPr>
          <a:lstStyle/>
          <a:p>
            <a:r>
              <a:rPr lang="zh-CN" altLang="en-US" sz="1800" dirty="0">
                <a:latin typeface="+mn-ea"/>
                <a:ea typeface="+mn-ea"/>
              </a:rPr>
              <a:t>物理层</a:t>
            </a:r>
          </a:p>
        </p:txBody>
      </p:sp>
      <p:sp>
        <p:nvSpPr>
          <p:cNvPr id="13324" name="TextBox 36"/>
          <p:cNvSpPr txBox="1">
            <a:spLocks noChangeArrowheads="1"/>
          </p:cNvSpPr>
          <p:nvPr/>
        </p:nvSpPr>
        <p:spPr bwMode="auto">
          <a:xfrm>
            <a:off x="7800694" y="3613150"/>
            <a:ext cx="1338829" cy="369332"/>
          </a:xfrm>
          <a:prstGeom prst="rect">
            <a:avLst/>
          </a:prstGeom>
          <a:noFill/>
          <a:ln w="9525">
            <a:noFill/>
            <a:miter lim="800000"/>
            <a:headEnd/>
            <a:tailEnd/>
          </a:ln>
        </p:spPr>
        <p:txBody>
          <a:bodyPr wrap="none">
            <a:spAutoFit/>
          </a:bodyPr>
          <a:lstStyle/>
          <a:p>
            <a:r>
              <a:rPr lang="zh-CN" altLang="en-US" sz="1800" dirty="0">
                <a:latin typeface="+mn-ea"/>
                <a:ea typeface="+mn-ea"/>
              </a:rPr>
              <a:t>数据链路层</a:t>
            </a:r>
          </a:p>
        </p:txBody>
      </p:sp>
      <p:sp>
        <p:nvSpPr>
          <p:cNvPr id="13325" name="TextBox 37"/>
          <p:cNvSpPr txBox="1">
            <a:spLocks noChangeArrowheads="1"/>
          </p:cNvSpPr>
          <p:nvPr/>
        </p:nvSpPr>
        <p:spPr bwMode="auto">
          <a:xfrm>
            <a:off x="8031526" y="2911475"/>
            <a:ext cx="877163" cy="369332"/>
          </a:xfrm>
          <a:prstGeom prst="rect">
            <a:avLst/>
          </a:prstGeom>
          <a:noFill/>
          <a:ln w="9525">
            <a:noFill/>
            <a:miter lim="800000"/>
            <a:headEnd/>
            <a:tailEnd/>
          </a:ln>
        </p:spPr>
        <p:txBody>
          <a:bodyPr wrap="none">
            <a:spAutoFit/>
          </a:bodyPr>
          <a:lstStyle/>
          <a:p>
            <a:r>
              <a:rPr lang="zh-CN" altLang="en-US" sz="1800" dirty="0">
                <a:latin typeface="+mn-ea"/>
                <a:ea typeface="+mn-ea"/>
              </a:rPr>
              <a:t>网络层</a:t>
            </a:r>
          </a:p>
        </p:txBody>
      </p:sp>
      <p:sp>
        <p:nvSpPr>
          <p:cNvPr id="13326" name="TextBox 38"/>
          <p:cNvSpPr txBox="1">
            <a:spLocks noChangeArrowheads="1"/>
          </p:cNvSpPr>
          <p:nvPr/>
        </p:nvSpPr>
        <p:spPr bwMode="auto">
          <a:xfrm>
            <a:off x="8031524" y="2190750"/>
            <a:ext cx="877164" cy="369332"/>
          </a:xfrm>
          <a:prstGeom prst="rect">
            <a:avLst/>
          </a:prstGeom>
          <a:noFill/>
          <a:ln w="9525">
            <a:noFill/>
            <a:miter lim="800000"/>
            <a:headEnd/>
            <a:tailEnd/>
          </a:ln>
        </p:spPr>
        <p:txBody>
          <a:bodyPr wrap="none">
            <a:spAutoFit/>
          </a:bodyPr>
          <a:lstStyle/>
          <a:p>
            <a:r>
              <a:rPr lang="zh-CN" altLang="en-US" sz="1800" b="1" dirty="0">
                <a:latin typeface="+mn-ea"/>
                <a:ea typeface="+mn-ea"/>
              </a:rPr>
              <a:t>传输层</a:t>
            </a:r>
          </a:p>
        </p:txBody>
      </p:sp>
      <p:sp>
        <p:nvSpPr>
          <p:cNvPr id="62" name="Rectangle 97"/>
          <p:cNvSpPr>
            <a:spLocks noChangeArrowheads="1"/>
          </p:cNvSpPr>
          <p:nvPr/>
        </p:nvSpPr>
        <p:spPr bwMode="auto">
          <a:xfrm>
            <a:off x="3432176" y="2219553"/>
            <a:ext cx="1655763" cy="490537"/>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lIns="216000" tIns="0" anchor="ctr"/>
          <a:lstStyle/>
          <a:p>
            <a:pPr defTabSz="784225">
              <a:lnSpc>
                <a:spcPct val="120000"/>
              </a:lnSpc>
              <a:buClr>
                <a:srgbClr val="990000"/>
              </a:buClr>
              <a:buSzPct val="85000"/>
              <a:defRPr/>
            </a:pPr>
            <a:r>
              <a:rPr lang="en-US" altLang="zh-CN" sz="1600" dirty="0">
                <a:solidFill>
                  <a:schemeClr val="bg1"/>
                </a:solidFill>
                <a:latin typeface="+mn-ea"/>
                <a:ea typeface="+mn-ea"/>
              </a:rPr>
              <a:t>TCP Header</a:t>
            </a:r>
          </a:p>
        </p:txBody>
      </p:sp>
      <p:sp>
        <p:nvSpPr>
          <p:cNvPr id="63" name="Rectangle 98"/>
          <p:cNvSpPr>
            <a:spLocks noChangeArrowheads="1"/>
          </p:cNvSpPr>
          <p:nvPr/>
        </p:nvSpPr>
        <p:spPr bwMode="auto">
          <a:xfrm>
            <a:off x="5087938" y="2219553"/>
            <a:ext cx="1943602" cy="490537"/>
          </a:xfrm>
          <a:prstGeom prst="rect">
            <a:avLst/>
          </a:prstGeom>
          <a:solidFill>
            <a:srgbClr val="74C2E1"/>
          </a:solidFill>
          <a:ln w="19050" cap="flat" cmpd="sng" algn="ctr">
            <a:solidFill>
              <a:schemeClr val="bg1">
                <a:lumMod val="50000"/>
              </a:schemeClr>
            </a:solidFill>
            <a:prstDash val="dash"/>
            <a:round/>
            <a:headEnd type="none" w="med" len="med"/>
            <a:tailEnd type="none" w="med" len="med"/>
          </a:ln>
          <a:effectLst>
            <a:outerShdw dist="2540000" dir="21540000" sx="1000" sy="1000" algn="ctr" rotWithShape="0">
              <a:srgbClr val="000000">
                <a:alpha val="84000"/>
              </a:srgbClr>
            </a:outerShdw>
          </a:effectLst>
          <a:scene3d>
            <a:camera prst="orthographicFront"/>
            <a:lightRig rig="chilly" dir="t"/>
          </a:scene3d>
          <a:sp3d prstMaterial="powder">
            <a:bevelT w="38100" h="38100"/>
            <a:bevelB/>
          </a:sp3d>
        </p:spPr>
        <p:txBody>
          <a:bodyPr lIns="756000" tIns="0" anchor="ctr"/>
          <a:lstStyle/>
          <a:p>
            <a:pPr defTabSz="784225">
              <a:lnSpc>
                <a:spcPct val="120000"/>
              </a:lnSpc>
              <a:buClr>
                <a:srgbClr val="990000"/>
              </a:buClr>
              <a:buSzPct val="85000"/>
              <a:defRPr/>
            </a:pPr>
            <a:r>
              <a:rPr lang="en-US" altLang="zh-CN" sz="1600" dirty="0">
                <a:solidFill>
                  <a:schemeClr val="bg1"/>
                </a:solidFill>
                <a:latin typeface="+mn-ea"/>
                <a:ea typeface="+mn-ea"/>
              </a:rPr>
              <a:t>Data </a:t>
            </a:r>
          </a:p>
        </p:txBody>
      </p:sp>
      <p:sp>
        <p:nvSpPr>
          <p:cNvPr id="71" name="任意多边形 70"/>
          <p:cNvSpPr/>
          <p:nvPr/>
        </p:nvSpPr>
        <p:spPr bwMode="auto">
          <a:xfrm>
            <a:off x="2405063" y="2708275"/>
            <a:ext cx="4051300" cy="433388"/>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770911 w 2987278"/>
              <a:gd name="connsiteY0" fmla="*/ 0 h 1497724"/>
              <a:gd name="connsiteX1" fmla="*/ 2051364 w 2987278"/>
              <a:gd name="connsiteY1" fmla="*/ 2226 h 1497724"/>
              <a:gd name="connsiteX2" fmla="*/ 2987278 w 2987278"/>
              <a:gd name="connsiteY2" fmla="*/ 1497724 h 1497724"/>
              <a:gd name="connsiteX3" fmla="*/ 0 w 2987278"/>
              <a:gd name="connsiteY3" fmla="*/ 1497724 h 1497724"/>
              <a:gd name="connsiteX4" fmla="*/ 770911 w 2987278"/>
              <a:gd name="connsiteY4" fmla="*/ 0 h 1497724"/>
              <a:gd name="connsiteX0" fmla="*/ 770911 w 3097492"/>
              <a:gd name="connsiteY0" fmla="*/ 0 h 1497724"/>
              <a:gd name="connsiteX1" fmla="*/ 2051364 w 3097492"/>
              <a:gd name="connsiteY1" fmla="*/ 2226 h 1497724"/>
              <a:gd name="connsiteX2" fmla="*/ 3097492 w 3097492"/>
              <a:gd name="connsiteY2" fmla="*/ 1495322 h 1497724"/>
              <a:gd name="connsiteX3" fmla="*/ 0 w 3097492"/>
              <a:gd name="connsiteY3" fmla="*/ 1497724 h 1497724"/>
              <a:gd name="connsiteX4" fmla="*/ 770911 w 3097492"/>
              <a:gd name="connsiteY4" fmla="*/ 0 h 1497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492" h="1497724">
                <a:moveTo>
                  <a:pt x="770911" y="0"/>
                </a:moveTo>
                <a:lnTo>
                  <a:pt x="2051364" y="2226"/>
                </a:lnTo>
                <a:lnTo>
                  <a:pt x="3097492" y="1495322"/>
                </a:lnTo>
                <a:lnTo>
                  <a:pt x="0" y="1497724"/>
                </a:lnTo>
                <a:lnTo>
                  <a:pt x="770911"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a:latin typeface="+mn-ea"/>
              <a:ea typeface="+mn-ea"/>
            </a:endParaRPr>
          </a:p>
        </p:txBody>
      </p:sp>
      <p:sp>
        <p:nvSpPr>
          <p:cNvPr id="13362" name="TextBox 38"/>
          <p:cNvSpPr txBox="1">
            <a:spLocks noChangeArrowheads="1"/>
          </p:cNvSpPr>
          <p:nvPr/>
        </p:nvSpPr>
        <p:spPr bwMode="auto">
          <a:xfrm>
            <a:off x="7983702" y="1619250"/>
            <a:ext cx="877163" cy="369332"/>
          </a:xfrm>
          <a:prstGeom prst="rect">
            <a:avLst/>
          </a:prstGeom>
          <a:noFill/>
          <a:ln w="9525">
            <a:noFill/>
            <a:miter lim="800000"/>
            <a:headEnd/>
            <a:tailEnd/>
          </a:ln>
        </p:spPr>
        <p:txBody>
          <a:bodyPr wrap="none">
            <a:spAutoFit/>
          </a:bodyPr>
          <a:lstStyle/>
          <a:p>
            <a:r>
              <a:rPr lang="zh-CN" altLang="en-US" sz="1800" dirty="0">
                <a:latin typeface="+mn-ea"/>
                <a:ea typeface="+mn-ea"/>
              </a:rPr>
              <a:t>数据段</a:t>
            </a:r>
          </a:p>
        </p:txBody>
      </p:sp>
      <p:sp>
        <p:nvSpPr>
          <p:cNvPr id="100" name="TextBox 8"/>
          <p:cNvSpPr txBox="1">
            <a:spLocks noChangeArrowheads="1"/>
          </p:cNvSpPr>
          <p:nvPr/>
        </p:nvSpPr>
        <p:spPr bwMode="auto">
          <a:xfrm>
            <a:off x="2403523" y="1479625"/>
            <a:ext cx="644728" cy="276999"/>
          </a:xfrm>
          <a:prstGeom prst="rect">
            <a:avLst/>
          </a:prstGeom>
          <a:noFill/>
          <a:ln w="9525">
            <a:noFill/>
            <a:miter lim="800000"/>
            <a:headEnd/>
            <a:tailEnd/>
          </a:ln>
        </p:spPr>
        <p:txBody>
          <a:bodyPr wrap="none">
            <a:spAutoFit/>
          </a:body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grpSp>
        <p:nvGrpSpPr>
          <p:cNvPr id="55" name="Group 69"/>
          <p:cNvGrpSpPr/>
          <p:nvPr/>
        </p:nvGrpSpPr>
        <p:grpSpPr>
          <a:xfrm>
            <a:off x="2323010" y="3141663"/>
            <a:ext cx="4471173" cy="2303562"/>
            <a:chOff x="799009" y="3141663"/>
            <a:chExt cx="4471173" cy="2303562"/>
          </a:xfrm>
        </p:grpSpPr>
        <p:sp>
          <p:nvSpPr>
            <p:cNvPr id="95" name="Text Box 85"/>
            <p:cNvSpPr txBox="1">
              <a:spLocks noChangeArrowheads="1"/>
            </p:cNvSpPr>
            <p:nvPr/>
          </p:nvSpPr>
          <p:spPr bwMode="auto">
            <a:xfrm>
              <a:off x="2589117" y="4221088"/>
              <a:ext cx="255587" cy="534987"/>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200" dirty="0">
                  <a:latin typeface="+mn-ea"/>
                  <a:ea typeface="+mn-ea"/>
                  <a:cs typeface="Arial" pitchFamily="34" charset="0"/>
                </a:rPr>
                <a:t>SYN</a:t>
              </a:r>
              <a:endParaRPr kumimoji="1" lang="zh-CN" altLang="en-US" sz="1200" dirty="0">
                <a:latin typeface="+mn-ea"/>
                <a:ea typeface="+mn-ea"/>
                <a:cs typeface="Arial" pitchFamily="34" charset="0"/>
              </a:endParaRPr>
            </a:p>
          </p:txBody>
        </p:sp>
        <p:sp>
          <p:nvSpPr>
            <p:cNvPr id="96" name="Text Box 82"/>
            <p:cNvSpPr txBox="1">
              <a:spLocks noChangeArrowheads="1"/>
            </p:cNvSpPr>
            <p:nvPr/>
          </p:nvSpPr>
          <p:spPr bwMode="auto">
            <a:xfrm>
              <a:off x="2397471" y="4221088"/>
              <a:ext cx="254000" cy="536575"/>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200" dirty="0">
                  <a:latin typeface="+mn-ea"/>
                  <a:ea typeface="+mn-ea"/>
                  <a:cs typeface="Arial" pitchFamily="34" charset="0"/>
                </a:rPr>
                <a:t>RST</a:t>
              </a:r>
              <a:endParaRPr kumimoji="1" lang="zh-CN" altLang="en-US" sz="1200" dirty="0">
                <a:latin typeface="+mn-ea"/>
                <a:ea typeface="+mn-ea"/>
                <a:cs typeface="Arial" pitchFamily="34" charset="0"/>
              </a:endParaRPr>
            </a:p>
          </p:txBody>
        </p:sp>
        <p:sp>
          <p:nvSpPr>
            <p:cNvPr id="92" name="Text Box 86"/>
            <p:cNvSpPr txBox="1">
              <a:spLocks noChangeArrowheads="1"/>
            </p:cNvSpPr>
            <p:nvPr/>
          </p:nvSpPr>
          <p:spPr bwMode="auto">
            <a:xfrm>
              <a:off x="2845452" y="4221088"/>
              <a:ext cx="254000" cy="534987"/>
            </a:xfrm>
            <a:prstGeom prst="rect">
              <a:avLst/>
            </a:prstGeom>
            <a:noFill/>
            <a:ln w="9525" cap="rnd">
              <a:noFill/>
              <a:prstDash val="sysDot"/>
              <a:miter lim="800000"/>
              <a:headEnd/>
              <a:tailEnd/>
            </a:ln>
          </p:spPr>
          <p:txBody>
            <a:bodyPr>
              <a:spAutoFit/>
            </a:bodyPr>
            <a:lstStyle/>
            <a:p>
              <a:pPr eaLnBrk="1" hangingPunct="1">
                <a:lnSpc>
                  <a:spcPct val="80000"/>
                </a:lnSpc>
              </a:pPr>
              <a:r>
                <a:rPr kumimoji="1" lang="en-US" altLang="zh-CN" sz="1200" dirty="0" smtClean="0">
                  <a:latin typeface="+mn-ea"/>
                  <a:ea typeface="+mn-ea"/>
                  <a:cs typeface="Arial" pitchFamily="34" charset="0"/>
                </a:rPr>
                <a:t>FIN</a:t>
              </a:r>
              <a:endParaRPr kumimoji="1" lang="zh-CN" altLang="en-US" sz="1200" dirty="0">
                <a:latin typeface="+mn-ea"/>
                <a:ea typeface="+mn-ea"/>
                <a:cs typeface="Arial" pitchFamily="34" charset="0"/>
              </a:endParaRPr>
            </a:p>
          </p:txBody>
        </p:sp>
        <p:sp>
          <p:nvSpPr>
            <p:cNvPr id="56" name="Rectangle 33"/>
            <p:cNvSpPr>
              <a:spLocks noChangeArrowheads="1"/>
            </p:cNvSpPr>
            <p:nvPr/>
          </p:nvSpPr>
          <p:spPr bwMode="auto">
            <a:xfrm>
              <a:off x="879475" y="3141663"/>
              <a:ext cx="4389120" cy="2303462"/>
            </a:xfrm>
            <a:prstGeom prst="rect">
              <a:avLst/>
            </a:prstGeom>
            <a:noFill/>
            <a:ln w="3175">
              <a:solidFill>
                <a:schemeClr val="tx1"/>
              </a:solidFill>
              <a:miter lim="800000"/>
              <a:headEnd/>
              <a:tailEnd/>
            </a:ln>
          </p:spPr>
          <p:txBody>
            <a:bodyPr wrap="none" anchor="ctr"/>
            <a:lstStyle/>
            <a:p>
              <a:endParaRPr lang="zh-CN" altLang="en-US" sz="1200">
                <a:latin typeface="+mn-ea"/>
                <a:ea typeface="+mn-ea"/>
                <a:cs typeface="Arial" pitchFamily="34" charset="0"/>
              </a:endParaRPr>
            </a:p>
          </p:txBody>
        </p:sp>
        <p:sp>
          <p:nvSpPr>
            <p:cNvPr id="58" name="Line 34"/>
            <p:cNvSpPr>
              <a:spLocks noChangeShapeType="1"/>
            </p:cNvSpPr>
            <p:nvPr/>
          </p:nvSpPr>
          <p:spPr bwMode="auto">
            <a:xfrm>
              <a:off x="880744" y="3505200"/>
              <a:ext cx="4389120" cy="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66" name="Line 35"/>
            <p:cNvSpPr>
              <a:spLocks noChangeShapeType="1"/>
            </p:cNvSpPr>
            <p:nvPr/>
          </p:nvSpPr>
          <p:spPr bwMode="auto">
            <a:xfrm>
              <a:off x="1690688" y="3789363"/>
              <a:ext cx="0" cy="0"/>
            </a:xfrm>
            <a:prstGeom prst="line">
              <a:avLst/>
            </a:prstGeom>
            <a:noFill/>
            <a:ln w="3175" cap="rnd">
              <a:solidFill>
                <a:schemeClr val="tx1"/>
              </a:solidFill>
              <a:prstDash val="sysDot"/>
              <a:round/>
              <a:headEnd/>
              <a:tailEnd/>
            </a:ln>
          </p:spPr>
          <p:txBody>
            <a:bodyPr wrap="none" anchor="ctr"/>
            <a:lstStyle/>
            <a:p>
              <a:endParaRPr lang="zh-CN" altLang="en-US" sz="1200">
                <a:latin typeface="+mn-ea"/>
                <a:ea typeface="+mn-ea"/>
                <a:cs typeface="Arial" pitchFamily="34" charset="0"/>
              </a:endParaRPr>
            </a:p>
          </p:txBody>
        </p:sp>
        <p:sp>
          <p:nvSpPr>
            <p:cNvPr id="67" name="Line 36"/>
            <p:cNvSpPr>
              <a:spLocks noChangeShapeType="1"/>
            </p:cNvSpPr>
            <p:nvPr/>
          </p:nvSpPr>
          <p:spPr bwMode="auto">
            <a:xfrm>
              <a:off x="879474" y="3870325"/>
              <a:ext cx="4389120" cy="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68" name="Line 37"/>
            <p:cNvSpPr>
              <a:spLocks noChangeShapeType="1"/>
            </p:cNvSpPr>
            <p:nvPr/>
          </p:nvSpPr>
          <p:spPr bwMode="auto">
            <a:xfrm>
              <a:off x="879474" y="4229100"/>
              <a:ext cx="4389120" cy="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69" name="Line 38"/>
            <p:cNvSpPr>
              <a:spLocks noChangeShapeType="1"/>
            </p:cNvSpPr>
            <p:nvPr/>
          </p:nvSpPr>
          <p:spPr bwMode="auto">
            <a:xfrm>
              <a:off x="879474" y="5067300"/>
              <a:ext cx="4389120" cy="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70" name="Line 39"/>
            <p:cNvSpPr>
              <a:spLocks noChangeShapeType="1"/>
            </p:cNvSpPr>
            <p:nvPr/>
          </p:nvSpPr>
          <p:spPr bwMode="auto">
            <a:xfrm>
              <a:off x="881062" y="4683125"/>
              <a:ext cx="4389120" cy="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72" name="Line 40"/>
            <p:cNvSpPr>
              <a:spLocks noChangeShapeType="1"/>
            </p:cNvSpPr>
            <p:nvPr/>
          </p:nvSpPr>
          <p:spPr bwMode="auto">
            <a:xfrm>
              <a:off x="3074035" y="3148013"/>
              <a:ext cx="0" cy="341312"/>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73" name="Text Box 48"/>
            <p:cNvSpPr txBox="1">
              <a:spLocks noChangeArrowheads="1"/>
            </p:cNvSpPr>
            <p:nvPr/>
          </p:nvSpPr>
          <p:spPr bwMode="auto">
            <a:xfrm>
              <a:off x="3161636" y="3187440"/>
              <a:ext cx="2046288" cy="276225"/>
            </a:xfrm>
            <a:prstGeom prst="rect">
              <a:avLst/>
            </a:prstGeom>
            <a:noFill/>
            <a:ln w="9525" cap="rnd">
              <a:noFill/>
              <a:prstDash val="sysDot"/>
              <a:miter lim="800000"/>
              <a:headEnd/>
              <a:tailEnd/>
            </a:ln>
          </p:spPr>
          <p:txBody>
            <a:bodyPr anchor="ctr">
              <a:spAutoFit/>
            </a:bodyPr>
            <a:lstStyle/>
            <a:p>
              <a:pPr eaLnBrk="1" hangingPunct="1"/>
              <a:r>
                <a:rPr kumimoji="1" lang="en-US" altLang="zh-CN" sz="1200" b="1" dirty="0">
                  <a:solidFill>
                    <a:srgbClr val="C00000"/>
                  </a:solidFill>
                  <a:latin typeface="+mn-ea"/>
                  <a:ea typeface="+mn-ea"/>
                  <a:cs typeface="Arial" pitchFamily="34" charset="0"/>
                </a:rPr>
                <a:t>Destination  Port</a:t>
              </a:r>
              <a:r>
                <a:rPr kumimoji="1" lang="en-US" altLang="zh-CN" sz="1200" b="1" dirty="0" smtClean="0">
                  <a:solidFill>
                    <a:srgbClr val="C00000"/>
                  </a:solidFill>
                  <a:latin typeface="+mn-ea"/>
                  <a:ea typeface="+mn-ea"/>
                  <a:cs typeface="Arial" pitchFamily="34" charset="0"/>
                </a:rPr>
                <a:t>: 80</a:t>
              </a:r>
              <a:endParaRPr kumimoji="1" lang="en-US" altLang="zh-CN" sz="1200" b="1" dirty="0">
                <a:solidFill>
                  <a:srgbClr val="C00000"/>
                </a:solidFill>
                <a:latin typeface="+mn-ea"/>
                <a:ea typeface="+mn-ea"/>
                <a:cs typeface="Arial" pitchFamily="34" charset="0"/>
              </a:endParaRPr>
            </a:p>
          </p:txBody>
        </p:sp>
        <p:sp>
          <p:nvSpPr>
            <p:cNvPr id="74" name="Text Box 49"/>
            <p:cNvSpPr txBox="1">
              <a:spLocks noChangeArrowheads="1"/>
            </p:cNvSpPr>
            <p:nvPr/>
          </p:nvSpPr>
          <p:spPr bwMode="auto">
            <a:xfrm>
              <a:off x="2346343" y="3555613"/>
              <a:ext cx="1548822"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Sequence Number</a:t>
              </a:r>
            </a:p>
          </p:txBody>
        </p:sp>
        <p:sp>
          <p:nvSpPr>
            <p:cNvPr id="75" name="Text Box 55"/>
            <p:cNvSpPr txBox="1">
              <a:spLocks noChangeArrowheads="1"/>
            </p:cNvSpPr>
            <p:nvPr/>
          </p:nvSpPr>
          <p:spPr bwMode="auto">
            <a:xfrm>
              <a:off x="3842313" y="4323169"/>
              <a:ext cx="795411"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Window</a:t>
              </a:r>
            </a:p>
          </p:txBody>
        </p:sp>
        <p:sp>
          <p:nvSpPr>
            <p:cNvPr id="76" name="Text Box 56"/>
            <p:cNvSpPr txBox="1">
              <a:spLocks noChangeArrowheads="1"/>
            </p:cNvSpPr>
            <p:nvPr/>
          </p:nvSpPr>
          <p:spPr bwMode="auto">
            <a:xfrm>
              <a:off x="1574545" y="4744651"/>
              <a:ext cx="938077"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Checksum</a:t>
              </a:r>
              <a:endParaRPr kumimoji="1" lang="zh-CN" altLang="en-US" sz="1200" dirty="0">
                <a:latin typeface="+mn-ea"/>
                <a:ea typeface="+mn-ea"/>
                <a:cs typeface="Arial" pitchFamily="34" charset="0"/>
              </a:endParaRPr>
            </a:p>
          </p:txBody>
        </p:sp>
        <p:sp>
          <p:nvSpPr>
            <p:cNvPr id="77" name="Text Box 57"/>
            <p:cNvSpPr txBox="1">
              <a:spLocks noChangeArrowheads="1"/>
            </p:cNvSpPr>
            <p:nvPr/>
          </p:nvSpPr>
          <p:spPr bwMode="auto">
            <a:xfrm>
              <a:off x="2123728" y="5118507"/>
              <a:ext cx="769763"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Options</a:t>
              </a:r>
            </a:p>
          </p:txBody>
        </p:sp>
        <p:sp>
          <p:nvSpPr>
            <p:cNvPr id="78" name="Text Box 66"/>
            <p:cNvSpPr txBox="1">
              <a:spLocks noChangeArrowheads="1"/>
            </p:cNvSpPr>
            <p:nvPr/>
          </p:nvSpPr>
          <p:spPr bwMode="auto">
            <a:xfrm>
              <a:off x="1249911" y="3186722"/>
              <a:ext cx="1605376"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b="1" dirty="0">
                  <a:solidFill>
                    <a:srgbClr val="C00000"/>
                  </a:solidFill>
                  <a:latin typeface="+mn-ea"/>
                  <a:ea typeface="+mn-ea"/>
                  <a:cs typeface="Arial" pitchFamily="34" charset="0"/>
                </a:rPr>
                <a:t>Source  Port</a:t>
              </a:r>
              <a:r>
                <a:rPr kumimoji="1" lang="en-US" altLang="zh-CN" sz="1200" b="1" dirty="0" smtClean="0">
                  <a:solidFill>
                    <a:srgbClr val="C00000"/>
                  </a:solidFill>
                  <a:latin typeface="+mn-ea"/>
                  <a:ea typeface="+mn-ea"/>
                  <a:cs typeface="Arial" pitchFamily="34" charset="0"/>
                </a:rPr>
                <a:t>: 1027</a:t>
              </a:r>
              <a:endParaRPr kumimoji="1" lang="en-US" altLang="zh-CN" sz="1200" b="1" dirty="0">
                <a:solidFill>
                  <a:srgbClr val="C00000"/>
                </a:solidFill>
                <a:latin typeface="+mn-ea"/>
                <a:ea typeface="+mn-ea"/>
                <a:cs typeface="Arial" pitchFamily="34" charset="0"/>
              </a:endParaRPr>
            </a:p>
          </p:txBody>
        </p:sp>
        <p:sp>
          <p:nvSpPr>
            <p:cNvPr id="79" name="Line 68"/>
            <p:cNvSpPr>
              <a:spLocks noChangeShapeType="1"/>
            </p:cNvSpPr>
            <p:nvPr/>
          </p:nvSpPr>
          <p:spPr bwMode="auto">
            <a:xfrm>
              <a:off x="1428031" y="4230614"/>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80" name="Text Box 69"/>
            <p:cNvSpPr txBox="1">
              <a:spLocks noChangeArrowheads="1"/>
            </p:cNvSpPr>
            <p:nvPr/>
          </p:nvSpPr>
          <p:spPr bwMode="auto">
            <a:xfrm>
              <a:off x="2070588" y="3918689"/>
              <a:ext cx="2214068"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Acknowledgement Number</a:t>
              </a:r>
            </a:p>
          </p:txBody>
        </p:sp>
        <p:sp>
          <p:nvSpPr>
            <p:cNvPr id="81" name="Text Box 70"/>
            <p:cNvSpPr txBox="1">
              <a:spLocks noChangeArrowheads="1"/>
            </p:cNvSpPr>
            <p:nvPr/>
          </p:nvSpPr>
          <p:spPr bwMode="auto">
            <a:xfrm>
              <a:off x="799009" y="4230688"/>
              <a:ext cx="720080" cy="461962"/>
            </a:xfrm>
            <a:prstGeom prst="rect">
              <a:avLst/>
            </a:prstGeom>
            <a:noFill/>
            <a:ln w="9525" cap="rnd">
              <a:noFill/>
              <a:prstDash val="sysDot"/>
              <a:miter lim="800000"/>
              <a:headEnd/>
              <a:tailEnd/>
            </a:ln>
          </p:spPr>
          <p:txBody>
            <a:bodyPr wrap="square" anchor="ctr">
              <a:spAutoFit/>
            </a:bodyPr>
            <a:lstStyle/>
            <a:p>
              <a:pPr eaLnBrk="1" hangingPunct="1"/>
              <a:r>
                <a:rPr kumimoji="1" lang="en-US" altLang="zh-CN" sz="1200" dirty="0">
                  <a:latin typeface="+mn-ea"/>
                  <a:ea typeface="+mn-ea"/>
                  <a:cs typeface="Arial" pitchFamily="34" charset="0"/>
                </a:rPr>
                <a:t>Header Length</a:t>
              </a:r>
            </a:p>
          </p:txBody>
        </p:sp>
        <p:sp>
          <p:nvSpPr>
            <p:cNvPr id="82" name="Text Box 72"/>
            <p:cNvSpPr txBox="1">
              <a:spLocks noChangeArrowheads="1"/>
            </p:cNvSpPr>
            <p:nvPr/>
          </p:nvSpPr>
          <p:spPr bwMode="auto">
            <a:xfrm>
              <a:off x="1331640" y="4334282"/>
              <a:ext cx="581283" cy="276999"/>
            </a:xfrm>
            <a:prstGeom prst="rect">
              <a:avLst/>
            </a:prstGeom>
            <a:noFill/>
            <a:ln w="9525" cap="rnd">
              <a:noFill/>
              <a:prstDash val="sysDot"/>
              <a:miter lim="800000"/>
              <a:headEnd/>
              <a:tailEnd/>
            </a:ln>
          </p:spPr>
          <p:txBody>
            <a:bodyPr wrap="square" anchor="ctr">
              <a:spAutoFit/>
            </a:bodyPr>
            <a:lstStyle/>
            <a:p>
              <a:pPr eaLnBrk="1" hangingPunct="1"/>
              <a:r>
                <a:rPr kumimoji="1" lang="en-US" altLang="zh-CN" sz="1200" dirty="0">
                  <a:latin typeface="+mn-ea"/>
                  <a:ea typeface="+mn-ea"/>
                  <a:cs typeface="Arial" pitchFamily="34" charset="0"/>
                </a:rPr>
                <a:t>Resv.</a:t>
              </a:r>
            </a:p>
          </p:txBody>
        </p:sp>
        <p:sp>
          <p:nvSpPr>
            <p:cNvPr id="83" name="Line 73"/>
            <p:cNvSpPr>
              <a:spLocks noChangeShapeType="1"/>
            </p:cNvSpPr>
            <p:nvPr/>
          </p:nvSpPr>
          <p:spPr bwMode="auto">
            <a:xfrm>
              <a:off x="2246747"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84" name="Line 75"/>
            <p:cNvSpPr>
              <a:spLocks noChangeShapeType="1"/>
            </p:cNvSpPr>
            <p:nvPr/>
          </p:nvSpPr>
          <p:spPr bwMode="auto">
            <a:xfrm>
              <a:off x="3068846"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86" name="Line 77"/>
            <p:cNvSpPr>
              <a:spLocks noChangeShapeType="1"/>
            </p:cNvSpPr>
            <p:nvPr/>
          </p:nvSpPr>
          <p:spPr bwMode="auto">
            <a:xfrm>
              <a:off x="2416523"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87" name="Line 78"/>
            <p:cNvSpPr>
              <a:spLocks noChangeShapeType="1"/>
            </p:cNvSpPr>
            <p:nvPr/>
          </p:nvSpPr>
          <p:spPr bwMode="auto">
            <a:xfrm>
              <a:off x="2613495"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88" name="Line 79"/>
            <p:cNvSpPr>
              <a:spLocks noChangeShapeType="1"/>
            </p:cNvSpPr>
            <p:nvPr/>
          </p:nvSpPr>
          <p:spPr bwMode="auto">
            <a:xfrm>
              <a:off x="2842445"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90" name="Line 87"/>
            <p:cNvSpPr>
              <a:spLocks noChangeShapeType="1"/>
            </p:cNvSpPr>
            <p:nvPr/>
          </p:nvSpPr>
          <p:spPr bwMode="auto">
            <a:xfrm>
              <a:off x="3074035" y="4691289"/>
              <a:ext cx="0" cy="357188"/>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91" name="Text Box 88"/>
            <p:cNvSpPr txBox="1">
              <a:spLocks noChangeArrowheads="1"/>
            </p:cNvSpPr>
            <p:nvPr/>
          </p:nvSpPr>
          <p:spPr bwMode="auto">
            <a:xfrm>
              <a:off x="3598582" y="4737844"/>
              <a:ext cx="1308371"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Urgent  Pointer</a:t>
              </a:r>
            </a:p>
          </p:txBody>
        </p:sp>
        <p:sp>
          <p:nvSpPr>
            <p:cNvPr id="93" name="Text Box 84"/>
            <p:cNvSpPr txBox="1">
              <a:spLocks noChangeArrowheads="1"/>
            </p:cNvSpPr>
            <p:nvPr/>
          </p:nvSpPr>
          <p:spPr bwMode="auto">
            <a:xfrm>
              <a:off x="2205262" y="4221088"/>
              <a:ext cx="254000" cy="534987"/>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200" dirty="0">
                  <a:latin typeface="+mn-ea"/>
                  <a:ea typeface="+mn-ea"/>
                  <a:cs typeface="Arial" pitchFamily="34" charset="0"/>
                </a:rPr>
                <a:t>PSH</a:t>
              </a:r>
              <a:endParaRPr kumimoji="1" lang="zh-CN" altLang="en-US" sz="1200" dirty="0">
                <a:latin typeface="+mn-ea"/>
                <a:ea typeface="+mn-ea"/>
                <a:cs typeface="Arial" pitchFamily="34" charset="0"/>
              </a:endParaRPr>
            </a:p>
          </p:txBody>
        </p:sp>
        <p:sp>
          <p:nvSpPr>
            <p:cNvPr id="94" name="Text Box 81"/>
            <p:cNvSpPr txBox="1">
              <a:spLocks noChangeArrowheads="1"/>
            </p:cNvSpPr>
            <p:nvPr/>
          </p:nvSpPr>
          <p:spPr bwMode="auto">
            <a:xfrm>
              <a:off x="1807118" y="4221088"/>
              <a:ext cx="254000" cy="536575"/>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200" dirty="0">
                  <a:latin typeface="+mn-ea"/>
                  <a:ea typeface="+mn-ea"/>
                  <a:cs typeface="Arial" pitchFamily="34" charset="0"/>
                </a:rPr>
                <a:t>URG</a:t>
              </a:r>
              <a:endParaRPr kumimoji="1" lang="zh-CN" altLang="en-US" sz="1200" dirty="0">
                <a:latin typeface="+mn-ea"/>
                <a:ea typeface="+mn-ea"/>
                <a:cs typeface="Arial" pitchFamily="34" charset="0"/>
              </a:endParaRPr>
            </a:p>
          </p:txBody>
        </p:sp>
        <p:sp>
          <p:nvSpPr>
            <p:cNvPr id="101" name="Text Box 83"/>
            <p:cNvSpPr txBox="1">
              <a:spLocks noChangeArrowheads="1"/>
            </p:cNvSpPr>
            <p:nvPr/>
          </p:nvSpPr>
          <p:spPr bwMode="auto">
            <a:xfrm>
              <a:off x="2013744" y="4221088"/>
              <a:ext cx="254000" cy="536575"/>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200" dirty="0">
                  <a:latin typeface="+mn-ea"/>
                  <a:ea typeface="+mn-ea"/>
                  <a:cs typeface="Arial" pitchFamily="34" charset="0"/>
                </a:rPr>
                <a:t>ACK</a:t>
              </a:r>
              <a:endParaRPr kumimoji="1" lang="zh-CN" altLang="en-US" sz="1200" dirty="0">
                <a:latin typeface="+mn-ea"/>
                <a:ea typeface="+mn-ea"/>
                <a:cs typeface="Arial" pitchFamily="34" charset="0"/>
              </a:endParaRPr>
            </a:p>
          </p:txBody>
        </p:sp>
        <p:sp>
          <p:nvSpPr>
            <p:cNvPr id="102" name="Line 87"/>
            <p:cNvSpPr>
              <a:spLocks noChangeShapeType="1"/>
            </p:cNvSpPr>
            <p:nvPr/>
          </p:nvSpPr>
          <p:spPr bwMode="auto">
            <a:xfrm>
              <a:off x="3923928" y="5080993"/>
              <a:ext cx="0" cy="364232"/>
            </a:xfrm>
            <a:prstGeom prst="line">
              <a:avLst/>
            </a:prstGeom>
            <a:noFill/>
            <a:ln w="3175">
              <a:solidFill>
                <a:schemeClr val="tx1"/>
              </a:solidFill>
              <a:prstDash val="lgDash"/>
              <a:round/>
              <a:headEnd/>
              <a:tailEnd/>
            </a:ln>
          </p:spPr>
          <p:txBody>
            <a:bodyPr wrap="none" anchor="ctr"/>
            <a:lstStyle/>
            <a:p>
              <a:endParaRPr lang="en-US">
                <a:latin typeface="+mn-ea"/>
                <a:ea typeface="+mn-ea"/>
              </a:endParaRPr>
            </a:p>
          </p:txBody>
        </p:sp>
        <p:sp>
          <p:nvSpPr>
            <p:cNvPr id="103" name="Text Box 57"/>
            <p:cNvSpPr txBox="1">
              <a:spLocks noChangeArrowheads="1"/>
            </p:cNvSpPr>
            <p:nvPr/>
          </p:nvSpPr>
          <p:spPr bwMode="auto">
            <a:xfrm>
              <a:off x="4211960" y="5110197"/>
              <a:ext cx="788486"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rPr>
                <a:t>Padding</a:t>
              </a:r>
            </a:p>
          </p:txBody>
        </p:sp>
        <p:sp>
          <p:nvSpPr>
            <p:cNvPr id="104" name="Line 73"/>
            <p:cNvSpPr>
              <a:spLocks noChangeShapeType="1"/>
            </p:cNvSpPr>
            <p:nvPr/>
          </p:nvSpPr>
          <p:spPr bwMode="auto">
            <a:xfrm>
              <a:off x="2036868"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106" name="Line 73"/>
            <p:cNvSpPr>
              <a:spLocks noChangeShapeType="1"/>
            </p:cNvSpPr>
            <p:nvPr/>
          </p:nvSpPr>
          <p:spPr bwMode="auto">
            <a:xfrm>
              <a:off x="1807118"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grpSp>
      <p:pic>
        <p:nvPicPr>
          <p:cNvPr id="54" name="图片 53" descr="PC.png"/>
          <p:cNvPicPr>
            <a:picLocks noChangeAspect="1"/>
          </p:cNvPicPr>
          <p:nvPr/>
        </p:nvPicPr>
        <p:blipFill>
          <a:blip r:embed="rId5" cstate="print"/>
          <a:stretch>
            <a:fillRect/>
          </a:stretch>
        </p:blipFill>
        <p:spPr>
          <a:xfrm>
            <a:off x="2234755" y="1786575"/>
            <a:ext cx="982264" cy="754376"/>
          </a:xfrm>
          <a:prstGeom prst="rect">
            <a:avLst/>
          </a:prstGeom>
        </p:spPr>
      </p:pic>
    </p:spTree>
    <p:extLst>
      <p:ext uri="{BB962C8B-B14F-4D97-AF65-F5344CB8AC3E}">
        <p14:creationId xmlns:p14="http://schemas.microsoft.com/office/powerpoint/2010/main" val="2019886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1"/>
          <p:cNvPicPr>
            <a:picLocks noChangeAspect="1" noChangeArrowheads="1"/>
          </p:cNvPicPr>
          <p:nvPr/>
        </p:nvPicPr>
        <p:blipFill>
          <a:blip r:embed="rId3" cstate="print"/>
          <a:srcRect/>
          <a:stretch>
            <a:fillRect/>
          </a:stretch>
        </p:blipFill>
        <p:spPr bwMode="auto">
          <a:xfrm>
            <a:off x="7176120" y="2840237"/>
            <a:ext cx="2664296" cy="597689"/>
          </a:xfrm>
          <a:prstGeom prst="rect">
            <a:avLst/>
          </a:prstGeom>
          <a:noFill/>
          <a:ln w="9525">
            <a:noFill/>
            <a:miter lim="800000"/>
            <a:headEnd/>
            <a:tailEnd/>
          </a:ln>
        </p:spPr>
      </p:pic>
      <p:sp>
        <p:nvSpPr>
          <p:cNvPr id="14339" name="标题 9"/>
          <p:cNvSpPr>
            <a:spLocks noGrp="1"/>
          </p:cNvSpPr>
          <p:nvPr>
            <p:ph type="title"/>
          </p:nvPr>
        </p:nvSpPr>
        <p:spPr/>
        <p:txBody>
          <a:bodyPr/>
          <a:lstStyle/>
          <a:p>
            <a:r>
              <a:rPr lang="en-US" altLang="zh-CN" smtClean="0"/>
              <a:t>IP</a:t>
            </a:r>
            <a:r>
              <a:rPr lang="zh-CN" altLang="en-US" smtClean="0"/>
              <a:t>封装</a:t>
            </a:r>
            <a:endParaRPr lang="zh-CN" altLang="en-US" dirty="0" smtClean="0"/>
          </a:p>
        </p:txBody>
      </p:sp>
      <p:sp>
        <p:nvSpPr>
          <p:cNvPr id="48" name="任意多边形 47"/>
          <p:cNvSpPr/>
          <p:nvPr/>
        </p:nvSpPr>
        <p:spPr bwMode="auto">
          <a:xfrm>
            <a:off x="2275436" y="2708921"/>
            <a:ext cx="4177233" cy="432047"/>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770911 w 2987278"/>
              <a:gd name="connsiteY0" fmla="*/ 0 h 1497724"/>
              <a:gd name="connsiteX1" fmla="*/ 1831126 w 2987278"/>
              <a:gd name="connsiteY1" fmla="*/ 2226 h 1497724"/>
              <a:gd name="connsiteX2" fmla="*/ 2987278 w 2987278"/>
              <a:gd name="connsiteY2" fmla="*/ 1497724 h 1497724"/>
              <a:gd name="connsiteX3" fmla="*/ 0 w 2987278"/>
              <a:gd name="connsiteY3" fmla="*/ 1497724 h 1497724"/>
              <a:gd name="connsiteX4" fmla="*/ 770911 w 2987278"/>
              <a:gd name="connsiteY4" fmla="*/ 0 h 1497724"/>
              <a:gd name="connsiteX0" fmla="*/ 770911 w 2987278"/>
              <a:gd name="connsiteY0" fmla="*/ 0 h 1497724"/>
              <a:gd name="connsiteX1" fmla="*/ 1721008 w 2987278"/>
              <a:gd name="connsiteY1" fmla="*/ 2226 h 1497724"/>
              <a:gd name="connsiteX2" fmla="*/ 2987278 w 2987278"/>
              <a:gd name="connsiteY2" fmla="*/ 1497724 h 1497724"/>
              <a:gd name="connsiteX3" fmla="*/ 0 w 2987278"/>
              <a:gd name="connsiteY3" fmla="*/ 1497724 h 1497724"/>
              <a:gd name="connsiteX4" fmla="*/ 770911 w 2987278"/>
              <a:gd name="connsiteY4" fmla="*/ 0 h 1497724"/>
              <a:gd name="connsiteX0" fmla="*/ 770911 w 3207610"/>
              <a:gd name="connsiteY0" fmla="*/ 0 h 1497724"/>
              <a:gd name="connsiteX1" fmla="*/ 1721008 w 3207610"/>
              <a:gd name="connsiteY1" fmla="*/ 2226 h 1497724"/>
              <a:gd name="connsiteX2" fmla="*/ 3207610 w 3207610"/>
              <a:gd name="connsiteY2" fmla="*/ 1495322 h 1497724"/>
              <a:gd name="connsiteX3" fmla="*/ 0 w 3207610"/>
              <a:gd name="connsiteY3" fmla="*/ 1497724 h 1497724"/>
              <a:gd name="connsiteX4" fmla="*/ 770911 w 3207610"/>
              <a:gd name="connsiteY4" fmla="*/ 0 h 1497724"/>
              <a:gd name="connsiteX0" fmla="*/ 770911 w 3207610"/>
              <a:gd name="connsiteY0" fmla="*/ 0 h 1497724"/>
              <a:gd name="connsiteX1" fmla="*/ 1775741 w 3207610"/>
              <a:gd name="connsiteY1" fmla="*/ 2229 h 1497724"/>
              <a:gd name="connsiteX2" fmla="*/ 3207610 w 3207610"/>
              <a:gd name="connsiteY2" fmla="*/ 1495322 h 1497724"/>
              <a:gd name="connsiteX3" fmla="*/ 0 w 3207610"/>
              <a:gd name="connsiteY3" fmla="*/ 1497724 h 1497724"/>
              <a:gd name="connsiteX4" fmla="*/ 770911 w 3207610"/>
              <a:gd name="connsiteY4" fmla="*/ 0 h 1497724"/>
              <a:gd name="connsiteX0" fmla="*/ 756746 w 3193445"/>
              <a:gd name="connsiteY0" fmla="*/ 0 h 1495322"/>
              <a:gd name="connsiteX1" fmla="*/ 1761576 w 3193445"/>
              <a:gd name="connsiteY1" fmla="*/ 2229 h 1495322"/>
              <a:gd name="connsiteX2" fmla="*/ 3193445 w 3193445"/>
              <a:gd name="connsiteY2" fmla="*/ 1495322 h 1495322"/>
              <a:gd name="connsiteX3" fmla="*/ 0 w 3193445"/>
              <a:gd name="connsiteY3" fmla="*/ 1495322 h 1495322"/>
              <a:gd name="connsiteX4" fmla="*/ 756746 w 3193445"/>
              <a:gd name="connsiteY4" fmla="*/ 0 h 1495322"/>
              <a:gd name="connsiteX0" fmla="*/ 756746 w 3193445"/>
              <a:gd name="connsiteY0" fmla="*/ 0 h 1495325"/>
              <a:gd name="connsiteX1" fmla="*/ 1761576 w 3193445"/>
              <a:gd name="connsiteY1" fmla="*/ 2229 h 1495325"/>
              <a:gd name="connsiteX2" fmla="*/ 3193445 w 3193445"/>
              <a:gd name="connsiteY2" fmla="*/ 1495322 h 1495325"/>
              <a:gd name="connsiteX3" fmla="*/ 0 w 3193445"/>
              <a:gd name="connsiteY3" fmla="*/ 1495325 h 1495325"/>
              <a:gd name="connsiteX4" fmla="*/ 756746 w 3193445"/>
              <a:gd name="connsiteY4" fmla="*/ 0 h 1495325"/>
              <a:gd name="connsiteX0" fmla="*/ 756746 w 3193445"/>
              <a:gd name="connsiteY0" fmla="*/ 0 h 1495322"/>
              <a:gd name="connsiteX1" fmla="*/ 1761576 w 3193445"/>
              <a:gd name="connsiteY1" fmla="*/ 2229 h 1495322"/>
              <a:gd name="connsiteX2" fmla="*/ 3193445 w 3193445"/>
              <a:gd name="connsiteY2" fmla="*/ 1495322 h 1495322"/>
              <a:gd name="connsiteX3" fmla="*/ 0 w 3193445"/>
              <a:gd name="connsiteY3" fmla="*/ 1495322 h 1495322"/>
              <a:gd name="connsiteX4" fmla="*/ 756746 w 3193445"/>
              <a:gd name="connsiteY4" fmla="*/ 0 h 1495322"/>
              <a:gd name="connsiteX0" fmla="*/ 756746 w 3193445"/>
              <a:gd name="connsiteY0" fmla="*/ 0 h 1495322"/>
              <a:gd name="connsiteX1" fmla="*/ 1816626 w 3193445"/>
              <a:gd name="connsiteY1" fmla="*/ 2232 h 1495322"/>
              <a:gd name="connsiteX2" fmla="*/ 3193445 w 3193445"/>
              <a:gd name="connsiteY2" fmla="*/ 1495322 h 1495322"/>
              <a:gd name="connsiteX3" fmla="*/ 0 w 3193445"/>
              <a:gd name="connsiteY3" fmla="*/ 1495322 h 1495322"/>
              <a:gd name="connsiteX4" fmla="*/ 756746 w 3193445"/>
              <a:gd name="connsiteY4" fmla="*/ 0 h 1495322"/>
              <a:gd name="connsiteX0" fmla="*/ 718806 w 3193445"/>
              <a:gd name="connsiteY0" fmla="*/ 0 h 1493090"/>
              <a:gd name="connsiteX1" fmla="*/ 1816626 w 3193445"/>
              <a:gd name="connsiteY1" fmla="*/ 0 h 1493090"/>
              <a:gd name="connsiteX2" fmla="*/ 3193445 w 3193445"/>
              <a:gd name="connsiteY2" fmla="*/ 1493090 h 1493090"/>
              <a:gd name="connsiteX3" fmla="*/ 0 w 3193445"/>
              <a:gd name="connsiteY3" fmla="*/ 1493090 h 1493090"/>
              <a:gd name="connsiteX4" fmla="*/ 718806 w 3193445"/>
              <a:gd name="connsiteY4" fmla="*/ 0 h 1493090"/>
              <a:gd name="connsiteX0" fmla="*/ 718806 w 3193445"/>
              <a:gd name="connsiteY0" fmla="*/ 0 h 1493090"/>
              <a:gd name="connsiteX1" fmla="*/ 1434447 w 3193445"/>
              <a:gd name="connsiteY1" fmla="*/ 0 h 1493090"/>
              <a:gd name="connsiteX2" fmla="*/ 3193445 w 3193445"/>
              <a:gd name="connsiteY2" fmla="*/ 1493090 h 1493090"/>
              <a:gd name="connsiteX3" fmla="*/ 0 w 3193445"/>
              <a:gd name="connsiteY3" fmla="*/ 1493090 h 1493090"/>
              <a:gd name="connsiteX4" fmla="*/ 718806 w 3193445"/>
              <a:gd name="connsiteY4" fmla="*/ 0 h 14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3445" h="1493090">
                <a:moveTo>
                  <a:pt x="718806" y="0"/>
                </a:moveTo>
                <a:lnTo>
                  <a:pt x="1434447" y="0"/>
                </a:lnTo>
                <a:lnTo>
                  <a:pt x="3193445" y="1493090"/>
                </a:lnTo>
                <a:lnTo>
                  <a:pt x="0" y="1493090"/>
                </a:lnTo>
                <a:lnTo>
                  <a:pt x="718806"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a:latin typeface="微软雅黑" panose="020B0503020204020204" pitchFamily="34" charset="-122"/>
              <a:ea typeface="微软雅黑" panose="020B0503020204020204" pitchFamily="34" charset="-122"/>
            </a:endParaRPr>
          </a:p>
        </p:txBody>
      </p:sp>
      <p:sp>
        <p:nvSpPr>
          <p:cNvPr id="14344" name="TextBox 38"/>
          <p:cNvSpPr txBox="1">
            <a:spLocks noChangeArrowheads="1"/>
          </p:cNvSpPr>
          <p:nvPr/>
        </p:nvSpPr>
        <p:spPr bwMode="auto">
          <a:xfrm>
            <a:off x="8058338" y="1557338"/>
            <a:ext cx="877164"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数据包</a:t>
            </a:r>
          </a:p>
        </p:txBody>
      </p:sp>
      <p:sp>
        <p:nvSpPr>
          <p:cNvPr id="14346" name="TextBox 8"/>
          <p:cNvSpPr txBox="1">
            <a:spLocks noChangeArrowheads="1"/>
          </p:cNvSpPr>
          <p:nvPr/>
        </p:nvSpPr>
        <p:spPr bwMode="auto">
          <a:xfrm>
            <a:off x="2403523" y="1479625"/>
            <a:ext cx="644728"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A</a:t>
            </a:r>
            <a:endParaRPr lang="zh-CN" altLang="en-US" sz="1200" dirty="0">
              <a:latin typeface="微软雅黑" panose="020B0503020204020204" pitchFamily="34" charset="-122"/>
              <a:ea typeface="微软雅黑" panose="020B0503020204020204" pitchFamily="34" charset="-122"/>
            </a:endParaRPr>
          </a:p>
        </p:txBody>
      </p:sp>
      <p:sp>
        <p:nvSpPr>
          <p:cNvPr id="46" name="Rectangle 97"/>
          <p:cNvSpPr>
            <a:spLocks noChangeArrowheads="1"/>
          </p:cNvSpPr>
          <p:nvPr/>
        </p:nvSpPr>
        <p:spPr bwMode="auto">
          <a:xfrm>
            <a:off x="3215682" y="2214390"/>
            <a:ext cx="936103" cy="490537"/>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IP Header</a:t>
            </a:r>
          </a:p>
        </p:txBody>
      </p:sp>
      <p:pic>
        <p:nvPicPr>
          <p:cNvPr id="14348" name="Picture 34" descr="C:\Users\hk\Desktop\图标美化\终稿\55\8.png"/>
          <p:cNvPicPr>
            <a:picLocks noChangeArrowheads="1"/>
          </p:cNvPicPr>
          <p:nvPr/>
        </p:nvPicPr>
        <p:blipFill>
          <a:blip r:embed="rId4" cstate="print"/>
          <a:srcRect/>
          <a:stretch>
            <a:fillRect/>
          </a:stretch>
        </p:blipFill>
        <p:spPr bwMode="auto">
          <a:xfrm>
            <a:off x="7180264" y="2133600"/>
            <a:ext cx="2663825" cy="647700"/>
          </a:xfrm>
          <a:prstGeom prst="rect">
            <a:avLst/>
          </a:prstGeom>
          <a:noFill/>
          <a:ln w="9525">
            <a:noFill/>
            <a:miter lim="800000"/>
            <a:headEnd/>
            <a:tailEnd/>
          </a:ln>
        </p:spPr>
      </p:pic>
      <p:pic>
        <p:nvPicPr>
          <p:cNvPr id="14349" name="Picture 34" descr="C:\Users\hk\Desktop\图标美化\终稿\55\8.png"/>
          <p:cNvPicPr>
            <a:picLocks noChangeArrowheads="1"/>
          </p:cNvPicPr>
          <p:nvPr/>
        </p:nvPicPr>
        <p:blipFill>
          <a:blip r:embed="rId4" cstate="print"/>
          <a:srcRect/>
          <a:stretch>
            <a:fillRect/>
          </a:stretch>
        </p:blipFill>
        <p:spPr bwMode="auto">
          <a:xfrm>
            <a:off x="7180264" y="3490914"/>
            <a:ext cx="2663825" cy="649287"/>
          </a:xfrm>
          <a:prstGeom prst="rect">
            <a:avLst/>
          </a:prstGeom>
          <a:noFill/>
          <a:ln w="9525">
            <a:noFill/>
            <a:miter lim="800000"/>
            <a:headEnd/>
            <a:tailEnd/>
          </a:ln>
        </p:spPr>
      </p:pic>
      <p:pic>
        <p:nvPicPr>
          <p:cNvPr id="14350" name="Picture 34" descr="C:\Users\hk\Desktop\图标美化\终稿\55\8.png"/>
          <p:cNvPicPr>
            <a:picLocks noChangeArrowheads="1"/>
          </p:cNvPicPr>
          <p:nvPr/>
        </p:nvPicPr>
        <p:blipFill>
          <a:blip r:embed="rId4" cstate="print"/>
          <a:srcRect/>
          <a:stretch>
            <a:fillRect/>
          </a:stretch>
        </p:blipFill>
        <p:spPr bwMode="auto">
          <a:xfrm>
            <a:off x="7180264" y="4186239"/>
            <a:ext cx="2663825" cy="649287"/>
          </a:xfrm>
          <a:prstGeom prst="rect">
            <a:avLst/>
          </a:prstGeom>
          <a:noFill/>
          <a:ln w="9525">
            <a:noFill/>
            <a:miter lim="800000"/>
            <a:headEnd/>
            <a:tailEnd/>
          </a:ln>
        </p:spPr>
      </p:pic>
      <p:sp>
        <p:nvSpPr>
          <p:cNvPr id="14352" name="TextBox 35"/>
          <p:cNvSpPr txBox="1">
            <a:spLocks noChangeArrowheads="1"/>
          </p:cNvSpPr>
          <p:nvPr/>
        </p:nvSpPr>
        <p:spPr bwMode="auto">
          <a:xfrm>
            <a:off x="8031526" y="4284663"/>
            <a:ext cx="877163"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物理层</a:t>
            </a:r>
          </a:p>
        </p:txBody>
      </p:sp>
      <p:sp>
        <p:nvSpPr>
          <p:cNvPr id="14353" name="TextBox 36"/>
          <p:cNvSpPr txBox="1">
            <a:spLocks noChangeArrowheads="1"/>
          </p:cNvSpPr>
          <p:nvPr/>
        </p:nvSpPr>
        <p:spPr bwMode="auto">
          <a:xfrm>
            <a:off x="7800694" y="3581400"/>
            <a:ext cx="1338829"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数据链路层</a:t>
            </a:r>
          </a:p>
        </p:txBody>
      </p:sp>
      <p:sp>
        <p:nvSpPr>
          <p:cNvPr id="14354" name="TextBox 37"/>
          <p:cNvSpPr txBox="1">
            <a:spLocks noChangeArrowheads="1"/>
          </p:cNvSpPr>
          <p:nvPr/>
        </p:nvSpPr>
        <p:spPr bwMode="auto">
          <a:xfrm>
            <a:off x="8031526" y="2878138"/>
            <a:ext cx="877163" cy="369332"/>
          </a:xfrm>
          <a:prstGeom prst="rect">
            <a:avLst/>
          </a:prstGeom>
          <a:noFill/>
          <a:ln w="9525">
            <a:noFill/>
            <a:miter lim="800000"/>
            <a:headEnd/>
            <a:tailEnd/>
          </a:ln>
        </p:spPr>
        <p:txBody>
          <a:bodyPr wrap="none">
            <a:spAutoFit/>
          </a:bodyPr>
          <a:lstStyle/>
          <a:p>
            <a:r>
              <a:rPr lang="zh-CN" altLang="en-US" sz="1800" b="1" dirty="0">
                <a:latin typeface="微软雅黑" panose="020B0503020204020204" pitchFamily="34" charset="-122"/>
                <a:ea typeface="微软雅黑" panose="020B0503020204020204" pitchFamily="34" charset="-122"/>
              </a:rPr>
              <a:t>网络层</a:t>
            </a:r>
          </a:p>
        </p:txBody>
      </p:sp>
      <p:sp>
        <p:nvSpPr>
          <p:cNvPr id="14355" name="TextBox 38"/>
          <p:cNvSpPr txBox="1">
            <a:spLocks noChangeArrowheads="1"/>
          </p:cNvSpPr>
          <p:nvPr/>
        </p:nvSpPr>
        <p:spPr bwMode="auto">
          <a:xfrm>
            <a:off x="8031526" y="2241550"/>
            <a:ext cx="877163"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传输层</a:t>
            </a:r>
          </a:p>
        </p:txBody>
      </p:sp>
      <p:sp>
        <p:nvSpPr>
          <p:cNvPr id="49" name="Rectangle 97"/>
          <p:cNvSpPr>
            <a:spLocks noChangeArrowheads="1"/>
          </p:cNvSpPr>
          <p:nvPr/>
        </p:nvSpPr>
        <p:spPr bwMode="auto">
          <a:xfrm>
            <a:off x="4177185" y="2214390"/>
            <a:ext cx="863625" cy="49053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TCP Header</a:t>
            </a:r>
          </a:p>
        </p:txBody>
      </p:sp>
      <p:sp>
        <p:nvSpPr>
          <p:cNvPr id="50" name="Rectangle 98"/>
          <p:cNvSpPr>
            <a:spLocks noChangeArrowheads="1"/>
          </p:cNvSpPr>
          <p:nvPr/>
        </p:nvSpPr>
        <p:spPr bwMode="auto">
          <a:xfrm>
            <a:off x="5049838" y="2214390"/>
            <a:ext cx="1943602" cy="490537"/>
          </a:xfrm>
          <a:prstGeom prst="rect">
            <a:avLst/>
          </a:prstGeom>
          <a:solidFill>
            <a:srgbClr val="74C2E1"/>
          </a:solidFill>
          <a:ln w="19050" cap="flat" cmpd="sng" algn="ctr">
            <a:solidFill>
              <a:schemeClr val="bg1">
                <a:lumMod val="50000"/>
              </a:schemeClr>
            </a:solidFill>
            <a:prstDash val="dash"/>
            <a:round/>
            <a:headEnd type="none" w="med" len="med"/>
            <a:tailEnd type="none" w="med" len="med"/>
          </a:ln>
          <a:effectLst>
            <a:outerShdw dist="2540000" dir="21540000" sx="1000" sy="1000" algn="ctr" rotWithShape="0">
              <a:srgbClr val="000000">
                <a:alpha val="84000"/>
              </a:srgbClr>
            </a:outerShdw>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Data</a:t>
            </a:r>
          </a:p>
        </p:txBody>
      </p:sp>
      <p:grpSp>
        <p:nvGrpSpPr>
          <p:cNvPr id="76" name="组合 75"/>
          <p:cNvGrpSpPr/>
          <p:nvPr/>
        </p:nvGrpSpPr>
        <p:grpSpPr>
          <a:xfrm>
            <a:off x="2232073" y="3136901"/>
            <a:ext cx="4450566" cy="2587625"/>
            <a:chOff x="708073" y="3136900"/>
            <a:chExt cx="4450566" cy="2587625"/>
          </a:xfrm>
        </p:grpSpPr>
        <p:sp>
          <p:nvSpPr>
            <p:cNvPr id="51" name="Rectangle 4"/>
            <p:cNvSpPr>
              <a:spLocks noChangeArrowheads="1"/>
            </p:cNvSpPr>
            <p:nvPr/>
          </p:nvSpPr>
          <p:spPr bwMode="auto">
            <a:xfrm>
              <a:off x="769951" y="3136900"/>
              <a:ext cx="4388687" cy="2587625"/>
            </a:xfrm>
            <a:prstGeom prst="rect">
              <a:avLst/>
            </a:prstGeom>
            <a:noFill/>
            <a:ln w="3175">
              <a:solidFill>
                <a:schemeClr val="tx1"/>
              </a:solidFill>
              <a:miter lim="800000"/>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2" name="Line 5"/>
            <p:cNvSpPr>
              <a:spLocks noChangeShapeType="1"/>
            </p:cNvSpPr>
            <p:nvPr/>
          </p:nvSpPr>
          <p:spPr bwMode="auto">
            <a:xfrm>
              <a:off x="769951" y="3600818"/>
              <a:ext cx="4388688" cy="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3" name="Line 6"/>
            <p:cNvSpPr>
              <a:spLocks noChangeShapeType="1"/>
            </p:cNvSpPr>
            <p:nvPr/>
          </p:nvSpPr>
          <p:spPr bwMode="auto">
            <a:xfrm>
              <a:off x="769951" y="3950195"/>
              <a:ext cx="0" cy="0"/>
            </a:xfrm>
            <a:prstGeom prst="line">
              <a:avLst/>
            </a:prstGeom>
            <a:noFill/>
            <a:ln w="3175" cap="rnd">
              <a:solidFill>
                <a:schemeClr val="tx1"/>
              </a:solidFill>
              <a:prstDash val="sysDot"/>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4" name="Line 7"/>
            <p:cNvSpPr>
              <a:spLocks noChangeShapeType="1"/>
            </p:cNvSpPr>
            <p:nvPr/>
          </p:nvSpPr>
          <p:spPr bwMode="auto">
            <a:xfrm>
              <a:off x="769951" y="4052036"/>
              <a:ext cx="4388687" cy="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5" name="Line 8"/>
            <p:cNvSpPr>
              <a:spLocks noChangeShapeType="1"/>
            </p:cNvSpPr>
            <p:nvPr/>
          </p:nvSpPr>
          <p:spPr bwMode="auto">
            <a:xfrm>
              <a:off x="769951" y="4538292"/>
              <a:ext cx="4388687" cy="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6" name="Line 9"/>
            <p:cNvSpPr>
              <a:spLocks noChangeShapeType="1"/>
            </p:cNvSpPr>
            <p:nvPr/>
          </p:nvSpPr>
          <p:spPr bwMode="auto">
            <a:xfrm>
              <a:off x="769951" y="5325767"/>
              <a:ext cx="4388687" cy="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7" name="Line 10"/>
            <p:cNvSpPr>
              <a:spLocks noChangeShapeType="1"/>
            </p:cNvSpPr>
            <p:nvPr/>
          </p:nvSpPr>
          <p:spPr bwMode="auto">
            <a:xfrm>
              <a:off x="781199" y="4942787"/>
              <a:ext cx="4376145" cy="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8" name="Line 11"/>
            <p:cNvSpPr>
              <a:spLocks noChangeShapeType="1"/>
            </p:cNvSpPr>
            <p:nvPr/>
          </p:nvSpPr>
          <p:spPr bwMode="auto">
            <a:xfrm>
              <a:off x="3074942" y="3136900"/>
              <a:ext cx="0" cy="1398523"/>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9" name="Line 12"/>
            <p:cNvSpPr>
              <a:spLocks noChangeShapeType="1"/>
            </p:cNvSpPr>
            <p:nvPr/>
          </p:nvSpPr>
          <p:spPr bwMode="auto">
            <a:xfrm>
              <a:off x="1381715" y="3144072"/>
              <a:ext cx="0" cy="457567"/>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60" name="Line 13"/>
            <p:cNvSpPr>
              <a:spLocks noChangeShapeType="1"/>
            </p:cNvSpPr>
            <p:nvPr/>
          </p:nvSpPr>
          <p:spPr bwMode="auto">
            <a:xfrm>
              <a:off x="2070221" y="3144072"/>
              <a:ext cx="0" cy="457567"/>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61" name="Line 14"/>
            <p:cNvSpPr>
              <a:spLocks noChangeShapeType="1"/>
            </p:cNvSpPr>
            <p:nvPr/>
          </p:nvSpPr>
          <p:spPr bwMode="auto">
            <a:xfrm>
              <a:off x="3612764" y="3594468"/>
              <a:ext cx="0" cy="457567"/>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62" name="Line 15"/>
            <p:cNvSpPr>
              <a:spLocks noChangeShapeType="1"/>
            </p:cNvSpPr>
            <p:nvPr/>
          </p:nvSpPr>
          <p:spPr bwMode="auto">
            <a:xfrm>
              <a:off x="1866845" y="4052036"/>
              <a:ext cx="0" cy="48769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63" name="Text Box 18"/>
            <p:cNvSpPr txBox="1">
              <a:spLocks noChangeArrowheads="1"/>
            </p:cNvSpPr>
            <p:nvPr/>
          </p:nvSpPr>
          <p:spPr bwMode="auto">
            <a:xfrm>
              <a:off x="2177757" y="3235414"/>
              <a:ext cx="784189"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DS Field</a:t>
              </a:r>
            </a:p>
          </p:txBody>
        </p:sp>
        <p:sp>
          <p:nvSpPr>
            <p:cNvPr id="64" name="Text Box 19"/>
            <p:cNvSpPr txBox="1">
              <a:spLocks noChangeArrowheads="1"/>
            </p:cNvSpPr>
            <p:nvPr/>
          </p:nvSpPr>
          <p:spPr bwMode="auto">
            <a:xfrm>
              <a:off x="3599461" y="3235414"/>
              <a:ext cx="1092479"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Total Length</a:t>
              </a:r>
            </a:p>
          </p:txBody>
        </p:sp>
        <p:sp>
          <p:nvSpPr>
            <p:cNvPr id="65" name="Text Box 20"/>
            <p:cNvSpPr txBox="1">
              <a:spLocks noChangeArrowheads="1"/>
            </p:cNvSpPr>
            <p:nvPr/>
          </p:nvSpPr>
          <p:spPr bwMode="auto">
            <a:xfrm>
              <a:off x="1270847" y="3698554"/>
              <a:ext cx="1156086"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Identification</a:t>
              </a:r>
            </a:p>
          </p:txBody>
        </p:sp>
        <p:sp>
          <p:nvSpPr>
            <p:cNvPr id="66" name="Text Box 21"/>
            <p:cNvSpPr txBox="1">
              <a:spLocks noChangeArrowheads="1"/>
            </p:cNvSpPr>
            <p:nvPr/>
          </p:nvSpPr>
          <p:spPr bwMode="auto">
            <a:xfrm>
              <a:off x="3053984" y="3698550"/>
              <a:ext cx="603050"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Flags </a:t>
              </a:r>
            </a:p>
          </p:txBody>
        </p:sp>
        <p:sp>
          <p:nvSpPr>
            <p:cNvPr id="67" name="Text Box 22"/>
            <p:cNvSpPr txBox="1">
              <a:spLocks noChangeArrowheads="1"/>
            </p:cNvSpPr>
            <p:nvPr/>
          </p:nvSpPr>
          <p:spPr bwMode="auto">
            <a:xfrm>
              <a:off x="3675306" y="3698550"/>
              <a:ext cx="1382110"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Fragment Offset</a:t>
              </a:r>
            </a:p>
          </p:txBody>
        </p:sp>
        <p:sp>
          <p:nvSpPr>
            <p:cNvPr id="68" name="Text Box 23"/>
            <p:cNvSpPr txBox="1">
              <a:spLocks noChangeArrowheads="1"/>
            </p:cNvSpPr>
            <p:nvPr/>
          </p:nvSpPr>
          <p:spPr bwMode="auto">
            <a:xfrm>
              <a:off x="769519" y="4167593"/>
              <a:ext cx="1120178"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Time to Live </a:t>
              </a:r>
            </a:p>
          </p:txBody>
        </p:sp>
        <p:sp>
          <p:nvSpPr>
            <p:cNvPr id="69" name="Text Box 24"/>
            <p:cNvSpPr txBox="1">
              <a:spLocks noChangeArrowheads="1"/>
            </p:cNvSpPr>
            <p:nvPr/>
          </p:nvSpPr>
          <p:spPr bwMode="auto">
            <a:xfrm>
              <a:off x="1782257" y="4166523"/>
              <a:ext cx="1387046"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b="1" dirty="0" smtClean="0">
                  <a:solidFill>
                    <a:srgbClr val="C00000"/>
                  </a:solidFill>
                  <a:latin typeface="微软雅黑" panose="020B0503020204020204" pitchFamily="34" charset="-122"/>
                  <a:ea typeface="微软雅黑" panose="020B0503020204020204" pitchFamily="34" charset="-122"/>
                  <a:cs typeface="Arial" pitchFamily="34" charset="0"/>
                </a:rPr>
                <a:t>Protocol</a:t>
              </a:r>
              <a:r>
                <a:rPr kumimoji="1" lang="zh-CN" altLang="en-US" sz="1200" b="1" dirty="0" smtClean="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sz="1200" b="1" dirty="0" smtClean="0">
                  <a:solidFill>
                    <a:srgbClr val="C00000"/>
                  </a:solidFill>
                  <a:latin typeface="微软雅黑" panose="020B0503020204020204" pitchFamily="34" charset="-122"/>
                  <a:ea typeface="微软雅黑" panose="020B0503020204020204" pitchFamily="34" charset="-122"/>
                  <a:cs typeface="Arial" pitchFamily="34" charset="0"/>
                </a:rPr>
                <a:t>0X06</a:t>
              </a:r>
              <a:endParaRPr kumimoji="1" lang="en-US" altLang="zh-CN" sz="12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70" name="Text Box 25"/>
            <p:cNvSpPr txBox="1">
              <a:spLocks noChangeArrowheads="1"/>
            </p:cNvSpPr>
            <p:nvPr/>
          </p:nvSpPr>
          <p:spPr bwMode="auto">
            <a:xfrm>
              <a:off x="3339340" y="4154513"/>
              <a:ext cx="1516762"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Header Checksum</a:t>
              </a:r>
            </a:p>
          </p:txBody>
        </p:sp>
        <p:sp>
          <p:nvSpPr>
            <p:cNvPr id="71" name="Text Box 26"/>
            <p:cNvSpPr txBox="1">
              <a:spLocks noChangeArrowheads="1"/>
            </p:cNvSpPr>
            <p:nvPr/>
          </p:nvSpPr>
          <p:spPr bwMode="auto">
            <a:xfrm>
              <a:off x="1843253" y="4619253"/>
              <a:ext cx="2340769"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b="1" dirty="0">
                  <a:solidFill>
                    <a:srgbClr val="C00000"/>
                  </a:solidFill>
                  <a:latin typeface="微软雅黑" panose="020B0503020204020204" pitchFamily="34" charset="-122"/>
                  <a:ea typeface="微软雅黑" panose="020B0503020204020204" pitchFamily="34" charset="-122"/>
                  <a:cs typeface="Arial" pitchFamily="34" charset="0"/>
                </a:rPr>
                <a:t>Source IP Address</a:t>
              </a:r>
              <a:r>
                <a:rPr kumimoji="1" lang="zh-CN" altLang="en-US" sz="1200"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sz="1200" b="1" dirty="0">
                  <a:solidFill>
                    <a:srgbClr val="C00000"/>
                  </a:solidFill>
                  <a:latin typeface="微软雅黑" panose="020B0503020204020204" pitchFamily="34" charset="-122"/>
                  <a:ea typeface="微软雅黑" panose="020B0503020204020204" pitchFamily="34" charset="-122"/>
                  <a:cs typeface="Arial" charset="0"/>
                </a:rPr>
                <a:t>10.1.1.1</a:t>
              </a:r>
              <a:endParaRPr kumimoji="1" lang="en-US" altLang="zh-CN" sz="12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72" name="Text Box 27"/>
            <p:cNvSpPr txBox="1">
              <a:spLocks noChangeArrowheads="1"/>
            </p:cNvSpPr>
            <p:nvPr/>
          </p:nvSpPr>
          <p:spPr bwMode="auto">
            <a:xfrm>
              <a:off x="1536031" y="5001310"/>
              <a:ext cx="2989152"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b="1" dirty="0">
                  <a:solidFill>
                    <a:srgbClr val="C00000"/>
                  </a:solidFill>
                  <a:latin typeface="微软雅黑" panose="020B0503020204020204" pitchFamily="34" charset="-122"/>
                  <a:ea typeface="微软雅黑" panose="020B0503020204020204" pitchFamily="34" charset="-122"/>
                  <a:cs typeface="Arial" pitchFamily="34" charset="0"/>
                </a:rPr>
                <a:t>Destination IP Address</a:t>
              </a:r>
              <a:r>
                <a:rPr kumimoji="1" lang="zh-CN" altLang="en-US" sz="1200"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sz="1200" b="1" dirty="0">
                  <a:solidFill>
                    <a:srgbClr val="C00000"/>
                  </a:solidFill>
                  <a:latin typeface="微软雅黑" panose="020B0503020204020204" pitchFamily="34" charset="-122"/>
                  <a:ea typeface="微软雅黑" panose="020B0503020204020204" pitchFamily="34" charset="-122"/>
                  <a:cs typeface="Arial" charset="0"/>
                </a:rPr>
                <a:t>172.16.10.1</a:t>
              </a:r>
            </a:p>
          </p:txBody>
        </p:sp>
        <p:sp>
          <p:nvSpPr>
            <p:cNvPr id="73" name="Text Box 28"/>
            <p:cNvSpPr txBox="1">
              <a:spLocks noChangeArrowheads="1"/>
            </p:cNvSpPr>
            <p:nvPr/>
          </p:nvSpPr>
          <p:spPr bwMode="auto">
            <a:xfrm>
              <a:off x="2466205" y="5388762"/>
              <a:ext cx="998991"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IP  Options</a:t>
              </a:r>
            </a:p>
          </p:txBody>
        </p:sp>
        <p:sp>
          <p:nvSpPr>
            <p:cNvPr id="74" name="Text Box 16"/>
            <p:cNvSpPr txBox="1">
              <a:spLocks noChangeArrowheads="1"/>
            </p:cNvSpPr>
            <p:nvPr/>
          </p:nvSpPr>
          <p:spPr bwMode="auto">
            <a:xfrm>
              <a:off x="708073" y="3215433"/>
              <a:ext cx="730008"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Version</a:t>
              </a:r>
            </a:p>
          </p:txBody>
        </p:sp>
        <p:sp>
          <p:nvSpPr>
            <p:cNvPr id="75" name="Text Box 17"/>
            <p:cNvSpPr txBox="1">
              <a:spLocks noChangeArrowheads="1"/>
            </p:cNvSpPr>
            <p:nvPr/>
          </p:nvSpPr>
          <p:spPr bwMode="auto">
            <a:xfrm>
              <a:off x="1364752" y="3140968"/>
              <a:ext cx="718466" cy="461665"/>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Header</a:t>
              </a:r>
            </a:p>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Length</a:t>
              </a:r>
            </a:p>
          </p:txBody>
        </p:sp>
      </p:grpSp>
      <p:pic>
        <p:nvPicPr>
          <p:cNvPr id="77" name="图片 76" descr="PC.png"/>
          <p:cNvPicPr>
            <a:picLocks noChangeAspect="1"/>
          </p:cNvPicPr>
          <p:nvPr/>
        </p:nvPicPr>
        <p:blipFill>
          <a:blip r:embed="rId5" cstate="print"/>
          <a:stretch>
            <a:fillRect/>
          </a:stretch>
        </p:blipFill>
        <p:spPr>
          <a:xfrm>
            <a:off x="2140006" y="1765749"/>
            <a:ext cx="982264" cy="754376"/>
          </a:xfrm>
          <a:prstGeom prst="rect">
            <a:avLst/>
          </a:prstGeom>
        </p:spPr>
      </p:pic>
    </p:spTree>
    <p:extLst>
      <p:ext uri="{BB962C8B-B14F-4D97-AF65-F5344CB8AC3E}">
        <p14:creationId xmlns:p14="http://schemas.microsoft.com/office/powerpoint/2010/main" val="326256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9"/>
          <p:cNvSpPr>
            <a:spLocks noGrp="1"/>
          </p:cNvSpPr>
          <p:nvPr>
            <p:ph type="title"/>
          </p:nvPr>
        </p:nvSpPr>
        <p:spPr/>
        <p:txBody>
          <a:bodyPr/>
          <a:lstStyle/>
          <a:p>
            <a:r>
              <a:rPr lang="zh-CN" altLang="en-US" smtClean="0"/>
              <a:t>查找路由</a:t>
            </a:r>
            <a:endParaRPr lang="zh-CN" altLang="en-US" dirty="0" smtClean="0"/>
          </a:p>
        </p:txBody>
      </p:sp>
      <p:sp>
        <p:nvSpPr>
          <p:cNvPr id="69" name="Rectangle 3"/>
          <p:cNvSpPr>
            <a:spLocks noGrp="1" noChangeArrowheads="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主机</a:t>
            </a:r>
            <a:r>
              <a:rPr lang="en-US" altLang="zh-CN" dirty="0" smtClean="0"/>
              <a:t>A</a:t>
            </a:r>
            <a:r>
              <a:rPr lang="zh-CN" altLang="en-US" dirty="0" smtClean="0"/>
              <a:t>必须要拥有到达目的地的路由。</a:t>
            </a:r>
            <a:endParaRPr lang="en-US" altLang="zh-CN" dirty="0"/>
          </a:p>
        </p:txBody>
      </p:sp>
      <p:grpSp>
        <p:nvGrpSpPr>
          <p:cNvPr id="62" name="Group 61"/>
          <p:cNvGrpSpPr/>
          <p:nvPr/>
        </p:nvGrpSpPr>
        <p:grpSpPr>
          <a:xfrm>
            <a:off x="2562397" y="1539926"/>
            <a:ext cx="7185299" cy="3863890"/>
            <a:chOff x="1038396" y="1539925"/>
            <a:chExt cx="7185299" cy="3863890"/>
          </a:xfrm>
        </p:grpSpPr>
        <p:sp>
          <p:nvSpPr>
            <p:cNvPr id="61" name="Line 13"/>
            <p:cNvSpPr>
              <a:spLocks noChangeShapeType="1"/>
            </p:cNvSpPr>
            <p:nvPr/>
          </p:nvSpPr>
          <p:spPr bwMode="auto">
            <a:xfrm flipH="1" flipV="1">
              <a:off x="5906728" y="3852614"/>
              <a:ext cx="1044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8" name="Line 13"/>
            <p:cNvSpPr>
              <a:spLocks noChangeShapeType="1"/>
            </p:cNvSpPr>
            <p:nvPr/>
          </p:nvSpPr>
          <p:spPr bwMode="auto">
            <a:xfrm flipH="1">
              <a:off x="2282258" y="3852614"/>
              <a:ext cx="1440160"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1272" name="AutoShape 41"/>
            <p:cNvSpPr>
              <a:spLocks/>
            </p:cNvSpPr>
            <p:nvPr/>
          </p:nvSpPr>
          <p:spPr bwMode="auto">
            <a:xfrm rot="10800000">
              <a:off x="2233880" y="1539925"/>
              <a:ext cx="3239446" cy="1061829"/>
            </a:xfrm>
            <a:prstGeom prst="accentBorderCallout3">
              <a:avLst>
                <a:gd name="adj1" fmla="val 8625"/>
                <a:gd name="adj2" fmla="val 101273"/>
                <a:gd name="adj3" fmla="val 8625"/>
                <a:gd name="adj4" fmla="val 102736"/>
                <a:gd name="adj5" fmla="val -24431"/>
                <a:gd name="adj6" fmla="val 102736"/>
                <a:gd name="adj7" fmla="val -26854"/>
                <a:gd name="adj8" fmla="val 109242"/>
              </a:avLst>
            </a:prstGeom>
            <a:noFill/>
            <a:ln w="19050" algn="ctr">
              <a:solidFill>
                <a:srgbClr val="006699"/>
              </a:solidFill>
              <a:miter lim="800000"/>
              <a:headEnd/>
              <a:tailEnd type="arrow" w="med" len="med"/>
            </a:ln>
          </p:spPr>
          <p:txBody>
            <a:bodyPr wrap="square" anchor="ctr">
              <a:spAutoFit/>
            </a:bodyPr>
            <a:lstStyle/>
            <a:p>
              <a:pPr defTabSz="784225">
                <a:lnSpc>
                  <a:spcPct val="150000"/>
                </a:lnSpc>
              </a:pPr>
              <a:endParaRPr lang="en-US" altLang="zh-CN" sz="1400" dirty="0">
                <a:latin typeface="微软雅黑" panose="020B0503020204020204" pitchFamily="34" charset="-122"/>
                <a:ea typeface="微软雅黑" panose="020B0503020204020204" pitchFamily="34" charset="-122"/>
              </a:endParaRPr>
            </a:p>
            <a:p>
              <a:pPr defTabSz="784225">
                <a:lnSpc>
                  <a:spcPct val="150000"/>
                </a:lnSpc>
              </a:pPr>
              <a:endParaRPr lang="en-US" altLang="zh-CN" sz="1400" dirty="0">
                <a:latin typeface="微软雅黑" panose="020B0503020204020204" pitchFamily="34" charset="-122"/>
                <a:ea typeface="微软雅黑" panose="020B0503020204020204" pitchFamily="34" charset="-122"/>
              </a:endParaRPr>
            </a:p>
            <a:p>
              <a:pPr defTabSz="784225">
                <a:lnSpc>
                  <a:spcPct val="150000"/>
                </a:lnSpc>
              </a:pPr>
              <a:endParaRPr lang="en-US" altLang="zh-CN" sz="1400" dirty="0">
                <a:latin typeface="微软雅黑" panose="020B0503020204020204" pitchFamily="34" charset="-122"/>
                <a:ea typeface="微软雅黑" panose="020B0503020204020204" pitchFamily="34" charset="-122"/>
              </a:endParaRPr>
            </a:p>
          </p:txBody>
        </p:sp>
        <p:sp>
          <p:nvSpPr>
            <p:cNvPr id="11273" name="矩形 37"/>
            <p:cNvSpPr>
              <a:spLocks noChangeArrowheads="1"/>
            </p:cNvSpPr>
            <p:nvPr/>
          </p:nvSpPr>
          <p:spPr bwMode="auto">
            <a:xfrm>
              <a:off x="2286398" y="1558719"/>
              <a:ext cx="3347369" cy="923330"/>
            </a:xfrm>
            <a:prstGeom prst="rect">
              <a:avLst/>
            </a:prstGeom>
            <a:noFill/>
            <a:ln w="9525">
              <a:noFill/>
              <a:miter lim="800000"/>
              <a:headEnd/>
              <a:tailEnd/>
            </a:ln>
          </p:spPr>
          <p:txBody>
            <a:bodyPr wrap="square">
              <a:spAutoFit/>
            </a:bodyPr>
            <a:lstStyle/>
            <a:p>
              <a:pPr defTabSz="784225">
                <a:lnSpc>
                  <a:spcPct val="150000"/>
                </a:lnSpc>
                <a:tabLst>
                  <a:tab pos="1981200" algn="l"/>
                </a:tabLst>
              </a:pPr>
              <a:r>
                <a:rPr lang="en-US" altLang="zh-CN" sz="1200" dirty="0">
                  <a:latin typeface="微软雅黑" panose="020B0503020204020204" pitchFamily="34" charset="-122"/>
                  <a:ea typeface="微软雅黑" panose="020B0503020204020204" pitchFamily="34" charset="-122"/>
                  <a:cs typeface="Arial" charset="0"/>
                </a:rPr>
                <a:t>Network/Mask   Gateway        </a:t>
              </a:r>
              <a:r>
                <a:rPr lang="en-US" altLang="zh-CN" sz="1200" dirty="0" smtClean="0">
                  <a:latin typeface="微软雅黑" panose="020B0503020204020204" pitchFamily="34" charset="-122"/>
                  <a:ea typeface="微软雅黑" panose="020B0503020204020204" pitchFamily="34" charset="-122"/>
                  <a:cs typeface="Arial" charset="0"/>
                </a:rPr>
                <a:t>Interface</a:t>
              </a:r>
              <a:endParaRPr lang="en-US" altLang="zh-CN" sz="1200" dirty="0">
                <a:latin typeface="微软雅黑" panose="020B0503020204020204" pitchFamily="34" charset="-122"/>
                <a:ea typeface="微软雅黑" panose="020B0503020204020204" pitchFamily="34" charset="-122"/>
                <a:cs typeface="Arial" charset="0"/>
              </a:endParaRPr>
            </a:p>
            <a:p>
              <a:pPr defTabSz="784225">
                <a:lnSpc>
                  <a:spcPct val="150000"/>
                </a:lnSpc>
              </a:pPr>
              <a:r>
                <a:rPr lang="en-US" altLang="zh-CN" sz="1200" dirty="0">
                  <a:solidFill>
                    <a:srgbClr val="990000"/>
                  </a:solidFill>
                  <a:latin typeface="微软雅黑" panose="020B0503020204020204" pitchFamily="34" charset="-122"/>
                  <a:ea typeface="微软雅黑" panose="020B0503020204020204" pitchFamily="34" charset="-122"/>
                  <a:cs typeface="Arial" pitchFamily="34" charset="0"/>
                </a:rPr>
                <a:t> 0.0.0.0/0           10.1.1.254      </a:t>
              </a:r>
              <a:r>
                <a:rPr lang="en-US" altLang="zh-CN" sz="1200" dirty="0" smtClean="0">
                  <a:solidFill>
                    <a:srgbClr val="990000"/>
                  </a:solidFill>
                  <a:latin typeface="微软雅黑" panose="020B0503020204020204" pitchFamily="34" charset="-122"/>
                  <a:ea typeface="微软雅黑" panose="020B0503020204020204" pitchFamily="34" charset="-122"/>
                  <a:cs typeface="Arial" pitchFamily="34" charset="0"/>
                </a:rPr>
                <a:t> 10.1.1.1</a:t>
              </a:r>
              <a:r>
                <a:rPr lang="en-US" altLang="zh-CN" sz="1200" b="1" dirty="0" smtClean="0">
                  <a:solidFill>
                    <a:srgbClr val="990000"/>
                  </a:solidFill>
                  <a:latin typeface="微软雅黑" panose="020B0503020204020204" pitchFamily="34" charset="-122"/>
                  <a:ea typeface="微软雅黑" panose="020B0503020204020204" pitchFamily="34" charset="-122"/>
                  <a:cs typeface="Arial" pitchFamily="34" charset="0"/>
                </a:rPr>
                <a:t> </a:t>
              </a:r>
              <a:endParaRPr lang="en-US" altLang="zh-CN" sz="1200" b="1" dirty="0">
                <a:solidFill>
                  <a:srgbClr val="990000"/>
                </a:solidFill>
                <a:latin typeface="微软雅黑" panose="020B0503020204020204" pitchFamily="34" charset="-122"/>
                <a:ea typeface="微软雅黑" panose="020B0503020204020204" pitchFamily="34" charset="-122"/>
                <a:cs typeface="Arial" pitchFamily="34" charset="0"/>
              </a:endParaRPr>
            </a:p>
            <a:p>
              <a:pPr defTabSz="784225">
                <a:lnSpc>
                  <a:spcPct val="150000"/>
                </a:lnSpc>
              </a:pPr>
              <a:r>
                <a:rPr lang="en-US" altLang="zh-CN" sz="1200" dirty="0">
                  <a:latin typeface="微软雅黑" panose="020B0503020204020204" pitchFamily="34" charset="-122"/>
                  <a:ea typeface="微软雅黑" panose="020B0503020204020204" pitchFamily="34" charset="-122"/>
                  <a:cs typeface="Arial" pitchFamily="34" charset="0"/>
                </a:rPr>
                <a:t>10.1.1.0/24         - 	             </a:t>
              </a:r>
              <a:r>
                <a:rPr lang="en-US" altLang="zh-CN" sz="1200" dirty="0" smtClean="0">
                  <a:latin typeface="微软雅黑" panose="020B0503020204020204" pitchFamily="34" charset="-122"/>
                  <a:ea typeface="微软雅黑" panose="020B0503020204020204" pitchFamily="34" charset="-122"/>
                  <a:cs typeface="Arial" pitchFamily="34" charset="0"/>
                </a:rPr>
                <a:t> 10.1.1.1    </a:t>
              </a:r>
              <a:endParaRPr lang="en-US" altLang="zh-CN" sz="1200" dirty="0">
                <a:latin typeface="微软雅黑" panose="020B0503020204020204" pitchFamily="34" charset="-122"/>
                <a:ea typeface="微软雅黑" panose="020B0503020204020204" pitchFamily="34" charset="-122"/>
                <a:cs typeface="Arial" pitchFamily="34" charset="0"/>
              </a:endParaRPr>
            </a:p>
          </p:txBody>
        </p:sp>
        <p:sp>
          <p:nvSpPr>
            <p:cNvPr id="35" name="Line 13"/>
            <p:cNvSpPr>
              <a:spLocks noChangeShapeType="1"/>
            </p:cNvSpPr>
            <p:nvPr/>
          </p:nvSpPr>
          <p:spPr bwMode="auto">
            <a:xfrm flipH="1" flipV="1">
              <a:off x="6931773" y="3125949"/>
              <a:ext cx="57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13"/>
            <p:cNvSpPr>
              <a:spLocks noChangeShapeType="1"/>
            </p:cNvSpPr>
            <p:nvPr/>
          </p:nvSpPr>
          <p:spPr bwMode="auto">
            <a:xfrm flipH="1" flipV="1">
              <a:off x="6931773" y="4710125"/>
              <a:ext cx="57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flipH="1" flipV="1">
              <a:off x="1341926" y="3125949"/>
              <a:ext cx="936104"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8" name="Line 13"/>
            <p:cNvSpPr>
              <a:spLocks noChangeShapeType="1"/>
            </p:cNvSpPr>
            <p:nvPr/>
          </p:nvSpPr>
          <p:spPr bwMode="auto">
            <a:xfrm flipH="1" flipV="1">
              <a:off x="1341926" y="4710125"/>
              <a:ext cx="936104"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云形 38"/>
            <p:cNvSpPr/>
            <p:nvPr/>
          </p:nvSpPr>
          <p:spPr bwMode="auto">
            <a:xfrm>
              <a:off x="3604892" y="2980084"/>
              <a:ext cx="2160240" cy="1554758"/>
            </a:xfrm>
            <a:prstGeom prst="cloud">
              <a:avLst/>
            </a:prstGeom>
            <a:solidFill>
              <a:schemeClr val="bg2"/>
            </a:solidFill>
            <a:ln w="9525" cap="flat" cmpd="sng" algn="ctr">
              <a:noFill/>
              <a:prstDash val="solid"/>
              <a:round/>
              <a:headEnd type="none" w="med" len="med"/>
              <a:tailEnd type="none" w="med" len="med"/>
            </a:ln>
            <a:effectLst/>
          </p:spPr>
          <p:txBody>
            <a:bodyPr/>
            <a:lstStyle/>
            <a:p>
              <a:pPr defTabSz="784225">
                <a:defRPr/>
              </a:pPr>
              <a:endParaRPr lang="en-US" altLang="zh-CN" sz="1800" dirty="0">
                <a:latin typeface="微软雅黑" panose="020B0503020204020204" pitchFamily="34" charset="-122"/>
                <a:ea typeface="微软雅黑" panose="020B0503020204020204" pitchFamily="34" charset="-122"/>
                <a:cs typeface="Arial" pitchFamily="34" charset="0"/>
              </a:endParaRPr>
            </a:p>
            <a:p>
              <a:pPr defTabSz="784225">
                <a:defRPr/>
              </a:pPr>
              <a:r>
                <a:rPr lang="en-US" altLang="zh-CN" sz="1800" dirty="0">
                  <a:latin typeface="微软雅黑" panose="020B0503020204020204" pitchFamily="34" charset="-122"/>
                  <a:ea typeface="微软雅黑" panose="020B0503020204020204" pitchFamily="34" charset="-122"/>
                  <a:cs typeface="Arial" pitchFamily="34" charset="0"/>
                </a:rPr>
                <a:t>     Internet</a:t>
              </a:r>
              <a:endParaRPr lang="zh-CN" altLang="en-US" sz="1800" dirty="0">
                <a:latin typeface="微软雅黑" panose="020B0503020204020204" pitchFamily="34" charset="-122"/>
                <a:ea typeface="微软雅黑" panose="020B0503020204020204" pitchFamily="34" charset="-122"/>
                <a:cs typeface="Arial" pitchFamily="34" charset="0"/>
              </a:endParaRPr>
            </a:p>
          </p:txBody>
        </p:sp>
        <p:sp>
          <p:nvSpPr>
            <p:cNvPr id="42" name="TextBox 8"/>
            <p:cNvSpPr txBox="1">
              <a:spLocks noChangeArrowheads="1"/>
            </p:cNvSpPr>
            <p:nvPr/>
          </p:nvSpPr>
          <p:spPr bwMode="auto">
            <a:xfrm>
              <a:off x="1210266" y="2373412"/>
              <a:ext cx="646331"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主机 </a:t>
              </a:r>
              <a:r>
                <a:rPr lang="en-US" altLang="zh-CN" sz="1200" dirty="0">
                  <a:latin typeface="微软雅黑" panose="020B0503020204020204" pitchFamily="34" charset="-122"/>
                  <a:ea typeface="微软雅黑" panose="020B0503020204020204" pitchFamily="34" charset="-122"/>
                  <a:cs typeface="Arial" charset="0"/>
                </a:rPr>
                <a: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3" name="TextBox 9"/>
            <p:cNvSpPr txBox="1">
              <a:spLocks noChangeArrowheads="1"/>
            </p:cNvSpPr>
            <p:nvPr/>
          </p:nvSpPr>
          <p:spPr bwMode="auto">
            <a:xfrm>
              <a:off x="1211590" y="3945037"/>
              <a:ext cx="638316"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主机 </a:t>
              </a:r>
              <a:r>
                <a:rPr lang="en-US" altLang="zh-CN" sz="1200" dirty="0">
                  <a:latin typeface="微软雅黑" panose="020B0503020204020204" pitchFamily="34" charset="-122"/>
                  <a:ea typeface="微软雅黑" panose="020B0503020204020204" pitchFamily="34" charset="-122"/>
                  <a:cs typeface="Arial" charset="0"/>
                </a:rPr>
                <a:t>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6" name="TextBox 8"/>
            <p:cNvSpPr txBox="1">
              <a:spLocks noChangeArrowheads="1"/>
            </p:cNvSpPr>
            <p:nvPr/>
          </p:nvSpPr>
          <p:spPr bwMode="auto">
            <a:xfrm>
              <a:off x="7096972" y="2372638"/>
              <a:ext cx="800219"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a:t>
              </a:r>
              <a:r>
                <a:rPr lang="en-US" altLang="zh-CN" sz="1200" dirty="0">
                  <a:latin typeface="微软雅黑" panose="020B0503020204020204" pitchFamily="34" charset="-122"/>
                  <a:ea typeface="微软雅黑" panose="020B0503020204020204" pitchFamily="34" charset="-122"/>
                  <a:cs typeface="Arial" charset="0"/>
                </a:rPr>
                <a:t> 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7" name="TextBox 8"/>
            <p:cNvSpPr txBox="1">
              <a:spLocks noChangeArrowheads="1"/>
            </p:cNvSpPr>
            <p:nvPr/>
          </p:nvSpPr>
          <p:spPr bwMode="auto">
            <a:xfrm>
              <a:off x="7096972" y="3962922"/>
              <a:ext cx="792205"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a:t>
              </a:r>
              <a:r>
                <a:rPr lang="en-US" altLang="zh-CN" sz="1200" dirty="0">
                  <a:latin typeface="微软雅黑" panose="020B0503020204020204" pitchFamily="34" charset="-122"/>
                  <a:ea typeface="微软雅黑" panose="020B0503020204020204" pitchFamily="34" charset="-122"/>
                  <a:cs typeface="Arial" charset="0"/>
                </a:rPr>
                <a:t> 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8" name="Line 13"/>
            <p:cNvSpPr>
              <a:spLocks noChangeShapeType="1"/>
            </p:cNvSpPr>
            <p:nvPr/>
          </p:nvSpPr>
          <p:spPr bwMode="auto">
            <a:xfrm>
              <a:off x="2286398" y="2721074"/>
              <a:ext cx="0" cy="2160588"/>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Line 13"/>
            <p:cNvSpPr>
              <a:spLocks noChangeShapeType="1"/>
            </p:cNvSpPr>
            <p:nvPr/>
          </p:nvSpPr>
          <p:spPr bwMode="auto">
            <a:xfrm>
              <a:off x="6932121" y="2810397"/>
              <a:ext cx="0" cy="2160587"/>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2" name="TextBox 8"/>
            <p:cNvSpPr txBox="1">
              <a:spLocks noChangeArrowheads="1"/>
            </p:cNvSpPr>
            <p:nvPr/>
          </p:nvSpPr>
          <p:spPr bwMode="auto">
            <a:xfrm>
              <a:off x="1038396" y="3542720"/>
              <a:ext cx="989373"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10.1.1.1/24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3" name="TextBox 8"/>
            <p:cNvSpPr txBox="1">
              <a:spLocks noChangeArrowheads="1"/>
            </p:cNvSpPr>
            <p:nvPr/>
          </p:nvSpPr>
          <p:spPr bwMode="auto">
            <a:xfrm>
              <a:off x="1041554" y="5126816"/>
              <a:ext cx="989373"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10.1.1.2/24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4" name="TextBox 8"/>
            <p:cNvSpPr txBox="1">
              <a:spLocks noChangeArrowheads="1"/>
            </p:cNvSpPr>
            <p:nvPr/>
          </p:nvSpPr>
          <p:spPr bwMode="auto">
            <a:xfrm>
              <a:off x="6965016" y="3531122"/>
              <a:ext cx="1258678"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172.16.10.1/24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5" name="TextBox 8"/>
            <p:cNvSpPr txBox="1">
              <a:spLocks noChangeArrowheads="1"/>
            </p:cNvSpPr>
            <p:nvPr/>
          </p:nvSpPr>
          <p:spPr bwMode="auto">
            <a:xfrm>
              <a:off x="6965017" y="5113859"/>
              <a:ext cx="1258678"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172.16.10.2/24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6" name="TextBox 8"/>
            <p:cNvSpPr txBox="1">
              <a:spLocks noChangeArrowheads="1"/>
            </p:cNvSpPr>
            <p:nvPr/>
          </p:nvSpPr>
          <p:spPr bwMode="auto">
            <a:xfrm>
              <a:off x="3387578" y="3242004"/>
              <a:ext cx="46602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7" name="TextBox 8"/>
            <p:cNvSpPr txBox="1">
              <a:spLocks noChangeArrowheads="1"/>
            </p:cNvSpPr>
            <p:nvPr/>
          </p:nvSpPr>
          <p:spPr bwMode="auto">
            <a:xfrm>
              <a:off x="5695100" y="3242004"/>
              <a:ext cx="46570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9" name="TextBox 8"/>
            <p:cNvSpPr txBox="1">
              <a:spLocks noChangeArrowheads="1"/>
            </p:cNvSpPr>
            <p:nvPr/>
          </p:nvSpPr>
          <p:spPr bwMode="auto">
            <a:xfrm>
              <a:off x="2282257" y="3857567"/>
              <a:ext cx="1168910"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10.1.1.254/24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60" name="TextBox 8"/>
            <p:cNvSpPr txBox="1">
              <a:spLocks noChangeArrowheads="1"/>
            </p:cNvSpPr>
            <p:nvPr/>
          </p:nvSpPr>
          <p:spPr bwMode="auto">
            <a:xfrm>
              <a:off x="2862483" y="3599128"/>
              <a:ext cx="514885" cy="276999"/>
            </a:xfrm>
            <a:prstGeom prst="rect">
              <a:avLst/>
            </a:prstGeom>
            <a:noFill/>
            <a:ln w="9525">
              <a:noFill/>
              <a:miter lim="800000"/>
              <a:headEnd/>
              <a:tailEnd/>
            </a:ln>
          </p:spPr>
          <p:txBody>
            <a:bodyPr wrap="none">
              <a:spAutoFit/>
            </a:bodyPr>
            <a:lstStyle/>
            <a:p>
              <a:r>
                <a:rPr lang="en-US" altLang="zh-CN" sz="1200" dirty="0" smtClean="0">
                  <a:latin typeface="微软雅黑" panose="020B0503020204020204" pitchFamily="34" charset="-122"/>
                  <a:ea typeface="微软雅黑" panose="020B0503020204020204" pitchFamily="34" charset="-122"/>
                  <a:cs typeface="Arial" charset="0"/>
                </a:rPr>
                <a:t>E0/0</a:t>
              </a:r>
              <a:endParaRPr lang="zh-CN" altLang="en-US" sz="1200" dirty="0">
                <a:latin typeface="微软雅黑" panose="020B0503020204020204" pitchFamily="34" charset="-122"/>
                <a:ea typeface="微软雅黑" panose="020B0503020204020204" pitchFamily="34" charset="-122"/>
                <a:cs typeface="Arial" charset="0"/>
              </a:endParaRPr>
            </a:p>
          </p:txBody>
        </p:sp>
      </p:grpSp>
      <p:pic>
        <p:nvPicPr>
          <p:cNvPr id="63" name="图片 62" descr="PC.png"/>
          <p:cNvPicPr>
            <a:picLocks noChangeAspect="1"/>
          </p:cNvPicPr>
          <p:nvPr/>
        </p:nvPicPr>
        <p:blipFill>
          <a:blip r:embed="rId3" cstate="print"/>
          <a:stretch>
            <a:fillRect/>
          </a:stretch>
        </p:blipFill>
        <p:spPr>
          <a:xfrm>
            <a:off x="2489854" y="2725686"/>
            <a:ext cx="982264" cy="754376"/>
          </a:xfrm>
          <a:prstGeom prst="rect">
            <a:avLst/>
          </a:prstGeom>
        </p:spPr>
      </p:pic>
      <p:pic>
        <p:nvPicPr>
          <p:cNvPr id="64" name="图片 63" descr="PC.png"/>
          <p:cNvPicPr>
            <a:picLocks noChangeAspect="1"/>
          </p:cNvPicPr>
          <p:nvPr/>
        </p:nvPicPr>
        <p:blipFill>
          <a:blip r:embed="rId3" cstate="print"/>
          <a:stretch>
            <a:fillRect/>
          </a:stretch>
        </p:blipFill>
        <p:spPr>
          <a:xfrm>
            <a:off x="2489854" y="4294777"/>
            <a:ext cx="982264" cy="754376"/>
          </a:xfrm>
          <a:prstGeom prst="rect">
            <a:avLst/>
          </a:prstGeom>
        </p:spPr>
      </p:pic>
      <p:pic>
        <p:nvPicPr>
          <p:cNvPr id="65" name="图片 6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882748" y="3554670"/>
            <a:ext cx="823343" cy="642916"/>
          </a:xfrm>
          <a:prstGeom prst="rect">
            <a:avLst/>
          </a:prstGeom>
        </p:spPr>
      </p:pic>
      <p:pic>
        <p:nvPicPr>
          <p:cNvPr id="66" name="图片 6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959887" y="3554670"/>
            <a:ext cx="823343" cy="642916"/>
          </a:xfrm>
          <a:prstGeom prst="rect">
            <a:avLst/>
          </a:prstGeom>
        </p:spPr>
      </p:pic>
      <p:pic>
        <p:nvPicPr>
          <p:cNvPr id="67" name="图片 66" descr="交换机.png"/>
          <p:cNvPicPr>
            <a:picLocks noChangeAspect="1"/>
          </p:cNvPicPr>
          <p:nvPr/>
        </p:nvPicPr>
        <p:blipFill>
          <a:blip r:embed="rId5" cstate="print"/>
          <a:stretch>
            <a:fillRect/>
          </a:stretch>
        </p:blipFill>
        <p:spPr>
          <a:xfrm>
            <a:off x="8634923" y="2748455"/>
            <a:ext cx="826596" cy="676304"/>
          </a:xfrm>
          <a:prstGeom prst="rect">
            <a:avLst/>
          </a:prstGeom>
        </p:spPr>
      </p:pic>
      <p:pic>
        <p:nvPicPr>
          <p:cNvPr id="68" name="图片 67" descr="交换机.png"/>
          <p:cNvPicPr>
            <a:picLocks noChangeAspect="1"/>
          </p:cNvPicPr>
          <p:nvPr/>
        </p:nvPicPr>
        <p:blipFill>
          <a:blip r:embed="rId5" cstate="print"/>
          <a:stretch>
            <a:fillRect/>
          </a:stretch>
        </p:blipFill>
        <p:spPr>
          <a:xfrm>
            <a:off x="8634923" y="4372849"/>
            <a:ext cx="826596" cy="676304"/>
          </a:xfrm>
          <a:prstGeom prst="rect">
            <a:avLst/>
          </a:prstGeom>
        </p:spPr>
      </p:pic>
    </p:spTree>
    <p:extLst>
      <p:ext uri="{BB962C8B-B14F-4D97-AF65-F5344CB8AC3E}">
        <p14:creationId xmlns:p14="http://schemas.microsoft.com/office/powerpoint/2010/main" val="3013258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9"/>
          <p:cNvSpPr>
            <a:spLocks noGrp="1"/>
          </p:cNvSpPr>
          <p:nvPr>
            <p:ph type="title"/>
          </p:nvPr>
        </p:nvSpPr>
        <p:spPr/>
        <p:txBody>
          <a:bodyPr/>
          <a:lstStyle/>
          <a:p>
            <a:r>
              <a:rPr lang="en-US" altLang="zh-CN" smtClean="0"/>
              <a:t>ARP</a:t>
            </a:r>
            <a:endParaRPr lang="zh-CN" altLang="en-US" dirty="0" smtClean="0"/>
          </a:p>
        </p:txBody>
      </p:sp>
      <p:sp>
        <p:nvSpPr>
          <p:cNvPr id="28" name="Rectangle 3"/>
          <p:cNvSpPr>
            <a:spLocks noGrp="1" noChangeArrowheads="1"/>
          </p:cNvSpPr>
          <p:nvPr>
            <p:ph type="body" sz="quarter" idx="10"/>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通过</a:t>
            </a:r>
            <a:r>
              <a:rPr lang="en-US" altLang="zh-CN" smtClean="0"/>
              <a:t>ARP</a:t>
            </a:r>
            <a:r>
              <a:rPr lang="zh-CN" altLang="en-US" smtClean="0"/>
              <a:t>缓存表找到下一跳的</a:t>
            </a:r>
            <a:r>
              <a:rPr lang="en-US" altLang="zh-CN" smtClean="0"/>
              <a:t>MAC</a:t>
            </a:r>
            <a:r>
              <a:rPr lang="zh-CN" altLang="en-US" smtClean="0"/>
              <a:t>地址。</a:t>
            </a:r>
            <a:endParaRPr lang="en-US" altLang="zh-CN" smtClean="0"/>
          </a:p>
          <a:p>
            <a:r>
              <a:rPr lang="zh-CN" altLang="en-US" smtClean="0"/>
              <a:t>如果表项里没有下一跳的</a:t>
            </a:r>
            <a:r>
              <a:rPr lang="en-US" altLang="zh-CN" smtClean="0"/>
              <a:t>MAC</a:t>
            </a:r>
            <a:r>
              <a:rPr lang="zh-CN" altLang="en-US" smtClean="0"/>
              <a:t>地址，主机</a:t>
            </a:r>
            <a:r>
              <a:rPr lang="en-US" altLang="zh-CN" smtClean="0"/>
              <a:t>A</a:t>
            </a:r>
            <a:r>
              <a:rPr lang="zh-CN" altLang="en-US" smtClean="0"/>
              <a:t>会发送</a:t>
            </a:r>
            <a:r>
              <a:rPr lang="en-US" altLang="zh-CN" smtClean="0"/>
              <a:t>ARP</a:t>
            </a:r>
            <a:r>
              <a:rPr lang="zh-CN" altLang="en-US" smtClean="0"/>
              <a:t>请求。</a:t>
            </a:r>
            <a:endParaRPr lang="en-US" altLang="zh-CN" dirty="0"/>
          </a:p>
        </p:txBody>
      </p:sp>
      <p:grpSp>
        <p:nvGrpSpPr>
          <p:cNvPr id="22" name="Group 21"/>
          <p:cNvGrpSpPr/>
          <p:nvPr/>
        </p:nvGrpSpPr>
        <p:grpSpPr>
          <a:xfrm>
            <a:off x="2469988" y="1527420"/>
            <a:ext cx="7069300" cy="3455796"/>
            <a:chOff x="945988" y="1527420"/>
            <a:chExt cx="7069300" cy="3455796"/>
          </a:xfrm>
        </p:grpSpPr>
        <p:sp>
          <p:nvSpPr>
            <p:cNvPr id="25" name="Line 13"/>
            <p:cNvSpPr>
              <a:spLocks noChangeShapeType="1"/>
            </p:cNvSpPr>
            <p:nvPr/>
          </p:nvSpPr>
          <p:spPr bwMode="auto">
            <a:xfrm flipH="1" flipV="1">
              <a:off x="2464716" y="3429000"/>
              <a:ext cx="1764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Line 13"/>
            <p:cNvSpPr>
              <a:spLocks noChangeShapeType="1"/>
            </p:cNvSpPr>
            <p:nvPr/>
          </p:nvSpPr>
          <p:spPr bwMode="auto">
            <a:xfrm flipH="1" flipV="1">
              <a:off x="1513798" y="2492896"/>
              <a:ext cx="936104"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 name="Line 13"/>
            <p:cNvSpPr>
              <a:spLocks noChangeShapeType="1"/>
            </p:cNvSpPr>
            <p:nvPr/>
          </p:nvSpPr>
          <p:spPr bwMode="auto">
            <a:xfrm flipH="1" flipV="1">
              <a:off x="1513798" y="4077072"/>
              <a:ext cx="936104"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 name="云形 9"/>
            <p:cNvSpPr/>
            <p:nvPr/>
          </p:nvSpPr>
          <p:spPr bwMode="auto">
            <a:xfrm rot="478201">
              <a:off x="4343400" y="2490788"/>
              <a:ext cx="3671888" cy="2376487"/>
            </a:xfrm>
            <a:prstGeom prst="cloud">
              <a:avLst/>
            </a:prstGeom>
            <a:solidFill>
              <a:schemeClr val="bg2"/>
            </a:solidFill>
            <a:ln w="9525" cap="flat" cmpd="sng" algn="ctr">
              <a:noFill/>
              <a:prstDash val="solid"/>
              <a:round/>
              <a:headEnd type="none" w="med" len="med"/>
              <a:tailEnd type="none" w="med" len="med"/>
            </a:ln>
            <a:effectLst/>
          </p:spPr>
          <p:txBody>
            <a:bodyPr/>
            <a:lstStyle/>
            <a:p>
              <a:pPr defTabSz="784225">
                <a:defRPr/>
              </a:pPr>
              <a:endParaRPr lang="zh-CN" altLang="en-US" sz="1200" dirty="0">
                <a:latin typeface="微软雅黑" panose="020B0503020204020204" pitchFamily="34" charset="-122"/>
                <a:ea typeface="微软雅黑" panose="020B0503020204020204" pitchFamily="34" charset="-122"/>
                <a:cs typeface="Arial" pitchFamily="34" charset="0"/>
              </a:endParaRPr>
            </a:p>
          </p:txBody>
        </p:sp>
        <p:sp>
          <p:nvSpPr>
            <p:cNvPr id="12304" name="TextBox 8"/>
            <p:cNvSpPr txBox="1">
              <a:spLocks noChangeArrowheads="1"/>
            </p:cNvSpPr>
            <p:nvPr/>
          </p:nvSpPr>
          <p:spPr bwMode="auto">
            <a:xfrm>
              <a:off x="1387035" y="1527420"/>
              <a:ext cx="646331"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主机 </a:t>
              </a:r>
              <a:r>
                <a:rPr lang="en-US" altLang="zh-CN" sz="1200" dirty="0">
                  <a:latin typeface="微软雅黑" panose="020B0503020204020204" pitchFamily="34" charset="-122"/>
                  <a:ea typeface="微软雅黑" panose="020B0503020204020204" pitchFamily="34" charset="-122"/>
                  <a:cs typeface="Arial" charset="0"/>
                </a:rPr>
                <a: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2305" name="TextBox 9"/>
            <p:cNvSpPr txBox="1">
              <a:spLocks noChangeArrowheads="1"/>
            </p:cNvSpPr>
            <p:nvPr/>
          </p:nvSpPr>
          <p:spPr bwMode="auto">
            <a:xfrm>
              <a:off x="1383599" y="3399248"/>
              <a:ext cx="638316"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主机</a:t>
              </a:r>
              <a:r>
                <a:rPr lang="en-US" altLang="zh-CN" sz="1200" dirty="0">
                  <a:latin typeface="微软雅黑" panose="020B0503020204020204" pitchFamily="34" charset="-122"/>
                  <a:ea typeface="微软雅黑" panose="020B0503020204020204" pitchFamily="34" charset="-122"/>
                  <a:cs typeface="Arial" charset="0"/>
                </a:rPr>
                <a:t> 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2307" name="Line 13"/>
            <p:cNvSpPr>
              <a:spLocks noChangeShapeType="1"/>
            </p:cNvSpPr>
            <p:nvPr/>
          </p:nvSpPr>
          <p:spPr bwMode="auto">
            <a:xfrm>
              <a:off x="2457885" y="2175600"/>
              <a:ext cx="0" cy="2159561"/>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2309" name="TextBox 8"/>
            <p:cNvSpPr txBox="1">
              <a:spLocks noChangeArrowheads="1"/>
            </p:cNvSpPr>
            <p:nvPr/>
          </p:nvSpPr>
          <p:spPr bwMode="auto">
            <a:xfrm>
              <a:off x="945988" y="2806371"/>
              <a:ext cx="1598515"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10.1.1.1/24</a:t>
              </a:r>
            </a:p>
            <a:p>
              <a:r>
                <a:rPr lang="en-US" altLang="zh-CN" sz="1200" dirty="0">
                  <a:latin typeface="微软雅黑" panose="020B0503020204020204" pitchFamily="34" charset="-122"/>
                  <a:ea typeface="微软雅黑" panose="020B0503020204020204" pitchFamily="34" charset="-122"/>
                  <a:cs typeface="Arial" charset="0"/>
                </a:rPr>
                <a:t>00-01-02-03-04-05</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2310" name="TextBox 8"/>
            <p:cNvSpPr txBox="1">
              <a:spLocks noChangeArrowheads="1"/>
            </p:cNvSpPr>
            <p:nvPr/>
          </p:nvSpPr>
          <p:spPr bwMode="auto">
            <a:xfrm>
              <a:off x="971636" y="4521551"/>
              <a:ext cx="1598515"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10.1.1.2/24</a:t>
              </a:r>
            </a:p>
            <a:p>
              <a:r>
                <a:rPr lang="en-US" altLang="zh-CN" sz="1200" dirty="0">
                  <a:latin typeface="微软雅黑" panose="020B0503020204020204" pitchFamily="34" charset="-122"/>
                  <a:ea typeface="微软雅黑" panose="020B0503020204020204" pitchFamily="34" charset="-122"/>
                  <a:cs typeface="Arial" charset="0"/>
                </a:rPr>
                <a:t>00-01-02-03-04-06</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2311" name="TextBox 8"/>
            <p:cNvSpPr txBox="1">
              <a:spLocks noChangeArrowheads="1"/>
            </p:cNvSpPr>
            <p:nvPr/>
          </p:nvSpPr>
          <p:spPr bwMode="auto">
            <a:xfrm>
              <a:off x="2555776" y="3458028"/>
              <a:ext cx="1598515" cy="646331"/>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10.1.1.254/24</a:t>
              </a:r>
            </a:p>
            <a:p>
              <a:r>
                <a:rPr lang="en-US" altLang="zh-CN" sz="1200" dirty="0">
                  <a:latin typeface="微软雅黑" panose="020B0503020204020204" pitchFamily="34" charset="-122"/>
                  <a:ea typeface="微软雅黑" panose="020B0503020204020204" pitchFamily="34" charset="-122"/>
                  <a:cs typeface="Arial" charset="0"/>
                </a:rPr>
                <a:t>00-01-02-03-04-08</a:t>
              </a:r>
              <a:endParaRPr lang="zh-CN" altLang="en-US" sz="1200" dirty="0">
                <a:latin typeface="微软雅黑" panose="020B0503020204020204" pitchFamily="34" charset="-122"/>
                <a:ea typeface="微软雅黑" panose="020B0503020204020204" pitchFamily="34" charset="-122"/>
                <a:cs typeface="Arial" charset="0"/>
              </a:endParaRPr>
            </a:p>
            <a:p>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2294" name="矩形 40"/>
            <p:cNvSpPr>
              <a:spLocks noChangeArrowheads="1"/>
            </p:cNvSpPr>
            <p:nvPr/>
          </p:nvSpPr>
          <p:spPr bwMode="auto">
            <a:xfrm>
              <a:off x="5638800" y="3419153"/>
              <a:ext cx="1059136" cy="369332"/>
            </a:xfrm>
            <a:prstGeom prst="rect">
              <a:avLst/>
            </a:prstGeom>
            <a:noFill/>
            <a:ln w="9525">
              <a:noFill/>
              <a:miter lim="800000"/>
              <a:headEnd/>
              <a:tailEnd/>
            </a:ln>
          </p:spPr>
          <p:txBody>
            <a:bodyPr wrap="none">
              <a:spAutoFit/>
            </a:bodyPr>
            <a:lstStyle/>
            <a:p>
              <a:pPr defTabSz="784225"/>
              <a:r>
                <a:rPr lang="en-US" altLang="zh-CN" sz="1800" dirty="0">
                  <a:latin typeface="微软雅黑" panose="020B0503020204020204" pitchFamily="34" charset="-122"/>
                  <a:ea typeface="微软雅黑" panose="020B0503020204020204" pitchFamily="34" charset="-122"/>
                </a:rPr>
                <a:t>Internet</a:t>
              </a:r>
              <a:endParaRPr lang="zh-CN" altLang="en-US" sz="1800" dirty="0">
                <a:latin typeface="微软雅黑" panose="020B0503020204020204" pitchFamily="34" charset="-122"/>
                <a:ea typeface="微软雅黑" panose="020B0503020204020204" pitchFamily="34" charset="-122"/>
              </a:endParaRPr>
            </a:p>
          </p:txBody>
        </p:sp>
        <p:sp>
          <p:nvSpPr>
            <p:cNvPr id="24" name="AutoShape 28"/>
            <p:cNvSpPr>
              <a:spLocks/>
            </p:cNvSpPr>
            <p:nvPr/>
          </p:nvSpPr>
          <p:spPr bwMode="auto">
            <a:xfrm flipH="1">
              <a:off x="2670176" y="1557329"/>
              <a:ext cx="5286200" cy="954107"/>
            </a:xfrm>
            <a:prstGeom prst="accentBorderCallout3">
              <a:avLst>
                <a:gd name="adj1" fmla="val 14088"/>
                <a:gd name="adj2" fmla="val 101218"/>
                <a:gd name="adj3" fmla="val 14088"/>
                <a:gd name="adj4" fmla="val 103042"/>
                <a:gd name="adj5" fmla="val 14269"/>
                <a:gd name="adj6" fmla="val 103103"/>
                <a:gd name="adj7" fmla="val 43028"/>
                <a:gd name="adj8" fmla="val 110269"/>
              </a:avLst>
            </a:prstGeom>
            <a:noFill/>
            <a:ln w="19050" algn="ctr">
              <a:solidFill>
                <a:srgbClr val="006699"/>
              </a:solidFill>
              <a:miter lim="800000"/>
              <a:headEnd/>
              <a:tailEnd type="arrow" w="med" len="med"/>
            </a:ln>
          </p:spPr>
          <p:txBody>
            <a:bodyPr wrap="square" anchor="ctr">
              <a:spAutoFit/>
            </a:bodyPr>
            <a:lstStyle/>
            <a:p>
              <a:pPr marL="287338"/>
              <a:r>
                <a:rPr lang="en-US" altLang="zh-CN" sz="1400" dirty="0">
                  <a:latin typeface="微软雅黑" panose="020B0503020204020204" pitchFamily="34" charset="-122"/>
                  <a:ea typeface="微软雅黑" panose="020B0503020204020204" pitchFamily="34" charset="-122"/>
                  <a:cs typeface="Courier New" pitchFamily="49" charset="0"/>
                </a:rPr>
                <a:t>Host A&gt; </a:t>
              </a:r>
              <a:r>
                <a:rPr lang="en-US" altLang="zh-CN" sz="1400" dirty="0" err="1">
                  <a:latin typeface="微软雅黑" panose="020B0503020204020204" pitchFamily="34" charset="-122"/>
                  <a:ea typeface="微软雅黑" panose="020B0503020204020204" pitchFamily="34" charset="-122"/>
                  <a:cs typeface="Courier New" pitchFamily="49" charset="0"/>
                </a:rPr>
                <a:t>arp</a:t>
              </a:r>
              <a:r>
                <a:rPr lang="en-US" altLang="zh-CN" sz="1400" dirty="0">
                  <a:latin typeface="微软雅黑" panose="020B0503020204020204" pitchFamily="34" charset="-122"/>
                  <a:ea typeface="微软雅黑" panose="020B0503020204020204" pitchFamily="34" charset="-122"/>
                  <a:cs typeface="Courier New" pitchFamily="49" charset="0"/>
                </a:rPr>
                <a:t> -a</a:t>
              </a:r>
              <a:endParaRPr lang="zh-CN" altLang="en-US" sz="1400" dirty="0">
                <a:latin typeface="微软雅黑" panose="020B0503020204020204" pitchFamily="34" charset="-122"/>
                <a:ea typeface="微软雅黑" panose="020B0503020204020204" pitchFamily="34" charset="-122"/>
                <a:cs typeface="Courier New" pitchFamily="49" charset="0"/>
              </a:endParaRPr>
            </a:p>
            <a:p>
              <a:pPr marL="287338"/>
              <a:r>
                <a:rPr lang="en-US" altLang="zh-CN" sz="1400" dirty="0">
                  <a:latin typeface="微软雅黑" panose="020B0503020204020204" pitchFamily="34" charset="-122"/>
                  <a:ea typeface="微软雅黑" panose="020B0503020204020204" pitchFamily="34" charset="-122"/>
                  <a:cs typeface="Courier New" pitchFamily="49" charset="0"/>
                </a:rPr>
                <a:t>Internet address  </a:t>
              </a:r>
              <a:r>
                <a:rPr lang="en-US" altLang="zh-CN" sz="1400" dirty="0" smtClean="0">
                  <a:latin typeface="微软雅黑" panose="020B0503020204020204" pitchFamily="34" charset="-122"/>
                  <a:ea typeface="微软雅黑" panose="020B0503020204020204" pitchFamily="34" charset="-122"/>
                  <a:cs typeface="Courier New" pitchFamily="49" charset="0"/>
                </a:rPr>
                <a:t>     Physical </a:t>
              </a:r>
              <a:r>
                <a:rPr lang="en-US" altLang="zh-CN" sz="1400" dirty="0">
                  <a:latin typeface="微软雅黑" panose="020B0503020204020204" pitchFamily="34" charset="-122"/>
                  <a:ea typeface="微软雅黑" panose="020B0503020204020204" pitchFamily="34" charset="-122"/>
                  <a:cs typeface="Courier New" pitchFamily="49" charset="0"/>
                </a:rPr>
                <a:t>address    </a:t>
              </a:r>
              <a:r>
                <a:rPr lang="en-US" altLang="zh-CN" sz="1400" dirty="0" smtClean="0">
                  <a:latin typeface="微软雅黑" panose="020B0503020204020204" pitchFamily="34" charset="-122"/>
                  <a:ea typeface="微软雅黑" panose="020B0503020204020204" pitchFamily="34" charset="-122"/>
                  <a:cs typeface="Courier New" pitchFamily="49" charset="0"/>
                </a:rPr>
                <a:t>            Type</a:t>
              </a:r>
              <a:endParaRPr lang="en-US" altLang="zh-CN" sz="1400" dirty="0">
                <a:latin typeface="微软雅黑" panose="020B0503020204020204" pitchFamily="34" charset="-122"/>
                <a:ea typeface="微软雅黑" panose="020B0503020204020204" pitchFamily="34" charset="-122"/>
                <a:cs typeface="Courier New" pitchFamily="49" charset="0"/>
              </a:endParaRPr>
            </a:p>
            <a:p>
              <a:pPr marL="287338"/>
              <a:r>
                <a:rPr lang="en-US" altLang="zh-CN" sz="1400" dirty="0">
                  <a:latin typeface="微软雅黑" panose="020B0503020204020204" pitchFamily="34" charset="-122"/>
                  <a:ea typeface="微软雅黑" panose="020B0503020204020204" pitchFamily="34" charset="-122"/>
                  <a:cs typeface="Courier New" pitchFamily="49" charset="0"/>
                </a:rPr>
                <a:t>10.1.1.254       </a:t>
              </a:r>
              <a:r>
                <a:rPr lang="en-US" altLang="zh-CN" sz="1400" dirty="0" smtClean="0">
                  <a:latin typeface="微软雅黑" panose="020B0503020204020204" pitchFamily="34" charset="-122"/>
                  <a:ea typeface="微软雅黑" panose="020B0503020204020204" pitchFamily="34" charset="-122"/>
                  <a:cs typeface="Courier New" pitchFamily="49" charset="0"/>
                </a:rPr>
                <a:t>          00-01-02-03-04-08           Dynamic      </a:t>
              </a:r>
            </a:p>
            <a:p>
              <a:pPr marL="287338"/>
              <a:r>
                <a:rPr lang="en-US" altLang="zh-CN" sz="1400" dirty="0" smtClean="0">
                  <a:latin typeface="微软雅黑" panose="020B0503020204020204" pitchFamily="34" charset="-122"/>
                  <a:ea typeface="微软雅黑" panose="020B0503020204020204" pitchFamily="34" charset="-122"/>
                  <a:cs typeface="Courier New" pitchFamily="49" charset="0"/>
                </a:rPr>
                <a:t>10.1.1.2                     00-01-02-03-04-06           Dynamic</a:t>
              </a:r>
              <a:endParaRPr lang="en-US" altLang="zh-CN" sz="1400" dirty="0">
                <a:latin typeface="微软雅黑" panose="020B0503020204020204" pitchFamily="34" charset="-122"/>
                <a:ea typeface="微软雅黑" panose="020B0503020204020204" pitchFamily="34" charset="-122"/>
                <a:cs typeface="Courier New" pitchFamily="49" charset="0"/>
              </a:endParaRPr>
            </a:p>
          </p:txBody>
        </p:sp>
        <p:sp>
          <p:nvSpPr>
            <p:cNvPr id="20" name="TextBox 8"/>
            <p:cNvSpPr txBox="1">
              <a:spLocks noChangeArrowheads="1"/>
            </p:cNvSpPr>
            <p:nvPr/>
          </p:nvSpPr>
          <p:spPr bwMode="auto">
            <a:xfrm>
              <a:off x="4202284" y="2816932"/>
              <a:ext cx="46602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21" name="TextBox 8"/>
            <p:cNvSpPr txBox="1">
              <a:spLocks noChangeArrowheads="1"/>
            </p:cNvSpPr>
            <p:nvPr/>
          </p:nvSpPr>
          <p:spPr bwMode="auto">
            <a:xfrm>
              <a:off x="3347864" y="3140968"/>
              <a:ext cx="514885" cy="276999"/>
            </a:xfrm>
            <a:prstGeom prst="rect">
              <a:avLst/>
            </a:prstGeom>
            <a:noFill/>
            <a:ln w="9525">
              <a:noFill/>
              <a:miter lim="800000"/>
              <a:headEnd/>
              <a:tailEnd/>
            </a:ln>
          </p:spPr>
          <p:txBody>
            <a:bodyPr wrap="none">
              <a:spAutoFit/>
            </a:bodyPr>
            <a:lstStyle/>
            <a:p>
              <a:r>
                <a:rPr lang="en-US" altLang="zh-CN" sz="1200" dirty="0" smtClean="0">
                  <a:latin typeface="微软雅黑" panose="020B0503020204020204" pitchFamily="34" charset="-122"/>
                  <a:ea typeface="微软雅黑" panose="020B0503020204020204" pitchFamily="34" charset="-122"/>
                  <a:cs typeface="Arial" charset="0"/>
                </a:rPr>
                <a:t>E0/0</a:t>
              </a:r>
              <a:endParaRPr lang="zh-CN" altLang="en-US" sz="1200" dirty="0">
                <a:latin typeface="微软雅黑" panose="020B0503020204020204" pitchFamily="34" charset="-122"/>
                <a:ea typeface="微软雅黑" panose="020B0503020204020204" pitchFamily="34" charset="-122"/>
                <a:cs typeface="Arial" charset="0"/>
              </a:endParaRPr>
            </a:p>
          </p:txBody>
        </p:sp>
      </p:grpSp>
      <p:pic>
        <p:nvPicPr>
          <p:cNvPr id="29" name="图片 28" descr="PC.png"/>
          <p:cNvPicPr>
            <a:picLocks noChangeAspect="1"/>
          </p:cNvPicPr>
          <p:nvPr/>
        </p:nvPicPr>
        <p:blipFill>
          <a:blip r:embed="rId3" cstate="print"/>
          <a:stretch>
            <a:fillRect/>
          </a:stretch>
        </p:blipFill>
        <p:spPr>
          <a:xfrm>
            <a:off x="2660993" y="2022430"/>
            <a:ext cx="982264" cy="754376"/>
          </a:xfrm>
          <a:prstGeom prst="rect">
            <a:avLst/>
          </a:prstGeom>
        </p:spPr>
      </p:pic>
      <p:pic>
        <p:nvPicPr>
          <p:cNvPr id="31" name="图片 30" descr="PC.png"/>
          <p:cNvPicPr>
            <a:picLocks noChangeAspect="1"/>
          </p:cNvPicPr>
          <p:nvPr/>
        </p:nvPicPr>
        <p:blipFill>
          <a:blip r:embed="rId3" cstate="print"/>
          <a:stretch>
            <a:fillRect/>
          </a:stretch>
        </p:blipFill>
        <p:spPr>
          <a:xfrm>
            <a:off x="2682612" y="3764195"/>
            <a:ext cx="982264" cy="754376"/>
          </a:xfrm>
          <a:prstGeom prst="rect">
            <a:avLst/>
          </a:prstGeom>
        </p:spPr>
      </p:pic>
      <p:pic>
        <p:nvPicPr>
          <p:cNvPr id="32" name="图片 3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563966" y="3109934"/>
            <a:ext cx="823343" cy="642916"/>
          </a:xfrm>
          <a:prstGeom prst="rect">
            <a:avLst/>
          </a:prstGeom>
        </p:spPr>
      </p:pic>
    </p:spTree>
    <p:extLst>
      <p:ext uri="{BB962C8B-B14F-4D97-AF65-F5344CB8AC3E}">
        <p14:creationId xmlns:p14="http://schemas.microsoft.com/office/powerpoint/2010/main" val="2247677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4" descr="1"/>
          <p:cNvPicPr>
            <a:picLocks noChangeAspect="1" noChangeArrowheads="1"/>
          </p:cNvPicPr>
          <p:nvPr/>
        </p:nvPicPr>
        <p:blipFill>
          <a:blip r:embed="rId3" cstate="print"/>
          <a:srcRect/>
          <a:stretch>
            <a:fillRect/>
          </a:stretch>
        </p:blipFill>
        <p:spPr bwMode="auto">
          <a:xfrm>
            <a:off x="7176120" y="3573017"/>
            <a:ext cx="2664296" cy="597689"/>
          </a:xfrm>
          <a:prstGeom prst="rect">
            <a:avLst/>
          </a:prstGeom>
          <a:noFill/>
          <a:ln w="9525">
            <a:noFill/>
            <a:miter lim="800000"/>
            <a:headEnd/>
            <a:tailEnd/>
          </a:ln>
        </p:spPr>
      </p:pic>
      <p:sp>
        <p:nvSpPr>
          <p:cNvPr id="15363" name="标题 9"/>
          <p:cNvSpPr>
            <a:spLocks noGrp="1"/>
          </p:cNvSpPr>
          <p:nvPr>
            <p:ph type="title"/>
          </p:nvPr>
        </p:nvSpPr>
        <p:spPr/>
        <p:txBody>
          <a:bodyPr/>
          <a:lstStyle/>
          <a:p>
            <a:r>
              <a:rPr lang="zh-CN" altLang="en-US" smtClean="0"/>
              <a:t>以太网封装</a:t>
            </a:r>
            <a:endParaRPr lang="zh-CN" altLang="en-US" dirty="0" smtClean="0"/>
          </a:p>
        </p:txBody>
      </p:sp>
      <p:sp>
        <p:nvSpPr>
          <p:cNvPr id="15365" name="TextBox 38"/>
          <p:cNvSpPr txBox="1">
            <a:spLocks noChangeArrowheads="1"/>
          </p:cNvSpPr>
          <p:nvPr/>
        </p:nvSpPr>
        <p:spPr bwMode="auto">
          <a:xfrm>
            <a:off x="7954532" y="1557338"/>
            <a:ext cx="877164"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数据帧</a:t>
            </a:r>
          </a:p>
        </p:txBody>
      </p:sp>
      <p:sp>
        <p:nvSpPr>
          <p:cNvPr id="46" name="任意多边形 45"/>
          <p:cNvSpPr/>
          <p:nvPr/>
        </p:nvSpPr>
        <p:spPr bwMode="auto">
          <a:xfrm>
            <a:off x="2279651" y="3141009"/>
            <a:ext cx="3311524" cy="504751"/>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68691 w 2987278"/>
              <a:gd name="connsiteY0" fmla="*/ 0 h 2995447"/>
              <a:gd name="connsiteX1" fmla="*/ 2216331 w 2987278"/>
              <a:gd name="connsiteY1" fmla="*/ 149772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059909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74435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74435 w 2987278"/>
              <a:gd name="connsiteY4" fmla="*/ 0 h 2995447"/>
              <a:gd name="connsiteX0" fmla="*/ 674435 w 2161263"/>
              <a:gd name="connsiteY0" fmla="*/ 0 h 2995447"/>
              <a:gd name="connsiteX1" fmla="*/ 1610586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598574 w 2161263"/>
              <a:gd name="connsiteY0" fmla="*/ 440 h 2995447"/>
              <a:gd name="connsiteX1" fmla="*/ 1610586 w 2161263"/>
              <a:gd name="connsiteY1" fmla="*/ 0 h 2995447"/>
              <a:gd name="connsiteX2" fmla="*/ 2161263 w 2161263"/>
              <a:gd name="connsiteY2" fmla="*/ 2995447 h 2995447"/>
              <a:gd name="connsiteX3" fmla="*/ 0 w 2161263"/>
              <a:gd name="connsiteY3" fmla="*/ 2995447 h 2995447"/>
              <a:gd name="connsiteX4" fmla="*/ 598574 w 2161263"/>
              <a:gd name="connsiteY4" fmla="*/ 440 h 2995447"/>
              <a:gd name="connsiteX0" fmla="*/ 598574 w 2161263"/>
              <a:gd name="connsiteY0" fmla="*/ 0 h 2995007"/>
              <a:gd name="connsiteX1" fmla="*/ 1282251 w 2161263"/>
              <a:gd name="connsiteY1" fmla="*/ 0 h 2995007"/>
              <a:gd name="connsiteX2" fmla="*/ 2161263 w 2161263"/>
              <a:gd name="connsiteY2" fmla="*/ 2995007 h 2995007"/>
              <a:gd name="connsiteX3" fmla="*/ 0 w 2161263"/>
              <a:gd name="connsiteY3" fmla="*/ 2995007 h 2995007"/>
              <a:gd name="connsiteX4" fmla="*/ 598574 w 2161263"/>
              <a:gd name="connsiteY4" fmla="*/ 0 h 2995007"/>
              <a:gd name="connsiteX0" fmla="*/ 683646 w 2246335"/>
              <a:gd name="connsiteY0" fmla="*/ 0 h 2995007"/>
              <a:gd name="connsiteX1" fmla="*/ 1367323 w 2246335"/>
              <a:gd name="connsiteY1" fmla="*/ 0 h 2995007"/>
              <a:gd name="connsiteX2" fmla="*/ 2246335 w 2246335"/>
              <a:gd name="connsiteY2" fmla="*/ 2995007 h 2995007"/>
              <a:gd name="connsiteX3" fmla="*/ 0 w 2246335"/>
              <a:gd name="connsiteY3" fmla="*/ 2990884 h 2995007"/>
              <a:gd name="connsiteX4" fmla="*/ 683646 w 2246335"/>
              <a:gd name="connsiteY4" fmla="*/ 0 h 2995007"/>
              <a:gd name="connsiteX0" fmla="*/ 390716 w 2246335"/>
              <a:gd name="connsiteY0" fmla="*/ 439 h 2995007"/>
              <a:gd name="connsiteX1" fmla="*/ 1367323 w 2246335"/>
              <a:gd name="connsiteY1" fmla="*/ 0 h 2995007"/>
              <a:gd name="connsiteX2" fmla="*/ 2246335 w 2246335"/>
              <a:gd name="connsiteY2" fmla="*/ 2995007 h 2995007"/>
              <a:gd name="connsiteX3" fmla="*/ 0 w 2246335"/>
              <a:gd name="connsiteY3" fmla="*/ 2990884 h 2995007"/>
              <a:gd name="connsiteX4" fmla="*/ 390716 w 2246335"/>
              <a:gd name="connsiteY4" fmla="*/ 439 h 2995007"/>
              <a:gd name="connsiteX0" fmla="*/ 390716 w 2246335"/>
              <a:gd name="connsiteY0" fmla="*/ 0 h 2994568"/>
              <a:gd name="connsiteX1" fmla="*/ 1074557 w 2246335"/>
              <a:gd name="connsiteY1" fmla="*/ 0 h 2994568"/>
              <a:gd name="connsiteX2" fmla="*/ 2246335 w 2246335"/>
              <a:gd name="connsiteY2" fmla="*/ 2994568 h 2994568"/>
              <a:gd name="connsiteX3" fmla="*/ 0 w 2246335"/>
              <a:gd name="connsiteY3" fmla="*/ 2990445 h 2994568"/>
              <a:gd name="connsiteX4" fmla="*/ 390716 w 2246335"/>
              <a:gd name="connsiteY4" fmla="*/ 0 h 2994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335" h="2994568">
                <a:moveTo>
                  <a:pt x="390716" y="0"/>
                </a:moveTo>
                <a:lnTo>
                  <a:pt x="1074557" y="0"/>
                </a:lnTo>
                <a:lnTo>
                  <a:pt x="2246335" y="2994568"/>
                </a:lnTo>
                <a:lnTo>
                  <a:pt x="0" y="2990445"/>
                </a:lnTo>
                <a:lnTo>
                  <a:pt x="390716"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a:latin typeface="微软雅黑" panose="020B0503020204020204" pitchFamily="34" charset="-122"/>
              <a:ea typeface="微软雅黑" panose="020B0503020204020204" pitchFamily="34" charset="-122"/>
            </a:endParaRPr>
          </a:p>
        </p:txBody>
      </p:sp>
      <p:sp>
        <p:nvSpPr>
          <p:cNvPr id="50" name="Rectangle 67"/>
          <p:cNvSpPr>
            <a:spLocks noChangeArrowheads="1"/>
          </p:cNvSpPr>
          <p:nvPr/>
        </p:nvSpPr>
        <p:spPr bwMode="auto">
          <a:xfrm>
            <a:off x="2855641" y="2708286"/>
            <a:ext cx="1008087" cy="432649"/>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buClr>
                <a:srgbClr val="990000"/>
              </a:buClr>
              <a:buSzPct val="85000"/>
              <a:defRPr/>
            </a:pPr>
            <a:r>
              <a:rPr lang="en-US" altLang="zh-CN" sz="1200" dirty="0">
                <a:solidFill>
                  <a:schemeClr val="bg1"/>
                </a:solidFill>
                <a:latin typeface="微软雅黑" panose="020B0503020204020204" pitchFamily="34" charset="-122"/>
                <a:ea typeface="微软雅黑" panose="020B0503020204020204" pitchFamily="34" charset="-122"/>
              </a:rPr>
              <a:t>Ethernet Header</a:t>
            </a:r>
          </a:p>
        </p:txBody>
      </p:sp>
      <p:sp>
        <p:nvSpPr>
          <p:cNvPr id="48" name="Rectangle 64"/>
          <p:cNvSpPr>
            <a:spLocks noChangeArrowheads="1"/>
          </p:cNvSpPr>
          <p:nvPr/>
        </p:nvSpPr>
        <p:spPr bwMode="auto">
          <a:xfrm>
            <a:off x="5405097" y="2708286"/>
            <a:ext cx="1080084" cy="432649"/>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Data</a:t>
            </a:r>
          </a:p>
        </p:txBody>
      </p:sp>
      <p:sp>
        <p:nvSpPr>
          <p:cNvPr id="47" name="Rectangle 63"/>
          <p:cNvSpPr>
            <a:spLocks noChangeArrowheads="1"/>
          </p:cNvSpPr>
          <p:nvPr/>
        </p:nvSpPr>
        <p:spPr bwMode="auto">
          <a:xfrm>
            <a:off x="6473874" y="2708286"/>
            <a:ext cx="609030" cy="432649"/>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FCS</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nvGrpSpPr>
          <p:cNvPr id="4" name="组合 18"/>
          <p:cNvGrpSpPr>
            <a:grpSpLocks/>
          </p:cNvGrpSpPr>
          <p:nvPr/>
        </p:nvGrpSpPr>
        <p:grpSpPr bwMode="auto">
          <a:xfrm>
            <a:off x="2298110" y="3645064"/>
            <a:ext cx="3298148" cy="360040"/>
            <a:chOff x="780286" y="1628800"/>
            <a:chExt cx="2698900" cy="360040"/>
          </a:xfrm>
          <a:solidFill>
            <a:schemeClr val="bg1"/>
          </a:solidFill>
        </p:grpSpPr>
        <p:sp>
          <p:nvSpPr>
            <p:cNvPr id="60" name="矩形 59"/>
            <p:cNvSpPr/>
            <p:nvPr/>
          </p:nvSpPr>
          <p:spPr bwMode="auto">
            <a:xfrm>
              <a:off x="780286" y="1628800"/>
              <a:ext cx="899991" cy="360040"/>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微软雅黑" panose="020B0503020204020204" pitchFamily="34" charset="-122"/>
                  <a:ea typeface="微软雅黑" panose="020B0503020204020204" pitchFamily="34" charset="-122"/>
                </a:rPr>
                <a:t>D.MAC</a:t>
              </a:r>
            </a:p>
          </p:txBody>
        </p:sp>
        <p:sp>
          <p:nvSpPr>
            <p:cNvPr id="61" name="矩形 60"/>
            <p:cNvSpPr/>
            <p:nvPr/>
          </p:nvSpPr>
          <p:spPr bwMode="auto">
            <a:xfrm>
              <a:off x="1679799" y="1628800"/>
              <a:ext cx="899991" cy="360040"/>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微软雅黑" panose="020B0503020204020204" pitchFamily="34" charset="-122"/>
                  <a:ea typeface="微软雅黑" panose="020B0503020204020204" pitchFamily="34" charset="-122"/>
                </a:rPr>
                <a:t>S.MAC</a:t>
              </a:r>
            </a:p>
          </p:txBody>
        </p:sp>
        <p:sp>
          <p:nvSpPr>
            <p:cNvPr id="62" name="矩形 61"/>
            <p:cNvSpPr/>
            <p:nvPr/>
          </p:nvSpPr>
          <p:spPr bwMode="auto">
            <a:xfrm>
              <a:off x="2579195" y="1628800"/>
              <a:ext cx="899991" cy="360040"/>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微软雅黑" panose="020B0503020204020204" pitchFamily="34" charset="-122"/>
                  <a:ea typeface="微软雅黑" panose="020B0503020204020204" pitchFamily="34" charset="-122"/>
                </a:rPr>
                <a:t>Type</a:t>
              </a:r>
            </a:p>
          </p:txBody>
        </p:sp>
      </p:grpSp>
      <p:pic>
        <p:nvPicPr>
          <p:cNvPr id="15372" name="Picture 34" descr="C:\Users\hk\Desktop\图标美化\终稿\55\8.png"/>
          <p:cNvPicPr>
            <a:picLocks noChangeArrowheads="1"/>
          </p:cNvPicPr>
          <p:nvPr/>
        </p:nvPicPr>
        <p:blipFill>
          <a:blip r:embed="rId4" cstate="print"/>
          <a:srcRect/>
          <a:stretch>
            <a:fillRect/>
          </a:stretch>
        </p:blipFill>
        <p:spPr bwMode="auto">
          <a:xfrm>
            <a:off x="7180264" y="2133600"/>
            <a:ext cx="2663825" cy="647700"/>
          </a:xfrm>
          <a:prstGeom prst="rect">
            <a:avLst/>
          </a:prstGeom>
          <a:noFill/>
          <a:ln w="9525">
            <a:noFill/>
            <a:miter lim="800000"/>
            <a:headEnd/>
            <a:tailEnd/>
          </a:ln>
        </p:spPr>
      </p:pic>
      <p:pic>
        <p:nvPicPr>
          <p:cNvPr id="15373" name="Picture 34" descr="C:\Users\hk\Desktop\图标美化\终稿\55\8.png"/>
          <p:cNvPicPr>
            <a:picLocks noChangeArrowheads="1"/>
          </p:cNvPicPr>
          <p:nvPr/>
        </p:nvPicPr>
        <p:blipFill>
          <a:blip r:embed="rId4" cstate="print"/>
          <a:srcRect/>
          <a:stretch>
            <a:fillRect/>
          </a:stretch>
        </p:blipFill>
        <p:spPr bwMode="auto">
          <a:xfrm>
            <a:off x="7180264" y="2852739"/>
            <a:ext cx="2663825" cy="649287"/>
          </a:xfrm>
          <a:prstGeom prst="rect">
            <a:avLst/>
          </a:prstGeom>
          <a:noFill/>
          <a:ln w="9525">
            <a:noFill/>
            <a:miter lim="800000"/>
            <a:headEnd/>
            <a:tailEnd/>
          </a:ln>
        </p:spPr>
      </p:pic>
      <p:pic>
        <p:nvPicPr>
          <p:cNvPr id="15374" name="Picture 34" descr="C:\Users\hk\Desktop\图标美化\终稿\55\8.png"/>
          <p:cNvPicPr>
            <a:picLocks noChangeArrowheads="1"/>
          </p:cNvPicPr>
          <p:nvPr/>
        </p:nvPicPr>
        <p:blipFill>
          <a:blip r:embed="rId4" cstate="print"/>
          <a:srcRect/>
          <a:stretch>
            <a:fillRect/>
          </a:stretch>
        </p:blipFill>
        <p:spPr bwMode="auto">
          <a:xfrm>
            <a:off x="7180264" y="4186239"/>
            <a:ext cx="2663825" cy="649287"/>
          </a:xfrm>
          <a:prstGeom prst="rect">
            <a:avLst/>
          </a:prstGeom>
          <a:noFill/>
          <a:ln w="9525">
            <a:noFill/>
            <a:miter lim="800000"/>
            <a:headEnd/>
            <a:tailEnd/>
          </a:ln>
        </p:spPr>
      </p:pic>
      <p:sp>
        <p:nvSpPr>
          <p:cNvPr id="15375" name="TextBox 35"/>
          <p:cNvSpPr txBox="1">
            <a:spLocks noChangeArrowheads="1"/>
          </p:cNvSpPr>
          <p:nvPr/>
        </p:nvSpPr>
        <p:spPr bwMode="auto">
          <a:xfrm>
            <a:off x="8031526" y="4284663"/>
            <a:ext cx="877163"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物理层</a:t>
            </a:r>
          </a:p>
        </p:txBody>
      </p:sp>
      <p:sp>
        <p:nvSpPr>
          <p:cNvPr id="15376" name="TextBox 36"/>
          <p:cNvSpPr txBox="1">
            <a:spLocks noChangeArrowheads="1"/>
          </p:cNvSpPr>
          <p:nvPr/>
        </p:nvSpPr>
        <p:spPr bwMode="auto">
          <a:xfrm>
            <a:off x="7800694" y="3581400"/>
            <a:ext cx="1338829" cy="369332"/>
          </a:xfrm>
          <a:prstGeom prst="rect">
            <a:avLst/>
          </a:prstGeom>
          <a:noFill/>
          <a:ln w="9525">
            <a:noFill/>
            <a:miter lim="800000"/>
            <a:headEnd/>
            <a:tailEnd/>
          </a:ln>
        </p:spPr>
        <p:txBody>
          <a:bodyPr wrap="none">
            <a:spAutoFit/>
          </a:bodyPr>
          <a:lstStyle/>
          <a:p>
            <a:r>
              <a:rPr lang="zh-CN" altLang="en-US" sz="1800" b="1" dirty="0">
                <a:latin typeface="微软雅黑" panose="020B0503020204020204" pitchFamily="34" charset="-122"/>
                <a:ea typeface="微软雅黑" panose="020B0503020204020204" pitchFamily="34" charset="-122"/>
              </a:rPr>
              <a:t>数据链路层</a:t>
            </a:r>
          </a:p>
        </p:txBody>
      </p:sp>
      <p:sp>
        <p:nvSpPr>
          <p:cNvPr id="15377" name="TextBox 37"/>
          <p:cNvSpPr txBox="1">
            <a:spLocks noChangeArrowheads="1"/>
          </p:cNvSpPr>
          <p:nvPr/>
        </p:nvSpPr>
        <p:spPr bwMode="auto">
          <a:xfrm>
            <a:off x="8031526" y="2878138"/>
            <a:ext cx="877163"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网络层</a:t>
            </a:r>
          </a:p>
        </p:txBody>
      </p:sp>
      <p:sp>
        <p:nvSpPr>
          <p:cNvPr id="15378" name="TextBox 38"/>
          <p:cNvSpPr txBox="1">
            <a:spLocks noChangeArrowheads="1"/>
          </p:cNvSpPr>
          <p:nvPr/>
        </p:nvSpPr>
        <p:spPr bwMode="auto">
          <a:xfrm>
            <a:off x="8031526" y="2241550"/>
            <a:ext cx="877163"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传输层</a:t>
            </a:r>
          </a:p>
        </p:txBody>
      </p:sp>
      <p:sp>
        <p:nvSpPr>
          <p:cNvPr id="30" name="Rectangle 97"/>
          <p:cNvSpPr>
            <a:spLocks noChangeArrowheads="1"/>
          </p:cNvSpPr>
          <p:nvPr/>
        </p:nvSpPr>
        <p:spPr bwMode="auto">
          <a:xfrm>
            <a:off x="3876452" y="2708285"/>
            <a:ext cx="78051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buClr>
                <a:srgbClr val="990000"/>
              </a:buClr>
              <a:buSzPct val="85000"/>
              <a:defRPr/>
            </a:pPr>
            <a:r>
              <a:rPr lang="en-US" altLang="zh-CN" sz="1200" dirty="0">
                <a:solidFill>
                  <a:schemeClr val="bg1"/>
                </a:solidFill>
                <a:latin typeface="微软雅黑" panose="020B0503020204020204" pitchFamily="34" charset="-122"/>
                <a:ea typeface="微软雅黑" panose="020B0503020204020204" pitchFamily="34" charset="-122"/>
              </a:rPr>
              <a:t>IP Header</a:t>
            </a:r>
          </a:p>
        </p:txBody>
      </p:sp>
      <p:sp>
        <p:nvSpPr>
          <p:cNvPr id="31" name="Rectangle 97"/>
          <p:cNvSpPr>
            <a:spLocks noChangeArrowheads="1"/>
          </p:cNvSpPr>
          <p:nvPr/>
        </p:nvSpPr>
        <p:spPr bwMode="auto">
          <a:xfrm>
            <a:off x="4672856" y="2708285"/>
            <a:ext cx="775072"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buClr>
                <a:srgbClr val="990000"/>
              </a:buClr>
              <a:buSzPct val="85000"/>
              <a:defRPr/>
            </a:pPr>
            <a:r>
              <a:rPr lang="en-US" altLang="zh-CN" sz="1200" dirty="0">
                <a:solidFill>
                  <a:schemeClr val="bg1"/>
                </a:solidFill>
                <a:latin typeface="微软雅黑" panose="020B0503020204020204" pitchFamily="34" charset="-122"/>
                <a:ea typeface="微软雅黑" panose="020B0503020204020204" pitchFamily="34" charset="-122"/>
              </a:rPr>
              <a:t>TCP Header</a:t>
            </a:r>
          </a:p>
        </p:txBody>
      </p:sp>
      <p:sp>
        <p:nvSpPr>
          <p:cNvPr id="33" name="TextBox 8"/>
          <p:cNvSpPr txBox="1">
            <a:spLocks noChangeArrowheads="1"/>
          </p:cNvSpPr>
          <p:nvPr/>
        </p:nvSpPr>
        <p:spPr bwMode="auto">
          <a:xfrm>
            <a:off x="2403523" y="1479625"/>
            <a:ext cx="644728"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A</a:t>
            </a:r>
            <a:endParaRPr lang="zh-CN" altLang="en-US" sz="1200" dirty="0">
              <a:latin typeface="微软雅黑" panose="020B0503020204020204" pitchFamily="34" charset="-122"/>
              <a:ea typeface="微软雅黑" panose="020B0503020204020204" pitchFamily="34" charset="-122"/>
            </a:endParaRPr>
          </a:p>
        </p:txBody>
      </p:sp>
      <p:pic>
        <p:nvPicPr>
          <p:cNvPr id="28" name="图片 27" descr="PC.png"/>
          <p:cNvPicPr>
            <a:picLocks noChangeAspect="1"/>
          </p:cNvPicPr>
          <p:nvPr/>
        </p:nvPicPr>
        <p:blipFill>
          <a:blip r:embed="rId5" cstate="print"/>
          <a:stretch>
            <a:fillRect/>
          </a:stretch>
        </p:blipFill>
        <p:spPr>
          <a:xfrm>
            <a:off x="2234755" y="1818831"/>
            <a:ext cx="982264" cy="754376"/>
          </a:xfrm>
          <a:prstGeom prst="rect">
            <a:avLst/>
          </a:prstGeom>
        </p:spPr>
      </p:pic>
    </p:spTree>
    <p:extLst>
      <p:ext uri="{BB962C8B-B14F-4D97-AF65-F5344CB8AC3E}">
        <p14:creationId xmlns:p14="http://schemas.microsoft.com/office/powerpoint/2010/main" val="3455047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AE3093B-232B-4C15-AB25-7F1FBE134870}">
  <ds:schemaRefs>
    <ds:schemaRef ds:uri="http://schemas.microsoft.com/office/2006/metadata/properties"/>
    <ds:schemaRef ds:uri="http://purl.org/dc/elements/1.1/"/>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64472</TotalTime>
  <Words>2371</Words>
  <Application>Microsoft Office PowerPoint</Application>
  <PresentationFormat>宽屏</PresentationFormat>
  <Paragraphs>365</Paragraphs>
  <Slides>17</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MS PGothic</vt:lpstr>
      <vt:lpstr>黑体</vt:lpstr>
      <vt:lpstr>华文细黑</vt:lpstr>
      <vt:lpstr>宋体</vt:lpstr>
      <vt:lpstr>微软雅黑</vt:lpstr>
      <vt:lpstr>Arial</vt:lpstr>
      <vt:lpstr>Courier New</vt:lpstr>
      <vt:lpstr>FrutigerNext LT Light</vt:lpstr>
      <vt:lpstr>FrutigerNext LT Medium</vt:lpstr>
      <vt:lpstr>FrutigerNext LT Regular</vt:lpstr>
      <vt:lpstr>Wingdings</vt:lpstr>
      <vt:lpstr>培训与认证部-母版</vt:lpstr>
      <vt:lpstr>数据转发过程</vt:lpstr>
      <vt:lpstr>PowerPoint 演示文稿</vt:lpstr>
      <vt:lpstr>PowerPoint 演示文稿</vt:lpstr>
      <vt:lpstr>数据转发过程概述</vt:lpstr>
      <vt:lpstr>TCP封装</vt:lpstr>
      <vt:lpstr>IP封装</vt:lpstr>
      <vt:lpstr>查找路由</vt:lpstr>
      <vt:lpstr>ARP</vt:lpstr>
      <vt:lpstr>以太网封装</vt:lpstr>
      <vt:lpstr>数据帧转发过程</vt:lpstr>
      <vt:lpstr>数据帧转发过程</vt:lpstr>
      <vt:lpstr>数据包转发过程</vt:lpstr>
      <vt:lpstr>数据帧解封装</vt:lpstr>
      <vt:lpstr>数据包解封装</vt:lpstr>
      <vt:lpstr>数据段解封装</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姜静</cp:lastModifiedBy>
  <cp:revision>2477</cp:revision>
  <dcterms:created xsi:type="dcterms:W3CDTF">2003-08-21T06:48:56Z</dcterms:created>
  <dcterms:modified xsi:type="dcterms:W3CDTF">2019-03-25T01:07:03Z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(3)7lgE9SERTE+dxGNWYds5zuH5nGwDfCW6JkbdyE3I7lMMWD9MoPlLj5XkylvIxYvdZuG2sil+
CZAKJaRz0q+RvRl6OQlesZ9Jv6270JZkZJjGaQa3hVvYizIYlCkMBJve59cFQ5YBD94A1ZNh
qIfe4WsI/zn3Qans3NdUQzq0M+to1Nzd7mYOX2b1vGPBhSr276GKaLySe/MLNqOZ34P120m9
8OceLY4E2iyVaY91Dy</vt:lpwstr>
  </property>
  <property fmtid="{D5CDD505-2E9C-101B-9397-08002B2CF9AE}" pid="18" name="_2015_ms_pID_7253431">
    <vt:lpwstr>oeON89lm9hh/cRZf0dNivxGdQZe5d15vb0Yr2gSw9BFnoZYcpS696J
hjApkE358cZ0q1Tb30J49vs2ajEgSL1VU/15pjOgMnv6o7MMX4QNPWpoFzQxAFirzoFu+zB3
1hJPIglxLuRbX5XvMLQDYXj9PA/qBzj3l5hxIv+Jz71OwKjOCilrhq30LkswRovp0bgww8ZZ
MFZczvriiZfl9D4CY3uTkbaQ1vyksYLCNNUh</vt:lpwstr>
  </property>
  <property fmtid="{D5CDD505-2E9C-101B-9397-08002B2CF9AE}" pid="19" name="_2015_ms_pID_7253432">
    <vt:lpwstr>oy35/27lBS7FuRw1B7W9E2ggQvCpWmbrNEdP
H3S44Y+dd4+dsjtJHunN0POWkTt0og==</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