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05613" cy="9939338"/>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68" userDrawn="1">
          <p15:clr>
            <a:srgbClr val="A4A3A4"/>
          </p15:clr>
        </p15:guide>
        <p15:guide id="3" orient="horz" pos="2818" userDrawn="1">
          <p15:clr>
            <a:srgbClr val="A4A3A4"/>
          </p15:clr>
        </p15:guide>
        <p15:guide id="4" orient="horz" pos="5795" userDrawn="1">
          <p15:clr>
            <a:srgbClr val="A4A3A4"/>
          </p15:clr>
        </p15:guide>
        <p15:guide id="6" pos="2339" userDrawn="1">
          <p15:clr>
            <a:srgbClr val="A4A3A4"/>
          </p15:clr>
        </p15:guide>
        <p15:guide id="7" pos="413" userDrawn="1">
          <p15:clr>
            <a:srgbClr val="A4A3A4"/>
          </p15:clr>
        </p15:guide>
        <p15:guide id="8" pos="3861" userDrawn="1">
          <p15:clr>
            <a:srgbClr val="A4A3A4"/>
          </p15:clr>
        </p15:guide>
        <p15:guide id="9" pos="600" userDrawn="1">
          <p15:clr>
            <a:srgbClr val="A4A3A4"/>
          </p15:clr>
        </p15:guide>
        <p15:guide id="10" pos="368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0841" autoAdjust="0"/>
    <p:restoredTop sz="90244" autoAdjust="0"/>
  </p:normalViewPr>
  <p:slideViewPr>
    <p:cSldViewPr showGuides="1">
      <p:cViewPr varScale="1">
        <p:scale>
          <a:sx n="85" d="100"/>
          <a:sy n="85" d="100"/>
        </p:scale>
        <p:origin x="120" y="378"/>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76" d="100"/>
          <a:sy n="76" d="100"/>
        </p:scale>
        <p:origin x="2184" y="108"/>
      </p:cViewPr>
      <p:guideLst>
        <p:guide orient="horz" pos="468"/>
        <p:guide orient="horz" pos="2818"/>
        <p:guide orient="horz" pos="5795"/>
        <p:guide pos="2339"/>
        <p:guide pos="413"/>
        <p:guide pos="3861"/>
        <p:guide pos="600"/>
        <p:guide pos="3687"/>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1"/>
            <a:ext cx="2949302" cy="497969"/>
          </a:xfrm>
          <a:prstGeom prst="rect">
            <a:avLst/>
          </a:prstGeom>
          <a:noFill/>
          <a:ln w="9525">
            <a:noFill/>
            <a:miter lim="800000"/>
            <a:headEnd/>
            <a:tailEnd/>
          </a:ln>
          <a:effectLst/>
        </p:spPr>
        <p:txBody>
          <a:bodyPr vert="horz" wrap="square" lIns="93500" tIns="46751" rIns="93500" bIns="46751" numCol="1" anchor="t" anchorCtr="0" compatLnSpc="1">
            <a:prstTxWarp prst="textNoShape">
              <a:avLst/>
            </a:prstTxWarp>
          </a:bodyPr>
          <a:lstStyle>
            <a:lvl1pPr defTabSz="935450"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3854790" y="1"/>
            <a:ext cx="2949302" cy="497969"/>
          </a:xfrm>
          <a:prstGeom prst="rect">
            <a:avLst/>
          </a:prstGeom>
          <a:noFill/>
          <a:ln w="9525">
            <a:noFill/>
            <a:miter lim="800000"/>
            <a:headEnd/>
            <a:tailEnd/>
          </a:ln>
          <a:effectLst/>
        </p:spPr>
        <p:txBody>
          <a:bodyPr vert="horz" wrap="square" lIns="93500" tIns="46751" rIns="93500" bIns="46751" numCol="1" anchor="t" anchorCtr="0" compatLnSpc="1">
            <a:prstTxWarp prst="textNoShape">
              <a:avLst/>
            </a:prstTxWarp>
          </a:bodyPr>
          <a:lstStyle>
            <a:lvl1pPr algn="r" defTabSz="935450"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439828"/>
            <a:ext cx="2949302" cy="497968"/>
          </a:xfrm>
          <a:prstGeom prst="rect">
            <a:avLst/>
          </a:prstGeom>
          <a:noFill/>
          <a:ln w="9525">
            <a:noFill/>
            <a:miter lim="800000"/>
            <a:headEnd/>
            <a:tailEnd/>
          </a:ln>
          <a:effectLst/>
        </p:spPr>
        <p:txBody>
          <a:bodyPr vert="horz" wrap="square" lIns="93500" tIns="46751" rIns="93500" bIns="46751" numCol="1" anchor="b" anchorCtr="0" compatLnSpc="1">
            <a:prstTxWarp prst="textNoShape">
              <a:avLst/>
            </a:prstTxWarp>
          </a:bodyPr>
          <a:lstStyle>
            <a:lvl1pPr defTabSz="935450"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3854790" y="9439828"/>
            <a:ext cx="2949302" cy="497968"/>
          </a:xfrm>
          <a:prstGeom prst="rect">
            <a:avLst/>
          </a:prstGeom>
          <a:noFill/>
          <a:ln w="9525">
            <a:noFill/>
            <a:miter lim="800000"/>
            <a:headEnd/>
            <a:tailEnd/>
          </a:ln>
          <a:effectLst/>
        </p:spPr>
        <p:txBody>
          <a:bodyPr vert="horz" wrap="square" lIns="93500" tIns="46751" rIns="93500" bIns="46751" numCol="1" anchor="b" anchorCtr="0" compatLnSpc="1">
            <a:prstTxWarp prst="textNoShape">
              <a:avLst/>
            </a:prstTxWarp>
          </a:bodyPr>
          <a:lstStyle>
            <a:lvl1pPr algn="r" defTabSz="935450"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59748" y="4483262"/>
            <a:ext cx="5686117" cy="4961960"/>
          </a:xfrm>
          <a:prstGeom prst="rect">
            <a:avLst/>
          </a:prstGeom>
          <a:noFill/>
          <a:ln w="9525">
            <a:noFill/>
            <a:miter lim="800000"/>
            <a:headEnd/>
            <a:tailEnd/>
          </a:ln>
          <a:effectLst/>
        </p:spPr>
        <p:txBody>
          <a:bodyPr vert="horz" wrap="square" lIns="93500" tIns="46751" rIns="93500" bIns="46751"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22288" y="742950"/>
            <a:ext cx="5761037" cy="3241675"/>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68" userDrawn="1">
          <p15:clr>
            <a:srgbClr val="F26B43"/>
          </p15:clr>
        </p15:guide>
        <p15:guide id="2" orient="horz" pos="2824"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232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zh-CN" altLang="en-US" smtClean="0"/>
              <a:t>很多终端模拟程序都能发起</a:t>
            </a:r>
            <a:r>
              <a:rPr lang="en-US" altLang="zh-CN" smtClean="0"/>
              <a:t>Console</a:t>
            </a:r>
            <a:r>
              <a:rPr lang="zh-CN" altLang="en-US" smtClean="0"/>
              <a:t>连接，例如，可以使用超级终端程序连接到</a:t>
            </a:r>
            <a:r>
              <a:rPr lang="en-US" altLang="zh-CN" smtClean="0"/>
              <a:t>VRP</a:t>
            </a:r>
            <a:r>
              <a:rPr lang="zh-CN" altLang="en-US" smtClean="0"/>
              <a:t>操作系统，如上图所示。使用超级终端连接</a:t>
            </a:r>
            <a:r>
              <a:rPr lang="en-US" altLang="zh-CN" smtClean="0"/>
              <a:t>VRP</a:t>
            </a:r>
            <a:r>
              <a:rPr lang="zh-CN" altLang="en-US" smtClean="0"/>
              <a:t>时，必须设置端口参数。上图是端口参数设置的示例，如果对参数值做了修改，需要恢复默认参数值。</a:t>
            </a:r>
            <a:endParaRPr lang="en-US" altLang="zh-CN" smtClean="0"/>
          </a:p>
          <a:p>
            <a:r>
              <a:rPr lang="zh-CN" altLang="en-US" smtClean="0"/>
              <a:t>完成设置以后，点击“确定”按钮即可与</a:t>
            </a:r>
            <a:r>
              <a:rPr lang="en-US" altLang="zh-CN" smtClean="0"/>
              <a:t>VRP</a:t>
            </a:r>
            <a:r>
              <a:rPr lang="zh-CN" altLang="en-US" smtClean="0"/>
              <a:t>建立连接。</a:t>
            </a:r>
            <a:endParaRPr lang="en-US" altLang="zh-CN" smtClean="0"/>
          </a:p>
          <a:p>
            <a:r>
              <a:rPr lang="zh-CN" altLang="en-US" smtClean="0"/>
              <a:t>在缺少超级终端程序的计算机上，可以使用</a:t>
            </a:r>
            <a:r>
              <a:rPr lang="en-US" altLang="zh-CN" smtClean="0"/>
              <a:t>putty</a:t>
            </a:r>
            <a:r>
              <a:rPr lang="zh-CN" altLang="en-US" smtClean="0"/>
              <a:t>或</a:t>
            </a:r>
            <a:r>
              <a:rPr lang="en-US" altLang="zh-CN" smtClean="0"/>
              <a:t>Secure CRT</a:t>
            </a:r>
            <a:r>
              <a:rPr lang="zh-CN" altLang="en-US" smtClean="0"/>
              <a:t>程序发起</a:t>
            </a:r>
            <a:r>
              <a:rPr lang="en-US" altLang="zh-CN" smtClean="0"/>
              <a:t>Console</a:t>
            </a:r>
            <a:r>
              <a:rPr lang="zh-CN" altLang="en-US" smtClean="0"/>
              <a:t>连接，并连接到</a:t>
            </a:r>
            <a:r>
              <a:rPr lang="en-US" altLang="zh-CN" smtClean="0"/>
              <a:t>VRP</a:t>
            </a:r>
            <a:r>
              <a:rPr lang="zh-CN" altLang="en-US" smtClean="0"/>
              <a:t>，配置参数与上图一致。</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2631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zh-CN" altLang="en-US" smtClean="0"/>
              <a:t>华为</a:t>
            </a:r>
            <a:r>
              <a:rPr lang="en-US" altLang="zh-CN" smtClean="0"/>
              <a:t>AR2200</a:t>
            </a:r>
            <a:r>
              <a:rPr lang="zh-CN" altLang="en-US" smtClean="0"/>
              <a:t>系列路由器还支持通过</a:t>
            </a:r>
            <a:r>
              <a:rPr lang="en-US" altLang="zh-CN" smtClean="0"/>
              <a:t>Mini USB</a:t>
            </a:r>
            <a:r>
              <a:rPr lang="zh-CN" altLang="en-US" smtClean="0"/>
              <a:t>口与主机</a:t>
            </a:r>
            <a:r>
              <a:rPr lang="en-US" altLang="zh-CN" smtClean="0"/>
              <a:t>USB</a:t>
            </a:r>
            <a:r>
              <a:rPr lang="zh-CN" altLang="en-US" smtClean="0"/>
              <a:t>口建立连接，实现对设备的调试和维护。</a:t>
            </a:r>
          </a:p>
          <a:p>
            <a:r>
              <a:rPr lang="zh-CN" altLang="en-US" smtClean="0"/>
              <a:t>在管理设备时，</a:t>
            </a:r>
            <a:r>
              <a:rPr lang="en-US" altLang="zh-CN" smtClean="0"/>
              <a:t>Console</a:t>
            </a:r>
            <a:r>
              <a:rPr lang="zh-CN" altLang="en-US" smtClean="0"/>
              <a:t>接口和</a:t>
            </a:r>
            <a:r>
              <a:rPr lang="en-US" altLang="zh-CN" smtClean="0"/>
              <a:t>Mini USB</a:t>
            </a:r>
            <a:r>
              <a:rPr lang="zh-CN" altLang="en-US" smtClean="0"/>
              <a:t>接口互斥，即同一时刻只能使用其中的</a:t>
            </a:r>
            <a:r>
              <a:rPr lang="en-US" altLang="zh-CN" smtClean="0"/>
              <a:t>1</a:t>
            </a:r>
            <a:r>
              <a:rPr lang="zh-CN" altLang="en-US" smtClean="0"/>
              <a:t>个接口连接到</a:t>
            </a:r>
            <a:r>
              <a:rPr lang="en-US" altLang="zh-CN" smtClean="0"/>
              <a:t>VRP</a:t>
            </a:r>
            <a:r>
              <a:rPr lang="zh-CN" altLang="en-US" smtClean="0"/>
              <a:t>。</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09540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备注占位符 2"/>
          <p:cNvSpPr>
            <a:spLocks noGrp="1"/>
          </p:cNvSpPr>
          <p:nvPr>
            <p:ph type="body" idx="1"/>
          </p:nvPr>
        </p:nvSpPr>
        <p:spPr/>
        <p:txBody>
          <a:bodyPr/>
          <a:lstStyle/>
          <a:p>
            <a:r>
              <a:rPr lang="zh-CN" altLang="en-US" smtClean="0"/>
              <a:t>在使用</a:t>
            </a:r>
            <a:r>
              <a:rPr lang="en-US" altLang="zh-CN" smtClean="0"/>
              <a:t>Mini USB</a:t>
            </a:r>
            <a:r>
              <a:rPr lang="zh-CN" altLang="en-US" smtClean="0"/>
              <a:t>口建立连接前，需要在主机上安装驱动程序。您可以从华为企业官方支持网站下载到所需驱动程序。目前，</a:t>
            </a:r>
            <a:r>
              <a:rPr lang="en-US" altLang="zh-CN" smtClean="0"/>
              <a:t>Mini USB</a:t>
            </a:r>
            <a:r>
              <a:rPr lang="zh-CN" altLang="en-US" smtClean="0"/>
              <a:t>的驱动程序只能安装在</a:t>
            </a:r>
            <a:r>
              <a:rPr lang="en-US" altLang="zh-CN" smtClean="0"/>
              <a:t>Windows XP</a:t>
            </a:r>
            <a:r>
              <a:rPr lang="zh-CN" altLang="en-US" smtClean="0"/>
              <a:t>、</a:t>
            </a:r>
            <a:r>
              <a:rPr lang="en-US" altLang="zh-CN" smtClean="0"/>
              <a:t>Windows Vista</a:t>
            </a:r>
            <a:r>
              <a:rPr lang="zh-CN" altLang="en-US" smtClean="0"/>
              <a:t>和</a:t>
            </a:r>
            <a:r>
              <a:rPr lang="en-US" altLang="zh-CN" smtClean="0"/>
              <a:t>Windows 7</a:t>
            </a:r>
            <a:r>
              <a:rPr lang="zh-CN" altLang="en-US" smtClean="0"/>
              <a:t>操作系统上。按照软件提示安装驱动程序即可。</a:t>
            </a:r>
            <a:endParaRPr lang="en-US" altLang="zh-CN" smtClean="0"/>
          </a:p>
          <a:p>
            <a:r>
              <a:rPr lang="zh-CN" altLang="en-US" smtClean="0"/>
              <a:t>华为企业官方支持网站网址：</a:t>
            </a:r>
            <a:r>
              <a:rPr lang="en-US" altLang="zh-CN" smtClean="0"/>
              <a:t>http://www.support.huawei.com/enterprise/</a:t>
            </a:r>
            <a:r>
              <a:rPr lang="zh-CN" altLang="en-US" smtClean="0"/>
              <a:t>。</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283903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备注占位符 2"/>
          <p:cNvSpPr>
            <a:spLocks noGrp="1"/>
          </p:cNvSpPr>
          <p:nvPr>
            <p:ph type="body" idx="1"/>
          </p:nvPr>
        </p:nvSpPr>
        <p:spPr/>
        <p:txBody>
          <a:bodyPr/>
          <a:lstStyle/>
          <a:p>
            <a:r>
              <a:rPr lang="zh-CN" altLang="en-US" smtClean="0"/>
              <a:t>安装驱动程序后，主机上会增加一个新的虚拟</a:t>
            </a:r>
            <a:r>
              <a:rPr lang="en-US" altLang="zh-CN" smtClean="0"/>
              <a:t>COM</a:t>
            </a:r>
            <a:r>
              <a:rPr lang="zh-CN" altLang="en-US" smtClean="0"/>
              <a:t>接口，终端模拟软件可以通过该虚拟</a:t>
            </a:r>
            <a:r>
              <a:rPr lang="en-US" altLang="zh-CN" smtClean="0"/>
              <a:t>COM</a:t>
            </a:r>
            <a:r>
              <a:rPr lang="zh-CN" altLang="en-US" smtClean="0"/>
              <a:t>接口连接到</a:t>
            </a:r>
            <a:r>
              <a:rPr lang="en-US" altLang="zh-CN" smtClean="0"/>
              <a:t>VRP</a:t>
            </a:r>
            <a:r>
              <a:rPr lang="zh-CN" altLang="en-US" smtClean="0"/>
              <a:t>。具体的软件使用和参数配置与本材料的第</a:t>
            </a:r>
            <a:r>
              <a:rPr lang="en-US" altLang="zh-CN" smtClean="0"/>
              <a:t>10</a:t>
            </a:r>
            <a:r>
              <a:rPr lang="zh-CN" altLang="en-US" smtClean="0"/>
              <a:t>页一致。</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866245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body" idx="1"/>
          </p:nvPr>
        </p:nvSpPr>
        <p:spPr/>
        <p:txBody>
          <a:bodyPr/>
          <a:lstStyle/>
          <a:p>
            <a:r>
              <a:rPr lang="zh-CN" altLang="en-US" smtClean="0"/>
              <a:t>当路由器收到该广播报文时，路由器会根据数据包内容进行处理，可能会对必要广播报文（如请求路由器</a:t>
            </a:r>
            <a:r>
              <a:rPr lang="en-US" altLang="zh-CN" smtClean="0"/>
              <a:t>MAC</a:t>
            </a:r>
            <a:r>
              <a:rPr lang="zh-CN" altLang="en-US" smtClean="0"/>
              <a:t>地址的</a:t>
            </a:r>
            <a:r>
              <a:rPr lang="en-US" altLang="zh-CN" smtClean="0"/>
              <a:t>ARP</a:t>
            </a:r>
            <a:r>
              <a:rPr lang="zh-CN" altLang="en-US" smtClean="0"/>
              <a:t>广播）进行回应，但不会将该数据包转发到其他广播域。</a:t>
            </a:r>
            <a:endParaRPr lang="en-US" altLang="zh-CN" smtClean="0"/>
          </a:p>
          <a:p>
            <a:r>
              <a:rPr lang="zh-CN" altLang="en-US" smtClean="0"/>
              <a:t>目前，大多数华为数通产品使用的是</a:t>
            </a:r>
            <a:r>
              <a:rPr lang="en-US" altLang="zh-CN" smtClean="0"/>
              <a:t>VRP5</a:t>
            </a:r>
            <a:r>
              <a:rPr lang="zh-CN" altLang="en-US" smtClean="0"/>
              <a:t>版本，少数产品如</a:t>
            </a:r>
            <a:r>
              <a:rPr lang="en-US" altLang="zh-CN" smtClean="0"/>
              <a:t>NE</a:t>
            </a:r>
            <a:r>
              <a:rPr lang="zh-CN" altLang="en-US" smtClean="0"/>
              <a:t>系列路由器使用的是</a:t>
            </a:r>
            <a:r>
              <a:rPr lang="en-US" altLang="zh-CN" smtClean="0"/>
              <a:t>VRP8</a:t>
            </a:r>
            <a:r>
              <a:rPr lang="zh-CN" altLang="en-US" smtClean="0"/>
              <a:t>版本。</a:t>
            </a:r>
            <a:endParaRPr lang="en-US" altLang="zh-CN" smtClean="0"/>
          </a:p>
          <a:p>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79532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7344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266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6923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备注占位符 2"/>
          <p:cNvSpPr>
            <a:spLocks noGrp="1"/>
          </p:cNvSpPr>
          <p:nvPr>
            <p:ph type="body" idx="1"/>
          </p:nvPr>
        </p:nvSpPr>
        <p:spPr/>
        <p:txBody>
          <a:bodyPr/>
          <a:lstStyle/>
          <a:p>
            <a:r>
              <a:rPr lang="zh-CN" altLang="en-US" smtClean="0"/>
              <a:t>由集线器（</a:t>
            </a:r>
            <a:r>
              <a:rPr lang="en-US" altLang="zh-CN" smtClean="0"/>
              <a:t>HUB</a:t>
            </a:r>
            <a:r>
              <a:rPr lang="zh-CN" altLang="en-US" smtClean="0"/>
              <a:t>）和中继器组建的以太网，实质上是一种共享式以太网。共享式以太网的主要缺陷有：冲突严重、广播泛滥、安全性差。</a:t>
            </a:r>
          </a:p>
          <a:p>
            <a:r>
              <a:rPr lang="zh-CN" altLang="en-US" smtClean="0"/>
              <a:t>交换机是工作在数据链路层的设备。交换机可以将一个共享式以太网分割为多个冲突域。链路层流量被隔离在不同的冲突域中进行转发，如此便极大地提升了以太网的性能。</a:t>
            </a:r>
            <a:endParaRPr lang="en-US" altLang="zh-CN" smtClean="0"/>
          </a:p>
          <a:p>
            <a:r>
              <a:rPr lang="zh-CN" altLang="en-US" smtClean="0"/>
              <a:t>更进一步说，通常主机和交换机之间以及交换机与交换机之间都使用全双工技术进行通信，这时冲突现象会被彻底消除。</a:t>
            </a:r>
            <a:endParaRPr lang="en-US" altLang="zh-CN" smtClean="0"/>
          </a:p>
          <a:p>
            <a:r>
              <a:rPr lang="zh-CN" altLang="en-US" smtClean="0"/>
              <a:t>如本例所示，在由</a:t>
            </a:r>
            <a:r>
              <a:rPr lang="en-US" altLang="zh-CN" smtClean="0"/>
              <a:t>Hub</a:t>
            </a:r>
            <a:r>
              <a:rPr lang="zh-CN" altLang="en-US" smtClean="0"/>
              <a:t>搭建的网络中，所有的主机都处于同一个冲突域，主机</a:t>
            </a:r>
            <a:r>
              <a:rPr lang="en-US" altLang="zh-CN" smtClean="0"/>
              <a:t>A</a:t>
            </a:r>
            <a:r>
              <a:rPr lang="zh-CN" altLang="en-US" smtClean="0"/>
              <a:t>发送数据给主机</a:t>
            </a:r>
            <a:r>
              <a:rPr lang="en-US" altLang="zh-CN" smtClean="0"/>
              <a:t>B</a:t>
            </a:r>
            <a:r>
              <a:rPr lang="zh-CN" altLang="en-US" smtClean="0"/>
              <a:t>时，其他主机都将收到此数据，但同时这些主机都不能发送数据。用交换机替代</a:t>
            </a:r>
            <a:r>
              <a:rPr lang="en-US" altLang="zh-CN" smtClean="0"/>
              <a:t>Hub</a:t>
            </a:r>
            <a:r>
              <a:rPr lang="zh-CN" altLang="en-US" smtClean="0"/>
              <a:t>后，因为交换机分割了冲突域，所以在主机</a:t>
            </a:r>
            <a:r>
              <a:rPr lang="en-US" altLang="zh-CN" smtClean="0"/>
              <a:t>A</a:t>
            </a:r>
            <a:r>
              <a:rPr lang="zh-CN" altLang="en-US" smtClean="0"/>
              <a:t>发送数据给主机</a:t>
            </a:r>
            <a:r>
              <a:rPr lang="en-US" altLang="zh-CN" smtClean="0"/>
              <a:t>B</a:t>
            </a:r>
            <a:r>
              <a:rPr lang="zh-CN" altLang="en-US" smtClean="0"/>
              <a:t>时，主机</a:t>
            </a:r>
            <a:r>
              <a:rPr lang="en-US" altLang="zh-CN" smtClean="0"/>
              <a:t>C</a:t>
            </a:r>
            <a:r>
              <a:rPr lang="zh-CN" altLang="en-US" smtClean="0"/>
              <a:t>和主机</a:t>
            </a:r>
            <a:r>
              <a:rPr lang="en-US" altLang="zh-CN" smtClean="0"/>
              <a:t>D</a:t>
            </a:r>
            <a:r>
              <a:rPr lang="zh-CN" altLang="en-US" smtClean="0"/>
              <a:t>之间也可以同时互相发送数据。</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6495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备注占位符 2"/>
          <p:cNvSpPr>
            <a:spLocks noGrp="1"/>
          </p:cNvSpPr>
          <p:nvPr>
            <p:ph type="body" idx="1"/>
          </p:nvPr>
        </p:nvSpPr>
        <p:spPr/>
        <p:txBody>
          <a:bodyPr/>
          <a:lstStyle/>
          <a:p>
            <a:r>
              <a:rPr lang="zh-CN" altLang="en-US" smtClean="0"/>
              <a:t>交换机虽然能够隔离冲突域，但是当一台设备发送广播帧时，其他设备仍然都会接收到该广播帧。随着网络规模的增大，广播会越来越多，这样就会影响网络的效率。路由器可以用来分割广播域，减少广播对网络效率的影响。</a:t>
            </a:r>
            <a:endParaRPr lang="en-US" altLang="zh-CN" smtClean="0"/>
          </a:p>
          <a:p>
            <a:r>
              <a:rPr lang="zh-CN" altLang="en-US" smtClean="0"/>
              <a:t>一般情况下，广播帧的转发被限制在广播域内。广播域的边缘是路由器，因为通常路由器不会转发广播帧。</a:t>
            </a:r>
            <a:endParaRPr lang="en-US" altLang="zh-CN" smtClean="0"/>
          </a:p>
          <a:p>
            <a:r>
              <a:rPr lang="zh-CN" altLang="en-US" smtClean="0"/>
              <a:t>路由器负责在网络间转发报文。它能够在自身的路由表里查找到达目的地的下一跳地址，将报文转发给下一跳路由器，如此重复，并最终将报文送达目的地。</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586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备注占位符 2"/>
          <p:cNvSpPr>
            <a:spLocks noGrp="1"/>
          </p:cNvSpPr>
          <p:nvPr>
            <p:ph type="body" idx="1"/>
          </p:nvPr>
        </p:nvSpPr>
        <p:spPr/>
        <p:txBody>
          <a:bodyPr/>
          <a:lstStyle/>
          <a:p>
            <a:r>
              <a:rPr lang="en-US" altLang="zh-CN" smtClean="0"/>
              <a:t>VRP</a:t>
            </a:r>
            <a:r>
              <a:rPr lang="zh-CN" altLang="en-US" smtClean="0"/>
              <a:t>是华为公司具有完全自主知识产权的网络操作系统，可以运行在多种硬件平台之上。</a:t>
            </a:r>
            <a:r>
              <a:rPr lang="en-US" altLang="zh-CN" smtClean="0"/>
              <a:t>VRP</a:t>
            </a:r>
            <a:r>
              <a:rPr lang="zh-CN" altLang="en-US" smtClean="0"/>
              <a:t>拥有一致的网络界面、用户界面和管理界面，为用户提供了灵活丰富的应用解决方案。</a:t>
            </a:r>
          </a:p>
          <a:p>
            <a:r>
              <a:rPr lang="en-US" altLang="zh-CN" smtClean="0"/>
              <a:t>VRP</a:t>
            </a:r>
            <a:r>
              <a:rPr lang="zh-CN" altLang="en-US" smtClean="0"/>
              <a:t>平台以</a:t>
            </a:r>
            <a:r>
              <a:rPr lang="en-US" altLang="zh-CN" smtClean="0"/>
              <a:t>TCP/IP</a:t>
            </a:r>
            <a:r>
              <a:rPr lang="zh-CN" altLang="en-US" smtClean="0"/>
              <a:t>协议簇为核心，实现了数据链路层、网络层和应用层的多种协议，在操作系统中集成了路由交换技术、</a:t>
            </a:r>
            <a:r>
              <a:rPr lang="en-US" altLang="zh-CN" smtClean="0"/>
              <a:t>QoS</a:t>
            </a:r>
            <a:r>
              <a:rPr lang="zh-CN" altLang="en-US" smtClean="0"/>
              <a:t>技术、安全技术和</a:t>
            </a:r>
            <a:r>
              <a:rPr lang="en-US" altLang="zh-CN" smtClean="0"/>
              <a:t>IP</a:t>
            </a:r>
            <a:r>
              <a:rPr lang="zh-CN" altLang="en-US" smtClean="0"/>
              <a:t>语音技术等数据通信功能，并以</a:t>
            </a:r>
            <a:r>
              <a:rPr lang="en-US" altLang="zh-CN" smtClean="0"/>
              <a:t>IP</a:t>
            </a:r>
            <a:r>
              <a:rPr lang="zh-CN" altLang="en-US" smtClean="0"/>
              <a:t>转发引擎技术作为基础，为网络设备提供了出色的数据转发能力。</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558553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备注占位符 2"/>
          <p:cNvSpPr>
            <a:spLocks noGrp="1"/>
          </p:cNvSpPr>
          <p:nvPr>
            <p:ph type="body" idx="1"/>
          </p:nvPr>
        </p:nvSpPr>
        <p:spPr/>
        <p:txBody>
          <a:bodyPr/>
          <a:lstStyle/>
          <a:p>
            <a:r>
              <a:rPr lang="zh-CN" altLang="en-US" smtClean="0"/>
              <a:t>随着网络技术和应用的飞速发展，</a:t>
            </a:r>
            <a:r>
              <a:rPr lang="en-US" altLang="zh-CN" smtClean="0"/>
              <a:t>VRP</a:t>
            </a:r>
            <a:r>
              <a:rPr lang="zh-CN" altLang="en-US" smtClean="0"/>
              <a:t>平台在处理机制、业务能力、产品支持等方面也在持续演进。到目前为止，</a:t>
            </a:r>
            <a:r>
              <a:rPr lang="en-US" altLang="zh-CN" smtClean="0"/>
              <a:t>VRP</a:t>
            </a:r>
            <a:r>
              <a:rPr lang="zh-CN" altLang="en-US" smtClean="0"/>
              <a:t>已经开发出了</a:t>
            </a:r>
            <a:r>
              <a:rPr lang="en-US" altLang="zh-CN" smtClean="0"/>
              <a:t>5</a:t>
            </a:r>
            <a:r>
              <a:rPr lang="zh-CN" altLang="en-US" smtClean="0"/>
              <a:t>个版本，分别是</a:t>
            </a:r>
            <a:r>
              <a:rPr lang="en-US" altLang="zh-CN" smtClean="0"/>
              <a:t>VRP1</a:t>
            </a:r>
            <a:r>
              <a:rPr lang="zh-CN" altLang="en-US" smtClean="0"/>
              <a:t>、</a:t>
            </a:r>
            <a:r>
              <a:rPr lang="en-US" altLang="zh-CN" smtClean="0"/>
              <a:t>VRP2</a:t>
            </a:r>
            <a:r>
              <a:rPr lang="zh-CN" altLang="en-US" smtClean="0"/>
              <a:t>、</a:t>
            </a:r>
            <a:r>
              <a:rPr lang="en-US" altLang="zh-CN" smtClean="0"/>
              <a:t>VRP3</a:t>
            </a:r>
            <a:r>
              <a:rPr lang="zh-CN" altLang="en-US" smtClean="0"/>
              <a:t>、</a:t>
            </a:r>
            <a:r>
              <a:rPr lang="en-US" altLang="zh-CN" smtClean="0"/>
              <a:t>VRP5</a:t>
            </a:r>
            <a:r>
              <a:rPr lang="zh-CN" altLang="en-US" smtClean="0"/>
              <a:t>和</a:t>
            </a:r>
            <a:r>
              <a:rPr lang="en-US" altLang="zh-CN" smtClean="0"/>
              <a:t>VRP8</a:t>
            </a:r>
            <a:r>
              <a:rPr lang="zh-CN" altLang="en-US" smtClean="0"/>
              <a:t>。</a:t>
            </a:r>
          </a:p>
          <a:p>
            <a:r>
              <a:rPr lang="en-US" altLang="zh-CN" smtClean="0"/>
              <a:t>VRP5</a:t>
            </a:r>
            <a:r>
              <a:rPr lang="zh-CN" altLang="en-US" smtClean="0"/>
              <a:t>是一款分布式网络操作系统，具有高可靠性、高性能、可扩展的架构设计。目前，绝大多数华为设备使用的都是</a:t>
            </a:r>
            <a:r>
              <a:rPr lang="en-US" altLang="zh-CN" smtClean="0"/>
              <a:t>VRP5</a:t>
            </a:r>
            <a:r>
              <a:rPr lang="zh-CN" altLang="en-US" smtClean="0"/>
              <a:t>版本。</a:t>
            </a:r>
          </a:p>
          <a:p>
            <a:r>
              <a:rPr lang="en-US" altLang="zh-CN" smtClean="0"/>
              <a:t>VRP8</a:t>
            </a:r>
            <a:r>
              <a:rPr lang="zh-CN" altLang="en-US" smtClean="0"/>
              <a:t>是新一代网络操作系统，具有分布式、多进程、组件化架构，支持分布式应用和虚拟化技术，能够适应未来的硬件发展趋势和企业急剧膨胀的业务需求。</a:t>
            </a:r>
          </a:p>
          <a:p>
            <a:endParaRPr lang="zh-CN" altLang="en-US"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95732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备注占位符 2"/>
          <p:cNvSpPr>
            <a:spLocks noGrp="1"/>
          </p:cNvSpPr>
          <p:nvPr>
            <p:ph type="body" idx="1"/>
          </p:nvPr>
        </p:nvSpPr>
        <p:spPr/>
        <p:txBody>
          <a:bodyPr/>
          <a:lstStyle/>
          <a:p>
            <a:r>
              <a:rPr lang="en-US" altLang="zh-CN" smtClean="0"/>
              <a:t>AR</a:t>
            </a:r>
            <a:r>
              <a:rPr lang="zh-CN" altLang="en-US" smtClean="0"/>
              <a:t>系列企业路由器有多个型号，包括</a:t>
            </a:r>
            <a:r>
              <a:rPr lang="en-US" altLang="zh-CN" smtClean="0"/>
              <a:t>AR150</a:t>
            </a:r>
            <a:r>
              <a:rPr lang="zh-CN" altLang="en-US" smtClean="0"/>
              <a:t>、</a:t>
            </a:r>
            <a:r>
              <a:rPr lang="en-US" altLang="zh-CN" smtClean="0"/>
              <a:t>AR200</a:t>
            </a:r>
            <a:r>
              <a:rPr lang="zh-CN" altLang="en-US" smtClean="0"/>
              <a:t>、</a:t>
            </a:r>
            <a:r>
              <a:rPr lang="en-US" altLang="zh-CN" smtClean="0"/>
              <a:t>AR1200</a:t>
            </a:r>
            <a:r>
              <a:rPr lang="zh-CN" altLang="en-US" smtClean="0"/>
              <a:t>、</a:t>
            </a:r>
            <a:r>
              <a:rPr lang="en-US" altLang="zh-CN" smtClean="0"/>
              <a:t>AR2200</a:t>
            </a:r>
            <a:r>
              <a:rPr lang="zh-CN" altLang="en-US" smtClean="0"/>
              <a:t>、</a:t>
            </a:r>
            <a:r>
              <a:rPr lang="en-US" altLang="zh-CN" smtClean="0"/>
              <a:t>AR3200</a:t>
            </a:r>
            <a:r>
              <a:rPr lang="zh-CN" altLang="en-US" smtClean="0"/>
              <a:t>。它们是华为第三代路由器产品，提供路由、交换、无线、语音和安全等功能。</a:t>
            </a:r>
            <a:r>
              <a:rPr lang="en-US" altLang="zh-CN" smtClean="0"/>
              <a:t>AR</a:t>
            </a:r>
            <a:r>
              <a:rPr lang="zh-CN" altLang="en-US" smtClean="0"/>
              <a:t>路由器被部署在企业网络和公网之间，作为两个网络间传输数据的入口和出口。在</a:t>
            </a:r>
            <a:r>
              <a:rPr lang="en-US" altLang="zh-CN" smtClean="0"/>
              <a:t>AR</a:t>
            </a:r>
            <a:r>
              <a:rPr lang="zh-CN" altLang="en-US" smtClean="0"/>
              <a:t>路由器上部署多种业务能降低企业的网络建设成本和运维成本。根据一个企业的用户数和业务的复杂程度可以选择不同型号的</a:t>
            </a:r>
            <a:r>
              <a:rPr lang="en-US" altLang="zh-CN" smtClean="0"/>
              <a:t>AR</a:t>
            </a:r>
            <a:r>
              <a:rPr lang="zh-CN" altLang="en-US" smtClean="0"/>
              <a:t>路由器来部署到网络中。</a:t>
            </a:r>
            <a:endParaRPr lang="en-US" altLang="zh-CN" smtClean="0"/>
          </a:p>
          <a:p>
            <a:r>
              <a:rPr lang="zh-CN" altLang="en-US" smtClean="0"/>
              <a:t>华为</a:t>
            </a:r>
            <a:r>
              <a:rPr lang="en-US" altLang="zh-CN" smtClean="0"/>
              <a:t>X7</a:t>
            </a:r>
            <a:r>
              <a:rPr lang="zh-CN" altLang="en-US" smtClean="0"/>
              <a:t>系列以太网交换机提供数据交换的功能，满足企业网络上多业务的可靠接入和高质量传输的需求。这个系列的交换机定位于企业网络的接入层、汇聚层和核心层，提供大容量交换，高密度端口，实现高效的报文转发。</a:t>
            </a:r>
            <a:r>
              <a:rPr lang="en-US" altLang="zh-CN" smtClean="0"/>
              <a:t>X7</a:t>
            </a:r>
            <a:r>
              <a:rPr lang="zh-CN" altLang="en-US" smtClean="0"/>
              <a:t>系列以太网交换机包括了</a:t>
            </a:r>
            <a:r>
              <a:rPr lang="en-US" altLang="zh-CN" smtClean="0"/>
              <a:t>S1700</a:t>
            </a:r>
            <a:r>
              <a:rPr lang="zh-CN" altLang="en-US" smtClean="0"/>
              <a:t>、</a:t>
            </a:r>
            <a:r>
              <a:rPr lang="en-US" altLang="zh-CN" smtClean="0"/>
              <a:t>S2700</a:t>
            </a:r>
            <a:r>
              <a:rPr lang="zh-CN" altLang="en-US" smtClean="0"/>
              <a:t>、</a:t>
            </a:r>
            <a:r>
              <a:rPr lang="en-US" altLang="zh-CN" smtClean="0"/>
              <a:t>S3700</a:t>
            </a:r>
            <a:r>
              <a:rPr lang="zh-CN" altLang="en-US" smtClean="0"/>
              <a:t>、</a:t>
            </a:r>
            <a:r>
              <a:rPr lang="en-US" altLang="zh-CN" smtClean="0"/>
              <a:t>S5700</a:t>
            </a:r>
            <a:r>
              <a:rPr lang="zh-CN" altLang="en-US" smtClean="0"/>
              <a:t>、</a:t>
            </a:r>
            <a:r>
              <a:rPr lang="en-US" altLang="zh-CN" smtClean="0"/>
              <a:t>S7700</a:t>
            </a:r>
            <a:r>
              <a:rPr lang="zh-CN" altLang="en-US" smtClean="0"/>
              <a:t>、</a:t>
            </a:r>
            <a:r>
              <a:rPr lang="en-US" altLang="zh-CN" smtClean="0"/>
              <a:t>S9700</a:t>
            </a:r>
            <a:r>
              <a:rPr lang="zh-CN" altLang="en-US" smtClean="0"/>
              <a:t>等。</a:t>
            </a:r>
            <a:endParaRPr lang="en-US" altLang="zh-CN" smtClean="0"/>
          </a:p>
          <a:p>
            <a:r>
              <a:rPr lang="en-US" altLang="zh-CN" smtClean="0"/>
              <a:t>ARG3</a:t>
            </a:r>
            <a:r>
              <a:rPr lang="zh-CN" altLang="en-US" smtClean="0"/>
              <a:t>系列路由器和</a:t>
            </a:r>
            <a:r>
              <a:rPr lang="en-US" altLang="zh-CN" smtClean="0"/>
              <a:t>X7</a:t>
            </a:r>
            <a:r>
              <a:rPr lang="zh-CN" altLang="en-US" smtClean="0"/>
              <a:t>系列交换机都提供了</a:t>
            </a:r>
            <a:r>
              <a:rPr lang="en-US" altLang="zh-CN" smtClean="0"/>
              <a:t>Console</a:t>
            </a:r>
            <a:r>
              <a:rPr lang="zh-CN" altLang="en-US" smtClean="0"/>
              <a:t>口作为管理口，</a:t>
            </a:r>
            <a:r>
              <a:rPr lang="en-US" altLang="zh-CN" smtClean="0"/>
              <a:t>AR2200</a:t>
            </a:r>
            <a:r>
              <a:rPr lang="zh-CN" altLang="en-US" smtClean="0"/>
              <a:t>额外提供了</a:t>
            </a:r>
            <a:r>
              <a:rPr lang="en-US" altLang="zh-CN" smtClean="0"/>
              <a:t>Mini USB</a:t>
            </a:r>
            <a:r>
              <a:rPr lang="zh-CN" altLang="en-US" smtClean="0"/>
              <a:t>口作为管理口。</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04544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备注占位符 2"/>
          <p:cNvSpPr>
            <a:spLocks noGrp="1"/>
          </p:cNvSpPr>
          <p:nvPr>
            <p:ph type="body" idx="1"/>
          </p:nvPr>
        </p:nvSpPr>
        <p:spPr/>
        <p:txBody>
          <a:bodyPr/>
          <a:lstStyle/>
          <a:p>
            <a:r>
              <a:rPr lang="zh-CN" altLang="en-US" smtClean="0"/>
              <a:t>使用</a:t>
            </a:r>
            <a:r>
              <a:rPr lang="en-US" altLang="zh-CN" smtClean="0"/>
              <a:t>Console</a:t>
            </a:r>
            <a:r>
              <a:rPr lang="zh-CN" altLang="en-US" smtClean="0"/>
              <a:t>线缆来连接交换机或路由器的</a:t>
            </a:r>
            <a:r>
              <a:rPr lang="en-US" altLang="zh-CN" smtClean="0"/>
              <a:t>Console</a:t>
            </a:r>
            <a:r>
              <a:rPr lang="zh-CN" altLang="en-US" smtClean="0"/>
              <a:t>口与计算机的</a:t>
            </a:r>
            <a:r>
              <a:rPr lang="en-US" altLang="zh-CN" smtClean="0"/>
              <a:t>COM</a:t>
            </a:r>
            <a:r>
              <a:rPr lang="zh-CN" altLang="en-US" smtClean="0"/>
              <a:t>口，这样就可以通过计算机实现本地调试和维护。</a:t>
            </a:r>
            <a:r>
              <a:rPr lang="en-US" altLang="zh-CN" smtClean="0"/>
              <a:t>S5720</a:t>
            </a:r>
            <a:r>
              <a:rPr lang="zh-CN" altLang="en-US" smtClean="0"/>
              <a:t>和</a:t>
            </a:r>
            <a:r>
              <a:rPr lang="en-US" altLang="zh-CN" smtClean="0"/>
              <a:t>AR2200E</a:t>
            </a:r>
            <a:r>
              <a:rPr lang="zh-CN" altLang="en-US" smtClean="0"/>
              <a:t>的</a:t>
            </a:r>
            <a:r>
              <a:rPr lang="en-US" altLang="zh-CN" smtClean="0"/>
              <a:t>Console</a:t>
            </a:r>
            <a:r>
              <a:rPr lang="zh-CN" altLang="en-US" smtClean="0"/>
              <a:t>口是一种符合</a:t>
            </a:r>
            <a:r>
              <a:rPr lang="en-US" altLang="zh-CN" smtClean="0"/>
              <a:t>RS232</a:t>
            </a:r>
            <a:r>
              <a:rPr lang="zh-CN" altLang="en-US" smtClean="0"/>
              <a:t>串口标准的</a:t>
            </a:r>
            <a:r>
              <a:rPr lang="en-US" altLang="zh-CN" smtClean="0"/>
              <a:t>RJ45</a:t>
            </a:r>
            <a:r>
              <a:rPr lang="zh-CN" altLang="en-US" smtClean="0"/>
              <a:t>接口。目前大多数台式电脑提供的</a:t>
            </a:r>
            <a:r>
              <a:rPr lang="en-US" altLang="zh-CN" smtClean="0"/>
              <a:t>COM</a:t>
            </a:r>
            <a:r>
              <a:rPr lang="zh-CN" altLang="en-US" smtClean="0"/>
              <a:t>口都可以与</a:t>
            </a:r>
            <a:r>
              <a:rPr lang="en-US" altLang="zh-CN" smtClean="0"/>
              <a:t>Console</a:t>
            </a:r>
            <a:r>
              <a:rPr lang="zh-CN" altLang="en-US" smtClean="0"/>
              <a:t>口连接。笔记本电脑一般不提供</a:t>
            </a:r>
            <a:r>
              <a:rPr lang="en-US" altLang="zh-CN" smtClean="0"/>
              <a:t>COM</a:t>
            </a:r>
            <a:r>
              <a:rPr lang="zh-CN" altLang="en-US" smtClean="0"/>
              <a:t>口，需要使用</a:t>
            </a:r>
            <a:r>
              <a:rPr lang="en-US" altLang="zh-CN" smtClean="0"/>
              <a:t>USB</a:t>
            </a:r>
            <a:r>
              <a:rPr lang="zh-CN" altLang="en-US" smtClean="0"/>
              <a:t>到</a:t>
            </a:r>
            <a:r>
              <a:rPr lang="en-US" altLang="zh-CN" smtClean="0"/>
              <a:t>RS232</a:t>
            </a:r>
            <a:r>
              <a:rPr lang="zh-CN" altLang="en-US" smtClean="0"/>
              <a:t>的转换接口。</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1422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xmlns=""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xmlns=""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xmlns=""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xmlns=""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xmlns=""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xmlns=""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xmlns=""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xmlns=""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5729591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en-US" altLang="zh-CN" smtClean="0"/>
              <a:t>VRP</a:t>
            </a:r>
            <a:r>
              <a:rPr lang="zh-CN" altLang="en-US" smtClean="0"/>
              <a:t>基础</a:t>
            </a:r>
            <a:endParaRPr lang="zh-CN" altLang="en-US" dirty="0" smtClean="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355989705"/>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9"/>
          <p:cNvSpPr>
            <a:spLocks noGrp="1"/>
          </p:cNvSpPr>
          <p:nvPr>
            <p:ph type="title"/>
          </p:nvPr>
        </p:nvSpPr>
        <p:spPr/>
        <p:txBody>
          <a:bodyPr/>
          <a:lstStyle/>
          <a:p>
            <a:r>
              <a:rPr lang="zh-CN" altLang="en-US" smtClean="0"/>
              <a:t>参数配置</a:t>
            </a:r>
            <a:endParaRPr lang="zh-CN" altLang="en-US" dirty="0" smtClean="0"/>
          </a:p>
        </p:txBody>
      </p:sp>
      <p:pic>
        <p:nvPicPr>
          <p:cNvPr id="26628" name="Picture 6" descr="C:\Users\z00206179\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1557338"/>
            <a:ext cx="2376488"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7" descr="C:\Users\z00206179\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1989138"/>
            <a:ext cx="2303462"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p:cNvSpPr>
            <a:spLocks noChangeArrowheads="1"/>
          </p:cNvSpPr>
          <p:nvPr/>
        </p:nvSpPr>
        <p:spPr bwMode="auto">
          <a:xfrm>
            <a:off x="2711450" y="4189414"/>
            <a:ext cx="6624638"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r>
              <a:rPr lang="en-US" altLang="zh-CN" sz="900" dirty="0">
                <a:latin typeface="Courier New" panose="02070309020205020404" pitchFamily="49" charset="0"/>
                <a:ea typeface="宋体" panose="02010600030101010101" pitchFamily="2" charset="-122"/>
              </a:rPr>
              <a:t>Press any key to get started</a:t>
            </a:r>
          </a:p>
          <a:p>
            <a:pPr algn="l"/>
            <a:endParaRPr lang="en-US" altLang="zh-CN" sz="900" dirty="0">
              <a:latin typeface="Courier New" panose="02070309020205020404" pitchFamily="49" charset="0"/>
              <a:ea typeface="宋体" panose="02010600030101010101" pitchFamily="2" charset="-122"/>
            </a:endParaRPr>
          </a:p>
          <a:p>
            <a:pPr algn="l"/>
            <a:r>
              <a:rPr lang="en-US" altLang="zh-CN" sz="900" dirty="0">
                <a:latin typeface="Courier New" panose="02070309020205020404" pitchFamily="49" charset="0"/>
                <a:ea typeface="宋体" panose="02010600030101010101" pitchFamily="2" charset="-122"/>
              </a:rPr>
              <a:t>Login authentication</a:t>
            </a:r>
          </a:p>
          <a:p>
            <a:pPr algn="l"/>
            <a:endParaRPr lang="en-US" altLang="zh-CN" sz="900" dirty="0">
              <a:latin typeface="Courier New" panose="02070309020205020404" pitchFamily="49" charset="0"/>
              <a:ea typeface="宋体" panose="02010600030101010101" pitchFamily="2" charset="-122"/>
            </a:endParaRPr>
          </a:p>
          <a:p>
            <a:pPr algn="l"/>
            <a:r>
              <a:rPr lang="en-US" altLang="zh-CN" sz="900" dirty="0" err="1">
                <a:latin typeface="Courier New" panose="02070309020205020404" pitchFamily="49" charset="0"/>
                <a:ea typeface="宋体" panose="02010600030101010101" pitchFamily="2" charset="-122"/>
              </a:rPr>
              <a:t>Username:admin</a:t>
            </a:r>
            <a:endParaRPr lang="en-US" altLang="zh-CN" sz="900" dirty="0">
              <a:latin typeface="Courier New" panose="02070309020205020404" pitchFamily="49" charset="0"/>
              <a:ea typeface="宋体" panose="02010600030101010101" pitchFamily="2" charset="-122"/>
            </a:endParaRPr>
          </a:p>
          <a:p>
            <a:pPr algn="l"/>
            <a:r>
              <a:rPr lang="en-US" altLang="zh-CN" sz="900" dirty="0">
                <a:latin typeface="Courier New" panose="02070309020205020404" pitchFamily="49" charset="0"/>
                <a:ea typeface="宋体" panose="02010600030101010101" pitchFamily="2" charset="-122"/>
              </a:rPr>
              <a:t>Password:</a:t>
            </a:r>
          </a:p>
          <a:p>
            <a:pPr algn="l"/>
            <a:r>
              <a:rPr lang="en-US" altLang="zh-CN" sz="900" dirty="0">
                <a:latin typeface="Courier New" panose="02070309020205020404" pitchFamily="49" charset="0"/>
                <a:ea typeface="宋体" panose="02010600030101010101" pitchFamily="2" charset="-122"/>
              </a:rPr>
              <a:t> Warning: There is a risk in the current configuration file. Please save configuration as soon as possible.</a:t>
            </a:r>
          </a:p>
          <a:p>
            <a:pPr algn="l"/>
            <a:r>
              <a:rPr lang="en-US" altLang="zh-CN" sz="900" dirty="0">
                <a:latin typeface="Courier New" panose="02070309020205020404" pitchFamily="49" charset="0"/>
                <a:ea typeface="宋体" panose="02010600030101010101" pitchFamily="2" charset="-122"/>
              </a:rPr>
              <a:t>&lt;Huawei&gt;</a:t>
            </a:r>
          </a:p>
          <a:p>
            <a:pPr algn="l"/>
            <a:r>
              <a:rPr lang="en-US" altLang="zh-CN" sz="900" dirty="0">
                <a:latin typeface="Courier New" panose="02070309020205020404" pitchFamily="49" charset="0"/>
                <a:ea typeface="宋体" panose="02010600030101010101" pitchFamily="2" charset="-122"/>
              </a:rPr>
              <a:t> Warning: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is working. Before configuring the device, stop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If you perform configurations when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is running, the DHCP, routing, DNS, and VTY configurations will be lost. Do you want to stop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[y/n]:y</a:t>
            </a:r>
          </a:p>
          <a:p>
            <a:pPr algn="l"/>
            <a:r>
              <a:rPr lang="en-US" altLang="zh-CN" sz="900" dirty="0">
                <a:latin typeface="Courier New" panose="02070309020205020404" pitchFamily="49" charset="0"/>
                <a:ea typeface="宋体" panose="02010600030101010101" pitchFamily="2" charset="-122"/>
              </a:rPr>
              <a:t> Info: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has been stopped.</a:t>
            </a:r>
          </a:p>
          <a:p>
            <a:pPr algn="l"/>
            <a:r>
              <a:rPr lang="en-US" altLang="zh-CN" sz="900" dirty="0">
                <a:latin typeface="Courier New" panose="02070309020205020404" pitchFamily="49" charset="0"/>
                <a:ea typeface="宋体" panose="02010600030101010101" pitchFamily="2" charset="-122"/>
              </a:rPr>
              <a:t>&lt;Huawei&gt;</a:t>
            </a:r>
            <a:endParaRPr lang="en-US" altLang="zh-CN" sz="900" dirty="0">
              <a:solidFill>
                <a:srgbClr val="C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362980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9"/>
          <p:cNvSpPr>
            <a:spLocks noGrp="1"/>
          </p:cNvSpPr>
          <p:nvPr>
            <p:ph type="title"/>
          </p:nvPr>
        </p:nvSpPr>
        <p:spPr/>
        <p:txBody>
          <a:bodyPr/>
          <a:lstStyle/>
          <a:p>
            <a:r>
              <a:rPr lang="en-US" altLang="zh-CN" smtClean="0"/>
              <a:t>Mini USB</a:t>
            </a:r>
            <a:r>
              <a:rPr lang="zh-CN" altLang="en-US" smtClean="0"/>
              <a:t>口登录</a:t>
            </a:r>
            <a:endParaRPr lang="zh-CN" altLang="en-US" dirty="0" smtClean="0"/>
          </a:p>
        </p:txBody>
      </p:sp>
      <p:grpSp>
        <p:nvGrpSpPr>
          <p:cNvPr id="28676" name="组合 5"/>
          <p:cNvGrpSpPr>
            <a:grpSpLocks/>
          </p:cNvGrpSpPr>
          <p:nvPr/>
        </p:nvGrpSpPr>
        <p:grpSpPr bwMode="auto">
          <a:xfrm>
            <a:off x="3720325" y="2371327"/>
            <a:ext cx="4666705" cy="1002891"/>
            <a:chOff x="1338253" y="2342797"/>
            <a:chExt cx="4667983" cy="1003266"/>
          </a:xfrm>
        </p:grpSpPr>
        <p:sp>
          <p:nvSpPr>
            <p:cNvPr id="28677" name="任意多边形 8"/>
            <p:cNvSpPr>
              <a:spLocks/>
            </p:cNvSpPr>
            <p:nvPr/>
          </p:nvSpPr>
          <p:spPr bwMode="auto">
            <a:xfrm>
              <a:off x="2162629" y="2721429"/>
              <a:ext cx="3149600" cy="399142"/>
            </a:xfrm>
            <a:custGeom>
              <a:avLst/>
              <a:gdLst>
                <a:gd name="T0" fmla="*/ 0 w 3149600"/>
                <a:gd name="T1" fmla="*/ 297542 h 399142"/>
                <a:gd name="T2" fmla="*/ 943428 w 3149600"/>
                <a:gd name="T3" fmla="*/ 7257 h 399142"/>
                <a:gd name="T4" fmla="*/ 2002971 w 3149600"/>
                <a:gd name="T5" fmla="*/ 341085 h 399142"/>
                <a:gd name="T6" fmla="*/ 3149600 w 3149600"/>
                <a:gd name="T7" fmla="*/ 355600 h 399142"/>
                <a:gd name="T8" fmla="*/ 0 60000 65536"/>
                <a:gd name="T9" fmla="*/ 0 60000 65536"/>
                <a:gd name="T10" fmla="*/ 0 60000 65536"/>
                <a:gd name="T11" fmla="*/ 0 60000 65536"/>
                <a:gd name="T12" fmla="*/ 0 w 3149600"/>
                <a:gd name="T13" fmla="*/ 0 h 399142"/>
                <a:gd name="T14" fmla="*/ 3149600 w 3149600"/>
                <a:gd name="T15" fmla="*/ 399142 h 399142"/>
              </a:gdLst>
              <a:ahLst/>
              <a:cxnLst>
                <a:cxn ang="T8">
                  <a:pos x="T0" y="T1"/>
                </a:cxn>
                <a:cxn ang="T9">
                  <a:pos x="T2" y="T3"/>
                </a:cxn>
                <a:cxn ang="T10">
                  <a:pos x="T4" y="T5"/>
                </a:cxn>
                <a:cxn ang="T11">
                  <a:pos x="T6" y="T7"/>
                </a:cxn>
              </a:cxnLst>
              <a:rect l="T12" t="T13" r="T14" b="T15"/>
              <a:pathLst>
                <a:path w="3149600" h="399142">
                  <a:moveTo>
                    <a:pt x="0" y="297542"/>
                  </a:moveTo>
                  <a:cubicBezTo>
                    <a:pt x="304800" y="148771"/>
                    <a:pt x="609600" y="0"/>
                    <a:pt x="943428" y="7257"/>
                  </a:cubicBezTo>
                  <a:cubicBezTo>
                    <a:pt x="1277256" y="14514"/>
                    <a:pt x="1635276" y="283028"/>
                    <a:pt x="2002971" y="341085"/>
                  </a:cubicBezTo>
                  <a:cubicBezTo>
                    <a:pt x="2370666" y="399142"/>
                    <a:pt x="2760133" y="377371"/>
                    <a:pt x="3149600" y="355600"/>
                  </a:cubicBezTo>
                </a:path>
              </a:pathLst>
            </a:custGeom>
            <a:noFill/>
            <a:ln w="25400"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sp>
          <p:nvSpPr>
            <p:cNvPr id="28680" name="TextBox 9"/>
            <p:cNvSpPr txBox="1">
              <a:spLocks noChangeArrowheads="1"/>
            </p:cNvSpPr>
            <p:nvPr/>
          </p:nvSpPr>
          <p:spPr bwMode="auto">
            <a:xfrm>
              <a:off x="1338253" y="2342797"/>
              <a:ext cx="644905"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cs typeface="Arial" panose="020B0604020202020204" pitchFamily="34" charset="0"/>
                </a:rPr>
                <a:t>主机 </a:t>
              </a:r>
              <a:r>
                <a:rPr lang="en-US" altLang="zh-CN" sz="1200" dirty="0">
                  <a:latin typeface="+mn-ea"/>
                  <a:ea typeface="+mn-ea"/>
                  <a:cs typeface="Arial" panose="020B0604020202020204" pitchFamily="34" charset="0"/>
                </a:rPr>
                <a:t>A</a:t>
              </a:r>
              <a:endParaRPr lang="zh-CN" altLang="en-US" sz="1200" dirty="0">
                <a:latin typeface="+mn-ea"/>
                <a:ea typeface="+mn-ea"/>
                <a:cs typeface="Arial" panose="020B0604020202020204" pitchFamily="34" charset="0"/>
              </a:endParaRPr>
            </a:p>
          </p:txBody>
        </p:sp>
        <p:sp>
          <p:nvSpPr>
            <p:cNvPr id="28681" name="TextBox 10"/>
            <p:cNvSpPr txBox="1">
              <a:spLocks noChangeArrowheads="1"/>
            </p:cNvSpPr>
            <p:nvPr/>
          </p:nvSpPr>
          <p:spPr bwMode="auto">
            <a:xfrm>
              <a:off x="5527833" y="2379181"/>
              <a:ext cx="478403"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RTA</a:t>
              </a:r>
              <a:endParaRPr lang="zh-CN" altLang="en-US" sz="1200" dirty="0">
                <a:latin typeface="+mn-ea"/>
                <a:ea typeface="+mn-ea"/>
                <a:cs typeface="Arial" panose="020B0604020202020204" pitchFamily="34" charset="0"/>
              </a:endParaRPr>
            </a:p>
          </p:txBody>
        </p:sp>
        <p:sp>
          <p:nvSpPr>
            <p:cNvPr id="28682" name="TextBox 11"/>
            <p:cNvSpPr txBox="1">
              <a:spLocks noChangeArrowheads="1"/>
            </p:cNvSpPr>
            <p:nvPr/>
          </p:nvSpPr>
          <p:spPr bwMode="auto">
            <a:xfrm>
              <a:off x="3398817" y="2420888"/>
              <a:ext cx="654525"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tx2"/>
                  </a:solidFill>
                  <a:latin typeface="+mn-ea"/>
                  <a:ea typeface="+mn-ea"/>
                  <a:cs typeface="Arial" panose="020B0604020202020204" pitchFamily="34" charset="0"/>
                </a:rPr>
                <a:t>USB</a:t>
              </a:r>
              <a:r>
                <a:rPr lang="zh-CN" altLang="en-US" sz="1200" dirty="0">
                  <a:solidFill>
                    <a:schemeClr val="tx2"/>
                  </a:solidFill>
                  <a:latin typeface="+mn-ea"/>
                  <a:ea typeface="+mn-ea"/>
                  <a:cs typeface="Arial" panose="020B0604020202020204" pitchFamily="34" charset="0"/>
                </a:rPr>
                <a:t>线</a:t>
              </a:r>
            </a:p>
          </p:txBody>
        </p:sp>
        <p:sp>
          <p:nvSpPr>
            <p:cNvPr id="28683" name="TextBox 12"/>
            <p:cNvSpPr txBox="1">
              <a:spLocks noChangeArrowheads="1"/>
            </p:cNvSpPr>
            <p:nvPr/>
          </p:nvSpPr>
          <p:spPr bwMode="auto">
            <a:xfrm>
              <a:off x="4323417" y="3068960"/>
              <a:ext cx="1012092"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Mini USB</a:t>
              </a:r>
              <a:r>
                <a:rPr lang="zh-CN" altLang="en-US" sz="1200">
                  <a:latin typeface="+mn-ea"/>
                  <a:ea typeface="+mn-ea"/>
                  <a:cs typeface="Arial" panose="020B0604020202020204" pitchFamily="34" charset="0"/>
                </a:rPr>
                <a:t>口</a:t>
              </a:r>
            </a:p>
          </p:txBody>
        </p:sp>
        <p:sp>
          <p:nvSpPr>
            <p:cNvPr id="28684" name="TextBox 13"/>
            <p:cNvSpPr txBox="1">
              <a:spLocks noChangeArrowheads="1"/>
            </p:cNvSpPr>
            <p:nvPr/>
          </p:nvSpPr>
          <p:spPr bwMode="auto">
            <a:xfrm>
              <a:off x="2129969" y="3040692"/>
              <a:ext cx="500595" cy="2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USB</a:t>
              </a:r>
              <a:endParaRPr lang="zh-CN" altLang="en-US" sz="1200" dirty="0">
                <a:latin typeface="+mn-ea"/>
                <a:ea typeface="+mn-ea"/>
                <a:cs typeface="Arial" panose="020B0604020202020204" pitchFamily="34" charset="0"/>
              </a:endParaRPr>
            </a:p>
          </p:txBody>
        </p:sp>
      </p:grpSp>
      <p:pic>
        <p:nvPicPr>
          <p:cNvPr id="16" name="图片 15" descr="PC.png"/>
          <p:cNvPicPr>
            <a:picLocks noChangeAspect="1"/>
          </p:cNvPicPr>
          <p:nvPr/>
        </p:nvPicPr>
        <p:blipFill>
          <a:blip r:embed="rId3" cstate="print"/>
          <a:stretch>
            <a:fillRect/>
          </a:stretch>
        </p:blipFill>
        <p:spPr>
          <a:xfrm>
            <a:off x="3505551" y="2684696"/>
            <a:ext cx="1074276" cy="825042"/>
          </a:xfrm>
          <a:prstGeom prst="rect">
            <a:avLst/>
          </a:prstGeom>
        </p:spPr>
      </p:pic>
      <p:pic>
        <p:nvPicPr>
          <p:cNvPr id="17" name="图片 1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667978" y="2749817"/>
            <a:ext cx="935468" cy="766434"/>
          </a:xfrm>
          <a:prstGeom prst="rect">
            <a:avLst/>
          </a:prstGeom>
        </p:spPr>
      </p:pic>
    </p:spTree>
    <p:extLst>
      <p:ext uri="{BB962C8B-B14F-4D97-AF65-F5344CB8AC3E}">
        <p14:creationId xmlns:p14="http://schemas.microsoft.com/office/powerpoint/2010/main" val="423727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9"/>
          <p:cNvSpPr>
            <a:spLocks noGrp="1"/>
          </p:cNvSpPr>
          <p:nvPr>
            <p:ph type="title"/>
          </p:nvPr>
        </p:nvSpPr>
        <p:spPr/>
        <p:txBody>
          <a:bodyPr/>
          <a:lstStyle/>
          <a:p>
            <a:r>
              <a:rPr lang="en-US" altLang="zh-CN" smtClean="0"/>
              <a:t>Mini USB</a:t>
            </a:r>
            <a:r>
              <a:rPr lang="zh-CN" altLang="en-US" smtClean="0"/>
              <a:t>驱动安装</a:t>
            </a:r>
            <a:endParaRPr lang="zh-CN" altLang="en-US" dirty="0" smtClean="0"/>
          </a:p>
        </p:txBody>
      </p:sp>
      <p:pic>
        <p:nvPicPr>
          <p:cNvPr id="30724" name="Picture 2" descr="http://localhost:7891/pages/30001312/06/30001312/06/resources/ar/images/fig_dc_ar_cfg_010312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564" y="2708276"/>
            <a:ext cx="37607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descr="http://localhost:7891/pages/30001312/06/30001312/06/resources/ar/images/fig_dc_ar_cfg_010312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1557339"/>
            <a:ext cx="376078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300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9"/>
          <p:cNvSpPr>
            <a:spLocks noGrp="1"/>
          </p:cNvSpPr>
          <p:nvPr>
            <p:ph type="title"/>
          </p:nvPr>
        </p:nvSpPr>
        <p:spPr/>
        <p:txBody>
          <a:bodyPr/>
          <a:lstStyle/>
          <a:p>
            <a:r>
              <a:rPr lang="zh-CN" altLang="en-US" smtClean="0"/>
              <a:t>参数配置</a:t>
            </a:r>
            <a:endParaRPr lang="zh-CN" altLang="en-US" dirty="0" smtClean="0"/>
          </a:p>
        </p:txBody>
      </p:sp>
      <p:pic>
        <p:nvPicPr>
          <p:cNvPr id="32772" name="Picture 6" descr="C:\Users\z00206179\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9" y="1544638"/>
            <a:ext cx="2376487"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 descr="C:\Users\z00206179\Desktop\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1557338"/>
            <a:ext cx="27368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ectangle 4"/>
          <p:cNvSpPr>
            <a:spLocks noChangeArrowheads="1"/>
          </p:cNvSpPr>
          <p:nvPr/>
        </p:nvSpPr>
        <p:spPr bwMode="auto">
          <a:xfrm>
            <a:off x="2711450" y="4189414"/>
            <a:ext cx="6624638"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r>
              <a:rPr lang="en-US" altLang="zh-CN" sz="900" dirty="0">
                <a:latin typeface="Courier New" panose="02070309020205020404" pitchFamily="49" charset="0"/>
                <a:ea typeface="宋体" panose="02010600030101010101" pitchFamily="2" charset="-122"/>
              </a:rPr>
              <a:t>Press any key to get started</a:t>
            </a:r>
          </a:p>
          <a:p>
            <a:pPr algn="l"/>
            <a:endParaRPr lang="en-US" altLang="zh-CN" sz="900" dirty="0">
              <a:latin typeface="Courier New" panose="02070309020205020404" pitchFamily="49" charset="0"/>
              <a:ea typeface="宋体" panose="02010600030101010101" pitchFamily="2" charset="-122"/>
            </a:endParaRPr>
          </a:p>
          <a:p>
            <a:pPr algn="l"/>
            <a:r>
              <a:rPr lang="en-US" altLang="zh-CN" sz="900" dirty="0">
                <a:latin typeface="Courier New" panose="02070309020205020404" pitchFamily="49" charset="0"/>
                <a:ea typeface="宋体" panose="02010600030101010101" pitchFamily="2" charset="-122"/>
              </a:rPr>
              <a:t>Login authentication</a:t>
            </a:r>
          </a:p>
          <a:p>
            <a:pPr algn="l"/>
            <a:endParaRPr lang="en-US" altLang="zh-CN" sz="900" dirty="0">
              <a:latin typeface="Courier New" panose="02070309020205020404" pitchFamily="49" charset="0"/>
              <a:ea typeface="宋体" panose="02010600030101010101" pitchFamily="2" charset="-122"/>
            </a:endParaRPr>
          </a:p>
          <a:p>
            <a:pPr algn="l"/>
            <a:r>
              <a:rPr lang="en-US" altLang="zh-CN" sz="900" dirty="0" err="1">
                <a:latin typeface="Courier New" panose="02070309020205020404" pitchFamily="49" charset="0"/>
                <a:ea typeface="宋体" panose="02010600030101010101" pitchFamily="2" charset="-122"/>
              </a:rPr>
              <a:t>Username:admin</a:t>
            </a:r>
            <a:endParaRPr lang="en-US" altLang="zh-CN" sz="900" dirty="0">
              <a:latin typeface="Courier New" panose="02070309020205020404" pitchFamily="49" charset="0"/>
              <a:ea typeface="宋体" panose="02010600030101010101" pitchFamily="2" charset="-122"/>
            </a:endParaRPr>
          </a:p>
          <a:p>
            <a:pPr algn="l"/>
            <a:r>
              <a:rPr lang="en-US" altLang="zh-CN" sz="900" dirty="0">
                <a:latin typeface="Courier New" panose="02070309020205020404" pitchFamily="49" charset="0"/>
                <a:ea typeface="宋体" panose="02010600030101010101" pitchFamily="2" charset="-122"/>
              </a:rPr>
              <a:t>Password:</a:t>
            </a:r>
          </a:p>
          <a:p>
            <a:pPr algn="l"/>
            <a:r>
              <a:rPr lang="en-US" altLang="zh-CN" sz="900" dirty="0">
                <a:latin typeface="Courier New" panose="02070309020205020404" pitchFamily="49" charset="0"/>
                <a:ea typeface="宋体" panose="02010600030101010101" pitchFamily="2" charset="-122"/>
              </a:rPr>
              <a:t> Warning: There is a risk in the current configuration file. Please save configuration as soon as possible.</a:t>
            </a:r>
          </a:p>
          <a:p>
            <a:pPr algn="l"/>
            <a:r>
              <a:rPr lang="en-US" altLang="zh-CN" sz="900" dirty="0">
                <a:latin typeface="Courier New" panose="02070309020205020404" pitchFamily="49" charset="0"/>
                <a:ea typeface="宋体" panose="02010600030101010101" pitchFamily="2" charset="-122"/>
              </a:rPr>
              <a:t>&lt;Huawei&gt;</a:t>
            </a:r>
          </a:p>
          <a:p>
            <a:pPr algn="l"/>
            <a:r>
              <a:rPr lang="en-US" altLang="zh-CN" sz="900" dirty="0">
                <a:latin typeface="Courier New" panose="02070309020205020404" pitchFamily="49" charset="0"/>
                <a:ea typeface="宋体" panose="02010600030101010101" pitchFamily="2" charset="-122"/>
              </a:rPr>
              <a:t> Warning: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is working. Before configuring the device, stop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If you perform configurations when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is running, the DHCP, routing, DNS, and VTY configurations will be lost. Do you want to stop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[y/n]:y</a:t>
            </a:r>
          </a:p>
          <a:p>
            <a:pPr algn="l"/>
            <a:r>
              <a:rPr lang="en-US" altLang="zh-CN" sz="900" dirty="0">
                <a:latin typeface="Courier New" panose="02070309020205020404" pitchFamily="49" charset="0"/>
                <a:ea typeface="宋体" panose="02010600030101010101" pitchFamily="2" charset="-122"/>
              </a:rPr>
              <a:t> Info: Auto-</a:t>
            </a:r>
            <a:r>
              <a:rPr lang="en-US" altLang="zh-CN" sz="900" dirty="0" err="1">
                <a:latin typeface="Courier New" panose="02070309020205020404" pitchFamily="49" charset="0"/>
                <a:ea typeface="宋体" panose="02010600030101010101" pitchFamily="2" charset="-122"/>
              </a:rPr>
              <a:t>Config</a:t>
            </a:r>
            <a:r>
              <a:rPr lang="en-US" altLang="zh-CN" sz="900" dirty="0">
                <a:latin typeface="Courier New" panose="02070309020205020404" pitchFamily="49" charset="0"/>
                <a:ea typeface="宋体" panose="02010600030101010101" pitchFamily="2" charset="-122"/>
              </a:rPr>
              <a:t> has been stopped.</a:t>
            </a:r>
          </a:p>
          <a:p>
            <a:pPr algn="l"/>
            <a:r>
              <a:rPr lang="en-US" altLang="zh-CN" sz="900" dirty="0">
                <a:latin typeface="Courier New" panose="02070309020205020404" pitchFamily="49" charset="0"/>
                <a:ea typeface="宋体" panose="02010600030101010101" pitchFamily="2" charset="-122"/>
              </a:rPr>
              <a:t>&lt;Huawei&gt;</a:t>
            </a:r>
            <a:endParaRPr lang="en-US" altLang="zh-CN" sz="900" dirty="0">
              <a:solidFill>
                <a:srgbClr val="C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26818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smtClean="0"/>
              <a:t>如果路由器收到了网络中主机发送的广播报文，会如何操作</a:t>
            </a:r>
            <a:r>
              <a:rPr lang="en-US" altLang="zh-CN" dirty="0" smtClean="0"/>
              <a:t>?</a:t>
            </a:r>
          </a:p>
          <a:p>
            <a:pPr lvl="1"/>
            <a:r>
              <a:rPr lang="zh-CN" altLang="en-US" dirty="0" smtClean="0"/>
              <a:t>华为数通设备目前使用的</a:t>
            </a:r>
            <a:r>
              <a:rPr lang="en-US" altLang="zh-CN" dirty="0" smtClean="0"/>
              <a:t>VRP</a:t>
            </a:r>
            <a:r>
              <a:rPr lang="zh-CN" altLang="en-US" dirty="0" smtClean="0"/>
              <a:t>版本是多少</a:t>
            </a:r>
            <a:r>
              <a:rPr lang="en-US" altLang="zh-CN" dirty="0" smtClean="0"/>
              <a:t>?</a:t>
            </a:r>
          </a:p>
          <a:p>
            <a:pPr lvl="1"/>
            <a:endParaRPr lang="zh-CN" altLang="en-US" dirty="0"/>
          </a:p>
        </p:txBody>
      </p:sp>
    </p:spTree>
    <p:extLst>
      <p:ext uri="{BB962C8B-B14F-4D97-AF65-F5344CB8AC3E}">
        <p14:creationId xmlns:p14="http://schemas.microsoft.com/office/powerpoint/2010/main" val="131249038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123883"/>
      </p:ext>
    </p:extLst>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quarter" idx="10"/>
          </p:nvPr>
        </p:nvSpPr>
        <p:spPr/>
        <p:txBody>
          <a:bodyPr/>
          <a:lstStyle/>
          <a:p>
            <a:r>
              <a:rPr lang="zh-CN" altLang="en-US" dirty="0" smtClean="0"/>
              <a:t>交换机可以隔离冲突域，路由器可以隔离广播域，这两种设备在企业网络中应用越来越广泛。随着越来越多的终端接入到网络中，网络设备的负担也越来越重，这时网络设备可以通过华为专有的</a:t>
            </a:r>
            <a:r>
              <a:rPr lang="en-US" altLang="zh-CN" dirty="0" smtClean="0"/>
              <a:t>VRP</a:t>
            </a:r>
            <a:r>
              <a:rPr lang="zh-CN" altLang="en-US" dirty="0" smtClean="0"/>
              <a:t>系统来提升运行效率。</a:t>
            </a:r>
            <a:endParaRPr lang="en-US" altLang="zh-CN" dirty="0" smtClean="0"/>
          </a:p>
          <a:p>
            <a:r>
              <a:rPr lang="zh-CN" altLang="en-US" dirty="0" smtClean="0"/>
              <a:t>通用路由平台</a:t>
            </a:r>
            <a:r>
              <a:rPr lang="en-US" altLang="zh-CN" dirty="0" smtClean="0"/>
              <a:t>VRP</a:t>
            </a:r>
            <a:r>
              <a:rPr lang="zh-CN" altLang="en-US" dirty="0" smtClean="0"/>
              <a:t>（</a:t>
            </a:r>
            <a:r>
              <a:rPr lang="en-US" altLang="zh-CN" dirty="0" smtClean="0"/>
              <a:t>Versatile Routing Platform</a:t>
            </a:r>
            <a:r>
              <a:rPr lang="zh-CN" altLang="en-US" dirty="0" smtClean="0"/>
              <a:t>）是华为公司数据通信产品的通用操作系统平台，它以</a:t>
            </a:r>
            <a:r>
              <a:rPr lang="en-US" altLang="zh-CN" dirty="0" smtClean="0"/>
              <a:t>IP</a:t>
            </a:r>
            <a:r>
              <a:rPr lang="zh-CN" altLang="en-US" dirty="0" smtClean="0"/>
              <a:t>业务为核心，采用组件化的体系结构，在实现丰富功能特性的同时，还提供了基于应用的可裁剪和可扩展的功能，使得路由器和交换机的运行效率大大增加。能对</a:t>
            </a:r>
            <a:r>
              <a:rPr lang="en-US" altLang="zh-CN" dirty="0" smtClean="0"/>
              <a:t>VRP</a:t>
            </a:r>
            <a:r>
              <a:rPr lang="zh-CN" altLang="en-US" dirty="0" smtClean="0"/>
              <a:t>熟练地进行配置和操作是对网络工程师的一种基本要求。</a:t>
            </a:r>
          </a:p>
          <a:p>
            <a:endParaRPr lang="zh-CN" altLang="en-US" dirty="0"/>
          </a:p>
        </p:txBody>
      </p:sp>
    </p:spTree>
    <p:extLst>
      <p:ext uri="{BB962C8B-B14F-4D97-AF65-F5344CB8AC3E}">
        <p14:creationId xmlns:p14="http://schemas.microsoft.com/office/powerpoint/2010/main" val="2967039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掌握交换机和路由器的应用场景</a:t>
            </a:r>
            <a:endParaRPr lang="en-US" altLang="zh-CN" dirty="0" smtClean="0"/>
          </a:p>
          <a:p>
            <a:pPr lvl="1"/>
            <a:r>
              <a:rPr lang="zh-CN" altLang="en-US" dirty="0" smtClean="0"/>
              <a:t>掌握冲突域和广播域的区别</a:t>
            </a:r>
            <a:endParaRPr lang="en-US" altLang="zh-CN" dirty="0" smtClean="0"/>
          </a:p>
          <a:p>
            <a:pPr lvl="1"/>
            <a:r>
              <a:rPr lang="zh-CN" altLang="en-US" dirty="0" smtClean="0"/>
              <a:t>了解</a:t>
            </a:r>
            <a:r>
              <a:rPr lang="en-US" altLang="zh-CN" dirty="0" smtClean="0"/>
              <a:t>VRP</a:t>
            </a:r>
            <a:r>
              <a:rPr lang="zh-CN" altLang="en-US" dirty="0" smtClean="0"/>
              <a:t>的基础知识</a:t>
            </a:r>
            <a:endParaRPr lang="en-US" altLang="zh-CN" dirty="0" smtClean="0"/>
          </a:p>
        </p:txBody>
      </p:sp>
    </p:spTree>
    <p:extLst>
      <p:ext uri="{BB962C8B-B14F-4D97-AF65-F5344CB8AC3E}">
        <p14:creationId xmlns:p14="http://schemas.microsoft.com/office/powerpoint/2010/main" val="250019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直接连接符 17"/>
          <p:cNvCxnSpPr>
            <a:cxnSpLocks noChangeShapeType="1"/>
          </p:cNvCxnSpPr>
          <p:nvPr/>
        </p:nvCxnSpPr>
        <p:spPr bwMode="auto">
          <a:xfrm flipH="1">
            <a:off x="3575051" y="2420939"/>
            <a:ext cx="288925"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39" name="直接连接符 20"/>
          <p:cNvCxnSpPr>
            <a:cxnSpLocks noChangeShapeType="1"/>
          </p:cNvCxnSpPr>
          <p:nvPr/>
        </p:nvCxnSpPr>
        <p:spPr bwMode="auto">
          <a:xfrm>
            <a:off x="4008438" y="2492376"/>
            <a:ext cx="538162" cy="1585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0" name="直接连接符 22"/>
          <p:cNvCxnSpPr>
            <a:cxnSpLocks noChangeShapeType="1"/>
          </p:cNvCxnSpPr>
          <p:nvPr/>
        </p:nvCxnSpPr>
        <p:spPr bwMode="auto">
          <a:xfrm flipH="1">
            <a:off x="2566988" y="2420939"/>
            <a:ext cx="1225550"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41" name="直接连接符 20"/>
          <p:cNvCxnSpPr>
            <a:cxnSpLocks noChangeShapeType="1"/>
          </p:cNvCxnSpPr>
          <p:nvPr/>
        </p:nvCxnSpPr>
        <p:spPr bwMode="auto">
          <a:xfrm>
            <a:off x="4079876" y="2420939"/>
            <a:ext cx="1330325" cy="18002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4342" name="标题 9"/>
          <p:cNvSpPr>
            <a:spLocks noGrp="1"/>
          </p:cNvSpPr>
          <p:nvPr>
            <p:ph type="title"/>
          </p:nvPr>
        </p:nvSpPr>
        <p:spPr/>
        <p:txBody>
          <a:bodyPr/>
          <a:lstStyle/>
          <a:p>
            <a:r>
              <a:rPr lang="zh-CN" altLang="en-US" smtClean="0"/>
              <a:t>交换机的应用</a:t>
            </a:r>
          </a:p>
        </p:txBody>
      </p:sp>
      <p:sp>
        <p:nvSpPr>
          <p:cNvPr id="14352" name="Rectangle 3"/>
          <p:cNvSpPr>
            <a:spLocks noGrp="1" noChangeArrowheads="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如果使用</a:t>
            </a:r>
            <a:r>
              <a:rPr lang="en-US" altLang="zh-CN" smtClean="0"/>
              <a:t>Hub</a:t>
            </a:r>
            <a:r>
              <a:rPr lang="zh-CN" altLang="en-US" smtClean="0"/>
              <a:t>，则主机</a:t>
            </a:r>
            <a:r>
              <a:rPr lang="en-US" altLang="zh-CN" smtClean="0"/>
              <a:t>A</a:t>
            </a:r>
            <a:r>
              <a:rPr lang="zh-CN" altLang="en-US" smtClean="0"/>
              <a:t>发送数据时，其他主机都不能发送数据，否则会发生冲突。使用交换机时，则不会出现这种现象。</a:t>
            </a:r>
            <a:endParaRPr lang="en-US" altLang="zh-CN" dirty="0"/>
          </a:p>
        </p:txBody>
      </p:sp>
      <p:sp>
        <p:nvSpPr>
          <p:cNvPr id="14346" name="TextBox 32"/>
          <p:cNvSpPr txBox="1">
            <a:spLocks noChangeArrowheads="1"/>
          </p:cNvSpPr>
          <p:nvPr/>
        </p:nvSpPr>
        <p:spPr bwMode="auto">
          <a:xfrm>
            <a:off x="2279651" y="4724401"/>
            <a:ext cx="70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A</a:t>
            </a:r>
            <a:endParaRPr lang="zh-CN" altLang="en-US" sz="1400">
              <a:ea typeface="华文细黑" panose="02010600040101010101" pitchFamily="2" charset="-122"/>
            </a:endParaRPr>
          </a:p>
        </p:txBody>
      </p:sp>
      <p:sp>
        <p:nvSpPr>
          <p:cNvPr id="14347" name="TextBox 34"/>
          <p:cNvSpPr txBox="1">
            <a:spLocks noChangeArrowheads="1"/>
          </p:cNvSpPr>
          <p:nvPr/>
        </p:nvSpPr>
        <p:spPr bwMode="auto">
          <a:xfrm>
            <a:off x="5159375" y="4724401"/>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D</a:t>
            </a:r>
            <a:endParaRPr lang="zh-CN" altLang="en-US" sz="1400">
              <a:ea typeface="华文细黑" panose="02010600040101010101" pitchFamily="2" charset="-122"/>
            </a:endParaRPr>
          </a:p>
        </p:txBody>
      </p:sp>
      <p:sp>
        <p:nvSpPr>
          <p:cNvPr id="14348" name="TextBox 35"/>
          <p:cNvSpPr txBox="1">
            <a:spLocks noChangeArrowheads="1"/>
          </p:cNvSpPr>
          <p:nvPr/>
        </p:nvSpPr>
        <p:spPr bwMode="auto">
          <a:xfrm>
            <a:off x="4184651" y="4724401"/>
            <a:ext cx="722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C</a:t>
            </a:r>
            <a:endParaRPr lang="zh-CN" altLang="en-US" sz="1400">
              <a:ea typeface="华文细黑" panose="02010600040101010101" pitchFamily="2" charset="-122"/>
            </a:endParaRPr>
          </a:p>
        </p:txBody>
      </p:sp>
      <p:sp>
        <p:nvSpPr>
          <p:cNvPr id="14349" name="TextBox 36"/>
          <p:cNvSpPr txBox="1">
            <a:spLocks noChangeArrowheads="1"/>
          </p:cNvSpPr>
          <p:nvPr/>
        </p:nvSpPr>
        <p:spPr bwMode="auto">
          <a:xfrm>
            <a:off x="3216275" y="4724401"/>
            <a:ext cx="712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B</a:t>
            </a:r>
            <a:endParaRPr lang="zh-CN" altLang="en-US" sz="1400">
              <a:ea typeface="华文细黑" panose="02010600040101010101" pitchFamily="2" charset="-122"/>
            </a:endParaRPr>
          </a:p>
        </p:txBody>
      </p:sp>
      <p:sp>
        <p:nvSpPr>
          <p:cNvPr id="14350" name="TextBox 36"/>
          <p:cNvSpPr txBox="1">
            <a:spLocks noChangeArrowheads="1"/>
          </p:cNvSpPr>
          <p:nvPr/>
        </p:nvSpPr>
        <p:spPr bwMode="auto">
          <a:xfrm>
            <a:off x="7680176" y="1536849"/>
            <a:ext cx="712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ea typeface="宋体" panose="02010600030101010101" pitchFamily="2" charset="-122"/>
              </a:rPr>
              <a:t>Switch</a:t>
            </a:r>
            <a:endParaRPr lang="zh-CN" altLang="en-US" sz="1400" dirty="0">
              <a:ea typeface="宋体" panose="02010600030101010101" pitchFamily="2" charset="-122"/>
            </a:endParaRPr>
          </a:p>
        </p:txBody>
      </p:sp>
      <p:sp>
        <p:nvSpPr>
          <p:cNvPr id="14351" name="TextBox 36"/>
          <p:cNvSpPr txBox="1">
            <a:spLocks noChangeArrowheads="1"/>
          </p:cNvSpPr>
          <p:nvPr/>
        </p:nvSpPr>
        <p:spPr bwMode="auto">
          <a:xfrm>
            <a:off x="3673438" y="1536849"/>
            <a:ext cx="514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ea typeface="宋体" panose="02010600030101010101" pitchFamily="2" charset="-122"/>
              </a:rPr>
              <a:t>Hub</a:t>
            </a:r>
            <a:endParaRPr lang="zh-CN" altLang="en-US" sz="1400" dirty="0">
              <a:ea typeface="宋体" panose="02010600030101010101" pitchFamily="2" charset="-122"/>
            </a:endParaRPr>
          </a:p>
        </p:txBody>
      </p:sp>
      <p:sp>
        <p:nvSpPr>
          <p:cNvPr id="14356" name="TextBox 32"/>
          <p:cNvSpPr txBox="1">
            <a:spLocks noChangeArrowheads="1"/>
          </p:cNvSpPr>
          <p:nvPr/>
        </p:nvSpPr>
        <p:spPr bwMode="auto">
          <a:xfrm>
            <a:off x="6308726" y="4724401"/>
            <a:ext cx="70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A</a:t>
            </a:r>
            <a:endParaRPr lang="zh-CN" altLang="en-US" sz="1400">
              <a:ea typeface="华文细黑" panose="02010600040101010101" pitchFamily="2" charset="-122"/>
            </a:endParaRPr>
          </a:p>
        </p:txBody>
      </p:sp>
      <p:sp>
        <p:nvSpPr>
          <p:cNvPr id="14357" name="TextBox 34"/>
          <p:cNvSpPr txBox="1">
            <a:spLocks noChangeArrowheads="1"/>
          </p:cNvSpPr>
          <p:nvPr/>
        </p:nvSpPr>
        <p:spPr bwMode="auto">
          <a:xfrm>
            <a:off x="9188450" y="4724401"/>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D</a:t>
            </a:r>
            <a:endParaRPr lang="zh-CN" altLang="en-US" sz="1400">
              <a:ea typeface="华文细黑" panose="02010600040101010101" pitchFamily="2" charset="-122"/>
            </a:endParaRPr>
          </a:p>
        </p:txBody>
      </p:sp>
      <p:sp>
        <p:nvSpPr>
          <p:cNvPr id="14358" name="TextBox 35"/>
          <p:cNvSpPr txBox="1">
            <a:spLocks noChangeArrowheads="1"/>
          </p:cNvSpPr>
          <p:nvPr/>
        </p:nvSpPr>
        <p:spPr bwMode="auto">
          <a:xfrm>
            <a:off x="8239126" y="4724401"/>
            <a:ext cx="722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C</a:t>
            </a:r>
            <a:endParaRPr lang="zh-CN" altLang="en-US" sz="1400">
              <a:ea typeface="华文细黑" panose="02010600040101010101" pitchFamily="2" charset="-122"/>
            </a:endParaRPr>
          </a:p>
        </p:txBody>
      </p:sp>
      <p:sp>
        <p:nvSpPr>
          <p:cNvPr id="14359" name="TextBox 36"/>
          <p:cNvSpPr txBox="1">
            <a:spLocks noChangeArrowheads="1"/>
          </p:cNvSpPr>
          <p:nvPr/>
        </p:nvSpPr>
        <p:spPr bwMode="auto">
          <a:xfrm>
            <a:off x="7245350" y="4724401"/>
            <a:ext cx="712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ea typeface="华文细黑" panose="02010600040101010101" pitchFamily="2" charset="-122"/>
              </a:rPr>
              <a:t>主机 </a:t>
            </a:r>
            <a:r>
              <a:rPr lang="en-US" altLang="zh-CN" sz="1400">
                <a:ea typeface="华文细黑" panose="02010600040101010101" pitchFamily="2" charset="-122"/>
              </a:rPr>
              <a:t>B</a:t>
            </a:r>
            <a:endParaRPr lang="zh-CN" altLang="en-US" sz="1400">
              <a:ea typeface="华文细黑" panose="02010600040101010101" pitchFamily="2" charset="-122"/>
            </a:endParaRPr>
          </a:p>
        </p:txBody>
      </p:sp>
      <p:sp>
        <p:nvSpPr>
          <p:cNvPr id="14360" name="右箭头 64"/>
          <p:cNvSpPr>
            <a:spLocks noChangeArrowheads="1"/>
          </p:cNvSpPr>
          <p:nvPr/>
        </p:nvSpPr>
        <p:spPr bwMode="auto">
          <a:xfrm>
            <a:off x="5735638" y="2781300"/>
            <a:ext cx="647700" cy="287338"/>
          </a:xfrm>
          <a:prstGeom prst="rightArrow">
            <a:avLst>
              <a:gd name="adj1" fmla="val 50000"/>
              <a:gd name="adj2" fmla="val 50092"/>
            </a:avLst>
          </a:prstGeom>
          <a:solidFill>
            <a:srgbClr val="C0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ea typeface="宋体" panose="02010600030101010101" pitchFamily="2" charset="-122"/>
            </a:endParaRPr>
          </a:p>
        </p:txBody>
      </p:sp>
      <p:cxnSp>
        <p:nvCxnSpPr>
          <p:cNvPr id="14361" name="直接箭头连接符 68"/>
          <p:cNvCxnSpPr>
            <a:cxnSpLocks noChangeShapeType="1"/>
          </p:cNvCxnSpPr>
          <p:nvPr/>
        </p:nvCxnSpPr>
        <p:spPr bwMode="auto">
          <a:xfrm flipV="1">
            <a:off x="2706688" y="2882901"/>
            <a:ext cx="576262" cy="792163"/>
          </a:xfrm>
          <a:prstGeom prst="straightConnector1">
            <a:avLst/>
          </a:prstGeom>
          <a:noFill/>
          <a:ln w="2222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4362" name="直接箭头连接符 70"/>
          <p:cNvCxnSpPr>
            <a:cxnSpLocks noChangeShapeType="1"/>
          </p:cNvCxnSpPr>
          <p:nvPr/>
        </p:nvCxnSpPr>
        <p:spPr bwMode="auto">
          <a:xfrm flipV="1">
            <a:off x="3503613" y="2924176"/>
            <a:ext cx="215900" cy="792163"/>
          </a:xfrm>
          <a:prstGeom prst="straightConnector1">
            <a:avLst/>
          </a:prstGeom>
          <a:noFill/>
          <a:ln w="22225"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14363" name="直接箭头连接符 76"/>
          <p:cNvCxnSpPr>
            <a:cxnSpLocks noChangeShapeType="1"/>
          </p:cNvCxnSpPr>
          <p:nvPr/>
        </p:nvCxnSpPr>
        <p:spPr bwMode="auto">
          <a:xfrm flipH="1" flipV="1">
            <a:off x="4079875" y="2997201"/>
            <a:ext cx="215900" cy="792163"/>
          </a:xfrm>
          <a:prstGeom prst="straightConnector1">
            <a:avLst/>
          </a:prstGeom>
          <a:noFill/>
          <a:ln w="22225"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14364" name="直接箭头连接符 77"/>
          <p:cNvCxnSpPr>
            <a:cxnSpLocks noChangeShapeType="1"/>
          </p:cNvCxnSpPr>
          <p:nvPr/>
        </p:nvCxnSpPr>
        <p:spPr bwMode="auto">
          <a:xfrm flipH="1" flipV="1">
            <a:off x="4367214" y="2997201"/>
            <a:ext cx="504825" cy="792163"/>
          </a:xfrm>
          <a:prstGeom prst="straightConnector1">
            <a:avLst/>
          </a:prstGeom>
          <a:noFill/>
          <a:ln w="22225"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14365" name="直接连接符 17"/>
          <p:cNvCxnSpPr>
            <a:cxnSpLocks noChangeShapeType="1"/>
          </p:cNvCxnSpPr>
          <p:nvPr/>
        </p:nvCxnSpPr>
        <p:spPr bwMode="auto">
          <a:xfrm flipH="1">
            <a:off x="7680325" y="2420939"/>
            <a:ext cx="287338"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66" name="直接连接符 20"/>
          <p:cNvCxnSpPr>
            <a:cxnSpLocks noChangeShapeType="1"/>
          </p:cNvCxnSpPr>
          <p:nvPr/>
        </p:nvCxnSpPr>
        <p:spPr bwMode="auto">
          <a:xfrm>
            <a:off x="8112126" y="2492376"/>
            <a:ext cx="538163" cy="1585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67" name="直接连接符 22"/>
          <p:cNvCxnSpPr>
            <a:cxnSpLocks noChangeShapeType="1"/>
          </p:cNvCxnSpPr>
          <p:nvPr/>
        </p:nvCxnSpPr>
        <p:spPr bwMode="auto">
          <a:xfrm flipH="1">
            <a:off x="6672263" y="2420939"/>
            <a:ext cx="1223962"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68" name="直接连接符 20"/>
          <p:cNvCxnSpPr>
            <a:cxnSpLocks noChangeShapeType="1"/>
          </p:cNvCxnSpPr>
          <p:nvPr/>
        </p:nvCxnSpPr>
        <p:spPr bwMode="auto">
          <a:xfrm>
            <a:off x="8183563" y="2420939"/>
            <a:ext cx="1331912" cy="17287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374" name="直接箭头连接符 69"/>
          <p:cNvCxnSpPr>
            <a:cxnSpLocks noChangeShapeType="1"/>
          </p:cNvCxnSpPr>
          <p:nvPr/>
        </p:nvCxnSpPr>
        <p:spPr bwMode="auto">
          <a:xfrm flipV="1">
            <a:off x="6743701" y="2924176"/>
            <a:ext cx="576263" cy="792163"/>
          </a:xfrm>
          <a:prstGeom prst="straightConnector1">
            <a:avLst/>
          </a:prstGeom>
          <a:noFill/>
          <a:ln w="2222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4375" name="直接箭头连接符 84"/>
          <p:cNvCxnSpPr>
            <a:cxnSpLocks noChangeShapeType="1"/>
          </p:cNvCxnSpPr>
          <p:nvPr/>
        </p:nvCxnSpPr>
        <p:spPr bwMode="auto">
          <a:xfrm flipV="1">
            <a:off x="7608889" y="2997201"/>
            <a:ext cx="142875" cy="792163"/>
          </a:xfrm>
          <a:prstGeom prst="straightConnector1">
            <a:avLst/>
          </a:prstGeom>
          <a:noFill/>
          <a:ln w="22225"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14376" name="直接箭头连接符 85"/>
          <p:cNvCxnSpPr>
            <a:cxnSpLocks noChangeShapeType="1"/>
          </p:cNvCxnSpPr>
          <p:nvPr/>
        </p:nvCxnSpPr>
        <p:spPr bwMode="auto">
          <a:xfrm flipH="1" flipV="1">
            <a:off x="8183563" y="3068638"/>
            <a:ext cx="215900" cy="792162"/>
          </a:xfrm>
          <a:prstGeom prst="straightConnector1">
            <a:avLst/>
          </a:prstGeom>
          <a:noFill/>
          <a:ln w="22225" algn="ctr">
            <a:solidFill>
              <a:srgbClr val="FFCC66"/>
            </a:solidFill>
            <a:round/>
            <a:headEnd/>
            <a:tailEnd type="arrow" w="med" len="med"/>
          </a:ln>
          <a:extLst>
            <a:ext uri="{909E8E84-426E-40DD-AFC4-6F175D3DCCD1}">
              <a14:hiddenFill xmlns:a14="http://schemas.microsoft.com/office/drawing/2010/main">
                <a:noFill/>
              </a14:hiddenFill>
            </a:ext>
          </a:extLst>
        </p:spPr>
      </p:cxnSp>
      <p:cxnSp>
        <p:nvCxnSpPr>
          <p:cNvPr id="14377" name="直接箭头连接符 86"/>
          <p:cNvCxnSpPr>
            <a:cxnSpLocks noChangeShapeType="1"/>
          </p:cNvCxnSpPr>
          <p:nvPr/>
        </p:nvCxnSpPr>
        <p:spPr bwMode="auto">
          <a:xfrm flipH="1" flipV="1">
            <a:off x="8556626" y="3068639"/>
            <a:ext cx="492125" cy="720725"/>
          </a:xfrm>
          <a:prstGeom prst="straightConnector1">
            <a:avLst/>
          </a:prstGeom>
          <a:noFill/>
          <a:ln w="22225" algn="ctr">
            <a:solidFill>
              <a:srgbClr val="FFCC66"/>
            </a:solidFill>
            <a:round/>
            <a:headEnd type="arrow" w="med" len="med"/>
            <a:tailEnd/>
          </a:ln>
          <a:extLst>
            <a:ext uri="{909E8E84-426E-40DD-AFC4-6F175D3DCCD1}">
              <a14:hiddenFill xmlns:a14="http://schemas.microsoft.com/office/drawing/2010/main">
                <a:noFill/>
              </a14:hiddenFill>
            </a:ext>
          </a:extLst>
        </p:spPr>
      </p:cxnSp>
      <p:pic>
        <p:nvPicPr>
          <p:cNvPr id="44" name="图片 43" descr="PC.png"/>
          <p:cNvPicPr>
            <a:picLocks noChangeAspect="1"/>
          </p:cNvPicPr>
          <p:nvPr/>
        </p:nvPicPr>
        <p:blipFill>
          <a:blip r:embed="rId3" cstate="print"/>
          <a:stretch>
            <a:fillRect/>
          </a:stretch>
        </p:blipFill>
        <p:spPr>
          <a:xfrm>
            <a:off x="2228990" y="4078289"/>
            <a:ext cx="674548" cy="518052"/>
          </a:xfrm>
          <a:prstGeom prst="rect">
            <a:avLst/>
          </a:prstGeom>
        </p:spPr>
      </p:pic>
      <p:pic>
        <p:nvPicPr>
          <p:cNvPr id="46" name="图片 45" descr="PC.png"/>
          <p:cNvPicPr>
            <a:picLocks noChangeAspect="1"/>
          </p:cNvPicPr>
          <p:nvPr/>
        </p:nvPicPr>
        <p:blipFill>
          <a:blip r:embed="rId3" cstate="print"/>
          <a:stretch>
            <a:fillRect/>
          </a:stretch>
        </p:blipFill>
        <p:spPr>
          <a:xfrm>
            <a:off x="3210135" y="4061204"/>
            <a:ext cx="674548" cy="518052"/>
          </a:xfrm>
          <a:prstGeom prst="rect">
            <a:avLst/>
          </a:prstGeom>
        </p:spPr>
      </p:pic>
      <p:pic>
        <p:nvPicPr>
          <p:cNvPr id="47" name="图片 46" descr="PC.png"/>
          <p:cNvPicPr>
            <a:picLocks noChangeAspect="1"/>
          </p:cNvPicPr>
          <p:nvPr/>
        </p:nvPicPr>
        <p:blipFill>
          <a:blip r:embed="rId3" cstate="print"/>
          <a:stretch>
            <a:fillRect/>
          </a:stretch>
        </p:blipFill>
        <p:spPr>
          <a:xfrm>
            <a:off x="4233834" y="4061204"/>
            <a:ext cx="674548" cy="518052"/>
          </a:xfrm>
          <a:prstGeom prst="rect">
            <a:avLst/>
          </a:prstGeom>
        </p:spPr>
      </p:pic>
      <p:pic>
        <p:nvPicPr>
          <p:cNvPr id="48" name="图片 47" descr="PC.png"/>
          <p:cNvPicPr>
            <a:picLocks noChangeAspect="1"/>
          </p:cNvPicPr>
          <p:nvPr/>
        </p:nvPicPr>
        <p:blipFill>
          <a:blip r:embed="rId3" cstate="print"/>
          <a:stretch>
            <a:fillRect/>
          </a:stretch>
        </p:blipFill>
        <p:spPr>
          <a:xfrm>
            <a:off x="5184051" y="4034878"/>
            <a:ext cx="674548" cy="518052"/>
          </a:xfrm>
          <a:prstGeom prst="rect">
            <a:avLst/>
          </a:prstGeom>
        </p:spPr>
      </p:pic>
      <p:pic>
        <p:nvPicPr>
          <p:cNvPr id="49" name="图片 48" descr="装在机柜中的存储阵列-蓝.png"/>
          <p:cNvPicPr>
            <a:picLocks noChangeAspect="1"/>
          </p:cNvPicPr>
          <p:nvPr/>
        </p:nvPicPr>
        <p:blipFill>
          <a:blip r:embed="rId4" cstate="print"/>
          <a:stretch>
            <a:fillRect/>
          </a:stretch>
        </p:blipFill>
        <p:spPr>
          <a:xfrm>
            <a:off x="3538902" y="1843820"/>
            <a:ext cx="792104" cy="648556"/>
          </a:xfrm>
          <a:prstGeom prst="rect">
            <a:avLst/>
          </a:prstGeom>
        </p:spPr>
      </p:pic>
      <p:pic>
        <p:nvPicPr>
          <p:cNvPr id="50" name="图片 49" descr="PC.png"/>
          <p:cNvPicPr>
            <a:picLocks noChangeAspect="1"/>
          </p:cNvPicPr>
          <p:nvPr/>
        </p:nvPicPr>
        <p:blipFill>
          <a:blip r:embed="rId3" cstate="print"/>
          <a:stretch>
            <a:fillRect/>
          </a:stretch>
        </p:blipFill>
        <p:spPr>
          <a:xfrm>
            <a:off x="6308726" y="4061204"/>
            <a:ext cx="674548" cy="518052"/>
          </a:xfrm>
          <a:prstGeom prst="rect">
            <a:avLst/>
          </a:prstGeom>
        </p:spPr>
      </p:pic>
      <p:pic>
        <p:nvPicPr>
          <p:cNvPr id="51" name="图片 50" descr="PC.png"/>
          <p:cNvPicPr>
            <a:picLocks noChangeAspect="1"/>
          </p:cNvPicPr>
          <p:nvPr/>
        </p:nvPicPr>
        <p:blipFill>
          <a:blip r:embed="rId3" cstate="print"/>
          <a:stretch>
            <a:fillRect/>
          </a:stretch>
        </p:blipFill>
        <p:spPr>
          <a:xfrm>
            <a:off x="7372490" y="4067857"/>
            <a:ext cx="674548" cy="518052"/>
          </a:xfrm>
          <a:prstGeom prst="rect">
            <a:avLst/>
          </a:prstGeom>
        </p:spPr>
      </p:pic>
      <p:pic>
        <p:nvPicPr>
          <p:cNvPr id="52" name="图片 51" descr="PC.png"/>
          <p:cNvPicPr>
            <a:picLocks noChangeAspect="1"/>
          </p:cNvPicPr>
          <p:nvPr/>
        </p:nvPicPr>
        <p:blipFill>
          <a:blip r:embed="rId3" cstate="print"/>
          <a:stretch>
            <a:fillRect/>
          </a:stretch>
        </p:blipFill>
        <p:spPr>
          <a:xfrm>
            <a:off x="8298241" y="4034878"/>
            <a:ext cx="674548" cy="518052"/>
          </a:xfrm>
          <a:prstGeom prst="rect">
            <a:avLst/>
          </a:prstGeom>
        </p:spPr>
      </p:pic>
      <p:pic>
        <p:nvPicPr>
          <p:cNvPr id="54" name="图片 53" descr="PC.png"/>
          <p:cNvPicPr>
            <a:picLocks noChangeAspect="1"/>
          </p:cNvPicPr>
          <p:nvPr/>
        </p:nvPicPr>
        <p:blipFill>
          <a:blip r:embed="rId3" cstate="print"/>
          <a:stretch>
            <a:fillRect/>
          </a:stretch>
        </p:blipFill>
        <p:spPr>
          <a:xfrm>
            <a:off x="9228157" y="4078289"/>
            <a:ext cx="674548" cy="518052"/>
          </a:xfrm>
          <a:prstGeom prst="rect">
            <a:avLst/>
          </a:prstGeom>
        </p:spPr>
      </p:pic>
      <p:pic>
        <p:nvPicPr>
          <p:cNvPr id="55" name="图片 54" descr="接入交换机.png"/>
          <p:cNvPicPr>
            <a:picLocks noChangeAspect="1"/>
          </p:cNvPicPr>
          <p:nvPr/>
        </p:nvPicPr>
        <p:blipFill>
          <a:blip r:embed="rId5" cstate="print"/>
          <a:stretch>
            <a:fillRect/>
          </a:stretch>
        </p:blipFill>
        <p:spPr>
          <a:xfrm>
            <a:off x="7645405" y="1855502"/>
            <a:ext cx="817558" cy="668910"/>
          </a:xfrm>
          <a:prstGeom prst="rect">
            <a:avLst/>
          </a:prstGeom>
        </p:spPr>
      </p:pic>
    </p:spTree>
    <p:extLst>
      <p:ext uri="{BB962C8B-B14F-4D97-AF65-F5344CB8AC3E}">
        <p14:creationId xmlns:p14="http://schemas.microsoft.com/office/powerpoint/2010/main" val="3825447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zh-CN" altLang="en-US" smtClean="0"/>
              <a:t>路由器的应用</a:t>
            </a:r>
            <a:endParaRPr lang="zh-CN" altLang="en-US" dirty="0" smtClean="0"/>
          </a:p>
        </p:txBody>
      </p:sp>
      <p:sp>
        <p:nvSpPr>
          <p:cNvPr id="16414" name="Rectangle 3"/>
          <p:cNvSpPr>
            <a:spLocks noGrp="1" noChangeArrowheads="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路由器可以分割广播域。</a:t>
            </a:r>
            <a:endParaRPr lang="en-US" altLang="zh-CN" dirty="0"/>
          </a:p>
        </p:txBody>
      </p:sp>
      <p:cxnSp>
        <p:nvCxnSpPr>
          <p:cNvPr id="16388" name="直接连接符 34"/>
          <p:cNvCxnSpPr>
            <a:cxnSpLocks noChangeShapeType="1"/>
          </p:cNvCxnSpPr>
          <p:nvPr/>
        </p:nvCxnSpPr>
        <p:spPr bwMode="auto">
          <a:xfrm flipH="1" flipV="1">
            <a:off x="6534151" y="3000376"/>
            <a:ext cx="1146175" cy="2841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89" name="直接连接符 20"/>
          <p:cNvCxnSpPr>
            <a:cxnSpLocks noChangeShapeType="1"/>
          </p:cNvCxnSpPr>
          <p:nvPr/>
        </p:nvCxnSpPr>
        <p:spPr bwMode="auto">
          <a:xfrm flipH="1">
            <a:off x="7391400" y="3373439"/>
            <a:ext cx="484188" cy="10636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0" name="直接连接符 19"/>
          <p:cNvCxnSpPr>
            <a:cxnSpLocks noChangeShapeType="1"/>
          </p:cNvCxnSpPr>
          <p:nvPr/>
        </p:nvCxnSpPr>
        <p:spPr bwMode="auto">
          <a:xfrm>
            <a:off x="8091488" y="3446463"/>
            <a:ext cx="741362"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1" name="直接连接符 34"/>
          <p:cNvCxnSpPr>
            <a:cxnSpLocks noChangeShapeType="1"/>
          </p:cNvCxnSpPr>
          <p:nvPr/>
        </p:nvCxnSpPr>
        <p:spPr bwMode="auto">
          <a:xfrm flipH="1">
            <a:off x="4511676" y="3000376"/>
            <a:ext cx="1223963" cy="2841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6392" name="直接连接符 21"/>
          <p:cNvCxnSpPr>
            <a:cxnSpLocks noChangeShapeType="1"/>
          </p:cNvCxnSpPr>
          <p:nvPr/>
        </p:nvCxnSpPr>
        <p:spPr bwMode="auto">
          <a:xfrm flipH="1">
            <a:off x="6115050" y="1849438"/>
            <a:ext cx="33338" cy="12239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395" name="TextBox 36"/>
          <p:cNvSpPr txBox="1">
            <a:spLocks noChangeArrowheads="1"/>
          </p:cNvSpPr>
          <p:nvPr/>
        </p:nvSpPr>
        <p:spPr bwMode="auto">
          <a:xfrm>
            <a:off x="7691438" y="2498726"/>
            <a:ext cx="595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SWB</a:t>
            </a:r>
            <a:endParaRPr lang="zh-CN" altLang="en-US" sz="1400">
              <a:latin typeface="+mn-ea"/>
              <a:ea typeface="+mn-ea"/>
            </a:endParaRPr>
          </a:p>
        </p:txBody>
      </p:sp>
      <p:sp>
        <p:nvSpPr>
          <p:cNvPr id="16396" name="TextBox 36"/>
          <p:cNvSpPr txBox="1">
            <a:spLocks noChangeArrowheads="1"/>
          </p:cNvSpPr>
          <p:nvPr/>
        </p:nvSpPr>
        <p:spPr bwMode="auto">
          <a:xfrm>
            <a:off x="5880100" y="3327401"/>
            <a:ext cx="528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RTA</a:t>
            </a:r>
            <a:endParaRPr lang="zh-CN" altLang="en-US" sz="1400">
              <a:latin typeface="+mn-ea"/>
              <a:ea typeface="+mn-ea"/>
            </a:endParaRPr>
          </a:p>
        </p:txBody>
      </p:sp>
      <p:sp>
        <p:nvSpPr>
          <p:cNvPr id="16397" name="TextBox 38"/>
          <p:cNvSpPr txBox="1">
            <a:spLocks noChangeArrowheads="1"/>
          </p:cNvSpPr>
          <p:nvPr/>
        </p:nvSpPr>
        <p:spPr bwMode="auto">
          <a:xfrm>
            <a:off x="7007225" y="5056189"/>
            <a:ext cx="6731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主机</a:t>
            </a:r>
            <a:r>
              <a:rPr lang="en-US" altLang="zh-CN" sz="1400" dirty="0">
                <a:latin typeface="+mn-ea"/>
                <a:ea typeface="+mn-ea"/>
              </a:rPr>
              <a:t>C</a:t>
            </a:r>
            <a:endParaRPr lang="zh-CN" altLang="en-US" sz="1400" dirty="0">
              <a:latin typeface="+mn-ea"/>
              <a:ea typeface="+mn-ea"/>
            </a:endParaRPr>
          </a:p>
        </p:txBody>
      </p:sp>
      <p:sp>
        <p:nvSpPr>
          <p:cNvPr id="16398" name="TextBox 38"/>
          <p:cNvSpPr txBox="1">
            <a:spLocks noChangeArrowheads="1"/>
          </p:cNvSpPr>
          <p:nvPr/>
        </p:nvSpPr>
        <p:spPr bwMode="auto">
          <a:xfrm>
            <a:off x="8424336" y="5056189"/>
            <a:ext cx="7328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主机 </a:t>
            </a:r>
            <a:r>
              <a:rPr lang="en-US" altLang="zh-CN" sz="1400" dirty="0">
                <a:latin typeface="+mn-ea"/>
                <a:ea typeface="+mn-ea"/>
              </a:rPr>
              <a:t>D</a:t>
            </a:r>
            <a:endParaRPr lang="zh-CN" altLang="en-US" sz="1400" dirty="0">
              <a:latin typeface="+mn-ea"/>
              <a:ea typeface="+mn-ea"/>
            </a:endParaRPr>
          </a:p>
        </p:txBody>
      </p:sp>
      <p:cxnSp>
        <p:nvCxnSpPr>
          <p:cNvPr id="16399" name="直接连接符 19"/>
          <p:cNvCxnSpPr>
            <a:cxnSpLocks noChangeShapeType="1"/>
          </p:cNvCxnSpPr>
          <p:nvPr/>
        </p:nvCxnSpPr>
        <p:spPr bwMode="auto">
          <a:xfrm>
            <a:off x="4398964" y="3433763"/>
            <a:ext cx="617537" cy="10033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6" name="椭圆 55"/>
          <p:cNvSpPr/>
          <p:nvPr/>
        </p:nvSpPr>
        <p:spPr bwMode="auto">
          <a:xfrm>
            <a:off x="6240464" y="2082800"/>
            <a:ext cx="3455987" cy="3530600"/>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mn-ea"/>
              <a:ea typeface="+mn-ea"/>
            </a:endParaRPr>
          </a:p>
        </p:txBody>
      </p:sp>
      <p:cxnSp>
        <p:nvCxnSpPr>
          <p:cNvPr id="16401" name="直接连接符 20"/>
          <p:cNvCxnSpPr>
            <a:cxnSpLocks noChangeShapeType="1"/>
          </p:cNvCxnSpPr>
          <p:nvPr/>
        </p:nvCxnSpPr>
        <p:spPr bwMode="auto">
          <a:xfrm flipH="1">
            <a:off x="3359151" y="3362325"/>
            <a:ext cx="823913" cy="10747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405" name="TextBox 36"/>
          <p:cNvSpPr txBox="1">
            <a:spLocks noChangeArrowheads="1"/>
          </p:cNvSpPr>
          <p:nvPr/>
        </p:nvSpPr>
        <p:spPr bwMode="auto">
          <a:xfrm>
            <a:off x="4027488" y="2492376"/>
            <a:ext cx="588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SWA</a:t>
            </a:r>
            <a:endParaRPr lang="zh-CN" altLang="en-US" sz="1400">
              <a:latin typeface="+mn-ea"/>
              <a:ea typeface="+mn-ea"/>
            </a:endParaRPr>
          </a:p>
        </p:txBody>
      </p:sp>
      <p:sp>
        <p:nvSpPr>
          <p:cNvPr id="16406" name="TextBox 38"/>
          <p:cNvSpPr txBox="1">
            <a:spLocks noChangeArrowheads="1"/>
          </p:cNvSpPr>
          <p:nvPr/>
        </p:nvSpPr>
        <p:spPr bwMode="auto">
          <a:xfrm>
            <a:off x="3061807" y="5065714"/>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mn-ea"/>
                <a:ea typeface="+mn-ea"/>
              </a:rPr>
              <a:t>主机 </a:t>
            </a:r>
            <a:r>
              <a:rPr lang="en-US" altLang="zh-CN" sz="1400">
                <a:latin typeface="+mn-ea"/>
                <a:ea typeface="+mn-ea"/>
              </a:rPr>
              <a:t>A</a:t>
            </a:r>
            <a:endParaRPr lang="zh-CN" altLang="en-US" sz="1400">
              <a:latin typeface="+mn-ea"/>
              <a:ea typeface="+mn-ea"/>
            </a:endParaRPr>
          </a:p>
        </p:txBody>
      </p:sp>
      <p:sp>
        <p:nvSpPr>
          <p:cNvPr id="16407" name="TextBox 38"/>
          <p:cNvSpPr txBox="1">
            <a:spLocks noChangeArrowheads="1"/>
          </p:cNvSpPr>
          <p:nvPr/>
        </p:nvSpPr>
        <p:spPr bwMode="auto">
          <a:xfrm>
            <a:off x="4435476" y="5065714"/>
            <a:ext cx="714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mn-ea"/>
                <a:ea typeface="+mn-ea"/>
              </a:rPr>
              <a:t>主机 </a:t>
            </a:r>
            <a:r>
              <a:rPr lang="en-US" altLang="zh-CN" sz="1400">
                <a:latin typeface="+mn-ea"/>
                <a:ea typeface="+mn-ea"/>
              </a:rPr>
              <a:t>B</a:t>
            </a:r>
            <a:endParaRPr lang="zh-CN" altLang="en-US" sz="1400">
              <a:latin typeface="+mn-ea"/>
              <a:ea typeface="+mn-ea"/>
            </a:endParaRPr>
          </a:p>
        </p:txBody>
      </p:sp>
      <p:sp>
        <p:nvSpPr>
          <p:cNvPr id="68" name="椭圆 67"/>
          <p:cNvSpPr/>
          <p:nvPr/>
        </p:nvSpPr>
        <p:spPr bwMode="auto">
          <a:xfrm>
            <a:off x="2495551" y="2082800"/>
            <a:ext cx="3529013" cy="3530600"/>
          </a:xfrm>
          <a:prstGeom prst="ellipse">
            <a:avLst/>
          </a:prstGeom>
          <a:noFill/>
          <a:ln w="9525" cap="flat" cmpd="sng" algn="ctr">
            <a:solidFill>
              <a:schemeClr val="bg1">
                <a:lumMod val="50000"/>
              </a:schemeClr>
            </a:solidFill>
            <a:prstDash val="lgDash"/>
            <a:round/>
            <a:headEnd type="none" w="med" len="med"/>
            <a:tailEnd type="none" w="med" len="med"/>
          </a:ln>
          <a:effectLst/>
        </p:spPr>
        <p:txBody>
          <a:bodyPr/>
          <a:lstStyle/>
          <a:p>
            <a:pPr algn="ctr" defTabSz="784225">
              <a:defRPr/>
            </a:pPr>
            <a:endParaRPr lang="zh-CN" altLang="en-US">
              <a:latin typeface="+mn-ea"/>
              <a:ea typeface="+mn-ea"/>
            </a:endParaRPr>
          </a:p>
        </p:txBody>
      </p:sp>
      <p:sp>
        <p:nvSpPr>
          <p:cNvPr id="16412" name="TextBox 38"/>
          <p:cNvSpPr txBox="1">
            <a:spLocks noChangeArrowheads="1"/>
          </p:cNvSpPr>
          <p:nvPr/>
        </p:nvSpPr>
        <p:spPr bwMode="auto">
          <a:xfrm>
            <a:off x="2857500" y="2981326"/>
            <a:ext cx="844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广播域</a:t>
            </a:r>
            <a:r>
              <a:rPr lang="en-US" altLang="zh-CN" sz="1400" dirty="0">
                <a:latin typeface="+mn-ea"/>
                <a:ea typeface="+mn-ea"/>
              </a:rPr>
              <a:t>A</a:t>
            </a:r>
            <a:endParaRPr lang="zh-CN" altLang="en-US" sz="1400" dirty="0">
              <a:latin typeface="+mn-ea"/>
              <a:ea typeface="+mn-ea"/>
            </a:endParaRPr>
          </a:p>
        </p:txBody>
      </p:sp>
      <p:sp>
        <p:nvSpPr>
          <p:cNvPr id="16413" name="TextBox 38"/>
          <p:cNvSpPr txBox="1">
            <a:spLocks noChangeArrowheads="1"/>
          </p:cNvSpPr>
          <p:nvPr/>
        </p:nvSpPr>
        <p:spPr bwMode="auto">
          <a:xfrm>
            <a:off x="8618538" y="2981326"/>
            <a:ext cx="842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a:latin typeface="+mn-ea"/>
                <a:ea typeface="+mn-ea"/>
              </a:rPr>
              <a:t>广播域</a:t>
            </a:r>
            <a:r>
              <a:rPr lang="en-US" altLang="zh-CN" sz="1400">
                <a:latin typeface="+mn-ea"/>
                <a:ea typeface="+mn-ea"/>
              </a:rPr>
              <a:t>B</a:t>
            </a:r>
            <a:endParaRPr lang="zh-CN" altLang="en-US" sz="1400">
              <a:latin typeface="+mn-ea"/>
              <a:ea typeface="+mn-ea"/>
            </a:endParaRPr>
          </a:p>
        </p:txBody>
      </p:sp>
      <p:pic>
        <p:nvPicPr>
          <p:cNvPr id="33" name="图片 32" descr="接入交换机.png"/>
          <p:cNvPicPr>
            <a:picLocks noChangeAspect="1"/>
          </p:cNvPicPr>
          <p:nvPr/>
        </p:nvPicPr>
        <p:blipFill>
          <a:blip r:embed="rId3" cstate="print"/>
          <a:stretch>
            <a:fillRect/>
          </a:stretch>
        </p:blipFill>
        <p:spPr>
          <a:xfrm>
            <a:off x="3949707" y="2812478"/>
            <a:ext cx="817558" cy="668910"/>
          </a:xfrm>
          <a:prstGeom prst="rect">
            <a:avLst/>
          </a:prstGeom>
        </p:spPr>
      </p:pic>
      <p:pic>
        <p:nvPicPr>
          <p:cNvPr id="34" name="图片 33" descr="接入交换机.png"/>
          <p:cNvPicPr>
            <a:picLocks noChangeAspect="1"/>
          </p:cNvPicPr>
          <p:nvPr/>
        </p:nvPicPr>
        <p:blipFill>
          <a:blip r:embed="rId3" cstate="print"/>
          <a:stretch>
            <a:fillRect/>
          </a:stretch>
        </p:blipFill>
        <p:spPr>
          <a:xfrm>
            <a:off x="7574759" y="2806701"/>
            <a:ext cx="817558" cy="668910"/>
          </a:xfrm>
          <a:prstGeom prst="rect">
            <a:avLst/>
          </a:prstGeom>
        </p:spPr>
      </p:pic>
      <p:pic>
        <p:nvPicPr>
          <p:cNvPr id="35" name="图片 34" descr="internet-蓝.png"/>
          <p:cNvPicPr>
            <a:picLocks noChangeAspect="1"/>
          </p:cNvPicPr>
          <p:nvPr/>
        </p:nvPicPr>
        <p:blipFill>
          <a:blip r:embed="rId4" cstate="print"/>
          <a:stretch>
            <a:fillRect/>
          </a:stretch>
        </p:blipFill>
        <p:spPr>
          <a:xfrm>
            <a:off x="5173387" y="1314416"/>
            <a:ext cx="1845226" cy="936592"/>
          </a:xfrm>
          <a:prstGeom prst="rect">
            <a:avLst/>
          </a:prstGeom>
        </p:spPr>
      </p:pic>
      <p:pic>
        <p:nvPicPr>
          <p:cNvPr id="36" name="图片 3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720842" y="2565543"/>
            <a:ext cx="823344" cy="725488"/>
          </a:xfrm>
          <a:prstGeom prst="rect">
            <a:avLst/>
          </a:prstGeom>
        </p:spPr>
      </p:pic>
      <p:pic>
        <p:nvPicPr>
          <p:cNvPr id="37" name="图片 36" descr="PC.png"/>
          <p:cNvPicPr>
            <a:picLocks noChangeAspect="1"/>
          </p:cNvPicPr>
          <p:nvPr/>
        </p:nvPicPr>
        <p:blipFill>
          <a:blip r:embed="rId6" cstate="print"/>
          <a:stretch>
            <a:fillRect/>
          </a:stretch>
        </p:blipFill>
        <p:spPr>
          <a:xfrm>
            <a:off x="2894895" y="4253011"/>
            <a:ext cx="996070" cy="764978"/>
          </a:xfrm>
          <a:prstGeom prst="rect">
            <a:avLst/>
          </a:prstGeom>
        </p:spPr>
      </p:pic>
      <p:pic>
        <p:nvPicPr>
          <p:cNvPr id="38" name="图片 37" descr="PC.png"/>
          <p:cNvPicPr>
            <a:picLocks noChangeAspect="1"/>
          </p:cNvPicPr>
          <p:nvPr/>
        </p:nvPicPr>
        <p:blipFill>
          <a:blip r:embed="rId6" cstate="print"/>
          <a:stretch>
            <a:fillRect/>
          </a:stretch>
        </p:blipFill>
        <p:spPr>
          <a:xfrm>
            <a:off x="4470402" y="4260253"/>
            <a:ext cx="996070" cy="764978"/>
          </a:xfrm>
          <a:prstGeom prst="rect">
            <a:avLst/>
          </a:prstGeom>
        </p:spPr>
      </p:pic>
      <p:pic>
        <p:nvPicPr>
          <p:cNvPr id="39" name="图片 38" descr="PC.png"/>
          <p:cNvPicPr>
            <a:picLocks noChangeAspect="1"/>
          </p:cNvPicPr>
          <p:nvPr/>
        </p:nvPicPr>
        <p:blipFill>
          <a:blip r:embed="rId6" cstate="print"/>
          <a:stretch>
            <a:fillRect/>
          </a:stretch>
        </p:blipFill>
        <p:spPr>
          <a:xfrm>
            <a:off x="6701908" y="4260253"/>
            <a:ext cx="996070" cy="764978"/>
          </a:xfrm>
          <a:prstGeom prst="rect">
            <a:avLst/>
          </a:prstGeom>
        </p:spPr>
      </p:pic>
      <p:pic>
        <p:nvPicPr>
          <p:cNvPr id="40" name="图片 39" descr="PC.png"/>
          <p:cNvPicPr>
            <a:picLocks noChangeAspect="1"/>
          </p:cNvPicPr>
          <p:nvPr/>
        </p:nvPicPr>
        <p:blipFill>
          <a:blip r:embed="rId6" cstate="print"/>
          <a:stretch>
            <a:fillRect/>
          </a:stretch>
        </p:blipFill>
        <p:spPr>
          <a:xfrm>
            <a:off x="8226686" y="4253011"/>
            <a:ext cx="996070" cy="764978"/>
          </a:xfrm>
          <a:prstGeom prst="rect">
            <a:avLst/>
          </a:prstGeom>
        </p:spPr>
      </p:pic>
    </p:spTree>
    <p:extLst>
      <p:ext uri="{BB962C8B-B14F-4D97-AF65-F5344CB8AC3E}">
        <p14:creationId xmlns:p14="http://schemas.microsoft.com/office/powerpoint/2010/main" val="31684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9"/>
          <p:cNvSpPr>
            <a:spLocks noGrp="1"/>
          </p:cNvSpPr>
          <p:nvPr>
            <p:ph type="title"/>
          </p:nvPr>
        </p:nvSpPr>
        <p:spPr/>
        <p:txBody>
          <a:bodyPr/>
          <a:lstStyle/>
          <a:p>
            <a:r>
              <a:rPr lang="en-US" altLang="zh-CN" smtClean="0"/>
              <a:t>VRP</a:t>
            </a:r>
            <a:r>
              <a:rPr lang="zh-CN" altLang="en-US" smtClean="0"/>
              <a:t>介绍</a:t>
            </a:r>
          </a:p>
        </p:txBody>
      </p:sp>
      <p:grpSp>
        <p:nvGrpSpPr>
          <p:cNvPr id="18436" name="Group 34"/>
          <p:cNvGrpSpPr>
            <a:grpSpLocks/>
          </p:cNvGrpSpPr>
          <p:nvPr/>
        </p:nvGrpSpPr>
        <p:grpSpPr bwMode="auto">
          <a:xfrm>
            <a:off x="2208214" y="1644651"/>
            <a:ext cx="7991475" cy="4098925"/>
            <a:chOff x="683468" y="1644650"/>
            <a:chExt cx="7992977" cy="4098925"/>
          </a:xfrm>
        </p:grpSpPr>
        <p:sp>
          <p:nvSpPr>
            <p:cNvPr id="28" name="Text Box 4"/>
            <p:cNvSpPr txBox="1">
              <a:spLocks noChangeArrowheads="1"/>
            </p:cNvSpPr>
            <p:nvPr/>
          </p:nvSpPr>
          <p:spPr bwMode="auto">
            <a:xfrm>
              <a:off x="3995615" y="5373688"/>
              <a:ext cx="2013328" cy="369887"/>
            </a:xfrm>
            <a:prstGeom prst="rect">
              <a:avLst/>
            </a:prstGeom>
            <a:noFill/>
            <a:ln w="9525">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无线</a:t>
              </a:r>
              <a:endParaRPr lang="en-US" altLang="zh-CN" sz="1800" b="1" dirty="0">
                <a:latin typeface="+mn-ea"/>
                <a:ea typeface="+mn-ea"/>
              </a:endParaRPr>
            </a:p>
          </p:txBody>
        </p:sp>
        <p:sp>
          <p:nvSpPr>
            <p:cNvPr id="29" name="Text Box 5"/>
            <p:cNvSpPr txBox="1">
              <a:spLocks noChangeArrowheads="1"/>
            </p:cNvSpPr>
            <p:nvPr/>
          </p:nvSpPr>
          <p:spPr bwMode="auto">
            <a:xfrm>
              <a:off x="4498947" y="1644650"/>
              <a:ext cx="1368682" cy="369888"/>
            </a:xfrm>
            <a:prstGeom prst="rect">
              <a:avLst/>
            </a:prstGeom>
            <a:noFill/>
            <a:ln w="9525">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交换</a:t>
              </a:r>
              <a:endParaRPr lang="en-US" altLang="zh-CN" sz="1800" b="1" dirty="0">
                <a:latin typeface="+mn-ea"/>
                <a:ea typeface="+mn-ea"/>
              </a:endParaRPr>
            </a:p>
          </p:txBody>
        </p:sp>
        <p:sp>
          <p:nvSpPr>
            <p:cNvPr id="30" name="Text Box 6"/>
            <p:cNvSpPr txBox="1">
              <a:spLocks noChangeArrowheads="1"/>
            </p:cNvSpPr>
            <p:nvPr/>
          </p:nvSpPr>
          <p:spPr bwMode="auto">
            <a:xfrm>
              <a:off x="683468" y="4427538"/>
              <a:ext cx="1979984" cy="369887"/>
            </a:xfrm>
            <a:prstGeom prst="rect">
              <a:avLst/>
            </a:prstGeom>
            <a:noFill/>
            <a:ln w="9525" algn="ctr">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网管</a:t>
              </a:r>
              <a:endParaRPr lang="en-US" altLang="zh-CN" sz="1800" b="1" dirty="0">
                <a:latin typeface="+mn-ea"/>
                <a:ea typeface="+mn-ea"/>
              </a:endParaRPr>
            </a:p>
          </p:txBody>
        </p:sp>
        <p:sp>
          <p:nvSpPr>
            <p:cNvPr id="32" name="Text Box 8"/>
            <p:cNvSpPr txBox="1">
              <a:spLocks noChangeArrowheads="1"/>
            </p:cNvSpPr>
            <p:nvPr/>
          </p:nvSpPr>
          <p:spPr bwMode="auto">
            <a:xfrm>
              <a:off x="7452252" y="3232150"/>
              <a:ext cx="1224193" cy="371475"/>
            </a:xfrm>
            <a:prstGeom prst="rect">
              <a:avLst/>
            </a:prstGeom>
            <a:noFill/>
            <a:ln w="9525" algn="ctr">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安全</a:t>
              </a:r>
              <a:endParaRPr lang="en-US" altLang="zh-CN" sz="1800" b="1" dirty="0">
                <a:latin typeface="+mn-ea"/>
                <a:ea typeface="+mn-ea"/>
              </a:endParaRPr>
            </a:p>
          </p:txBody>
        </p:sp>
        <p:sp>
          <p:nvSpPr>
            <p:cNvPr id="33" name="Text Box 9"/>
            <p:cNvSpPr txBox="1">
              <a:spLocks noChangeArrowheads="1"/>
            </p:cNvSpPr>
            <p:nvPr/>
          </p:nvSpPr>
          <p:spPr bwMode="auto">
            <a:xfrm>
              <a:off x="1258251" y="1979613"/>
              <a:ext cx="1368682" cy="369887"/>
            </a:xfrm>
            <a:prstGeom prst="rect">
              <a:avLst/>
            </a:prstGeom>
            <a:noFill/>
            <a:ln w="9525" algn="ctr">
              <a:noFill/>
              <a:miter lim="800000"/>
              <a:headEnd type="none" w="sm" len="sm"/>
              <a:tailEnd type="none" w="sm" len="sm"/>
            </a:ln>
          </p:spPr>
          <p:txBody>
            <a:bodyPr lIns="92075" tIns="46038" rIns="92075" bIns="46038">
              <a:spAutoFit/>
            </a:bodyPr>
            <a:lstStyle/>
            <a:p>
              <a:pPr algn="ctr">
                <a:defRPr/>
              </a:pPr>
              <a:r>
                <a:rPr lang="zh-CN" altLang="en-US" sz="1800" b="1" dirty="0">
                  <a:latin typeface="+mn-ea"/>
                  <a:ea typeface="+mn-ea"/>
                </a:rPr>
                <a:t>路由</a:t>
              </a:r>
              <a:endParaRPr lang="en-US" altLang="zh-CN" sz="1800" b="1" dirty="0">
                <a:latin typeface="+mn-ea"/>
                <a:ea typeface="+mn-ea"/>
              </a:endParaRPr>
            </a:p>
          </p:txBody>
        </p:sp>
        <p:sp>
          <p:nvSpPr>
            <p:cNvPr id="34" name="Oval 22"/>
            <p:cNvSpPr>
              <a:spLocks noChangeArrowheads="1"/>
            </p:cNvSpPr>
            <p:nvPr/>
          </p:nvSpPr>
          <p:spPr bwMode="auto">
            <a:xfrm>
              <a:off x="3430359" y="2862263"/>
              <a:ext cx="2580172" cy="1212850"/>
            </a:xfrm>
            <a:prstGeom prst="ellipse">
              <a:avLst/>
            </a:prstGeom>
            <a:gradFill rotWithShape="1">
              <a:gsLst>
                <a:gs pos="0">
                  <a:schemeClr val="bg1"/>
                </a:gs>
                <a:gs pos="100000">
                  <a:schemeClr val="bg1">
                    <a:gamma/>
                    <a:shade val="46275"/>
                    <a:invGamma/>
                    <a:alpha val="0"/>
                  </a:schemeClr>
                </a:gs>
              </a:gsLst>
              <a:path path="shape">
                <a:fillToRect l="50000" t="50000" r="50000" b="50000"/>
              </a:path>
            </a:gradFill>
            <a:ln w="9525" algn="ctr">
              <a:noFill/>
              <a:round/>
              <a:headEnd/>
              <a:tailEnd/>
            </a:ln>
            <a:effectLst/>
          </p:spPr>
          <p:txBody>
            <a:bodyPr wrap="none" anchor="ctr"/>
            <a:lstStyle/>
            <a:p>
              <a:pPr algn="ctr">
                <a:defRPr/>
              </a:pPr>
              <a:endParaRPr lang="zh-CN" altLang="en-US" sz="1600">
                <a:solidFill>
                  <a:schemeClr val="bg1"/>
                </a:solidFill>
                <a:latin typeface="+mn-ea"/>
                <a:ea typeface="+mn-ea"/>
              </a:endParaRPr>
            </a:p>
          </p:txBody>
        </p:sp>
        <p:pic>
          <p:nvPicPr>
            <p:cNvPr id="18443" name="Picture 2" descr="4741_03_2002_Bostrom.ppt"/>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710" y="2773363"/>
              <a:ext cx="3500432"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Picture 1342" descr="图片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3413" y="2708275"/>
              <a:ext cx="334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 name="图片 23" descr="办公楼.png"/>
          <p:cNvPicPr>
            <a:picLocks noChangeAspect="1"/>
          </p:cNvPicPr>
          <p:nvPr/>
        </p:nvPicPr>
        <p:blipFill>
          <a:blip r:embed="rId5" cstate="print"/>
          <a:stretch>
            <a:fillRect/>
          </a:stretch>
        </p:blipFill>
        <p:spPr>
          <a:xfrm>
            <a:off x="4081465" y="2268158"/>
            <a:ext cx="679563" cy="556006"/>
          </a:xfrm>
          <a:prstGeom prst="rect">
            <a:avLst/>
          </a:prstGeom>
        </p:spPr>
      </p:pic>
      <p:pic>
        <p:nvPicPr>
          <p:cNvPr id="25" name="图片 24" descr="网络管理员-蓝.png"/>
          <p:cNvPicPr>
            <a:picLocks noChangeAspect="1"/>
          </p:cNvPicPr>
          <p:nvPr/>
        </p:nvPicPr>
        <p:blipFill>
          <a:blip r:embed="rId6" cstate="print"/>
          <a:stretch>
            <a:fillRect/>
          </a:stretch>
        </p:blipFill>
        <p:spPr>
          <a:xfrm>
            <a:off x="3852538" y="4073086"/>
            <a:ext cx="644580" cy="527384"/>
          </a:xfrm>
          <a:prstGeom prst="rect">
            <a:avLst/>
          </a:prstGeom>
        </p:spPr>
      </p:pic>
      <p:pic>
        <p:nvPicPr>
          <p:cNvPr id="26" name="图片 25" descr="内网小型网管.png"/>
          <p:cNvPicPr>
            <a:picLocks noChangeAspect="1"/>
          </p:cNvPicPr>
          <p:nvPr/>
        </p:nvPicPr>
        <p:blipFill>
          <a:blip r:embed="rId7" cstate="print"/>
          <a:stretch>
            <a:fillRect/>
          </a:stretch>
        </p:blipFill>
        <p:spPr>
          <a:xfrm>
            <a:off x="4497118" y="4387085"/>
            <a:ext cx="389261" cy="318486"/>
          </a:xfrm>
          <a:prstGeom prst="rect">
            <a:avLst/>
          </a:prstGeom>
        </p:spPr>
      </p:pic>
      <p:pic>
        <p:nvPicPr>
          <p:cNvPr id="31" name="图片 30" descr="大型网管-蓝.png"/>
          <p:cNvPicPr>
            <a:picLocks noChangeAspect="1"/>
          </p:cNvPicPr>
          <p:nvPr/>
        </p:nvPicPr>
        <p:blipFill>
          <a:blip r:embed="rId8" cstate="print"/>
          <a:stretch>
            <a:fillRect/>
          </a:stretch>
        </p:blipFill>
        <p:spPr>
          <a:xfrm>
            <a:off x="7230476" y="1756225"/>
            <a:ext cx="669124" cy="547862"/>
          </a:xfrm>
          <a:prstGeom prst="rect">
            <a:avLst/>
          </a:prstGeom>
        </p:spPr>
      </p:pic>
      <p:pic>
        <p:nvPicPr>
          <p:cNvPr id="35" name="图片 34" descr="核心交换机.png"/>
          <p:cNvPicPr>
            <a:picLocks noChangeAspect="1"/>
          </p:cNvPicPr>
          <p:nvPr/>
        </p:nvPicPr>
        <p:blipFill>
          <a:blip r:embed="rId9" cstate="print"/>
          <a:stretch>
            <a:fillRect/>
          </a:stretch>
        </p:blipFill>
        <p:spPr>
          <a:xfrm>
            <a:off x="6814861" y="2164925"/>
            <a:ext cx="372795" cy="305014"/>
          </a:xfrm>
          <a:prstGeom prst="rect">
            <a:avLst/>
          </a:prstGeom>
        </p:spPr>
      </p:pic>
      <p:pic>
        <p:nvPicPr>
          <p:cNvPr id="36" name="图片 35" descr="WAN-蓝.png"/>
          <p:cNvPicPr>
            <a:picLocks noChangeAspect="1"/>
          </p:cNvPicPr>
          <p:nvPr/>
        </p:nvPicPr>
        <p:blipFill>
          <a:blip r:embed="rId10" cstate="print"/>
          <a:stretch>
            <a:fillRect/>
          </a:stretch>
        </p:blipFill>
        <p:spPr>
          <a:xfrm>
            <a:off x="6074501" y="4489166"/>
            <a:ext cx="745122" cy="379698"/>
          </a:xfrm>
          <a:prstGeom prst="rect">
            <a:avLst/>
          </a:prstGeom>
        </p:spPr>
      </p:pic>
      <p:pic>
        <p:nvPicPr>
          <p:cNvPr id="37" name="图片 36" descr="LAN-蓝.png"/>
          <p:cNvPicPr>
            <a:picLocks noChangeAspect="1"/>
          </p:cNvPicPr>
          <p:nvPr/>
        </p:nvPicPr>
        <p:blipFill>
          <a:blip r:embed="rId11" cstate="print"/>
          <a:stretch>
            <a:fillRect/>
          </a:stretch>
        </p:blipFill>
        <p:spPr>
          <a:xfrm>
            <a:off x="6074444" y="4907353"/>
            <a:ext cx="745237" cy="378264"/>
          </a:xfrm>
          <a:prstGeom prst="rect">
            <a:avLst/>
          </a:prstGeom>
        </p:spPr>
      </p:pic>
      <p:pic>
        <p:nvPicPr>
          <p:cNvPr id="38" name="图片 37" descr="AP.png"/>
          <p:cNvPicPr>
            <a:picLocks noChangeAspect="1"/>
          </p:cNvPicPr>
          <p:nvPr/>
        </p:nvPicPr>
        <p:blipFill>
          <a:blip r:embed="rId12" cstate="print"/>
          <a:stretch>
            <a:fillRect/>
          </a:stretch>
        </p:blipFill>
        <p:spPr>
          <a:xfrm>
            <a:off x="6824669" y="4726861"/>
            <a:ext cx="362987" cy="296989"/>
          </a:xfrm>
          <a:prstGeom prst="rect">
            <a:avLst/>
          </a:prstGeom>
        </p:spPr>
      </p:pic>
      <p:pic>
        <p:nvPicPr>
          <p:cNvPr id="39" name="图片 38" descr="IP-蓝.png"/>
          <p:cNvPicPr>
            <a:picLocks noChangeAspect="1"/>
          </p:cNvPicPr>
          <p:nvPr/>
        </p:nvPicPr>
        <p:blipFill>
          <a:blip r:embed="rId13" cstate="print"/>
          <a:stretch>
            <a:fillRect/>
          </a:stretch>
        </p:blipFill>
        <p:spPr>
          <a:xfrm>
            <a:off x="7985167" y="3197602"/>
            <a:ext cx="795530" cy="405385"/>
          </a:xfrm>
          <a:prstGeom prst="rect">
            <a:avLst/>
          </a:prstGeom>
        </p:spPr>
      </p:pic>
      <p:pic>
        <p:nvPicPr>
          <p:cNvPr id="40" name="图片 39" descr="防火墙.png"/>
          <p:cNvPicPr>
            <a:picLocks noChangeAspect="1"/>
          </p:cNvPicPr>
          <p:nvPr/>
        </p:nvPicPr>
        <p:blipFill>
          <a:blip r:embed="rId14" cstate="print"/>
          <a:stretch>
            <a:fillRect/>
          </a:stretch>
        </p:blipFill>
        <p:spPr>
          <a:xfrm>
            <a:off x="7899600" y="3487150"/>
            <a:ext cx="392781" cy="321366"/>
          </a:xfrm>
          <a:prstGeom prst="rect">
            <a:avLst/>
          </a:prstGeom>
        </p:spPr>
      </p:pic>
      <p:pic>
        <p:nvPicPr>
          <p:cNvPr id="41" name="图片 40" descr="虚拟化管理平台蓝.png"/>
          <p:cNvPicPr>
            <a:picLocks noChangeAspect="1"/>
          </p:cNvPicPr>
          <p:nvPr/>
        </p:nvPicPr>
        <p:blipFill>
          <a:blip r:embed="rId15" cstate="print"/>
          <a:stretch>
            <a:fillRect/>
          </a:stretch>
        </p:blipFill>
        <p:spPr>
          <a:xfrm>
            <a:off x="5850311" y="3156092"/>
            <a:ext cx="809252" cy="662115"/>
          </a:xfrm>
          <a:prstGeom prst="rect">
            <a:avLst/>
          </a:prstGeom>
        </p:spPr>
      </p:pic>
    </p:spTree>
    <p:extLst>
      <p:ext uri="{BB962C8B-B14F-4D97-AF65-F5344CB8AC3E}">
        <p14:creationId xmlns:p14="http://schemas.microsoft.com/office/powerpoint/2010/main" val="3391244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9"/>
          <p:cNvSpPr>
            <a:spLocks noGrp="1"/>
          </p:cNvSpPr>
          <p:nvPr>
            <p:ph type="title"/>
          </p:nvPr>
        </p:nvSpPr>
        <p:spPr/>
        <p:txBody>
          <a:bodyPr/>
          <a:lstStyle/>
          <a:p>
            <a:r>
              <a:rPr lang="en-US" altLang="zh-CN" smtClean="0"/>
              <a:t>VRP</a:t>
            </a:r>
            <a:r>
              <a:rPr lang="zh-CN" altLang="en-US" smtClean="0"/>
              <a:t>的发展</a:t>
            </a:r>
          </a:p>
        </p:txBody>
      </p:sp>
      <p:sp>
        <p:nvSpPr>
          <p:cNvPr id="16" name="圆角矩形 15"/>
          <p:cNvSpPr/>
          <p:nvPr/>
        </p:nvSpPr>
        <p:spPr bwMode="auto">
          <a:xfrm>
            <a:off x="2274889" y="3860801"/>
            <a:ext cx="1368425" cy="1439863"/>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54000" rIns="18000" anchor="ctr"/>
          <a:lstStyle/>
          <a:p>
            <a:pPr defTabSz="801688">
              <a:lnSpc>
                <a:spcPct val="200000"/>
              </a:lnSpc>
              <a:buFont typeface="Wingdings" pitchFamily="2" charset="2"/>
              <a:buChar char="§"/>
              <a:defRPr/>
            </a:pPr>
            <a:r>
              <a:rPr lang="zh-CN" altLang="en-US" sz="1200" b="1" dirty="0">
                <a:solidFill>
                  <a:schemeClr val="bg1"/>
                </a:solidFill>
                <a:latin typeface="+mn-ea"/>
              </a:rPr>
              <a:t>集中式设计</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适用中低端设备</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性能比较低</a:t>
            </a:r>
            <a:endParaRPr lang="en-US" altLang="en-US" sz="1200" b="1" dirty="0">
              <a:solidFill>
                <a:schemeClr val="bg1"/>
              </a:solidFill>
              <a:latin typeface="+mn-ea"/>
            </a:endParaRPr>
          </a:p>
        </p:txBody>
      </p:sp>
      <p:sp>
        <p:nvSpPr>
          <p:cNvPr id="17" name="圆角矩形 16"/>
          <p:cNvSpPr/>
          <p:nvPr/>
        </p:nvSpPr>
        <p:spPr bwMode="auto">
          <a:xfrm>
            <a:off x="3798889" y="3500439"/>
            <a:ext cx="1368425" cy="1800225"/>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ts val="1800"/>
              </a:lnSpc>
              <a:buFont typeface="Wingdings" pitchFamily="2" charset="2"/>
              <a:buChar char="§"/>
              <a:defRPr/>
            </a:pPr>
            <a:r>
              <a:rPr lang="zh-CN" altLang="en-US" sz="1200" b="1" dirty="0">
                <a:solidFill>
                  <a:schemeClr val="bg1"/>
                </a:solidFill>
                <a:latin typeface="+mn-ea"/>
              </a:rPr>
              <a:t>分布式设计</a:t>
            </a:r>
            <a:endParaRPr lang="en-US" altLang="zh-CN" sz="1200" b="1" dirty="0">
              <a:solidFill>
                <a:schemeClr val="bg1"/>
              </a:solidFill>
              <a:latin typeface="+mn-ea"/>
            </a:endParaRPr>
          </a:p>
        </p:txBody>
      </p:sp>
      <p:sp>
        <p:nvSpPr>
          <p:cNvPr id="18" name="圆角矩形 17"/>
          <p:cNvSpPr/>
          <p:nvPr/>
        </p:nvSpPr>
        <p:spPr bwMode="auto">
          <a:xfrm>
            <a:off x="5318125" y="3141663"/>
            <a:ext cx="1512888" cy="2159000"/>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200" b="1" dirty="0">
                <a:solidFill>
                  <a:schemeClr val="bg1"/>
                </a:solidFill>
                <a:latin typeface="+mn-ea"/>
              </a:rPr>
              <a:t>分布式平台</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支持众多特性</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支持核心路由器</a:t>
            </a:r>
            <a:endParaRPr lang="en-US" altLang="en-US" sz="1200" b="1" dirty="0">
              <a:solidFill>
                <a:schemeClr val="bg1"/>
              </a:solidFill>
              <a:latin typeface="+mn-ea"/>
            </a:endParaRPr>
          </a:p>
        </p:txBody>
      </p:sp>
      <p:sp>
        <p:nvSpPr>
          <p:cNvPr id="19" name="圆角矩形 18"/>
          <p:cNvSpPr/>
          <p:nvPr/>
        </p:nvSpPr>
        <p:spPr bwMode="auto">
          <a:xfrm>
            <a:off x="6961189" y="2708275"/>
            <a:ext cx="1368425" cy="2592388"/>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200" b="1" dirty="0">
                <a:solidFill>
                  <a:schemeClr val="bg1"/>
                </a:solidFill>
                <a:latin typeface="+mn-ea"/>
              </a:rPr>
              <a:t>组件化设计</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应用于华为多个产品</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高性能</a:t>
            </a:r>
            <a:endParaRPr lang="en-US" altLang="zh-CN" sz="1200" b="1" dirty="0">
              <a:solidFill>
                <a:schemeClr val="bg1"/>
              </a:solidFill>
              <a:latin typeface="+mn-ea"/>
            </a:endParaRPr>
          </a:p>
          <a:p>
            <a:pPr defTabSz="801688">
              <a:lnSpc>
                <a:spcPts val="1800"/>
              </a:lnSpc>
              <a:buFont typeface="Wingdings" pitchFamily="2" charset="2"/>
              <a:buChar char="§"/>
              <a:defRPr/>
            </a:pPr>
            <a:endParaRPr lang="en-US" altLang="zh-CN" sz="1800" dirty="0">
              <a:solidFill>
                <a:schemeClr val="bg1"/>
              </a:solidFill>
              <a:latin typeface="+mn-ea"/>
            </a:endParaRPr>
          </a:p>
        </p:txBody>
      </p:sp>
      <p:sp>
        <p:nvSpPr>
          <p:cNvPr id="22" name="圆角矩形 21"/>
          <p:cNvSpPr/>
          <p:nvPr/>
        </p:nvSpPr>
        <p:spPr bwMode="auto">
          <a:xfrm>
            <a:off x="8472489" y="2060575"/>
            <a:ext cx="1368425" cy="3240088"/>
          </a:xfrm>
          <a:prstGeom prst="roundRect">
            <a:avLst/>
          </a:prstGeom>
          <a:solidFill>
            <a:srgbClr val="0070C0">
              <a:alpha val="50000"/>
            </a:srgbClr>
          </a:solid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200" b="1" dirty="0">
                <a:solidFill>
                  <a:schemeClr val="bg1"/>
                </a:solidFill>
                <a:latin typeface="+mn-ea"/>
              </a:rPr>
              <a:t>多进程</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组件化设计</a:t>
            </a:r>
            <a:endParaRPr lang="en-US" altLang="zh-CN" sz="1200" b="1" dirty="0">
              <a:solidFill>
                <a:schemeClr val="bg1"/>
              </a:solidFill>
              <a:latin typeface="+mn-ea"/>
            </a:endParaRPr>
          </a:p>
          <a:p>
            <a:pPr defTabSz="801688">
              <a:lnSpc>
                <a:spcPct val="200000"/>
              </a:lnSpc>
              <a:buFont typeface="Wingdings" pitchFamily="2" charset="2"/>
              <a:buChar char="§"/>
              <a:defRPr/>
            </a:pPr>
            <a:r>
              <a:rPr lang="zh-CN" altLang="en-US" sz="1200" b="1" dirty="0">
                <a:solidFill>
                  <a:schemeClr val="bg1"/>
                </a:solidFill>
                <a:latin typeface="+mn-ea"/>
              </a:rPr>
              <a:t>支持多</a:t>
            </a:r>
            <a:r>
              <a:rPr lang="en-US" altLang="zh-CN" sz="1200" b="1" dirty="0">
                <a:solidFill>
                  <a:schemeClr val="bg1"/>
                </a:solidFill>
                <a:latin typeface="+mn-ea"/>
              </a:rPr>
              <a:t>CPU</a:t>
            </a:r>
            <a:r>
              <a:rPr lang="zh-CN" altLang="en-US" sz="1200" b="1" dirty="0">
                <a:solidFill>
                  <a:schemeClr val="bg1"/>
                </a:solidFill>
                <a:latin typeface="+mn-ea"/>
              </a:rPr>
              <a:t>、多框</a:t>
            </a:r>
            <a:endParaRPr lang="en-US" altLang="zh-CN" sz="1200" b="1" dirty="0">
              <a:solidFill>
                <a:schemeClr val="bg1"/>
              </a:solidFill>
              <a:latin typeface="+mn-ea"/>
            </a:endParaRPr>
          </a:p>
        </p:txBody>
      </p:sp>
      <p:sp>
        <p:nvSpPr>
          <p:cNvPr id="20489" name="TextBox 23"/>
          <p:cNvSpPr txBox="1">
            <a:spLocks noChangeArrowheads="1"/>
          </p:cNvSpPr>
          <p:nvPr/>
        </p:nvSpPr>
        <p:spPr bwMode="auto">
          <a:xfrm>
            <a:off x="2392276" y="5300663"/>
            <a:ext cx="970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1998-2001</a:t>
            </a:r>
          </a:p>
        </p:txBody>
      </p:sp>
      <p:sp>
        <p:nvSpPr>
          <p:cNvPr id="20490" name="TextBox 24"/>
          <p:cNvSpPr txBox="1">
            <a:spLocks noChangeArrowheads="1"/>
          </p:cNvSpPr>
          <p:nvPr/>
        </p:nvSpPr>
        <p:spPr bwMode="auto">
          <a:xfrm>
            <a:off x="4005176" y="5300663"/>
            <a:ext cx="970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1999-2000</a:t>
            </a:r>
          </a:p>
        </p:txBody>
      </p:sp>
      <p:sp>
        <p:nvSpPr>
          <p:cNvPr id="20491" name="TextBox 25"/>
          <p:cNvSpPr txBox="1">
            <a:spLocks noChangeArrowheads="1"/>
          </p:cNvSpPr>
          <p:nvPr/>
        </p:nvSpPr>
        <p:spPr bwMode="auto">
          <a:xfrm>
            <a:off x="5631569" y="5300663"/>
            <a:ext cx="9701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2000-2004</a:t>
            </a:r>
          </a:p>
        </p:txBody>
      </p:sp>
      <p:sp>
        <p:nvSpPr>
          <p:cNvPr id="20492" name="TextBox 26"/>
          <p:cNvSpPr txBox="1">
            <a:spLocks noChangeArrowheads="1"/>
          </p:cNvSpPr>
          <p:nvPr/>
        </p:nvSpPr>
        <p:spPr bwMode="auto">
          <a:xfrm>
            <a:off x="7253270" y="5300663"/>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2004-Now</a:t>
            </a:r>
          </a:p>
        </p:txBody>
      </p:sp>
      <p:sp>
        <p:nvSpPr>
          <p:cNvPr id="20493" name="TextBox 27"/>
          <p:cNvSpPr txBox="1">
            <a:spLocks noChangeArrowheads="1"/>
          </p:cNvSpPr>
          <p:nvPr/>
        </p:nvSpPr>
        <p:spPr bwMode="auto">
          <a:xfrm>
            <a:off x="8723766" y="5300663"/>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2009-Now</a:t>
            </a:r>
          </a:p>
        </p:txBody>
      </p:sp>
      <p:sp>
        <p:nvSpPr>
          <p:cNvPr id="20494" name="右箭头 28"/>
          <p:cNvSpPr>
            <a:spLocks noChangeArrowheads="1"/>
          </p:cNvSpPr>
          <p:nvPr/>
        </p:nvSpPr>
        <p:spPr bwMode="auto">
          <a:xfrm>
            <a:off x="2279651" y="5545138"/>
            <a:ext cx="1439863" cy="647700"/>
          </a:xfrm>
          <a:prstGeom prst="rightArrow">
            <a:avLst>
              <a:gd name="adj1" fmla="val 50000"/>
              <a:gd name="adj2" fmla="val 50029"/>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en-US" sz="1400">
                <a:latin typeface="+mn-ea"/>
                <a:ea typeface="+mn-ea"/>
              </a:rPr>
              <a:t>集中式</a:t>
            </a:r>
          </a:p>
        </p:txBody>
      </p:sp>
      <p:sp>
        <p:nvSpPr>
          <p:cNvPr id="20495" name="右箭头 29"/>
          <p:cNvSpPr>
            <a:spLocks noChangeArrowheads="1"/>
          </p:cNvSpPr>
          <p:nvPr/>
        </p:nvSpPr>
        <p:spPr bwMode="auto">
          <a:xfrm>
            <a:off x="3759201" y="5545138"/>
            <a:ext cx="1584325" cy="647700"/>
          </a:xfrm>
          <a:prstGeom prst="rightArrow">
            <a:avLst>
              <a:gd name="adj1" fmla="val 50000"/>
              <a:gd name="adj2" fmla="val 50043"/>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en-US" sz="1400">
                <a:latin typeface="+mn-ea"/>
                <a:ea typeface="+mn-ea"/>
              </a:rPr>
              <a:t>分布式</a:t>
            </a:r>
          </a:p>
        </p:txBody>
      </p:sp>
      <p:sp>
        <p:nvSpPr>
          <p:cNvPr id="20496" name="右箭头 30"/>
          <p:cNvSpPr>
            <a:spLocks noChangeArrowheads="1"/>
          </p:cNvSpPr>
          <p:nvPr/>
        </p:nvSpPr>
        <p:spPr bwMode="auto">
          <a:xfrm>
            <a:off x="5364163" y="5545138"/>
            <a:ext cx="2303462" cy="647700"/>
          </a:xfrm>
          <a:prstGeom prst="rightArrow">
            <a:avLst>
              <a:gd name="adj1" fmla="val 50000"/>
              <a:gd name="adj2" fmla="val 50020"/>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en-US" sz="1400">
                <a:latin typeface="+mn-ea"/>
                <a:ea typeface="+mn-ea"/>
              </a:rPr>
              <a:t>高可靠性</a:t>
            </a:r>
          </a:p>
        </p:txBody>
      </p:sp>
      <p:sp>
        <p:nvSpPr>
          <p:cNvPr id="20497" name="右箭头 31"/>
          <p:cNvSpPr>
            <a:spLocks noChangeArrowheads="1"/>
          </p:cNvSpPr>
          <p:nvPr/>
        </p:nvSpPr>
        <p:spPr bwMode="auto">
          <a:xfrm>
            <a:off x="7751764" y="5545138"/>
            <a:ext cx="2160587" cy="647700"/>
          </a:xfrm>
          <a:prstGeom prst="rightArrow">
            <a:avLst>
              <a:gd name="adj1" fmla="val 50000"/>
              <a:gd name="adj2" fmla="val 50037"/>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zh-CN" altLang="en-US" sz="1400" dirty="0">
                <a:latin typeface="+mn-ea"/>
                <a:ea typeface="+mn-ea"/>
              </a:rPr>
              <a:t>多进程、多框、多核</a:t>
            </a:r>
          </a:p>
        </p:txBody>
      </p:sp>
      <p:sp>
        <p:nvSpPr>
          <p:cNvPr id="20498" name="TextBox 32"/>
          <p:cNvSpPr txBox="1">
            <a:spLocks noChangeArrowheads="1"/>
          </p:cNvSpPr>
          <p:nvPr/>
        </p:nvSpPr>
        <p:spPr bwMode="auto">
          <a:xfrm>
            <a:off x="2495551" y="3502025"/>
            <a:ext cx="936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cs typeface="Arial" panose="020B0604020202020204" pitchFamily="34" charset="0"/>
              </a:rPr>
              <a:t>VRP1</a:t>
            </a:r>
          </a:p>
        </p:txBody>
      </p:sp>
      <p:sp>
        <p:nvSpPr>
          <p:cNvPr id="20499" name="TextBox 33"/>
          <p:cNvSpPr txBox="1">
            <a:spLocks noChangeArrowheads="1"/>
          </p:cNvSpPr>
          <p:nvPr/>
        </p:nvSpPr>
        <p:spPr bwMode="auto">
          <a:xfrm>
            <a:off x="3935413" y="3159125"/>
            <a:ext cx="1008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ea typeface="+mn-ea"/>
                <a:cs typeface="Arial" panose="020B0604020202020204" pitchFamily="34" charset="0"/>
              </a:rPr>
              <a:t>VRP2</a:t>
            </a:r>
          </a:p>
        </p:txBody>
      </p:sp>
      <p:sp>
        <p:nvSpPr>
          <p:cNvPr id="20500" name="TextBox 34"/>
          <p:cNvSpPr txBox="1">
            <a:spLocks noChangeArrowheads="1"/>
          </p:cNvSpPr>
          <p:nvPr/>
        </p:nvSpPr>
        <p:spPr bwMode="auto">
          <a:xfrm>
            <a:off x="5346701" y="2819400"/>
            <a:ext cx="1223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cs typeface="Arial" panose="020B0604020202020204" pitchFamily="34" charset="0"/>
              </a:rPr>
              <a:t>VRP3</a:t>
            </a:r>
          </a:p>
        </p:txBody>
      </p:sp>
      <p:sp>
        <p:nvSpPr>
          <p:cNvPr id="20501" name="TextBox 35"/>
          <p:cNvSpPr txBox="1">
            <a:spLocks noChangeArrowheads="1"/>
          </p:cNvSpPr>
          <p:nvPr/>
        </p:nvSpPr>
        <p:spPr bwMode="auto">
          <a:xfrm>
            <a:off x="7177088" y="2370139"/>
            <a:ext cx="863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cs typeface="Arial" panose="020B0604020202020204" pitchFamily="34" charset="0"/>
              </a:rPr>
              <a:t>VRP5</a:t>
            </a:r>
          </a:p>
        </p:txBody>
      </p:sp>
      <p:sp>
        <p:nvSpPr>
          <p:cNvPr id="20502" name="TextBox 36"/>
          <p:cNvSpPr txBox="1">
            <a:spLocks noChangeArrowheads="1"/>
          </p:cNvSpPr>
          <p:nvPr/>
        </p:nvSpPr>
        <p:spPr bwMode="auto">
          <a:xfrm>
            <a:off x="8616950" y="1636714"/>
            <a:ext cx="9350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a:latin typeface="+mn-ea"/>
                <a:ea typeface="+mn-ea"/>
                <a:cs typeface="Arial" panose="020B0604020202020204" pitchFamily="34" charset="0"/>
              </a:rPr>
              <a:t>VRP8</a:t>
            </a:r>
          </a:p>
        </p:txBody>
      </p:sp>
    </p:spTree>
    <p:extLst>
      <p:ext uri="{BB962C8B-B14F-4D97-AF65-F5344CB8AC3E}">
        <p14:creationId xmlns:p14="http://schemas.microsoft.com/office/powerpoint/2010/main" val="1118238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9"/>
          <p:cNvSpPr>
            <a:spLocks noGrp="1"/>
          </p:cNvSpPr>
          <p:nvPr>
            <p:ph type="title"/>
          </p:nvPr>
        </p:nvSpPr>
        <p:spPr/>
        <p:txBody>
          <a:bodyPr/>
          <a:lstStyle/>
          <a:p>
            <a:r>
              <a:rPr lang="zh-CN" altLang="en-US" smtClean="0"/>
              <a:t>设备管理接口</a:t>
            </a:r>
          </a:p>
        </p:txBody>
      </p:sp>
      <p:grpSp>
        <p:nvGrpSpPr>
          <p:cNvPr id="22532" name="组合 27"/>
          <p:cNvGrpSpPr>
            <a:grpSpLocks/>
          </p:cNvGrpSpPr>
          <p:nvPr/>
        </p:nvGrpSpPr>
        <p:grpSpPr bwMode="auto">
          <a:xfrm>
            <a:off x="4090989" y="3933825"/>
            <a:ext cx="4224337" cy="1384300"/>
            <a:chOff x="2757542" y="4564980"/>
            <a:chExt cx="4224030" cy="1384300"/>
          </a:xfrm>
        </p:grpSpPr>
        <p:pic>
          <p:nvPicPr>
            <p:cNvPr id="22543" name="Picture 15" descr="Z:\01-Network\03-Enterprise Network\01-S17&amp;S27&amp;S37&amp;S57&amp;S67\Huawei S5700 Switch Photos (2013-01-26)\02-S5700EI\01-S5700-28C-EI\02-Processed images\02-Front_looking dow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542" y="4564980"/>
              <a:ext cx="422403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矩形 18"/>
            <p:cNvSpPr>
              <a:spLocks noChangeArrowheads="1"/>
            </p:cNvSpPr>
            <p:nvPr/>
          </p:nvSpPr>
          <p:spPr bwMode="auto">
            <a:xfrm>
              <a:off x="5984170" y="5523558"/>
              <a:ext cx="290399" cy="192781"/>
            </a:xfrm>
            <a:prstGeom prst="rect">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mn-ea"/>
                <a:ea typeface="+mn-ea"/>
              </a:endParaRPr>
            </a:p>
          </p:txBody>
        </p:sp>
      </p:grpSp>
      <p:grpSp>
        <p:nvGrpSpPr>
          <p:cNvPr id="22533" name="组合 28"/>
          <p:cNvGrpSpPr>
            <a:grpSpLocks/>
          </p:cNvGrpSpPr>
          <p:nvPr/>
        </p:nvGrpSpPr>
        <p:grpSpPr bwMode="auto">
          <a:xfrm>
            <a:off x="3863975" y="1989139"/>
            <a:ext cx="4679950" cy="915987"/>
            <a:chOff x="2339752" y="2276872"/>
            <a:chExt cx="4680520" cy="915708"/>
          </a:xfrm>
        </p:grpSpPr>
        <p:pic>
          <p:nvPicPr>
            <p:cNvPr id="22540" name="Picture 5" descr="Z:\01-Network\03-Enterprise Network\05-AR\Huawei AR2200 Router Photos (2012-11-16)\01-AR2220-AC\02-Processed images\02-Front_looking dow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276872"/>
              <a:ext cx="4680520" cy="91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矩形 6"/>
            <p:cNvSpPr>
              <a:spLocks noChangeArrowheads="1"/>
            </p:cNvSpPr>
            <p:nvPr/>
          </p:nvSpPr>
          <p:spPr bwMode="auto">
            <a:xfrm>
              <a:off x="6156176" y="2852936"/>
              <a:ext cx="278711" cy="223200"/>
            </a:xfrm>
            <a:prstGeom prst="rect">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mn-ea"/>
                <a:ea typeface="+mn-ea"/>
              </a:endParaRPr>
            </a:p>
          </p:txBody>
        </p:sp>
        <p:sp>
          <p:nvSpPr>
            <p:cNvPr id="22542" name="矩形 6"/>
            <p:cNvSpPr>
              <a:spLocks noChangeArrowheads="1"/>
            </p:cNvSpPr>
            <p:nvPr/>
          </p:nvSpPr>
          <p:spPr bwMode="auto">
            <a:xfrm>
              <a:off x="5868144" y="2852936"/>
              <a:ext cx="278711" cy="223200"/>
            </a:xfrm>
            <a:prstGeom prst="rect">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endParaRPr lang="zh-CN" altLang="en-US">
                <a:latin typeface="+mn-ea"/>
                <a:ea typeface="+mn-ea"/>
              </a:endParaRPr>
            </a:p>
          </p:txBody>
        </p:sp>
      </p:grpSp>
      <p:sp>
        <p:nvSpPr>
          <p:cNvPr id="22534" name="线形标注 2(带边框和强调线) 12"/>
          <p:cNvSpPr>
            <a:spLocks/>
          </p:cNvSpPr>
          <p:nvPr/>
        </p:nvSpPr>
        <p:spPr bwMode="auto">
          <a:xfrm>
            <a:off x="8183563" y="3114953"/>
            <a:ext cx="1223962" cy="369332"/>
          </a:xfrm>
          <a:prstGeom prst="accentBorderCallout2">
            <a:avLst>
              <a:gd name="adj1" fmla="val 18750"/>
              <a:gd name="adj2" fmla="val -8333"/>
              <a:gd name="adj3" fmla="val 18750"/>
              <a:gd name="adj4" fmla="val -16667"/>
              <a:gd name="adj5" fmla="val -54315"/>
              <a:gd name="adj6" fmla="val -23324"/>
            </a:avLst>
          </a:prstGeom>
          <a:noFill/>
          <a:ln w="19050" algn="ctr">
            <a:solidFill>
              <a:srgbClr val="006699"/>
            </a:solidFill>
            <a:miter lim="800000"/>
            <a:headEn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200" dirty="0">
                <a:latin typeface="+mn-ea"/>
                <a:ea typeface="+mn-ea"/>
                <a:cs typeface="Arial" panose="020B0604020202020204" pitchFamily="34" charset="0"/>
              </a:rPr>
              <a:t>Console</a:t>
            </a:r>
            <a:endParaRPr lang="zh-CN" altLang="en-US" sz="1200" dirty="0">
              <a:latin typeface="+mn-ea"/>
              <a:ea typeface="+mn-ea"/>
              <a:cs typeface="Arial" panose="020B0604020202020204" pitchFamily="34" charset="0"/>
            </a:endParaRPr>
          </a:p>
        </p:txBody>
      </p:sp>
      <p:sp>
        <p:nvSpPr>
          <p:cNvPr id="22535" name="线形标注 2(带边框和强调线) 13"/>
          <p:cNvSpPr>
            <a:spLocks/>
          </p:cNvSpPr>
          <p:nvPr/>
        </p:nvSpPr>
        <p:spPr bwMode="auto">
          <a:xfrm rot="10800000">
            <a:off x="5880101" y="3067994"/>
            <a:ext cx="1223963" cy="461665"/>
          </a:xfrm>
          <a:prstGeom prst="accentBorderCallout2">
            <a:avLst>
              <a:gd name="adj1" fmla="val 86620"/>
              <a:gd name="adj2" fmla="val -9287"/>
              <a:gd name="adj3" fmla="val 86620"/>
              <a:gd name="adj4" fmla="val -16667"/>
              <a:gd name="adj5" fmla="val 149722"/>
              <a:gd name="adj6" fmla="val -31435"/>
            </a:avLst>
          </a:prstGeom>
          <a:noFill/>
          <a:ln w="19050" algn="ctr">
            <a:solidFill>
              <a:srgbClr val="006699"/>
            </a:solidFill>
            <a:miter lim="800000"/>
            <a:headEn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endParaRPr lang="zh-CN" altLang="en-US" sz="1600">
              <a:latin typeface="+mn-ea"/>
              <a:ea typeface="+mn-ea"/>
              <a:cs typeface="Arial" panose="020B0604020202020204" pitchFamily="34" charset="0"/>
            </a:endParaRPr>
          </a:p>
        </p:txBody>
      </p:sp>
      <p:sp>
        <p:nvSpPr>
          <p:cNvPr id="22536" name="矩形 14"/>
          <p:cNvSpPr>
            <a:spLocks noChangeArrowheads="1"/>
          </p:cNvSpPr>
          <p:nvPr/>
        </p:nvSpPr>
        <p:spPr bwMode="auto">
          <a:xfrm>
            <a:off x="6096001" y="3068960"/>
            <a:ext cx="85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200">
                <a:latin typeface="+mn-ea"/>
                <a:ea typeface="+mn-ea"/>
                <a:cs typeface="Arial" panose="020B0604020202020204" pitchFamily="34" charset="0"/>
              </a:rPr>
              <a:t>Mini USB</a:t>
            </a:r>
            <a:endParaRPr lang="zh-CN" altLang="en-US" sz="1200">
              <a:latin typeface="+mn-ea"/>
              <a:ea typeface="+mn-ea"/>
              <a:cs typeface="Arial" panose="020B0604020202020204" pitchFamily="34" charset="0"/>
            </a:endParaRPr>
          </a:p>
        </p:txBody>
      </p:sp>
      <p:sp>
        <p:nvSpPr>
          <p:cNvPr id="22537" name="TextBox 16"/>
          <p:cNvSpPr txBox="1">
            <a:spLocks noChangeArrowheads="1"/>
          </p:cNvSpPr>
          <p:nvPr/>
        </p:nvSpPr>
        <p:spPr bwMode="auto">
          <a:xfrm>
            <a:off x="2189164" y="2349501"/>
            <a:ext cx="13350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dirty="0">
                <a:latin typeface="+mn-ea"/>
                <a:ea typeface="+mn-ea"/>
              </a:rPr>
              <a:t>AR2200E</a:t>
            </a:r>
            <a:endParaRPr lang="zh-CN" altLang="en-US" dirty="0">
              <a:latin typeface="+mn-ea"/>
              <a:ea typeface="+mn-ea"/>
            </a:endParaRPr>
          </a:p>
        </p:txBody>
      </p:sp>
      <p:sp>
        <p:nvSpPr>
          <p:cNvPr id="22538" name="TextBox 17"/>
          <p:cNvSpPr txBox="1">
            <a:spLocks noChangeArrowheads="1"/>
          </p:cNvSpPr>
          <p:nvPr/>
        </p:nvSpPr>
        <p:spPr bwMode="auto">
          <a:xfrm>
            <a:off x="2369234" y="4452939"/>
            <a:ext cx="97494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a:latin typeface="+mn-ea"/>
                <a:ea typeface="+mn-ea"/>
              </a:rPr>
              <a:t>S5720</a:t>
            </a:r>
            <a:endParaRPr lang="zh-CN" altLang="en-US">
              <a:latin typeface="+mn-ea"/>
              <a:ea typeface="+mn-ea"/>
            </a:endParaRPr>
          </a:p>
        </p:txBody>
      </p:sp>
      <p:sp>
        <p:nvSpPr>
          <p:cNvPr id="22539" name="线形标注 2(带边框和强调线) 19"/>
          <p:cNvSpPr>
            <a:spLocks/>
          </p:cNvSpPr>
          <p:nvPr/>
        </p:nvSpPr>
        <p:spPr bwMode="auto">
          <a:xfrm>
            <a:off x="7751763" y="5685115"/>
            <a:ext cx="1223962" cy="369332"/>
          </a:xfrm>
          <a:prstGeom prst="accentBorderCallout2">
            <a:avLst>
              <a:gd name="adj1" fmla="val 18750"/>
              <a:gd name="adj2" fmla="val -8333"/>
              <a:gd name="adj3" fmla="val 18750"/>
              <a:gd name="adj4" fmla="val -16667"/>
              <a:gd name="adj5" fmla="val -81366"/>
              <a:gd name="adj6" fmla="val -20111"/>
            </a:avLst>
          </a:prstGeom>
          <a:noFill/>
          <a:ln w="19050" algn="ctr">
            <a:solidFill>
              <a:srgbClr val="006699"/>
            </a:solidFill>
            <a:miter lim="800000"/>
            <a:headEn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200">
                <a:latin typeface="+mn-ea"/>
                <a:ea typeface="+mn-ea"/>
                <a:cs typeface="Arial" panose="020B0604020202020204" pitchFamily="34" charset="0"/>
              </a:rPr>
              <a:t>Console</a:t>
            </a:r>
            <a:endParaRPr lang="zh-CN" altLang="en-US" sz="1200">
              <a:latin typeface="+mn-ea"/>
              <a:ea typeface="+mn-ea"/>
              <a:cs typeface="Arial" panose="020B0604020202020204" pitchFamily="34" charset="0"/>
            </a:endParaRPr>
          </a:p>
        </p:txBody>
      </p:sp>
    </p:spTree>
    <p:extLst>
      <p:ext uri="{BB962C8B-B14F-4D97-AF65-F5344CB8AC3E}">
        <p14:creationId xmlns:p14="http://schemas.microsoft.com/office/powerpoint/2010/main" val="705869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任意多边形 7"/>
          <p:cNvSpPr>
            <a:spLocks/>
          </p:cNvSpPr>
          <p:nvPr/>
        </p:nvSpPr>
        <p:spPr bwMode="auto">
          <a:xfrm>
            <a:off x="4295775" y="2749551"/>
            <a:ext cx="3252788" cy="398463"/>
          </a:xfrm>
          <a:custGeom>
            <a:avLst/>
            <a:gdLst>
              <a:gd name="T0" fmla="*/ 0 w 3149600"/>
              <a:gd name="T1" fmla="*/ 285034 h 399142"/>
              <a:gd name="T2" fmla="*/ 2181293 w 3149600"/>
              <a:gd name="T3" fmla="*/ 6954 h 399142"/>
              <a:gd name="T4" fmla="*/ 4631036 w 3149600"/>
              <a:gd name="T5" fmla="*/ 326750 h 399142"/>
              <a:gd name="T6" fmla="*/ 7282129 w 3149600"/>
              <a:gd name="T7" fmla="*/ 340657 h 399142"/>
              <a:gd name="T8" fmla="*/ 0 60000 65536"/>
              <a:gd name="T9" fmla="*/ 0 60000 65536"/>
              <a:gd name="T10" fmla="*/ 0 60000 65536"/>
              <a:gd name="T11" fmla="*/ 0 60000 65536"/>
              <a:gd name="T12" fmla="*/ 0 w 3149600"/>
              <a:gd name="T13" fmla="*/ 0 h 399142"/>
              <a:gd name="T14" fmla="*/ 3149600 w 3149600"/>
              <a:gd name="T15" fmla="*/ 399142 h 399142"/>
            </a:gdLst>
            <a:ahLst/>
            <a:cxnLst>
              <a:cxn ang="T8">
                <a:pos x="T0" y="T1"/>
              </a:cxn>
              <a:cxn ang="T9">
                <a:pos x="T2" y="T3"/>
              </a:cxn>
              <a:cxn ang="T10">
                <a:pos x="T4" y="T5"/>
              </a:cxn>
              <a:cxn ang="T11">
                <a:pos x="T6" y="T7"/>
              </a:cxn>
            </a:cxnLst>
            <a:rect l="T12" t="T13" r="T14" b="T15"/>
            <a:pathLst>
              <a:path w="3149600" h="399142">
                <a:moveTo>
                  <a:pt x="0" y="297542"/>
                </a:moveTo>
                <a:cubicBezTo>
                  <a:pt x="304800" y="148771"/>
                  <a:pt x="609600" y="0"/>
                  <a:pt x="943428" y="7257"/>
                </a:cubicBezTo>
                <a:cubicBezTo>
                  <a:pt x="1277256" y="14514"/>
                  <a:pt x="1635276" y="283028"/>
                  <a:pt x="2002971" y="341085"/>
                </a:cubicBezTo>
                <a:cubicBezTo>
                  <a:pt x="2370666" y="399142"/>
                  <a:pt x="2760133" y="377371"/>
                  <a:pt x="3149600" y="355600"/>
                </a:cubicBezTo>
              </a:path>
            </a:pathLst>
          </a:custGeom>
          <a:noFill/>
          <a:ln w="25400" cap="flat" cmpd="sng" algn="ctr">
            <a:solidFill>
              <a:srgbClr val="0066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a typeface="+mn-ea"/>
            </a:endParaRPr>
          </a:p>
        </p:txBody>
      </p:sp>
      <p:sp>
        <p:nvSpPr>
          <p:cNvPr id="24579" name="标题 9"/>
          <p:cNvSpPr>
            <a:spLocks noGrp="1"/>
          </p:cNvSpPr>
          <p:nvPr>
            <p:ph type="title"/>
          </p:nvPr>
        </p:nvSpPr>
        <p:spPr/>
        <p:txBody>
          <a:bodyPr/>
          <a:lstStyle/>
          <a:p>
            <a:r>
              <a:rPr lang="en-US" altLang="zh-CN" smtClean="0"/>
              <a:t>Console</a:t>
            </a:r>
            <a:r>
              <a:rPr lang="zh-CN" altLang="en-US" smtClean="0"/>
              <a:t>口登录</a:t>
            </a:r>
            <a:endParaRPr lang="zh-CN" altLang="en-US" dirty="0" smtClean="0"/>
          </a:p>
        </p:txBody>
      </p:sp>
      <p:sp>
        <p:nvSpPr>
          <p:cNvPr id="24583" name="TextBox 8"/>
          <p:cNvSpPr txBox="1">
            <a:spLocks noChangeArrowheads="1"/>
          </p:cNvSpPr>
          <p:nvPr/>
        </p:nvSpPr>
        <p:spPr bwMode="auto">
          <a:xfrm>
            <a:off x="3650348" y="2349501"/>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cs typeface="Arial" panose="020B0604020202020204" pitchFamily="34" charset="0"/>
              </a:rPr>
              <a:t>主机 </a:t>
            </a:r>
            <a:r>
              <a:rPr lang="en-US" altLang="zh-CN" sz="1200" dirty="0">
                <a:latin typeface="+mn-ea"/>
                <a:ea typeface="+mn-ea"/>
                <a:cs typeface="Arial" panose="020B0604020202020204" pitchFamily="34" charset="0"/>
              </a:rPr>
              <a:t>A</a:t>
            </a:r>
            <a:endParaRPr lang="zh-CN" altLang="en-US" sz="1200" dirty="0">
              <a:latin typeface="+mn-ea"/>
              <a:ea typeface="+mn-ea"/>
              <a:cs typeface="Arial" panose="020B0604020202020204" pitchFamily="34" charset="0"/>
            </a:endParaRPr>
          </a:p>
        </p:txBody>
      </p:sp>
      <p:sp>
        <p:nvSpPr>
          <p:cNvPr id="24584" name="TextBox 9"/>
          <p:cNvSpPr txBox="1">
            <a:spLocks noChangeArrowheads="1"/>
          </p:cNvSpPr>
          <p:nvPr/>
        </p:nvSpPr>
        <p:spPr bwMode="auto">
          <a:xfrm>
            <a:off x="7594601" y="2432051"/>
            <a:ext cx="479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RTA</a:t>
            </a:r>
            <a:endParaRPr lang="zh-CN" altLang="en-US" sz="1200">
              <a:latin typeface="+mn-ea"/>
              <a:ea typeface="+mn-ea"/>
              <a:cs typeface="Arial" panose="020B0604020202020204" pitchFamily="34" charset="0"/>
            </a:endParaRPr>
          </a:p>
        </p:txBody>
      </p:sp>
      <p:sp>
        <p:nvSpPr>
          <p:cNvPr id="24585" name="TextBox 10"/>
          <p:cNvSpPr txBox="1">
            <a:spLocks noChangeArrowheads="1"/>
          </p:cNvSpPr>
          <p:nvPr/>
        </p:nvSpPr>
        <p:spPr bwMode="auto">
          <a:xfrm>
            <a:off x="5498413" y="2447926"/>
            <a:ext cx="9300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solidFill>
                  <a:schemeClr val="tx2"/>
                </a:solidFill>
                <a:latin typeface="+mn-ea"/>
                <a:ea typeface="+mn-ea"/>
                <a:cs typeface="Arial" panose="020B0604020202020204" pitchFamily="34" charset="0"/>
              </a:rPr>
              <a:t>Console</a:t>
            </a:r>
            <a:r>
              <a:rPr lang="zh-CN" altLang="en-US" sz="1200" dirty="0">
                <a:solidFill>
                  <a:schemeClr val="tx2"/>
                </a:solidFill>
                <a:latin typeface="+mn-ea"/>
                <a:ea typeface="+mn-ea"/>
                <a:cs typeface="Arial" panose="020B0604020202020204" pitchFamily="34" charset="0"/>
              </a:rPr>
              <a:t>线</a:t>
            </a:r>
          </a:p>
        </p:txBody>
      </p:sp>
      <p:sp>
        <p:nvSpPr>
          <p:cNvPr id="24586" name="TextBox 11"/>
          <p:cNvSpPr txBox="1">
            <a:spLocks noChangeArrowheads="1"/>
          </p:cNvSpPr>
          <p:nvPr/>
        </p:nvSpPr>
        <p:spPr bwMode="auto">
          <a:xfrm>
            <a:off x="6554895" y="3152776"/>
            <a:ext cx="9300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cs typeface="Arial" panose="020B0604020202020204" pitchFamily="34" charset="0"/>
              </a:rPr>
              <a:t>Console</a:t>
            </a:r>
            <a:r>
              <a:rPr lang="zh-CN" altLang="en-US" sz="1200" dirty="0">
                <a:latin typeface="+mn-ea"/>
                <a:ea typeface="+mn-ea"/>
                <a:cs typeface="Arial" panose="020B0604020202020204" pitchFamily="34" charset="0"/>
              </a:rPr>
              <a:t>口</a:t>
            </a:r>
          </a:p>
        </p:txBody>
      </p:sp>
      <p:sp>
        <p:nvSpPr>
          <p:cNvPr id="24587" name="TextBox 12"/>
          <p:cNvSpPr txBox="1">
            <a:spLocks noChangeArrowheads="1"/>
          </p:cNvSpPr>
          <p:nvPr/>
        </p:nvSpPr>
        <p:spPr bwMode="auto">
          <a:xfrm>
            <a:off x="4385316" y="3024189"/>
            <a:ext cx="7146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cs typeface="Arial" panose="020B0604020202020204" pitchFamily="34" charset="0"/>
              </a:rPr>
              <a:t>COM</a:t>
            </a:r>
            <a:r>
              <a:rPr lang="zh-CN" altLang="en-US" sz="1200">
                <a:latin typeface="+mn-ea"/>
                <a:ea typeface="+mn-ea"/>
                <a:cs typeface="Arial" panose="020B0604020202020204" pitchFamily="34" charset="0"/>
              </a:rPr>
              <a:t>口</a:t>
            </a:r>
          </a:p>
        </p:txBody>
      </p:sp>
      <p:pic>
        <p:nvPicPr>
          <p:cNvPr id="15" name="图片 14" descr="PC.png"/>
          <p:cNvPicPr>
            <a:picLocks noChangeAspect="1"/>
          </p:cNvPicPr>
          <p:nvPr/>
        </p:nvPicPr>
        <p:blipFill>
          <a:blip r:embed="rId3" cstate="print"/>
          <a:stretch>
            <a:fillRect/>
          </a:stretch>
        </p:blipFill>
        <p:spPr>
          <a:xfrm>
            <a:off x="3281974" y="2653736"/>
            <a:ext cx="1074276" cy="825042"/>
          </a:xfrm>
          <a:prstGeom prst="rect">
            <a:avLst/>
          </a:prstGeom>
        </p:spPr>
      </p:pic>
      <p:pic>
        <p:nvPicPr>
          <p:cNvPr id="16" name="图片 1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458379" y="2749551"/>
            <a:ext cx="823344" cy="725488"/>
          </a:xfrm>
          <a:prstGeom prst="rect">
            <a:avLst/>
          </a:prstGeom>
        </p:spPr>
      </p:pic>
    </p:spTree>
    <p:extLst>
      <p:ext uri="{BB962C8B-B14F-4D97-AF65-F5344CB8AC3E}">
        <p14:creationId xmlns:p14="http://schemas.microsoft.com/office/powerpoint/2010/main" val="2238795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64533</TotalTime>
  <Words>1775</Words>
  <Application>Microsoft Office PowerPoint</Application>
  <PresentationFormat>宽屏</PresentationFormat>
  <Paragraphs>150</Paragraphs>
  <Slides>15</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MS PGothic</vt:lpstr>
      <vt:lpstr>黑体</vt:lpstr>
      <vt:lpstr>华文细黑</vt:lpstr>
      <vt:lpstr>宋体</vt:lpstr>
      <vt:lpstr>微软雅黑</vt:lpstr>
      <vt:lpstr>Arial</vt:lpstr>
      <vt:lpstr>Courier New</vt:lpstr>
      <vt:lpstr>FrutigerNext LT Light</vt:lpstr>
      <vt:lpstr>FrutigerNext LT Medium</vt:lpstr>
      <vt:lpstr>FrutigerNext LT Regular</vt:lpstr>
      <vt:lpstr>Wingdings</vt:lpstr>
      <vt:lpstr>培训与认证部-母版</vt:lpstr>
      <vt:lpstr>VRP基础</vt:lpstr>
      <vt:lpstr>PowerPoint 演示文稿</vt:lpstr>
      <vt:lpstr>PowerPoint 演示文稿</vt:lpstr>
      <vt:lpstr>交换机的应用</vt:lpstr>
      <vt:lpstr>路由器的应用</vt:lpstr>
      <vt:lpstr>VRP介绍</vt:lpstr>
      <vt:lpstr>VRP的发展</vt:lpstr>
      <vt:lpstr>设备管理接口</vt:lpstr>
      <vt:lpstr>Console口登录</vt:lpstr>
      <vt:lpstr>参数配置</vt:lpstr>
      <vt:lpstr>Mini USB口登录</vt:lpstr>
      <vt:lpstr>Mini USB驱动安装</vt:lpstr>
      <vt:lpstr>参数配置</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姜静</cp:lastModifiedBy>
  <cp:revision>2480</cp:revision>
  <dcterms:created xsi:type="dcterms:W3CDTF">2003-08-21T06:48:56Z</dcterms:created>
  <dcterms:modified xsi:type="dcterms:W3CDTF">2019-03-25T01:10:25Z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(3)Pft6j2ZbhdwUbBjAdjB3m6iyuH2UubKrHcp1pMxq6ZmlKFaRQfZKoxo8fFNv7qFCHZf08UNW
WT4F5PJdv7kwc8Kq4VZFqW5SSuKWTeFmi2sgBNsRB15k0pB1Lx5TQEYWM2LssSJHgBEoaBBB
pLl9uqsbZ/NwJjTLXMUU+5rNiTnuk5wSUwJbzMXs/UGvkThHt+La1w/8evxrhPt3OTlswTJx
TEZfn2OJnwjdW4Gq6i</vt:lpwstr>
  </property>
  <property fmtid="{D5CDD505-2E9C-101B-9397-08002B2CF9AE}" pid="18" name="_2015_ms_pID_7253431">
    <vt:lpwstr>4By1+QZF/X02vsBSJ07m8lA6WWWi2xiVTgmRbWYdTvXsm9HhrCMNG6
m2eP1+yRor5L5Zl0k8QoS8HOHgmCz6ShI1Hg12zAN4lOH+Ng/xRpURcYfxdERijw4BtakdNB
L2xaUZJgPdl46s174AtrB3dZvBA6XqEcwOL84Yq8Mc45oftuSOAisLB7oi41HGicOKuUo8Z6
OyCmtFLXXMfhJzxEQi4xz73if62CI2YH8oTt</vt:lpwstr>
  </property>
  <property fmtid="{D5CDD505-2E9C-101B-9397-08002B2CF9AE}" pid="19" name="_2015_ms_pID_7253432">
    <vt:lpwstr>raw7YrMA1nyNR/ItIp4GE3z5Bz1wtR9tgFrl
piJNQFwAvTklB29xVDmI9y0qLfsowA==</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