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31"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1" autoAdjust="0"/>
    <p:restoredTop sz="75791" autoAdjust="0"/>
  </p:normalViewPr>
  <p:slideViewPr>
    <p:cSldViewPr showGuides="1">
      <p:cViewPr varScale="1">
        <p:scale>
          <a:sx n="84" d="100"/>
          <a:sy n="84" d="100"/>
        </p:scale>
        <p:origin x="378" y="96"/>
      </p:cViewPr>
      <p:guideLst>
        <p:guide orient="horz" pos="459"/>
        <p:guide pos="3840"/>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31"/>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9182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备注占位符 2"/>
          <p:cNvSpPr>
            <a:spLocks noGrp="1"/>
          </p:cNvSpPr>
          <p:nvPr>
            <p:ph type="body" idx="1"/>
          </p:nvPr>
        </p:nvSpPr>
        <p:spPr/>
        <p:txBody>
          <a:bodyPr/>
          <a:lstStyle/>
          <a:p>
            <a:r>
              <a:rPr lang="zh-CN" altLang="en-US" smtClean="0"/>
              <a:t>系统时钟是设备上的系统时间戳。由于地域的不同，用户可以根据当地规定设置系统时钟。用户必须正确设置系统时钟以确保其与其他设备保持同步。</a:t>
            </a:r>
            <a:endParaRPr lang="en-US" altLang="zh-CN" smtClean="0"/>
          </a:p>
          <a:p>
            <a:r>
              <a:rPr lang="zh-CN" altLang="en-US" smtClean="0"/>
              <a:t>设置系统时钟的公式为：</a:t>
            </a:r>
            <a:r>
              <a:rPr lang="en-US" altLang="zh-CN" smtClean="0"/>
              <a:t>UTC+</a:t>
            </a:r>
            <a:r>
              <a:rPr lang="zh-CN" altLang="en-US" smtClean="0"/>
              <a:t>时区偏移量</a:t>
            </a:r>
            <a:r>
              <a:rPr lang="en-US" altLang="zh-CN" smtClean="0"/>
              <a:t>+</a:t>
            </a:r>
            <a:r>
              <a:rPr lang="zh-CN" altLang="en-US" smtClean="0"/>
              <a:t>夏时制时间偏移量。</a:t>
            </a:r>
            <a:r>
              <a:rPr lang="en-US" altLang="zh-CN" smtClean="0"/>
              <a:t>clock datetime</a:t>
            </a:r>
            <a:r>
              <a:rPr lang="zh-CN" altLang="en-US" smtClean="0"/>
              <a:t>命令设置</a:t>
            </a:r>
            <a:r>
              <a:rPr lang="en-US" altLang="zh-CN" smtClean="0"/>
              <a:t>HH:MM:SS YYYY-MM-DD</a:t>
            </a:r>
            <a:r>
              <a:rPr lang="zh-CN" altLang="en-US" smtClean="0"/>
              <a:t>格式的系统时钟。但是需要注意的是，如果没有设定时区，或者时区设定为零，那么设定的日期和时间将被认为是</a:t>
            </a:r>
            <a:r>
              <a:rPr lang="en-US" altLang="zh-CN" smtClean="0"/>
              <a:t>UTC</a:t>
            </a:r>
            <a:r>
              <a:rPr lang="zh-CN" altLang="en-US" smtClean="0"/>
              <a:t>时间，所以建议在对系统时间和日期进行配置前先设置时区。</a:t>
            </a:r>
            <a:endParaRPr lang="en-US" altLang="zh-CN" smtClean="0"/>
          </a:p>
          <a:p>
            <a:r>
              <a:rPr lang="en-US" altLang="zh-CN" smtClean="0"/>
              <a:t>clock timezone</a:t>
            </a:r>
            <a:r>
              <a:rPr lang="zh-CN" altLang="en-US" smtClean="0"/>
              <a:t>命令用来对本地时区信息进行设置，具体的命令参数为</a:t>
            </a:r>
            <a:r>
              <a:rPr lang="en-US" altLang="zh-CN" smtClean="0"/>
              <a:t>time-zone-name { add | minus } offset</a:t>
            </a:r>
            <a:r>
              <a:rPr lang="zh-CN" altLang="en-US" smtClean="0"/>
              <a:t>。其中参数</a:t>
            </a:r>
            <a:r>
              <a:rPr lang="en-US" altLang="zh-CN" smtClean="0"/>
              <a:t>add</a:t>
            </a:r>
            <a:r>
              <a:rPr lang="zh-CN" altLang="en-US" smtClean="0"/>
              <a:t>表示与</a:t>
            </a:r>
            <a:r>
              <a:rPr lang="en-US" altLang="zh-CN" smtClean="0"/>
              <a:t>UTC</a:t>
            </a:r>
            <a:r>
              <a:rPr lang="zh-CN" altLang="en-US" smtClean="0"/>
              <a:t>时间相比，</a:t>
            </a:r>
            <a:r>
              <a:rPr lang="en-US" altLang="zh-CN" smtClean="0"/>
              <a:t>time-zone-name</a:t>
            </a:r>
            <a:r>
              <a:rPr lang="zh-CN" altLang="en-US" smtClean="0"/>
              <a:t>增加的时间偏移量。即，在系统默认的</a:t>
            </a:r>
            <a:r>
              <a:rPr lang="en-US" altLang="zh-CN" smtClean="0"/>
              <a:t>UTC</a:t>
            </a:r>
            <a:r>
              <a:rPr lang="zh-CN" altLang="en-US" smtClean="0"/>
              <a:t>时区的基础上，加上</a:t>
            </a:r>
            <a:r>
              <a:rPr lang="en-US" altLang="zh-CN" smtClean="0"/>
              <a:t>offset</a:t>
            </a:r>
            <a:r>
              <a:rPr lang="zh-CN" altLang="en-US" smtClean="0"/>
              <a:t>，就可以得到</a:t>
            </a:r>
            <a:r>
              <a:rPr lang="en-US" altLang="zh-CN" smtClean="0"/>
              <a:t>time-zone-name</a:t>
            </a:r>
            <a:r>
              <a:rPr lang="zh-CN" altLang="en-US" smtClean="0"/>
              <a:t>所标识的时区时间；参数</a:t>
            </a:r>
            <a:r>
              <a:rPr lang="en-US" altLang="zh-CN" smtClean="0"/>
              <a:t>minus</a:t>
            </a:r>
            <a:r>
              <a:rPr lang="zh-CN" altLang="en-US" smtClean="0"/>
              <a:t>指的是与</a:t>
            </a:r>
            <a:r>
              <a:rPr lang="en-US" altLang="zh-CN" smtClean="0"/>
              <a:t>UTC</a:t>
            </a:r>
            <a:r>
              <a:rPr lang="zh-CN" altLang="en-US" smtClean="0"/>
              <a:t>时间相比，</a:t>
            </a:r>
            <a:r>
              <a:rPr lang="en-US" altLang="zh-CN" smtClean="0"/>
              <a:t>time-zone-name</a:t>
            </a:r>
            <a:r>
              <a:rPr lang="zh-CN" altLang="en-US" smtClean="0"/>
              <a:t>减少的时间偏移量。即在系统默认的</a:t>
            </a:r>
            <a:r>
              <a:rPr lang="en-US" altLang="zh-CN" smtClean="0"/>
              <a:t>UTC</a:t>
            </a:r>
            <a:r>
              <a:rPr lang="zh-CN" altLang="en-US" smtClean="0"/>
              <a:t>时区的基础上，减去</a:t>
            </a:r>
            <a:r>
              <a:rPr lang="en-US" altLang="zh-CN" smtClean="0"/>
              <a:t>offset</a:t>
            </a:r>
            <a:r>
              <a:rPr lang="zh-CN" altLang="en-US" smtClean="0"/>
              <a:t>，就可以得到</a:t>
            </a:r>
            <a:r>
              <a:rPr lang="en-US" altLang="zh-CN" smtClean="0"/>
              <a:t>time-zone-name</a:t>
            </a:r>
            <a:r>
              <a:rPr lang="zh-CN" altLang="en-US" smtClean="0"/>
              <a:t>所标识的时区时间。</a:t>
            </a:r>
            <a:endParaRPr lang="en-US" altLang="zh-CN" smtClean="0"/>
          </a:p>
          <a:p>
            <a:r>
              <a:rPr lang="zh-CN" altLang="en-US" smtClean="0"/>
              <a:t>有的地区实行夏令时制，因此当进入夏令时实施区间的一刻，系统时间要根据用户的设定进行夏令时时间的调整。</a:t>
            </a:r>
            <a:r>
              <a:rPr lang="en-US" altLang="zh-CN" smtClean="0"/>
              <a:t>VRP</a:t>
            </a:r>
            <a:r>
              <a:rPr lang="zh-CN" altLang="en-US" smtClean="0"/>
              <a:t>支持夏令时功能。比如，在英国，从三月的最后一个星期天到十月最后一个星期天是夏令时区间，那么可以通过执行命令指定夏令时的开始和结束时间。</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41124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smtClean="0"/>
              <a:t>header</a:t>
            </a:r>
            <a:r>
              <a:rPr lang="zh-CN" altLang="en-US" smtClean="0"/>
              <a:t>命令用来设置用户登录设备时终端上显示的标题信息。</a:t>
            </a:r>
            <a:endParaRPr lang="en-US" altLang="zh-CN" smtClean="0"/>
          </a:p>
          <a:p>
            <a:r>
              <a:rPr lang="en-US" altLang="zh-CN" smtClean="0"/>
              <a:t>login</a:t>
            </a:r>
            <a:r>
              <a:rPr lang="zh-CN" altLang="en-US" smtClean="0"/>
              <a:t>参数指定当用户在登录设备认证过程中，激活终端连接时显示的标题信息。</a:t>
            </a:r>
            <a:endParaRPr lang="en-US" altLang="zh-CN" smtClean="0"/>
          </a:p>
          <a:p>
            <a:r>
              <a:rPr lang="en-US" altLang="zh-CN" smtClean="0"/>
              <a:t>shell</a:t>
            </a:r>
            <a:r>
              <a:rPr lang="zh-CN" altLang="en-US" smtClean="0"/>
              <a:t>参数指定当用户成功登录到设备上，已经建立了会话时显示的标题信息。</a:t>
            </a:r>
            <a:endParaRPr lang="en-US" altLang="zh-CN" smtClean="0"/>
          </a:p>
          <a:p>
            <a:r>
              <a:rPr lang="en-US" altLang="zh-CN" smtClean="0"/>
              <a:t>header</a:t>
            </a:r>
            <a:r>
              <a:rPr lang="zh-CN" altLang="en-US" smtClean="0"/>
              <a:t>的内容可以是字符串或文件名。当</a:t>
            </a:r>
            <a:r>
              <a:rPr lang="en-US" altLang="zh-CN" smtClean="0"/>
              <a:t>header</a:t>
            </a:r>
            <a:r>
              <a:rPr lang="zh-CN" altLang="en-US" smtClean="0"/>
              <a:t>的内容为字符串时，标题信息以第一个英文字符作为起始符号，最后一个相同的英文字符作为结束符；通常情况下，建议使用英文特殊符号，并需要确保在信息正文中没有此符号。</a:t>
            </a:r>
            <a:endParaRPr lang="en-US" altLang="zh-CN" smtClean="0"/>
          </a:p>
          <a:p>
            <a:r>
              <a:rPr lang="zh-CN" altLang="en-US" smtClean="0"/>
              <a:t>本例中，</a:t>
            </a:r>
            <a:r>
              <a:rPr lang="en-US" altLang="zh-CN" smtClean="0"/>
              <a:t>header</a:t>
            </a:r>
            <a:r>
              <a:rPr lang="zh-CN" altLang="en-US" smtClean="0"/>
              <a:t>的内容是字符串。字符串可以包含</a:t>
            </a:r>
            <a:r>
              <a:rPr lang="en-US" altLang="zh-CN" smtClean="0"/>
              <a:t>1-2000</a:t>
            </a:r>
            <a:r>
              <a:rPr lang="zh-CN" altLang="en-US" smtClean="0"/>
              <a:t>字符，包含空格。使用</a:t>
            </a:r>
            <a:r>
              <a:rPr lang="en-US" altLang="zh-CN" smtClean="0"/>
              <a:t>header { login | shell } information text</a:t>
            </a:r>
            <a:r>
              <a:rPr lang="zh-CN" altLang="en-US" smtClean="0"/>
              <a:t>命令能设置字符串形式的</a:t>
            </a:r>
            <a:r>
              <a:rPr lang="en-US" altLang="zh-CN" smtClean="0"/>
              <a:t>header</a:t>
            </a:r>
            <a:r>
              <a:rPr lang="zh-CN" altLang="en-US" smtClean="0"/>
              <a:t>。</a:t>
            </a:r>
            <a:endParaRPr lang="en-US" altLang="zh-CN" smtClean="0"/>
          </a:p>
          <a:p>
            <a:r>
              <a:rPr lang="zh-CN" altLang="en-US" smtClean="0"/>
              <a:t>若要设置文件形式的</a:t>
            </a:r>
            <a:r>
              <a:rPr lang="en-US" altLang="zh-CN" smtClean="0"/>
              <a:t>header</a:t>
            </a:r>
            <a:r>
              <a:rPr lang="zh-CN" altLang="en-US" smtClean="0"/>
              <a:t>，使用</a:t>
            </a:r>
            <a:r>
              <a:rPr lang="en-US" altLang="zh-CN" smtClean="0"/>
              <a:t>header { login | shell } file file-name </a:t>
            </a:r>
            <a:r>
              <a:rPr lang="zh-CN" altLang="en-US" smtClean="0"/>
              <a:t>命令。</a:t>
            </a:r>
            <a:r>
              <a:rPr lang="en-US" altLang="zh-CN" smtClean="0"/>
              <a:t>file-name</a:t>
            </a:r>
            <a:r>
              <a:rPr lang="zh-CN" altLang="en-US" smtClean="0"/>
              <a:t>参数指定了标题信息所使用的文件名，登陆前后，该文件的内容将以文本的形式显示出来。</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8044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smtClean="0"/>
              <a:t>系统将命令进行分级管理，以增加设备的安全性。设备管理员可以设置用户级别，一定级别的用户可以使用对应级别的命令行。缺省情况下命令级别分为</a:t>
            </a:r>
            <a:r>
              <a:rPr lang="en-US" altLang="zh-CN" smtClean="0"/>
              <a:t>0</a:t>
            </a:r>
            <a:r>
              <a:rPr lang="zh-CN" altLang="en-US" smtClean="0"/>
              <a:t>～</a:t>
            </a:r>
            <a:r>
              <a:rPr lang="en-US" altLang="zh-CN" smtClean="0"/>
              <a:t>3</a:t>
            </a:r>
            <a:r>
              <a:rPr lang="zh-CN" altLang="en-US" smtClean="0"/>
              <a:t>级，用户级别分为</a:t>
            </a:r>
            <a:r>
              <a:rPr lang="en-US" altLang="zh-CN" smtClean="0"/>
              <a:t>0</a:t>
            </a:r>
            <a:r>
              <a:rPr lang="zh-CN" altLang="en-US" smtClean="0"/>
              <a:t>～</a:t>
            </a:r>
            <a:r>
              <a:rPr lang="en-US" altLang="zh-CN" smtClean="0"/>
              <a:t>15</a:t>
            </a:r>
            <a:r>
              <a:rPr lang="zh-CN" altLang="en-US" smtClean="0"/>
              <a:t>级。用户</a:t>
            </a:r>
            <a:r>
              <a:rPr lang="en-US" altLang="zh-CN" smtClean="0"/>
              <a:t>0</a:t>
            </a:r>
            <a:r>
              <a:rPr lang="zh-CN" altLang="en-US" smtClean="0"/>
              <a:t>级为访问级别，对应网络诊断工具命令（</a:t>
            </a:r>
            <a:r>
              <a:rPr lang="en-US" altLang="zh-CN" smtClean="0"/>
              <a:t>ping</a:t>
            </a:r>
            <a:r>
              <a:rPr lang="zh-CN" altLang="en-US" smtClean="0"/>
              <a:t>、</a:t>
            </a:r>
            <a:r>
              <a:rPr lang="en-US" altLang="zh-CN" smtClean="0"/>
              <a:t>tracert</a:t>
            </a:r>
            <a:r>
              <a:rPr lang="zh-CN" altLang="en-US" smtClean="0"/>
              <a:t>）、从本设备出发访问外部设备的命令（</a:t>
            </a:r>
            <a:r>
              <a:rPr lang="en-US" altLang="zh-CN" smtClean="0"/>
              <a:t>Telnet</a:t>
            </a:r>
            <a:r>
              <a:rPr lang="zh-CN" altLang="en-US" smtClean="0"/>
              <a:t>客户端）、部分</a:t>
            </a:r>
            <a:r>
              <a:rPr lang="en-US" altLang="zh-CN" smtClean="0"/>
              <a:t>display</a:t>
            </a:r>
            <a:r>
              <a:rPr lang="zh-CN" altLang="en-US" smtClean="0"/>
              <a:t>命令等。用户</a:t>
            </a:r>
            <a:r>
              <a:rPr lang="en-US" altLang="zh-CN" smtClean="0"/>
              <a:t>1</a:t>
            </a:r>
            <a:r>
              <a:rPr lang="zh-CN" altLang="en-US" smtClean="0"/>
              <a:t>级为监控级别，对应命令级</a:t>
            </a:r>
            <a:r>
              <a:rPr lang="en-US" altLang="zh-CN" smtClean="0"/>
              <a:t>0</a:t>
            </a:r>
            <a:r>
              <a:rPr lang="zh-CN" altLang="en-US" smtClean="0"/>
              <a:t>、</a:t>
            </a:r>
            <a:r>
              <a:rPr lang="en-US" altLang="zh-CN" smtClean="0"/>
              <a:t>1</a:t>
            </a:r>
            <a:r>
              <a:rPr lang="zh-CN" altLang="en-US" smtClean="0"/>
              <a:t>级，包括用于系统维护的命令以及</a:t>
            </a:r>
            <a:r>
              <a:rPr lang="en-US" altLang="zh-CN" smtClean="0"/>
              <a:t>display</a:t>
            </a:r>
            <a:r>
              <a:rPr lang="zh-CN" altLang="en-US" smtClean="0"/>
              <a:t>等命令。用户</a:t>
            </a:r>
            <a:r>
              <a:rPr lang="en-US" altLang="zh-CN" smtClean="0"/>
              <a:t>2</a:t>
            </a:r>
            <a:r>
              <a:rPr lang="zh-CN" altLang="en-US" smtClean="0"/>
              <a:t>级是配置级别，包括向用户提供直接网络服务，包括路由、各个网络层次的命令。用户</a:t>
            </a:r>
            <a:r>
              <a:rPr lang="en-US" altLang="zh-CN" smtClean="0"/>
              <a:t>3-15</a:t>
            </a:r>
            <a:r>
              <a:rPr lang="zh-CN" altLang="en-US" smtClean="0"/>
              <a:t>级是管理级别，对应命令</a:t>
            </a:r>
            <a:r>
              <a:rPr lang="en-US" altLang="zh-CN" smtClean="0"/>
              <a:t>3</a:t>
            </a:r>
            <a:r>
              <a:rPr lang="zh-CN" altLang="en-US" smtClean="0"/>
              <a:t>级，该级别主要是用于系统运行的命令，对业务提供支撑作用，包括文件系统、</a:t>
            </a:r>
            <a:r>
              <a:rPr lang="en-US" altLang="zh-CN" smtClean="0"/>
              <a:t>FTP</a:t>
            </a:r>
            <a:r>
              <a:rPr lang="zh-CN" altLang="en-US" smtClean="0"/>
              <a:t>、</a:t>
            </a:r>
            <a:r>
              <a:rPr lang="en-US" altLang="zh-CN" smtClean="0"/>
              <a:t>TFTP</a:t>
            </a:r>
            <a:r>
              <a:rPr lang="zh-CN" altLang="en-US" smtClean="0"/>
              <a:t>下载、文件交换配置、电源供应控制，备份板控制、用户管理、命令级别设置、系统内部参数设置以及用于业务故障诊断的</a:t>
            </a:r>
            <a:r>
              <a:rPr lang="en-US" altLang="zh-CN" smtClean="0"/>
              <a:t>debugging</a:t>
            </a:r>
            <a:r>
              <a:rPr lang="zh-CN" altLang="en-US" smtClean="0"/>
              <a:t>命令。本例展示了如何修改命令级别，在用户视图下执行</a:t>
            </a:r>
            <a:r>
              <a:rPr lang="en-US" altLang="zh-CN" smtClean="0"/>
              <a:t>save</a:t>
            </a:r>
            <a:r>
              <a:rPr lang="zh-CN" altLang="en-US" smtClean="0"/>
              <a:t>命令需要</a:t>
            </a:r>
            <a:r>
              <a:rPr lang="en-US" altLang="zh-CN" smtClean="0"/>
              <a:t>3</a:t>
            </a:r>
            <a:r>
              <a:rPr lang="zh-CN" altLang="en-US" smtClean="0"/>
              <a:t>级的权限。</a:t>
            </a:r>
            <a:endParaRPr lang="en-US" altLang="zh-CN" smtClean="0"/>
          </a:p>
          <a:p>
            <a:r>
              <a:rPr lang="zh-CN" altLang="en-US" smtClean="0"/>
              <a:t>在具体使用中，如果我们有多个管理员帐号，但只允许某一个管理员保存系统配置，则可以将</a:t>
            </a:r>
            <a:r>
              <a:rPr lang="en-US" altLang="zh-CN" smtClean="0"/>
              <a:t>save</a:t>
            </a:r>
            <a:r>
              <a:rPr lang="zh-CN" altLang="en-US" smtClean="0"/>
              <a:t>命令的级别提高到</a:t>
            </a:r>
            <a:r>
              <a:rPr lang="en-US" altLang="zh-CN" smtClean="0"/>
              <a:t>4</a:t>
            </a:r>
            <a:r>
              <a:rPr lang="zh-CN" altLang="en-US" smtClean="0"/>
              <a:t>级，并定义只有该管理员有</a:t>
            </a:r>
            <a:r>
              <a:rPr lang="en-US" altLang="zh-CN" smtClean="0"/>
              <a:t>4</a:t>
            </a:r>
            <a:r>
              <a:rPr lang="zh-CN" altLang="en-US" smtClean="0"/>
              <a:t>级权限。这样，在不影响其他用户的情况下，可以实现对命令的使用控制。</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5961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dirty="0" smtClean="0"/>
              <a:t>每类用户界面都有对应的用户界面视图。用户界面（</a:t>
            </a:r>
            <a:r>
              <a:rPr lang="en-US" altLang="zh-CN" dirty="0" smtClean="0"/>
              <a:t>User-interface</a:t>
            </a:r>
            <a:r>
              <a:rPr lang="zh-CN" altLang="en-US" dirty="0" smtClean="0"/>
              <a:t>）视图是系统提供的一种命令行视图，用来配置和管理所有工作在异步交互方式下的物理接口和逻辑接口，从而达到统一管理各种用户界面的目的。在连接到设备前，用户要设置用户界面参数。系统支持的用户界面包括</a:t>
            </a:r>
            <a:r>
              <a:rPr lang="en-US" altLang="zh-CN" dirty="0" smtClean="0"/>
              <a:t>Console</a:t>
            </a:r>
            <a:r>
              <a:rPr lang="zh-CN" altLang="en-US" dirty="0" smtClean="0"/>
              <a:t>用户界面和</a:t>
            </a:r>
            <a:r>
              <a:rPr lang="en-US" altLang="zh-CN" dirty="0" smtClean="0"/>
              <a:t>VTY</a:t>
            </a:r>
            <a:r>
              <a:rPr lang="zh-CN" altLang="en-US" dirty="0" smtClean="0"/>
              <a:t>用户界面。控制口（</a:t>
            </a:r>
            <a:r>
              <a:rPr lang="en-US" altLang="zh-CN" dirty="0" smtClean="0"/>
              <a:t>Console Port</a:t>
            </a:r>
            <a:r>
              <a:rPr lang="zh-CN" altLang="en-US" dirty="0" smtClean="0"/>
              <a:t>）是一种通信串行端口，由设备的主控板提供。虚拟类型终端（</a:t>
            </a:r>
            <a:r>
              <a:rPr lang="en-US" altLang="zh-CN" dirty="0" smtClean="0"/>
              <a:t>Virtual Type Terminal</a:t>
            </a:r>
            <a:r>
              <a:rPr lang="zh-CN" altLang="en-US" dirty="0" smtClean="0"/>
              <a:t>）是一种虚拟线路端口，用户通过终端与设备建立</a:t>
            </a:r>
            <a:r>
              <a:rPr lang="en-US" altLang="zh-CN" dirty="0" smtClean="0"/>
              <a:t>Telnet</a:t>
            </a:r>
            <a:r>
              <a:rPr lang="zh-CN" altLang="en-US" dirty="0" smtClean="0"/>
              <a:t>或</a:t>
            </a:r>
            <a:r>
              <a:rPr lang="en-US" altLang="zh-CN" dirty="0" smtClean="0"/>
              <a:t>SSH</a:t>
            </a:r>
            <a:r>
              <a:rPr lang="zh-CN" altLang="en-US" dirty="0" smtClean="0"/>
              <a:t>连接后，也就建立了一条</a:t>
            </a:r>
            <a:r>
              <a:rPr lang="en-US" altLang="zh-CN" dirty="0" smtClean="0"/>
              <a:t>VTY</a:t>
            </a:r>
            <a:r>
              <a:rPr lang="zh-CN" altLang="en-US" dirty="0" smtClean="0"/>
              <a:t>，即用户可以通过</a:t>
            </a:r>
            <a:r>
              <a:rPr lang="en-US" altLang="zh-CN" dirty="0" smtClean="0"/>
              <a:t>VTY</a:t>
            </a:r>
            <a:r>
              <a:rPr lang="zh-CN" altLang="en-US" dirty="0" smtClean="0"/>
              <a:t>方式登录设备。设备一般最多支持</a:t>
            </a:r>
            <a:r>
              <a:rPr lang="en-US" altLang="zh-CN" dirty="0" smtClean="0"/>
              <a:t>15</a:t>
            </a:r>
            <a:r>
              <a:rPr lang="zh-CN" altLang="en-US" dirty="0" smtClean="0"/>
              <a:t>个用户同时通过</a:t>
            </a:r>
            <a:r>
              <a:rPr lang="en-US" altLang="zh-CN" dirty="0" smtClean="0"/>
              <a:t>VTY</a:t>
            </a:r>
            <a:r>
              <a:rPr lang="zh-CN" altLang="en-US" dirty="0" smtClean="0"/>
              <a:t>方式访问。执行</a:t>
            </a:r>
            <a:r>
              <a:rPr lang="en-US" altLang="zh-CN" dirty="0" smtClean="0"/>
              <a:t>user-interface maximum-</a:t>
            </a:r>
            <a:r>
              <a:rPr lang="en-US" altLang="zh-CN" dirty="0" err="1" smtClean="0"/>
              <a:t>vty</a:t>
            </a:r>
            <a:r>
              <a:rPr lang="en-US" altLang="zh-CN" dirty="0" smtClean="0"/>
              <a:t> number </a:t>
            </a:r>
            <a:r>
              <a:rPr lang="zh-CN" altLang="en-US" dirty="0" smtClean="0"/>
              <a:t>命令可以配置同时登录到设备的</a:t>
            </a:r>
            <a:r>
              <a:rPr lang="en-US" altLang="zh-CN" dirty="0" smtClean="0"/>
              <a:t>VTY</a:t>
            </a:r>
            <a:r>
              <a:rPr lang="zh-CN" altLang="en-US" dirty="0" smtClean="0"/>
              <a:t>类型用户界面的最大个数。如果将最大登录用户数设为</a:t>
            </a:r>
            <a:r>
              <a:rPr lang="en-US" altLang="zh-CN" dirty="0" smtClean="0"/>
              <a:t>0</a:t>
            </a:r>
            <a:r>
              <a:rPr lang="zh-CN" altLang="en-US" dirty="0" smtClean="0"/>
              <a:t>，则任何用户都不能通过</a:t>
            </a:r>
            <a:r>
              <a:rPr lang="en-US" altLang="zh-CN" dirty="0" smtClean="0"/>
              <a:t>Telnet</a:t>
            </a:r>
            <a:r>
              <a:rPr lang="zh-CN" altLang="en-US" dirty="0" smtClean="0"/>
              <a:t>或者</a:t>
            </a:r>
            <a:r>
              <a:rPr lang="en-US" altLang="zh-CN" dirty="0" smtClean="0"/>
              <a:t>SSH</a:t>
            </a:r>
            <a:r>
              <a:rPr lang="zh-CN" altLang="en-US" dirty="0" smtClean="0"/>
              <a:t>登录到路由器。</a:t>
            </a:r>
            <a:r>
              <a:rPr lang="en-US" altLang="zh-CN" dirty="0" smtClean="0"/>
              <a:t>display user-interface </a:t>
            </a:r>
            <a:r>
              <a:rPr lang="zh-CN" altLang="en-US" dirty="0" smtClean="0"/>
              <a:t>命令用来查看用户界面信息。</a:t>
            </a:r>
            <a:endParaRPr lang="en-US" altLang="zh-CN" dirty="0" smtClean="0"/>
          </a:p>
          <a:p>
            <a:r>
              <a:rPr lang="zh-CN" altLang="en-US" dirty="0" smtClean="0"/>
              <a:t>不同的设备，或使用不同版本的</a:t>
            </a:r>
            <a:r>
              <a:rPr lang="en-US" altLang="zh-CN" dirty="0" smtClean="0"/>
              <a:t>VRP</a:t>
            </a:r>
            <a:r>
              <a:rPr lang="zh-CN" altLang="en-US" dirty="0" smtClean="0"/>
              <a:t>软件系统，具体可以被使用的</a:t>
            </a:r>
            <a:r>
              <a:rPr lang="en-US" altLang="zh-CN" dirty="0" smtClean="0"/>
              <a:t>VTY</a:t>
            </a:r>
            <a:r>
              <a:rPr lang="zh-CN" altLang="en-US" dirty="0" smtClean="0"/>
              <a:t>接口的最大数量可能不同。</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0599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smtClean="0"/>
              <a:t>用户可以设置</a:t>
            </a:r>
            <a:r>
              <a:rPr lang="en-US" altLang="zh-CN" smtClean="0"/>
              <a:t>Console</a:t>
            </a:r>
            <a:r>
              <a:rPr lang="zh-CN" altLang="en-US" smtClean="0"/>
              <a:t>界面和</a:t>
            </a:r>
            <a:r>
              <a:rPr lang="en-US" altLang="zh-CN" smtClean="0"/>
              <a:t>VTY</a:t>
            </a:r>
            <a:r>
              <a:rPr lang="zh-CN" altLang="en-US" smtClean="0"/>
              <a:t>界面的属性，以提高系统安全性。如果一个连接上设备的用户一直处于空闲状态而不断开，可能会给系统带来很大风险，所以在等待一个超时时间后，系统会自动中断连接。这个闲置切断时间又称超时时间，默认为</a:t>
            </a:r>
            <a:r>
              <a:rPr lang="en-US" altLang="zh-CN" smtClean="0"/>
              <a:t>10</a:t>
            </a:r>
            <a:r>
              <a:rPr lang="zh-CN" altLang="en-US" smtClean="0"/>
              <a:t>分钟。</a:t>
            </a:r>
            <a:endParaRPr lang="en-US" altLang="zh-CN" smtClean="0"/>
          </a:p>
          <a:p>
            <a:r>
              <a:rPr lang="zh-CN" altLang="en-US" smtClean="0"/>
              <a:t>当</a:t>
            </a:r>
            <a:r>
              <a:rPr lang="en-US" altLang="zh-CN" smtClean="0"/>
              <a:t>display</a:t>
            </a:r>
            <a:r>
              <a:rPr lang="zh-CN" altLang="en-US" smtClean="0"/>
              <a:t>命令输出的信息超过一页时，系统会对输出内容进行分页，使用空格键切换下一页。</a:t>
            </a:r>
            <a:endParaRPr lang="en-US" altLang="zh-CN" smtClean="0"/>
          </a:p>
          <a:p>
            <a:r>
              <a:rPr lang="zh-CN" altLang="en-US" smtClean="0"/>
              <a:t>如果一页输出的信息过少或过多时，用户可以执行</a:t>
            </a:r>
            <a:r>
              <a:rPr lang="en-US" altLang="zh-CN" smtClean="0"/>
              <a:t>screen-length</a:t>
            </a:r>
            <a:r>
              <a:rPr lang="zh-CN" altLang="en-US" smtClean="0"/>
              <a:t>命令修改信息输出时一页的行数。默认行数为</a:t>
            </a:r>
            <a:r>
              <a:rPr lang="en-US" altLang="zh-CN" smtClean="0"/>
              <a:t>24</a:t>
            </a:r>
            <a:r>
              <a:rPr lang="zh-CN" altLang="en-US" smtClean="0"/>
              <a:t>，最大支持</a:t>
            </a:r>
            <a:r>
              <a:rPr lang="en-US" altLang="zh-CN" smtClean="0"/>
              <a:t>512</a:t>
            </a:r>
            <a:r>
              <a:rPr lang="zh-CN" altLang="en-US" smtClean="0"/>
              <a:t>行。不建议将行数设置为</a:t>
            </a:r>
            <a:r>
              <a:rPr lang="en-US" altLang="zh-CN" smtClean="0"/>
              <a:t>0</a:t>
            </a:r>
            <a:r>
              <a:rPr lang="zh-CN" altLang="en-US" smtClean="0"/>
              <a:t>，因为那样将不会显示任何输出内容了。</a:t>
            </a:r>
            <a:endParaRPr lang="en-US" altLang="zh-CN" smtClean="0"/>
          </a:p>
          <a:p>
            <a:r>
              <a:rPr lang="zh-CN" altLang="en-US" smtClean="0"/>
              <a:t>每条命令执行过后，执行的记录都保存在历史命令缓存区。用户可以利用</a:t>
            </a:r>
            <a:r>
              <a:rPr lang="en-US" altLang="zh-CN" smtClean="0"/>
              <a:t>(↑)</a:t>
            </a:r>
            <a:r>
              <a:rPr lang="zh-CN" altLang="en-US" smtClean="0"/>
              <a:t>，</a:t>
            </a:r>
            <a:r>
              <a:rPr lang="en-US" altLang="zh-CN" smtClean="0"/>
              <a:t>(↓)</a:t>
            </a:r>
            <a:r>
              <a:rPr lang="zh-CN" altLang="en-US" smtClean="0"/>
              <a:t>，</a:t>
            </a:r>
            <a:r>
              <a:rPr lang="en-US" altLang="zh-CN" smtClean="0"/>
              <a:t>CTRL+P</a:t>
            </a:r>
            <a:r>
              <a:rPr lang="zh-CN" altLang="en-US" smtClean="0"/>
              <a:t>，</a:t>
            </a:r>
            <a:r>
              <a:rPr lang="en-US" altLang="zh-CN" smtClean="0"/>
              <a:t>Ctrl+N</a:t>
            </a:r>
            <a:r>
              <a:rPr lang="zh-CN" altLang="en-US" smtClean="0"/>
              <a:t>这些快捷键调用这些命令。历史命令缓存区中默认能存储</a:t>
            </a:r>
            <a:r>
              <a:rPr lang="en-US" altLang="zh-CN" smtClean="0"/>
              <a:t>10</a:t>
            </a:r>
            <a:r>
              <a:rPr lang="zh-CN" altLang="en-US" smtClean="0"/>
              <a:t>条命令，可以通过运行</a:t>
            </a:r>
            <a:r>
              <a:rPr lang="en-US" altLang="zh-CN" smtClean="0"/>
              <a:t>history-command max-size</a:t>
            </a:r>
            <a:r>
              <a:rPr lang="zh-CN" altLang="en-US" smtClean="0"/>
              <a:t>改变可存储的命令数，最多可存储</a:t>
            </a:r>
            <a:r>
              <a:rPr lang="en-US" altLang="zh-CN" smtClean="0"/>
              <a:t>256</a:t>
            </a:r>
            <a:r>
              <a:rPr lang="zh-CN" altLang="en-US" smtClean="0"/>
              <a:t>条。</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55916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smtClean="0"/>
              <a:t>本页介绍只使用密码登陆的情况下，登陆权限的密码配置方式。</a:t>
            </a:r>
            <a:endParaRPr lang="en-US" altLang="zh-CN" smtClean="0"/>
          </a:p>
          <a:p>
            <a:r>
              <a:rPr lang="zh-CN" altLang="en-US" smtClean="0"/>
              <a:t>如果没有权限限制，未授权的用户就可以使用设备获取信息并更改配置。从设备安全的角度考虑，限制用户的访问和操作权限是很有必要的。用户权限和用户认证是提升终端安全的两种方式。用户权限要求规定用户的级别，一定级别的用户只能执行特定级别的命令。</a:t>
            </a:r>
            <a:endParaRPr lang="en-US" altLang="zh-CN" smtClean="0"/>
          </a:p>
          <a:p>
            <a:r>
              <a:rPr lang="zh-CN" altLang="en-US" smtClean="0"/>
              <a:t>配置用户界面的用户认证方式后，用户登录设备时，需要输入密码进行认证，这样就限制了用户访问设备的权限。在通过</a:t>
            </a:r>
            <a:r>
              <a:rPr lang="en-US" altLang="zh-CN" smtClean="0"/>
              <a:t>VTY</a:t>
            </a:r>
            <a:r>
              <a:rPr lang="zh-CN" altLang="en-US" smtClean="0"/>
              <a:t>进行</a:t>
            </a:r>
            <a:r>
              <a:rPr lang="en-US" altLang="zh-CN" smtClean="0"/>
              <a:t>Telnet</a:t>
            </a:r>
            <a:r>
              <a:rPr lang="zh-CN" altLang="en-US" smtClean="0"/>
              <a:t>连接时，所有接入设备的用户都必须要经过认证。</a:t>
            </a:r>
            <a:endParaRPr lang="en-US" altLang="zh-CN" smtClean="0"/>
          </a:p>
          <a:p>
            <a:r>
              <a:rPr lang="zh-CN" altLang="en-US" smtClean="0"/>
              <a:t>设备提供三种认证模式，</a:t>
            </a:r>
            <a:r>
              <a:rPr lang="en-US" altLang="zh-CN" smtClean="0"/>
              <a:t>AAA</a:t>
            </a:r>
            <a:r>
              <a:rPr lang="zh-CN" altLang="en-US" smtClean="0"/>
              <a:t>模式、密码认证模式和不认证模式。</a:t>
            </a:r>
            <a:r>
              <a:rPr lang="en-US" altLang="zh-CN" smtClean="0"/>
              <a:t>AAA</a:t>
            </a:r>
            <a:r>
              <a:rPr lang="zh-CN" altLang="en-US" smtClean="0"/>
              <a:t>认证模式具有很高的安全性，因为登录时必须输入用户名和密码。密码认证只需要输入登录密码即可，所以所有的用户使用的都是同一个密码。使用不认证模式就是不需要对用户认证直接登陆到设备。需要注意的是，</a:t>
            </a:r>
            <a:r>
              <a:rPr lang="en-US" altLang="zh-CN" smtClean="0"/>
              <a:t>Console</a:t>
            </a:r>
            <a:r>
              <a:rPr lang="zh-CN" altLang="en-US" smtClean="0"/>
              <a:t>界面默认使用不认证模式。</a:t>
            </a:r>
            <a:endParaRPr lang="en-US" altLang="zh-CN" smtClean="0"/>
          </a:p>
          <a:p>
            <a:r>
              <a:rPr lang="zh-CN" altLang="en-US" smtClean="0"/>
              <a:t>对于</a:t>
            </a:r>
            <a:r>
              <a:rPr lang="en-US" altLang="zh-CN" smtClean="0"/>
              <a:t>Telnet</a:t>
            </a:r>
            <a:r>
              <a:rPr lang="zh-CN" altLang="en-US" smtClean="0"/>
              <a:t>登录用户，授权是非常必要的，最好设置用户名、密码和指定和帐号相关联的权限。</a:t>
            </a:r>
            <a:endParaRPr lang="en-US" altLang="zh-CN" smtClean="0"/>
          </a:p>
          <a:p>
            <a:r>
              <a:rPr lang="zh-CN" altLang="en-US" smtClean="0"/>
              <a:t>注：不同</a:t>
            </a:r>
            <a:r>
              <a:rPr lang="en-US" altLang="zh-CN" smtClean="0"/>
              <a:t>VRP</a:t>
            </a:r>
            <a:r>
              <a:rPr lang="zh-CN" altLang="en-US" smtClean="0"/>
              <a:t>版本执行</a:t>
            </a:r>
            <a:r>
              <a:rPr lang="en-US" altLang="zh-CN" smtClean="0"/>
              <a:t>set authentication password cipher</a:t>
            </a:r>
            <a:r>
              <a:rPr lang="zh-CN" altLang="en-US" smtClean="0"/>
              <a:t>命令有差异：有些平台需要回车后输入密码，另外一些平台可直接在命令后输入密码。故在操作具体产品时请查阅相应</a:t>
            </a:r>
            <a:r>
              <a:rPr lang="en-US" altLang="zh-CN" smtClean="0"/>
              <a:t>VRP</a:t>
            </a:r>
            <a:r>
              <a:rPr lang="zh-CN" altLang="en-US" smtClean="0"/>
              <a:t>产品文档。</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4473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smtClean="0"/>
              <a:t>要在接口运行</a:t>
            </a:r>
            <a:r>
              <a:rPr lang="en-US" altLang="zh-CN" smtClean="0"/>
              <a:t>IP</a:t>
            </a:r>
            <a:r>
              <a:rPr lang="zh-CN" altLang="en-US" smtClean="0"/>
              <a:t>服务，必须为接口配置一个</a:t>
            </a:r>
            <a:r>
              <a:rPr lang="en-US" altLang="zh-CN" smtClean="0"/>
              <a:t>IP</a:t>
            </a:r>
            <a:r>
              <a:rPr lang="zh-CN" altLang="en-US" smtClean="0"/>
              <a:t>地址。一个接口一般只需要一个</a:t>
            </a:r>
            <a:r>
              <a:rPr lang="en-US" altLang="zh-CN" smtClean="0"/>
              <a:t>IP</a:t>
            </a:r>
            <a:r>
              <a:rPr lang="zh-CN" altLang="en-US" smtClean="0"/>
              <a:t>地址。在特殊情况下，也有可能为接口配置一个次要</a:t>
            </a:r>
            <a:r>
              <a:rPr lang="en-US" altLang="zh-CN" smtClean="0"/>
              <a:t>IP</a:t>
            </a:r>
            <a:r>
              <a:rPr lang="zh-CN" altLang="en-US" smtClean="0"/>
              <a:t>地址。例如，当路由器</a:t>
            </a:r>
            <a:r>
              <a:rPr lang="en-US" altLang="zh-CN" smtClean="0"/>
              <a:t>AR2200E</a:t>
            </a:r>
            <a:r>
              <a:rPr lang="zh-CN" altLang="en-US" smtClean="0"/>
              <a:t>的接口连接到一个物理网络时，该物理网络中的主机属于两个网段。为了让两个网段的主机都可以通过路由器</a:t>
            </a:r>
            <a:r>
              <a:rPr lang="en-US" altLang="zh-CN" smtClean="0"/>
              <a:t>AR2200E</a:t>
            </a:r>
            <a:r>
              <a:rPr lang="zh-CN" altLang="en-US" smtClean="0"/>
              <a:t>访问其它网络，可以配置一个主</a:t>
            </a:r>
            <a:r>
              <a:rPr lang="en-US" altLang="zh-CN" smtClean="0"/>
              <a:t>IP</a:t>
            </a:r>
            <a:r>
              <a:rPr lang="zh-CN" altLang="en-US" smtClean="0"/>
              <a:t>地址和一个次要</a:t>
            </a:r>
            <a:r>
              <a:rPr lang="en-US" altLang="zh-CN" smtClean="0"/>
              <a:t>IP</a:t>
            </a:r>
            <a:r>
              <a:rPr lang="zh-CN" altLang="en-US" smtClean="0"/>
              <a:t>地址。一个接口只能有一个主</a:t>
            </a:r>
            <a:r>
              <a:rPr lang="en-US" altLang="zh-CN" smtClean="0"/>
              <a:t>IP</a:t>
            </a:r>
            <a:r>
              <a:rPr lang="zh-CN" altLang="en-US" smtClean="0"/>
              <a:t>地址，如果接口配置了新的主</a:t>
            </a:r>
            <a:r>
              <a:rPr lang="en-US" altLang="zh-CN" smtClean="0"/>
              <a:t>IP</a:t>
            </a:r>
            <a:r>
              <a:rPr lang="zh-CN" altLang="en-US" smtClean="0"/>
              <a:t>地址，那么新的主</a:t>
            </a:r>
            <a:r>
              <a:rPr lang="en-US" altLang="zh-CN" smtClean="0"/>
              <a:t>IP</a:t>
            </a:r>
            <a:r>
              <a:rPr lang="zh-CN" altLang="en-US" smtClean="0"/>
              <a:t>地址就替代了原来的主</a:t>
            </a:r>
            <a:r>
              <a:rPr lang="en-US" altLang="zh-CN" smtClean="0"/>
              <a:t>IP</a:t>
            </a:r>
            <a:r>
              <a:rPr lang="zh-CN" altLang="en-US" smtClean="0"/>
              <a:t>地址。</a:t>
            </a:r>
            <a:endParaRPr lang="en-US" altLang="zh-CN" smtClean="0"/>
          </a:p>
          <a:p>
            <a:r>
              <a:rPr lang="zh-CN" altLang="en-US" smtClean="0"/>
              <a:t>用户可以利用</a:t>
            </a:r>
            <a:r>
              <a:rPr lang="en-US" altLang="zh-CN" smtClean="0"/>
              <a:t>ip address &lt;ip-address &gt; { mask | mask-length } </a:t>
            </a:r>
            <a:r>
              <a:rPr lang="zh-CN" altLang="en-US" smtClean="0"/>
              <a:t>命令为接口配置</a:t>
            </a:r>
            <a:r>
              <a:rPr lang="en-US" altLang="zh-CN" smtClean="0"/>
              <a:t>IP</a:t>
            </a:r>
            <a:r>
              <a:rPr lang="zh-CN" altLang="en-US" smtClean="0"/>
              <a:t>地址，这个命令中，</a:t>
            </a:r>
            <a:r>
              <a:rPr lang="en-US" altLang="zh-CN" smtClean="0"/>
              <a:t>mask</a:t>
            </a:r>
            <a:r>
              <a:rPr lang="zh-CN" altLang="en-US" smtClean="0"/>
              <a:t>代表的是</a:t>
            </a:r>
            <a:r>
              <a:rPr lang="en-US" altLang="zh-CN" smtClean="0"/>
              <a:t>32</a:t>
            </a:r>
            <a:r>
              <a:rPr lang="zh-CN" altLang="en-US" smtClean="0"/>
              <a:t>比特的子网掩码，如</a:t>
            </a:r>
            <a:r>
              <a:rPr lang="en-US" altLang="zh-CN" smtClean="0"/>
              <a:t>255.255.255.0</a:t>
            </a:r>
            <a:r>
              <a:rPr lang="zh-CN" altLang="en-US" smtClean="0"/>
              <a:t>，</a:t>
            </a:r>
            <a:r>
              <a:rPr lang="en-US" altLang="zh-CN" smtClean="0"/>
              <a:t>mask-length </a:t>
            </a:r>
            <a:r>
              <a:rPr lang="zh-CN" altLang="en-US" smtClean="0"/>
              <a:t>代表的是可替换的掩码长度值，如</a:t>
            </a:r>
            <a:r>
              <a:rPr lang="en-US" altLang="zh-CN" smtClean="0"/>
              <a:t>24</a:t>
            </a:r>
            <a:r>
              <a:rPr lang="zh-CN" altLang="en-US" smtClean="0"/>
              <a:t>，这两者可以交换使用。</a:t>
            </a:r>
            <a:endParaRPr lang="en-US" altLang="zh-CN" smtClean="0"/>
          </a:p>
          <a:p>
            <a:r>
              <a:rPr lang="en-US" altLang="zh-CN" smtClean="0"/>
              <a:t>Loopback</a:t>
            </a:r>
            <a:r>
              <a:rPr lang="zh-CN" altLang="en-US" smtClean="0"/>
              <a:t>接口是一个逻辑接口，可用来虚拟一个网络或者一个</a:t>
            </a:r>
            <a:r>
              <a:rPr lang="en-US" altLang="zh-CN" smtClean="0"/>
              <a:t>IP</a:t>
            </a:r>
            <a:r>
              <a:rPr lang="zh-CN" altLang="en-US" smtClean="0"/>
              <a:t>主机。在运行多种协议的时候，由于</a:t>
            </a:r>
            <a:r>
              <a:rPr lang="en-US" altLang="zh-CN" smtClean="0"/>
              <a:t>Loopback</a:t>
            </a:r>
            <a:r>
              <a:rPr lang="zh-CN" altLang="en-US" smtClean="0"/>
              <a:t>接口稳定可靠，所以也可以用来做管理接口。</a:t>
            </a:r>
            <a:endParaRPr lang="en-US" altLang="zh-CN" smtClean="0"/>
          </a:p>
          <a:p>
            <a:r>
              <a:rPr lang="zh-CN" altLang="en-US" smtClean="0"/>
              <a:t>在给物理接口配置</a:t>
            </a:r>
            <a:r>
              <a:rPr lang="en-US" altLang="zh-CN" smtClean="0"/>
              <a:t>IP</a:t>
            </a:r>
            <a:r>
              <a:rPr lang="zh-CN" altLang="en-US" smtClean="0"/>
              <a:t>地址时，需要关注该接口的物理状态。默认情况下，华为路由器和交换机的接口状态为</a:t>
            </a:r>
            <a:r>
              <a:rPr lang="en-US" altLang="zh-CN" smtClean="0"/>
              <a:t>up</a:t>
            </a:r>
            <a:r>
              <a:rPr lang="zh-CN" altLang="en-US" smtClean="0"/>
              <a:t>；如果该接口曾被手动关闭，则在配置完</a:t>
            </a:r>
            <a:r>
              <a:rPr lang="en-US" altLang="zh-CN" smtClean="0"/>
              <a:t>IP</a:t>
            </a:r>
            <a:r>
              <a:rPr lang="zh-CN" altLang="en-US" smtClean="0"/>
              <a:t>地址后，应使用</a:t>
            </a:r>
            <a:r>
              <a:rPr lang="en-US" altLang="zh-CN" smtClean="0"/>
              <a:t>undo shutdown</a:t>
            </a:r>
            <a:r>
              <a:rPr lang="zh-CN" altLang="en-US" smtClean="0"/>
              <a:t>打开该接口。</a:t>
            </a:r>
            <a:endParaRPr lang="en-US" altLang="zh-CN" smtClean="0"/>
          </a:p>
          <a:p>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75592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p:txBody>
          <a:bodyPr/>
          <a:lstStyle/>
          <a:p>
            <a:r>
              <a:rPr lang="zh-CN" altLang="en-US" smtClean="0"/>
              <a:t>华为网络设备同时只能有一个用户登录</a:t>
            </a:r>
            <a:r>
              <a:rPr lang="en-US" altLang="zh-CN" smtClean="0"/>
              <a:t>Console</a:t>
            </a:r>
            <a:r>
              <a:rPr lang="zh-CN" altLang="en-US" smtClean="0"/>
              <a:t>界面，因此</a:t>
            </a:r>
            <a:r>
              <a:rPr lang="en-US" altLang="zh-CN" smtClean="0"/>
              <a:t>Console</a:t>
            </a:r>
            <a:r>
              <a:rPr lang="zh-CN" altLang="en-US" smtClean="0"/>
              <a:t>用户的编号固定为</a:t>
            </a:r>
            <a:r>
              <a:rPr lang="en-US" altLang="zh-CN" smtClean="0"/>
              <a:t>0</a:t>
            </a:r>
            <a:r>
              <a:rPr lang="zh-CN" altLang="en-US" smtClean="0"/>
              <a:t>。</a:t>
            </a:r>
            <a:endParaRPr lang="en-US" altLang="zh-CN" smtClean="0"/>
          </a:p>
          <a:p>
            <a:r>
              <a:rPr lang="en-US" altLang="zh-CN" smtClean="0"/>
              <a:t>Loopback</a:t>
            </a:r>
            <a:r>
              <a:rPr lang="zh-CN" altLang="en-US" smtClean="0"/>
              <a:t>接口是一种逻辑接口，在未创建之前，</a:t>
            </a:r>
            <a:r>
              <a:rPr lang="en-US" altLang="zh-CN" smtClean="0"/>
              <a:t>Loopback</a:t>
            </a:r>
            <a:r>
              <a:rPr lang="zh-CN" altLang="en-US" smtClean="0"/>
              <a:t>接口并不存在。从创建开始，</a:t>
            </a:r>
            <a:r>
              <a:rPr lang="en-US" altLang="zh-CN" smtClean="0"/>
              <a:t>Loopback</a:t>
            </a:r>
            <a:r>
              <a:rPr lang="zh-CN" altLang="en-US" smtClean="0"/>
              <a:t>接口就一直存在，并一直保持</a:t>
            </a:r>
            <a:r>
              <a:rPr lang="en-US" altLang="zh-CN" smtClean="0"/>
              <a:t>Up</a:t>
            </a:r>
            <a:r>
              <a:rPr lang="zh-CN" altLang="en-US" smtClean="0"/>
              <a:t>状态，除非被手动关闭。</a:t>
            </a:r>
            <a:endParaRPr lang="en-US" altLang="zh-CN" smtClean="0"/>
          </a:p>
          <a:p>
            <a:endParaRPr lang="en-US" altLang="zh-CN"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30572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215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5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349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zh-CN" altLang="en-US" dirty="0" smtClean="0"/>
              <a:t>管理员和工程师如果要访问在通用路由平台</a:t>
            </a:r>
            <a:r>
              <a:rPr lang="en-US" altLang="zh-CN" dirty="0" smtClean="0"/>
              <a:t>VRP</a:t>
            </a:r>
            <a:r>
              <a:rPr lang="zh-CN" altLang="en-US" dirty="0" smtClean="0"/>
              <a:t>上运行的华为产品，首先要进入启动程序。开机界面信息提供了系统启动的运行程序和正在运行的</a:t>
            </a:r>
            <a:r>
              <a:rPr lang="en-US" altLang="zh-CN" dirty="0" smtClean="0"/>
              <a:t>VRP</a:t>
            </a:r>
            <a:r>
              <a:rPr lang="zh-CN" altLang="en-US" dirty="0" smtClean="0"/>
              <a:t>版本及其加载路径。启动完成以后，系统提示目前正在运行的是自动配置模式。用户可以选择是继续使用自动配置模式或是进入手动配置的模式。如果选择手动配置模式，在提示符处输入</a:t>
            </a:r>
            <a:r>
              <a:rPr lang="en-US" altLang="zh-CN" dirty="0" smtClean="0"/>
              <a:t>Y</a:t>
            </a:r>
            <a:r>
              <a:rPr lang="zh-CN" altLang="en-US" dirty="0" smtClean="0"/>
              <a:t>。在没有特别要求的情况下，我们选择手动配置模式。</a:t>
            </a:r>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38747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altLang="zh-CN" smtClean="0"/>
              <a:t>VRP</a:t>
            </a:r>
            <a:r>
              <a:rPr lang="zh-CN" altLang="en-US" smtClean="0"/>
              <a:t>分层的命令结构定义了很多命令行视图，每条命令只能在特定的视图中执行。本例介绍了常见的命令行视图。每个命令都注册在一个或多个命令视图下，用户只有先进入这个命令所在的视图，才能运行相应的命令。进入到</a:t>
            </a:r>
            <a:r>
              <a:rPr lang="en-US" altLang="zh-CN" smtClean="0"/>
              <a:t>VRP</a:t>
            </a:r>
            <a:r>
              <a:rPr lang="zh-CN" altLang="en-US" smtClean="0"/>
              <a:t>系统的配置界面后，</a:t>
            </a:r>
            <a:r>
              <a:rPr lang="en-US" altLang="zh-CN" smtClean="0"/>
              <a:t>VRP</a:t>
            </a:r>
            <a:r>
              <a:rPr lang="zh-CN" altLang="en-US" smtClean="0"/>
              <a:t>上最先出现的视图是用户视图。在该视图下，用户可以查看设备的运行状态和统计信息。</a:t>
            </a:r>
            <a:endParaRPr lang="en-US" altLang="zh-CN" smtClean="0"/>
          </a:p>
          <a:p>
            <a:r>
              <a:rPr lang="zh-CN" altLang="en-US" smtClean="0"/>
              <a:t>若要修改系统参数，用户必须进入系统视图。用户还可以通过系统视图进入其他的功能配置视图，如接口视图和协议视图。</a:t>
            </a:r>
            <a:endParaRPr lang="en-US" altLang="zh-CN" smtClean="0"/>
          </a:p>
          <a:p>
            <a:r>
              <a:rPr lang="zh-CN" altLang="en-US" smtClean="0"/>
              <a:t>通过提示符可以判断当前所处的视图，例如：“</a:t>
            </a:r>
            <a:r>
              <a:rPr lang="en-US" altLang="zh-CN" smtClean="0"/>
              <a:t>&lt;  &gt;”</a:t>
            </a:r>
            <a:r>
              <a:rPr lang="zh-CN" altLang="en-US" smtClean="0"/>
              <a:t>表示用户视图，“</a:t>
            </a:r>
            <a:r>
              <a:rPr lang="en-US" altLang="zh-CN" smtClean="0"/>
              <a:t>[  ]”</a:t>
            </a:r>
            <a:r>
              <a:rPr lang="zh-CN" altLang="en-US" smtClean="0"/>
              <a:t>表示除用户视图以外的其它视图。</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6225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zh-CN" altLang="en-US" smtClean="0"/>
              <a:t>为了简化操作，系统提供了快捷键，使用户能够快速执行操作。以上表格中提供了系统定义的快捷键。其他的快捷键功能如下：</a:t>
            </a:r>
            <a:endParaRPr lang="en-US" altLang="zh-CN" smtClean="0"/>
          </a:p>
          <a:p>
            <a:r>
              <a:rPr lang="en-US" altLang="zh-CN" smtClean="0"/>
              <a:t>CTRL+B </a:t>
            </a:r>
            <a:r>
              <a:rPr lang="zh-CN" altLang="en-US" smtClean="0"/>
              <a:t>将光标向左移动一个字符。</a:t>
            </a:r>
            <a:endParaRPr lang="en-US" altLang="zh-CN" smtClean="0"/>
          </a:p>
          <a:p>
            <a:r>
              <a:rPr lang="en-US" altLang="zh-CN" smtClean="0"/>
              <a:t>CTRL+D </a:t>
            </a:r>
            <a:r>
              <a:rPr lang="zh-CN" altLang="en-US" smtClean="0"/>
              <a:t>删除当前光标所在位置的字符。</a:t>
            </a:r>
            <a:endParaRPr lang="en-US" altLang="zh-CN" smtClean="0"/>
          </a:p>
          <a:p>
            <a:r>
              <a:rPr lang="en-US" altLang="zh-CN" smtClean="0"/>
              <a:t>CTRL+E </a:t>
            </a:r>
            <a:r>
              <a:rPr lang="zh-CN" altLang="en-US" smtClean="0"/>
              <a:t>将光标移动到当前行的末尾。</a:t>
            </a:r>
            <a:endParaRPr lang="en-US" altLang="zh-CN" smtClean="0"/>
          </a:p>
          <a:p>
            <a:r>
              <a:rPr lang="en-US" altLang="zh-CN" smtClean="0"/>
              <a:t>CTRL+F </a:t>
            </a:r>
            <a:r>
              <a:rPr lang="zh-CN" altLang="en-US" smtClean="0"/>
              <a:t>将光标向右移动一个字符。</a:t>
            </a:r>
            <a:endParaRPr lang="en-US" altLang="zh-CN" smtClean="0"/>
          </a:p>
          <a:p>
            <a:r>
              <a:rPr lang="en-US" altLang="zh-CN" smtClean="0"/>
              <a:t>CTRL+H </a:t>
            </a:r>
            <a:r>
              <a:rPr lang="zh-CN" altLang="en-US" smtClean="0"/>
              <a:t>删除光标左侧的一个字符。</a:t>
            </a:r>
            <a:endParaRPr lang="en-US" altLang="zh-CN" smtClean="0"/>
          </a:p>
          <a:p>
            <a:r>
              <a:rPr lang="en-US" altLang="zh-CN" smtClean="0"/>
              <a:t>CTRL+N </a:t>
            </a:r>
            <a:r>
              <a:rPr lang="zh-CN" altLang="en-US" smtClean="0"/>
              <a:t>显示历史命令缓冲区中的后一条命令。</a:t>
            </a:r>
            <a:endParaRPr lang="en-US" altLang="zh-CN" smtClean="0"/>
          </a:p>
          <a:p>
            <a:r>
              <a:rPr lang="en-US" altLang="zh-CN" smtClean="0"/>
              <a:t>CTRL+P </a:t>
            </a:r>
            <a:r>
              <a:rPr lang="zh-CN" altLang="en-US" smtClean="0"/>
              <a:t>显示历史命令缓冲区中的前一条命令。</a:t>
            </a:r>
            <a:endParaRPr lang="en-US" altLang="zh-CN" smtClean="0"/>
          </a:p>
          <a:p>
            <a:r>
              <a:rPr lang="en-US" altLang="zh-CN" smtClean="0"/>
              <a:t>CTRL+W </a:t>
            </a:r>
            <a:r>
              <a:rPr lang="zh-CN" altLang="en-US" smtClean="0"/>
              <a:t>删除光标左侧的一个字符串。</a:t>
            </a:r>
            <a:endParaRPr lang="en-US" altLang="zh-CN" smtClean="0"/>
          </a:p>
          <a:p>
            <a:r>
              <a:rPr lang="en-US" altLang="zh-CN" smtClean="0"/>
              <a:t>CTRL+X </a:t>
            </a:r>
            <a:r>
              <a:rPr lang="zh-CN" altLang="en-US" smtClean="0"/>
              <a:t>删除光标左侧所有的字符。</a:t>
            </a:r>
            <a:endParaRPr lang="en-US" altLang="zh-CN" smtClean="0"/>
          </a:p>
          <a:p>
            <a:r>
              <a:rPr lang="en-US" altLang="zh-CN" smtClean="0"/>
              <a:t>CTRL+Y </a:t>
            </a:r>
            <a:r>
              <a:rPr lang="zh-CN" altLang="en-US" smtClean="0"/>
              <a:t>删除光标所在位置及其右侧所有的字符。</a:t>
            </a:r>
            <a:endParaRPr lang="en-US" altLang="zh-CN" smtClean="0"/>
          </a:p>
          <a:p>
            <a:r>
              <a:rPr lang="en-US" altLang="zh-CN" smtClean="0"/>
              <a:t>ESC+B </a:t>
            </a:r>
            <a:r>
              <a:rPr lang="zh-CN" altLang="en-US" smtClean="0"/>
              <a:t>将光标向左移动一个字符串。</a:t>
            </a:r>
            <a:endParaRPr lang="en-US" altLang="zh-CN" smtClean="0"/>
          </a:p>
          <a:p>
            <a:r>
              <a:rPr lang="en-US" altLang="zh-CN" smtClean="0"/>
              <a:t>ESC+D </a:t>
            </a:r>
            <a:r>
              <a:rPr lang="zh-CN" altLang="en-US" smtClean="0"/>
              <a:t>删除光标右侧的一个字符串。</a:t>
            </a:r>
            <a:endParaRPr lang="en-US" altLang="zh-CN" smtClean="0"/>
          </a:p>
          <a:p>
            <a:r>
              <a:rPr lang="en-US" altLang="zh-CN" smtClean="0"/>
              <a:t>ESC+F </a:t>
            </a:r>
            <a:r>
              <a:rPr lang="zh-CN" altLang="en-US" smtClean="0"/>
              <a:t>将光标向右移动一个字符串。</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6939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dirty="0" smtClean="0"/>
              <a:t>还有一些其他功能键也可以用来执行类似的操作，比如，与</a:t>
            </a:r>
            <a:r>
              <a:rPr lang="en-US" altLang="zh-CN" dirty="0" smtClean="0"/>
              <a:t>CTRL+H</a:t>
            </a:r>
            <a:r>
              <a:rPr lang="zh-CN" altLang="en-US" dirty="0" smtClean="0"/>
              <a:t>的功能一样，退格也可以删除光标左侧的一个字符。向左的光标键</a:t>
            </a:r>
            <a:r>
              <a:rPr lang="en-US" altLang="zh-CN" dirty="0" smtClean="0"/>
              <a:t>(←)</a:t>
            </a:r>
            <a:r>
              <a:rPr lang="zh-CN" altLang="en-US" dirty="0" smtClean="0"/>
              <a:t>与向右的光标键</a:t>
            </a:r>
            <a:r>
              <a:rPr lang="en-US" altLang="zh-CN" dirty="0" smtClean="0"/>
              <a:t>(→)</a:t>
            </a:r>
            <a:r>
              <a:rPr lang="zh-CN" altLang="en-US" dirty="0" smtClean="0"/>
              <a:t>可以分别用来执行与</a:t>
            </a:r>
            <a:r>
              <a:rPr lang="en-US" altLang="zh-CN" dirty="0" smtClean="0"/>
              <a:t>CTRL+B</a:t>
            </a:r>
            <a:r>
              <a:rPr lang="zh-CN" altLang="en-US" dirty="0" smtClean="0"/>
              <a:t>和</a:t>
            </a:r>
            <a:r>
              <a:rPr lang="en-US" altLang="zh-CN" dirty="0" smtClean="0"/>
              <a:t>CTRL+F</a:t>
            </a:r>
            <a:r>
              <a:rPr lang="zh-CN" altLang="en-US" dirty="0" smtClean="0"/>
              <a:t>相同的功能。向下的光标键</a:t>
            </a:r>
            <a:r>
              <a:rPr lang="en-US" altLang="zh-CN" dirty="0" smtClean="0"/>
              <a:t>(↓)</a:t>
            </a:r>
            <a:r>
              <a:rPr lang="zh-CN" altLang="en-US" dirty="0" smtClean="0"/>
              <a:t>可以用来执行与</a:t>
            </a:r>
            <a:r>
              <a:rPr lang="en-US" altLang="zh-CN" dirty="0" err="1" smtClean="0"/>
              <a:t>Ctrl+N</a:t>
            </a:r>
            <a:r>
              <a:rPr lang="zh-CN" altLang="en-US" dirty="0" smtClean="0"/>
              <a:t>相同的功能，向上的光标键</a:t>
            </a:r>
            <a:r>
              <a:rPr lang="en-US" altLang="zh-CN" dirty="0" smtClean="0"/>
              <a:t>(↑) </a:t>
            </a:r>
            <a:r>
              <a:rPr lang="zh-CN" altLang="en-US" dirty="0" smtClean="0"/>
              <a:t>可以替换</a:t>
            </a:r>
            <a:r>
              <a:rPr lang="en-US" altLang="zh-CN" dirty="0" smtClean="0"/>
              <a:t>CTRL+P</a:t>
            </a:r>
            <a:r>
              <a:rPr lang="zh-CN" altLang="en-US" dirty="0" smtClean="0"/>
              <a:t>。</a:t>
            </a:r>
            <a:endParaRPr lang="en-US" altLang="zh-CN" dirty="0" smtClean="0"/>
          </a:p>
          <a:p>
            <a:r>
              <a:rPr lang="zh-CN" altLang="en-US" dirty="0" smtClean="0"/>
              <a:t>此外，若命令字的前几个字母是独一无二的，系统可以在输完该命令的前几个字母后自动将命令补充完整。如本例所示，用户只需输入</a:t>
            </a:r>
            <a:r>
              <a:rPr lang="en-US" altLang="zh-CN" dirty="0" smtClean="0"/>
              <a:t>inter</a:t>
            </a:r>
            <a:r>
              <a:rPr lang="zh-CN" altLang="en-US" dirty="0" smtClean="0"/>
              <a:t>并按</a:t>
            </a:r>
            <a:r>
              <a:rPr lang="en-US" altLang="zh-CN" dirty="0" smtClean="0"/>
              <a:t>Tab</a:t>
            </a:r>
            <a:r>
              <a:rPr lang="zh-CN" altLang="en-US" dirty="0" smtClean="0"/>
              <a:t>键，系统自动将命令补充为</a:t>
            </a:r>
            <a:r>
              <a:rPr lang="en-US" altLang="zh-CN" dirty="0" smtClean="0"/>
              <a:t>interface</a:t>
            </a:r>
            <a:r>
              <a:rPr lang="zh-CN" altLang="en-US" dirty="0" smtClean="0"/>
              <a:t>。若命令字并非独一无二的，按</a:t>
            </a:r>
            <a:r>
              <a:rPr lang="en-US" altLang="zh-CN" dirty="0" smtClean="0"/>
              <a:t>Tab</a:t>
            </a:r>
            <a:r>
              <a:rPr lang="zh-CN" altLang="en-US" dirty="0" smtClean="0"/>
              <a:t>键后将显示所有可能的命令。如输入</a:t>
            </a:r>
            <a:r>
              <a:rPr lang="en-US" altLang="zh-CN" dirty="0" smtClean="0"/>
              <a:t>in</a:t>
            </a:r>
            <a:r>
              <a:rPr lang="zh-CN" altLang="en-US" dirty="0" smtClean="0"/>
              <a:t>并按</a:t>
            </a:r>
            <a:r>
              <a:rPr lang="en-US" altLang="zh-CN" dirty="0" smtClean="0"/>
              <a:t>Tab</a:t>
            </a:r>
            <a:r>
              <a:rPr lang="zh-CN" altLang="en-US" dirty="0" smtClean="0"/>
              <a:t>键，系统会按顺序显示以下命令：</a:t>
            </a:r>
            <a:r>
              <a:rPr lang="en-US" altLang="zh-CN" dirty="0" smtClean="0"/>
              <a:t> info-center</a:t>
            </a:r>
            <a:r>
              <a:rPr lang="zh-CN" altLang="en-US" dirty="0" smtClean="0"/>
              <a:t>，</a:t>
            </a:r>
            <a:r>
              <a:rPr lang="en-US" altLang="zh-CN" dirty="0" smtClean="0"/>
              <a:t>interface</a:t>
            </a:r>
            <a:r>
              <a:rPr lang="zh-CN" altLang="en-US" dirty="0" smtClean="0"/>
              <a:t>。</a:t>
            </a:r>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55220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pPr marL="180975" lvl="1">
              <a:buSzPct val="60000"/>
              <a:buFont typeface="Wingdings" pitchFamily="2" charset="2"/>
              <a:buChar char="l"/>
            </a:pPr>
            <a:r>
              <a:rPr lang="en-US" altLang="zh-CN" dirty="0"/>
              <a:t>VRP</a:t>
            </a:r>
            <a:r>
              <a:rPr lang="zh-CN" altLang="en-US" dirty="0"/>
              <a:t>提供两种帮助功能，分别是部分帮助和完全帮助。</a:t>
            </a:r>
            <a:endParaRPr lang="en-US" altLang="zh-CN" dirty="0"/>
          </a:p>
          <a:p>
            <a:pPr marL="180975" lvl="1">
              <a:buSzPct val="60000"/>
              <a:buFont typeface="Wingdings" pitchFamily="2" charset="2"/>
              <a:buChar char="l"/>
            </a:pPr>
            <a:r>
              <a:rPr lang="zh-CN" altLang="en-US" dirty="0"/>
              <a:t>部分帮助指的是，当用户输入命令时，如果只记得此命令关键字的开头一个或几个字符，可以使用命令行的部分帮助获取以该字符串开头的所有关键字的提示，如本例中所示。</a:t>
            </a:r>
            <a:endParaRPr lang="en-US" altLang="zh-CN" dirty="0"/>
          </a:p>
          <a:p>
            <a:pPr marL="180975" lvl="1">
              <a:buSzPct val="60000"/>
              <a:buFont typeface="Wingdings" pitchFamily="2" charset="2"/>
              <a:buChar char="l"/>
            </a:pPr>
            <a:r>
              <a:rPr lang="zh-CN" altLang="en-US" dirty="0"/>
              <a:t>完全帮助指的是，在任一命令视图下，用户可以键入“</a:t>
            </a:r>
            <a:r>
              <a:rPr lang="en-US" altLang="zh-CN" dirty="0"/>
              <a:t>?</a:t>
            </a:r>
            <a:r>
              <a:rPr lang="zh-CN" altLang="en-US" dirty="0"/>
              <a:t>”获取该命令视图下所有的命令及其简单描述；如果键入一条命令关键字，后接以空格分隔的“</a:t>
            </a:r>
            <a:r>
              <a:rPr lang="en-US" altLang="zh-CN" dirty="0"/>
              <a:t>?</a:t>
            </a:r>
            <a:r>
              <a:rPr lang="zh-CN" altLang="en-US" dirty="0"/>
              <a:t>”，如果该位置为关键字，则列出全部关键字及其描述。</a:t>
            </a:r>
            <a:endParaRPr lang="en-US" altLang="zh-CN" dirty="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17182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zh-CN" altLang="en-US" smtClean="0"/>
              <a:t>网络上一般都会部署不止一台设备，管理员需要对这些设备进行统一管理。在进行设备调试的时候，首要任务是设置设备名。设备名用来唯一地标识一台设备。</a:t>
            </a:r>
            <a:r>
              <a:rPr lang="en-US" altLang="zh-CN" smtClean="0"/>
              <a:t>AR2200E</a:t>
            </a:r>
            <a:r>
              <a:rPr lang="zh-CN" altLang="en-US" smtClean="0"/>
              <a:t>路由器默认的设备名是</a:t>
            </a:r>
            <a:r>
              <a:rPr lang="en-US" altLang="zh-CN" smtClean="0"/>
              <a:t>Huawei</a:t>
            </a:r>
            <a:r>
              <a:rPr lang="zh-CN" altLang="en-US" smtClean="0"/>
              <a:t>，而</a:t>
            </a:r>
            <a:r>
              <a:rPr lang="en-US" altLang="zh-CN" smtClean="0"/>
              <a:t>S5720</a:t>
            </a:r>
            <a:r>
              <a:rPr lang="zh-CN" altLang="en-US" smtClean="0"/>
              <a:t>交换机默认的设备名是</a:t>
            </a:r>
            <a:r>
              <a:rPr lang="en-US" altLang="zh-CN" smtClean="0"/>
              <a:t>HUAWEI</a:t>
            </a:r>
            <a:r>
              <a:rPr lang="zh-CN" altLang="en-US" smtClean="0"/>
              <a:t>。设备名称一旦设置，立刻生效。</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87010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16971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smtClean="0"/>
              <a:t>命令行基础</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047556201"/>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zh-CN" altLang="en-US" smtClean="0"/>
              <a:t>配置系统时钟</a:t>
            </a:r>
          </a:p>
        </p:txBody>
      </p:sp>
      <p:graphicFrame>
        <p:nvGraphicFramePr>
          <p:cNvPr id="5" name="表格 4"/>
          <p:cNvGraphicFramePr>
            <a:graphicFrameLocks noGrp="1"/>
          </p:cNvGraphicFramePr>
          <p:nvPr>
            <p:extLst/>
          </p:nvPr>
        </p:nvGraphicFramePr>
        <p:xfrm>
          <a:off x="2279650" y="1543051"/>
          <a:ext cx="7632700" cy="1798637"/>
        </p:xfrm>
        <a:graphic>
          <a:graphicData uri="http://schemas.openxmlformats.org/drawingml/2006/table">
            <a:tbl>
              <a:tblPr firstRow="1" bandCol="1">
                <a:tableStyleId>{5C22544A-7EE6-4342-B048-85BDC9FD1C3A}</a:tableStyleId>
              </a:tblPr>
              <a:tblGrid>
                <a:gridCol w="3482432">
                  <a:extLst>
                    <a:ext uri="{9D8B030D-6E8A-4147-A177-3AD203B41FA5}">
                      <a16:colId xmlns:a16="http://schemas.microsoft.com/office/drawing/2014/main" val="20000"/>
                    </a:ext>
                  </a:extLst>
                </a:gridCol>
                <a:gridCol w="4150268">
                  <a:extLst>
                    <a:ext uri="{9D8B030D-6E8A-4147-A177-3AD203B41FA5}">
                      <a16:colId xmlns:a16="http://schemas.microsoft.com/office/drawing/2014/main" val="20001"/>
                    </a:ext>
                  </a:extLst>
                </a:gridCol>
              </a:tblGrid>
              <a:tr h="503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clock </a:t>
                      </a:r>
                      <a:r>
                        <a:rPr lang="en-US" altLang="zh-CN" sz="1600" b="0" kern="1200" dirty="0" err="1" smtClean="0">
                          <a:solidFill>
                            <a:schemeClr val="tx1"/>
                          </a:solidFill>
                          <a:latin typeface="+mn-ea"/>
                          <a:ea typeface="+mn-ea"/>
                          <a:cs typeface="Arial" charset="0"/>
                        </a:rPr>
                        <a:t>timezone</a:t>
                      </a:r>
                      <a:r>
                        <a:rPr lang="en-US" altLang="zh-CN" sz="1600" b="0" kern="1200" dirty="0" smtClean="0">
                          <a:solidFill>
                            <a:schemeClr val="tx1"/>
                          </a:solidFill>
                          <a:latin typeface="+mn-ea"/>
                          <a:ea typeface="+mn-ea"/>
                          <a:cs typeface="Arial" charset="0"/>
                        </a:rPr>
                        <a:t> </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设置所在时区</a:t>
                      </a:r>
                      <a:endParaRPr lang="en-US" altLang="zh-CN" sz="1600" b="0" kern="1200" dirty="0" smtClean="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2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clock </a:t>
                      </a:r>
                      <a:r>
                        <a:rPr lang="en-US" altLang="zh-CN" sz="1600" b="0" kern="1200" dirty="0" err="1" smtClean="0">
                          <a:solidFill>
                            <a:schemeClr val="tx1"/>
                          </a:solidFill>
                          <a:latin typeface="+mn-ea"/>
                          <a:ea typeface="+mn-ea"/>
                          <a:cs typeface="Arial" charset="0"/>
                        </a:rPr>
                        <a:t>datetime</a:t>
                      </a:r>
                      <a:endParaRPr lang="en-US" altLang="zh-CN" sz="1600" b="0" kern="1200" dirty="0" smtClean="0">
                        <a:solidFill>
                          <a:schemeClr val="tx1"/>
                        </a:solidFill>
                        <a:latin typeface="+mn-ea"/>
                        <a:ea typeface="+mn-ea"/>
                        <a:cs typeface="Arial" charset="0"/>
                      </a:endParaRP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设置当前时间和日期</a:t>
                      </a:r>
                      <a:endParaRPr lang="en-US" altLang="zh-CN" sz="1600" b="0" kern="1200" dirty="0" smtClean="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2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clock daylight-saving-time </a:t>
                      </a:r>
                    </a:p>
                  </a:txBody>
                  <a:tcPr marL="91438" marR="9143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设置采用夏时制</a:t>
                      </a:r>
                      <a:endParaRPr lang="en-US" altLang="zh-CN" sz="1600" b="0" kern="1200" dirty="0" smtClean="0">
                        <a:solidFill>
                          <a:schemeClr val="tx1"/>
                        </a:solidFill>
                        <a:latin typeface="+mn-ea"/>
                        <a:ea typeface="+mn-ea"/>
                        <a:cs typeface="Arial" charset="0"/>
                      </a:endParaRPr>
                    </a:p>
                  </a:txBody>
                  <a:tcPr marL="91438" marR="9143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5621" name="Rectangle 4"/>
          <p:cNvSpPr>
            <a:spLocks noChangeArrowheads="1"/>
          </p:cNvSpPr>
          <p:nvPr/>
        </p:nvSpPr>
        <p:spPr bwMode="auto">
          <a:xfrm>
            <a:off x="2279650" y="400526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clock </a:t>
            </a:r>
            <a:r>
              <a:rPr lang="en-US" altLang="zh-CN" sz="1400" dirty="0" err="1">
                <a:solidFill>
                  <a:srgbClr val="C00000"/>
                </a:solidFill>
                <a:latin typeface="Courier New" panose="02070309020205020404" pitchFamily="49" charset="0"/>
                <a:ea typeface="+mn-ea"/>
                <a:cs typeface="Courier New" panose="02070309020205020404" pitchFamily="49" charset="0"/>
              </a:rPr>
              <a:t>timezone</a:t>
            </a:r>
            <a:r>
              <a:rPr lang="en-US" altLang="zh-CN" sz="1400" dirty="0">
                <a:solidFill>
                  <a:srgbClr val="C00000"/>
                </a:solidFill>
                <a:latin typeface="Courier New" panose="02070309020205020404" pitchFamily="49" charset="0"/>
                <a:ea typeface="+mn-ea"/>
                <a:cs typeface="Courier New" panose="02070309020205020404" pitchFamily="49" charset="0"/>
              </a:rPr>
              <a:t> BJ add 08:00:00</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clock </a:t>
            </a:r>
            <a:r>
              <a:rPr lang="en-US" altLang="zh-CN" sz="1400" dirty="0" err="1">
                <a:solidFill>
                  <a:srgbClr val="C00000"/>
                </a:solidFill>
                <a:latin typeface="Courier New" panose="02070309020205020404" pitchFamily="49" charset="0"/>
                <a:ea typeface="+mn-ea"/>
                <a:cs typeface="Courier New" panose="02070309020205020404" pitchFamily="49" charset="0"/>
              </a:rPr>
              <a:t>datetime</a:t>
            </a:r>
            <a:r>
              <a:rPr lang="en-US" altLang="zh-CN" sz="1400" dirty="0">
                <a:solidFill>
                  <a:srgbClr val="C00000"/>
                </a:solidFill>
                <a:latin typeface="Courier New" panose="02070309020205020404" pitchFamily="49" charset="0"/>
                <a:ea typeface="+mn-ea"/>
                <a:cs typeface="Courier New" panose="02070309020205020404" pitchFamily="49" charset="0"/>
              </a:rPr>
              <a:t> 10:20:29 2016-04-11</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display clock </a:t>
            </a:r>
          </a:p>
          <a:p>
            <a:pPr>
              <a:lnSpc>
                <a:spcPct val="150000"/>
              </a:lnSpc>
            </a:pPr>
            <a:r>
              <a:rPr lang="en-US" altLang="zh-CN" sz="1400" dirty="0">
                <a:latin typeface="Courier New" panose="02070309020205020404" pitchFamily="49" charset="0"/>
                <a:ea typeface="+mn-ea"/>
                <a:cs typeface="Courier New" panose="02070309020205020404" pitchFamily="49" charset="0"/>
              </a:rPr>
              <a:t>2016-04-11 10:20:48</a:t>
            </a:r>
          </a:p>
          <a:p>
            <a:pPr>
              <a:lnSpc>
                <a:spcPct val="150000"/>
              </a:lnSpc>
            </a:pPr>
            <a:r>
              <a:rPr lang="en-US" altLang="zh-CN" sz="1400" dirty="0">
                <a:latin typeface="Courier New" panose="02070309020205020404" pitchFamily="49" charset="0"/>
                <a:ea typeface="+mn-ea"/>
                <a:cs typeface="Courier New" panose="02070309020205020404" pitchFamily="49" charset="0"/>
              </a:rPr>
              <a:t>Thursday</a:t>
            </a:r>
          </a:p>
          <a:p>
            <a:pPr>
              <a:lnSpc>
                <a:spcPct val="150000"/>
              </a:lnSpc>
            </a:pPr>
            <a:r>
              <a:rPr lang="en-US" altLang="zh-CN" sz="1400" dirty="0">
                <a:latin typeface="Courier New" panose="02070309020205020404" pitchFamily="49" charset="0"/>
                <a:ea typeface="+mn-ea"/>
                <a:cs typeface="Courier New" panose="02070309020205020404" pitchFamily="49" charset="0"/>
              </a:rPr>
              <a:t>Time Zone(BJ) : UTC+08:00</a:t>
            </a:r>
          </a:p>
        </p:txBody>
      </p:sp>
    </p:spTree>
    <p:extLst>
      <p:ext uri="{BB962C8B-B14F-4D97-AF65-F5344CB8AC3E}">
        <p14:creationId xmlns:p14="http://schemas.microsoft.com/office/powerpoint/2010/main" val="3021450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2279650" y="1544639"/>
          <a:ext cx="7608888" cy="1366837"/>
        </p:xfrm>
        <a:graphic>
          <a:graphicData uri="http://schemas.openxmlformats.org/drawingml/2006/table">
            <a:tbl>
              <a:tblPr firstRow="1" bandCol="1">
                <a:tableStyleId>{5C22544A-7EE6-4342-B048-85BDC9FD1C3A}</a:tableStyleId>
              </a:tblPr>
              <a:tblGrid>
                <a:gridCol w="1512094">
                  <a:extLst>
                    <a:ext uri="{9D8B030D-6E8A-4147-A177-3AD203B41FA5}">
                      <a16:colId xmlns:a16="http://schemas.microsoft.com/office/drawing/2014/main" val="20000"/>
                    </a:ext>
                  </a:extLst>
                </a:gridCol>
                <a:gridCol w="6096794">
                  <a:extLst>
                    <a:ext uri="{9D8B030D-6E8A-4147-A177-3AD203B41FA5}">
                      <a16:colId xmlns:a16="http://schemas.microsoft.com/office/drawing/2014/main" val="20001"/>
                    </a:ext>
                  </a:extLst>
                </a:gridCol>
              </a:tblGrid>
              <a:tr h="503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header login</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配置在用户登陆前显示的标题消息</a:t>
                      </a:r>
                      <a:endParaRPr lang="en-US" altLang="zh-CN" sz="1600" b="0" kern="1200" dirty="0" smtClean="0">
                        <a:solidFill>
                          <a:schemeClr val="tx1"/>
                        </a:solidFill>
                        <a:latin typeface="+mn-ea"/>
                        <a:ea typeface="+mn-ea"/>
                        <a:cs typeface="Arial" charset="0"/>
                      </a:endParaRP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header shell</a:t>
                      </a:r>
                    </a:p>
                  </a:txBody>
                  <a:tcPr marL="91443" marR="91443" marT="45694" marB="45694"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配置在用户登陆后显示的标题消息</a:t>
                      </a:r>
                      <a:endParaRPr lang="en-US" altLang="zh-CN" sz="1600" b="0" kern="1200" dirty="0" smtClean="0">
                        <a:solidFill>
                          <a:schemeClr val="tx1"/>
                        </a:solidFill>
                        <a:latin typeface="+mn-ea"/>
                        <a:ea typeface="+mn-ea"/>
                        <a:cs typeface="Arial" charset="0"/>
                      </a:endParaRPr>
                    </a:p>
                  </a:txBody>
                  <a:tcPr marL="91443" marR="91443" marT="45694" marB="45694"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7664" name="标题 9"/>
          <p:cNvSpPr>
            <a:spLocks noGrp="1"/>
          </p:cNvSpPr>
          <p:nvPr>
            <p:ph type="title"/>
          </p:nvPr>
        </p:nvSpPr>
        <p:spPr/>
        <p:txBody>
          <a:bodyPr/>
          <a:lstStyle/>
          <a:p>
            <a:r>
              <a:rPr lang="zh-CN" altLang="en-US" smtClean="0"/>
              <a:t>配置标题消息</a:t>
            </a:r>
            <a:endParaRPr lang="zh-CN" altLang="en-US" dirty="0" smtClean="0"/>
          </a:p>
        </p:txBody>
      </p:sp>
      <p:sp>
        <p:nvSpPr>
          <p:cNvPr id="27666" name="Rectangle 4"/>
          <p:cNvSpPr>
            <a:spLocks noChangeArrowheads="1"/>
          </p:cNvSpPr>
          <p:nvPr/>
        </p:nvSpPr>
        <p:spPr bwMode="auto">
          <a:xfrm>
            <a:off x="2279650" y="3573463"/>
            <a:ext cx="7632700" cy="2584450"/>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header login information "welcome to </a:t>
            </a:r>
            <a:r>
              <a:rPr lang="en-US" altLang="zh-CN" sz="1400" dirty="0" err="1">
                <a:solidFill>
                  <a:srgbClr val="C00000"/>
                </a:solidFill>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 certification!"</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header shell information "Please don't reboot the device!"</a:t>
            </a:r>
          </a:p>
          <a:p>
            <a:pPr>
              <a:lnSpc>
                <a:spcPct val="150000"/>
              </a:lnSpc>
            </a:pP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welcome to </a:t>
            </a:r>
            <a:r>
              <a:rPr lang="en-US" altLang="zh-CN" sz="1400" dirty="0" err="1">
                <a:latin typeface="Courier New" panose="02070309020205020404" pitchFamily="49" charset="0"/>
                <a:ea typeface="+mn-ea"/>
                <a:cs typeface="Courier New" panose="02070309020205020404" pitchFamily="49" charset="0"/>
              </a:rPr>
              <a:t>huawei</a:t>
            </a:r>
            <a:r>
              <a:rPr lang="en-US" altLang="zh-CN" sz="1400" dirty="0">
                <a:latin typeface="Courier New" panose="02070309020205020404" pitchFamily="49" charset="0"/>
                <a:ea typeface="+mn-ea"/>
                <a:cs typeface="Courier New" panose="02070309020205020404" pitchFamily="49" charset="0"/>
              </a:rPr>
              <a:t> certification!</a:t>
            </a:r>
          </a:p>
          <a:p>
            <a:pPr>
              <a:lnSpc>
                <a:spcPct val="150000"/>
              </a:lnSpc>
            </a:pPr>
            <a:r>
              <a:rPr lang="en-US" altLang="zh-CN" sz="1400" dirty="0">
                <a:latin typeface="Courier New" panose="02070309020205020404" pitchFamily="49" charset="0"/>
                <a:ea typeface="+mn-ea"/>
                <a:cs typeface="Courier New" panose="02070309020205020404" pitchFamily="49" charset="0"/>
              </a:rPr>
              <a:t>Login authentication</a:t>
            </a:r>
          </a:p>
          <a:p>
            <a:pPr>
              <a:lnSpc>
                <a:spcPct val="150000"/>
              </a:lnSpc>
            </a:pPr>
            <a:r>
              <a:rPr lang="en-US" altLang="zh-CN" sz="1400" dirty="0">
                <a:latin typeface="Courier New" panose="02070309020205020404" pitchFamily="49" charset="0"/>
                <a:ea typeface="+mn-ea"/>
                <a:cs typeface="Courier New" panose="02070309020205020404" pitchFamily="49" charset="0"/>
              </a:rPr>
              <a:t>Password:</a:t>
            </a:r>
          </a:p>
          <a:p>
            <a:pPr>
              <a:lnSpc>
                <a:spcPct val="150000"/>
              </a:lnSpc>
            </a:pPr>
            <a:r>
              <a:rPr lang="en-US" altLang="zh-CN" sz="1400" dirty="0">
                <a:latin typeface="Courier New" panose="02070309020205020404" pitchFamily="49" charset="0"/>
                <a:ea typeface="+mn-ea"/>
                <a:cs typeface="Courier New" panose="02070309020205020404" pitchFamily="49" charset="0"/>
              </a:rPr>
              <a:t>Please don't reboot the device!</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endParaRPr lang="zh-CN" altLang="en-US" sz="1400"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4182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smtClean="0"/>
              <a:t>命令等级</a:t>
            </a:r>
            <a:endParaRPr lang="zh-CN" altLang="en-US" dirty="0" smtClean="0"/>
          </a:p>
        </p:txBody>
      </p:sp>
      <p:graphicFrame>
        <p:nvGraphicFramePr>
          <p:cNvPr id="5" name="表格 4"/>
          <p:cNvGraphicFramePr>
            <a:graphicFrameLocks noGrp="1"/>
          </p:cNvGraphicFramePr>
          <p:nvPr>
            <p:extLst/>
          </p:nvPr>
        </p:nvGraphicFramePr>
        <p:xfrm>
          <a:off x="2279650" y="1585914"/>
          <a:ext cx="7632700" cy="2308225"/>
        </p:xfrm>
        <a:graphic>
          <a:graphicData uri="http://schemas.openxmlformats.org/drawingml/2006/table">
            <a:tbl>
              <a:tblPr/>
              <a:tblGrid>
                <a:gridCol w="1527175">
                  <a:extLst>
                    <a:ext uri="{9D8B030D-6E8A-4147-A177-3AD203B41FA5}">
                      <a16:colId xmlns:a16="http://schemas.microsoft.com/office/drawing/2014/main" val="20000"/>
                    </a:ext>
                  </a:extLst>
                </a:gridCol>
                <a:gridCol w="2252663">
                  <a:extLst>
                    <a:ext uri="{9D8B030D-6E8A-4147-A177-3AD203B41FA5}">
                      <a16:colId xmlns:a16="http://schemas.microsoft.com/office/drawing/2014/main" val="20001"/>
                    </a:ext>
                  </a:extLst>
                </a:gridCol>
                <a:gridCol w="3852862">
                  <a:extLst>
                    <a:ext uri="{9D8B030D-6E8A-4147-A177-3AD203B41FA5}">
                      <a16:colId xmlns:a16="http://schemas.microsoft.com/office/drawing/2014/main" val="20002"/>
                    </a:ext>
                  </a:extLst>
                </a:gridCol>
              </a:tblGrid>
              <a:tr h="42229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cs typeface="Arial" panose="020B0604020202020204" pitchFamily="34" charset="0"/>
                        </a:rPr>
                        <a:t>用户等级</a:t>
                      </a:r>
                      <a:endParaRPr kumimoji="0" lang="en-US" altLang="zh-CN" sz="1600" b="0" i="0" u="none" strike="noStrike" cap="none" normalizeH="0" baseline="0" dirty="0" smtClean="0">
                        <a:ln>
                          <a:noFill/>
                        </a:ln>
                        <a:solidFill>
                          <a:schemeClr val="bg1"/>
                        </a:solidFill>
                        <a:effectLst/>
                        <a:latin typeface="+mn-ea"/>
                        <a:ea typeface="+mn-ea"/>
                        <a:cs typeface="Arial" panose="020B0604020202020204" pitchFamily="34" charset="0"/>
                      </a:endParaRP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cs typeface="Arial" panose="020B0604020202020204" pitchFamily="34" charset="0"/>
                        </a:rPr>
                        <a:t>命令等级</a:t>
                      </a:r>
                      <a:endParaRPr kumimoji="0" lang="en-US" altLang="zh-CN" sz="1600" b="0" i="0" u="none" strike="noStrike" cap="none" normalizeH="0" baseline="0" dirty="0" smtClean="0">
                        <a:ln>
                          <a:noFill/>
                        </a:ln>
                        <a:solidFill>
                          <a:schemeClr val="bg1"/>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bg1"/>
                          </a:solidFill>
                          <a:effectLst/>
                          <a:latin typeface="+mn-ea"/>
                          <a:ea typeface="+mn-ea"/>
                          <a:cs typeface="Arial" panose="020B0604020202020204" pitchFamily="34" charset="0"/>
                        </a:rPr>
                        <a:t>名称</a:t>
                      </a:r>
                      <a:endParaRPr kumimoji="0" lang="en-US" altLang="zh-CN" sz="1600" b="0" i="0" u="none" strike="noStrike" cap="none" normalizeH="0" baseline="0" smtClean="0">
                        <a:ln>
                          <a:noFill/>
                        </a:ln>
                        <a:solidFill>
                          <a:schemeClr val="bg1"/>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384069">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n-ea"/>
                          <a:ea typeface="+mn-ea"/>
                          <a:cs typeface="Arial" panose="020B0604020202020204" pitchFamily="34" charset="0"/>
                        </a:rPr>
                        <a:t>0</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Arial" panose="020B0604020202020204" pitchFamily="34" charset="0"/>
                        </a:rPr>
                        <a:t>访问级</a:t>
                      </a:r>
                      <a:endParaRPr kumimoji="0" lang="en-US" altLang="zh-CN" sz="1600" b="0" i="0" u="none" strike="noStrike" cap="none" normalizeH="0" baseline="0" dirty="0" smtClean="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24">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1</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 and 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Arial" panose="020B0604020202020204" pitchFamily="34" charset="0"/>
                        </a:rPr>
                        <a:t>监控级</a:t>
                      </a:r>
                      <a:endParaRPr kumimoji="0" lang="en-US" altLang="zh-CN" sz="1600" b="0" i="0" u="none" strike="noStrike" cap="none" normalizeH="0" baseline="0" dirty="0" smtClean="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Arial" panose="020B0604020202020204" pitchFamily="34" charset="0"/>
                        </a:rPr>
                        <a:t>2</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0,1 and 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Arial" panose="020B0604020202020204" pitchFamily="34" charset="0"/>
                        </a:rPr>
                        <a:t>配置级</a:t>
                      </a:r>
                      <a:endParaRPr kumimoji="0" lang="en-US" altLang="zh-CN" sz="1600" b="0" i="0" u="none" strike="noStrike" cap="none" normalizeH="0" baseline="0" dirty="0" smtClean="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Arial" panose="020B0604020202020204" pitchFamily="34" charset="0"/>
                        </a:rPr>
                        <a:t>3-15</a:t>
                      </a:r>
                    </a:p>
                  </a:txBody>
                  <a:tcPr marT="45722" marB="457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ea"/>
                          <a:ea typeface="+mn-ea"/>
                          <a:cs typeface="Arial" panose="020B0604020202020204" pitchFamily="34" charset="0"/>
                        </a:rPr>
                        <a:t>0,1,2 and 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n-ea"/>
                          <a:ea typeface="+mn-ea"/>
                          <a:cs typeface="Arial" panose="020B0604020202020204" pitchFamily="34" charset="0"/>
                        </a:rPr>
                        <a:t>管理级</a:t>
                      </a:r>
                      <a:endParaRPr kumimoji="0" lang="en-US" altLang="zh-CN" sz="1600" b="0" i="0" u="none" strike="noStrike" cap="none" normalizeH="0" baseline="0" dirty="0" smtClean="0">
                        <a:ln>
                          <a:noFill/>
                        </a:ln>
                        <a:solidFill>
                          <a:srgbClr val="000000"/>
                        </a:solidFill>
                        <a:effectLst/>
                        <a:latin typeface="+mn-ea"/>
                        <a:ea typeface="+mn-ea"/>
                        <a:cs typeface="Arial" panose="020B0604020202020204" pitchFamily="34" charset="0"/>
                      </a:endParaRP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26" name="Rectangle 4"/>
          <p:cNvSpPr>
            <a:spLocks noChangeArrowheads="1"/>
          </p:cNvSpPr>
          <p:nvPr/>
        </p:nvSpPr>
        <p:spPr bwMode="auto">
          <a:xfrm>
            <a:off x="2279650" y="4581526"/>
            <a:ext cx="7632700" cy="64611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 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command-privilege level 3 view user save</a:t>
            </a:r>
          </a:p>
        </p:txBody>
      </p:sp>
    </p:spTree>
    <p:extLst>
      <p:ext uri="{BB962C8B-B14F-4D97-AF65-F5344CB8AC3E}">
        <p14:creationId xmlns:p14="http://schemas.microsoft.com/office/powerpoint/2010/main" val="1574883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2279650" y="1585914"/>
          <a:ext cx="7632700" cy="1293813"/>
        </p:xfrm>
        <a:graphic>
          <a:graphicData uri="http://schemas.openxmlformats.org/drawingml/2006/table">
            <a:tbl>
              <a:tblPr/>
              <a:tblGrid>
                <a:gridCol w="2943225">
                  <a:extLst>
                    <a:ext uri="{9D8B030D-6E8A-4147-A177-3AD203B41FA5}">
                      <a16:colId xmlns:a16="http://schemas.microsoft.com/office/drawing/2014/main" val="20000"/>
                    </a:ext>
                  </a:extLst>
                </a:gridCol>
                <a:gridCol w="4689475">
                  <a:extLst>
                    <a:ext uri="{9D8B030D-6E8A-4147-A177-3AD203B41FA5}">
                      <a16:colId xmlns:a16="http://schemas.microsoft.com/office/drawing/2014/main" val="20001"/>
                    </a:ext>
                  </a:extLst>
                </a:gridCol>
              </a:tblGrid>
              <a:tr h="40322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cs typeface="Arial" panose="020B0604020202020204" pitchFamily="34" charset="0"/>
                        </a:rPr>
                        <a:t>用户界面类型</a:t>
                      </a:r>
                      <a:endParaRPr kumimoji="0" lang="en-US" altLang="zh-CN" sz="1600" b="0" i="0" u="none" strike="noStrike" cap="none" normalizeH="0" baseline="0" dirty="0" smtClean="0">
                        <a:ln>
                          <a:noFill/>
                        </a:ln>
                        <a:solidFill>
                          <a:schemeClr val="bg1"/>
                        </a:solidFill>
                        <a:effectLst/>
                        <a:latin typeface="+mn-ea"/>
                        <a:ea typeface="+mn-ea"/>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cs typeface="Arial" panose="020B0604020202020204" pitchFamily="34" charset="0"/>
                        </a:rPr>
                        <a:t>编号</a:t>
                      </a:r>
                      <a:endParaRPr kumimoji="0" lang="en-US" altLang="zh-CN" sz="1600" b="0" i="0" u="none" strike="noStrike" cap="none" normalizeH="0" baseline="0" dirty="0" smtClean="0">
                        <a:ln>
                          <a:noFill/>
                        </a:ln>
                        <a:solidFill>
                          <a:schemeClr val="bg1"/>
                        </a:solidFill>
                        <a:effectLst/>
                        <a:latin typeface="+mn-ea"/>
                        <a:ea typeface="+mn-ea"/>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CC"/>
                    </a:solidFill>
                  </a:tcPr>
                </a:tc>
                <a:extLst>
                  <a:ext uri="{0D108BD9-81ED-4DB2-BD59-A6C34878D82A}">
                    <a16:rowId xmlns:a16="http://schemas.microsoft.com/office/drawing/2014/main" val="10000"/>
                  </a:ext>
                </a:extLst>
              </a:tr>
              <a:tr h="415925">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Console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VTY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Arial" panose="020B0604020202020204" pitchFamily="34" charset="0"/>
                        </a:rPr>
                        <a:t>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0" name="标题 9"/>
          <p:cNvSpPr>
            <a:spLocks noGrp="1"/>
          </p:cNvSpPr>
          <p:nvPr>
            <p:ph type="title"/>
          </p:nvPr>
        </p:nvSpPr>
        <p:spPr/>
        <p:txBody>
          <a:bodyPr/>
          <a:lstStyle/>
          <a:p>
            <a:r>
              <a:rPr lang="zh-CN" altLang="en-US" smtClean="0"/>
              <a:t>用户界面</a:t>
            </a:r>
          </a:p>
        </p:txBody>
      </p:sp>
      <p:sp>
        <p:nvSpPr>
          <p:cNvPr id="31763" name="Rectangle 3"/>
          <p:cNvSpPr>
            <a:spLocks noGrp="1" noChangeArrowheads="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VTY </a:t>
            </a:r>
            <a:r>
              <a:rPr lang="zh-CN" altLang="en-US" dirty="0" smtClean="0"/>
              <a:t>接口最大可配范围为</a:t>
            </a:r>
            <a:r>
              <a:rPr lang="en-US" altLang="zh-CN" dirty="0" smtClean="0"/>
              <a:t>0-14</a:t>
            </a:r>
            <a:r>
              <a:rPr lang="zh-CN" altLang="en-US" dirty="0" smtClean="0"/>
              <a:t>。</a:t>
            </a:r>
            <a:endParaRPr lang="zh-CN" altLang="en-US" dirty="0"/>
          </a:p>
        </p:txBody>
      </p:sp>
      <p:sp>
        <p:nvSpPr>
          <p:cNvPr id="31762" name="Rectangle 4"/>
          <p:cNvSpPr>
            <a:spLocks noChangeArrowheads="1"/>
          </p:cNvSpPr>
          <p:nvPr/>
        </p:nvSpPr>
        <p:spPr bwMode="auto">
          <a:xfrm>
            <a:off x="2279650" y="3573464"/>
            <a:ext cx="7632700" cy="9683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&lt;Huawei&gt;</a:t>
            </a:r>
            <a:r>
              <a:rPr lang="en-US" altLang="zh-CN" sz="1400" dirty="0">
                <a:solidFill>
                  <a:srgbClr val="C00000"/>
                </a:solidFill>
                <a:latin typeface="Courier New" panose="02070309020205020404" pitchFamily="49" charset="0"/>
                <a:ea typeface="宋体" panose="02010600030101010101" pitchFamily="2" charset="-122"/>
              </a:rPr>
              <a:t>system-view</a:t>
            </a:r>
          </a:p>
          <a:p>
            <a:pPr>
              <a:lnSpc>
                <a:spcPct val="150000"/>
              </a:lnSpc>
            </a:pPr>
            <a:r>
              <a:rPr lang="en-US" altLang="zh-CN" sz="1400" dirty="0">
                <a:latin typeface="Courier New" panose="02070309020205020404" pitchFamily="49" charset="0"/>
                <a:ea typeface="宋体" panose="02010600030101010101" pitchFamily="2" charset="-122"/>
              </a:rPr>
              <a:t>[Huawei]</a:t>
            </a:r>
            <a:r>
              <a:rPr lang="en-US" altLang="zh-CN" sz="1400" dirty="0">
                <a:solidFill>
                  <a:srgbClr val="C00000"/>
                </a:solidFill>
                <a:latin typeface="Courier New" panose="02070309020205020404" pitchFamily="49" charset="0"/>
                <a:ea typeface="宋体" panose="02010600030101010101" pitchFamily="2" charset="-122"/>
              </a:rPr>
              <a:t>user-interface </a:t>
            </a:r>
            <a:r>
              <a:rPr lang="en-US" altLang="zh-CN" sz="1400" dirty="0" err="1">
                <a:solidFill>
                  <a:srgbClr val="C00000"/>
                </a:solidFill>
                <a:latin typeface="Courier New" panose="02070309020205020404" pitchFamily="49" charset="0"/>
                <a:ea typeface="宋体" panose="02010600030101010101" pitchFamily="2" charset="-122"/>
              </a:rPr>
              <a:t>vty</a:t>
            </a:r>
            <a:r>
              <a:rPr lang="en-US" altLang="zh-CN" sz="1400" dirty="0">
                <a:solidFill>
                  <a:srgbClr val="C00000"/>
                </a:solidFill>
                <a:latin typeface="Courier New" panose="02070309020205020404" pitchFamily="49" charset="0"/>
                <a:ea typeface="宋体" panose="02010600030101010101" pitchFamily="2" charset="-122"/>
              </a:rPr>
              <a:t> 0 4</a:t>
            </a:r>
          </a:p>
          <a:p>
            <a:pPr>
              <a:lnSpc>
                <a:spcPct val="150000"/>
              </a:lnSpc>
            </a:pPr>
            <a:r>
              <a:rPr lang="en-US" altLang="zh-CN" sz="1400" dirty="0">
                <a:latin typeface="Courier New" panose="02070309020205020404" pitchFamily="49" charset="0"/>
                <a:ea typeface="宋体" panose="02010600030101010101" pitchFamily="2" charset="-122"/>
              </a:rPr>
              <a:t>[Huawei-ui-vty0-4]</a:t>
            </a:r>
            <a:endParaRPr lang="zh-CN" altLang="en-US" sz="14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9882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smtClean="0"/>
              <a:t>配置用户界面命令</a:t>
            </a:r>
          </a:p>
        </p:txBody>
      </p:sp>
      <p:graphicFrame>
        <p:nvGraphicFramePr>
          <p:cNvPr id="5" name="表格 4"/>
          <p:cNvGraphicFramePr>
            <a:graphicFrameLocks noGrp="1"/>
          </p:cNvGraphicFramePr>
          <p:nvPr>
            <p:extLst>
              <p:ext uri="{D42A27DB-BD31-4B8C-83A1-F6EECF244321}">
                <p14:modId xmlns:p14="http://schemas.microsoft.com/office/powerpoint/2010/main" val="3469036481"/>
              </p:ext>
            </p:extLst>
          </p:nvPr>
        </p:nvGraphicFramePr>
        <p:xfrm>
          <a:off x="2279650" y="1585914"/>
          <a:ext cx="7632700" cy="2071689"/>
        </p:xfrm>
        <a:graphic>
          <a:graphicData uri="http://schemas.openxmlformats.org/drawingml/2006/table">
            <a:tbl>
              <a:tblPr firstRow="1" bandCol="1">
                <a:tableStyleId>{5C22544A-7EE6-4342-B048-85BDC9FD1C3A}</a:tableStyleId>
              </a:tblPr>
              <a:tblGrid>
                <a:gridCol w="2108045">
                  <a:extLst>
                    <a:ext uri="{9D8B030D-6E8A-4147-A177-3AD203B41FA5}">
                      <a16:colId xmlns:a16="http://schemas.microsoft.com/office/drawing/2014/main" val="20000"/>
                    </a:ext>
                  </a:extLst>
                </a:gridCol>
                <a:gridCol w="5524655">
                  <a:extLst>
                    <a:ext uri="{9D8B030D-6E8A-4147-A177-3AD203B41FA5}">
                      <a16:colId xmlns:a16="http://schemas.microsoft.com/office/drawing/2014/main" val="20001"/>
                    </a:ext>
                  </a:extLst>
                </a:gridCol>
              </a:tblGrid>
              <a:tr h="4226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extLst>
                  <a:ext uri="{0D108BD9-81ED-4DB2-BD59-A6C34878D82A}">
                    <a16:rowId xmlns:a16="http://schemas.microsoft.com/office/drawing/2014/main" val="10000"/>
                  </a:ext>
                </a:extLst>
              </a:tr>
              <a:tr h="53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idle-timeout </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设置超时时间</a:t>
                      </a:r>
                      <a:endParaRPr lang="en-US" altLang="zh-CN" sz="1600" b="0" kern="1200" dirty="0" smtClean="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4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screen-length</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mn-ea"/>
                          <a:ea typeface="+mn-ea"/>
                        </a:rPr>
                        <a:t>设置指定终端屏幕的临时显示行数</a:t>
                      </a:r>
                      <a:endParaRPr lang="en-US" altLang="zh-CN" sz="1600" b="0" kern="1200" dirty="0" smtClean="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91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history-command max-size</a:t>
                      </a:r>
                    </a:p>
                  </a:txBody>
                  <a:tcPr marL="91447" marR="91447" marT="45716" marB="4571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mn-ea"/>
                          <a:ea typeface="+mn-ea"/>
                        </a:rPr>
                        <a:t>设置历史命令缓冲区的大小</a:t>
                      </a:r>
                      <a:endParaRPr lang="en-US" altLang="zh-CN" sz="1600" b="0" kern="1200" dirty="0" smtClean="0">
                        <a:solidFill>
                          <a:schemeClr val="tx1"/>
                        </a:solidFill>
                        <a:latin typeface="+mn-ea"/>
                        <a:ea typeface="+mn-ea"/>
                        <a:cs typeface="Arial" charset="0"/>
                      </a:endParaRPr>
                    </a:p>
                  </a:txBody>
                  <a:tcPr marL="91447" marR="91447" marT="45716" marB="4571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3813" name="Rectangle 4"/>
          <p:cNvSpPr>
            <a:spLocks noChangeArrowheads="1"/>
          </p:cNvSpPr>
          <p:nvPr/>
        </p:nvSpPr>
        <p:spPr bwMode="auto">
          <a:xfrm>
            <a:off x="2279650" y="422116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Set the size of the history command buffer to 20. </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[Huawei]user-interface console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[Huawei-ui-console0]</a:t>
            </a:r>
            <a:r>
              <a:rPr lang="en-US" altLang="zh-CN" sz="1400" dirty="0">
                <a:solidFill>
                  <a:srgbClr val="C00000"/>
                </a:solidFill>
                <a:latin typeface="Courier New" panose="02070309020205020404" pitchFamily="49" charset="0"/>
                <a:ea typeface="+mn-ea"/>
                <a:cs typeface="Courier New" panose="02070309020205020404" pitchFamily="49" charset="0"/>
              </a:rPr>
              <a:t>history-command max-size 20 </a:t>
            </a:r>
          </a:p>
          <a:p>
            <a:pPr>
              <a:lnSpc>
                <a:spcPct val="150000"/>
              </a:lnSpc>
            </a:pPr>
            <a:r>
              <a:rPr lang="en-US" altLang="zh-CN" sz="1400" dirty="0">
                <a:latin typeface="Courier New" panose="02070309020205020404" pitchFamily="49" charset="0"/>
                <a:ea typeface="+mn-ea"/>
                <a:cs typeface="Courier New" panose="02070309020205020404" pitchFamily="49" charset="0"/>
              </a:rPr>
              <a:t># Set the timeout duration to 1 minute and 30 seconds.</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[Huawei-ui-console0]</a:t>
            </a:r>
            <a:r>
              <a:rPr lang="en-US" altLang="zh-CN" sz="1400" dirty="0">
                <a:solidFill>
                  <a:srgbClr val="C00000"/>
                </a:solidFill>
                <a:latin typeface="Courier New" panose="02070309020205020404" pitchFamily="49" charset="0"/>
                <a:ea typeface="+mn-ea"/>
                <a:cs typeface="Courier New" panose="02070309020205020404" pitchFamily="49" charset="0"/>
              </a:rPr>
              <a:t>idle-timeout 1 30</a:t>
            </a:r>
          </a:p>
        </p:txBody>
      </p:sp>
    </p:spTree>
    <p:extLst>
      <p:ext uri="{BB962C8B-B14F-4D97-AF65-F5344CB8AC3E}">
        <p14:creationId xmlns:p14="http://schemas.microsoft.com/office/powerpoint/2010/main" val="3562995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smtClean="0"/>
              <a:t>配置登陆权限</a:t>
            </a:r>
          </a:p>
        </p:txBody>
      </p:sp>
      <p:graphicFrame>
        <p:nvGraphicFramePr>
          <p:cNvPr id="6" name="表格 5"/>
          <p:cNvGraphicFramePr>
            <a:graphicFrameLocks noGrp="1"/>
          </p:cNvGraphicFramePr>
          <p:nvPr>
            <p:extLst>
              <p:ext uri="{D42A27DB-BD31-4B8C-83A1-F6EECF244321}">
                <p14:modId xmlns:p14="http://schemas.microsoft.com/office/powerpoint/2010/main" val="4065261659"/>
              </p:ext>
            </p:extLst>
          </p:nvPr>
        </p:nvGraphicFramePr>
        <p:xfrm>
          <a:off x="2279650" y="1585913"/>
          <a:ext cx="7632700" cy="1492250"/>
        </p:xfrm>
        <a:graphic>
          <a:graphicData uri="http://schemas.openxmlformats.org/drawingml/2006/table">
            <a:tbl>
              <a:tblPr firstRow="1" bandCol="1">
                <a:tableStyleId>{5C22544A-7EE6-4342-B048-85BDC9FD1C3A}</a:tableStyleId>
              </a:tblPr>
              <a:tblGrid>
                <a:gridCol w="2942706">
                  <a:extLst>
                    <a:ext uri="{9D8B030D-6E8A-4147-A177-3AD203B41FA5}">
                      <a16:colId xmlns:a16="http://schemas.microsoft.com/office/drawing/2014/main" val="20000"/>
                    </a:ext>
                  </a:extLst>
                </a:gridCol>
                <a:gridCol w="4689994">
                  <a:extLst>
                    <a:ext uri="{9D8B030D-6E8A-4147-A177-3AD203B41FA5}">
                      <a16:colId xmlns:a16="http://schemas.microsoft.com/office/drawing/2014/main" val="20001"/>
                    </a:ext>
                  </a:extLst>
                </a:gridCol>
              </a:tblGrid>
              <a:tr h="4225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534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user privilege</a:t>
                      </a:r>
                      <a:endParaRPr lang="zh-CN" altLang="en-US" sz="1600" b="0" kern="1200" dirty="0">
                        <a:solidFill>
                          <a:schemeClr val="tx1"/>
                        </a:solidFill>
                        <a:latin typeface="+mn-ea"/>
                        <a:ea typeface="+mn-ea"/>
                        <a:cs typeface="Arial" charset="0"/>
                      </a:endParaRP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配置指定用户界面下的用户级别</a:t>
                      </a:r>
                      <a:endParaRPr lang="en-US" altLang="zh-CN" sz="1600" b="0" kern="1200" dirty="0" smtClean="0">
                        <a:solidFill>
                          <a:schemeClr val="tx1"/>
                        </a:solidFill>
                        <a:latin typeface="+mn-ea"/>
                        <a:ea typeface="+mn-ea"/>
                        <a:cs typeface="Arial" charset="0"/>
                      </a:endParaRP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4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set authentication password </a:t>
                      </a:r>
                      <a:endParaRPr lang="zh-CN" altLang="en-US" sz="1600" b="0" kern="1200" dirty="0">
                        <a:solidFill>
                          <a:schemeClr val="tx1"/>
                        </a:solidFill>
                        <a:latin typeface="+mn-ea"/>
                        <a:ea typeface="+mn-ea"/>
                        <a:cs typeface="Arial" charset="0"/>
                      </a:endParaRPr>
                    </a:p>
                  </a:txBody>
                  <a:tcPr marL="91447" marR="91447" marT="45706" marB="4570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配置本地认证密码</a:t>
                      </a:r>
                      <a:endParaRPr lang="en-US" altLang="zh-CN" sz="1600" b="0" kern="1200" dirty="0" smtClean="0">
                        <a:solidFill>
                          <a:schemeClr val="tx1"/>
                        </a:solidFill>
                        <a:latin typeface="+mn-ea"/>
                        <a:ea typeface="+mn-ea"/>
                        <a:cs typeface="Arial" charset="0"/>
                      </a:endParaRPr>
                    </a:p>
                  </a:txBody>
                  <a:tcPr marL="91447" marR="91447" marT="45706" marB="4570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5858" name="Rectangle 4"/>
          <p:cNvSpPr>
            <a:spLocks noChangeArrowheads="1"/>
          </p:cNvSpPr>
          <p:nvPr/>
        </p:nvSpPr>
        <p:spPr bwMode="auto">
          <a:xfrm>
            <a:off x="2279650" y="3825044"/>
            <a:ext cx="7632700" cy="193833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Set the user level on the VTY0 user interface to 2.</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a:t>
            </a:r>
          </a:p>
          <a:p>
            <a:pPr>
              <a:lnSpc>
                <a:spcPct val="150000"/>
              </a:lnSpc>
            </a:pPr>
            <a:r>
              <a:rPr lang="en-US" altLang="zh-CN" sz="1400" dirty="0">
                <a:latin typeface="Courier New" panose="02070309020205020404" pitchFamily="49" charset="0"/>
                <a:ea typeface="+mn-ea"/>
                <a:cs typeface="Courier New" panose="02070309020205020404" pitchFamily="49" charset="0"/>
              </a:rPr>
              <a:t>[Huawei]user-interface </a:t>
            </a:r>
            <a:r>
              <a:rPr lang="en-US" altLang="zh-CN" sz="1400" dirty="0" err="1">
                <a:latin typeface="Courier New" panose="02070309020205020404" pitchFamily="49" charset="0"/>
                <a:ea typeface="+mn-ea"/>
                <a:cs typeface="Courier New" panose="02070309020205020404" pitchFamily="49" charset="0"/>
              </a:rPr>
              <a:t>vty</a:t>
            </a:r>
            <a:r>
              <a:rPr lang="en-US" altLang="zh-CN" sz="1400" dirty="0">
                <a:latin typeface="Courier New" panose="02070309020205020404" pitchFamily="49" charset="0"/>
                <a:ea typeface="+mn-ea"/>
                <a:cs typeface="Courier New" panose="02070309020205020404" pitchFamily="49" charset="0"/>
              </a:rPr>
              <a:t>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[Huawei-ui-vty0]</a:t>
            </a:r>
            <a:r>
              <a:rPr lang="en-US" altLang="zh-CN" sz="1400" dirty="0">
                <a:solidFill>
                  <a:schemeClr val="tx2"/>
                </a:solidFill>
                <a:latin typeface="Courier New" panose="02070309020205020404" pitchFamily="49" charset="0"/>
                <a:ea typeface="+mn-ea"/>
                <a:cs typeface="Courier New" panose="02070309020205020404" pitchFamily="49" charset="0"/>
              </a:rPr>
              <a:t>user privilege level 2 </a:t>
            </a:r>
          </a:p>
          <a:p>
            <a:pPr>
              <a:lnSpc>
                <a:spcPct val="150000"/>
              </a:lnSpc>
            </a:pPr>
            <a:r>
              <a:rPr lang="en-US" altLang="zh-CN" sz="1400" dirty="0">
                <a:latin typeface="Courier New" panose="02070309020205020404" pitchFamily="49" charset="0"/>
                <a:ea typeface="+mn-ea"/>
                <a:cs typeface="Courier New" panose="02070309020205020404" pitchFamily="49" charset="0"/>
              </a:rPr>
              <a:t>[Huawei-ui-vty0-4]</a:t>
            </a:r>
            <a:r>
              <a:rPr lang="en-US" altLang="zh-CN" sz="1400" dirty="0">
                <a:solidFill>
                  <a:schemeClr val="tx2"/>
                </a:solidFill>
                <a:latin typeface="Courier New" panose="02070309020205020404" pitchFamily="49" charset="0"/>
                <a:ea typeface="+mn-ea"/>
                <a:cs typeface="Courier New" panose="02070309020205020404" pitchFamily="49" charset="0"/>
              </a:rPr>
              <a:t>set authentication password cipher</a:t>
            </a:r>
          </a:p>
          <a:p>
            <a:pPr>
              <a:lnSpc>
                <a:spcPct val="150000"/>
              </a:lnSpc>
            </a:pPr>
            <a:r>
              <a:rPr lang="en-US" altLang="zh-CN" sz="1400" dirty="0">
                <a:latin typeface="Courier New" panose="02070309020205020404" pitchFamily="49" charset="0"/>
                <a:ea typeface="+mn-ea"/>
                <a:cs typeface="Courier New" panose="02070309020205020404" pitchFamily="49" charset="0"/>
              </a:rPr>
              <a:t>Enter Password(&lt;8-128&gt;):</a:t>
            </a:r>
            <a:r>
              <a:rPr lang="en-US" altLang="zh-CN" sz="1400" dirty="0">
                <a:solidFill>
                  <a:schemeClr val="tx2"/>
                </a:solidFill>
                <a:latin typeface="Courier New" panose="02070309020205020404" pitchFamily="49" charset="0"/>
                <a:ea typeface="+mn-ea"/>
                <a:cs typeface="Courier New" panose="02070309020205020404" pitchFamily="49" charset="0"/>
              </a:rPr>
              <a:t>huawei123</a:t>
            </a:r>
          </a:p>
        </p:txBody>
      </p:sp>
    </p:spTree>
    <p:extLst>
      <p:ext uri="{BB962C8B-B14F-4D97-AF65-F5344CB8AC3E}">
        <p14:creationId xmlns:p14="http://schemas.microsoft.com/office/powerpoint/2010/main" val="1852639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20"/>
          <p:cNvCxnSpPr>
            <a:cxnSpLocks noChangeShapeType="1"/>
          </p:cNvCxnSpPr>
          <p:nvPr/>
        </p:nvCxnSpPr>
        <p:spPr bwMode="auto">
          <a:xfrm>
            <a:off x="7967664" y="2498725"/>
            <a:ext cx="7207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7891" name="直接连接符 22"/>
          <p:cNvCxnSpPr>
            <a:cxnSpLocks noChangeShapeType="1"/>
          </p:cNvCxnSpPr>
          <p:nvPr/>
        </p:nvCxnSpPr>
        <p:spPr bwMode="auto">
          <a:xfrm flipV="1">
            <a:off x="8688388" y="2354264"/>
            <a:ext cx="0" cy="2936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7892" name="直接连接符 17"/>
          <p:cNvCxnSpPr>
            <a:cxnSpLocks noChangeShapeType="1"/>
          </p:cNvCxnSpPr>
          <p:nvPr/>
        </p:nvCxnSpPr>
        <p:spPr bwMode="auto">
          <a:xfrm>
            <a:off x="3648075" y="2498726"/>
            <a:ext cx="4103688" cy="31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7893" name="标题 9"/>
          <p:cNvSpPr>
            <a:spLocks noGrp="1"/>
          </p:cNvSpPr>
          <p:nvPr>
            <p:ph type="title"/>
          </p:nvPr>
        </p:nvSpPr>
        <p:spPr/>
        <p:txBody>
          <a:bodyPr/>
          <a:lstStyle/>
          <a:p>
            <a:r>
              <a:rPr lang="zh-CN" altLang="en-US" smtClean="0"/>
              <a:t>配置接口</a:t>
            </a:r>
            <a:r>
              <a:rPr lang="en-US" altLang="zh-CN" smtClean="0"/>
              <a:t>IP</a:t>
            </a:r>
            <a:r>
              <a:rPr lang="zh-CN" altLang="en-US" smtClean="0"/>
              <a:t>地址</a:t>
            </a:r>
            <a:endParaRPr lang="zh-CN" altLang="en-US" dirty="0" smtClean="0"/>
          </a:p>
        </p:txBody>
      </p:sp>
      <p:sp>
        <p:nvSpPr>
          <p:cNvPr id="37895" name="TextBox 8"/>
          <p:cNvSpPr txBox="1">
            <a:spLocks noChangeArrowheads="1"/>
          </p:cNvSpPr>
          <p:nvPr/>
        </p:nvSpPr>
        <p:spPr bwMode="auto">
          <a:xfrm>
            <a:off x="3143672" y="1891047"/>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mn-ea"/>
                <a:ea typeface="+mn-ea"/>
              </a:rPr>
              <a:t>RTA</a:t>
            </a:r>
            <a:endParaRPr lang="zh-CN" altLang="en-US" sz="1200" dirty="0">
              <a:latin typeface="+mn-ea"/>
              <a:ea typeface="+mn-ea"/>
            </a:endParaRPr>
          </a:p>
        </p:txBody>
      </p:sp>
      <p:sp>
        <p:nvSpPr>
          <p:cNvPr id="37898" name="TextBox 8"/>
          <p:cNvSpPr txBox="1">
            <a:spLocks noChangeArrowheads="1"/>
          </p:cNvSpPr>
          <p:nvPr/>
        </p:nvSpPr>
        <p:spPr bwMode="auto">
          <a:xfrm>
            <a:off x="7922135" y="1891861"/>
            <a:ext cx="4657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rPr>
              <a:t>RTB</a:t>
            </a:r>
            <a:endParaRPr lang="zh-CN" altLang="en-US" sz="1200">
              <a:latin typeface="+mn-ea"/>
              <a:ea typeface="+mn-ea"/>
            </a:endParaRPr>
          </a:p>
        </p:txBody>
      </p:sp>
      <p:sp>
        <p:nvSpPr>
          <p:cNvPr id="37900" name="TextBox 8"/>
          <p:cNvSpPr txBox="1">
            <a:spLocks noChangeArrowheads="1"/>
          </p:cNvSpPr>
          <p:nvPr/>
        </p:nvSpPr>
        <p:spPr bwMode="auto">
          <a:xfrm>
            <a:off x="3707243" y="2509839"/>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dirty="0">
                <a:latin typeface="+mn-ea"/>
                <a:ea typeface="+mn-ea"/>
              </a:rPr>
              <a:t>G0/0/0</a:t>
            </a:r>
            <a:endParaRPr lang="zh-CN" altLang="en-US" sz="1200" dirty="0">
              <a:latin typeface="+mn-ea"/>
              <a:ea typeface="+mn-ea"/>
            </a:endParaRPr>
          </a:p>
        </p:txBody>
      </p:sp>
      <p:sp>
        <p:nvSpPr>
          <p:cNvPr id="37901" name="TextBox 8"/>
          <p:cNvSpPr txBox="1">
            <a:spLocks noChangeArrowheads="1"/>
          </p:cNvSpPr>
          <p:nvPr/>
        </p:nvSpPr>
        <p:spPr bwMode="auto">
          <a:xfrm>
            <a:off x="7117193" y="2509839"/>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rPr>
              <a:t>G0/0/0</a:t>
            </a:r>
            <a:endParaRPr lang="zh-CN" altLang="en-US" sz="1200">
              <a:latin typeface="+mn-ea"/>
              <a:ea typeface="+mn-ea"/>
            </a:endParaRPr>
          </a:p>
        </p:txBody>
      </p:sp>
      <p:sp>
        <p:nvSpPr>
          <p:cNvPr id="37902" name="AutoShape 28"/>
          <p:cNvSpPr>
            <a:spLocks/>
          </p:cNvSpPr>
          <p:nvPr/>
        </p:nvSpPr>
        <p:spPr bwMode="auto">
          <a:xfrm>
            <a:off x="2927351" y="3434786"/>
            <a:ext cx="6265863" cy="2677656"/>
          </a:xfrm>
          <a:prstGeom prst="accentBorderCallout3">
            <a:avLst>
              <a:gd name="adj1" fmla="val 14088"/>
              <a:gd name="adj2" fmla="val 101218"/>
              <a:gd name="adj3" fmla="val 14088"/>
              <a:gd name="adj4" fmla="val 103042"/>
              <a:gd name="adj5" fmla="val -13616"/>
              <a:gd name="adj6" fmla="val 103042"/>
              <a:gd name="adj7" fmla="val -21148"/>
              <a:gd name="adj8" fmla="val 91384"/>
            </a:avLst>
          </a:prstGeom>
          <a:solidFill>
            <a:schemeClr val="bg1">
              <a:lumMod val="85000"/>
            </a:schemeClr>
          </a:solidFill>
          <a:ln w="19050" algn="ctr">
            <a:noFill/>
            <a:miter lim="800000"/>
            <a:headEnd/>
            <a:tailEnd type="arrow" w="med" len="med"/>
          </a:ln>
          <a:effectLst/>
          <a:extLst/>
        </p:spPr>
        <p:txBody>
          <a:bodyPr anchor="ctr">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 Configure an IP address 10.0.12.1/24 and an IP address 1.1.1.1/32 for LoopBack0.</a:t>
            </a:r>
          </a:p>
          <a:p>
            <a:pPr>
              <a:lnSpc>
                <a:spcPct val="150000"/>
              </a:lnSpc>
            </a:pPr>
            <a:r>
              <a:rPr lang="en-US" altLang="zh-CN" sz="1400" dirty="0">
                <a:latin typeface="Courier New" panose="02070309020205020404" pitchFamily="49" charset="0"/>
                <a:ea typeface="+mn-ea"/>
                <a:cs typeface="Courier New" panose="02070309020205020404" pitchFamily="49" charset="0"/>
              </a:rPr>
              <a:t>&lt;Huawei&gt;system-view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chemeClr val="tx2"/>
                </a:solidFill>
                <a:latin typeface="Courier New" panose="02070309020205020404" pitchFamily="49" charset="0"/>
                <a:ea typeface="+mn-ea"/>
                <a:cs typeface="Courier New" panose="02070309020205020404" pitchFamily="49" charset="0"/>
              </a:rPr>
              <a:t>interface </a:t>
            </a:r>
            <a:r>
              <a:rPr lang="en-US" altLang="zh-CN" sz="1400" dirty="0" err="1">
                <a:solidFill>
                  <a:schemeClr val="tx2"/>
                </a:solidFill>
                <a:latin typeface="Courier New" panose="02070309020205020404" pitchFamily="49" charset="0"/>
                <a:ea typeface="+mn-ea"/>
                <a:cs typeface="Courier New" panose="02070309020205020404" pitchFamily="49" charset="0"/>
              </a:rPr>
              <a:t>gigabitethernet</a:t>
            </a:r>
            <a:r>
              <a:rPr lang="en-US" altLang="zh-CN" sz="1400" dirty="0">
                <a:solidFill>
                  <a:schemeClr val="tx2"/>
                </a:solidFill>
                <a:latin typeface="Courier New" panose="02070309020205020404" pitchFamily="49" charset="0"/>
                <a:ea typeface="+mn-ea"/>
                <a:cs typeface="Courier New" panose="02070309020205020404" pitchFamily="49" charset="0"/>
              </a:rPr>
              <a:t> 0/0/0 </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a:t>
            </a:r>
            <a:r>
              <a:rPr lang="en-US" altLang="zh-CN" sz="1400" dirty="0" err="1">
                <a:solidFill>
                  <a:schemeClr val="tx2"/>
                </a:solidFill>
                <a:latin typeface="Courier New" panose="02070309020205020404" pitchFamily="49" charset="0"/>
                <a:ea typeface="+mn-ea"/>
                <a:cs typeface="Courier New" panose="02070309020205020404" pitchFamily="49" charset="0"/>
              </a:rPr>
              <a:t>ip</a:t>
            </a:r>
            <a:r>
              <a:rPr lang="en-US" altLang="zh-CN" sz="1400" dirty="0">
                <a:solidFill>
                  <a:schemeClr val="tx2"/>
                </a:solidFill>
                <a:latin typeface="Courier New" panose="02070309020205020404" pitchFamily="49" charset="0"/>
                <a:ea typeface="+mn-ea"/>
                <a:cs typeface="Courier New" panose="02070309020205020404" pitchFamily="49" charset="0"/>
              </a:rPr>
              <a:t> address 10.0.12.1 255.255.255.0</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a:t>
            </a:r>
            <a:r>
              <a:rPr lang="en-US" altLang="zh-CN" sz="1400" dirty="0">
                <a:solidFill>
                  <a:schemeClr val="tx2"/>
                </a:solidFill>
                <a:latin typeface="Courier New" panose="02070309020205020404" pitchFamily="49" charset="0"/>
                <a:ea typeface="+mn-ea"/>
                <a:cs typeface="Courier New" panose="02070309020205020404" pitchFamily="49" charset="0"/>
              </a:rPr>
              <a:t>interface loopback 0</a:t>
            </a:r>
          </a:p>
          <a:p>
            <a:pPr>
              <a:lnSpc>
                <a:spcPct val="150000"/>
              </a:lnSpc>
            </a:pPr>
            <a:r>
              <a:rPr lang="en-US" altLang="zh-CN" sz="1400" dirty="0">
                <a:latin typeface="Courier New" panose="02070309020205020404" pitchFamily="49" charset="0"/>
                <a:ea typeface="+mn-ea"/>
                <a:cs typeface="Courier New" panose="02070309020205020404" pitchFamily="49" charset="0"/>
              </a:rPr>
              <a:t>[Huawei-LoopBack0]</a:t>
            </a:r>
            <a:r>
              <a:rPr lang="en-US" altLang="zh-CN" sz="1400" dirty="0" err="1">
                <a:solidFill>
                  <a:schemeClr val="tx2"/>
                </a:solidFill>
                <a:latin typeface="Courier New" panose="02070309020205020404" pitchFamily="49" charset="0"/>
                <a:ea typeface="+mn-ea"/>
                <a:cs typeface="Courier New" panose="02070309020205020404" pitchFamily="49" charset="0"/>
              </a:rPr>
              <a:t>ip</a:t>
            </a:r>
            <a:r>
              <a:rPr lang="en-US" altLang="zh-CN" sz="1400" dirty="0">
                <a:solidFill>
                  <a:schemeClr val="tx2"/>
                </a:solidFill>
                <a:latin typeface="Courier New" panose="02070309020205020404" pitchFamily="49" charset="0"/>
                <a:ea typeface="+mn-ea"/>
                <a:cs typeface="Courier New" panose="02070309020205020404" pitchFamily="49" charset="0"/>
              </a:rPr>
              <a:t> address 1.1.1.1 32</a:t>
            </a:r>
            <a:r>
              <a:rPr lang="en-US" altLang="zh-CN" sz="1400" dirty="0">
                <a:latin typeface="Courier New" panose="02070309020205020404" pitchFamily="49" charset="0"/>
                <a:ea typeface="+mn-ea"/>
                <a:cs typeface="Courier New" panose="02070309020205020404" pitchFamily="49" charset="0"/>
              </a:rPr>
              <a:t> </a:t>
            </a:r>
            <a:endParaRPr lang="zh-CN" altLang="en-US" sz="1400" dirty="0">
              <a:latin typeface="Courier New" panose="02070309020205020404" pitchFamily="49" charset="0"/>
              <a:ea typeface="+mn-ea"/>
              <a:cs typeface="Courier New" panose="02070309020205020404" pitchFamily="49" charset="0"/>
            </a:endParaRPr>
          </a:p>
        </p:txBody>
      </p:sp>
      <p:sp>
        <p:nvSpPr>
          <p:cNvPr id="37903" name="TextBox 8"/>
          <p:cNvSpPr txBox="1">
            <a:spLocks noChangeArrowheads="1"/>
          </p:cNvSpPr>
          <p:nvPr/>
        </p:nvSpPr>
        <p:spPr bwMode="auto">
          <a:xfrm>
            <a:off x="6746262" y="2254251"/>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cs typeface="Arial" panose="020B0604020202020204" pitchFamily="34" charset="0"/>
              </a:rPr>
              <a:t>10.0.12.1/24</a:t>
            </a:r>
            <a:endParaRPr lang="zh-CN" altLang="en-US" sz="1200">
              <a:latin typeface="+mn-ea"/>
              <a:ea typeface="+mn-ea"/>
              <a:cs typeface="Arial" panose="020B0604020202020204" pitchFamily="34" charset="0"/>
            </a:endParaRPr>
          </a:p>
        </p:txBody>
      </p:sp>
      <p:sp>
        <p:nvSpPr>
          <p:cNvPr id="37904" name="TextBox 8"/>
          <p:cNvSpPr txBox="1">
            <a:spLocks noChangeArrowheads="1"/>
          </p:cNvSpPr>
          <p:nvPr/>
        </p:nvSpPr>
        <p:spPr bwMode="auto">
          <a:xfrm>
            <a:off x="8617999" y="2354263"/>
            <a:ext cx="899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200">
                <a:latin typeface="+mn-ea"/>
                <a:ea typeface="+mn-ea"/>
                <a:cs typeface="Arial" panose="020B0604020202020204" pitchFamily="34" charset="0"/>
              </a:rPr>
              <a:t>1.1.1.1/32</a:t>
            </a:r>
            <a:endParaRPr lang="zh-CN" altLang="en-US" sz="1200">
              <a:latin typeface="+mn-ea"/>
              <a:ea typeface="+mn-ea"/>
              <a:cs typeface="Arial" panose="020B0604020202020204" pitchFamily="34" charset="0"/>
            </a:endParaRP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62463" y="2184945"/>
            <a:ext cx="823343" cy="642916"/>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51763" y="2184945"/>
            <a:ext cx="823343" cy="642916"/>
          </a:xfrm>
          <a:prstGeom prst="rect">
            <a:avLst/>
          </a:prstGeom>
        </p:spPr>
      </p:pic>
      <p:pic>
        <p:nvPicPr>
          <p:cNvPr id="25" name="图片 24" descr="网络云4.png"/>
          <p:cNvPicPr>
            <a:picLocks noChangeAspect="1"/>
          </p:cNvPicPr>
          <p:nvPr/>
        </p:nvPicPr>
        <p:blipFill>
          <a:blip r:embed="rId4" cstate="print"/>
          <a:stretch>
            <a:fillRect/>
          </a:stretch>
        </p:blipFill>
        <p:spPr>
          <a:xfrm>
            <a:off x="4955043" y="2056082"/>
            <a:ext cx="1430358" cy="860406"/>
          </a:xfrm>
          <a:prstGeom prst="rect">
            <a:avLst/>
          </a:prstGeom>
        </p:spPr>
      </p:pic>
    </p:spTree>
    <p:extLst>
      <p:ext uri="{BB962C8B-B14F-4D97-AF65-F5344CB8AC3E}">
        <p14:creationId xmlns:p14="http://schemas.microsoft.com/office/powerpoint/2010/main" val="4000007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t>华为网络设备支持多少个用户同时使用</a:t>
            </a:r>
            <a:r>
              <a:rPr lang="en-US" altLang="zh-CN" dirty="0" smtClean="0"/>
              <a:t>console</a:t>
            </a:r>
            <a:r>
              <a:rPr lang="zh-CN" altLang="en-US" dirty="0" smtClean="0"/>
              <a:t>口登录</a:t>
            </a:r>
            <a:r>
              <a:rPr lang="en-US" altLang="zh-CN" dirty="0" smtClean="0"/>
              <a:t>?</a:t>
            </a:r>
          </a:p>
          <a:p>
            <a:pPr lvl="1">
              <a:buFontTx/>
              <a:buChar char="-"/>
            </a:pPr>
            <a:r>
              <a:rPr lang="en-US" altLang="zh-CN" dirty="0" smtClean="0"/>
              <a:t>Console </a:t>
            </a:r>
            <a:r>
              <a:rPr lang="zh-CN" altLang="en-US" dirty="0" smtClean="0"/>
              <a:t>口  </a:t>
            </a:r>
            <a:r>
              <a:rPr lang="en-US" altLang="zh-CN" dirty="0" smtClean="0"/>
              <a:t>1</a:t>
            </a:r>
            <a:r>
              <a:rPr lang="zh-CN" altLang="en-US" dirty="0" smtClean="0"/>
              <a:t>个    </a:t>
            </a:r>
            <a:endParaRPr lang="en-US" altLang="zh-CN" dirty="0" smtClean="0"/>
          </a:p>
          <a:p>
            <a:pPr lvl="1">
              <a:buFontTx/>
              <a:buChar char="-"/>
            </a:pPr>
            <a:r>
              <a:rPr lang="en-US" altLang="zh-CN" dirty="0" err="1" smtClean="0"/>
              <a:t>Vty</a:t>
            </a:r>
            <a:r>
              <a:rPr lang="en-US" altLang="zh-CN" dirty="0" smtClean="0"/>
              <a:t> 0 - 4</a:t>
            </a:r>
            <a:endParaRPr lang="en-US" altLang="zh-CN" dirty="0" smtClean="0"/>
          </a:p>
          <a:p>
            <a:pPr lvl="1"/>
            <a:r>
              <a:rPr lang="zh-CN" altLang="en-US" dirty="0" smtClean="0"/>
              <a:t>在使用命令</a:t>
            </a:r>
            <a:r>
              <a:rPr lang="en-US" altLang="zh-CN" dirty="0" smtClean="0"/>
              <a:t>interface loopback </a:t>
            </a:r>
            <a:r>
              <a:rPr lang="en-US" altLang="zh-CN" dirty="0" smtClean="0"/>
              <a:t>0</a:t>
            </a:r>
            <a:r>
              <a:rPr lang="zh-CN" altLang="en-US" dirty="0" smtClean="0"/>
              <a:t>之后，</a:t>
            </a:r>
            <a:r>
              <a:rPr lang="en-US" altLang="zh-CN" dirty="0" smtClean="0"/>
              <a:t>loopback 0</a:t>
            </a:r>
            <a:r>
              <a:rPr lang="zh-CN" altLang="en-US" dirty="0" smtClean="0"/>
              <a:t>接口的状态是什么</a:t>
            </a:r>
            <a:r>
              <a:rPr lang="zh-CN" altLang="en-US" dirty="0" smtClean="0"/>
              <a:t>？</a:t>
            </a:r>
            <a:endParaRPr lang="en-US" altLang="zh-CN" dirty="0" smtClean="0"/>
          </a:p>
          <a:p>
            <a:pPr lvl="1"/>
            <a:r>
              <a:rPr lang="en-US" altLang="zh-CN" dirty="0" smtClean="0"/>
              <a:t>Up </a:t>
            </a:r>
            <a:r>
              <a:rPr lang="en-US" altLang="zh-CN" dirty="0" err="1" smtClean="0"/>
              <a:t>up</a:t>
            </a:r>
            <a:r>
              <a:rPr lang="en-US" altLang="zh-CN" smtClean="0"/>
              <a:t> </a:t>
            </a:r>
            <a:endParaRPr lang="zh-CN" altLang="en-US" dirty="0"/>
          </a:p>
        </p:txBody>
      </p:sp>
    </p:spTree>
    <p:extLst>
      <p:ext uri="{BB962C8B-B14F-4D97-AF65-F5344CB8AC3E}">
        <p14:creationId xmlns:p14="http://schemas.microsoft.com/office/powerpoint/2010/main" val="26103361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69773"/>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smtClean="0"/>
              <a:t>熟悉</a:t>
            </a:r>
            <a:r>
              <a:rPr lang="en-US" altLang="zh-CN" dirty="0" smtClean="0"/>
              <a:t>VRP</a:t>
            </a:r>
            <a:r>
              <a:rPr lang="zh-CN" altLang="en-US" dirty="0" smtClean="0"/>
              <a:t>命令行并且熟练掌握</a:t>
            </a:r>
            <a:r>
              <a:rPr lang="en-US" altLang="zh-CN" dirty="0" smtClean="0"/>
              <a:t>VRP</a:t>
            </a:r>
            <a:r>
              <a:rPr lang="zh-CN" altLang="en-US" dirty="0" smtClean="0"/>
              <a:t>配置是高效管理华为网络设备的必备基础。</a:t>
            </a:r>
          </a:p>
          <a:p>
            <a:endParaRPr lang="zh-CN" altLang="en-US" dirty="0" smtClean="0"/>
          </a:p>
          <a:p>
            <a:endParaRPr lang="zh-CN" altLang="en-US" dirty="0"/>
          </a:p>
        </p:txBody>
      </p:sp>
    </p:spTree>
    <p:extLst>
      <p:ext uri="{BB962C8B-B14F-4D97-AF65-F5344CB8AC3E}">
        <p14:creationId xmlns:p14="http://schemas.microsoft.com/office/powerpoint/2010/main" val="1707899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a:t>
            </a:r>
            <a:r>
              <a:rPr lang="en-US" altLang="zh-CN" dirty="0" smtClean="0"/>
              <a:t>VRP</a:t>
            </a:r>
            <a:r>
              <a:rPr lang="zh-CN" altLang="en-US" dirty="0" smtClean="0"/>
              <a:t>命令行的基础知识</a:t>
            </a:r>
            <a:endParaRPr lang="en-US" altLang="zh-CN" dirty="0" smtClean="0"/>
          </a:p>
          <a:p>
            <a:pPr lvl="1"/>
            <a:r>
              <a:rPr lang="zh-CN" altLang="en-US" dirty="0" smtClean="0"/>
              <a:t>利用</a:t>
            </a:r>
            <a:r>
              <a:rPr lang="en-US" altLang="zh-CN" dirty="0" smtClean="0"/>
              <a:t>VRP</a:t>
            </a:r>
            <a:r>
              <a:rPr lang="zh-CN" altLang="en-US" dirty="0" smtClean="0"/>
              <a:t>命令行进行基本的配置</a:t>
            </a:r>
            <a:endParaRPr lang="en-US" altLang="zh-CN" dirty="0" smtClean="0"/>
          </a:p>
        </p:txBody>
      </p:sp>
    </p:spTree>
    <p:extLst>
      <p:ext uri="{BB962C8B-B14F-4D97-AF65-F5344CB8AC3E}">
        <p14:creationId xmlns:p14="http://schemas.microsoft.com/office/powerpoint/2010/main" val="2724722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smtClean="0"/>
              <a:t>设备初始化启动</a:t>
            </a:r>
            <a:endParaRPr lang="zh-CN" altLang="en-US" dirty="0" smtClean="0"/>
          </a:p>
        </p:txBody>
      </p:sp>
      <p:sp>
        <p:nvSpPr>
          <p:cNvPr id="13316" name="矩形 3"/>
          <p:cNvSpPr>
            <a:spLocks noChangeArrowheads="1"/>
          </p:cNvSpPr>
          <p:nvPr/>
        </p:nvSpPr>
        <p:spPr bwMode="auto">
          <a:xfrm>
            <a:off x="2279650" y="1557338"/>
            <a:ext cx="76327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endParaRPr lang="en-US" altLang="zh-CN" sz="1400">
              <a:latin typeface="Courier New" panose="02070309020205020404" pitchFamily="49" charset="0"/>
              <a:ea typeface="宋体" panose="02010600030101010101" pitchFamily="2" charset="-122"/>
            </a:endParaRPr>
          </a:p>
        </p:txBody>
      </p:sp>
      <p:sp>
        <p:nvSpPr>
          <p:cNvPr id="13317" name="Rectangle 4"/>
          <p:cNvSpPr>
            <a:spLocks noChangeArrowheads="1"/>
          </p:cNvSpPr>
          <p:nvPr/>
        </p:nvSpPr>
        <p:spPr bwMode="auto">
          <a:xfrm>
            <a:off x="2279650" y="1557339"/>
            <a:ext cx="7632700" cy="45243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宋体" panose="02010600030101010101" pitchFamily="2" charset="-122"/>
              </a:rPr>
              <a:t>BIOS Creation Date : Jan  5 2013, 18:00:24</a:t>
            </a:r>
          </a:p>
          <a:p>
            <a:pPr>
              <a:lnSpc>
                <a:spcPct val="150000"/>
              </a:lnSpc>
            </a:pPr>
            <a:r>
              <a:rPr lang="en-US" altLang="zh-CN" sz="1400" dirty="0">
                <a:latin typeface="Courier New" panose="02070309020205020404" pitchFamily="49" charset="0"/>
                <a:ea typeface="宋体" panose="02010600030101010101" pitchFamily="2" charset="-122"/>
              </a:rPr>
              <a:t>DDR DRAM </a:t>
            </a:r>
            <a:r>
              <a:rPr lang="en-US" altLang="zh-CN" sz="1400" dirty="0" err="1">
                <a:latin typeface="Courier New" panose="02070309020205020404" pitchFamily="49" charset="0"/>
                <a:ea typeface="宋体" panose="02010600030101010101" pitchFamily="2" charset="-122"/>
              </a:rPr>
              <a:t>init</a:t>
            </a:r>
            <a:r>
              <a:rPr lang="en-US" altLang="zh-CN" sz="1400" dirty="0">
                <a:latin typeface="Courier New" panose="02070309020205020404" pitchFamily="49" charset="0"/>
                <a:ea typeface="宋体" panose="02010600030101010101" pitchFamily="2" charset="-122"/>
              </a:rPr>
              <a:t> : OK</a:t>
            </a:r>
          </a:p>
          <a:p>
            <a:pPr>
              <a:lnSpc>
                <a:spcPct val="150000"/>
              </a:lnSpc>
            </a:pPr>
            <a:r>
              <a:rPr lang="en-US" altLang="zh-CN" sz="1400" dirty="0">
                <a:latin typeface="Courier New" panose="02070309020205020404" pitchFamily="49" charset="0"/>
                <a:ea typeface="宋体" panose="02010600030101010101" pitchFamily="2" charset="-122"/>
              </a:rPr>
              <a:t>Start Memory Test ? ('t' or 'T' is test):skip</a:t>
            </a:r>
          </a:p>
          <a:p>
            <a:pPr>
              <a:lnSpc>
                <a:spcPct val="150000"/>
              </a:lnSpc>
            </a:pPr>
            <a:r>
              <a:rPr lang="en-US" altLang="zh-CN" sz="1400" dirty="0">
                <a:latin typeface="Courier New" panose="02070309020205020404" pitchFamily="49" charset="0"/>
                <a:ea typeface="宋体" panose="02010600030101010101" pitchFamily="2" charset="-122"/>
              </a:rPr>
              <a:t>Copying Data : Done</a:t>
            </a:r>
          </a:p>
          <a:p>
            <a:pPr>
              <a:lnSpc>
                <a:spcPct val="150000"/>
              </a:lnSpc>
            </a:pPr>
            <a:r>
              <a:rPr lang="en-US" altLang="zh-CN" sz="1400" dirty="0">
                <a:latin typeface="Courier New" panose="02070309020205020404" pitchFamily="49" charset="0"/>
                <a:ea typeface="宋体" panose="02010600030101010101" pitchFamily="2" charset="-122"/>
              </a:rPr>
              <a:t>Uncompressing : Done</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Press </a:t>
            </a:r>
            <a:r>
              <a:rPr lang="en-US" altLang="zh-CN" sz="1400" dirty="0" err="1">
                <a:latin typeface="Courier New" panose="02070309020205020404" pitchFamily="49" charset="0"/>
                <a:ea typeface="宋体" panose="02010600030101010101" pitchFamily="2" charset="-122"/>
              </a:rPr>
              <a:t>Ctrl+B</a:t>
            </a:r>
            <a:r>
              <a:rPr lang="en-US" altLang="zh-CN" sz="1400" dirty="0">
                <a:latin typeface="Courier New" panose="02070309020205020404" pitchFamily="49" charset="0"/>
                <a:ea typeface="宋体" panose="02010600030101010101" pitchFamily="2" charset="-122"/>
              </a:rPr>
              <a:t> to break auto startup ... 1</a:t>
            </a:r>
          </a:p>
          <a:p>
            <a:pPr>
              <a:lnSpc>
                <a:spcPct val="150000"/>
              </a:lnSpc>
            </a:pPr>
            <a:r>
              <a:rPr lang="en-US" altLang="zh-CN" sz="1400" dirty="0">
                <a:solidFill>
                  <a:srgbClr val="C00000"/>
                </a:solidFill>
                <a:latin typeface="Courier New" panose="02070309020205020404" pitchFamily="49" charset="0"/>
                <a:ea typeface="宋体" panose="02010600030101010101" pitchFamily="2" charset="-122"/>
              </a:rPr>
              <a:t>Now boot from flash:/AR2220E-V200R007C00SPC600.cc</a:t>
            </a:r>
            <a:r>
              <a:rPr lang="en-US" altLang="zh-CN" sz="1400" dirty="0">
                <a:latin typeface="Courier New" panose="02070309020205020404" pitchFamily="49" charset="0"/>
                <a:ea typeface="宋体" panose="02010600030101010101" pitchFamily="2" charset="-122"/>
              </a:rPr>
              <a:t>, </a:t>
            </a:r>
          </a:p>
          <a:p>
            <a:pPr>
              <a:lnSpc>
                <a:spcPct val="150000"/>
              </a:lnSpc>
            </a:pPr>
            <a:r>
              <a:rPr lang="en-US" altLang="zh-CN" sz="1400" dirty="0">
                <a:latin typeface="Courier New" panose="02070309020205020404" pitchFamily="49" charset="0"/>
                <a:ea typeface="宋体" panose="02010600030101010101" pitchFamily="2" charset="-122"/>
              </a:rPr>
              <a:t>……</a:t>
            </a:r>
          </a:p>
          <a:p>
            <a:pPr>
              <a:lnSpc>
                <a:spcPct val="150000"/>
              </a:lnSpc>
            </a:pPr>
            <a:r>
              <a:rPr lang="en-US" altLang="zh-CN" sz="1400" dirty="0">
                <a:latin typeface="Courier New" panose="02070309020205020404" pitchFamily="49" charset="0"/>
                <a:ea typeface="宋体" panose="02010600030101010101" pitchFamily="2" charset="-122"/>
              </a:rPr>
              <a:t>&lt;Huawei&gt;</a:t>
            </a:r>
          </a:p>
          <a:p>
            <a:pPr>
              <a:lnSpc>
                <a:spcPct val="150000"/>
              </a:lnSpc>
            </a:pPr>
            <a:r>
              <a:rPr lang="en-US" altLang="zh-CN" sz="1400" dirty="0" smtClean="0">
                <a:latin typeface="Courier New" panose="02070309020205020404" pitchFamily="49" charset="0"/>
                <a:ea typeface="宋体" panose="02010600030101010101" pitchFamily="2" charset="-122"/>
              </a:rPr>
              <a:t>Warning</a:t>
            </a:r>
            <a:r>
              <a:rPr lang="en-US" altLang="zh-CN" sz="1400" dirty="0">
                <a:latin typeface="Courier New" panose="02070309020205020404" pitchFamily="49" charset="0"/>
                <a:ea typeface="宋体" panose="02010600030101010101" pitchFamily="2" charset="-122"/>
              </a:rPr>
              <a:t>: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is working. Before configuring the device, stop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If you perform configurations when Auto-</a:t>
            </a:r>
            <a:r>
              <a:rPr lang="en-US" altLang="zh-CN" sz="1400" dirty="0" err="1">
                <a:latin typeface="Courier New" panose="02070309020205020404" pitchFamily="49" charset="0"/>
                <a:ea typeface="宋体" panose="02010600030101010101" pitchFamily="2" charset="-122"/>
              </a:rPr>
              <a:t>Config</a:t>
            </a:r>
            <a:r>
              <a:rPr lang="en-US" altLang="zh-CN" sz="1400" dirty="0">
                <a:latin typeface="Courier New" panose="02070309020205020404" pitchFamily="49" charset="0"/>
                <a:ea typeface="宋体" panose="02010600030101010101" pitchFamily="2" charset="-122"/>
              </a:rPr>
              <a:t> is running, the DHCP, routing, DNS, and VTY configurations will be lost. </a:t>
            </a:r>
            <a:r>
              <a:rPr lang="en-US" altLang="zh-CN" sz="1400" dirty="0">
                <a:solidFill>
                  <a:srgbClr val="C00000"/>
                </a:solidFill>
                <a:latin typeface="Courier New" panose="02070309020205020404" pitchFamily="49" charset="0"/>
                <a:ea typeface="宋体" panose="02010600030101010101" pitchFamily="2" charset="-122"/>
              </a:rPr>
              <a:t>Do you want to stop Auto-</a:t>
            </a:r>
            <a:r>
              <a:rPr lang="en-US" altLang="zh-CN" sz="1400" dirty="0" err="1">
                <a:solidFill>
                  <a:srgbClr val="C00000"/>
                </a:solidFill>
                <a:latin typeface="Courier New" panose="02070309020205020404" pitchFamily="49" charset="0"/>
                <a:ea typeface="宋体" panose="02010600030101010101" pitchFamily="2" charset="-122"/>
              </a:rPr>
              <a:t>Config</a:t>
            </a:r>
            <a:r>
              <a:rPr lang="en-US" altLang="zh-CN" sz="1400" dirty="0">
                <a:solidFill>
                  <a:srgbClr val="C00000"/>
                </a:solidFill>
                <a:latin typeface="Courier New" panose="02070309020205020404" pitchFamily="49" charset="0"/>
                <a:ea typeface="宋体" panose="02010600030101010101" pitchFamily="2" charset="-122"/>
              </a:rPr>
              <a:t>? [y/n]:Y</a:t>
            </a:r>
          </a:p>
        </p:txBody>
      </p:sp>
    </p:spTree>
    <p:extLst>
      <p:ext uri="{BB962C8B-B14F-4D97-AF65-F5344CB8AC3E}">
        <p14:creationId xmlns:p14="http://schemas.microsoft.com/office/powerpoint/2010/main" val="109759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smtClean="0"/>
              <a:t>命令行视图</a:t>
            </a:r>
            <a:endParaRPr lang="zh-CN" altLang="en-US" dirty="0" smtClean="0"/>
          </a:p>
        </p:txBody>
      </p:sp>
      <p:grpSp>
        <p:nvGrpSpPr>
          <p:cNvPr id="15364" name="组合 40"/>
          <p:cNvGrpSpPr>
            <a:grpSpLocks/>
          </p:cNvGrpSpPr>
          <p:nvPr/>
        </p:nvGrpSpPr>
        <p:grpSpPr bwMode="auto">
          <a:xfrm>
            <a:off x="2405064" y="1573213"/>
            <a:ext cx="5246687" cy="3167062"/>
            <a:chOff x="1125344" y="1557338"/>
            <a:chExt cx="5030831" cy="3167260"/>
          </a:xfrm>
        </p:grpSpPr>
        <p:grpSp>
          <p:nvGrpSpPr>
            <p:cNvPr id="15370" name="组合 36"/>
            <p:cNvGrpSpPr>
              <a:grpSpLocks/>
            </p:cNvGrpSpPr>
            <p:nvPr/>
          </p:nvGrpSpPr>
          <p:grpSpPr bwMode="auto">
            <a:xfrm>
              <a:off x="1125344" y="1557338"/>
              <a:ext cx="5030831" cy="3167260"/>
              <a:chOff x="1125344" y="1557338"/>
              <a:chExt cx="5030831" cy="3167260"/>
            </a:xfrm>
          </p:grpSpPr>
          <p:sp>
            <p:nvSpPr>
              <p:cNvPr id="15375" name="椭圆 30"/>
              <p:cNvSpPr>
                <a:spLocks noChangeArrowheads="1"/>
              </p:cNvSpPr>
              <p:nvPr/>
            </p:nvSpPr>
            <p:spPr bwMode="auto">
              <a:xfrm>
                <a:off x="1125344" y="1557338"/>
                <a:ext cx="5030831" cy="3167260"/>
              </a:xfrm>
              <a:prstGeom prst="ellipse">
                <a:avLst/>
              </a:prstGeom>
              <a:solidFill>
                <a:srgbClr val="0099CC">
                  <a:alpha val="52940"/>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6" name="椭圆 31"/>
              <p:cNvSpPr>
                <a:spLocks noChangeArrowheads="1"/>
              </p:cNvSpPr>
              <p:nvPr/>
            </p:nvSpPr>
            <p:spPr bwMode="auto">
              <a:xfrm>
                <a:off x="1191539" y="2134535"/>
                <a:ext cx="4898441" cy="2518055"/>
              </a:xfrm>
              <a:prstGeom prst="ellipse">
                <a:avLst/>
              </a:prstGeom>
              <a:solidFill>
                <a:srgbClr val="0099CC">
                  <a:alpha val="52156"/>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7" name="椭圆 32"/>
              <p:cNvSpPr>
                <a:spLocks noChangeArrowheads="1"/>
              </p:cNvSpPr>
              <p:nvPr/>
            </p:nvSpPr>
            <p:spPr bwMode="auto">
              <a:xfrm>
                <a:off x="1688002" y="2775136"/>
                <a:ext cx="3905514" cy="1949462"/>
              </a:xfrm>
              <a:prstGeom prst="ellipse">
                <a:avLst/>
              </a:prstGeom>
              <a:solidFill>
                <a:srgbClr val="0099CC">
                  <a:alpha val="70195"/>
                </a:srgbClr>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15378" name="椭圆 33"/>
              <p:cNvSpPr>
                <a:spLocks noChangeArrowheads="1"/>
              </p:cNvSpPr>
              <p:nvPr/>
            </p:nvSpPr>
            <p:spPr bwMode="auto">
              <a:xfrm>
                <a:off x="2267744" y="3717032"/>
                <a:ext cx="2669753" cy="993716"/>
              </a:xfrm>
              <a:prstGeom prst="ellipse">
                <a:avLst/>
              </a:prstGeom>
              <a:solidFill>
                <a:srgbClr val="0099CC"/>
              </a:solidFill>
              <a:ln w="22225" algn="ctr">
                <a:solidFill>
                  <a:schemeClr val="bg1"/>
                </a:solidFill>
                <a:round/>
                <a:headEnd/>
                <a:tailEnd/>
              </a:ln>
            </p:spPr>
            <p:txBody>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sp>
          <p:nvSpPr>
            <p:cNvPr id="15371" name="Text Box 7"/>
            <p:cNvSpPr txBox="1">
              <a:spLocks noChangeArrowheads="1"/>
            </p:cNvSpPr>
            <p:nvPr/>
          </p:nvSpPr>
          <p:spPr bwMode="auto">
            <a:xfrm>
              <a:off x="2784405" y="3212976"/>
              <a:ext cx="1667810" cy="35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接口视图</a:t>
              </a:r>
            </a:p>
          </p:txBody>
        </p:sp>
        <p:sp>
          <p:nvSpPr>
            <p:cNvPr id="15372" name="Text Box 9"/>
            <p:cNvSpPr txBox="1">
              <a:spLocks noChangeArrowheads="1"/>
            </p:cNvSpPr>
            <p:nvPr/>
          </p:nvSpPr>
          <p:spPr bwMode="auto">
            <a:xfrm>
              <a:off x="2903535" y="1773498"/>
              <a:ext cx="1429551" cy="4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dirty="0">
                  <a:solidFill>
                    <a:schemeClr val="bg1"/>
                  </a:solidFill>
                  <a:latin typeface="+mn-ea"/>
                  <a:ea typeface="+mn-ea"/>
                  <a:cs typeface="Arial" panose="020B0604020202020204" pitchFamily="34" charset="0"/>
                </a:rPr>
                <a:t>用户视图</a:t>
              </a:r>
            </a:p>
          </p:txBody>
        </p:sp>
        <p:sp>
          <p:nvSpPr>
            <p:cNvPr id="15373" name="Text Box 10"/>
            <p:cNvSpPr txBox="1">
              <a:spLocks noChangeArrowheads="1"/>
            </p:cNvSpPr>
            <p:nvPr/>
          </p:nvSpPr>
          <p:spPr bwMode="auto">
            <a:xfrm>
              <a:off x="2717809" y="2421020"/>
              <a:ext cx="1801004" cy="4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系统视图</a:t>
              </a:r>
            </a:p>
          </p:txBody>
        </p:sp>
        <p:sp>
          <p:nvSpPr>
            <p:cNvPr id="15374" name="Text Box 7"/>
            <p:cNvSpPr txBox="1">
              <a:spLocks noChangeArrowheads="1"/>
            </p:cNvSpPr>
            <p:nvPr/>
          </p:nvSpPr>
          <p:spPr bwMode="auto">
            <a:xfrm>
              <a:off x="2841351" y="4077618"/>
              <a:ext cx="1553919" cy="35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zh-CN" altLang="en-US" sz="1600" b="1">
                  <a:solidFill>
                    <a:schemeClr val="bg1"/>
                  </a:solidFill>
                  <a:latin typeface="+mn-ea"/>
                  <a:ea typeface="+mn-ea"/>
                  <a:cs typeface="Arial" panose="020B0604020202020204" pitchFamily="34" charset="0"/>
                </a:rPr>
                <a:t>协议视图</a:t>
              </a:r>
            </a:p>
          </p:txBody>
        </p:sp>
      </p:grpSp>
      <p:sp>
        <p:nvSpPr>
          <p:cNvPr id="40" name="TextBox 39"/>
          <p:cNvSpPr txBox="1"/>
          <p:nvPr/>
        </p:nvSpPr>
        <p:spPr>
          <a:xfrm>
            <a:off x="7881938" y="1642611"/>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查看运行状态或其他参数</a:t>
            </a:r>
            <a:endParaRPr lang="en-US" altLang="zh-CN" sz="1200" dirty="0">
              <a:latin typeface="+mn-ea"/>
              <a:ea typeface="+mn-ea"/>
              <a:cs typeface="Arial" pitchFamily="34" charset="0"/>
            </a:endParaRPr>
          </a:p>
        </p:txBody>
      </p:sp>
      <p:sp>
        <p:nvSpPr>
          <p:cNvPr id="49" name="TextBox 48"/>
          <p:cNvSpPr txBox="1"/>
          <p:nvPr/>
        </p:nvSpPr>
        <p:spPr>
          <a:xfrm>
            <a:off x="7881938" y="2480811"/>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配置设备的系统参数等</a:t>
            </a:r>
            <a:endParaRPr lang="en-US" altLang="zh-CN" sz="1200" dirty="0">
              <a:latin typeface="+mn-ea"/>
              <a:ea typeface="+mn-ea"/>
              <a:cs typeface="Arial" pitchFamily="34" charset="0"/>
            </a:endParaRPr>
          </a:p>
        </p:txBody>
      </p:sp>
      <p:sp>
        <p:nvSpPr>
          <p:cNvPr id="52" name="TextBox 51"/>
          <p:cNvSpPr txBox="1"/>
          <p:nvPr/>
        </p:nvSpPr>
        <p:spPr>
          <a:xfrm>
            <a:off x="7881938" y="3286467"/>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配置接口参数</a:t>
            </a:r>
            <a:endParaRPr lang="en-US" altLang="zh-CN" sz="1200" dirty="0">
              <a:latin typeface="+mn-ea"/>
              <a:ea typeface="+mn-ea"/>
              <a:cs typeface="Arial" pitchFamily="34" charset="0"/>
            </a:endParaRPr>
          </a:p>
        </p:txBody>
      </p:sp>
      <p:sp>
        <p:nvSpPr>
          <p:cNvPr id="55" name="TextBox 54"/>
          <p:cNvSpPr txBox="1"/>
          <p:nvPr/>
        </p:nvSpPr>
        <p:spPr>
          <a:xfrm>
            <a:off x="7881938" y="4090536"/>
            <a:ext cx="2030412" cy="323165"/>
          </a:xfrm>
          <a:prstGeom prst="rect">
            <a:avLst/>
          </a:prstGeom>
          <a:noFill/>
          <a:ln w="22225">
            <a:solidFill>
              <a:schemeClr val="bg1">
                <a:lumMod val="50000"/>
              </a:schemeClr>
            </a:solidFill>
          </a:ln>
        </p:spPr>
        <p:txBody>
          <a:bodyPr tIns="0" anchor="ctr">
            <a:spAutoFit/>
          </a:bodyPr>
          <a:lstStyle/>
          <a:p>
            <a:pPr algn="ctr" defTabSz="784225">
              <a:lnSpc>
                <a:spcPct val="150000"/>
              </a:lnSpc>
              <a:defRPr/>
            </a:pPr>
            <a:r>
              <a:rPr lang="zh-CN" altLang="en-US" sz="1200" dirty="0">
                <a:latin typeface="+mn-ea"/>
                <a:ea typeface="+mn-ea"/>
                <a:cs typeface="Arial" pitchFamily="34" charset="0"/>
              </a:rPr>
              <a:t>配置路由协议</a:t>
            </a:r>
            <a:endParaRPr lang="en-US" altLang="zh-CN" sz="1200" dirty="0">
              <a:latin typeface="+mn-ea"/>
              <a:ea typeface="+mn-ea"/>
              <a:cs typeface="Arial" pitchFamily="34" charset="0"/>
            </a:endParaRPr>
          </a:p>
        </p:txBody>
      </p:sp>
      <p:sp>
        <p:nvSpPr>
          <p:cNvPr id="15369" name="Rectangle 4"/>
          <p:cNvSpPr>
            <a:spLocks noChangeArrowheads="1"/>
          </p:cNvSpPr>
          <p:nvPr/>
        </p:nvSpPr>
        <p:spPr bwMode="auto">
          <a:xfrm>
            <a:off x="2279650" y="4800601"/>
            <a:ext cx="7632700" cy="1292225"/>
          </a:xfrm>
          <a:prstGeom prst="rect">
            <a:avLst/>
          </a:prstGeom>
          <a:solidFill>
            <a:schemeClr val="bg1"/>
          </a:solidFill>
          <a:ln w="9525" algn="ctr">
            <a:solidFill>
              <a:srgbClr val="777777"/>
            </a:solidFill>
            <a:miter lim="800000"/>
            <a:headEnd/>
            <a:tailEnd/>
          </a:ln>
          <a:effectLst>
            <a:outerShdw dist="71842" dir="2700000" algn="ctr" rotWithShape="0">
              <a:srgbClr val="808080"/>
            </a:outerShdw>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interface </a:t>
            </a:r>
            <a:r>
              <a:rPr lang="en-US" altLang="zh-CN" sz="1400" dirty="0" err="1">
                <a:solidFill>
                  <a:srgbClr val="C00000"/>
                </a:solidFill>
                <a:latin typeface="Courier New" panose="02070309020205020404" pitchFamily="49" charset="0"/>
                <a:ea typeface="+mn-ea"/>
                <a:cs typeface="Courier New" panose="02070309020205020404" pitchFamily="49" charset="0"/>
              </a:rPr>
              <a:t>GigabitEthernet</a:t>
            </a:r>
            <a:r>
              <a:rPr lang="en-US" altLang="zh-CN" sz="1400" dirty="0">
                <a:solidFill>
                  <a:srgbClr val="C00000"/>
                </a:solidFill>
                <a:latin typeface="Courier New" panose="02070309020205020404" pitchFamily="49" charset="0"/>
                <a:ea typeface="+mn-ea"/>
                <a:cs typeface="Courier New" panose="02070309020205020404" pitchFamily="49" charset="0"/>
              </a:rPr>
              <a:t> 0/0/0</a:t>
            </a:r>
          </a:p>
          <a:p>
            <a:pPr>
              <a:lnSpc>
                <a:spcPct val="150000"/>
              </a:lnSpc>
            </a:pPr>
            <a:r>
              <a:rPr lang="en-US" altLang="zh-CN" sz="1400" dirty="0">
                <a:latin typeface="Courier New" panose="02070309020205020404" pitchFamily="49" charset="0"/>
                <a:ea typeface="+mn-ea"/>
                <a:cs typeface="Courier New" panose="02070309020205020404" pitchFamily="49" charset="0"/>
              </a:rPr>
              <a:t>[Huawei-GigabitEthernet0/0/0] </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561469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zh-CN" altLang="en-US" smtClean="0"/>
              <a:t>命令行功能</a:t>
            </a:r>
            <a:endParaRPr lang="zh-CN" altLang="en-US" dirty="0" smtClean="0"/>
          </a:p>
        </p:txBody>
      </p:sp>
      <p:graphicFrame>
        <p:nvGraphicFramePr>
          <p:cNvPr id="5" name="表格 4"/>
          <p:cNvGraphicFramePr>
            <a:graphicFrameLocks noGrp="1"/>
          </p:cNvGraphicFramePr>
          <p:nvPr>
            <p:extLst/>
          </p:nvPr>
        </p:nvGraphicFramePr>
        <p:xfrm>
          <a:off x="2279650" y="1557338"/>
          <a:ext cx="7632700" cy="2366962"/>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382">
                <a:tc>
                  <a:txBody>
                    <a:bodyPr/>
                    <a:lstStyle/>
                    <a:p>
                      <a:pPr marL="0" algn="ctr" defTabSz="914400" rtl="0" eaLnBrk="1" latinLnBrk="0" hangingPunct="1"/>
                      <a:r>
                        <a:rPr lang="zh-CN" altLang="en-US" sz="1600" b="0" kern="1200" dirty="0" smtClean="0">
                          <a:solidFill>
                            <a:schemeClr val="bg1"/>
                          </a:solidFill>
                          <a:latin typeface="+mn-ea"/>
                          <a:ea typeface="+mn-ea"/>
                          <a:cs typeface="Arial" charset="0"/>
                        </a:rPr>
                        <a:t>命令</a:t>
                      </a:r>
                      <a:endParaRPr lang="zh-CN" altLang="en-US" sz="1600" b="0" kern="1200" dirty="0">
                        <a:solidFill>
                          <a:schemeClr val="bg1"/>
                        </a:solidFill>
                        <a:latin typeface="+mn-ea"/>
                        <a:ea typeface="+mn-ea"/>
                        <a:cs typeface="Arial" charset="0"/>
                      </a:endParaRP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938">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CTRL+A</a:t>
                      </a:r>
                      <a:endParaRPr lang="en-US" altLang="zh-CN" sz="1600" b="0" kern="1200" dirty="0">
                        <a:solidFill>
                          <a:schemeClr val="tx1"/>
                        </a:solidFill>
                        <a:latin typeface="+mn-ea"/>
                        <a:ea typeface="+mn-ea"/>
                        <a:cs typeface="Arial" charset="0"/>
                      </a:endParaRP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把光标移动到当前命令行的最前端</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3117">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CTRL+C</a:t>
                      </a:r>
                      <a:endParaRPr lang="en-US" altLang="zh-CN" sz="1600" b="0" kern="1200" dirty="0">
                        <a:solidFill>
                          <a:schemeClr val="tx1"/>
                        </a:solidFill>
                        <a:latin typeface="+mn-ea"/>
                        <a:ea typeface="+mn-ea"/>
                        <a:cs typeface="Arial" charset="0"/>
                      </a:endParaRP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停止当前命令的运行</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8931">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CTRL+Z</a:t>
                      </a:r>
                      <a:endParaRPr lang="en-US" altLang="zh-CN" sz="1600" b="0" kern="1200" dirty="0">
                        <a:solidFill>
                          <a:schemeClr val="tx1"/>
                        </a:solidFill>
                        <a:latin typeface="+mn-ea"/>
                        <a:ea typeface="+mn-ea"/>
                        <a:cs typeface="Arial" charset="0"/>
                      </a:endParaRP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回到用户视图</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9594">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CTRL+]</a:t>
                      </a:r>
                      <a:endParaRPr lang="en-US" altLang="zh-CN" sz="1600" b="0" kern="1200" dirty="0">
                        <a:solidFill>
                          <a:schemeClr val="tx1"/>
                        </a:solidFill>
                        <a:latin typeface="+mn-ea"/>
                        <a:ea typeface="+mn-ea"/>
                        <a:cs typeface="Arial" charset="0"/>
                      </a:endParaRPr>
                    </a:p>
                  </a:txBody>
                  <a:tcPr marT="45708" marB="4570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终止当前连接或切换连接</a:t>
                      </a:r>
                      <a:endParaRPr lang="en-US" altLang="zh-CN" sz="1600" b="0" kern="1200" dirty="0">
                        <a:solidFill>
                          <a:schemeClr val="tx1"/>
                        </a:solidFill>
                        <a:latin typeface="+mn-ea"/>
                        <a:ea typeface="+mn-ea"/>
                        <a:cs typeface="Arial" charset="0"/>
                      </a:endParaRPr>
                    </a:p>
                  </a:txBody>
                  <a:tcPr marT="45708" marB="4570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7432" name="矩形 5"/>
          <p:cNvSpPr>
            <a:spLocks noChangeArrowheads="1"/>
          </p:cNvSpPr>
          <p:nvPr/>
        </p:nvSpPr>
        <p:spPr bwMode="auto">
          <a:xfrm>
            <a:off x="2279650" y="4437063"/>
            <a:ext cx="76327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endParaRPr lang="en-US" altLang="zh-CN" sz="1400">
              <a:latin typeface="+mn-ea"/>
              <a:ea typeface="+mn-ea"/>
            </a:endParaRPr>
          </a:p>
        </p:txBody>
      </p:sp>
      <p:sp>
        <p:nvSpPr>
          <p:cNvPr id="17433" name="Rectangle 4"/>
          <p:cNvSpPr>
            <a:spLocks noChangeArrowheads="1"/>
          </p:cNvSpPr>
          <p:nvPr/>
        </p:nvSpPr>
        <p:spPr bwMode="auto">
          <a:xfrm>
            <a:off x="2279650" y="4818064"/>
            <a:ext cx="7632700" cy="129222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a:t>
            </a:r>
            <a:r>
              <a:rPr lang="en-US" altLang="zh-CN" sz="1400" b="1" i="1" dirty="0">
                <a:solidFill>
                  <a:srgbClr val="C00000"/>
                </a:solidFill>
                <a:latin typeface="Courier New" panose="02070309020205020404" pitchFamily="49" charset="0"/>
                <a:ea typeface="+mn-ea"/>
                <a:cs typeface="Courier New" panose="02070309020205020404" pitchFamily="49" charset="0"/>
              </a:rPr>
              <a:t>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^z  </a:t>
            </a:r>
            <a:r>
              <a:rPr lang="en-US" altLang="zh-CN" sz="1400" dirty="0">
                <a:latin typeface="Courier New" panose="02070309020205020404" pitchFamily="49" charset="0"/>
                <a:ea typeface="+mn-ea"/>
                <a:cs typeface="Courier New" panose="02070309020205020404" pitchFamily="49" charset="0"/>
              </a:rPr>
              <a:t>//</a:t>
            </a:r>
            <a:r>
              <a:rPr lang="en-US" altLang="zh-CN" sz="1400" dirty="0" err="1">
                <a:latin typeface="Courier New" panose="02070309020205020404" pitchFamily="49" charset="0"/>
                <a:ea typeface="+mn-ea"/>
                <a:cs typeface="Courier New" panose="02070309020205020404" pitchFamily="49" charset="0"/>
              </a:rPr>
              <a:t>Ctrl+Z</a:t>
            </a:r>
            <a:endParaRPr lang="en-US" altLang="zh-CN" sz="1400" dirty="0">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p>
        </p:txBody>
      </p:sp>
    </p:spTree>
    <p:extLst>
      <p:ext uri="{BB962C8B-B14F-4D97-AF65-F5344CB8AC3E}">
        <p14:creationId xmlns:p14="http://schemas.microsoft.com/office/powerpoint/2010/main" val="2187796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
          <p:cNvSpPr>
            <a:spLocks noGrp="1"/>
          </p:cNvSpPr>
          <p:nvPr>
            <p:ph type="title"/>
          </p:nvPr>
        </p:nvSpPr>
        <p:spPr/>
        <p:txBody>
          <a:bodyPr/>
          <a:lstStyle/>
          <a:p>
            <a:r>
              <a:rPr lang="zh-CN" altLang="en-US" smtClean="0"/>
              <a:t>命令行功能</a:t>
            </a:r>
            <a:endParaRPr lang="zh-CN" altLang="en-US" dirty="0" smtClean="0"/>
          </a:p>
        </p:txBody>
      </p:sp>
      <p:graphicFrame>
        <p:nvGraphicFramePr>
          <p:cNvPr id="5" name="表格 4"/>
          <p:cNvGraphicFramePr>
            <a:graphicFrameLocks noGrp="1"/>
          </p:cNvGraphicFramePr>
          <p:nvPr>
            <p:extLst/>
          </p:nvPr>
        </p:nvGraphicFramePr>
        <p:xfrm>
          <a:off x="2279650" y="1557338"/>
          <a:ext cx="7632700" cy="2424112"/>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52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20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tx1"/>
                          </a:solidFill>
                          <a:latin typeface="+mn-ea"/>
                          <a:ea typeface="+mn-ea"/>
                          <a:cs typeface="Arial" charset="0"/>
                        </a:rPr>
                        <a:t>Backspace</a:t>
                      </a:r>
                      <a:endParaRPr lang="en-US" altLang="zh-CN" sz="1600" b="0" kern="1200" dirty="0">
                        <a:solidFill>
                          <a:schemeClr val="tx1"/>
                        </a:solidFill>
                        <a:latin typeface="+mn-ea"/>
                        <a:ea typeface="+mn-ea"/>
                        <a:cs typeface="Arial" charset="0"/>
                      </a:endParaRP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删除光标左边的第一个字符</a:t>
                      </a:r>
                      <a:endParaRPr lang="en-US" altLang="zh-CN" sz="1600" b="0" kern="1200" dirty="0" smtClean="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9083">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  or </a:t>
                      </a:r>
                      <a:r>
                        <a:rPr lang="en-US" altLang="zh-CN" sz="1600" b="0" kern="1200" dirty="0" err="1" smtClean="0">
                          <a:solidFill>
                            <a:schemeClr val="tx1"/>
                          </a:solidFill>
                          <a:latin typeface="+mn-ea"/>
                          <a:ea typeface="+mn-ea"/>
                          <a:cs typeface="Arial" charset="0"/>
                        </a:rPr>
                        <a:t>Ctrl+B</a:t>
                      </a:r>
                      <a:endParaRPr lang="en-US" altLang="zh-CN" sz="1600" b="0" kern="1200" dirty="0" smtClean="0">
                        <a:solidFill>
                          <a:schemeClr val="tx1"/>
                        </a:solidFill>
                        <a:latin typeface="+mn-ea"/>
                        <a:ea typeface="+mn-ea"/>
                        <a:cs typeface="Arial" charset="0"/>
                      </a:endParaRP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光标左移一位</a:t>
                      </a:r>
                      <a:endParaRPr lang="en-US" altLang="zh-CN" sz="1600" b="0" kern="1200" dirty="0" smtClean="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9725">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 → or </a:t>
                      </a:r>
                      <a:r>
                        <a:rPr lang="en-US" altLang="zh-CN" sz="1600" b="0" kern="1200" dirty="0" err="1" smtClean="0">
                          <a:solidFill>
                            <a:schemeClr val="tx1"/>
                          </a:solidFill>
                          <a:latin typeface="+mn-ea"/>
                          <a:ea typeface="+mn-ea"/>
                          <a:cs typeface="Arial" charset="0"/>
                        </a:rPr>
                        <a:t>Ctrl+F</a:t>
                      </a:r>
                      <a:endParaRPr lang="en-US" altLang="zh-CN" sz="1600" b="0" kern="1200" dirty="0" smtClean="0">
                        <a:solidFill>
                          <a:schemeClr val="tx1"/>
                        </a:solidFill>
                        <a:latin typeface="+mn-ea"/>
                        <a:ea typeface="+mn-ea"/>
                        <a:cs typeface="Arial" charset="0"/>
                      </a:endParaRP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光标右移一位</a:t>
                      </a:r>
                      <a:endParaRPr lang="en-US" altLang="zh-CN" sz="1600" b="0" kern="1200" dirty="0" smtClean="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9725">
                <a:tc>
                  <a:txBody>
                    <a:bodyPr/>
                    <a:lstStyle/>
                    <a:p>
                      <a:pPr marL="0" algn="ctr" defTabSz="914400" rtl="0" eaLnBrk="1" latinLnBrk="0" hangingPunct="1"/>
                      <a:r>
                        <a:rPr lang="en-US" altLang="zh-CN" sz="1600" b="0" kern="1200" dirty="0" smtClean="0">
                          <a:solidFill>
                            <a:schemeClr val="tx1"/>
                          </a:solidFill>
                          <a:latin typeface="+mn-ea"/>
                          <a:ea typeface="+mn-ea"/>
                          <a:cs typeface="Arial" charset="0"/>
                        </a:rPr>
                        <a:t>TAB</a:t>
                      </a:r>
                    </a:p>
                  </a:txBody>
                  <a:tcPr marL="91434" marR="91434" marT="45721" marB="45721"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600" b="0" kern="1200" dirty="0" smtClean="0">
                          <a:solidFill>
                            <a:schemeClr val="tx1"/>
                          </a:solidFill>
                          <a:latin typeface="+mn-ea"/>
                          <a:ea typeface="+mn-ea"/>
                          <a:cs typeface="Arial" charset="0"/>
                        </a:rPr>
                        <a:t>输入一个不完整的命令并按</a:t>
                      </a:r>
                      <a:r>
                        <a:rPr lang="en-US" altLang="zh-CN" sz="1600" b="0" kern="1200" dirty="0" smtClean="0">
                          <a:solidFill>
                            <a:schemeClr val="tx1"/>
                          </a:solidFill>
                          <a:latin typeface="+mn-ea"/>
                          <a:ea typeface="+mn-ea"/>
                          <a:cs typeface="Arial" charset="0"/>
                        </a:rPr>
                        <a:t>TAB</a:t>
                      </a:r>
                      <a:r>
                        <a:rPr lang="zh-CN" altLang="en-US" sz="1600" b="0" kern="1200" dirty="0" smtClean="0">
                          <a:solidFill>
                            <a:schemeClr val="tx1"/>
                          </a:solidFill>
                          <a:latin typeface="+mn-ea"/>
                          <a:ea typeface="+mn-ea"/>
                          <a:cs typeface="Arial" charset="0"/>
                        </a:rPr>
                        <a:t>键，就可以补全该命令</a:t>
                      </a:r>
                      <a:endParaRPr lang="en-US" altLang="zh-CN" sz="1600" b="0" kern="1200" dirty="0" smtClean="0">
                        <a:solidFill>
                          <a:schemeClr val="tx1"/>
                        </a:solidFill>
                        <a:latin typeface="+mn-ea"/>
                        <a:ea typeface="+mn-ea"/>
                        <a:cs typeface="Arial" charset="0"/>
                      </a:endParaRPr>
                    </a:p>
                  </a:txBody>
                  <a:tcPr marL="91434" marR="91434" marT="45721" marB="45721"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9480" name="Rectangle 4"/>
          <p:cNvSpPr>
            <a:spLocks noChangeArrowheads="1"/>
          </p:cNvSpPr>
          <p:nvPr/>
        </p:nvSpPr>
        <p:spPr bwMode="auto">
          <a:xfrm>
            <a:off x="2279650" y="4797426"/>
            <a:ext cx="7632700" cy="646113"/>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a:solidFill>
                  <a:srgbClr val="C00000"/>
                </a:solidFill>
                <a:latin typeface="Courier New" panose="02070309020205020404" pitchFamily="49" charset="0"/>
                <a:ea typeface="+mn-ea"/>
                <a:cs typeface="Courier New" panose="02070309020205020404" pitchFamily="49" charset="0"/>
              </a:rPr>
              <a:t>inter    </a:t>
            </a:r>
            <a:r>
              <a:rPr lang="en-US" altLang="zh-CN" sz="1400" dirty="0">
                <a:latin typeface="Courier New" panose="02070309020205020404" pitchFamily="49" charset="0"/>
                <a:ea typeface="+mn-ea"/>
                <a:cs typeface="Courier New" panose="02070309020205020404" pitchFamily="49" charset="0"/>
              </a:rPr>
              <a:t>//TAB</a:t>
            </a:r>
            <a:endParaRPr lang="en-US" altLang="zh-CN" sz="1400" dirty="0">
              <a:solidFill>
                <a:srgbClr val="C00000"/>
              </a:solidFill>
              <a:latin typeface="Courier New" panose="02070309020205020404" pitchFamily="49" charset="0"/>
              <a:ea typeface="+mn-ea"/>
              <a:cs typeface="Courier New" panose="02070309020205020404" pitchFamily="49" charset="0"/>
            </a:endParaRPr>
          </a:p>
          <a:p>
            <a:pPr>
              <a:lnSpc>
                <a:spcPct val="150000"/>
              </a:lnSpc>
            </a:pPr>
            <a:r>
              <a:rPr lang="en-US" altLang="zh-CN" sz="1400" dirty="0">
                <a:latin typeface="Courier New" panose="02070309020205020404" pitchFamily="49" charset="0"/>
                <a:ea typeface="+mn-ea"/>
                <a:cs typeface="Courier New" panose="02070309020205020404" pitchFamily="49" charset="0"/>
              </a:rPr>
              <a:t>[Huawei]interface</a:t>
            </a:r>
          </a:p>
        </p:txBody>
      </p:sp>
    </p:spTree>
    <p:extLst>
      <p:ext uri="{BB962C8B-B14F-4D97-AF65-F5344CB8AC3E}">
        <p14:creationId xmlns:p14="http://schemas.microsoft.com/office/powerpoint/2010/main" val="17686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smtClean="0"/>
              <a:t>命令行在线帮助</a:t>
            </a:r>
            <a:endParaRPr lang="zh-CN" altLang="en-US" dirty="0" smtClean="0"/>
          </a:p>
        </p:txBody>
      </p:sp>
      <p:grpSp>
        <p:nvGrpSpPr>
          <p:cNvPr id="21508" name="组合 15"/>
          <p:cNvGrpSpPr>
            <a:grpSpLocks/>
          </p:cNvGrpSpPr>
          <p:nvPr/>
        </p:nvGrpSpPr>
        <p:grpSpPr bwMode="auto">
          <a:xfrm>
            <a:off x="2700338" y="1454150"/>
            <a:ext cx="6827342" cy="2876238"/>
            <a:chOff x="820738" y="1453720"/>
            <a:chExt cx="6826930" cy="2876867"/>
          </a:xfrm>
        </p:grpSpPr>
        <p:sp>
          <p:nvSpPr>
            <p:cNvPr id="21510" name="Rectangle 3"/>
            <p:cNvSpPr>
              <a:spLocks noChangeArrowheads="1"/>
            </p:cNvSpPr>
            <p:nvPr/>
          </p:nvSpPr>
          <p:spPr bwMode="auto">
            <a:xfrm>
              <a:off x="820738" y="2617152"/>
              <a:ext cx="1951037" cy="390525"/>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dirty="0">
                  <a:solidFill>
                    <a:schemeClr val="bg1"/>
                  </a:solidFill>
                  <a:latin typeface="+mn-ea"/>
                  <a:ea typeface="+mn-ea"/>
                </a:rPr>
                <a:t>命令行在线帮助</a:t>
              </a:r>
              <a:endParaRPr kumimoji="1" lang="en-US" altLang="zh-CN" sz="1600" dirty="0">
                <a:solidFill>
                  <a:schemeClr val="bg1"/>
                </a:solidFill>
                <a:latin typeface="+mn-ea"/>
                <a:ea typeface="+mn-ea"/>
              </a:endParaRPr>
            </a:p>
          </p:txBody>
        </p:sp>
        <p:sp>
          <p:nvSpPr>
            <p:cNvPr id="21511" name="AutoShape 4"/>
            <p:cNvSpPr>
              <a:spLocks/>
            </p:cNvSpPr>
            <p:nvPr/>
          </p:nvSpPr>
          <p:spPr bwMode="auto">
            <a:xfrm>
              <a:off x="2782248" y="2104762"/>
              <a:ext cx="431800" cy="1376486"/>
            </a:xfrm>
            <a:prstGeom prst="leftBrace">
              <a:avLst>
                <a:gd name="adj1" fmla="val 38726"/>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nvGrpSpPr>
            <p:cNvPr id="21512" name="组合 13"/>
            <p:cNvGrpSpPr>
              <a:grpSpLocks/>
            </p:cNvGrpSpPr>
            <p:nvPr/>
          </p:nvGrpSpPr>
          <p:grpSpPr bwMode="auto">
            <a:xfrm>
              <a:off x="3138088" y="1453720"/>
              <a:ext cx="4509580" cy="1200591"/>
              <a:chOff x="7310784" y="2833176"/>
              <a:chExt cx="4509580" cy="1200591"/>
            </a:xfrm>
          </p:grpSpPr>
          <p:sp>
            <p:nvSpPr>
              <p:cNvPr id="21517" name="Rectangle 6"/>
              <p:cNvSpPr>
                <a:spLocks noChangeArrowheads="1"/>
              </p:cNvSpPr>
              <p:nvPr/>
            </p:nvSpPr>
            <p:spPr bwMode="auto">
              <a:xfrm>
                <a:off x="7310784" y="3265224"/>
                <a:ext cx="1728787" cy="360363"/>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a:solidFill>
                      <a:schemeClr val="bg1"/>
                    </a:solidFill>
                    <a:latin typeface="+mn-ea"/>
                    <a:ea typeface="+mn-ea"/>
                  </a:rPr>
                  <a:t>部分帮助</a:t>
                </a:r>
                <a:endParaRPr kumimoji="1" lang="en-US" altLang="zh-CN" sz="1600">
                  <a:solidFill>
                    <a:schemeClr val="bg1"/>
                  </a:solidFill>
                  <a:latin typeface="+mn-ea"/>
                  <a:ea typeface="+mn-ea"/>
                </a:endParaRPr>
              </a:p>
            </p:txBody>
          </p:sp>
          <p:sp>
            <p:nvSpPr>
              <p:cNvPr id="21518" name="AutoShape 9"/>
              <p:cNvSpPr>
                <a:spLocks/>
              </p:cNvSpPr>
              <p:nvPr/>
            </p:nvSpPr>
            <p:spPr bwMode="auto">
              <a:xfrm>
                <a:off x="9022109" y="2976051"/>
                <a:ext cx="358775" cy="935037"/>
              </a:xfrm>
              <a:prstGeom prst="leftBrace">
                <a:avLst>
                  <a:gd name="adj1" fmla="val 21718"/>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sp>
            <p:nvSpPr>
              <p:cNvPr id="21519" name="Text Box 10"/>
              <p:cNvSpPr txBox="1">
                <a:spLocks noChangeArrowheads="1"/>
              </p:cNvSpPr>
              <p:nvPr/>
            </p:nvSpPr>
            <p:spPr bwMode="auto">
              <a:xfrm>
                <a:off x="9303096" y="2833176"/>
                <a:ext cx="2517268" cy="120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latin typeface="+mn-ea"/>
                    <a:ea typeface="+mn-ea"/>
                    <a:cs typeface="Arial" panose="020B0604020202020204" pitchFamily="34" charset="0"/>
                  </a:rPr>
                  <a:t>&lt;Huawei&gt; d?</a:t>
                </a:r>
              </a:p>
              <a:p>
                <a:pPr eaLnBrk="1" hangingPunct="1"/>
                <a:endParaRPr lang="en-US" altLang="zh-CN" sz="1800">
                  <a:latin typeface="+mn-ea"/>
                  <a:ea typeface="+mn-ea"/>
                  <a:cs typeface="Arial" panose="020B0604020202020204" pitchFamily="34" charset="0"/>
                </a:endParaRPr>
              </a:p>
              <a:p>
                <a:pPr eaLnBrk="1" hangingPunct="1"/>
                <a:endParaRPr lang="en-US" altLang="zh-CN" sz="1800">
                  <a:latin typeface="+mn-ea"/>
                  <a:ea typeface="+mn-ea"/>
                  <a:cs typeface="Arial" panose="020B0604020202020204" pitchFamily="34" charset="0"/>
                </a:endParaRPr>
              </a:p>
              <a:p>
                <a:pPr eaLnBrk="1" hangingPunct="1"/>
                <a:r>
                  <a:rPr lang="en-US" altLang="zh-CN" sz="1800">
                    <a:latin typeface="+mn-ea"/>
                    <a:ea typeface="+mn-ea"/>
                    <a:cs typeface="Arial" panose="020B0604020202020204" pitchFamily="34" charset="0"/>
                  </a:rPr>
                  <a:t>&lt;Huawei&gt; display h?</a:t>
                </a:r>
              </a:p>
            </p:txBody>
          </p:sp>
        </p:grpSp>
        <p:grpSp>
          <p:nvGrpSpPr>
            <p:cNvPr id="21513" name="组合 14"/>
            <p:cNvGrpSpPr>
              <a:grpSpLocks/>
            </p:cNvGrpSpPr>
            <p:nvPr/>
          </p:nvGrpSpPr>
          <p:grpSpPr bwMode="auto">
            <a:xfrm>
              <a:off x="3138088" y="2852936"/>
              <a:ext cx="4366922" cy="1477651"/>
              <a:chOff x="3148013" y="2852936"/>
              <a:chExt cx="4366922" cy="1477651"/>
            </a:xfrm>
          </p:grpSpPr>
          <p:sp>
            <p:nvSpPr>
              <p:cNvPr id="21514" name="Rectangle 5"/>
              <p:cNvSpPr>
                <a:spLocks noChangeArrowheads="1"/>
              </p:cNvSpPr>
              <p:nvPr/>
            </p:nvSpPr>
            <p:spPr bwMode="auto">
              <a:xfrm>
                <a:off x="3148013" y="3268861"/>
                <a:ext cx="1728787" cy="360363"/>
              </a:xfrm>
              <a:prstGeom prst="rect">
                <a:avLst/>
              </a:prstGeom>
              <a:solidFill>
                <a:srgbClr val="0099CC"/>
              </a:solidFill>
              <a:ln w="12700" algn="ctr">
                <a:solidFill>
                  <a:schemeClr val="bg1"/>
                </a:solidFill>
                <a:miter lim="800000"/>
                <a:headEnd/>
                <a:tailEnd/>
              </a:ln>
            </p:spPr>
            <p:txBody>
              <a:bodyPr wrap="none" lIns="91364" tIns="45680" rIns="91364" bIns="45680"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eaLnBrk="1" hangingPunct="1"/>
                <a:r>
                  <a:rPr kumimoji="1" lang="zh-CN" altLang="en-US" sz="1600">
                    <a:solidFill>
                      <a:schemeClr val="bg1"/>
                    </a:solidFill>
                    <a:latin typeface="+mn-ea"/>
                    <a:ea typeface="+mn-ea"/>
                  </a:rPr>
                  <a:t>完全帮助</a:t>
                </a:r>
              </a:p>
            </p:txBody>
          </p:sp>
          <p:sp>
            <p:nvSpPr>
              <p:cNvPr id="21515" name="Text Box 8"/>
              <p:cNvSpPr txBox="1">
                <a:spLocks noChangeArrowheads="1"/>
              </p:cNvSpPr>
              <p:nvPr/>
            </p:nvSpPr>
            <p:spPr bwMode="auto">
              <a:xfrm>
                <a:off x="5140325" y="2852936"/>
                <a:ext cx="2374610" cy="147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latin typeface="+mn-ea"/>
                    <a:ea typeface="+mn-ea"/>
                    <a:cs typeface="Arial" panose="020B0604020202020204" pitchFamily="34" charset="0"/>
                  </a:rPr>
                  <a:t>&lt;Huawei&gt; ?</a:t>
                </a:r>
              </a:p>
              <a:p>
                <a:pPr eaLnBrk="1" hangingPunct="1"/>
                <a:endParaRPr lang="en-US" altLang="zh-CN" sz="1800" dirty="0">
                  <a:latin typeface="+mn-ea"/>
                  <a:ea typeface="+mn-ea"/>
                  <a:cs typeface="Arial" panose="020B0604020202020204" pitchFamily="34" charset="0"/>
                </a:endParaRPr>
              </a:p>
              <a:p>
                <a:pPr eaLnBrk="1" hangingPunct="1"/>
                <a:endParaRPr lang="en-US" altLang="zh-CN" sz="1800" dirty="0">
                  <a:latin typeface="+mn-ea"/>
                  <a:ea typeface="+mn-ea"/>
                  <a:cs typeface="Arial" panose="020B0604020202020204" pitchFamily="34" charset="0"/>
                </a:endParaRPr>
              </a:p>
              <a:p>
                <a:pPr eaLnBrk="1" hangingPunct="1"/>
                <a:r>
                  <a:rPr lang="en-US" altLang="zh-CN" sz="1800" dirty="0">
                    <a:latin typeface="+mn-ea"/>
                    <a:ea typeface="+mn-ea"/>
                    <a:cs typeface="Arial" panose="020B0604020202020204" pitchFamily="34" charset="0"/>
                  </a:rPr>
                  <a:t>&lt;Huawei&gt; display ?</a:t>
                </a:r>
              </a:p>
              <a:p>
                <a:pPr eaLnBrk="1" hangingPunct="1"/>
                <a:endParaRPr lang="en-US" altLang="zh-CN" sz="1800" dirty="0">
                  <a:latin typeface="+mn-ea"/>
                  <a:ea typeface="+mn-ea"/>
                  <a:cs typeface="Arial" panose="020B0604020202020204" pitchFamily="34" charset="0"/>
                </a:endParaRPr>
              </a:p>
            </p:txBody>
          </p:sp>
          <p:sp>
            <p:nvSpPr>
              <p:cNvPr id="21516" name="AutoShape 9"/>
              <p:cNvSpPr>
                <a:spLocks/>
              </p:cNvSpPr>
              <p:nvPr/>
            </p:nvSpPr>
            <p:spPr bwMode="auto">
              <a:xfrm>
                <a:off x="4859338" y="2981524"/>
                <a:ext cx="358775" cy="935037"/>
              </a:xfrm>
              <a:prstGeom prst="leftBrace">
                <a:avLst>
                  <a:gd name="adj1" fmla="val 21718"/>
                  <a:gd name="adj2" fmla="val 50000"/>
                </a:avLst>
              </a:prstGeom>
              <a:noFill/>
              <a:ln w="9525">
                <a:solidFill>
                  <a:srgbClr val="006699">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endParaRPr lang="zh-CN" altLang="en-US">
                  <a:latin typeface="+mn-ea"/>
                  <a:ea typeface="+mn-ea"/>
                </a:endParaRPr>
              </a:p>
            </p:txBody>
          </p:sp>
        </p:grpSp>
      </p:grpSp>
      <p:sp>
        <p:nvSpPr>
          <p:cNvPr id="21509" name="Rectangle 4"/>
          <p:cNvSpPr>
            <a:spLocks noChangeArrowheads="1"/>
          </p:cNvSpPr>
          <p:nvPr/>
        </p:nvSpPr>
        <p:spPr bwMode="auto">
          <a:xfrm>
            <a:off x="2279650" y="4508501"/>
            <a:ext cx="7632700" cy="1616075"/>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[Huawei]d?</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err="1">
                <a:latin typeface="Courier New" panose="02070309020205020404" pitchFamily="49" charset="0"/>
                <a:ea typeface="+mn-ea"/>
                <a:cs typeface="Courier New" panose="02070309020205020404" pitchFamily="49" charset="0"/>
              </a:rPr>
              <a:t>ddns</a:t>
            </a:r>
            <a:r>
              <a:rPr lang="en-US" altLang="zh-CN" sz="1400" dirty="0">
                <a:latin typeface="Courier New" panose="02070309020205020404" pitchFamily="49" charset="0"/>
                <a:ea typeface="+mn-ea"/>
                <a:cs typeface="Courier New" panose="02070309020205020404" pitchFamily="49" charset="0"/>
              </a:rPr>
              <a:t>                                    </a:t>
            </a:r>
            <a:r>
              <a:rPr lang="en-US" altLang="zh-CN" sz="1400" dirty="0" err="1">
                <a:latin typeface="Courier New" panose="02070309020205020404" pitchFamily="49" charset="0"/>
                <a:ea typeface="+mn-ea"/>
                <a:cs typeface="Courier New" panose="02070309020205020404" pitchFamily="49" charset="0"/>
              </a:rPr>
              <a:t>dhcp</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dhcpv6                                  diagnose</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display                                 </a:t>
            </a:r>
            <a:r>
              <a:rPr lang="en-US" altLang="zh-CN" sz="1400" dirty="0" err="1">
                <a:latin typeface="Courier New" panose="02070309020205020404" pitchFamily="49" charset="0"/>
                <a:ea typeface="+mn-ea"/>
                <a:cs typeface="Courier New" panose="02070309020205020404" pitchFamily="49" charset="0"/>
              </a:rPr>
              <a:t>dns</a:t>
            </a:r>
            <a:endParaRPr lang="zh-CN" altLang="en-US" sz="1400" dirty="0">
              <a:latin typeface="Courier New" panose="02070309020205020404" pitchFamily="49" charset="0"/>
              <a:ea typeface="+mn-ea"/>
              <a:cs typeface="Courier New" panose="02070309020205020404" pitchFamily="49" charset="0"/>
            </a:endParaRPr>
          </a:p>
          <a:p>
            <a:pPr>
              <a:lnSpc>
                <a:spcPct val="150000"/>
              </a:lnSpc>
            </a:pPr>
            <a:r>
              <a:rPr lang="zh-CN" altLang="en-US" sz="1400" dirty="0">
                <a:latin typeface="Courier New" panose="02070309020205020404" pitchFamily="49" charset="0"/>
                <a:ea typeface="+mn-ea"/>
                <a:cs typeface="Courier New" panose="02070309020205020404" pitchFamily="49" charset="0"/>
              </a:rPr>
              <a:t>  </a:t>
            </a:r>
            <a:r>
              <a:rPr lang="en-US" altLang="zh-CN" sz="1400" dirty="0">
                <a:latin typeface="Courier New" panose="02070309020205020404" pitchFamily="49" charset="0"/>
                <a:ea typeface="+mn-ea"/>
                <a:cs typeface="Courier New" panose="02070309020205020404" pitchFamily="49" charset="0"/>
              </a:rPr>
              <a:t>domain                                  dot1x</a:t>
            </a:r>
          </a:p>
        </p:txBody>
      </p:sp>
    </p:spTree>
    <p:extLst>
      <p:ext uri="{BB962C8B-B14F-4D97-AF65-F5344CB8AC3E}">
        <p14:creationId xmlns:p14="http://schemas.microsoft.com/office/powerpoint/2010/main" val="197748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smtClean="0"/>
              <a:t>基本配置步骤</a:t>
            </a:r>
          </a:p>
        </p:txBody>
      </p:sp>
      <p:graphicFrame>
        <p:nvGraphicFramePr>
          <p:cNvPr id="6" name="表格 5"/>
          <p:cNvGraphicFramePr>
            <a:graphicFrameLocks noGrp="1"/>
          </p:cNvGraphicFramePr>
          <p:nvPr>
            <p:extLst/>
          </p:nvPr>
        </p:nvGraphicFramePr>
        <p:xfrm>
          <a:off x="2279650" y="1989907"/>
          <a:ext cx="7632700" cy="935037"/>
        </p:xfrm>
        <a:graphic>
          <a:graphicData uri="http://schemas.openxmlformats.org/drawingml/2006/table">
            <a:tbl>
              <a:tblPr firstRow="1" bandCol="1">
                <a:tableStyleId>{5C22544A-7EE6-4342-B048-85BDC9FD1C3A}</a:tableStyleId>
              </a:tblPr>
              <a:tblGrid>
                <a:gridCol w="1800975">
                  <a:extLst>
                    <a:ext uri="{9D8B030D-6E8A-4147-A177-3AD203B41FA5}">
                      <a16:colId xmlns:a16="http://schemas.microsoft.com/office/drawing/2014/main" val="20000"/>
                    </a:ext>
                  </a:extLst>
                </a:gridCol>
                <a:gridCol w="5831725">
                  <a:extLst>
                    <a:ext uri="{9D8B030D-6E8A-4147-A177-3AD203B41FA5}">
                      <a16:colId xmlns:a16="http://schemas.microsoft.com/office/drawing/2014/main" val="20001"/>
                    </a:ext>
                  </a:extLst>
                </a:gridCol>
              </a:tblGrid>
              <a:tr h="5032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命令</a:t>
                      </a: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bg1"/>
                          </a:solidFill>
                          <a:latin typeface="+mn-ea"/>
                          <a:ea typeface="+mn-ea"/>
                          <a:cs typeface="Arial" charset="0"/>
                        </a:rPr>
                        <a:t>功能</a:t>
                      </a: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extLst>
                  <a:ext uri="{0D108BD9-81ED-4DB2-BD59-A6C34878D82A}">
                    <a16:rowId xmlns:a16="http://schemas.microsoft.com/office/drawing/2014/main" val="10000"/>
                  </a:ext>
                </a:extLst>
              </a:tr>
              <a:tr h="431807">
                <a:tc>
                  <a:txBody>
                    <a:bodyPr/>
                    <a:lstStyle/>
                    <a:p>
                      <a:pPr marL="0" marR="0" lvl="0" indent="0" algn="ctr" defTabSz="914400" rtl="0" eaLnBrk="1" fontAlgn="base" latinLnBrk="0" hangingPunct="1">
                        <a:lnSpc>
                          <a:spcPct val="120000"/>
                        </a:lnSpc>
                        <a:spcBef>
                          <a:spcPct val="0"/>
                        </a:spcBef>
                        <a:spcAft>
                          <a:spcPct val="20000"/>
                        </a:spcAft>
                        <a:buClrTx/>
                        <a:buSzTx/>
                        <a:buFontTx/>
                        <a:buNone/>
                        <a:tabLst/>
                      </a:pPr>
                      <a:r>
                        <a:rPr lang="en-US" altLang="zh-CN" sz="1600" b="0" kern="1200" dirty="0" err="1" smtClean="0">
                          <a:solidFill>
                            <a:schemeClr val="tx1"/>
                          </a:solidFill>
                          <a:latin typeface="+mn-ea"/>
                          <a:ea typeface="+mn-ea"/>
                          <a:cs typeface="Arial" charset="0"/>
                        </a:rPr>
                        <a:t>sysname</a:t>
                      </a:r>
                      <a:endParaRPr lang="en-US" altLang="zh-CN" sz="1600" b="0" kern="1200" dirty="0" smtClean="0">
                        <a:solidFill>
                          <a:schemeClr val="tx1"/>
                        </a:solidFill>
                        <a:latin typeface="+mn-ea"/>
                        <a:ea typeface="+mn-ea"/>
                        <a:cs typeface="Arial" charset="0"/>
                      </a:endParaRPr>
                    </a:p>
                  </a:txBody>
                  <a:tcPr marT="45695" marB="4569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kern="1200" dirty="0" smtClean="0">
                          <a:solidFill>
                            <a:schemeClr val="tx1"/>
                          </a:solidFill>
                          <a:latin typeface="+mn-ea"/>
                          <a:ea typeface="+mn-ea"/>
                          <a:cs typeface="Arial" charset="0"/>
                        </a:rPr>
                        <a:t>配置设备名称</a:t>
                      </a:r>
                      <a:endParaRPr lang="en-US" altLang="zh-CN" sz="1600" b="0" kern="1200" dirty="0" smtClean="0">
                        <a:solidFill>
                          <a:schemeClr val="tx1"/>
                        </a:solidFill>
                        <a:latin typeface="+mn-ea"/>
                        <a:ea typeface="+mn-ea"/>
                        <a:cs typeface="Arial" charset="0"/>
                      </a:endParaRPr>
                    </a:p>
                  </a:txBody>
                  <a:tcPr marT="45695" marB="456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3567" name="Rectangle 4"/>
          <p:cNvSpPr>
            <a:spLocks noChangeArrowheads="1"/>
          </p:cNvSpPr>
          <p:nvPr/>
        </p:nvSpPr>
        <p:spPr bwMode="auto">
          <a:xfrm>
            <a:off x="2279650" y="3758729"/>
            <a:ext cx="7632700" cy="1614487"/>
          </a:xfrm>
          <a:prstGeom prst="rect">
            <a:avLst/>
          </a:prstGeom>
          <a:solidFill>
            <a:schemeClr val="bg1">
              <a:lumMod val="85000"/>
            </a:schemeClr>
          </a:solidFill>
          <a:ln w="9525" algn="ctr">
            <a:noFill/>
            <a:miter lim="800000"/>
            <a:headEnd/>
            <a:tailEnd/>
          </a:ln>
          <a:effectLst/>
        </p:spPr>
        <p:txBody>
          <a:bodyPr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400" dirty="0">
                <a:latin typeface="Courier New" panose="02070309020205020404" pitchFamily="49" charset="0"/>
                <a:ea typeface="+mn-ea"/>
                <a:cs typeface="Courier New" panose="02070309020205020404" pitchFamily="49" charset="0"/>
              </a:rPr>
              <a:t>&lt;Huawei&gt;</a:t>
            </a:r>
            <a:r>
              <a:rPr lang="en-US" altLang="zh-CN" sz="1400" dirty="0">
                <a:solidFill>
                  <a:srgbClr val="C00000"/>
                </a:solidFill>
                <a:latin typeface="Courier New" panose="02070309020205020404" pitchFamily="49" charset="0"/>
                <a:ea typeface="+mn-ea"/>
                <a:cs typeface="Courier New" panose="02070309020205020404" pitchFamily="49" charset="0"/>
              </a:rPr>
              <a:t>system-view </a:t>
            </a:r>
          </a:p>
          <a:p>
            <a:pPr>
              <a:lnSpc>
                <a:spcPct val="150000"/>
              </a:lnSpc>
            </a:pPr>
            <a:r>
              <a:rPr lang="en-US" altLang="zh-CN" sz="1400" dirty="0">
                <a:latin typeface="Courier New" panose="02070309020205020404" pitchFamily="49" charset="0"/>
                <a:ea typeface="+mn-ea"/>
                <a:cs typeface="Courier New" panose="02070309020205020404" pitchFamily="49" charset="0"/>
              </a:rPr>
              <a:t>Enter system view, return user view with </a:t>
            </a:r>
            <a:r>
              <a:rPr lang="en-US" altLang="zh-CN" sz="1400" dirty="0" err="1">
                <a:latin typeface="Courier New" panose="02070309020205020404" pitchFamily="49" charset="0"/>
                <a:ea typeface="+mn-ea"/>
                <a:cs typeface="Courier New" panose="02070309020205020404" pitchFamily="49" charset="0"/>
              </a:rPr>
              <a:t>Ctrl+Z</a:t>
            </a:r>
            <a:r>
              <a:rPr lang="en-US" altLang="zh-CN" sz="1400" dirty="0">
                <a:latin typeface="Courier New" panose="02070309020205020404" pitchFamily="49" charset="0"/>
                <a:ea typeface="+mn-ea"/>
                <a:cs typeface="Courier New" panose="02070309020205020404" pitchFamily="49" charset="0"/>
              </a:rPr>
              <a:t>.</a:t>
            </a:r>
          </a:p>
          <a:p>
            <a:pPr>
              <a:lnSpc>
                <a:spcPct val="150000"/>
              </a:lnSpc>
            </a:pPr>
            <a:r>
              <a:rPr lang="en-US" altLang="zh-CN" sz="1400" dirty="0">
                <a:latin typeface="Courier New" panose="02070309020205020404" pitchFamily="49" charset="0"/>
                <a:ea typeface="+mn-ea"/>
                <a:cs typeface="Courier New" panose="02070309020205020404" pitchFamily="49" charset="0"/>
              </a:rPr>
              <a:t>[Huawei]</a:t>
            </a:r>
            <a:r>
              <a:rPr lang="en-US" altLang="zh-CN" sz="1400" dirty="0" err="1">
                <a:solidFill>
                  <a:srgbClr val="C00000"/>
                </a:solidFill>
                <a:latin typeface="Courier New" panose="02070309020205020404" pitchFamily="49" charset="0"/>
                <a:ea typeface="+mn-ea"/>
                <a:cs typeface="Courier New" panose="02070309020205020404" pitchFamily="49" charset="0"/>
              </a:rPr>
              <a:t>sysname</a:t>
            </a:r>
            <a:r>
              <a:rPr lang="en-US" altLang="zh-CN" sz="1400" dirty="0">
                <a:solidFill>
                  <a:srgbClr val="C00000"/>
                </a:solidFill>
                <a:latin typeface="Courier New" panose="02070309020205020404" pitchFamily="49" charset="0"/>
                <a:ea typeface="+mn-ea"/>
                <a:cs typeface="Courier New" panose="02070309020205020404" pitchFamily="49" charset="0"/>
              </a:rPr>
              <a:t> RTA</a:t>
            </a:r>
          </a:p>
          <a:p>
            <a:pPr>
              <a:lnSpc>
                <a:spcPct val="150000"/>
              </a:lnSpc>
            </a:pPr>
            <a:r>
              <a:rPr lang="en-US" altLang="zh-CN" sz="1400" dirty="0">
                <a:latin typeface="Courier New" panose="02070309020205020404" pitchFamily="49" charset="0"/>
                <a:ea typeface="+mn-ea"/>
                <a:cs typeface="Courier New" panose="02070309020205020404" pitchFamily="49" charset="0"/>
              </a:rPr>
              <a:t>[RTA]</a:t>
            </a:r>
          </a:p>
          <a:p>
            <a:pPr>
              <a:lnSpc>
                <a:spcPct val="150000"/>
              </a:lnSpc>
            </a:pPr>
            <a:endParaRPr lang="en-US" altLang="zh-CN" sz="1400" dirty="0">
              <a:latin typeface="+mn-ea"/>
              <a:ea typeface="+mn-ea"/>
            </a:endParaRPr>
          </a:p>
        </p:txBody>
      </p:sp>
    </p:spTree>
    <p:extLst>
      <p:ext uri="{BB962C8B-B14F-4D97-AF65-F5344CB8AC3E}">
        <p14:creationId xmlns:p14="http://schemas.microsoft.com/office/powerpoint/2010/main" val="69328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64613</TotalTime>
  <Words>3407</Words>
  <Application>Microsoft Office PowerPoint</Application>
  <PresentationFormat>宽屏</PresentationFormat>
  <Paragraphs>250</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FrutigerNext LT Light</vt:lpstr>
      <vt:lpstr>FrutigerNext LT Medium</vt:lpstr>
      <vt:lpstr>FrutigerNext LT Regular</vt:lpstr>
      <vt:lpstr>MS PGothic</vt:lpstr>
      <vt:lpstr>黑体</vt:lpstr>
      <vt:lpstr>宋体</vt:lpstr>
      <vt:lpstr>微软雅黑</vt:lpstr>
      <vt:lpstr>Arial</vt:lpstr>
      <vt:lpstr>Courier New</vt:lpstr>
      <vt:lpstr>Wingdings</vt:lpstr>
      <vt:lpstr>培训与认证部-母版</vt:lpstr>
      <vt:lpstr>命令行基础</vt:lpstr>
      <vt:lpstr>PowerPoint 演示文稿</vt:lpstr>
      <vt:lpstr>PowerPoint 演示文稿</vt:lpstr>
      <vt:lpstr>设备初始化启动</vt:lpstr>
      <vt:lpstr>命令行视图</vt:lpstr>
      <vt:lpstr>命令行功能</vt:lpstr>
      <vt:lpstr>命令行功能</vt:lpstr>
      <vt:lpstr>命令行在线帮助</vt:lpstr>
      <vt:lpstr>基本配置步骤</vt:lpstr>
      <vt:lpstr>配置系统时钟</vt:lpstr>
      <vt:lpstr>配置标题消息</vt:lpstr>
      <vt:lpstr>命令等级</vt:lpstr>
      <vt:lpstr>用户界面</vt:lpstr>
      <vt:lpstr>配置用户界面命令</vt:lpstr>
      <vt:lpstr>配置登陆权限</vt:lpstr>
      <vt:lpstr>配置接口IP地址</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2478</cp:revision>
  <dcterms:created xsi:type="dcterms:W3CDTF">2003-08-21T06:48:56Z</dcterms:created>
  <dcterms:modified xsi:type="dcterms:W3CDTF">2021-01-28T13:36:48Z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(3)MOTh41aRL4rNsaS0yCn7EOcKs5McDZBFJ0LK253e2hKUAH1UbvaHqPrSKJ9npo2VolNNY1Xa
T00VInwFsascQzrFicbaLwgG0Bl0GKdJzqBHnxvDeD5xBdsVS+3HuW8eIcJUyzk9VQGCcyQ4
6WQ25xX6IIxCYPnLXX0IHhvntLbTlQCE8IsrkR1VtgHuUD6AJInXr5Dzao65GMgA+dsVc8gU
nrVAgUdJpIYQpoU4WT</vt:lpwstr>
  </property>
  <property fmtid="{D5CDD505-2E9C-101B-9397-08002B2CF9AE}" pid="18" name="_2015_ms_pID_7253431">
    <vt:lpwstr>CG3cJf9xlsIKZK0b/Ay49K6sY99BsMkgLgg2YlG2/bW7hKJpDp3BRv
1p2bP5tbOzRw9pe3Y21ZKjx1FXnd43ZzdHYVa6qGv37uPzAPE/GvnoX+8jYHHrSLYmHRtqxM
2PBMfelJm+zCurgxMIlVugaCuMmJ2ijdV7uOPQviTQgOkM436JhFuERswWA5r3smJ8ThNYa8
2QR6ARGzQGTKLXhDUcAP8uffWMQm17pKZ2qf</vt:lpwstr>
  </property>
  <property fmtid="{D5CDD505-2E9C-101B-9397-08002B2CF9AE}" pid="19" name="_2015_ms_pID_7253432">
    <vt:lpwstr>YKlvMfOZaOyLhGhabu1oaCCITBKpuFcoF+T7
Zm0rIGIkuBVC6XsMq5TQal+b4CwVjA==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