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3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zh-CN" altLang="en-US" dirty="0"/>
              <a:t>如果客户端需要从</a:t>
            </a:r>
            <a:r>
              <a:rPr lang="en-US" altLang="zh-CN" dirty="0"/>
              <a:t>TFTP</a:t>
            </a:r>
            <a:r>
              <a:rPr lang="zh-CN" altLang="en-US" dirty="0"/>
              <a:t>服务器获取</a:t>
            </a:r>
            <a:r>
              <a:rPr lang="en-US" altLang="zh-CN" dirty="0"/>
              <a:t>VRP</a:t>
            </a:r>
            <a:r>
              <a:rPr lang="zh-CN" altLang="en-US" dirty="0"/>
              <a:t>文件，则不需要首先和</a:t>
            </a:r>
            <a:r>
              <a:rPr lang="en-US" altLang="zh-CN" dirty="0"/>
              <a:t>TFTP</a:t>
            </a:r>
            <a:r>
              <a:rPr lang="zh-CN" altLang="en-US" dirty="0"/>
              <a:t>服务器建立连接。</a:t>
            </a:r>
            <a:r>
              <a:rPr lang="en-US" altLang="zh-CN" dirty="0"/>
              <a:t>ARG3</a:t>
            </a:r>
            <a:r>
              <a:rPr lang="zh-CN" altLang="en-US" dirty="0"/>
              <a:t>系列路由器和</a:t>
            </a:r>
            <a:r>
              <a:rPr lang="en-US" altLang="zh-CN" dirty="0"/>
              <a:t>X7</a:t>
            </a:r>
            <a:r>
              <a:rPr lang="zh-CN" altLang="en-US" dirty="0"/>
              <a:t>系列交换机只能作为</a:t>
            </a:r>
            <a:r>
              <a:rPr lang="en-US" altLang="zh-CN" dirty="0"/>
              <a:t>TFTP</a:t>
            </a:r>
            <a:r>
              <a:rPr lang="zh-CN" altLang="en-US" dirty="0"/>
              <a:t>客户端。本例中客户端通过配置</a:t>
            </a:r>
            <a:r>
              <a:rPr lang="en-US" altLang="zh-CN" dirty="0" err="1"/>
              <a:t>tftp</a:t>
            </a:r>
            <a:r>
              <a:rPr lang="en-US" altLang="zh-CN" dirty="0"/>
              <a:t> 10.1.1.2 get AR2220E-V200R003C00SPC600.cc</a:t>
            </a:r>
            <a:r>
              <a:rPr lang="zh-CN" altLang="en-US" dirty="0"/>
              <a:t>就可以从</a:t>
            </a:r>
            <a:r>
              <a:rPr lang="en-US" altLang="zh-CN" dirty="0"/>
              <a:t>TFTP</a:t>
            </a:r>
            <a:r>
              <a:rPr lang="zh-CN" altLang="en-US" dirty="0"/>
              <a:t>服务器获取</a:t>
            </a:r>
            <a:r>
              <a:rPr lang="en-US" altLang="zh-CN" dirty="0"/>
              <a:t>VRP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4372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从服务器成功获取</a:t>
            </a:r>
            <a:r>
              <a:rPr lang="en-US" altLang="zh-CN" smtClean="0"/>
              <a:t>VRP</a:t>
            </a:r>
            <a:r>
              <a:rPr lang="zh-CN" altLang="en-US" smtClean="0"/>
              <a:t>文件后，还需要配置此文件为设备下次启动的系统文件，否则，设备仍会使用旧版本的</a:t>
            </a:r>
            <a:r>
              <a:rPr lang="en-US" altLang="zh-CN" smtClean="0"/>
              <a:t>VRP</a:t>
            </a:r>
            <a:r>
              <a:rPr lang="zh-CN" altLang="en-US" smtClean="0"/>
              <a:t>系统文件。在设备上通过使用</a:t>
            </a:r>
            <a:r>
              <a:rPr lang="en-US" altLang="zh-CN" smtClean="0"/>
              <a:t>startup system-software</a:t>
            </a:r>
            <a:r>
              <a:rPr lang="zh-CN" altLang="en-US" smtClean="0"/>
              <a:t>命令可以指定设备下次启动的系统文件。</a:t>
            </a:r>
            <a:r>
              <a:rPr lang="en-US" altLang="zh-CN" smtClean="0"/>
              <a:t>VRP</a:t>
            </a:r>
            <a:r>
              <a:rPr lang="zh-CN" altLang="en-US" smtClean="0"/>
              <a:t>系统文件必须存储在根目录，否则系统不能正常运行。</a:t>
            </a:r>
            <a:endParaRPr lang="en-US" altLang="zh-CN" smtClean="0"/>
          </a:p>
          <a:p>
            <a:r>
              <a:rPr lang="zh-CN" altLang="en-US" smtClean="0"/>
              <a:t>此例中可以使用</a:t>
            </a:r>
            <a:r>
              <a:rPr lang="en-US" altLang="zh-CN" smtClean="0"/>
              <a:t>display startup</a:t>
            </a:r>
            <a:r>
              <a:rPr lang="zh-CN" altLang="en-US" smtClean="0"/>
              <a:t>命令去验证系统启动文件是否已经变更，显示信息中</a:t>
            </a:r>
            <a:r>
              <a:rPr lang="en-US" altLang="zh-CN" smtClean="0"/>
              <a:t>Startup system software</a:t>
            </a:r>
            <a:r>
              <a:rPr lang="zh-CN" altLang="en-US" smtClean="0"/>
              <a:t>显示当前系统启动使用的</a:t>
            </a:r>
            <a:r>
              <a:rPr lang="en-US" altLang="zh-CN" smtClean="0"/>
              <a:t>VRP</a:t>
            </a:r>
            <a:r>
              <a:rPr lang="zh-CN" altLang="en-US" smtClean="0"/>
              <a:t>文件，</a:t>
            </a:r>
            <a:r>
              <a:rPr lang="en-US" altLang="zh-CN" smtClean="0"/>
              <a:t>Next startup system software</a:t>
            </a:r>
            <a:r>
              <a:rPr lang="zh-CN" altLang="en-US" smtClean="0"/>
              <a:t>显示下次系统启动使用的</a:t>
            </a:r>
            <a:r>
              <a:rPr lang="en-US" altLang="zh-CN" smtClean="0"/>
              <a:t>VRP</a:t>
            </a:r>
            <a:r>
              <a:rPr lang="zh-CN" altLang="en-US" smtClean="0"/>
              <a:t>文件。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8051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确认系统下次启动软件正确后，需要重启设备。使用</a:t>
            </a:r>
            <a:r>
              <a:rPr lang="en-US" altLang="zh-CN" smtClean="0"/>
              <a:t>reboot</a:t>
            </a:r>
            <a:r>
              <a:rPr lang="zh-CN" altLang="en-US" smtClean="0"/>
              <a:t>命令可以重启设备。输入此命令后，系统会提示是否保存配置文件；实际中，可根据需要进行选择，本例中选择了不保存配置。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7630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首先必须保证客户端和服务器之间可以通信，然后客户端需使用</a:t>
            </a:r>
            <a:r>
              <a:rPr lang="en-US" altLang="zh-CN" smtClean="0"/>
              <a:t>ftp[ip address]</a:t>
            </a:r>
            <a:r>
              <a:rPr lang="zh-CN" altLang="en-US" smtClean="0"/>
              <a:t>命令与服务器建立</a:t>
            </a:r>
            <a:r>
              <a:rPr lang="en-US" altLang="zh-CN" smtClean="0"/>
              <a:t>FTP</a:t>
            </a:r>
            <a:r>
              <a:rPr lang="zh-CN" altLang="en-US" smtClean="0"/>
              <a:t>连接，建立连接之后需要输入正确的用户名和密码进行验证，验证通过后使用</a:t>
            </a:r>
            <a:r>
              <a:rPr lang="en-US" altLang="zh-CN" smtClean="0"/>
              <a:t>get</a:t>
            </a:r>
            <a:r>
              <a:rPr lang="zh-CN" altLang="en-US" smtClean="0"/>
              <a:t>命令即可下载</a:t>
            </a:r>
            <a:r>
              <a:rPr lang="en-US" altLang="zh-CN" smtClean="0"/>
              <a:t>VRP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管理员可以使用</a:t>
            </a:r>
            <a:r>
              <a:rPr lang="en-US" altLang="zh-CN" smtClean="0"/>
              <a:t>display startup</a:t>
            </a:r>
            <a:r>
              <a:rPr lang="zh-CN" altLang="en-US" smtClean="0"/>
              <a:t>命令验证系统启动的</a:t>
            </a:r>
            <a:r>
              <a:rPr lang="en-US" altLang="zh-CN" smtClean="0"/>
              <a:t>VRP</a:t>
            </a:r>
            <a:r>
              <a:rPr lang="zh-CN" altLang="en-US" smtClean="0"/>
              <a:t>软件，以此来判断</a:t>
            </a:r>
            <a:r>
              <a:rPr lang="en-US" altLang="zh-CN" smtClean="0"/>
              <a:t>VRP</a:t>
            </a:r>
            <a:r>
              <a:rPr lang="zh-CN" altLang="en-US" smtClean="0"/>
              <a:t>升级是否成功。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7221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安全声明：</a:t>
            </a:r>
          </a:p>
          <a:p>
            <a:r>
              <a:rPr lang="zh-CN" altLang="en-US" smtClean="0"/>
              <a:t>为简化问题说明，本课程以</a:t>
            </a:r>
            <a:r>
              <a:rPr lang="en-US" altLang="zh-CN" smtClean="0"/>
              <a:t>FTP</a:t>
            </a:r>
            <a:r>
              <a:rPr lang="zh-CN" altLang="en-US" smtClean="0"/>
              <a:t>为例来描述相关技术。设备支持通过</a:t>
            </a:r>
            <a:r>
              <a:rPr lang="en-US" altLang="zh-CN" smtClean="0"/>
              <a:t>FTP</a:t>
            </a:r>
            <a:r>
              <a:rPr lang="zh-CN" altLang="en-US" smtClean="0"/>
              <a:t>协议、</a:t>
            </a:r>
            <a:r>
              <a:rPr lang="en-US" altLang="zh-CN" smtClean="0"/>
              <a:t>TFTP</a:t>
            </a:r>
            <a:r>
              <a:rPr lang="zh-CN" altLang="en-US" smtClean="0"/>
              <a:t>及</a:t>
            </a:r>
            <a:r>
              <a:rPr lang="en-US" altLang="zh-CN" smtClean="0"/>
              <a:t>SFTP</a:t>
            </a:r>
            <a:r>
              <a:rPr lang="zh-CN" altLang="en-US" smtClean="0"/>
              <a:t>传输文件。使用</a:t>
            </a:r>
            <a:r>
              <a:rPr lang="en-US" altLang="zh-CN" smtClean="0"/>
              <a:t>FTP</a:t>
            </a:r>
            <a:r>
              <a:rPr lang="zh-CN" altLang="en-US" smtClean="0"/>
              <a:t>、</a:t>
            </a:r>
            <a:r>
              <a:rPr lang="en-US" altLang="zh-CN" smtClean="0"/>
              <a:t>TFTP</a:t>
            </a:r>
            <a:r>
              <a:rPr lang="zh-CN" altLang="en-US" smtClean="0"/>
              <a:t>、</a:t>
            </a:r>
            <a:r>
              <a:rPr lang="en-US" altLang="zh-CN" smtClean="0"/>
              <a:t>SFTP v1</a:t>
            </a:r>
            <a:r>
              <a:rPr lang="zh-CN" altLang="en-US" smtClean="0"/>
              <a:t>协议存在安全风险，建议您使用</a:t>
            </a:r>
            <a:r>
              <a:rPr lang="en-US" altLang="zh-CN" smtClean="0"/>
              <a:t>SFTP v2</a:t>
            </a:r>
            <a:r>
              <a:rPr lang="zh-CN" altLang="en-US" smtClean="0"/>
              <a:t>方式进行文件操作。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782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9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随着网络技术和应用的飞速发展，</a:t>
            </a:r>
            <a:r>
              <a:rPr lang="en-US" altLang="zh-CN" smtClean="0"/>
              <a:t>VRP</a:t>
            </a:r>
            <a:r>
              <a:rPr lang="zh-CN" altLang="en-US" smtClean="0"/>
              <a:t>也在不断的更新，</a:t>
            </a:r>
            <a:r>
              <a:rPr lang="en-US" altLang="zh-CN" smtClean="0"/>
              <a:t>VRP</a:t>
            </a:r>
            <a:r>
              <a:rPr lang="zh-CN" altLang="en-US" smtClean="0"/>
              <a:t>的命名由</a:t>
            </a:r>
            <a:r>
              <a:rPr lang="en-US" altLang="zh-CN" smtClean="0"/>
              <a:t>VRP</a:t>
            </a:r>
            <a:r>
              <a:rPr lang="zh-CN" altLang="en-US" smtClean="0"/>
              <a:t>自身版本号和关联产品版本号两部分组成。华为</a:t>
            </a:r>
            <a:r>
              <a:rPr lang="en-US" altLang="zh-CN" smtClean="0"/>
              <a:t>ARG3</a:t>
            </a:r>
            <a:r>
              <a:rPr lang="zh-CN" altLang="en-US" smtClean="0"/>
              <a:t>路由器和</a:t>
            </a:r>
            <a:r>
              <a:rPr lang="en-US" altLang="zh-CN" smtClean="0"/>
              <a:t>X7</a:t>
            </a:r>
            <a:r>
              <a:rPr lang="zh-CN" altLang="en-US" smtClean="0"/>
              <a:t>交换机使用的</a:t>
            </a:r>
            <a:r>
              <a:rPr lang="en-US" altLang="zh-CN" smtClean="0"/>
              <a:t>VRP</a:t>
            </a:r>
            <a:r>
              <a:rPr lang="zh-CN" altLang="en-US" smtClean="0"/>
              <a:t>版本为</a:t>
            </a:r>
            <a:r>
              <a:rPr lang="en-US" altLang="zh-CN" smtClean="0"/>
              <a:t>VRP5</a:t>
            </a:r>
            <a:r>
              <a:rPr lang="zh-CN" altLang="en-US" smtClean="0"/>
              <a:t>，</a:t>
            </a:r>
            <a:r>
              <a:rPr lang="en-US" altLang="zh-CN" smtClean="0"/>
              <a:t>VRP5</a:t>
            </a:r>
            <a:r>
              <a:rPr lang="zh-CN" altLang="en-US" smtClean="0"/>
              <a:t>可以和不同的产品版本相关联。随着产品版本增加，支持的特性也在增加。产品版本格式包含</a:t>
            </a:r>
            <a:r>
              <a:rPr lang="en-US" altLang="zh-CN" smtClean="0"/>
              <a:t>Vxxx</a:t>
            </a:r>
            <a:r>
              <a:rPr lang="zh-CN" altLang="en-US" smtClean="0"/>
              <a:t>（产品码），</a:t>
            </a:r>
            <a:r>
              <a:rPr lang="en-US" altLang="zh-CN" smtClean="0"/>
              <a:t>Rxxx(</a:t>
            </a:r>
            <a:r>
              <a:rPr lang="zh-CN" altLang="en-US" smtClean="0"/>
              <a:t>大版本号），</a:t>
            </a:r>
            <a:r>
              <a:rPr lang="en-US" altLang="zh-CN" smtClean="0"/>
              <a:t>Cxx(</a:t>
            </a:r>
            <a:r>
              <a:rPr lang="zh-CN" altLang="en-US" smtClean="0"/>
              <a:t>小版本号）。如果</a:t>
            </a:r>
            <a:r>
              <a:rPr lang="en-US" altLang="zh-CN" smtClean="0"/>
              <a:t>VRP</a:t>
            </a:r>
            <a:r>
              <a:rPr lang="zh-CN" altLang="en-US" smtClean="0"/>
              <a:t>产品版本有补丁，</a:t>
            </a:r>
            <a:r>
              <a:rPr lang="en-US" altLang="zh-CN" smtClean="0"/>
              <a:t>VRP</a:t>
            </a:r>
            <a:r>
              <a:rPr lang="zh-CN" altLang="en-US" smtClean="0"/>
              <a:t>产品版本号中还会包括</a:t>
            </a:r>
            <a:r>
              <a:rPr lang="en-US" altLang="zh-CN" smtClean="0"/>
              <a:t>SPC</a:t>
            </a:r>
            <a:r>
              <a:rPr lang="zh-CN" altLang="en-US" smtClean="0"/>
              <a:t>部分。</a:t>
            </a:r>
            <a:endParaRPr lang="en-US" altLang="zh-CN" smtClean="0"/>
          </a:p>
          <a:p>
            <a:r>
              <a:rPr lang="zh-CN" altLang="en-US" smtClean="0"/>
              <a:t>举例如下：</a:t>
            </a:r>
            <a:endParaRPr lang="en-US" altLang="zh-CN" smtClean="0"/>
          </a:p>
          <a:p>
            <a:r>
              <a:rPr lang="en-US" altLang="zh-CN" smtClean="0"/>
              <a:t>Version 5.90 (AR2200 V200R001C00)</a:t>
            </a:r>
            <a:r>
              <a:rPr lang="zh-CN" altLang="en-US" smtClean="0"/>
              <a:t>，</a:t>
            </a:r>
            <a:r>
              <a:rPr lang="en-US" altLang="zh-CN" smtClean="0"/>
              <a:t>VRP</a:t>
            </a:r>
            <a:r>
              <a:rPr lang="zh-CN" altLang="en-US" smtClean="0"/>
              <a:t>版本为</a:t>
            </a:r>
            <a:r>
              <a:rPr lang="en-US" altLang="zh-CN" smtClean="0"/>
              <a:t>5.90</a:t>
            </a:r>
            <a:r>
              <a:rPr lang="zh-CN" altLang="en-US" smtClean="0"/>
              <a:t>，产品版本号为</a:t>
            </a:r>
            <a:r>
              <a:rPr lang="en-US" altLang="zh-CN" smtClean="0"/>
              <a:t>V200R001C00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Version 5.160 (AR2200 V200R007C00SPC600)</a:t>
            </a:r>
            <a:r>
              <a:rPr lang="zh-CN" altLang="en-US" smtClean="0"/>
              <a:t>，</a:t>
            </a:r>
            <a:r>
              <a:rPr lang="en-US" altLang="zh-CN" smtClean="0"/>
              <a:t>VRP</a:t>
            </a:r>
            <a:r>
              <a:rPr lang="zh-CN" altLang="en-US" smtClean="0"/>
              <a:t>版本为</a:t>
            </a:r>
            <a:r>
              <a:rPr lang="en-US" altLang="zh-CN" smtClean="0"/>
              <a:t>5.160</a:t>
            </a:r>
            <a:r>
              <a:rPr lang="zh-CN" altLang="en-US" smtClean="0"/>
              <a:t>，产品版本号为</a:t>
            </a:r>
            <a:r>
              <a:rPr lang="en-US" altLang="zh-CN" smtClean="0"/>
              <a:t>V200R007C00SPC600</a:t>
            </a:r>
            <a:r>
              <a:rPr lang="zh-CN" altLang="en-US" smtClean="0"/>
              <a:t>，此产品版本包含有补丁包。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8171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文件传输</a:t>
            </a:r>
            <a:r>
              <a:rPr lang="zh-CN" altLang="en-US" smtClean="0"/>
              <a:t>是</a:t>
            </a:r>
            <a:r>
              <a:rPr lang="zh-CN" altLang="zh-CN" smtClean="0"/>
              <a:t>指发送文件到远程服务器，</a:t>
            </a:r>
            <a:r>
              <a:rPr lang="zh-CN" altLang="en-US" smtClean="0"/>
              <a:t>或者</a:t>
            </a:r>
            <a:r>
              <a:rPr lang="zh-CN" altLang="zh-CN" smtClean="0"/>
              <a:t>从远程服务器获取文件的过程。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zh-CN" altLang="zh-CN" smtClean="0"/>
              <a:t>实际场景中，</a:t>
            </a:r>
            <a:r>
              <a:rPr lang="zh-CN" altLang="en-US" smtClean="0"/>
              <a:t>为满足企业业务的需求，设备的</a:t>
            </a:r>
            <a:r>
              <a:rPr lang="en-US" altLang="zh-CN" smtClean="0"/>
              <a:t>VRP</a:t>
            </a:r>
            <a:r>
              <a:rPr lang="zh-CN" altLang="en-US" smtClean="0"/>
              <a:t>文件需要更新。如图中所示，设备在与服务器建立连接之后，可以从服务器获取新的</a:t>
            </a:r>
            <a:r>
              <a:rPr lang="en-US" altLang="zh-CN" smtClean="0"/>
              <a:t>VRP</a:t>
            </a:r>
            <a:r>
              <a:rPr lang="zh-CN" altLang="en-US" smtClean="0"/>
              <a:t>，完成更新工作。</a:t>
            </a:r>
            <a:endParaRPr lang="en-US" altLang="zh-CN" smtClean="0"/>
          </a:p>
          <a:p>
            <a:r>
              <a:rPr lang="zh-CN" altLang="en-US" smtClean="0"/>
              <a:t>为</a:t>
            </a:r>
            <a:r>
              <a:rPr lang="zh-CN" altLang="zh-CN" smtClean="0"/>
              <a:t>避免数据丢失</a:t>
            </a:r>
            <a:r>
              <a:rPr lang="zh-CN" altLang="en-US" smtClean="0"/>
              <a:t>对业务造成影响，设备的配置文件和日志文件也</a:t>
            </a:r>
            <a:r>
              <a:rPr lang="zh-CN" altLang="zh-CN" smtClean="0"/>
              <a:t>通常会</a:t>
            </a:r>
            <a:r>
              <a:rPr lang="zh-CN" altLang="en-US" smtClean="0"/>
              <a:t>进行</a:t>
            </a:r>
            <a:r>
              <a:rPr lang="zh-CN" altLang="zh-CN" smtClean="0"/>
              <a:t>远程备份</a:t>
            </a:r>
            <a:r>
              <a:rPr lang="zh-CN" altLang="en-US" smtClean="0"/>
              <a:t>。如图中所示，设备在与服务器建立连接之后，可以将配置文件和日志文件传输到服务器上，完成备份工作。当设备上的文件</a:t>
            </a:r>
            <a:r>
              <a:rPr lang="zh-CN" altLang="zh-CN" smtClean="0"/>
              <a:t>丢失</a:t>
            </a:r>
            <a:r>
              <a:rPr lang="zh-CN" altLang="en-US" smtClean="0"/>
              <a:t>后</a:t>
            </a:r>
            <a:r>
              <a:rPr lang="zh-CN" altLang="zh-CN" smtClean="0"/>
              <a:t>，</a:t>
            </a:r>
            <a:r>
              <a:rPr lang="zh-CN" altLang="en-US" smtClean="0"/>
              <a:t>可以恢复</a:t>
            </a:r>
            <a:r>
              <a:rPr lang="zh-CN" altLang="zh-CN" smtClean="0"/>
              <a:t>之前</a:t>
            </a:r>
            <a:r>
              <a:rPr lang="zh-CN" altLang="en-US" smtClean="0"/>
              <a:t>服务器上</a:t>
            </a:r>
            <a:r>
              <a:rPr lang="zh-CN" altLang="zh-CN" smtClean="0"/>
              <a:t>备份的</a:t>
            </a:r>
            <a:r>
              <a:rPr lang="zh-CN" altLang="en-US" smtClean="0"/>
              <a:t>配置</a:t>
            </a:r>
            <a:r>
              <a:rPr lang="zh-CN" altLang="zh-CN" smtClean="0"/>
              <a:t>文件</a:t>
            </a:r>
            <a:r>
              <a:rPr lang="zh-CN" altLang="en-US" smtClean="0"/>
              <a:t>和日志文件</a:t>
            </a:r>
            <a:r>
              <a:rPr lang="zh-CN" altLang="zh-CN" smtClean="0"/>
              <a:t>。</a:t>
            </a:r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740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（</a:t>
            </a:r>
            <a:r>
              <a:rPr lang="en-US" altLang="zh-CN" smtClean="0"/>
              <a:t>File Transfer Protocol</a:t>
            </a:r>
            <a:r>
              <a:rPr lang="zh-CN" altLang="en-US" smtClean="0"/>
              <a:t>）是</a:t>
            </a:r>
            <a:r>
              <a:rPr lang="en-US" altLang="zh-CN" smtClean="0"/>
              <a:t>TCP/IP</a:t>
            </a:r>
            <a:r>
              <a:rPr lang="zh-CN" altLang="en-US" smtClean="0"/>
              <a:t>协议族中的一种应用层协议，称为文件传输协议。</a:t>
            </a:r>
            <a:r>
              <a:rPr lang="en-US" altLang="zh-CN" smtClean="0"/>
              <a:t>FTP</a:t>
            </a:r>
            <a:r>
              <a:rPr lang="zh-CN" altLang="en-US" smtClean="0"/>
              <a:t>的主要功能是向用户提供本地和远程主机之间的文件传输。在进行版本升级、日志下载和配置保存等业务操作时，会广泛地使用到</a:t>
            </a:r>
            <a:r>
              <a:rPr lang="en-US" altLang="zh-CN" smtClean="0"/>
              <a:t>FTP</a:t>
            </a:r>
            <a:r>
              <a:rPr lang="zh-CN" altLang="en-US" smtClean="0"/>
              <a:t>。</a:t>
            </a:r>
            <a:r>
              <a:rPr lang="en-US" altLang="zh-CN" smtClean="0"/>
              <a:t>FTP</a:t>
            </a:r>
            <a:r>
              <a:rPr lang="zh-CN" altLang="en-US" smtClean="0"/>
              <a:t>采用两个</a:t>
            </a:r>
            <a:r>
              <a:rPr lang="en-US" altLang="zh-CN" smtClean="0"/>
              <a:t>TCP</a:t>
            </a:r>
            <a:r>
              <a:rPr lang="zh-CN" altLang="en-US" smtClean="0"/>
              <a:t>连接：控制连接和数据连接。其中控制连接用于连接控制端口，传输控制命令；数据连接用于连接数据端口，传输数据。在控制连接建立后，数据连接通过控制端口的命令建立起连接，进行数据的传输。</a:t>
            </a:r>
            <a:r>
              <a:rPr lang="en-US" altLang="zh-CN" smtClean="0"/>
              <a:t>FTP</a:t>
            </a:r>
            <a:r>
              <a:rPr lang="zh-CN" altLang="en-US" smtClean="0"/>
              <a:t>数据连接的建立有两种：主动模式和被动模式，两者的区别在于数据连接是由服务器发起还是由客户端发起。</a:t>
            </a:r>
            <a:r>
              <a:rPr lang="en-US" altLang="zh-CN" smtClean="0"/>
              <a:t>ARG3</a:t>
            </a:r>
            <a:r>
              <a:rPr lang="zh-CN" altLang="en-US" smtClean="0"/>
              <a:t>系列路由器既可以作为</a:t>
            </a:r>
            <a:r>
              <a:rPr lang="en-US" altLang="zh-CN" smtClean="0"/>
              <a:t>FTP Client</a:t>
            </a:r>
            <a:r>
              <a:rPr lang="zh-CN" altLang="en-US" smtClean="0"/>
              <a:t>又可以作为</a:t>
            </a:r>
            <a:r>
              <a:rPr lang="en-US" altLang="zh-CN" smtClean="0"/>
              <a:t>FTP Server</a:t>
            </a:r>
            <a:r>
              <a:rPr lang="zh-CN" altLang="en-US" smtClean="0"/>
              <a:t>。缺省情况下，</a:t>
            </a:r>
            <a:r>
              <a:rPr lang="en-US" altLang="zh-CN" smtClean="0"/>
              <a:t>AR2200</a:t>
            </a:r>
            <a:r>
              <a:rPr lang="zh-CN" altLang="en-US" smtClean="0"/>
              <a:t>采用主动模式建立数据连接。</a:t>
            </a:r>
          </a:p>
          <a:p>
            <a:r>
              <a:rPr lang="en-US" altLang="zh-CN" smtClean="0"/>
              <a:t>TFTP</a:t>
            </a:r>
            <a:r>
              <a:rPr lang="zh-CN" altLang="en-US" smtClean="0"/>
              <a:t>（</a:t>
            </a:r>
            <a:r>
              <a:rPr lang="en-US" altLang="zh-CN" smtClean="0"/>
              <a:t>Trivial File Transfer Protocol</a:t>
            </a:r>
            <a:r>
              <a:rPr lang="zh-CN" altLang="en-US" smtClean="0"/>
              <a:t>）是一种简化的文件传输协议。</a:t>
            </a:r>
            <a:r>
              <a:rPr lang="en-US" altLang="zh-CN" smtClean="0"/>
              <a:t>TFTP</a:t>
            </a:r>
            <a:r>
              <a:rPr lang="zh-CN" altLang="en-US" smtClean="0"/>
              <a:t>协议使用</a:t>
            </a:r>
            <a:r>
              <a:rPr lang="en-US" altLang="zh-CN" smtClean="0"/>
              <a:t>UDP</a:t>
            </a:r>
            <a:r>
              <a:rPr lang="zh-CN" altLang="en-US" smtClean="0"/>
              <a:t>协议进行文件的传输，由客户端发起</a:t>
            </a:r>
            <a:r>
              <a:rPr lang="en-US" altLang="zh-CN" smtClean="0"/>
              <a:t>TFTP</a:t>
            </a:r>
            <a:r>
              <a:rPr lang="zh-CN" altLang="en-US" smtClean="0"/>
              <a:t>传输请求，实现文件的上传和下载。</a:t>
            </a:r>
            <a:r>
              <a:rPr lang="en-US" altLang="zh-CN" smtClean="0"/>
              <a:t>ARG3</a:t>
            </a:r>
            <a:r>
              <a:rPr lang="zh-CN" altLang="en-US" smtClean="0"/>
              <a:t>系列路由器只可以作为</a:t>
            </a:r>
            <a:r>
              <a:rPr lang="en-US" altLang="zh-CN" smtClean="0"/>
              <a:t>TFTP</a:t>
            </a:r>
            <a:r>
              <a:rPr lang="zh-CN" altLang="en-US" smtClean="0"/>
              <a:t>客户端。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7312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本例描述了华为</a:t>
            </a:r>
            <a:r>
              <a:rPr lang="en-US" altLang="zh-CN" smtClean="0"/>
              <a:t>ARG3</a:t>
            </a:r>
            <a:r>
              <a:rPr lang="zh-CN" altLang="en-US" smtClean="0"/>
              <a:t>路由器通过</a:t>
            </a:r>
            <a:r>
              <a:rPr lang="en-US" altLang="zh-CN" smtClean="0"/>
              <a:t>FTP</a:t>
            </a:r>
            <a:r>
              <a:rPr lang="zh-CN" altLang="en-US" smtClean="0"/>
              <a:t>获取</a:t>
            </a:r>
            <a:r>
              <a:rPr lang="en-US" altLang="zh-CN" smtClean="0"/>
              <a:t>VRP</a:t>
            </a:r>
            <a:r>
              <a:rPr lang="zh-CN" altLang="en-US" smtClean="0"/>
              <a:t>文件的过程。</a:t>
            </a:r>
            <a:r>
              <a:rPr lang="en-US" altLang="zh-CN" smtClean="0"/>
              <a:t>ARG3</a:t>
            </a:r>
            <a:r>
              <a:rPr lang="zh-CN" altLang="en-US" smtClean="0"/>
              <a:t>路由器作为</a:t>
            </a:r>
            <a:r>
              <a:rPr lang="en-US" altLang="zh-CN" smtClean="0"/>
              <a:t>FTP</a:t>
            </a:r>
            <a:r>
              <a:rPr lang="zh-CN" altLang="en-US" smtClean="0"/>
              <a:t>客户端，从</a:t>
            </a:r>
            <a:r>
              <a:rPr lang="en-US" altLang="zh-CN" smtClean="0"/>
              <a:t>FTP</a:t>
            </a:r>
            <a:r>
              <a:rPr lang="zh-CN" altLang="en-US" smtClean="0"/>
              <a:t>服务器中获取新的</a:t>
            </a:r>
            <a:r>
              <a:rPr lang="en-US" altLang="zh-CN" smtClean="0"/>
              <a:t>VRP</a:t>
            </a:r>
            <a:r>
              <a:rPr lang="zh-CN" altLang="en-US" smtClean="0"/>
              <a:t>文件并完成更新工作。在通过</a:t>
            </a:r>
            <a:r>
              <a:rPr lang="en-US" altLang="zh-CN" smtClean="0"/>
              <a:t>FTP</a:t>
            </a:r>
            <a:r>
              <a:rPr lang="zh-CN" altLang="en-US" smtClean="0"/>
              <a:t>传输任何数据前，首先必须保证</a:t>
            </a:r>
            <a:r>
              <a:rPr lang="en-US" altLang="zh-CN" smtClean="0"/>
              <a:t>FTP</a:t>
            </a:r>
            <a:r>
              <a:rPr lang="zh-CN" altLang="en-US" smtClean="0"/>
              <a:t>客户端和</a:t>
            </a:r>
            <a:r>
              <a:rPr lang="en-US" altLang="zh-CN" smtClean="0"/>
              <a:t>FTP</a:t>
            </a:r>
            <a:r>
              <a:rPr lang="zh-CN" altLang="en-US" smtClean="0"/>
              <a:t>服务器之间可以通信。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2868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在获取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文件之前，还要确认设备有足够的存储空间来存储新获取的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文件。可以用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命令来检查当前目录中的文件和可用空间。如果存储空间不足，需要删除无关文件来释放足够的空间。本例中通过使用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命令删除已存在的无关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文件来获取了足够的空间。</a:t>
            </a:r>
          </a:p>
          <a:p>
            <a:endParaRPr lang="zh-CN" altLang="en-US" dirty="0" smtClean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360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zh-CN" altLang="en-US" dirty="0"/>
              <a:t>如需从</a:t>
            </a:r>
            <a:r>
              <a:rPr lang="en-US" altLang="zh-CN" dirty="0"/>
              <a:t>FTP</a:t>
            </a:r>
            <a:r>
              <a:rPr lang="zh-CN" altLang="en-US" dirty="0"/>
              <a:t>服务器获取文件，客户端需使用</a:t>
            </a:r>
            <a:r>
              <a:rPr lang="en-US" altLang="zh-CN" dirty="0"/>
              <a:t>ftp [</a:t>
            </a:r>
            <a:r>
              <a:rPr lang="en-US" altLang="zh-CN" dirty="0" err="1"/>
              <a:t>ip</a:t>
            </a:r>
            <a:r>
              <a:rPr lang="en-US" altLang="zh-CN" dirty="0"/>
              <a:t> address]</a:t>
            </a:r>
            <a:r>
              <a:rPr lang="zh-CN" altLang="en-US" dirty="0"/>
              <a:t>命令来发起</a:t>
            </a:r>
            <a:r>
              <a:rPr lang="en-US" altLang="zh-CN" dirty="0"/>
              <a:t>FTP</a:t>
            </a:r>
            <a:r>
              <a:rPr lang="zh-CN" altLang="en-US" dirty="0"/>
              <a:t>连接请求，其中</a:t>
            </a:r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  <a:r>
              <a:rPr lang="zh-CN" altLang="en-US" dirty="0"/>
              <a:t>指的是</a:t>
            </a:r>
            <a:r>
              <a:rPr lang="en-US" altLang="zh-CN" dirty="0"/>
              <a:t>FTP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地址。客户端和</a:t>
            </a:r>
            <a:r>
              <a:rPr lang="en-US" altLang="zh-CN" dirty="0"/>
              <a:t>FTP</a:t>
            </a:r>
            <a:r>
              <a:rPr lang="zh-CN" altLang="en-US" dirty="0"/>
              <a:t>服务器建立连接之后，客户端需要使用</a:t>
            </a:r>
            <a:r>
              <a:rPr lang="en-US" altLang="zh-CN" dirty="0"/>
              <a:t>FTP</a:t>
            </a:r>
            <a:r>
              <a:rPr lang="zh-CN" altLang="en-US" dirty="0"/>
              <a:t>服务器中配置的用户名和密码进行认证。认证通过后，客户端可以访问</a:t>
            </a:r>
            <a:r>
              <a:rPr lang="en-US" altLang="zh-CN" dirty="0"/>
              <a:t>FTP</a:t>
            </a:r>
            <a:r>
              <a:rPr lang="zh-CN" altLang="en-US" dirty="0"/>
              <a:t>服务器，并且能够查看和下载存储在服务器中的文件。</a:t>
            </a:r>
            <a:endParaRPr lang="en-US" altLang="zh-CN" dirty="0"/>
          </a:p>
          <a:p>
            <a:pPr marL="180975" lvl="1">
              <a:buSzPct val="60000"/>
              <a:buFont typeface="Wingdings" pitchFamily="2" charset="2"/>
              <a:buChar char="l"/>
            </a:pPr>
            <a:r>
              <a:rPr lang="zh-CN" altLang="en-US" dirty="0"/>
              <a:t>本例中客户端使用</a:t>
            </a:r>
            <a:r>
              <a:rPr lang="en-US" altLang="zh-CN" dirty="0"/>
              <a:t>ftp 10.1.1.2</a:t>
            </a:r>
            <a:r>
              <a:rPr lang="zh-CN" altLang="en-US" dirty="0"/>
              <a:t>和</a:t>
            </a:r>
            <a:r>
              <a:rPr lang="en-US" altLang="zh-CN" dirty="0"/>
              <a:t>FTP</a:t>
            </a:r>
            <a:r>
              <a:rPr lang="zh-CN" altLang="en-US" dirty="0"/>
              <a:t>服务器建立了连接，使用</a:t>
            </a:r>
            <a:r>
              <a:rPr lang="en-US" altLang="zh-CN" dirty="0"/>
              <a:t>get AR2220E-V200R007C00SPC600.cc</a:t>
            </a:r>
            <a:r>
              <a:rPr lang="zh-CN" altLang="en-US" dirty="0"/>
              <a:t>命令可以获取位于</a:t>
            </a:r>
            <a:r>
              <a:rPr lang="en-US" altLang="zh-CN" dirty="0"/>
              <a:t>FTP</a:t>
            </a:r>
            <a:r>
              <a:rPr lang="zh-CN" altLang="en-US" dirty="0"/>
              <a:t>服务器上的</a:t>
            </a:r>
            <a:r>
              <a:rPr lang="en-US" altLang="zh-CN" dirty="0"/>
              <a:t>VRP</a:t>
            </a:r>
            <a:r>
              <a:rPr lang="zh-CN" altLang="en-US" dirty="0"/>
              <a:t>文件。</a:t>
            </a:r>
          </a:p>
          <a:p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1271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136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VRP</a:t>
            </a:r>
            <a:r>
              <a:rPr lang="zh-CN" altLang="en-US" smtClean="0"/>
              <a:t>系统管理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1077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VRP</a:t>
            </a:r>
            <a:r>
              <a:rPr lang="zh-CN" altLang="en-US" smtClean="0"/>
              <a:t>系统文件更新配置</a:t>
            </a:r>
            <a:r>
              <a:rPr lang="en-US" altLang="zh-CN" smtClean="0"/>
              <a:t>-</a:t>
            </a:r>
            <a:r>
              <a:rPr lang="zh-CN" altLang="en-US" smtClean="0"/>
              <a:t>从</a:t>
            </a:r>
            <a:r>
              <a:rPr lang="en-US" altLang="zh-CN" smtClean="0"/>
              <a:t>TFTP</a:t>
            </a:r>
            <a:r>
              <a:rPr lang="zh-CN" altLang="en-US" smtClean="0"/>
              <a:t>服务器获取</a:t>
            </a:r>
            <a:r>
              <a:rPr lang="en-US" altLang="zh-CN" smtClean="0"/>
              <a:t>VRP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ARG3</a:t>
            </a:r>
            <a:r>
              <a:rPr lang="zh-CN" altLang="en-US" dirty="0" smtClean="0"/>
              <a:t>路由器只需使用上述命令即可从</a:t>
            </a:r>
            <a:r>
              <a:rPr lang="en-US" altLang="zh-CN" dirty="0" smtClean="0"/>
              <a:t>TFTP</a:t>
            </a:r>
            <a:r>
              <a:rPr lang="zh-CN" altLang="en-US" dirty="0" smtClean="0"/>
              <a:t>服务器获取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963863" y="3141664"/>
            <a:ext cx="6121400" cy="904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40000"/>
              </a:lnSpc>
            </a:pPr>
            <a:endParaRPr lang="en-US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14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RTA&gt;</a:t>
            </a:r>
            <a:r>
              <a:rPr lang="en-US" altLang="zh-CN" sz="1400" dirty="0" err="1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tftp</a:t>
            </a:r>
            <a:r>
              <a:rPr lang="en-US" altLang="zh-CN" sz="1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10.1.1.2 get AR2220E-V200R003C00SPC600.cc</a:t>
            </a:r>
          </a:p>
          <a:p>
            <a:pPr lvl="1">
              <a:lnSpc>
                <a:spcPct val="140000"/>
              </a:lnSpc>
            </a:pPr>
            <a:endParaRPr lang="en-US" altLang="zh-CN" sz="1400" dirty="0">
              <a:latin typeface="+mn-ea"/>
              <a:ea typeface="+mn-ea"/>
            </a:endParaRPr>
          </a:p>
        </p:txBody>
      </p:sp>
      <p:grpSp>
        <p:nvGrpSpPr>
          <p:cNvPr id="25605" name="Group 13"/>
          <p:cNvGrpSpPr>
            <a:grpSpLocks/>
          </p:cNvGrpSpPr>
          <p:nvPr/>
        </p:nvGrpSpPr>
        <p:grpSpPr bwMode="auto">
          <a:xfrm>
            <a:off x="3287788" y="1664804"/>
            <a:ext cx="6012568" cy="965209"/>
            <a:chOff x="1763861" y="2030777"/>
            <a:chExt cx="6012072" cy="965771"/>
          </a:xfrm>
        </p:grpSpPr>
        <p:cxnSp>
          <p:nvCxnSpPr>
            <p:cNvPr id="25607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8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TFTP</a:t>
              </a:r>
            </a:p>
          </p:txBody>
        </p:sp>
        <p:cxnSp>
          <p:nvCxnSpPr>
            <p:cNvPr id="25609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0" name="TextBox 43"/>
            <p:cNvSpPr txBox="1">
              <a:spLocks noChangeArrowheads="1"/>
            </p:cNvSpPr>
            <p:nvPr/>
          </p:nvSpPr>
          <p:spPr bwMode="auto">
            <a:xfrm>
              <a:off x="6551970" y="2030778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5611" name="TextBox 44"/>
            <p:cNvSpPr txBox="1">
              <a:spLocks noChangeArrowheads="1"/>
            </p:cNvSpPr>
            <p:nvPr/>
          </p:nvSpPr>
          <p:spPr bwMode="auto">
            <a:xfrm>
              <a:off x="1763861" y="2030777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2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3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4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02" y="1993922"/>
            <a:ext cx="823343" cy="642916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2249" y="1985209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VRP</a:t>
            </a:r>
            <a:r>
              <a:rPr lang="zh-CN" altLang="en-US" sz="3200" dirty="0" smtClean="0"/>
              <a:t>系统文件更新配置</a:t>
            </a:r>
            <a:r>
              <a:rPr lang="en-US" altLang="zh-CN" sz="3200" dirty="0" smtClean="0"/>
              <a:t>-</a:t>
            </a:r>
            <a:r>
              <a:rPr lang="zh-CN" altLang="zh-CN" sz="3200" dirty="0" smtClean="0"/>
              <a:t>指定下次启动时加载的</a:t>
            </a:r>
            <a:r>
              <a:rPr lang="en-US" altLang="zh-CN" sz="3200" dirty="0" smtClean="0"/>
              <a:t>VRP</a:t>
            </a:r>
            <a:endParaRPr lang="zh-CN" altLang="en-US" sz="3200" dirty="0" smtClean="0"/>
          </a:p>
        </p:txBody>
      </p:sp>
      <p:sp>
        <p:nvSpPr>
          <p:cNvPr id="27652" name="AutoShape 28"/>
          <p:cNvSpPr>
            <a:spLocks/>
          </p:cNvSpPr>
          <p:nvPr/>
        </p:nvSpPr>
        <p:spPr bwMode="auto">
          <a:xfrm flipH="1">
            <a:off x="2495550" y="3573463"/>
            <a:ext cx="7416800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125"/>
              <a:gd name="adj6" fmla="val 102949"/>
              <a:gd name="adj7" fmla="val -34046"/>
              <a:gd name="adj8" fmla="val 93037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startup system-software AR2220E-V200R007C00SPC600.cc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Info: Succeeded in setting the software for booting system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&lt;RTA&gt;display startup 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MainBoard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Startup system software:     flash:/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ar2220E_V200R007C00SPC600.cc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Next startup system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software:flash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ar2220E_V200R007C00SPC600.cc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Startup saved-configuration file:          NULL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 startup saved-configuration file:     NULL</a:t>
            </a: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……</a:t>
            </a: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3287788" y="1664804"/>
            <a:ext cx="6012568" cy="965209"/>
            <a:chOff x="1763861" y="2030777"/>
            <a:chExt cx="6012072" cy="965771"/>
          </a:xfrm>
        </p:grpSpPr>
        <p:cxnSp>
          <p:nvCxnSpPr>
            <p:cNvPr id="27654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5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7656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7" name="TextBox 43"/>
            <p:cNvSpPr txBox="1">
              <a:spLocks noChangeArrowheads="1"/>
            </p:cNvSpPr>
            <p:nvPr/>
          </p:nvSpPr>
          <p:spPr bwMode="auto">
            <a:xfrm>
              <a:off x="6551970" y="2041165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7658" name="TextBox 44"/>
            <p:cNvSpPr txBox="1">
              <a:spLocks noChangeArrowheads="1"/>
            </p:cNvSpPr>
            <p:nvPr/>
          </p:nvSpPr>
          <p:spPr bwMode="auto">
            <a:xfrm>
              <a:off x="1763861" y="2030777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7659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G0/0/1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7660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7661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8" y="1997163"/>
            <a:ext cx="823343" cy="642916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218" y="1979737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VRP</a:t>
            </a:r>
            <a:r>
              <a:rPr lang="zh-CN" altLang="en-US" smtClean="0"/>
              <a:t>系统文件更新配置</a:t>
            </a:r>
            <a:r>
              <a:rPr lang="en-US" altLang="zh-CN" smtClean="0"/>
              <a:t>-</a:t>
            </a:r>
            <a:r>
              <a:rPr lang="zh-CN" altLang="en-US" smtClean="0"/>
              <a:t>重启设备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设备在重启后，将会加载新的</a:t>
            </a:r>
            <a:r>
              <a:rPr lang="en-US" altLang="zh-CN" dirty="0" smtClean="0"/>
              <a:t>VRP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3287788" y="1675186"/>
            <a:ext cx="6012568" cy="954827"/>
            <a:chOff x="1763861" y="2041165"/>
            <a:chExt cx="6012072" cy="955383"/>
          </a:xfrm>
        </p:grpSpPr>
        <p:cxnSp>
          <p:nvCxnSpPr>
            <p:cNvPr id="29703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4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9705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6" name="TextBox 43"/>
            <p:cNvSpPr txBox="1">
              <a:spLocks noChangeArrowheads="1"/>
            </p:cNvSpPr>
            <p:nvPr/>
          </p:nvSpPr>
          <p:spPr bwMode="auto">
            <a:xfrm>
              <a:off x="6551970" y="2041165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9707" name="TextBox 44"/>
            <p:cNvSpPr txBox="1">
              <a:spLocks noChangeArrowheads="1"/>
            </p:cNvSpPr>
            <p:nvPr/>
          </p:nvSpPr>
          <p:spPr bwMode="auto">
            <a:xfrm>
              <a:off x="1763861" y="2042752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9708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9709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9710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29702" name="AutoShape 28"/>
          <p:cNvSpPr>
            <a:spLocks/>
          </p:cNvSpPr>
          <p:nvPr/>
        </p:nvSpPr>
        <p:spPr bwMode="auto">
          <a:xfrm flipH="1">
            <a:off x="2620964" y="3428881"/>
            <a:ext cx="6911975" cy="1600438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125"/>
              <a:gd name="adj6" fmla="val 102949"/>
              <a:gd name="adj7" fmla="val -56976"/>
              <a:gd name="adj8" fmla="val 90428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reboot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Info: The system is now comparing the configuration, please wait.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Warning: All the configuration will be saved to the configuration file for the next startup, Continue?[Y/N]: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 will reboot! Continue?[Y/N]: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</a:t>
            </a:r>
          </a:p>
          <a:p>
            <a:endParaRPr lang="zh-CN" altLang="en-US" sz="1400" dirty="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95" y="1975860"/>
            <a:ext cx="823343" cy="642916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7256" y="1986215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 smtClean="0">
                <a:latin typeface="+mn-ea"/>
              </a:rPr>
              <a:t>设备作为</a:t>
            </a:r>
            <a:r>
              <a:rPr lang="en-US" altLang="zh-CN" dirty="0" smtClean="0">
                <a:latin typeface="+mn-ea"/>
              </a:rPr>
              <a:t>FTP</a:t>
            </a:r>
            <a:r>
              <a:rPr lang="zh-CN" altLang="en-US" dirty="0" smtClean="0">
                <a:latin typeface="+mn-ea"/>
              </a:rPr>
              <a:t>客户端时，如何从服务器下载</a:t>
            </a:r>
            <a:r>
              <a:rPr lang="en-US" altLang="zh-CN" dirty="0" smtClean="0">
                <a:latin typeface="+mn-ea"/>
              </a:rPr>
              <a:t>VRP?</a:t>
            </a:r>
          </a:p>
          <a:p>
            <a:pPr lvl="1"/>
            <a:r>
              <a:rPr lang="zh-CN" altLang="en-US" dirty="0" smtClean="0">
                <a:latin typeface="+mn-ea"/>
              </a:rPr>
              <a:t>在完成</a:t>
            </a:r>
            <a:r>
              <a:rPr lang="en-US" altLang="zh-CN" dirty="0" smtClean="0">
                <a:latin typeface="+mn-ea"/>
              </a:rPr>
              <a:t>VRP</a:t>
            </a:r>
            <a:r>
              <a:rPr lang="zh-CN" altLang="en-US" dirty="0" smtClean="0">
                <a:latin typeface="+mn-ea"/>
              </a:rPr>
              <a:t>升级并重启之后，管理员如何确认升级成功</a:t>
            </a:r>
            <a:r>
              <a:rPr lang="en-US" altLang="zh-CN" dirty="0" smtClean="0">
                <a:latin typeface="+mn-ea"/>
              </a:rPr>
              <a:t>?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48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81812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为了满足企业业务对网络的需求，网络设备中的系统文件需要不断进行升级。另外，网络设备中的配置文件也需要时常进行备份，以防设备故障或其他灾害给业务带来损害。在升级和备份系统文件或配置文件时，经常会使用</a:t>
            </a:r>
            <a:r>
              <a:rPr lang="en-US" altLang="zh-CN" dirty="0" smtClean="0">
                <a:latin typeface="+mn-ea"/>
              </a:rPr>
              <a:t>FTP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TFTP</a:t>
            </a:r>
            <a:r>
              <a:rPr lang="zh-CN" altLang="en-US" dirty="0" smtClean="0">
                <a:latin typeface="+mn-ea"/>
              </a:rPr>
              <a:t>来传输文件。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TFTP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VRP</a:t>
            </a:r>
            <a:r>
              <a:rPr lang="zh-CN" altLang="en-US" dirty="0" smtClean="0"/>
              <a:t>升级的方法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17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升级</a:t>
            </a:r>
            <a:r>
              <a:rPr lang="en-US" altLang="zh-CN" smtClean="0"/>
              <a:t>VRP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VRP</a:t>
            </a:r>
            <a:r>
              <a:rPr lang="zh-CN" altLang="en-US" dirty="0" smtClean="0"/>
              <a:t>版本的更新，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支持的特性也越来越多，可根据需求更新</a:t>
            </a:r>
            <a:r>
              <a:rPr lang="en-US" altLang="zh-CN" dirty="0" smtClean="0"/>
              <a:t>VRP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3316" name="Group 7"/>
          <p:cNvGrpSpPr>
            <a:grpSpLocks/>
          </p:cNvGrpSpPr>
          <p:nvPr/>
        </p:nvGrpSpPr>
        <p:grpSpPr bwMode="auto">
          <a:xfrm>
            <a:off x="2800351" y="1484313"/>
            <a:ext cx="6600825" cy="3816350"/>
            <a:chOff x="1331913" y="1484784"/>
            <a:chExt cx="6600825" cy="3815879"/>
          </a:xfrm>
        </p:grpSpPr>
        <p:sp>
          <p:nvSpPr>
            <p:cNvPr id="10248" name="TextBox 19"/>
            <p:cNvSpPr txBox="1">
              <a:spLocks noChangeArrowheads="1"/>
            </p:cNvSpPr>
            <p:nvPr/>
          </p:nvSpPr>
          <p:spPr bwMode="auto">
            <a:xfrm>
              <a:off x="5364088" y="1484784"/>
              <a:ext cx="2287810" cy="1080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800" dirty="0">
                  <a:solidFill>
                    <a:srgbClr val="C00000"/>
                  </a:solidFill>
                  <a:latin typeface="+mn-ea"/>
                  <a:ea typeface="+mn-ea"/>
                </a:rPr>
                <a:t>VRP Version 5.160</a:t>
              </a:r>
              <a:endParaRPr lang="zh-CN" altLang="en-US" sz="1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pic>
          <p:nvPicPr>
            <p:cNvPr id="13321" name="Picture 5" descr="Z:\01-Network\03-Enterprise Network\05-AR\Huawei AR2200 Router Photos (2012-11-16)\01-AR2220-AC\02-Processed images\02-Front_looking dow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3860800"/>
              <a:ext cx="6600825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1603227" y="2806562"/>
              <a:ext cx="2176685" cy="1080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800" dirty="0">
                  <a:solidFill>
                    <a:srgbClr val="C00000"/>
                  </a:solidFill>
                  <a:latin typeface="+mn-ea"/>
                  <a:ea typeface="+mn-ea"/>
                </a:rPr>
                <a:t>VRP Version 5.90</a:t>
              </a:r>
              <a:endParaRPr lang="zh-CN" altLang="en-US" sz="1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直角上箭头 9"/>
            <p:cNvSpPr/>
            <p:nvPr/>
          </p:nvSpPr>
          <p:spPr bwMode="auto">
            <a:xfrm>
              <a:off x="3851276" y="2492722"/>
              <a:ext cx="2376487" cy="1007939"/>
            </a:xfrm>
            <a:prstGeom prst="bentUpArrow">
              <a:avLst/>
            </a:prstGeom>
            <a:solidFill>
              <a:srgbClr val="0099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784225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9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文件传输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网络设备可以从服务器获取</a:t>
            </a:r>
            <a:r>
              <a:rPr lang="en-US" altLang="zh-CN" dirty="0" smtClean="0"/>
              <a:t>VRP</a:t>
            </a:r>
            <a:r>
              <a:rPr lang="zh-CN" altLang="en-US" dirty="0" smtClean="0"/>
              <a:t>系统文件，也可以将日志文件、配置文件保存到服务器作为备份。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5364" name="Group 15"/>
          <p:cNvGrpSpPr>
            <a:grpSpLocks/>
          </p:cNvGrpSpPr>
          <p:nvPr/>
        </p:nvGrpSpPr>
        <p:grpSpPr bwMode="auto">
          <a:xfrm>
            <a:off x="3071824" y="1730375"/>
            <a:ext cx="6159490" cy="3138488"/>
            <a:chOff x="1547813" y="1730375"/>
            <a:chExt cx="6159057" cy="3138488"/>
          </a:xfrm>
        </p:grpSpPr>
        <p:cxnSp>
          <p:nvCxnSpPr>
            <p:cNvPr id="15366" name="直接连接符 16"/>
            <p:cNvCxnSpPr>
              <a:cxnSpLocks noChangeShapeType="1"/>
            </p:cNvCxnSpPr>
            <p:nvPr/>
          </p:nvCxnSpPr>
          <p:spPr bwMode="auto">
            <a:xfrm>
              <a:off x="1619250" y="2492375"/>
              <a:ext cx="58324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7" name="TextBox 8"/>
            <p:cNvSpPr txBox="1">
              <a:spLocks noChangeArrowheads="1"/>
            </p:cNvSpPr>
            <p:nvPr/>
          </p:nvSpPr>
          <p:spPr bwMode="auto">
            <a:xfrm>
              <a:off x="1547813" y="1730375"/>
              <a:ext cx="477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5368" name="TextBox 9"/>
            <p:cNvSpPr txBox="1">
              <a:spLocks noChangeArrowheads="1"/>
            </p:cNvSpPr>
            <p:nvPr/>
          </p:nvSpPr>
          <p:spPr bwMode="auto">
            <a:xfrm>
              <a:off x="6728269" y="1773238"/>
              <a:ext cx="9786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cxnSp>
          <p:nvCxnSpPr>
            <p:cNvPr id="15370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987675" y="3357563"/>
              <a:ext cx="3095625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987675" y="4113213"/>
              <a:ext cx="3095625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987675" y="4868863"/>
              <a:ext cx="3095625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5" name="TextBox 26"/>
            <p:cNvSpPr txBox="1">
              <a:spLocks noChangeArrowheads="1"/>
            </p:cNvSpPr>
            <p:nvPr/>
          </p:nvSpPr>
          <p:spPr bwMode="auto">
            <a:xfrm>
              <a:off x="4131399" y="3036888"/>
              <a:ext cx="8081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VRP</a:t>
              </a:r>
              <a:r>
                <a:rPr lang="zh-CN" altLang="en-US" sz="1200" dirty="0">
                  <a:latin typeface="+mn-ea"/>
                  <a:ea typeface="+mn-ea"/>
                </a:rPr>
                <a:t>文件</a:t>
              </a:r>
            </a:p>
          </p:txBody>
        </p:sp>
        <p:sp>
          <p:nvSpPr>
            <p:cNvPr id="15376" name="TextBox 27"/>
            <p:cNvSpPr txBox="1">
              <a:spLocks noChangeArrowheads="1"/>
            </p:cNvSpPr>
            <p:nvPr/>
          </p:nvSpPr>
          <p:spPr bwMode="auto">
            <a:xfrm>
              <a:off x="4135378" y="3716338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日志文件</a:t>
              </a:r>
            </a:p>
          </p:txBody>
        </p:sp>
        <p:sp>
          <p:nvSpPr>
            <p:cNvPr id="15377" name="TextBox 28"/>
            <p:cNvSpPr txBox="1">
              <a:spLocks noChangeArrowheads="1"/>
            </p:cNvSpPr>
            <p:nvPr/>
          </p:nvSpPr>
          <p:spPr bwMode="auto">
            <a:xfrm>
              <a:off x="4135378" y="4437063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配置文件</a:t>
              </a:r>
            </a:p>
          </p:txBody>
        </p:sp>
      </p:grpSp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59" y="2170917"/>
            <a:ext cx="823343" cy="6429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23" y="1858039"/>
            <a:ext cx="1674265" cy="1051284"/>
          </a:xfrm>
          <a:prstGeom prst="rect">
            <a:avLst/>
          </a:prstGeom>
        </p:spPr>
      </p:pic>
      <p:pic>
        <p:nvPicPr>
          <p:cNvPr id="23" name="图片 22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06667" y="2130038"/>
            <a:ext cx="885715" cy="7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文件传输协议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常用的文件传输协议有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TFTP</a:t>
            </a:r>
            <a:r>
              <a:rPr lang="zh-CN" altLang="en-US" dirty="0" smtClean="0"/>
              <a:t>两种。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412" name="组合 27"/>
          <p:cNvGrpSpPr>
            <a:grpSpLocks/>
          </p:cNvGrpSpPr>
          <p:nvPr/>
        </p:nvGrpSpPr>
        <p:grpSpPr bwMode="auto">
          <a:xfrm>
            <a:off x="3514715" y="1516064"/>
            <a:ext cx="5370523" cy="1623199"/>
            <a:chOff x="1990725" y="1516063"/>
            <a:chExt cx="5370863" cy="1623199"/>
          </a:xfrm>
        </p:grpSpPr>
        <p:cxnSp>
          <p:nvCxnSpPr>
            <p:cNvPr id="17423" name="直接连接符 23"/>
            <p:cNvCxnSpPr>
              <a:cxnSpLocks noChangeShapeType="1"/>
            </p:cNvCxnSpPr>
            <p:nvPr/>
          </p:nvCxnSpPr>
          <p:spPr bwMode="auto">
            <a:xfrm>
              <a:off x="2339975" y="2205038"/>
              <a:ext cx="46799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TextBox 8"/>
            <p:cNvSpPr txBox="1">
              <a:spLocks noChangeArrowheads="1"/>
            </p:cNvSpPr>
            <p:nvPr/>
          </p:nvSpPr>
          <p:spPr bwMode="auto">
            <a:xfrm>
              <a:off x="1990725" y="1516063"/>
              <a:ext cx="479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5" name="TextBox 9"/>
            <p:cNvSpPr txBox="1">
              <a:spLocks noChangeArrowheads="1"/>
            </p:cNvSpPr>
            <p:nvPr/>
          </p:nvSpPr>
          <p:spPr bwMode="auto">
            <a:xfrm>
              <a:off x="6382987" y="1516063"/>
              <a:ext cx="9786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FTP </a:t>
              </a:r>
              <a:r>
                <a:rPr lang="zh-CN" altLang="en-US" sz="1200">
                  <a:latin typeface="+mn-ea"/>
                  <a:ea typeface="+mn-ea"/>
                </a:rPr>
                <a:t>服务器</a:t>
              </a:r>
            </a:p>
          </p:txBody>
        </p:sp>
        <p:cxnSp>
          <p:nvCxnSpPr>
            <p:cNvPr id="17427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698750" y="2789238"/>
              <a:ext cx="3817938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0" name="TextBox 10"/>
            <p:cNvSpPr txBox="1">
              <a:spLocks noChangeArrowheads="1"/>
            </p:cNvSpPr>
            <p:nvPr/>
          </p:nvSpPr>
          <p:spPr bwMode="auto">
            <a:xfrm>
              <a:off x="4187348" y="2636838"/>
              <a:ext cx="84074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TCP </a:t>
              </a:r>
              <a:r>
                <a:rPr lang="zh-CN" altLang="en-US" sz="1200" dirty="0">
                  <a:latin typeface="+mn-ea"/>
                  <a:ea typeface="+mn-ea"/>
                </a:rPr>
                <a:t>连接</a:t>
              </a:r>
            </a:p>
          </p:txBody>
        </p:sp>
        <p:cxnSp>
          <p:nvCxnSpPr>
            <p:cNvPr id="17431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698750" y="3078163"/>
              <a:ext cx="3817938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2" name="TextBox 22"/>
            <p:cNvSpPr txBox="1">
              <a:spLocks noChangeArrowheads="1"/>
            </p:cNvSpPr>
            <p:nvPr/>
          </p:nvSpPr>
          <p:spPr bwMode="auto">
            <a:xfrm>
              <a:off x="4382547" y="2862263"/>
              <a:ext cx="45034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FTP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grpSp>
        <p:nvGrpSpPr>
          <p:cNvPr id="17413" name="组合 26"/>
          <p:cNvGrpSpPr>
            <a:grpSpLocks/>
          </p:cNvGrpSpPr>
          <p:nvPr/>
        </p:nvGrpSpPr>
        <p:grpSpPr bwMode="auto">
          <a:xfrm>
            <a:off x="3553560" y="3676651"/>
            <a:ext cx="5377716" cy="1541463"/>
            <a:chOff x="2029562" y="3676650"/>
            <a:chExt cx="5377793" cy="1541463"/>
          </a:xfrm>
        </p:grpSpPr>
        <p:cxnSp>
          <p:nvCxnSpPr>
            <p:cNvPr id="17415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698750" y="5100682"/>
              <a:ext cx="3817938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直接连接符 25"/>
            <p:cNvCxnSpPr>
              <a:cxnSpLocks noChangeShapeType="1"/>
            </p:cNvCxnSpPr>
            <p:nvPr/>
          </p:nvCxnSpPr>
          <p:spPr bwMode="auto">
            <a:xfrm>
              <a:off x="2268538" y="4437420"/>
              <a:ext cx="46799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8"/>
            <p:cNvSpPr txBox="1">
              <a:spLocks noChangeArrowheads="1"/>
            </p:cNvSpPr>
            <p:nvPr/>
          </p:nvSpPr>
          <p:spPr bwMode="auto">
            <a:xfrm>
              <a:off x="2029562" y="3676650"/>
              <a:ext cx="4657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18" name="TextBox 9"/>
            <p:cNvSpPr txBox="1">
              <a:spLocks noChangeArrowheads="1"/>
            </p:cNvSpPr>
            <p:nvPr/>
          </p:nvSpPr>
          <p:spPr bwMode="auto">
            <a:xfrm>
              <a:off x="6334176" y="3676650"/>
              <a:ext cx="10731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17422" name="TextBox 24"/>
            <p:cNvSpPr txBox="1">
              <a:spLocks noChangeArrowheads="1"/>
            </p:cNvSpPr>
            <p:nvPr/>
          </p:nvSpPr>
          <p:spPr bwMode="auto">
            <a:xfrm>
              <a:off x="4179883" y="4942014"/>
              <a:ext cx="998537" cy="276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TFTP(UDP)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8" name="图片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52" y="1890370"/>
            <a:ext cx="823343" cy="642916"/>
          </a:xfrm>
          <a:prstGeom prst="rect">
            <a:avLst/>
          </a:prstGeom>
        </p:spPr>
      </p:pic>
      <p:pic>
        <p:nvPicPr>
          <p:cNvPr id="29" name="图片 28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8374" y="1853910"/>
            <a:ext cx="885715" cy="724674"/>
          </a:xfrm>
          <a:prstGeom prst="rect">
            <a:avLst/>
          </a:prstGeom>
        </p:spPr>
      </p:pic>
      <p:pic>
        <p:nvPicPr>
          <p:cNvPr id="30" name="图片 2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4128" y="4015222"/>
            <a:ext cx="885715" cy="724674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51" y="4112318"/>
            <a:ext cx="823343" cy="64291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55" y="1559954"/>
            <a:ext cx="1674265" cy="105128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85" y="3869006"/>
            <a:ext cx="1674265" cy="10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VRP</a:t>
            </a:r>
            <a:r>
              <a:rPr lang="zh-CN" altLang="en-US" smtClean="0"/>
              <a:t>系统文件更新配置</a:t>
            </a:r>
            <a:r>
              <a:rPr lang="en-US" altLang="zh-CN" smtClean="0"/>
              <a:t>-</a:t>
            </a:r>
            <a:r>
              <a:rPr lang="zh-CN" altLang="en-US" smtClean="0"/>
              <a:t>与</a:t>
            </a:r>
            <a:r>
              <a:rPr lang="en-US" altLang="zh-CN" smtClean="0"/>
              <a:t>FTP</a:t>
            </a:r>
            <a:r>
              <a:rPr lang="zh-CN" altLang="en-US" smtClean="0"/>
              <a:t>服务器连通</a:t>
            </a:r>
            <a:endParaRPr lang="zh-CN" altLang="en-US" dirty="0" smtClean="0"/>
          </a:p>
        </p:txBody>
      </p:sp>
      <p:grpSp>
        <p:nvGrpSpPr>
          <p:cNvPr id="19460" name="Group 18"/>
          <p:cNvGrpSpPr>
            <a:grpSpLocks/>
          </p:cNvGrpSpPr>
          <p:nvPr/>
        </p:nvGrpSpPr>
        <p:grpSpPr bwMode="auto">
          <a:xfrm>
            <a:off x="3287788" y="1639181"/>
            <a:ext cx="6012568" cy="990831"/>
            <a:chOff x="1763861" y="2005140"/>
            <a:chExt cx="6012072" cy="991408"/>
          </a:xfrm>
        </p:grpSpPr>
        <p:cxnSp>
          <p:nvCxnSpPr>
            <p:cNvPr id="19462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3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19464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TextBox 43"/>
            <p:cNvSpPr txBox="1">
              <a:spLocks noChangeArrowheads="1"/>
            </p:cNvSpPr>
            <p:nvPr/>
          </p:nvSpPr>
          <p:spPr bwMode="auto">
            <a:xfrm>
              <a:off x="6551970" y="2005140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19466" name="TextBox 44"/>
            <p:cNvSpPr txBox="1">
              <a:spLocks noChangeArrowheads="1"/>
            </p:cNvSpPr>
            <p:nvPr/>
          </p:nvSpPr>
          <p:spPr bwMode="auto">
            <a:xfrm>
              <a:off x="1763861" y="2042752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9467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G0/0/1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68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69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19461" name="AutoShape 28"/>
          <p:cNvSpPr>
            <a:spLocks/>
          </p:cNvSpPr>
          <p:nvPr/>
        </p:nvSpPr>
        <p:spPr bwMode="auto">
          <a:xfrm flipH="1">
            <a:off x="2927351" y="3429000"/>
            <a:ext cx="6265863" cy="1169988"/>
          </a:xfrm>
          <a:prstGeom prst="accentBorderCallout3">
            <a:avLst>
              <a:gd name="adj1" fmla="val 10829"/>
              <a:gd name="adj2" fmla="val 101218"/>
              <a:gd name="adj3" fmla="val 10829"/>
              <a:gd name="adj4" fmla="val 103042"/>
              <a:gd name="adj5" fmla="val -5153"/>
              <a:gd name="adj6" fmla="val 103042"/>
              <a:gd name="adj7" fmla="val -57620"/>
              <a:gd name="adj8" fmla="val 95884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&gt;system-view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sysname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RTA  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0/0/1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10.1.1.1 24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37" y="2002907"/>
            <a:ext cx="823343" cy="642916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796" y="1966619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VRP</a:t>
            </a:r>
            <a:r>
              <a:rPr lang="zh-CN" altLang="en-US" smtClean="0"/>
              <a:t>系统文件更新配置</a:t>
            </a:r>
            <a:r>
              <a:rPr lang="en-US" altLang="zh-CN" smtClean="0"/>
              <a:t>-</a:t>
            </a:r>
            <a:r>
              <a:rPr lang="zh-CN" altLang="en-US" smtClean="0"/>
              <a:t>查看剩余存储空间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当剩余存储空间不足时，可以删除无关的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文件或其他文件以释放空间。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509" name="AutoShape 28"/>
          <p:cNvSpPr>
            <a:spLocks/>
          </p:cNvSpPr>
          <p:nvPr/>
        </p:nvSpPr>
        <p:spPr bwMode="auto">
          <a:xfrm flipH="1">
            <a:off x="2927351" y="3429000"/>
            <a:ext cx="6481763" cy="1169988"/>
          </a:xfrm>
          <a:prstGeom prst="accentBorderCallout3">
            <a:avLst>
              <a:gd name="adj1" fmla="val 10829"/>
              <a:gd name="adj2" fmla="val 101218"/>
              <a:gd name="adj3" fmla="val 10829"/>
              <a:gd name="adj4" fmla="val 103042"/>
              <a:gd name="adj5" fmla="val -5153"/>
              <a:gd name="adj6" fmla="val 103042"/>
              <a:gd name="adj7" fmla="val -57620"/>
              <a:gd name="adj8" fmla="val 95884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</a:t>
            </a:r>
            <a:endParaRPr lang="zh-CN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508,248 KB total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(2,334 KB free)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 /unreserved flash:/ar2220E_v100r006c00.cc</a:t>
            </a: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3287788" y="1570038"/>
            <a:ext cx="6012568" cy="1059975"/>
            <a:chOff x="1763861" y="1935956"/>
            <a:chExt cx="6012072" cy="1060592"/>
          </a:xfrm>
        </p:grpSpPr>
        <p:cxnSp>
          <p:nvCxnSpPr>
            <p:cNvPr id="21511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2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1513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" name="TextBox 43"/>
            <p:cNvSpPr txBox="1">
              <a:spLocks noChangeArrowheads="1"/>
            </p:cNvSpPr>
            <p:nvPr/>
          </p:nvSpPr>
          <p:spPr bwMode="auto">
            <a:xfrm>
              <a:off x="6551970" y="1935956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1515" name="TextBox 44"/>
            <p:cNvSpPr txBox="1">
              <a:spLocks noChangeArrowheads="1"/>
            </p:cNvSpPr>
            <p:nvPr/>
          </p:nvSpPr>
          <p:spPr bwMode="auto">
            <a:xfrm>
              <a:off x="1763861" y="1936750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1516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1517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1518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10.1.1.1/24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8" y="1977613"/>
            <a:ext cx="823343" cy="642916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218" y="1968900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VRP</a:t>
            </a:r>
            <a:r>
              <a:rPr lang="zh-CN" altLang="en-US" smtClean="0"/>
              <a:t>系统文件更新配置</a:t>
            </a:r>
            <a:r>
              <a:rPr lang="en-US" altLang="zh-CN" smtClean="0"/>
              <a:t>-</a:t>
            </a:r>
            <a:r>
              <a:rPr lang="zh-CN" altLang="en-US" smtClean="0"/>
              <a:t>从</a:t>
            </a:r>
            <a:r>
              <a:rPr lang="en-US" altLang="zh-CN" smtClean="0"/>
              <a:t>FTP</a:t>
            </a:r>
            <a:r>
              <a:rPr lang="zh-CN" altLang="en-US" smtClean="0"/>
              <a:t>服务器获取</a:t>
            </a:r>
            <a:r>
              <a:rPr lang="en-US" altLang="zh-CN" smtClean="0"/>
              <a:t>VRP</a:t>
            </a:r>
            <a:endParaRPr lang="zh-CN" altLang="en-US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95564" y="2781301"/>
            <a:ext cx="7100887" cy="3317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ftp 10.1.1.2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Trying 10.1.1.2 ...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Press CTRL+K to abort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Connected to 10.1.1.2.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220 FTP service ready.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User(10.1.1.2:(none)):</a:t>
            </a:r>
            <a:r>
              <a:rPr lang="en-US" altLang="zh-CN" sz="1400" dirty="0" err="1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endParaRPr lang="en-US" altLang="zh-CN" sz="14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331 Password required for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Enter password: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230 User logged in.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[ftp]</a:t>
            </a:r>
            <a:r>
              <a:rPr lang="en-US" altLang="zh-CN" sz="1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 AR2220E-V200R007C00SPC600.cc</a:t>
            </a:r>
            <a:endParaRPr lang="zh-CN" altLang="en-US" sz="14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3557" name="Group 13"/>
          <p:cNvGrpSpPr>
            <a:grpSpLocks/>
          </p:cNvGrpSpPr>
          <p:nvPr/>
        </p:nvGrpSpPr>
        <p:grpSpPr bwMode="auto">
          <a:xfrm>
            <a:off x="3287788" y="1628801"/>
            <a:ext cx="6012568" cy="1001212"/>
            <a:chOff x="1763861" y="1994753"/>
            <a:chExt cx="6012072" cy="1001795"/>
          </a:xfrm>
        </p:grpSpPr>
        <p:cxnSp>
          <p:nvCxnSpPr>
            <p:cNvPr id="23558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59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3560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1" name="TextBox 43"/>
            <p:cNvSpPr txBox="1">
              <a:spLocks noChangeArrowheads="1"/>
            </p:cNvSpPr>
            <p:nvPr/>
          </p:nvSpPr>
          <p:spPr bwMode="auto">
            <a:xfrm>
              <a:off x="6551970" y="1994753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3562" name="TextBox 44"/>
            <p:cNvSpPr txBox="1">
              <a:spLocks noChangeArrowheads="1"/>
            </p:cNvSpPr>
            <p:nvPr/>
          </p:nvSpPr>
          <p:spPr bwMode="auto">
            <a:xfrm>
              <a:off x="1763861" y="2078777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3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4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5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10.1.1.1/24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93" y="2004495"/>
            <a:ext cx="823343" cy="642916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218" y="1948886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64473</TotalTime>
  <Words>1579</Words>
  <Application>Microsoft Office PowerPoint</Application>
  <PresentationFormat>宽屏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MS PGothic</vt:lpstr>
      <vt:lpstr>黑体</vt:lpstr>
      <vt:lpstr>宋体</vt:lpstr>
      <vt:lpstr>微软雅黑</vt:lpstr>
      <vt:lpstr>Arial</vt:lpstr>
      <vt:lpstr>Courier New</vt:lpstr>
      <vt:lpstr>FrutigerNext LT Light</vt:lpstr>
      <vt:lpstr>FrutigerNext LT Medium</vt:lpstr>
      <vt:lpstr>FrutigerNext LT Regular</vt:lpstr>
      <vt:lpstr>Wingdings</vt:lpstr>
      <vt:lpstr>培训与认证部-母版</vt:lpstr>
      <vt:lpstr>VRP系统管理</vt:lpstr>
      <vt:lpstr>PowerPoint 演示文稿</vt:lpstr>
      <vt:lpstr>PowerPoint 演示文稿</vt:lpstr>
      <vt:lpstr>升级VRP</vt:lpstr>
      <vt:lpstr>文件传输</vt:lpstr>
      <vt:lpstr>文件传输协议</vt:lpstr>
      <vt:lpstr>VRP系统文件更新配置-与FTP服务器连通</vt:lpstr>
      <vt:lpstr>VRP系统文件更新配置-查看剩余存储空间</vt:lpstr>
      <vt:lpstr>VRP系统文件更新配置-从FTP服务器获取VRP</vt:lpstr>
      <vt:lpstr>VRP系统文件更新配置-从TFTP服务器获取VRP</vt:lpstr>
      <vt:lpstr>VRP系统文件更新配置-指定下次启动时加载的VRP</vt:lpstr>
      <vt:lpstr>VRP系统文件更新配置-重启设备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2477</cp:revision>
  <dcterms:created xsi:type="dcterms:W3CDTF">2003-08-21T06:48:56Z</dcterms:created>
  <dcterms:modified xsi:type="dcterms:W3CDTF">2019-03-25T01:24:36Z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(3)JaSlzOrdW+umghRIfeRRJZd2ECw40x7sKppjhAOTvT38N+8BZG/9z66r+Ls97AtsDgJO3Po0
uNvZLMv6haCxot1ih0PabiYvlskJ3Y7X3cCWS1M4E373tWjbR+tLSvN5RhDtk1HiwH2Z86qR
vXyp/+zhkIrV/HaZ3ljEfYOW4PhtYBWX1mAu9CAUhx2Dbf12j/iwmDRIPIe/Nf46SRuae4TL
YA3JX4+AV/nAgYdpra</vt:lpwstr>
  </property>
  <property fmtid="{D5CDD505-2E9C-101B-9397-08002B2CF9AE}" pid="18" name="_2015_ms_pID_7253431">
    <vt:lpwstr>g0EVGC1Gi7UjDnDKrC0rcOq7k5B76zBmFZXGrVXJUUBoMfy4yqqpJX
/TVLUSkG20Wf7NNxMqvqXAoov051PpbUUySXJjhKJSypb/GocGWjMNsAup+ZBA5YHptj4C0W
QJZ+hsneeURP1J7tK5Xj154d+kHqLVko6R3gEJ9hLedX3d9gLC3rzywdk2eINZSnS7zZjJmA
AAa1704Wi3f1a7FdScnS/JnuigSbQxu4Ty69</vt:lpwstr>
  </property>
  <property fmtid="{D5CDD505-2E9C-101B-9397-08002B2CF9AE}" pid="19" name="_2015_ms_pID_7253432">
    <vt:lpwstr>nu4eldeUlemovER6rSVWsy9uy2bsRBG1FIXO
iw5Dtk8baBUEqSm7Xgdc8E+0R1VJ6Q==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