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9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72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7099300" cy="10234613"/>
  <p:defaultTextStyle>
    <a:defPPr>
      <a:defRPr lang="zh-CN"/>
    </a:defPPr>
    <a:lvl1pPr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1pPr>
    <a:lvl2pPr marL="4572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2pPr>
    <a:lvl3pPr marL="9144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3pPr>
    <a:lvl4pPr marL="13716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4pPr>
    <a:lvl5pPr marL="18288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9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2" orient="horz" pos="482" userDrawn="1">
          <p15:clr>
            <a:srgbClr val="A4A3A4"/>
          </p15:clr>
        </p15:guide>
        <p15:guide id="3" orient="horz" pos="2908" userDrawn="1">
          <p15:clr>
            <a:srgbClr val="A4A3A4"/>
          </p15:clr>
        </p15:guide>
        <p15:guide id="4" orient="horz" pos="5967">
          <p15:clr>
            <a:srgbClr val="A4A3A4"/>
          </p15:clr>
        </p15:guide>
        <p15:guide id="6" pos="2440">
          <p15:clr>
            <a:srgbClr val="A4A3A4"/>
          </p15:clr>
        </p15:guide>
        <p15:guide id="7" pos="431" userDrawn="1">
          <p15:clr>
            <a:srgbClr val="A4A3A4"/>
          </p15:clr>
        </p15:guide>
        <p15:guide id="8" pos="4028">
          <p15:clr>
            <a:srgbClr val="A4A3A4"/>
          </p15:clr>
        </p15:guide>
        <p15:guide id="9" pos="626">
          <p15:clr>
            <a:srgbClr val="A4A3A4"/>
          </p15:clr>
        </p15:guide>
        <p15:guide id="10" pos="384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00280246" initials="w" lastIdx="13" clrIdx="0"/>
  <p:cmAuthor id="1" name="huangwenyong" initials="h" lastIdx="22" clrIdx="1"/>
  <p:cmAuthor id="2" name="c00224892" initials="CML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C78"/>
    <a:srgbClr val="003264"/>
    <a:srgbClr val="003250"/>
    <a:srgbClr val="C00000"/>
    <a:srgbClr val="990000"/>
    <a:srgbClr val="FF0909"/>
    <a:srgbClr val="CF6B63"/>
    <a:srgbClr val="E7CCC7"/>
    <a:srgbClr val="FFC1C1"/>
    <a:srgbClr val="E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41" autoAdjust="0"/>
    <p:restoredTop sz="90244" autoAdjust="0"/>
  </p:normalViewPr>
  <p:slideViewPr>
    <p:cSldViewPr showGuides="1">
      <p:cViewPr varScale="1">
        <p:scale>
          <a:sx n="91" d="100"/>
          <a:sy n="91" d="100"/>
        </p:scale>
        <p:origin x="732" y="78"/>
      </p:cViewPr>
      <p:guideLst>
        <p:guide orient="horz" pos="459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3576"/>
    </p:cViewPr>
  </p:sorterViewPr>
  <p:notesViewPr>
    <p:cSldViewPr showGuides="1">
      <p:cViewPr varScale="1">
        <p:scale>
          <a:sx n="74" d="100"/>
          <a:sy n="74" d="100"/>
        </p:scale>
        <p:origin x="2136" y="72"/>
      </p:cViewPr>
      <p:guideLst>
        <p:guide orient="horz" pos="482"/>
        <p:guide orient="horz" pos="2908"/>
        <p:guide orient="horz" pos="5967"/>
        <p:guide pos="2440"/>
        <p:guide pos="431"/>
        <p:guide pos="4028"/>
        <p:guide pos="626"/>
        <p:guide pos="384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请将此处改为本章标题</a:t>
            </a:r>
            <a:endParaRPr lang="en-US" altLang="zh-CN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FB0E886-5559-4133-9D2D-4B2631545D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47443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83903" y="4616450"/>
            <a:ext cx="5931494" cy="5109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 smtClean="0"/>
              <a:t>Click here to add content</a:t>
            </a:r>
            <a:endParaRPr lang="en-US" altLang="zh-CN" noProof="0" dirty="0"/>
          </a:p>
          <a:p>
            <a:pPr lvl="1"/>
            <a:r>
              <a:rPr lang="en-US" altLang="zh-CN" noProof="0" dirty="0"/>
              <a:t>Click here to add content</a:t>
            </a:r>
          </a:p>
          <a:p>
            <a:pPr lvl="2"/>
            <a:r>
              <a:rPr lang="en-US" altLang="zh-CN" noProof="0" dirty="0"/>
              <a:t>Click here to add content</a:t>
            </a:r>
          </a:p>
        </p:txBody>
      </p:sp>
      <p:sp>
        <p:nvSpPr>
          <p:cNvPr id="6861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83903" y="765609"/>
            <a:ext cx="5931493" cy="333698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8816728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80975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60000"/>
      <a:buFont typeface="Wingdings" pitchFamily="2" charset="2"/>
      <a:buChar char="l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541338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p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895350" indent="-17462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n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6002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4pPr>
    <a:lvl5pPr marL="20574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>
        <p15:guide id="1" orient="horz" pos="482" userDrawn="1">
          <p15:clr>
            <a:srgbClr val="F26B43"/>
          </p15:clr>
        </p15:guide>
        <p15:guide id="2" orient="horz" pos="2908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044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</a:rPr>
              <a:t>在配置多条静态路由时，</a:t>
            </a:r>
            <a:r>
              <a:rPr lang="zh-CN" altLang="zh-CN" dirty="0" smtClean="0">
                <a:solidFill>
                  <a:schemeClr val="tx1"/>
                </a:solidFill>
              </a:rPr>
              <a:t>可以修改静态路由的优先级，使一条静态路由的优先级高于</a:t>
            </a:r>
            <a:r>
              <a:rPr lang="zh-CN" altLang="en-US" dirty="0" smtClean="0">
                <a:solidFill>
                  <a:schemeClr val="tx1"/>
                </a:solidFill>
              </a:rPr>
              <a:t>其他静态路由</a:t>
            </a:r>
            <a:r>
              <a:rPr lang="zh-CN" altLang="zh-CN" dirty="0" smtClean="0">
                <a:solidFill>
                  <a:schemeClr val="tx1"/>
                </a:solidFill>
              </a:rPr>
              <a:t>，从而实现静态路由的备份</a:t>
            </a:r>
            <a:r>
              <a:rPr lang="zh-CN" altLang="en-US" dirty="0" smtClean="0">
                <a:solidFill>
                  <a:schemeClr val="tx1"/>
                </a:solidFill>
              </a:rPr>
              <a:t>，也叫浮动静态路由</a:t>
            </a:r>
            <a:r>
              <a:rPr lang="zh-CN" altLang="zh-CN" dirty="0" smtClean="0">
                <a:solidFill>
                  <a:schemeClr val="tx1"/>
                </a:solidFill>
              </a:rPr>
              <a:t>。在本示例中，</a:t>
            </a:r>
            <a:r>
              <a:rPr lang="en-US" altLang="zh-CN" dirty="0" smtClean="0">
                <a:solidFill>
                  <a:schemeClr val="tx1"/>
                </a:solidFill>
              </a:rPr>
              <a:t>RTB</a:t>
            </a:r>
            <a:r>
              <a:rPr lang="zh-CN" altLang="en-US" dirty="0" smtClean="0">
                <a:solidFill>
                  <a:schemeClr val="tx1"/>
                </a:solidFill>
              </a:rPr>
              <a:t>上配置了</a:t>
            </a:r>
            <a:r>
              <a:rPr lang="zh-CN" altLang="zh-CN" dirty="0" smtClean="0">
                <a:solidFill>
                  <a:schemeClr val="tx1"/>
                </a:solidFill>
              </a:rPr>
              <a:t>两条静态路由。正常情况下，这两条静态路由是等价的</a:t>
            </a:r>
            <a:r>
              <a:rPr lang="zh-CN" altLang="en-US" dirty="0" smtClean="0">
                <a:solidFill>
                  <a:schemeClr val="tx1"/>
                </a:solidFill>
              </a:rPr>
              <a:t>。通过配置</a:t>
            </a:r>
            <a:r>
              <a:rPr lang="en-US" altLang="zh-CN" dirty="0" smtClean="0">
                <a:solidFill>
                  <a:schemeClr val="tx1"/>
                </a:solidFill>
              </a:rPr>
              <a:t>preference 100</a:t>
            </a:r>
            <a:r>
              <a:rPr lang="zh-CN" altLang="en-US" dirty="0" smtClean="0">
                <a:solidFill>
                  <a:schemeClr val="tx1"/>
                </a:solidFill>
              </a:rPr>
              <a:t>，使</a:t>
            </a:r>
            <a:r>
              <a:rPr lang="zh-CN" altLang="zh-CN" dirty="0" smtClean="0">
                <a:solidFill>
                  <a:schemeClr val="tx1"/>
                </a:solidFill>
              </a:rPr>
              <a:t>第二条静态路由的优先级要</a:t>
            </a:r>
            <a:r>
              <a:rPr lang="zh-CN" altLang="en-US" dirty="0" smtClean="0">
                <a:solidFill>
                  <a:schemeClr val="tx1"/>
                </a:solidFill>
              </a:rPr>
              <a:t>低于第一条</a:t>
            </a:r>
            <a:r>
              <a:rPr lang="zh-CN" altLang="zh-CN" dirty="0" smtClean="0">
                <a:solidFill>
                  <a:schemeClr val="tx1"/>
                </a:solidFill>
              </a:rPr>
              <a:t>（值</a:t>
            </a:r>
            <a:r>
              <a:rPr lang="zh-CN" altLang="en-US" dirty="0" smtClean="0">
                <a:solidFill>
                  <a:schemeClr val="tx1"/>
                </a:solidFill>
              </a:rPr>
              <a:t>越</a:t>
            </a:r>
            <a:r>
              <a:rPr lang="zh-CN" altLang="zh-CN" dirty="0" smtClean="0">
                <a:solidFill>
                  <a:schemeClr val="tx1"/>
                </a:solidFill>
              </a:rPr>
              <a:t>大</a:t>
            </a:r>
            <a:r>
              <a:rPr lang="zh-CN" altLang="en-US" dirty="0" smtClean="0">
                <a:solidFill>
                  <a:schemeClr val="tx1"/>
                </a:solidFill>
              </a:rPr>
              <a:t>优先级越低</a:t>
            </a:r>
            <a:r>
              <a:rPr lang="zh-CN" altLang="zh-CN" dirty="0" smtClean="0">
                <a:solidFill>
                  <a:schemeClr val="tx1"/>
                </a:solidFill>
              </a:rPr>
              <a:t>）</a:t>
            </a:r>
            <a:r>
              <a:rPr lang="zh-CN" altLang="en-US" dirty="0" smtClean="0">
                <a:solidFill>
                  <a:schemeClr val="tx1"/>
                </a:solidFill>
              </a:rPr>
              <a:t>。路由器只把优先级最高的静态路由加入到路由表中</a:t>
            </a:r>
            <a:r>
              <a:rPr lang="zh-CN" altLang="zh-CN" dirty="0" smtClean="0">
                <a:solidFill>
                  <a:schemeClr val="tx1"/>
                </a:solidFill>
              </a:rPr>
              <a:t>。</a:t>
            </a:r>
            <a:r>
              <a:rPr lang="zh-CN" altLang="en-US" dirty="0" smtClean="0">
                <a:solidFill>
                  <a:schemeClr val="tx1"/>
                </a:solidFill>
              </a:rPr>
              <a:t>当加入到路由表中的</a:t>
            </a:r>
            <a:r>
              <a:rPr lang="zh-CN" altLang="zh-CN" dirty="0" smtClean="0">
                <a:solidFill>
                  <a:schemeClr val="tx1"/>
                </a:solidFill>
              </a:rPr>
              <a:t>静态路由出现故障时，优先级低的静态路由才会加入到路由表并承担数据转发业务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44657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zh-CN" dirty="0" smtClean="0"/>
              <a:t>从</a:t>
            </a:r>
            <a:r>
              <a:rPr lang="en-US" altLang="zh-CN" b="1" dirty="0" smtClean="0"/>
              <a:t>display ip routing-table</a:t>
            </a:r>
            <a:r>
              <a:rPr lang="zh-CN" altLang="zh-CN" dirty="0" smtClean="0"/>
              <a:t>命令的回显信息中可以看出，通过修改静态路由优先级实现</a:t>
            </a:r>
            <a:r>
              <a:rPr lang="zh-CN" altLang="en-US" dirty="0" smtClean="0"/>
              <a:t>了浮动</a:t>
            </a:r>
            <a:r>
              <a:rPr lang="zh-CN" altLang="zh-CN" dirty="0" smtClean="0"/>
              <a:t>静态路由。正常情况下，路由表中应该显示两条有相同目的地、但不同下一跳和出接口的等价路由</a:t>
            </a:r>
            <a:r>
              <a:rPr lang="zh-CN" altLang="en-US" dirty="0" smtClean="0"/>
              <a:t>。由于修改了优先级，</a:t>
            </a:r>
            <a:r>
              <a:rPr lang="zh-CN" altLang="zh-CN" dirty="0" smtClean="0"/>
              <a:t>回显中只有一条默认优先级</a:t>
            </a:r>
            <a:r>
              <a:rPr lang="zh-CN" altLang="en-US" dirty="0" smtClean="0"/>
              <a:t>为</a:t>
            </a:r>
            <a:r>
              <a:rPr lang="en-US" altLang="zh-CN" dirty="0" smtClean="0"/>
              <a:t>60</a:t>
            </a:r>
            <a:r>
              <a:rPr lang="zh-CN" altLang="zh-CN" dirty="0" smtClean="0"/>
              <a:t>的静态路由。另一条静态路由的优先级是</a:t>
            </a:r>
            <a:r>
              <a:rPr lang="en-US" altLang="zh-CN" dirty="0" smtClean="0"/>
              <a:t>100</a:t>
            </a:r>
            <a:r>
              <a:rPr lang="zh-CN" altLang="zh-CN" dirty="0" smtClean="0"/>
              <a:t>，该路由</a:t>
            </a:r>
            <a:r>
              <a:rPr lang="zh-CN" altLang="en-US" dirty="0" smtClean="0"/>
              <a:t>优先级低</a:t>
            </a:r>
            <a:r>
              <a:rPr lang="zh-CN" altLang="zh-CN" dirty="0" smtClean="0"/>
              <a:t>，所以不会显示在路由表中。</a:t>
            </a:r>
          </a:p>
        </p:txBody>
      </p:sp>
    </p:spTree>
    <p:extLst>
      <p:ext uri="{BB962C8B-B14F-4D97-AF65-F5344CB8AC3E}">
        <p14:creationId xmlns:p14="http://schemas.microsoft.com/office/powerpoint/2010/main" val="28485018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mtClean="0"/>
              <a:t>当主用静态路由</a:t>
            </a:r>
            <a:r>
              <a:rPr lang="zh-CN" altLang="en-US" smtClean="0"/>
              <a:t>出现</a:t>
            </a:r>
            <a:r>
              <a:rPr lang="zh-CN" altLang="zh-CN" smtClean="0"/>
              <a:t>物理链路故障或者接口故障时，该静态路由不能</a:t>
            </a:r>
            <a:r>
              <a:rPr lang="zh-CN" altLang="en-US" smtClean="0"/>
              <a:t>再</a:t>
            </a:r>
            <a:r>
              <a:rPr lang="zh-CN" altLang="zh-CN" smtClean="0"/>
              <a:t>提供到达目的地的路径，</a:t>
            </a:r>
            <a:r>
              <a:rPr lang="zh-CN" altLang="en-US" smtClean="0"/>
              <a:t>所以</a:t>
            </a:r>
            <a:r>
              <a:rPr lang="zh-CN" altLang="zh-CN" smtClean="0"/>
              <a:t>在路由表中</a:t>
            </a:r>
            <a:r>
              <a:rPr lang="zh-CN" altLang="en-US" smtClean="0"/>
              <a:t>会</a:t>
            </a:r>
            <a:r>
              <a:rPr lang="zh-CN" altLang="zh-CN" smtClean="0"/>
              <a:t>被删除。</a:t>
            </a:r>
            <a:r>
              <a:rPr lang="zh-CN" altLang="en-US" smtClean="0"/>
              <a:t>此时，</a:t>
            </a:r>
            <a:r>
              <a:rPr lang="zh-CN" altLang="zh-CN" smtClean="0"/>
              <a:t>浮动静态路由</a:t>
            </a:r>
            <a:r>
              <a:rPr lang="zh-CN" altLang="en-US" smtClean="0"/>
              <a:t>会</a:t>
            </a:r>
            <a:r>
              <a:rPr lang="zh-CN" altLang="zh-CN" smtClean="0"/>
              <a:t>被加入到路由表，以保证报文能够从备份链路成功转发到目的地。在主用静态路由的物理链路恢复正常后，主用静态路由</a:t>
            </a:r>
            <a:r>
              <a:rPr lang="zh-CN" altLang="en-US" smtClean="0"/>
              <a:t>会</a:t>
            </a:r>
            <a:r>
              <a:rPr lang="zh-CN" altLang="zh-CN" smtClean="0"/>
              <a:t>重新被加入到路由表，并且数据转发业务</a:t>
            </a:r>
            <a:r>
              <a:rPr lang="zh-CN" altLang="en-US" smtClean="0"/>
              <a:t>会</a:t>
            </a:r>
            <a:r>
              <a:rPr lang="zh-CN" altLang="zh-CN" smtClean="0"/>
              <a:t>从浮动静态路由切换到主用静态路由，而浮动静态路由</a:t>
            </a:r>
            <a:r>
              <a:rPr lang="zh-CN" altLang="en-US" smtClean="0"/>
              <a:t>会</a:t>
            </a:r>
            <a:r>
              <a:rPr lang="zh-CN" altLang="zh-CN" smtClean="0"/>
              <a:t>在路由表中</a:t>
            </a:r>
            <a:r>
              <a:rPr lang="zh-CN" altLang="en-US" smtClean="0"/>
              <a:t>再次</a:t>
            </a:r>
            <a:r>
              <a:rPr lang="zh-CN" altLang="zh-CN" smtClean="0"/>
              <a:t>被隐藏。</a:t>
            </a:r>
            <a:endParaRPr lang="zh-CN" altLang="zh-CN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1048830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zh-CN" dirty="0" smtClean="0"/>
              <a:t>当路由表中没有与报文的目的地址匹配的表项时，设备可以选择缺省路由作为报文</a:t>
            </a:r>
            <a:r>
              <a:rPr lang="zh-CN" altLang="en-US" dirty="0" smtClean="0"/>
              <a:t>的</a:t>
            </a:r>
            <a:r>
              <a:rPr lang="zh-CN" altLang="zh-CN" dirty="0" smtClean="0"/>
              <a:t>转发路径。在路由表中，缺省路由的目的网络地址为</a:t>
            </a:r>
            <a:r>
              <a:rPr lang="en-US" altLang="zh-CN" dirty="0" smtClean="0"/>
              <a:t>0.0.0.0</a:t>
            </a:r>
            <a:r>
              <a:rPr lang="zh-CN" altLang="en-US" dirty="0" smtClean="0"/>
              <a:t>，掩码也为</a:t>
            </a:r>
            <a:r>
              <a:rPr lang="en-US" altLang="zh-CN" dirty="0" smtClean="0"/>
              <a:t>0.0.0.0</a:t>
            </a:r>
            <a:r>
              <a:rPr lang="zh-CN" altLang="zh-CN" dirty="0" smtClean="0"/>
              <a:t>。在本示例中，</a:t>
            </a:r>
            <a:r>
              <a:rPr lang="en-US" altLang="zh-CN" dirty="0" smtClean="0"/>
              <a:t>RTA</a:t>
            </a:r>
            <a:r>
              <a:rPr lang="zh-CN" altLang="zh-CN" dirty="0" smtClean="0"/>
              <a:t>使用缺省路由转发到达未知目的地址的报文。缺省静态路由的默认优先级也是</a:t>
            </a:r>
            <a:r>
              <a:rPr lang="en-US" altLang="zh-CN" dirty="0" smtClean="0"/>
              <a:t>60</a:t>
            </a:r>
            <a:r>
              <a:rPr lang="zh-CN" altLang="zh-CN" dirty="0" smtClean="0"/>
              <a:t>。在路由选择过程中，</a:t>
            </a:r>
            <a:r>
              <a:rPr lang="zh-CN" altLang="en-US" dirty="0" smtClean="0"/>
              <a:t>缺省路由会被最后</a:t>
            </a:r>
            <a:r>
              <a:rPr lang="zh-CN" altLang="zh-CN" dirty="0" smtClean="0"/>
              <a:t>匹配。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059151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mtClean="0"/>
              <a:t>配置</a:t>
            </a:r>
            <a:r>
              <a:rPr lang="zh-CN" altLang="en-US" smtClean="0"/>
              <a:t>缺省</a:t>
            </a:r>
            <a:r>
              <a:rPr lang="zh-CN" altLang="zh-CN" smtClean="0"/>
              <a:t>路由</a:t>
            </a:r>
            <a:r>
              <a:rPr lang="zh-CN" altLang="en-US" smtClean="0"/>
              <a:t>后</a:t>
            </a:r>
            <a:r>
              <a:rPr lang="zh-CN" altLang="zh-CN" smtClean="0"/>
              <a:t>，可以使用</a:t>
            </a:r>
            <a:r>
              <a:rPr lang="en-US" altLang="zh-CN" smtClean="0"/>
              <a:t>display ip routing-table</a:t>
            </a:r>
            <a:r>
              <a:rPr lang="zh-CN" altLang="zh-CN" smtClean="0"/>
              <a:t>命令</a:t>
            </a:r>
            <a:r>
              <a:rPr lang="zh-CN" altLang="en-US" smtClean="0"/>
              <a:t>来</a:t>
            </a:r>
            <a:r>
              <a:rPr lang="zh-CN" altLang="zh-CN" smtClean="0"/>
              <a:t>查看该路由的详细信息。在本示例中，目的地址在路由表中没</a:t>
            </a:r>
            <a:r>
              <a:rPr lang="zh-CN" altLang="en-US" smtClean="0"/>
              <a:t>能</a:t>
            </a:r>
            <a:r>
              <a:rPr lang="zh-CN" altLang="zh-CN" smtClean="0"/>
              <a:t>匹配的所有报文都将通过</a:t>
            </a:r>
            <a:r>
              <a:rPr lang="en-US" altLang="zh-CN" smtClean="0"/>
              <a:t>GigabitEthernet 0/0/0</a:t>
            </a:r>
            <a:r>
              <a:rPr lang="zh-CN" altLang="zh-CN" smtClean="0"/>
              <a:t>接口转发到下一跳地址</a:t>
            </a:r>
            <a:r>
              <a:rPr lang="en-US" altLang="zh-CN" smtClean="0"/>
              <a:t>10.0.12.2</a:t>
            </a:r>
            <a:r>
              <a:rPr lang="zh-CN" altLang="zh-CN" smtClean="0"/>
              <a:t>。</a:t>
            </a:r>
            <a:endParaRPr lang="zh-CN" altLang="zh-CN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2965541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在配置静态路由时，需要调整其中一条静态路由的优先级，就可将其修改为浮动静态路由。</a:t>
            </a:r>
            <a:endParaRPr lang="en-US" altLang="zh-CN" dirty="0" smtClean="0"/>
          </a:p>
          <a:p>
            <a:r>
              <a:rPr lang="zh-CN" altLang="en-US" dirty="0" smtClean="0"/>
              <a:t>在配置缺省路由时，目的网络为</a:t>
            </a:r>
            <a:r>
              <a:rPr lang="en-US" altLang="zh-CN" dirty="0" smtClean="0"/>
              <a:t>0.0.0.0</a:t>
            </a:r>
            <a:r>
              <a:rPr lang="zh-CN" altLang="en-US" dirty="0" smtClean="0"/>
              <a:t>，代表的是任意网络</a:t>
            </a:r>
            <a:r>
              <a:rPr lang="zh-CN" altLang="zh-CN" dirty="0" smtClean="0"/>
              <a:t>。</a:t>
            </a:r>
            <a:endParaRPr lang="zh-CN" altLang="en-US" dirty="0" smtClean="0"/>
          </a:p>
          <a:p>
            <a:endParaRPr lang="en-US" altLang="zh-CN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35725258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899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803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906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mtClean="0"/>
              <a:t>静态路由是</a:t>
            </a:r>
            <a:r>
              <a:rPr lang="zh-CN" altLang="en-US" smtClean="0"/>
              <a:t>指由</a:t>
            </a:r>
            <a:r>
              <a:rPr lang="zh-CN" altLang="zh-CN" smtClean="0"/>
              <a:t>管理员手动配置</a:t>
            </a:r>
            <a:r>
              <a:rPr lang="zh-CN" altLang="en-US" smtClean="0"/>
              <a:t>和维护</a:t>
            </a:r>
            <a:r>
              <a:rPr lang="zh-CN" altLang="zh-CN" smtClean="0"/>
              <a:t>的路由。</a:t>
            </a:r>
            <a:r>
              <a:rPr lang="zh-CN" altLang="en-US" smtClean="0"/>
              <a:t>静态路由配置简单，并且无需像动态路由那样占用路由器的</a:t>
            </a:r>
            <a:r>
              <a:rPr lang="en-US" altLang="zh-CN" smtClean="0"/>
              <a:t>CPU</a:t>
            </a:r>
            <a:r>
              <a:rPr lang="zh-CN" altLang="en-US" smtClean="0"/>
              <a:t>资源来计算和分析路由更新。</a:t>
            </a:r>
            <a:endParaRPr lang="en-US" altLang="zh-CN" smtClean="0"/>
          </a:p>
          <a:p>
            <a:r>
              <a:rPr lang="zh-CN" altLang="zh-CN" smtClean="0"/>
              <a:t>静态路由的缺点在于，当网络</a:t>
            </a:r>
            <a:r>
              <a:rPr lang="zh-CN" altLang="en-US" smtClean="0"/>
              <a:t>拓扑</a:t>
            </a:r>
            <a:r>
              <a:rPr lang="zh-CN" altLang="zh-CN" smtClean="0"/>
              <a:t>发生变化时，静态路由不会自动</a:t>
            </a:r>
            <a:r>
              <a:rPr lang="zh-CN" altLang="en-US" smtClean="0"/>
              <a:t>适应拓扑</a:t>
            </a:r>
            <a:r>
              <a:rPr lang="zh-CN" altLang="zh-CN" smtClean="0"/>
              <a:t>改变，</a:t>
            </a:r>
            <a:r>
              <a:rPr lang="zh-CN" altLang="en-US" smtClean="0"/>
              <a:t>而是需要</a:t>
            </a:r>
            <a:r>
              <a:rPr lang="zh-CN" altLang="zh-CN" smtClean="0"/>
              <a:t>管理员手动</a:t>
            </a:r>
            <a:r>
              <a:rPr lang="zh-CN" altLang="en-US" smtClean="0"/>
              <a:t>进行</a:t>
            </a:r>
            <a:r>
              <a:rPr lang="zh-CN" altLang="zh-CN" smtClean="0"/>
              <a:t>调整。</a:t>
            </a:r>
            <a:endParaRPr lang="en-US" altLang="zh-CN" smtClean="0"/>
          </a:p>
          <a:p>
            <a:r>
              <a:rPr lang="zh-CN" altLang="zh-CN" smtClean="0"/>
              <a:t>静态路由一般适用于结构简单的网络。</a:t>
            </a:r>
            <a:r>
              <a:rPr lang="zh-CN" altLang="en-US" smtClean="0"/>
              <a:t>在复杂网络环境中，一般会使用动态路由协议来生成动态路由。不过，即使是在复杂网络环境中，合理地配置一些静态路由也可以改进网络的性能。</a:t>
            </a:r>
            <a:endParaRPr lang="en-US" altLang="zh-CN" smtClean="0"/>
          </a:p>
          <a:p>
            <a:endParaRPr lang="zh-CN" altLang="zh-CN" smtClean="0"/>
          </a:p>
          <a:p>
            <a:endParaRPr lang="zh-CN" altLang="en-US" smtClean="0"/>
          </a:p>
          <a:p>
            <a:endParaRPr lang="zh-CN" altLang="en-US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680889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b="1" dirty="0" smtClean="0"/>
              <a:t>ip route-static</a:t>
            </a:r>
            <a:r>
              <a:rPr lang="en-US" altLang="zh-CN" i="1" dirty="0" smtClean="0"/>
              <a:t>  ip-address</a:t>
            </a:r>
            <a:r>
              <a:rPr lang="en-US" altLang="zh-CN" dirty="0" smtClean="0"/>
              <a:t> { </a:t>
            </a:r>
            <a:r>
              <a:rPr lang="en-US" altLang="zh-CN" i="1" dirty="0" smtClean="0"/>
              <a:t>mask</a:t>
            </a:r>
            <a:r>
              <a:rPr lang="en-US" altLang="zh-CN" dirty="0" smtClean="0"/>
              <a:t> | </a:t>
            </a:r>
            <a:r>
              <a:rPr lang="en-US" altLang="zh-CN" i="1" dirty="0" smtClean="0"/>
              <a:t>mask-length</a:t>
            </a:r>
            <a:r>
              <a:rPr lang="en-US" altLang="zh-CN" dirty="0" smtClean="0"/>
              <a:t> } </a:t>
            </a:r>
            <a:r>
              <a:rPr lang="en-US" altLang="zh-CN" i="1" dirty="0" smtClean="0"/>
              <a:t>interface-type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interface-number</a:t>
            </a:r>
            <a:r>
              <a:rPr lang="en-US" altLang="zh-CN" dirty="0" smtClean="0"/>
              <a:t> [ </a:t>
            </a:r>
            <a:r>
              <a:rPr lang="en-US" altLang="zh-CN" i="1" dirty="0" err="1" smtClean="0"/>
              <a:t>nexthop</a:t>
            </a:r>
            <a:r>
              <a:rPr lang="en-US" altLang="zh-CN" i="1" dirty="0" smtClean="0"/>
              <a:t>-address</a:t>
            </a:r>
            <a:r>
              <a:rPr lang="en-US" altLang="zh-CN" dirty="0" smtClean="0"/>
              <a:t> ]</a:t>
            </a:r>
            <a:r>
              <a:rPr lang="zh-CN" altLang="zh-CN" dirty="0" smtClean="0"/>
              <a:t>命令</a:t>
            </a:r>
            <a:r>
              <a:rPr lang="zh-CN" altLang="en-US" dirty="0" smtClean="0"/>
              <a:t>用</a:t>
            </a:r>
            <a:r>
              <a:rPr lang="zh-CN" altLang="zh-CN" dirty="0" smtClean="0"/>
              <a:t>来配置静态路由。参数</a:t>
            </a:r>
            <a:r>
              <a:rPr lang="en-US" altLang="zh-CN" i="1" dirty="0" err="1" smtClean="0"/>
              <a:t>ip</a:t>
            </a:r>
            <a:r>
              <a:rPr lang="en-US" altLang="zh-CN" i="1" dirty="0" smtClean="0"/>
              <a:t>-address</a:t>
            </a:r>
            <a:r>
              <a:rPr lang="zh-CN" altLang="zh-CN" dirty="0" smtClean="0"/>
              <a:t>指定</a:t>
            </a:r>
            <a:r>
              <a:rPr lang="zh-CN" altLang="en-US" dirty="0" smtClean="0"/>
              <a:t>了</a:t>
            </a:r>
            <a:r>
              <a:rPr lang="zh-CN" altLang="zh-CN" dirty="0" smtClean="0"/>
              <a:t>一个网络或者主机的目的地址，参数</a:t>
            </a:r>
            <a:r>
              <a:rPr lang="en-US" altLang="zh-CN" i="1" dirty="0" smtClean="0"/>
              <a:t>mask</a:t>
            </a:r>
            <a:r>
              <a:rPr lang="zh-CN" altLang="zh-CN" dirty="0" smtClean="0"/>
              <a:t>指定</a:t>
            </a:r>
            <a:r>
              <a:rPr lang="zh-CN" altLang="en-US" dirty="0" smtClean="0"/>
              <a:t>了</a:t>
            </a:r>
            <a:r>
              <a:rPr lang="zh-CN" altLang="zh-CN" dirty="0" smtClean="0"/>
              <a:t>一个子网掩码或者前缀</a:t>
            </a:r>
            <a:r>
              <a:rPr lang="zh-CN" altLang="en-US" dirty="0" smtClean="0"/>
              <a:t>长度</a:t>
            </a:r>
            <a:r>
              <a:rPr lang="zh-CN" altLang="zh-CN" dirty="0" smtClean="0"/>
              <a:t>。如果使用了广播接口如以太网接口</a:t>
            </a:r>
            <a:r>
              <a:rPr lang="zh-CN" altLang="en-US" dirty="0" smtClean="0"/>
              <a:t>作为出接口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则必须</a:t>
            </a:r>
            <a:r>
              <a:rPr lang="zh-CN" altLang="zh-CN" dirty="0" smtClean="0"/>
              <a:t>要指定下一跳地址；如果使用了串口</a:t>
            </a:r>
            <a:r>
              <a:rPr lang="zh-CN" altLang="en-US" dirty="0" smtClean="0"/>
              <a:t>作为出接口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则可以通过参数</a:t>
            </a:r>
            <a:r>
              <a:rPr lang="en-US" altLang="zh-CN" i="1" dirty="0" smtClean="0"/>
              <a:t>interface-type</a:t>
            </a:r>
            <a:r>
              <a:rPr lang="zh-CN" altLang="zh-CN" dirty="0" smtClean="0"/>
              <a:t>和</a:t>
            </a:r>
            <a:r>
              <a:rPr lang="en-US" altLang="zh-CN" i="1" dirty="0" smtClean="0"/>
              <a:t>interface-number</a:t>
            </a:r>
            <a:r>
              <a:rPr lang="zh-CN" altLang="zh-CN" dirty="0" smtClean="0"/>
              <a:t>（如</a:t>
            </a:r>
            <a:r>
              <a:rPr lang="en-US" altLang="zh-CN" dirty="0" smtClean="0"/>
              <a:t>Serial 1/0/0</a:t>
            </a:r>
            <a:r>
              <a:rPr lang="zh-CN" altLang="zh-CN" dirty="0" smtClean="0"/>
              <a:t>）来配置出接口</a:t>
            </a:r>
            <a:r>
              <a:rPr lang="zh-CN" altLang="en-US" dirty="0" smtClean="0"/>
              <a:t>，此时不必指定下一跳地址</a:t>
            </a:r>
            <a:r>
              <a:rPr lang="zh-CN" altLang="zh-CN" dirty="0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48864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zh-CN" dirty="0" smtClean="0"/>
              <a:t>静态路由可以应用在串行网络</a:t>
            </a:r>
            <a:r>
              <a:rPr lang="zh-CN" altLang="en-US" dirty="0" smtClean="0"/>
              <a:t>或</a:t>
            </a:r>
            <a:r>
              <a:rPr lang="zh-CN" altLang="zh-CN" dirty="0" smtClean="0"/>
              <a:t>以太网中，但静态路由在这两种网络中的配置有所不同。</a:t>
            </a:r>
            <a:endParaRPr lang="en-US" altLang="zh-CN" dirty="0" smtClean="0"/>
          </a:p>
          <a:p>
            <a:pPr eaLnBrk="1" hangingPunct="1"/>
            <a:r>
              <a:rPr lang="zh-CN" altLang="zh-CN" dirty="0" smtClean="0"/>
              <a:t>在串行网络中配置静态路由</a:t>
            </a:r>
            <a:r>
              <a:rPr lang="zh-CN" altLang="en-US" dirty="0" smtClean="0"/>
              <a:t>时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可以只</a:t>
            </a:r>
            <a:r>
              <a:rPr lang="zh-CN" altLang="zh-CN" dirty="0" smtClean="0"/>
              <a:t>指定</a:t>
            </a:r>
            <a:r>
              <a:rPr lang="zh-CN" altLang="en-US" dirty="0" smtClean="0"/>
              <a:t>下一跳地址或只指定</a:t>
            </a:r>
            <a:r>
              <a:rPr lang="zh-CN" altLang="zh-CN" dirty="0" smtClean="0"/>
              <a:t>出接口</a:t>
            </a:r>
            <a:r>
              <a:rPr lang="zh-CN" altLang="en-US" dirty="0" smtClean="0"/>
              <a:t>。华为</a:t>
            </a:r>
            <a:r>
              <a:rPr lang="en-US" altLang="zh-CN" dirty="0" smtClean="0"/>
              <a:t>ARG3</a:t>
            </a:r>
            <a:r>
              <a:rPr lang="zh-CN" altLang="en-US" dirty="0" smtClean="0"/>
              <a:t>系列路由器中，</a:t>
            </a:r>
            <a:r>
              <a:rPr lang="zh-CN" altLang="zh-CN" dirty="0" smtClean="0"/>
              <a:t>串行接口</a:t>
            </a:r>
            <a:r>
              <a:rPr lang="zh-CN" altLang="en-US" dirty="0" smtClean="0"/>
              <a:t>默认</a:t>
            </a:r>
            <a:r>
              <a:rPr lang="zh-CN" altLang="zh-CN" dirty="0" smtClean="0"/>
              <a:t>封装</a:t>
            </a:r>
            <a:r>
              <a:rPr lang="en-US" altLang="zh-CN" dirty="0" smtClean="0"/>
              <a:t>PPP</a:t>
            </a:r>
            <a:r>
              <a:rPr lang="zh-CN" altLang="en-US" dirty="0" smtClean="0"/>
              <a:t>协议，</a:t>
            </a:r>
            <a:r>
              <a:rPr lang="zh-CN" altLang="zh-CN" dirty="0" smtClean="0"/>
              <a:t>对于</a:t>
            </a:r>
            <a:r>
              <a:rPr lang="zh-CN" altLang="en-US" dirty="0" smtClean="0"/>
              <a:t>这种类型的</a:t>
            </a:r>
            <a:r>
              <a:rPr lang="zh-CN" altLang="zh-CN" dirty="0" smtClean="0"/>
              <a:t>接口，静态路由的下一跳地址就是与接口相连的对端接口的地址，所以</a:t>
            </a:r>
            <a:r>
              <a:rPr lang="zh-CN" altLang="en-US" dirty="0" smtClean="0"/>
              <a:t>在串行网络中</a:t>
            </a:r>
            <a:r>
              <a:rPr lang="zh-CN" altLang="zh-CN" dirty="0" smtClean="0"/>
              <a:t>配置静态路由时</a:t>
            </a:r>
            <a:r>
              <a:rPr lang="zh-CN" altLang="en-US" dirty="0" smtClean="0"/>
              <a:t>可以只</a:t>
            </a:r>
            <a:r>
              <a:rPr lang="zh-CN" altLang="zh-CN" dirty="0" smtClean="0"/>
              <a:t>配置出接口。</a:t>
            </a:r>
            <a:endParaRPr lang="en-US" altLang="zh-CN" dirty="0" smtClean="0"/>
          </a:p>
          <a:p>
            <a:pPr eaLnBrk="1" hangingPunct="1"/>
            <a:r>
              <a:rPr lang="zh-CN" altLang="zh-CN" dirty="0" smtClean="0"/>
              <a:t>以太网是广播类型网络，和串行网络情况不同。在以太网中配置静态路由，必须指定下一跳地址。</a:t>
            </a:r>
          </a:p>
        </p:txBody>
      </p:sp>
    </p:spTree>
    <p:extLst>
      <p:ext uri="{BB962C8B-B14F-4D97-AF65-F5344CB8AC3E}">
        <p14:creationId xmlns:p14="http://schemas.microsoft.com/office/powerpoint/2010/main" val="1971981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/>
              <a:t>在广播型的接口</a:t>
            </a:r>
            <a:r>
              <a:rPr lang="zh-CN" altLang="zh-CN" dirty="0" smtClean="0"/>
              <a:t>上配置静态路由时</a:t>
            </a:r>
            <a:r>
              <a:rPr lang="zh-CN" altLang="en-US" dirty="0" smtClean="0"/>
              <a:t>，必须明确</a:t>
            </a:r>
            <a:r>
              <a:rPr lang="zh-CN" altLang="zh-CN" dirty="0" smtClean="0"/>
              <a:t>指定下一跳</a:t>
            </a:r>
            <a:r>
              <a:rPr lang="zh-CN" altLang="en-US" dirty="0" smtClean="0"/>
              <a:t>地址</a:t>
            </a:r>
            <a:r>
              <a:rPr lang="zh-CN" altLang="zh-CN" dirty="0" smtClean="0"/>
              <a:t>。以太网</a:t>
            </a:r>
            <a:r>
              <a:rPr lang="zh-CN" altLang="en-US" dirty="0" smtClean="0"/>
              <a:t>中同一网络</a:t>
            </a:r>
            <a:r>
              <a:rPr lang="zh-CN" altLang="zh-CN" dirty="0" smtClean="0"/>
              <a:t>可能</a:t>
            </a:r>
            <a:r>
              <a:rPr lang="zh-CN" altLang="en-US" dirty="0" smtClean="0"/>
              <a:t>连接了</a:t>
            </a:r>
            <a:r>
              <a:rPr lang="zh-CN" altLang="zh-CN" dirty="0" smtClean="0"/>
              <a:t>多</a:t>
            </a:r>
            <a:r>
              <a:rPr lang="zh-CN" altLang="en-US" dirty="0" smtClean="0"/>
              <a:t>台路由器</a:t>
            </a:r>
            <a:r>
              <a:rPr lang="zh-CN" altLang="zh-CN" dirty="0" smtClean="0"/>
              <a:t>，如果</a:t>
            </a:r>
            <a:r>
              <a:rPr lang="zh-CN" altLang="en-US" dirty="0" smtClean="0"/>
              <a:t>在配置静态路由时只</a:t>
            </a:r>
            <a:r>
              <a:rPr lang="zh-CN" altLang="zh-CN" dirty="0" smtClean="0"/>
              <a:t>指定</a:t>
            </a:r>
            <a:r>
              <a:rPr lang="zh-CN" altLang="en-US" dirty="0" smtClean="0"/>
              <a:t>了</a:t>
            </a:r>
            <a:r>
              <a:rPr lang="zh-CN" altLang="zh-CN" dirty="0" smtClean="0"/>
              <a:t>出接口，</a:t>
            </a:r>
            <a:r>
              <a:rPr lang="zh-CN" altLang="en-US" dirty="0" smtClean="0"/>
              <a:t>则</a:t>
            </a:r>
            <a:r>
              <a:rPr lang="zh-CN" altLang="zh-CN" dirty="0" smtClean="0"/>
              <a:t>路由器无法</a:t>
            </a:r>
            <a:r>
              <a:rPr lang="zh-CN" altLang="en-US" dirty="0" smtClean="0"/>
              <a:t>将报文转发到正确</a:t>
            </a:r>
            <a:r>
              <a:rPr lang="zh-CN" altLang="zh-CN" dirty="0" smtClean="0"/>
              <a:t>的下一跳。在本示例中，</a:t>
            </a:r>
            <a:r>
              <a:rPr lang="en-US" altLang="zh-CN" dirty="0" smtClean="0"/>
              <a:t>RTA</a:t>
            </a:r>
            <a:r>
              <a:rPr lang="zh-CN" altLang="en-US" dirty="0" smtClean="0"/>
              <a:t>需要将数据转发到</a:t>
            </a:r>
            <a:r>
              <a:rPr lang="en-US" altLang="zh-CN" dirty="0" smtClean="0"/>
              <a:t>192.168.2.0/24</a:t>
            </a:r>
            <a:r>
              <a:rPr lang="zh-CN" altLang="en-US" dirty="0" smtClean="0"/>
              <a:t>网络，在配置静态路由时，需要明确指定下一跳地址为</a:t>
            </a:r>
            <a:r>
              <a:rPr lang="en-US" altLang="zh-CN" dirty="0" smtClean="0"/>
              <a:t>10.0.123.2</a:t>
            </a:r>
            <a:r>
              <a:rPr lang="zh-CN" altLang="en-US" dirty="0" smtClean="0"/>
              <a:t>，否则，</a:t>
            </a:r>
            <a:r>
              <a:rPr lang="en-US" altLang="zh-CN" dirty="0" smtClean="0"/>
              <a:t>RTA</a:t>
            </a:r>
            <a:r>
              <a:rPr lang="zh-CN" altLang="en-US" dirty="0" smtClean="0"/>
              <a:t>将无法将报文转发到</a:t>
            </a:r>
            <a:r>
              <a:rPr lang="en-US" altLang="zh-CN" dirty="0" smtClean="0"/>
              <a:t>RTB</a:t>
            </a:r>
            <a:r>
              <a:rPr lang="zh-CN" altLang="en-US" dirty="0" smtClean="0"/>
              <a:t>所连接的</a:t>
            </a:r>
            <a:r>
              <a:rPr lang="en-US" altLang="zh-CN" dirty="0" smtClean="0"/>
              <a:t>192.168.2.0/24</a:t>
            </a:r>
            <a:r>
              <a:rPr lang="zh-CN" altLang="en-US" dirty="0" smtClean="0"/>
              <a:t>网络，因为</a:t>
            </a:r>
            <a:r>
              <a:rPr lang="en-US" altLang="zh-CN" dirty="0" smtClean="0"/>
              <a:t>RTA</a:t>
            </a:r>
            <a:r>
              <a:rPr lang="zh-CN" altLang="en-US" dirty="0" smtClean="0"/>
              <a:t>不知道应该通过</a:t>
            </a:r>
            <a:r>
              <a:rPr lang="en-US" altLang="zh-CN" dirty="0" smtClean="0"/>
              <a:t>RTB</a:t>
            </a:r>
            <a:r>
              <a:rPr lang="zh-CN" altLang="en-US" dirty="0" smtClean="0"/>
              <a:t>还是</a:t>
            </a:r>
            <a:r>
              <a:rPr lang="en-US" altLang="zh-CN" dirty="0" smtClean="0"/>
              <a:t>RTC</a:t>
            </a:r>
            <a:r>
              <a:rPr lang="zh-CN" altLang="en-US" dirty="0" smtClean="0"/>
              <a:t>才能到达目的地。</a:t>
            </a:r>
          </a:p>
        </p:txBody>
      </p:sp>
    </p:spTree>
    <p:extLst>
      <p:ext uri="{BB962C8B-B14F-4D97-AF65-F5344CB8AC3E}">
        <p14:creationId xmlns:p14="http://schemas.microsoft.com/office/powerpoint/2010/main" val="3554958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zh-CN" dirty="0" smtClean="0"/>
              <a:t>当源网络和目的网络之间存在</a:t>
            </a:r>
            <a:r>
              <a:rPr lang="zh-CN" altLang="en-US" dirty="0" smtClean="0"/>
              <a:t>多条链路时，可以通过</a:t>
            </a:r>
            <a:r>
              <a:rPr lang="zh-CN" altLang="zh-CN" dirty="0" smtClean="0"/>
              <a:t>等价路由</a:t>
            </a:r>
            <a:r>
              <a:rPr lang="zh-CN" altLang="en-US" dirty="0" smtClean="0"/>
              <a:t>来</a:t>
            </a:r>
            <a:r>
              <a:rPr lang="zh-CN" altLang="zh-CN" dirty="0" smtClean="0"/>
              <a:t>实现流量负载分担。</a:t>
            </a:r>
            <a:r>
              <a:rPr lang="zh-CN" altLang="en-US" dirty="0" smtClean="0"/>
              <a:t>这些等价</a:t>
            </a:r>
            <a:r>
              <a:rPr lang="zh-CN" altLang="zh-CN" dirty="0" smtClean="0"/>
              <a:t>路由具有相同的</a:t>
            </a:r>
            <a:r>
              <a:rPr lang="zh-CN" altLang="en-US" dirty="0" smtClean="0"/>
              <a:t>目的网络和掩码</a:t>
            </a:r>
            <a:r>
              <a:rPr lang="zh-CN" altLang="zh-CN" dirty="0" smtClean="0"/>
              <a:t>、优先级和度量值。</a:t>
            </a:r>
            <a:endParaRPr lang="en-US" altLang="zh-CN" dirty="0" smtClean="0"/>
          </a:p>
          <a:p>
            <a:pPr eaLnBrk="1" hangingPunct="1"/>
            <a:r>
              <a:rPr lang="zh-CN" altLang="zh-CN" dirty="0" smtClean="0"/>
              <a:t>本示例</a:t>
            </a:r>
            <a:r>
              <a:rPr lang="zh-CN" altLang="en-US" dirty="0" smtClean="0"/>
              <a:t>中</a:t>
            </a:r>
            <a:r>
              <a:rPr lang="en-US" altLang="zh-CN" dirty="0" smtClean="0"/>
              <a:t>RTA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RTB</a:t>
            </a:r>
            <a:r>
              <a:rPr lang="zh-CN" altLang="en-US" dirty="0" smtClean="0"/>
              <a:t>之间有两条链路相连，通过使用等价的</a:t>
            </a:r>
            <a:r>
              <a:rPr lang="zh-CN" altLang="zh-CN" dirty="0" smtClean="0"/>
              <a:t>静态路由来实现</a:t>
            </a:r>
            <a:r>
              <a:rPr lang="zh-CN" altLang="en-US" dirty="0" smtClean="0"/>
              <a:t>流量负载分担。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在</a:t>
            </a:r>
            <a:r>
              <a:rPr lang="en-US" altLang="zh-CN" dirty="0" smtClean="0"/>
              <a:t>RTB</a:t>
            </a:r>
            <a:r>
              <a:rPr lang="zh-CN" altLang="en-US" dirty="0" smtClean="0"/>
              <a:t>上配置了</a:t>
            </a:r>
            <a:r>
              <a:rPr lang="zh-CN" altLang="zh-CN" dirty="0" smtClean="0"/>
              <a:t>两条</a:t>
            </a:r>
            <a:r>
              <a:rPr lang="zh-CN" altLang="en-US" dirty="0" smtClean="0"/>
              <a:t>静态路由，它们具有</a:t>
            </a:r>
            <a:r>
              <a:rPr lang="zh-CN" altLang="zh-CN" dirty="0" smtClean="0"/>
              <a:t>相同的目的</a:t>
            </a:r>
            <a:r>
              <a:rPr lang="en-US" altLang="zh-CN" dirty="0" smtClean="0"/>
              <a:t>IP</a:t>
            </a:r>
            <a:r>
              <a:rPr lang="zh-CN" altLang="zh-CN" dirty="0" smtClean="0"/>
              <a:t>地址和子网掩码</a:t>
            </a:r>
            <a:r>
              <a:rPr lang="zh-CN" altLang="en-US" dirty="0" smtClean="0"/>
              <a:t>、</a:t>
            </a:r>
            <a:r>
              <a:rPr lang="zh-CN" altLang="zh-CN" dirty="0" smtClean="0"/>
              <a:t>优先级</a:t>
            </a:r>
            <a:r>
              <a:rPr lang="zh-CN" altLang="en-US" dirty="0" smtClean="0"/>
              <a:t>（都为</a:t>
            </a:r>
            <a:r>
              <a:rPr lang="en-US" altLang="zh-CN" dirty="0" smtClean="0"/>
              <a:t>60</a:t>
            </a:r>
            <a:r>
              <a:rPr lang="zh-CN" altLang="en-US" dirty="0" smtClean="0"/>
              <a:t>）、</a:t>
            </a:r>
            <a:r>
              <a:rPr lang="zh-CN" altLang="zh-CN" dirty="0" smtClean="0"/>
              <a:t>路由开销</a:t>
            </a:r>
            <a:r>
              <a:rPr lang="zh-CN" altLang="en-US" dirty="0" smtClean="0"/>
              <a:t>（都为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），</a:t>
            </a:r>
            <a:r>
              <a:rPr lang="zh-CN" altLang="zh-CN" dirty="0" smtClean="0"/>
              <a:t>但下一跳</a:t>
            </a:r>
            <a:r>
              <a:rPr lang="zh-CN" altLang="en-US" dirty="0" smtClean="0"/>
              <a:t>不同</a:t>
            </a:r>
            <a:r>
              <a:rPr lang="zh-CN" altLang="zh-CN" dirty="0" smtClean="0"/>
              <a:t>。</a:t>
            </a:r>
            <a:r>
              <a:rPr lang="zh-CN" altLang="en-US" dirty="0" smtClean="0"/>
              <a:t>在</a:t>
            </a:r>
            <a:r>
              <a:rPr lang="en-US" altLang="zh-CN" dirty="0" smtClean="0"/>
              <a:t>RTB</a:t>
            </a:r>
            <a:r>
              <a:rPr lang="zh-CN" altLang="en-US" dirty="0" smtClean="0"/>
              <a:t>需要转发数据给</a:t>
            </a:r>
            <a:r>
              <a:rPr lang="en-US" altLang="zh-CN" dirty="0" smtClean="0"/>
              <a:t>RTA</a:t>
            </a:r>
            <a:r>
              <a:rPr lang="zh-CN" altLang="en-US" dirty="0" smtClean="0"/>
              <a:t>时，就会使用这两条等价静态路由将数据进行负载分担。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在</a:t>
            </a:r>
            <a:r>
              <a:rPr lang="en-US" altLang="zh-CN" dirty="0" smtClean="0"/>
              <a:t>RTA</a:t>
            </a:r>
            <a:r>
              <a:rPr lang="zh-CN" altLang="en-US" dirty="0" smtClean="0"/>
              <a:t>上也应该配置对应的两条等价的静态路由</a:t>
            </a:r>
            <a:r>
              <a:rPr lang="zh-CN" altLang="zh-CN" dirty="0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19512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zh-CN" dirty="0" smtClean="0"/>
              <a:t>在配置完静态路由之后，可以使用</a:t>
            </a:r>
            <a:r>
              <a:rPr lang="en-US" altLang="zh-CN" b="1" dirty="0" smtClean="0"/>
              <a:t>display ip routing-table</a:t>
            </a:r>
            <a:r>
              <a:rPr lang="zh-CN" altLang="zh-CN" dirty="0" smtClean="0"/>
              <a:t>命令来验证配置结果。在本示例中，红色高亮部分代表路由表中的静态路由。</a:t>
            </a:r>
            <a:r>
              <a:rPr lang="zh-CN" altLang="en-US" dirty="0" smtClean="0"/>
              <a:t>这</a:t>
            </a:r>
            <a:r>
              <a:rPr lang="zh-CN" altLang="zh-CN" dirty="0" smtClean="0"/>
              <a:t>两条</a:t>
            </a:r>
            <a:r>
              <a:rPr lang="zh-CN" altLang="en-US" dirty="0" smtClean="0"/>
              <a:t>路由</a:t>
            </a:r>
            <a:r>
              <a:rPr lang="zh-CN" altLang="zh-CN" dirty="0" smtClean="0"/>
              <a:t>具有相同的目的地址</a:t>
            </a:r>
            <a:r>
              <a:rPr lang="zh-CN" altLang="en-US" dirty="0" smtClean="0"/>
              <a:t>和掩码</a:t>
            </a:r>
            <a:r>
              <a:rPr lang="zh-CN" altLang="zh-CN" dirty="0" smtClean="0"/>
              <a:t>，并且有相同的优先级和度量值，但是</a:t>
            </a:r>
            <a:r>
              <a:rPr lang="zh-CN" altLang="en-US" dirty="0" smtClean="0"/>
              <a:t>它们</a:t>
            </a:r>
            <a:r>
              <a:rPr lang="zh-CN" altLang="zh-CN" dirty="0" smtClean="0"/>
              <a:t>的下一跳地址和出接口不同。</a:t>
            </a:r>
            <a:r>
              <a:rPr lang="zh-CN" altLang="en-US" dirty="0" smtClean="0"/>
              <a:t>此时，</a:t>
            </a:r>
            <a:r>
              <a:rPr lang="en-US" altLang="zh-CN" dirty="0" smtClean="0"/>
              <a:t>RTB</a:t>
            </a:r>
            <a:r>
              <a:rPr lang="zh-CN" altLang="en-US" dirty="0" smtClean="0"/>
              <a:t>就可以通过这两条等价路由实现负载分担。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89233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77508034"/>
              </p:ext>
            </p:extLst>
          </p:nvPr>
        </p:nvGraphicFramePr>
        <p:xfrm>
          <a:off x="1007533" y="1254489"/>
          <a:ext cx="10464801" cy="1082675"/>
        </p:xfrm>
        <a:graphic>
          <a:graphicData uri="http://schemas.openxmlformats.org/drawingml/2006/table">
            <a:tbl>
              <a:tblPr/>
              <a:tblGrid>
                <a:gridCol w="3120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课程编码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适用产品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产品版本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Group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85112825"/>
              </p:ext>
            </p:extLst>
          </p:nvPr>
        </p:nvGraphicFramePr>
        <p:xfrm>
          <a:off x="1007533" y="2776901"/>
          <a:ext cx="10464800" cy="3038475"/>
        </p:xfrm>
        <a:graphic>
          <a:graphicData uri="http://schemas.openxmlformats.org/drawingml/2006/table">
            <a:tbl>
              <a:tblPr/>
              <a:tblGrid>
                <a:gridCol w="312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时间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新开发/优化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1007533" y="1825691"/>
            <a:ext cx="3120248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课程编码</a:t>
            </a:r>
          </a:p>
        </p:txBody>
      </p:sp>
      <p:sp>
        <p:nvSpPr>
          <p:cNvPr id="3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4127781" y="1825691"/>
            <a:ext cx="1968219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适用的产品</a:t>
            </a:r>
          </a:p>
        </p:txBody>
      </p:sp>
      <p:sp>
        <p:nvSpPr>
          <p:cNvPr id="3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00" y="1825691"/>
            <a:ext cx="3024336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V5R2</a:t>
            </a:r>
            <a:endParaRPr lang="zh-CN" altLang="en-US" dirty="0"/>
          </a:p>
        </p:txBody>
      </p:sp>
      <p:sp>
        <p:nvSpPr>
          <p:cNvPr id="3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9120336" y="1825691"/>
            <a:ext cx="2351997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V1R1</a:t>
            </a:r>
            <a:endParaRPr lang="zh-CN" altLang="en-US" dirty="0"/>
          </a:p>
        </p:txBody>
      </p:sp>
      <p:sp>
        <p:nvSpPr>
          <p:cNvPr id="4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7435" y="3373862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4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4127781" y="3373862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45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3373862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6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9120336" y="3337858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新开发</a:t>
            </a:r>
          </a:p>
        </p:txBody>
      </p:sp>
      <p:sp>
        <p:nvSpPr>
          <p:cNvPr id="63" name="Rectangle 2"/>
          <p:cNvSpPr>
            <a:spLocks noChangeArrowheads="1"/>
          </p:cNvSpPr>
          <p:nvPr userDrawn="1"/>
        </p:nvSpPr>
        <p:spPr bwMode="auto">
          <a:xfrm>
            <a:off x="952501" y="368660"/>
            <a:ext cx="2803239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258" tIns="39127" rIns="78258" bIns="39127" anchor="ctr"/>
          <a:lstStyle/>
          <a:p>
            <a:pPr algn="l" defTabSz="1001624" rtl="0" eaLnBrk="0" fontAlgn="t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5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修订记录</a:t>
            </a:r>
          </a:p>
        </p:txBody>
      </p:sp>
      <p:sp>
        <p:nvSpPr>
          <p:cNvPr id="64" name="Text Box 58"/>
          <p:cNvSpPr txBox="1">
            <a:spLocks noChangeArrowheads="1"/>
          </p:cNvSpPr>
          <p:nvPr userDrawn="1"/>
        </p:nvSpPr>
        <p:spPr bwMode="auto">
          <a:xfrm>
            <a:off x="8904312" y="296652"/>
            <a:ext cx="2772308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i="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本页不打印</a:t>
            </a:r>
          </a:p>
        </p:txBody>
      </p:sp>
      <p:sp>
        <p:nvSpPr>
          <p:cNvPr id="39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1007435" y="3877918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0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4127781" y="3877918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41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6096000" y="3877918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2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9120336" y="3841914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65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1007435" y="4345970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6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4127781" y="4345970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67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4345970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8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9120336" y="4345970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69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1007435" y="4886030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0" name="文本占位符 7"/>
          <p:cNvSpPr>
            <a:spLocks noGrp="1"/>
          </p:cNvSpPr>
          <p:nvPr>
            <p:ph type="body" sz="quarter" idx="30" hasCustomPrompt="1"/>
          </p:nvPr>
        </p:nvSpPr>
        <p:spPr>
          <a:xfrm>
            <a:off x="4127781" y="4886030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71" name="文本占位符 7"/>
          <p:cNvSpPr>
            <a:spLocks noGrp="1"/>
          </p:cNvSpPr>
          <p:nvPr>
            <p:ph type="body" sz="quarter" idx="31" hasCustomPrompt="1"/>
          </p:nvPr>
        </p:nvSpPr>
        <p:spPr>
          <a:xfrm>
            <a:off x="6096000" y="4886030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2" name="文本占位符 7"/>
          <p:cNvSpPr>
            <a:spLocks noGrp="1"/>
          </p:cNvSpPr>
          <p:nvPr>
            <p:ph type="body" sz="quarter" idx="32" hasCustomPrompt="1"/>
          </p:nvPr>
        </p:nvSpPr>
        <p:spPr>
          <a:xfrm>
            <a:off x="9120336" y="4886030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73" name="文本占位符 7"/>
          <p:cNvSpPr>
            <a:spLocks noGrp="1"/>
          </p:cNvSpPr>
          <p:nvPr>
            <p:ph type="body" sz="quarter" idx="33" hasCustomPrompt="1"/>
          </p:nvPr>
        </p:nvSpPr>
        <p:spPr>
          <a:xfrm>
            <a:off x="1007435" y="5354082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4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4127781" y="5354082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75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6096000" y="5354082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6" name="文本占位符 7"/>
          <p:cNvSpPr>
            <a:spLocks noGrp="1"/>
          </p:cNvSpPr>
          <p:nvPr>
            <p:ph type="body" sz="quarter" idx="36" hasCustomPrompt="1"/>
          </p:nvPr>
        </p:nvSpPr>
        <p:spPr>
          <a:xfrm>
            <a:off x="9120336" y="5354082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+mj-lt"/>
              <a:buAutoNum type="arabicPeriod"/>
              <a:tabLst/>
              <a:defRPr sz="2000">
                <a:latin typeface="+mn-ea"/>
                <a:ea typeface="+mn-ea"/>
                <a:cs typeface="Arial" panose="020B0604020202020204" pitchFamily="34" charset="0"/>
              </a:defRPr>
            </a:lvl1pPr>
            <a:lvl2pPr marL="401637" indent="0" algn="just">
              <a:buSzPct val="100000"/>
              <a:buFont typeface="+mj-lt"/>
              <a:buNone/>
              <a:defRPr sz="1800"/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/>
              <a:t>此版式用于思考题</a:t>
            </a:r>
            <a:r>
              <a:rPr lang="en-US" altLang="zh-CN" dirty="0"/>
              <a:t>-201501</a:t>
            </a:r>
            <a:r>
              <a:rPr lang="zh-CN" altLang="en-US" dirty="0"/>
              <a:t>具体格式（序号格式需以模板展示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思考题</a:t>
            </a:r>
          </a:p>
        </p:txBody>
      </p:sp>
      <p:sp>
        <p:nvSpPr>
          <p:cNvPr id="8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79376" y="424270"/>
            <a:ext cx="495619" cy="592462"/>
            <a:chOff x="5554662" y="2422526"/>
            <a:chExt cx="690564" cy="825500"/>
          </a:xfrm>
          <a:solidFill>
            <a:schemeClr val="bg1"/>
          </a:solidFill>
        </p:grpSpPr>
        <p:sp>
          <p:nvSpPr>
            <p:cNvPr id="11" name="Freeform 30"/>
            <p:cNvSpPr>
              <a:spLocks/>
            </p:cNvSpPr>
            <p:nvPr/>
          </p:nvSpPr>
          <p:spPr bwMode="auto">
            <a:xfrm>
              <a:off x="5554662" y="2487613"/>
              <a:ext cx="258763" cy="760413"/>
            </a:xfrm>
            <a:custGeom>
              <a:avLst/>
              <a:gdLst>
                <a:gd name="T0" fmla="*/ 233 w 245"/>
                <a:gd name="T1" fmla="*/ 722 h 722"/>
                <a:gd name="T2" fmla="*/ 245 w 245"/>
                <a:gd name="T3" fmla="*/ 710 h 722"/>
                <a:gd name="T4" fmla="*/ 245 w 245"/>
                <a:gd name="T5" fmla="*/ 614 h 722"/>
                <a:gd name="T6" fmla="*/ 187 w 245"/>
                <a:gd name="T7" fmla="*/ 559 h 722"/>
                <a:gd name="T8" fmla="*/ 93 w 245"/>
                <a:gd name="T9" fmla="*/ 499 h 722"/>
                <a:gd name="T10" fmla="*/ 93 w 245"/>
                <a:gd name="T11" fmla="*/ 401 h 722"/>
                <a:gd name="T12" fmla="*/ 82 w 245"/>
                <a:gd name="T13" fmla="*/ 398 h 722"/>
                <a:gd name="T14" fmla="*/ 38 w 245"/>
                <a:gd name="T15" fmla="*/ 381 h 722"/>
                <a:gd name="T16" fmla="*/ 102 w 245"/>
                <a:gd name="T17" fmla="*/ 255 h 722"/>
                <a:gd name="T18" fmla="*/ 106 w 245"/>
                <a:gd name="T19" fmla="*/ 250 h 722"/>
                <a:gd name="T20" fmla="*/ 105 w 245"/>
                <a:gd name="T21" fmla="*/ 244 h 722"/>
                <a:gd name="T22" fmla="*/ 218 w 245"/>
                <a:gd name="T23" fmla="*/ 31 h 722"/>
                <a:gd name="T24" fmla="*/ 225 w 245"/>
                <a:gd name="T25" fmla="*/ 15 h 722"/>
                <a:gd name="T26" fmla="*/ 222 w 245"/>
                <a:gd name="T27" fmla="*/ 9 h 722"/>
                <a:gd name="T28" fmla="*/ 207 w 245"/>
                <a:gd name="T29" fmla="*/ 3 h 722"/>
                <a:gd name="T30" fmla="*/ 86 w 245"/>
                <a:gd name="T31" fmla="*/ 148 h 722"/>
                <a:gd name="T32" fmla="*/ 75 w 245"/>
                <a:gd name="T33" fmla="*/ 240 h 722"/>
                <a:gd name="T34" fmla="*/ 8 w 245"/>
                <a:gd name="T35" fmla="*/ 390 h 722"/>
                <a:gd name="T36" fmla="*/ 8 w 245"/>
                <a:gd name="T37" fmla="*/ 391 h 722"/>
                <a:gd name="T38" fmla="*/ 8 w 245"/>
                <a:gd name="T39" fmla="*/ 393 h 722"/>
                <a:gd name="T40" fmla="*/ 63 w 245"/>
                <a:gd name="T41" fmla="*/ 424 h 722"/>
                <a:gd name="T42" fmla="*/ 63 w 245"/>
                <a:gd name="T43" fmla="*/ 500 h 722"/>
                <a:gd name="T44" fmla="*/ 179 w 245"/>
                <a:gd name="T45" fmla="*/ 588 h 722"/>
                <a:gd name="T46" fmla="*/ 215 w 245"/>
                <a:gd name="T47" fmla="*/ 612 h 722"/>
                <a:gd name="T48" fmla="*/ 215 w 245"/>
                <a:gd name="T49" fmla="*/ 614 h 722"/>
                <a:gd name="T50" fmla="*/ 215 w 245"/>
                <a:gd name="T51" fmla="*/ 710 h 722"/>
                <a:gd name="T52" fmla="*/ 227 w 245"/>
                <a:gd name="T53" fmla="*/ 722 h 722"/>
                <a:gd name="T54" fmla="*/ 233 w 245"/>
                <a:gd name="T55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5" h="722">
                  <a:moveTo>
                    <a:pt x="233" y="722"/>
                  </a:moveTo>
                  <a:cubicBezTo>
                    <a:pt x="240" y="722"/>
                    <a:pt x="245" y="717"/>
                    <a:pt x="245" y="710"/>
                  </a:cubicBezTo>
                  <a:cubicBezTo>
                    <a:pt x="245" y="614"/>
                    <a:pt x="245" y="614"/>
                    <a:pt x="245" y="614"/>
                  </a:cubicBezTo>
                  <a:cubicBezTo>
                    <a:pt x="245" y="605"/>
                    <a:pt x="242" y="574"/>
                    <a:pt x="187" y="559"/>
                  </a:cubicBezTo>
                  <a:cubicBezTo>
                    <a:pt x="128" y="543"/>
                    <a:pt x="94" y="522"/>
                    <a:pt x="93" y="499"/>
                  </a:cubicBezTo>
                  <a:cubicBezTo>
                    <a:pt x="93" y="401"/>
                    <a:pt x="93" y="401"/>
                    <a:pt x="93" y="401"/>
                  </a:cubicBezTo>
                  <a:cubicBezTo>
                    <a:pt x="82" y="398"/>
                    <a:pt x="82" y="398"/>
                    <a:pt x="82" y="398"/>
                  </a:cubicBezTo>
                  <a:cubicBezTo>
                    <a:pt x="64" y="393"/>
                    <a:pt x="45" y="385"/>
                    <a:pt x="38" y="381"/>
                  </a:cubicBezTo>
                  <a:cubicBezTo>
                    <a:pt x="38" y="369"/>
                    <a:pt x="44" y="325"/>
                    <a:pt x="102" y="255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5" y="244"/>
                    <a:pt x="105" y="244"/>
                    <a:pt x="105" y="244"/>
                  </a:cubicBezTo>
                  <a:cubicBezTo>
                    <a:pt x="105" y="237"/>
                    <a:pt x="92" y="92"/>
                    <a:pt x="218" y="31"/>
                  </a:cubicBezTo>
                  <a:cubicBezTo>
                    <a:pt x="224" y="28"/>
                    <a:pt x="227" y="21"/>
                    <a:pt x="225" y="15"/>
                  </a:cubicBezTo>
                  <a:cubicBezTo>
                    <a:pt x="222" y="9"/>
                    <a:pt x="222" y="9"/>
                    <a:pt x="222" y="9"/>
                  </a:cubicBezTo>
                  <a:cubicBezTo>
                    <a:pt x="220" y="3"/>
                    <a:pt x="213" y="0"/>
                    <a:pt x="207" y="3"/>
                  </a:cubicBezTo>
                  <a:cubicBezTo>
                    <a:pt x="147" y="31"/>
                    <a:pt x="105" y="81"/>
                    <a:pt x="86" y="148"/>
                  </a:cubicBezTo>
                  <a:cubicBezTo>
                    <a:pt x="74" y="189"/>
                    <a:pt x="74" y="226"/>
                    <a:pt x="75" y="240"/>
                  </a:cubicBezTo>
                  <a:cubicBezTo>
                    <a:pt x="0" y="333"/>
                    <a:pt x="7" y="385"/>
                    <a:pt x="8" y="390"/>
                  </a:cubicBezTo>
                  <a:cubicBezTo>
                    <a:pt x="8" y="391"/>
                    <a:pt x="8" y="391"/>
                    <a:pt x="8" y="391"/>
                  </a:cubicBezTo>
                  <a:cubicBezTo>
                    <a:pt x="8" y="393"/>
                    <a:pt x="8" y="393"/>
                    <a:pt x="8" y="393"/>
                  </a:cubicBezTo>
                  <a:cubicBezTo>
                    <a:pt x="10" y="397"/>
                    <a:pt x="14" y="409"/>
                    <a:pt x="63" y="424"/>
                  </a:cubicBezTo>
                  <a:cubicBezTo>
                    <a:pt x="63" y="500"/>
                    <a:pt x="63" y="500"/>
                    <a:pt x="63" y="500"/>
                  </a:cubicBezTo>
                  <a:cubicBezTo>
                    <a:pt x="65" y="539"/>
                    <a:pt x="104" y="569"/>
                    <a:pt x="179" y="588"/>
                  </a:cubicBezTo>
                  <a:cubicBezTo>
                    <a:pt x="213" y="597"/>
                    <a:pt x="215" y="611"/>
                    <a:pt x="215" y="612"/>
                  </a:cubicBezTo>
                  <a:cubicBezTo>
                    <a:pt x="215" y="614"/>
                    <a:pt x="215" y="614"/>
                    <a:pt x="215" y="614"/>
                  </a:cubicBezTo>
                  <a:cubicBezTo>
                    <a:pt x="215" y="710"/>
                    <a:pt x="215" y="710"/>
                    <a:pt x="215" y="710"/>
                  </a:cubicBezTo>
                  <a:cubicBezTo>
                    <a:pt x="215" y="717"/>
                    <a:pt x="220" y="722"/>
                    <a:pt x="227" y="722"/>
                  </a:cubicBezTo>
                  <a:lnTo>
                    <a:pt x="233" y="7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Freeform 31"/>
            <p:cNvSpPr>
              <a:spLocks/>
            </p:cNvSpPr>
            <p:nvPr/>
          </p:nvSpPr>
          <p:spPr bwMode="auto">
            <a:xfrm>
              <a:off x="6029325" y="2752726"/>
              <a:ext cx="169863" cy="495300"/>
            </a:xfrm>
            <a:custGeom>
              <a:avLst/>
              <a:gdLst>
                <a:gd name="T0" fmla="*/ 21 w 162"/>
                <a:gd name="T1" fmla="*/ 470 h 470"/>
                <a:gd name="T2" fmla="*/ 33 w 162"/>
                <a:gd name="T3" fmla="*/ 458 h 470"/>
                <a:gd name="T4" fmla="*/ 33 w 162"/>
                <a:gd name="T5" fmla="*/ 361 h 470"/>
                <a:gd name="T6" fmla="*/ 108 w 162"/>
                <a:gd name="T7" fmla="*/ 168 h 470"/>
                <a:gd name="T8" fmla="*/ 162 w 162"/>
                <a:gd name="T9" fmla="*/ 13 h 470"/>
                <a:gd name="T10" fmla="*/ 151 w 162"/>
                <a:gd name="T11" fmla="*/ 1 h 470"/>
                <a:gd name="T12" fmla="*/ 144 w 162"/>
                <a:gd name="T13" fmla="*/ 0 h 470"/>
                <a:gd name="T14" fmla="*/ 131 w 162"/>
                <a:gd name="T15" fmla="*/ 12 h 470"/>
                <a:gd name="T16" fmla="*/ 84 w 162"/>
                <a:gd name="T17" fmla="*/ 149 h 470"/>
                <a:gd name="T18" fmla="*/ 3 w 162"/>
                <a:gd name="T19" fmla="*/ 362 h 470"/>
                <a:gd name="T20" fmla="*/ 3 w 162"/>
                <a:gd name="T21" fmla="*/ 458 h 470"/>
                <a:gd name="T22" fmla="*/ 15 w 162"/>
                <a:gd name="T23" fmla="*/ 470 h 470"/>
                <a:gd name="T24" fmla="*/ 21 w 162"/>
                <a:gd name="T25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2" h="470">
                  <a:moveTo>
                    <a:pt x="21" y="470"/>
                  </a:moveTo>
                  <a:cubicBezTo>
                    <a:pt x="28" y="470"/>
                    <a:pt x="33" y="465"/>
                    <a:pt x="33" y="458"/>
                  </a:cubicBezTo>
                  <a:cubicBezTo>
                    <a:pt x="33" y="361"/>
                    <a:pt x="33" y="361"/>
                    <a:pt x="33" y="361"/>
                  </a:cubicBezTo>
                  <a:cubicBezTo>
                    <a:pt x="33" y="360"/>
                    <a:pt x="29" y="262"/>
                    <a:pt x="108" y="168"/>
                  </a:cubicBezTo>
                  <a:cubicBezTo>
                    <a:pt x="137" y="133"/>
                    <a:pt x="157" y="75"/>
                    <a:pt x="162" y="13"/>
                  </a:cubicBezTo>
                  <a:cubicBezTo>
                    <a:pt x="162" y="7"/>
                    <a:pt x="157" y="1"/>
                    <a:pt x="151" y="1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38" y="0"/>
                    <a:pt x="132" y="5"/>
                    <a:pt x="131" y="12"/>
                  </a:cubicBezTo>
                  <a:cubicBezTo>
                    <a:pt x="127" y="67"/>
                    <a:pt x="110" y="119"/>
                    <a:pt x="84" y="149"/>
                  </a:cubicBezTo>
                  <a:cubicBezTo>
                    <a:pt x="0" y="249"/>
                    <a:pt x="3" y="353"/>
                    <a:pt x="3" y="362"/>
                  </a:cubicBezTo>
                  <a:cubicBezTo>
                    <a:pt x="3" y="458"/>
                    <a:pt x="3" y="458"/>
                    <a:pt x="3" y="458"/>
                  </a:cubicBezTo>
                  <a:cubicBezTo>
                    <a:pt x="3" y="465"/>
                    <a:pt x="8" y="470"/>
                    <a:pt x="15" y="470"/>
                  </a:cubicBezTo>
                  <a:lnTo>
                    <a:pt x="21" y="4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32"/>
            <p:cNvSpPr>
              <a:spLocks/>
            </p:cNvSpPr>
            <p:nvPr/>
          </p:nvSpPr>
          <p:spPr bwMode="auto">
            <a:xfrm>
              <a:off x="5851525" y="2489201"/>
              <a:ext cx="325437" cy="406401"/>
            </a:xfrm>
            <a:custGeom>
              <a:avLst/>
              <a:gdLst>
                <a:gd name="T0" fmla="*/ 155 w 309"/>
                <a:gd name="T1" fmla="*/ 386 h 386"/>
                <a:gd name="T2" fmla="*/ 189 w 309"/>
                <a:gd name="T3" fmla="*/ 363 h 386"/>
                <a:gd name="T4" fmla="*/ 208 w 309"/>
                <a:gd name="T5" fmla="*/ 363 h 386"/>
                <a:gd name="T6" fmla="*/ 232 w 309"/>
                <a:gd name="T7" fmla="*/ 353 h 386"/>
                <a:gd name="T8" fmla="*/ 242 w 309"/>
                <a:gd name="T9" fmla="*/ 329 h 386"/>
                <a:gd name="T10" fmla="*/ 242 w 309"/>
                <a:gd name="T11" fmla="*/ 308 h 386"/>
                <a:gd name="T12" fmla="*/ 212 w 309"/>
                <a:gd name="T13" fmla="*/ 308 h 386"/>
                <a:gd name="T14" fmla="*/ 212 w 309"/>
                <a:gd name="T15" fmla="*/ 329 h 386"/>
                <a:gd name="T16" fmla="*/ 210 w 309"/>
                <a:gd name="T17" fmla="*/ 332 h 386"/>
                <a:gd name="T18" fmla="*/ 208 w 309"/>
                <a:gd name="T19" fmla="*/ 333 h 386"/>
                <a:gd name="T20" fmla="*/ 162 w 309"/>
                <a:gd name="T21" fmla="*/ 333 h 386"/>
                <a:gd name="T22" fmla="*/ 162 w 309"/>
                <a:gd name="T23" fmla="*/ 348 h 386"/>
                <a:gd name="T24" fmla="*/ 155 w 309"/>
                <a:gd name="T25" fmla="*/ 356 h 386"/>
                <a:gd name="T26" fmla="*/ 147 w 309"/>
                <a:gd name="T27" fmla="*/ 348 h 386"/>
                <a:gd name="T28" fmla="*/ 147 w 309"/>
                <a:gd name="T29" fmla="*/ 333 h 386"/>
                <a:gd name="T30" fmla="*/ 101 w 309"/>
                <a:gd name="T31" fmla="*/ 333 h 386"/>
                <a:gd name="T32" fmla="*/ 98 w 309"/>
                <a:gd name="T33" fmla="*/ 329 h 386"/>
                <a:gd name="T34" fmla="*/ 98 w 309"/>
                <a:gd name="T35" fmla="*/ 266 h 386"/>
                <a:gd name="T36" fmla="*/ 90 w 309"/>
                <a:gd name="T37" fmla="*/ 262 h 386"/>
                <a:gd name="T38" fmla="*/ 30 w 309"/>
                <a:gd name="T39" fmla="*/ 155 h 386"/>
                <a:gd name="T40" fmla="*/ 155 w 309"/>
                <a:gd name="T41" fmla="*/ 31 h 386"/>
                <a:gd name="T42" fmla="*/ 279 w 309"/>
                <a:gd name="T43" fmla="*/ 155 h 386"/>
                <a:gd name="T44" fmla="*/ 222 w 309"/>
                <a:gd name="T45" fmla="*/ 260 h 386"/>
                <a:gd name="T46" fmla="*/ 174 w 309"/>
                <a:gd name="T47" fmla="*/ 259 h 386"/>
                <a:gd name="T48" fmla="*/ 170 w 309"/>
                <a:gd name="T49" fmla="*/ 255 h 386"/>
                <a:gd name="T50" fmla="*/ 170 w 309"/>
                <a:gd name="T51" fmla="*/ 188 h 386"/>
                <a:gd name="T52" fmla="*/ 139 w 309"/>
                <a:gd name="T53" fmla="*/ 188 h 386"/>
                <a:gd name="T54" fmla="*/ 139 w 309"/>
                <a:gd name="T55" fmla="*/ 255 h 386"/>
                <a:gd name="T56" fmla="*/ 174 w 309"/>
                <a:gd name="T57" fmla="*/ 290 h 386"/>
                <a:gd name="T58" fmla="*/ 231 w 309"/>
                <a:gd name="T59" fmla="*/ 290 h 386"/>
                <a:gd name="T60" fmla="*/ 235 w 309"/>
                <a:gd name="T61" fmla="*/ 288 h 386"/>
                <a:gd name="T62" fmla="*/ 309 w 309"/>
                <a:gd name="T63" fmla="*/ 155 h 386"/>
                <a:gd name="T64" fmla="*/ 155 w 309"/>
                <a:gd name="T65" fmla="*/ 0 h 386"/>
                <a:gd name="T66" fmla="*/ 0 w 309"/>
                <a:gd name="T67" fmla="*/ 155 h 386"/>
                <a:gd name="T68" fmla="*/ 67 w 309"/>
                <a:gd name="T69" fmla="*/ 283 h 386"/>
                <a:gd name="T70" fmla="*/ 67 w 309"/>
                <a:gd name="T71" fmla="*/ 329 h 386"/>
                <a:gd name="T72" fmla="*/ 101 w 309"/>
                <a:gd name="T73" fmla="*/ 363 h 386"/>
                <a:gd name="T74" fmla="*/ 120 w 309"/>
                <a:gd name="T75" fmla="*/ 363 h 386"/>
                <a:gd name="T76" fmla="*/ 155 w 309"/>
                <a:gd name="T7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9" h="386">
                  <a:moveTo>
                    <a:pt x="155" y="386"/>
                  </a:moveTo>
                  <a:cubicBezTo>
                    <a:pt x="170" y="386"/>
                    <a:pt x="184" y="377"/>
                    <a:pt x="189" y="363"/>
                  </a:cubicBezTo>
                  <a:cubicBezTo>
                    <a:pt x="208" y="363"/>
                    <a:pt x="208" y="363"/>
                    <a:pt x="208" y="363"/>
                  </a:cubicBezTo>
                  <a:cubicBezTo>
                    <a:pt x="217" y="363"/>
                    <a:pt x="226" y="360"/>
                    <a:pt x="232" y="353"/>
                  </a:cubicBezTo>
                  <a:cubicBezTo>
                    <a:pt x="238" y="347"/>
                    <a:pt x="242" y="338"/>
                    <a:pt x="242" y="329"/>
                  </a:cubicBezTo>
                  <a:cubicBezTo>
                    <a:pt x="242" y="308"/>
                    <a:pt x="242" y="308"/>
                    <a:pt x="242" y="308"/>
                  </a:cubicBezTo>
                  <a:cubicBezTo>
                    <a:pt x="212" y="308"/>
                    <a:pt x="212" y="308"/>
                    <a:pt x="212" y="308"/>
                  </a:cubicBezTo>
                  <a:cubicBezTo>
                    <a:pt x="212" y="329"/>
                    <a:pt x="212" y="329"/>
                    <a:pt x="212" y="329"/>
                  </a:cubicBezTo>
                  <a:cubicBezTo>
                    <a:pt x="212" y="330"/>
                    <a:pt x="211" y="331"/>
                    <a:pt x="210" y="332"/>
                  </a:cubicBezTo>
                  <a:cubicBezTo>
                    <a:pt x="210" y="332"/>
                    <a:pt x="209" y="333"/>
                    <a:pt x="208" y="333"/>
                  </a:cubicBezTo>
                  <a:cubicBezTo>
                    <a:pt x="162" y="333"/>
                    <a:pt x="162" y="333"/>
                    <a:pt x="162" y="333"/>
                  </a:cubicBezTo>
                  <a:cubicBezTo>
                    <a:pt x="162" y="348"/>
                    <a:pt x="162" y="348"/>
                    <a:pt x="162" y="348"/>
                  </a:cubicBezTo>
                  <a:cubicBezTo>
                    <a:pt x="162" y="352"/>
                    <a:pt x="159" y="356"/>
                    <a:pt x="155" y="356"/>
                  </a:cubicBezTo>
                  <a:cubicBezTo>
                    <a:pt x="150" y="356"/>
                    <a:pt x="147" y="352"/>
                    <a:pt x="147" y="348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01" y="333"/>
                    <a:pt x="101" y="333"/>
                    <a:pt x="101" y="333"/>
                  </a:cubicBezTo>
                  <a:cubicBezTo>
                    <a:pt x="99" y="333"/>
                    <a:pt x="98" y="331"/>
                    <a:pt x="98" y="329"/>
                  </a:cubicBezTo>
                  <a:cubicBezTo>
                    <a:pt x="98" y="266"/>
                    <a:pt x="98" y="266"/>
                    <a:pt x="98" y="266"/>
                  </a:cubicBezTo>
                  <a:cubicBezTo>
                    <a:pt x="90" y="262"/>
                    <a:pt x="90" y="262"/>
                    <a:pt x="90" y="262"/>
                  </a:cubicBezTo>
                  <a:cubicBezTo>
                    <a:pt x="53" y="239"/>
                    <a:pt x="30" y="199"/>
                    <a:pt x="30" y="155"/>
                  </a:cubicBezTo>
                  <a:cubicBezTo>
                    <a:pt x="30" y="87"/>
                    <a:pt x="86" y="31"/>
                    <a:pt x="155" y="31"/>
                  </a:cubicBezTo>
                  <a:cubicBezTo>
                    <a:pt x="223" y="31"/>
                    <a:pt x="279" y="87"/>
                    <a:pt x="279" y="155"/>
                  </a:cubicBezTo>
                  <a:cubicBezTo>
                    <a:pt x="279" y="198"/>
                    <a:pt x="258" y="236"/>
                    <a:pt x="222" y="260"/>
                  </a:cubicBezTo>
                  <a:cubicBezTo>
                    <a:pt x="174" y="259"/>
                    <a:pt x="174" y="259"/>
                    <a:pt x="174" y="259"/>
                  </a:cubicBezTo>
                  <a:cubicBezTo>
                    <a:pt x="172" y="259"/>
                    <a:pt x="170" y="258"/>
                    <a:pt x="170" y="255"/>
                  </a:cubicBezTo>
                  <a:cubicBezTo>
                    <a:pt x="170" y="188"/>
                    <a:pt x="170" y="188"/>
                    <a:pt x="170" y="188"/>
                  </a:cubicBezTo>
                  <a:cubicBezTo>
                    <a:pt x="139" y="188"/>
                    <a:pt x="139" y="188"/>
                    <a:pt x="139" y="188"/>
                  </a:cubicBezTo>
                  <a:cubicBezTo>
                    <a:pt x="139" y="255"/>
                    <a:pt x="139" y="255"/>
                    <a:pt x="139" y="255"/>
                  </a:cubicBezTo>
                  <a:cubicBezTo>
                    <a:pt x="139" y="274"/>
                    <a:pt x="155" y="290"/>
                    <a:pt x="174" y="290"/>
                  </a:cubicBezTo>
                  <a:cubicBezTo>
                    <a:pt x="231" y="290"/>
                    <a:pt x="231" y="290"/>
                    <a:pt x="231" y="290"/>
                  </a:cubicBezTo>
                  <a:cubicBezTo>
                    <a:pt x="235" y="288"/>
                    <a:pt x="235" y="288"/>
                    <a:pt x="235" y="288"/>
                  </a:cubicBezTo>
                  <a:cubicBezTo>
                    <a:pt x="281" y="259"/>
                    <a:pt x="309" y="210"/>
                    <a:pt x="309" y="155"/>
                  </a:cubicBezTo>
                  <a:cubicBezTo>
                    <a:pt x="309" y="70"/>
                    <a:pt x="240" y="0"/>
                    <a:pt x="155" y="0"/>
                  </a:cubicBezTo>
                  <a:cubicBezTo>
                    <a:pt x="69" y="0"/>
                    <a:pt x="0" y="70"/>
                    <a:pt x="0" y="155"/>
                  </a:cubicBezTo>
                  <a:cubicBezTo>
                    <a:pt x="0" y="207"/>
                    <a:pt x="25" y="254"/>
                    <a:pt x="67" y="283"/>
                  </a:cubicBezTo>
                  <a:cubicBezTo>
                    <a:pt x="67" y="329"/>
                    <a:pt x="67" y="329"/>
                    <a:pt x="67" y="329"/>
                  </a:cubicBezTo>
                  <a:cubicBezTo>
                    <a:pt x="67" y="348"/>
                    <a:pt x="83" y="363"/>
                    <a:pt x="101" y="363"/>
                  </a:cubicBezTo>
                  <a:cubicBezTo>
                    <a:pt x="120" y="363"/>
                    <a:pt x="120" y="363"/>
                    <a:pt x="120" y="363"/>
                  </a:cubicBezTo>
                  <a:cubicBezTo>
                    <a:pt x="126" y="377"/>
                    <a:pt x="139" y="386"/>
                    <a:pt x="155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33"/>
            <p:cNvSpPr>
              <a:spLocks noEditPoints="1"/>
            </p:cNvSpPr>
            <p:nvPr/>
          </p:nvSpPr>
          <p:spPr bwMode="auto">
            <a:xfrm>
              <a:off x="5956300" y="2597151"/>
              <a:ext cx="114300" cy="114300"/>
            </a:xfrm>
            <a:custGeom>
              <a:avLst/>
              <a:gdLst>
                <a:gd name="T0" fmla="*/ 55 w 109"/>
                <a:gd name="T1" fmla="*/ 108 h 108"/>
                <a:gd name="T2" fmla="*/ 109 w 109"/>
                <a:gd name="T3" fmla="*/ 54 h 108"/>
                <a:gd name="T4" fmla="*/ 55 w 109"/>
                <a:gd name="T5" fmla="*/ 0 h 108"/>
                <a:gd name="T6" fmla="*/ 0 w 109"/>
                <a:gd name="T7" fmla="*/ 54 h 108"/>
                <a:gd name="T8" fmla="*/ 55 w 109"/>
                <a:gd name="T9" fmla="*/ 108 h 108"/>
                <a:gd name="T10" fmla="*/ 55 w 109"/>
                <a:gd name="T11" fmla="*/ 30 h 108"/>
                <a:gd name="T12" fmla="*/ 78 w 109"/>
                <a:gd name="T13" fmla="*/ 54 h 108"/>
                <a:gd name="T14" fmla="*/ 55 w 109"/>
                <a:gd name="T15" fmla="*/ 78 h 108"/>
                <a:gd name="T16" fmla="*/ 31 w 109"/>
                <a:gd name="T17" fmla="*/ 54 h 108"/>
                <a:gd name="T18" fmla="*/ 55 w 109"/>
                <a:gd name="T19" fmla="*/ 3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108">
                  <a:moveTo>
                    <a:pt x="55" y="108"/>
                  </a:moveTo>
                  <a:cubicBezTo>
                    <a:pt x="84" y="108"/>
                    <a:pt x="109" y="84"/>
                    <a:pt x="109" y="54"/>
                  </a:cubicBezTo>
                  <a:cubicBezTo>
                    <a:pt x="109" y="24"/>
                    <a:pt x="84" y="0"/>
                    <a:pt x="55" y="0"/>
                  </a:cubicBezTo>
                  <a:cubicBezTo>
                    <a:pt x="25" y="0"/>
                    <a:pt x="0" y="24"/>
                    <a:pt x="0" y="54"/>
                  </a:cubicBezTo>
                  <a:cubicBezTo>
                    <a:pt x="0" y="84"/>
                    <a:pt x="25" y="108"/>
                    <a:pt x="55" y="108"/>
                  </a:cubicBezTo>
                  <a:close/>
                  <a:moveTo>
                    <a:pt x="55" y="30"/>
                  </a:moveTo>
                  <a:cubicBezTo>
                    <a:pt x="68" y="30"/>
                    <a:pt x="78" y="41"/>
                    <a:pt x="78" y="54"/>
                  </a:cubicBezTo>
                  <a:cubicBezTo>
                    <a:pt x="78" y="67"/>
                    <a:pt x="68" y="78"/>
                    <a:pt x="55" y="78"/>
                  </a:cubicBezTo>
                  <a:cubicBezTo>
                    <a:pt x="41" y="78"/>
                    <a:pt x="31" y="67"/>
                    <a:pt x="31" y="54"/>
                  </a:cubicBezTo>
                  <a:cubicBezTo>
                    <a:pt x="31" y="41"/>
                    <a:pt x="41" y="30"/>
                    <a:pt x="5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Rectangle 34"/>
            <p:cNvSpPr>
              <a:spLocks noChangeArrowheads="1"/>
            </p:cNvSpPr>
            <p:nvPr/>
          </p:nvSpPr>
          <p:spPr bwMode="auto">
            <a:xfrm>
              <a:off x="5997575" y="2422526"/>
              <a:ext cx="333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35"/>
            <p:cNvSpPr>
              <a:spLocks/>
            </p:cNvSpPr>
            <p:nvPr/>
          </p:nvSpPr>
          <p:spPr bwMode="auto">
            <a:xfrm>
              <a:off x="6132513" y="2479676"/>
              <a:ext cx="57150" cy="55563"/>
            </a:xfrm>
            <a:custGeom>
              <a:avLst/>
              <a:gdLst>
                <a:gd name="T0" fmla="*/ 14 w 36"/>
                <a:gd name="T1" fmla="*/ 35 h 35"/>
                <a:gd name="T2" fmla="*/ 36 w 36"/>
                <a:gd name="T3" fmla="*/ 14 h 35"/>
                <a:gd name="T4" fmla="*/ 21 w 36"/>
                <a:gd name="T5" fmla="*/ 0 h 35"/>
                <a:gd name="T6" fmla="*/ 0 w 36"/>
                <a:gd name="T7" fmla="*/ 21 h 35"/>
                <a:gd name="T8" fmla="*/ 14 w 36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14" y="35"/>
                  </a:moveTo>
                  <a:lnTo>
                    <a:pt x="36" y="14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14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Rectangle 36"/>
            <p:cNvSpPr>
              <a:spLocks noChangeArrowheads="1"/>
            </p:cNvSpPr>
            <p:nvPr/>
          </p:nvSpPr>
          <p:spPr bwMode="auto">
            <a:xfrm>
              <a:off x="6196013" y="2638426"/>
              <a:ext cx="4921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" name="Rectangle 37"/>
            <p:cNvSpPr>
              <a:spLocks noChangeArrowheads="1"/>
            </p:cNvSpPr>
            <p:nvPr/>
          </p:nvSpPr>
          <p:spPr bwMode="auto">
            <a:xfrm>
              <a:off x="5783263" y="2638426"/>
              <a:ext cx="47625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9" name="Freeform 38"/>
            <p:cNvSpPr>
              <a:spLocks/>
            </p:cNvSpPr>
            <p:nvPr/>
          </p:nvSpPr>
          <p:spPr bwMode="auto">
            <a:xfrm>
              <a:off x="5840413" y="2479676"/>
              <a:ext cx="55563" cy="55563"/>
            </a:xfrm>
            <a:custGeom>
              <a:avLst/>
              <a:gdLst>
                <a:gd name="T0" fmla="*/ 21 w 35"/>
                <a:gd name="T1" fmla="*/ 35 h 35"/>
                <a:gd name="T2" fmla="*/ 35 w 35"/>
                <a:gd name="T3" fmla="*/ 21 h 35"/>
                <a:gd name="T4" fmla="*/ 14 w 35"/>
                <a:gd name="T5" fmla="*/ 0 h 35"/>
                <a:gd name="T6" fmla="*/ 0 w 35"/>
                <a:gd name="T7" fmla="*/ 14 h 35"/>
                <a:gd name="T8" fmla="*/ 21 w 35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1" y="35"/>
                  </a:moveTo>
                  <a:lnTo>
                    <a:pt x="35" y="21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2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Freeform 39"/>
            <p:cNvSpPr>
              <a:spLocks/>
            </p:cNvSpPr>
            <p:nvPr/>
          </p:nvSpPr>
          <p:spPr bwMode="auto">
            <a:xfrm>
              <a:off x="5913438" y="2433638"/>
              <a:ext cx="47625" cy="55563"/>
            </a:xfrm>
            <a:custGeom>
              <a:avLst/>
              <a:gdLst>
                <a:gd name="T0" fmla="*/ 11 w 30"/>
                <a:gd name="T1" fmla="*/ 35 h 35"/>
                <a:gd name="T2" fmla="*/ 30 w 30"/>
                <a:gd name="T3" fmla="*/ 28 h 35"/>
                <a:gd name="T4" fmla="*/ 19 w 30"/>
                <a:gd name="T5" fmla="*/ 0 h 35"/>
                <a:gd name="T6" fmla="*/ 0 w 30"/>
                <a:gd name="T7" fmla="*/ 7 h 35"/>
                <a:gd name="T8" fmla="*/ 11 w 30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5">
                  <a:moveTo>
                    <a:pt x="11" y="35"/>
                  </a:moveTo>
                  <a:lnTo>
                    <a:pt x="30" y="28"/>
                  </a:lnTo>
                  <a:lnTo>
                    <a:pt x="19" y="0"/>
                  </a:lnTo>
                  <a:lnTo>
                    <a:pt x="0" y="7"/>
                  </a:lnTo>
                  <a:lnTo>
                    <a:pt x="1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" name="Freeform 40"/>
            <p:cNvSpPr>
              <a:spLocks/>
            </p:cNvSpPr>
            <p:nvPr/>
          </p:nvSpPr>
          <p:spPr bwMode="auto">
            <a:xfrm>
              <a:off x="6070600" y="2435226"/>
              <a:ext cx="49213" cy="57150"/>
            </a:xfrm>
            <a:custGeom>
              <a:avLst/>
              <a:gdLst>
                <a:gd name="T0" fmla="*/ 19 w 31"/>
                <a:gd name="T1" fmla="*/ 36 h 36"/>
                <a:gd name="T2" fmla="*/ 31 w 31"/>
                <a:gd name="T3" fmla="*/ 8 h 36"/>
                <a:gd name="T4" fmla="*/ 12 w 31"/>
                <a:gd name="T5" fmla="*/ 0 h 36"/>
                <a:gd name="T6" fmla="*/ 0 w 31"/>
                <a:gd name="T7" fmla="*/ 28 h 36"/>
                <a:gd name="T8" fmla="*/ 19 w 31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6">
                  <a:moveTo>
                    <a:pt x="19" y="36"/>
                  </a:moveTo>
                  <a:lnTo>
                    <a:pt x="31" y="8"/>
                  </a:lnTo>
                  <a:lnTo>
                    <a:pt x="12" y="0"/>
                  </a:lnTo>
                  <a:lnTo>
                    <a:pt x="0" y="28"/>
                  </a:lnTo>
                  <a:lnTo>
                    <a:pt x="19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" name="Freeform 41"/>
            <p:cNvSpPr>
              <a:spLocks/>
            </p:cNvSpPr>
            <p:nvPr/>
          </p:nvSpPr>
          <p:spPr bwMode="auto">
            <a:xfrm>
              <a:off x="6176963" y="2554288"/>
              <a:ext cx="57150" cy="47625"/>
            </a:xfrm>
            <a:custGeom>
              <a:avLst/>
              <a:gdLst>
                <a:gd name="T0" fmla="*/ 8 w 36"/>
                <a:gd name="T1" fmla="*/ 30 h 30"/>
                <a:gd name="T2" fmla="*/ 36 w 36"/>
                <a:gd name="T3" fmla="*/ 18 h 30"/>
                <a:gd name="T4" fmla="*/ 29 w 36"/>
                <a:gd name="T5" fmla="*/ 0 h 30"/>
                <a:gd name="T6" fmla="*/ 0 w 36"/>
                <a:gd name="T7" fmla="*/ 11 h 30"/>
                <a:gd name="T8" fmla="*/ 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8" y="30"/>
                  </a:moveTo>
                  <a:lnTo>
                    <a:pt x="36" y="18"/>
                  </a:lnTo>
                  <a:lnTo>
                    <a:pt x="29" y="0"/>
                  </a:lnTo>
                  <a:lnTo>
                    <a:pt x="0" y="11"/>
                  </a:lnTo>
                  <a:lnTo>
                    <a:pt x="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Freeform 42"/>
            <p:cNvSpPr>
              <a:spLocks/>
            </p:cNvSpPr>
            <p:nvPr/>
          </p:nvSpPr>
          <p:spPr bwMode="auto">
            <a:xfrm>
              <a:off x="5795963" y="2547938"/>
              <a:ext cx="57150" cy="47625"/>
            </a:xfrm>
            <a:custGeom>
              <a:avLst/>
              <a:gdLst>
                <a:gd name="T0" fmla="*/ 28 w 36"/>
                <a:gd name="T1" fmla="*/ 30 h 30"/>
                <a:gd name="T2" fmla="*/ 36 w 36"/>
                <a:gd name="T3" fmla="*/ 12 h 30"/>
                <a:gd name="T4" fmla="*/ 8 w 36"/>
                <a:gd name="T5" fmla="*/ 0 h 30"/>
                <a:gd name="T6" fmla="*/ 0 w 36"/>
                <a:gd name="T7" fmla="*/ 18 h 30"/>
                <a:gd name="T8" fmla="*/ 2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28" y="30"/>
                  </a:moveTo>
                  <a:lnTo>
                    <a:pt x="36" y="12"/>
                  </a:lnTo>
                  <a:lnTo>
                    <a:pt x="8" y="0"/>
                  </a:lnTo>
                  <a:lnTo>
                    <a:pt x="0" y="18"/>
                  </a:lnTo>
                  <a:lnTo>
                    <a:pt x="2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24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5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#本节小结（可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此版式用于每一节的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2016224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本节小结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90848"/>
            <a:ext cx="470694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4" name="Freeform 6"/>
          <p:cNvSpPr>
            <a:spLocks/>
          </p:cNvSpPr>
          <p:nvPr userDrawn="1"/>
        </p:nvSpPr>
        <p:spPr bwMode="auto">
          <a:xfrm>
            <a:off x="3717095" y="296368"/>
            <a:ext cx="847490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5" name="Freeform 11"/>
          <p:cNvSpPr>
            <a:spLocks/>
          </p:cNvSpPr>
          <p:nvPr userDrawn="1"/>
        </p:nvSpPr>
        <p:spPr bwMode="auto">
          <a:xfrm>
            <a:off x="3611724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2016224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本章总结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90848"/>
            <a:ext cx="470694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4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911424" y="1232756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5" name="Freeform 6"/>
          <p:cNvSpPr>
            <a:spLocks/>
          </p:cNvSpPr>
          <p:nvPr userDrawn="1"/>
        </p:nvSpPr>
        <p:spPr bwMode="auto">
          <a:xfrm>
            <a:off x="3717095" y="296368"/>
            <a:ext cx="847490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6" name="Freeform 11"/>
          <p:cNvSpPr>
            <a:spLocks/>
          </p:cNvSpPr>
          <p:nvPr userDrawn="1"/>
        </p:nvSpPr>
        <p:spPr bwMode="auto">
          <a:xfrm>
            <a:off x="3611724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#更多信息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此版式用于提供给学员更多学习信息。</a:t>
            </a:r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5040560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更多信息</a:t>
            </a:r>
          </a:p>
        </p:txBody>
      </p:sp>
      <p:sp>
        <p:nvSpPr>
          <p:cNvPr id="6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79376" y="480268"/>
            <a:ext cx="496581" cy="496581"/>
            <a:chOff x="4485904" y="3429000"/>
            <a:chExt cx="2003425" cy="2003425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4485904" y="3429000"/>
              <a:ext cx="2003425" cy="2003425"/>
            </a:xfrm>
            <a:custGeom>
              <a:avLst/>
              <a:gdLst>
                <a:gd name="T0" fmla="*/ 669 w 1338"/>
                <a:gd name="T1" fmla="*/ 0 h 1338"/>
                <a:gd name="T2" fmla="*/ 1338 w 1338"/>
                <a:gd name="T3" fmla="*/ 669 h 1338"/>
                <a:gd name="T4" fmla="*/ 669 w 1338"/>
                <a:gd name="T5" fmla="*/ 1338 h 1338"/>
                <a:gd name="T6" fmla="*/ 0 w 1338"/>
                <a:gd name="T7" fmla="*/ 669 h 1338"/>
                <a:gd name="T8" fmla="*/ 669 w 1338"/>
                <a:gd name="T9" fmla="*/ 0 h 1338"/>
                <a:gd name="T10" fmla="*/ 669 w 1338"/>
                <a:gd name="T11" fmla="*/ 92 h 1338"/>
                <a:gd name="T12" fmla="*/ 1246 w 1338"/>
                <a:gd name="T13" fmla="*/ 669 h 1338"/>
                <a:gd name="T14" fmla="*/ 669 w 1338"/>
                <a:gd name="T15" fmla="*/ 1246 h 1338"/>
                <a:gd name="T16" fmla="*/ 92 w 1338"/>
                <a:gd name="T17" fmla="*/ 669 h 1338"/>
                <a:gd name="T18" fmla="*/ 669 w 1338"/>
                <a:gd name="T19" fmla="*/ 92 h 1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8" h="1338">
                  <a:moveTo>
                    <a:pt x="669" y="0"/>
                  </a:moveTo>
                  <a:cubicBezTo>
                    <a:pt x="1039" y="0"/>
                    <a:pt x="1338" y="299"/>
                    <a:pt x="1338" y="669"/>
                  </a:cubicBezTo>
                  <a:cubicBezTo>
                    <a:pt x="1338" y="1039"/>
                    <a:pt x="1039" y="1338"/>
                    <a:pt x="669" y="1338"/>
                  </a:cubicBezTo>
                  <a:cubicBezTo>
                    <a:pt x="299" y="1338"/>
                    <a:pt x="0" y="1039"/>
                    <a:pt x="0" y="669"/>
                  </a:cubicBezTo>
                  <a:cubicBezTo>
                    <a:pt x="0" y="299"/>
                    <a:pt x="299" y="0"/>
                    <a:pt x="669" y="0"/>
                  </a:cubicBezTo>
                  <a:close/>
                  <a:moveTo>
                    <a:pt x="669" y="92"/>
                  </a:moveTo>
                  <a:cubicBezTo>
                    <a:pt x="988" y="92"/>
                    <a:pt x="1246" y="350"/>
                    <a:pt x="1246" y="669"/>
                  </a:cubicBezTo>
                  <a:cubicBezTo>
                    <a:pt x="1246" y="988"/>
                    <a:pt x="988" y="1246"/>
                    <a:pt x="669" y="1246"/>
                  </a:cubicBezTo>
                  <a:cubicBezTo>
                    <a:pt x="350" y="1246"/>
                    <a:pt x="92" y="988"/>
                    <a:pt x="92" y="669"/>
                  </a:cubicBezTo>
                  <a:cubicBezTo>
                    <a:pt x="92" y="350"/>
                    <a:pt x="350" y="92"/>
                    <a:pt x="669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4978029" y="4324350"/>
              <a:ext cx="212725" cy="212725"/>
            </a:xfrm>
            <a:custGeom>
              <a:avLst/>
              <a:gdLst>
                <a:gd name="T0" fmla="*/ 0 w 142"/>
                <a:gd name="T1" fmla="*/ 72 h 142"/>
                <a:gd name="T2" fmla="*/ 0 w 142"/>
                <a:gd name="T3" fmla="*/ 70 h 142"/>
                <a:gd name="T4" fmla="*/ 71 w 142"/>
                <a:gd name="T5" fmla="*/ 0 h 142"/>
                <a:gd name="T6" fmla="*/ 71 w 142"/>
                <a:gd name="T7" fmla="*/ 0 h 142"/>
                <a:gd name="T8" fmla="*/ 142 w 142"/>
                <a:gd name="T9" fmla="*/ 70 h 142"/>
                <a:gd name="T10" fmla="*/ 142 w 142"/>
                <a:gd name="T11" fmla="*/ 72 h 142"/>
                <a:gd name="T12" fmla="*/ 71 w 142"/>
                <a:gd name="T13" fmla="*/ 142 h 142"/>
                <a:gd name="T14" fmla="*/ 71 w 142"/>
                <a:gd name="T15" fmla="*/ 142 h 142"/>
                <a:gd name="T16" fmla="*/ 0 w 142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110" y="0"/>
                    <a:pt x="142" y="32"/>
                    <a:pt x="142" y="70"/>
                  </a:cubicBezTo>
                  <a:cubicBezTo>
                    <a:pt x="142" y="72"/>
                    <a:pt x="142" y="72"/>
                    <a:pt x="142" y="72"/>
                  </a:cubicBezTo>
                  <a:cubicBezTo>
                    <a:pt x="142" y="110"/>
                    <a:pt x="110" y="142"/>
                    <a:pt x="71" y="142"/>
                  </a:cubicBezTo>
                  <a:cubicBezTo>
                    <a:pt x="71" y="142"/>
                    <a:pt x="71" y="142"/>
                    <a:pt x="71" y="142"/>
                  </a:cubicBezTo>
                  <a:cubicBezTo>
                    <a:pt x="32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5395542" y="4324350"/>
              <a:ext cx="211138" cy="212725"/>
            </a:xfrm>
            <a:custGeom>
              <a:avLst/>
              <a:gdLst>
                <a:gd name="T0" fmla="*/ 0 w 141"/>
                <a:gd name="T1" fmla="*/ 72 h 142"/>
                <a:gd name="T2" fmla="*/ 0 w 141"/>
                <a:gd name="T3" fmla="*/ 70 h 142"/>
                <a:gd name="T4" fmla="*/ 70 w 141"/>
                <a:gd name="T5" fmla="*/ 0 h 142"/>
                <a:gd name="T6" fmla="*/ 70 w 141"/>
                <a:gd name="T7" fmla="*/ 0 h 142"/>
                <a:gd name="T8" fmla="*/ 141 w 141"/>
                <a:gd name="T9" fmla="*/ 70 h 142"/>
                <a:gd name="T10" fmla="*/ 141 w 141"/>
                <a:gd name="T11" fmla="*/ 72 h 142"/>
                <a:gd name="T12" fmla="*/ 70 w 141"/>
                <a:gd name="T13" fmla="*/ 142 h 142"/>
                <a:gd name="T14" fmla="*/ 70 w 141"/>
                <a:gd name="T15" fmla="*/ 142 h 142"/>
                <a:gd name="T16" fmla="*/ 0 w 141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2"/>
                    <a:pt x="141" y="70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1" y="110"/>
                    <a:pt x="109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31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5809879" y="4324350"/>
              <a:ext cx="211138" cy="212725"/>
            </a:xfrm>
            <a:custGeom>
              <a:avLst/>
              <a:gdLst>
                <a:gd name="T0" fmla="*/ 0 w 141"/>
                <a:gd name="T1" fmla="*/ 72 h 142"/>
                <a:gd name="T2" fmla="*/ 0 w 141"/>
                <a:gd name="T3" fmla="*/ 70 h 142"/>
                <a:gd name="T4" fmla="*/ 70 w 141"/>
                <a:gd name="T5" fmla="*/ 0 h 142"/>
                <a:gd name="T6" fmla="*/ 70 w 141"/>
                <a:gd name="T7" fmla="*/ 0 h 142"/>
                <a:gd name="T8" fmla="*/ 141 w 141"/>
                <a:gd name="T9" fmla="*/ 70 h 142"/>
                <a:gd name="T10" fmla="*/ 141 w 141"/>
                <a:gd name="T11" fmla="*/ 72 h 142"/>
                <a:gd name="T12" fmla="*/ 70 w 141"/>
                <a:gd name="T13" fmla="*/ 142 h 142"/>
                <a:gd name="T14" fmla="*/ 70 w 141"/>
                <a:gd name="T15" fmla="*/ 142 h 142"/>
                <a:gd name="T16" fmla="*/ 0 w 141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2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2"/>
                    <a:pt x="141" y="70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1" y="110"/>
                    <a:pt x="109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32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8" name="Freeform 6"/>
          <p:cNvSpPr>
            <a:spLocks/>
          </p:cNvSpPr>
          <p:nvPr userDrawn="1"/>
        </p:nvSpPr>
        <p:spPr bwMode="auto">
          <a:xfrm>
            <a:off x="3717095" y="296368"/>
            <a:ext cx="847490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" name="Freeform 11"/>
          <p:cNvSpPr>
            <a:spLocks/>
          </p:cNvSpPr>
          <p:nvPr userDrawn="1"/>
        </p:nvSpPr>
        <p:spPr bwMode="auto">
          <a:xfrm>
            <a:off x="3611724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#学习推荐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5040560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学习推荐</a:t>
            </a: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56929"/>
            <a:ext cx="461963" cy="485190"/>
            <a:chOff x="-779463" y="1835151"/>
            <a:chExt cx="1136650" cy="1193799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-727075" y="2262188"/>
              <a:ext cx="1031875" cy="625475"/>
            </a:xfrm>
            <a:custGeom>
              <a:avLst/>
              <a:gdLst>
                <a:gd name="T0" fmla="*/ 946 w 968"/>
                <a:gd name="T1" fmla="*/ 587 h 587"/>
                <a:gd name="T2" fmla="*/ 22 w 968"/>
                <a:gd name="T3" fmla="*/ 587 h 587"/>
                <a:gd name="T4" fmla="*/ 0 w 968"/>
                <a:gd name="T5" fmla="*/ 565 h 587"/>
                <a:gd name="T6" fmla="*/ 0 w 968"/>
                <a:gd name="T7" fmla="*/ 63 h 587"/>
                <a:gd name="T8" fmla="*/ 62 w 968"/>
                <a:gd name="T9" fmla="*/ 0 h 587"/>
                <a:gd name="T10" fmla="*/ 104 w 968"/>
                <a:gd name="T11" fmla="*/ 0 h 587"/>
                <a:gd name="T12" fmla="*/ 126 w 968"/>
                <a:gd name="T13" fmla="*/ 22 h 587"/>
                <a:gd name="T14" fmla="*/ 104 w 968"/>
                <a:gd name="T15" fmla="*/ 43 h 587"/>
                <a:gd name="T16" fmla="*/ 62 w 968"/>
                <a:gd name="T17" fmla="*/ 43 h 587"/>
                <a:gd name="T18" fmla="*/ 43 w 968"/>
                <a:gd name="T19" fmla="*/ 63 h 587"/>
                <a:gd name="T20" fmla="*/ 43 w 968"/>
                <a:gd name="T21" fmla="*/ 544 h 587"/>
                <a:gd name="T22" fmla="*/ 925 w 968"/>
                <a:gd name="T23" fmla="*/ 544 h 587"/>
                <a:gd name="T24" fmla="*/ 925 w 968"/>
                <a:gd name="T25" fmla="*/ 63 h 587"/>
                <a:gd name="T26" fmla="*/ 906 w 968"/>
                <a:gd name="T27" fmla="*/ 43 h 587"/>
                <a:gd name="T28" fmla="*/ 859 w 968"/>
                <a:gd name="T29" fmla="*/ 43 h 587"/>
                <a:gd name="T30" fmla="*/ 837 w 968"/>
                <a:gd name="T31" fmla="*/ 22 h 587"/>
                <a:gd name="T32" fmla="*/ 859 w 968"/>
                <a:gd name="T33" fmla="*/ 0 h 587"/>
                <a:gd name="T34" fmla="*/ 906 w 968"/>
                <a:gd name="T35" fmla="*/ 0 h 587"/>
                <a:gd name="T36" fmla="*/ 968 w 968"/>
                <a:gd name="T37" fmla="*/ 63 h 587"/>
                <a:gd name="T38" fmla="*/ 968 w 968"/>
                <a:gd name="T39" fmla="*/ 565 h 587"/>
                <a:gd name="T40" fmla="*/ 946 w 968"/>
                <a:gd name="T41" fmla="*/ 587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8" h="587">
                  <a:moveTo>
                    <a:pt x="946" y="587"/>
                  </a:moveTo>
                  <a:cubicBezTo>
                    <a:pt x="22" y="587"/>
                    <a:pt x="22" y="587"/>
                    <a:pt x="22" y="587"/>
                  </a:cubicBezTo>
                  <a:cubicBezTo>
                    <a:pt x="10" y="587"/>
                    <a:pt x="0" y="577"/>
                    <a:pt x="0" y="56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16" y="0"/>
                    <a:pt x="126" y="10"/>
                    <a:pt x="126" y="22"/>
                  </a:cubicBezTo>
                  <a:cubicBezTo>
                    <a:pt x="126" y="34"/>
                    <a:pt x="116" y="43"/>
                    <a:pt x="104" y="43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2" y="43"/>
                    <a:pt x="43" y="52"/>
                    <a:pt x="43" y="63"/>
                  </a:cubicBezTo>
                  <a:cubicBezTo>
                    <a:pt x="43" y="544"/>
                    <a:pt x="43" y="544"/>
                    <a:pt x="43" y="544"/>
                  </a:cubicBezTo>
                  <a:cubicBezTo>
                    <a:pt x="925" y="544"/>
                    <a:pt x="925" y="544"/>
                    <a:pt x="925" y="544"/>
                  </a:cubicBezTo>
                  <a:cubicBezTo>
                    <a:pt x="925" y="63"/>
                    <a:pt x="925" y="63"/>
                    <a:pt x="925" y="63"/>
                  </a:cubicBezTo>
                  <a:cubicBezTo>
                    <a:pt x="925" y="52"/>
                    <a:pt x="916" y="43"/>
                    <a:pt x="906" y="43"/>
                  </a:cubicBezTo>
                  <a:cubicBezTo>
                    <a:pt x="859" y="43"/>
                    <a:pt x="859" y="43"/>
                    <a:pt x="859" y="43"/>
                  </a:cubicBezTo>
                  <a:cubicBezTo>
                    <a:pt x="847" y="43"/>
                    <a:pt x="837" y="34"/>
                    <a:pt x="837" y="22"/>
                  </a:cubicBezTo>
                  <a:cubicBezTo>
                    <a:pt x="837" y="10"/>
                    <a:pt x="847" y="0"/>
                    <a:pt x="859" y="0"/>
                  </a:cubicBezTo>
                  <a:cubicBezTo>
                    <a:pt x="906" y="0"/>
                    <a:pt x="906" y="0"/>
                    <a:pt x="906" y="0"/>
                  </a:cubicBezTo>
                  <a:cubicBezTo>
                    <a:pt x="940" y="0"/>
                    <a:pt x="968" y="28"/>
                    <a:pt x="968" y="63"/>
                  </a:cubicBezTo>
                  <a:cubicBezTo>
                    <a:pt x="968" y="565"/>
                    <a:pt x="968" y="565"/>
                    <a:pt x="968" y="565"/>
                  </a:cubicBezTo>
                  <a:cubicBezTo>
                    <a:pt x="968" y="577"/>
                    <a:pt x="958" y="587"/>
                    <a:pt x="946" y="5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-779463" y="2841625"/>
              <a:ext cx="1136650" cy="187325"/>
            </a:xfrm>
            <a:custGeom>
              <a:avLst/>
              <a:gdLst>
                <a:gd name="T0" fmla="*/ 1024 w 1066"/>
                <a:gd name="T1" fmla="*/ 176 h 176"/>
                <a:gd name="T2" fmla="*/ 42 w 1066"/>
                <a:gd name="T3" fmla="*/ 176 h 176"/>
                <a:gd name="T4" fmla="*/ 0 w 1066"/>
                <a:gd name="T5" fmla="*/ 134 h 176"/>
                <a:gd name="T6" fmla="*/ 0 w 1066"/>
                <a:gd name="T7" fmla="*/ 42 h 176"/>
                <a:gd name="T8" fmla="*/ 42 w 1066"/>
                <a:gd name="T9" fmla="*/ 0 h 176"/>
                <a:gd name="T10" fmla="*/ 1024 w 1066"/>
                <a:gd name="T11" fmla="*/ 0 h 176"/>
                <a:gd name="T12" fmla="*/ 1066 w 1066"/>
                <a:gd name="T13" fmla="*/ 42 h 176"/>
                <a:gd name="T14" fmla="*/ 1066 w 1066"/>
                <a:gd name="T15" fmla="*/ 134 h 176"/>
                <a:gd name="T16" fmla="*/ 1024 w 1066"/>
                <a:gd name="T17" fmla="*/ 176 h 176"/>
                <a:gd name="T18" fmla="*/ 1023 w 1066"/>
                <a:gd name="T19" fmla="*/ 42 h 176"/>
                <a:gd name="T20" fmla="*/ 42 w 1066"/>
                <a:gd name="T21" fmla="*/ 43 h 176"/>
                <a:gd name="T22" fmla="*/ 43 w 1066"/>
                <a:gd name="T23" fmla="*/ 134 h 176"/>
                <a:gd name="T24" fmla="*/ 1023 w 1066"/>
                <a:gd name="T25" fmla="*/ 133 h 176"/>
                <a:gd name="T26" fmla="*/ 1023 w 1066"/>
                <a:gd name="T27" fmla="*/ 4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6" h="176">
                  <a:moveTo>
                    <a:pt x="1024" y="176"/>
                  </a:moveTo>
                  <a:cubicBezTo>
                    <a:pt x="42" y="176"/>
                    <a:pt x="42" y="176"/>
                    <a:pt x="42" y="176"/>
                  </a:cubicBezTo>
                  <a:cubicBezTo>
                    <a:pt x="19" y="176"/>
                    <a:pt x="0" y="157"/>
                    <a:pt x="0" y="134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1024" y="0"/>
                    <a:pt x="1024" y="0"/>
                    <a:pt x="1024" y="0"/>
                  </a:cubicBezTo>
                  <a:cubicBezTo>
                    <a:pt x="1047" y="0"/>
                    <a:pt x="1066" y="18"/>
                    <a:pt x="1066" y="42"/>
                  </a:cubicBezTo>
                  <a:cubicBezTo>
                    <a:pt x="1066" y="134"/>
                    <a:pt x="1066" y="134"/>
                    <a:pt x="1066" y="134"/>
                  </a:cubicBezTo>
                  <a:cubicBezTo>
                    <a:pt x="1066" y="157"/>
                    <a:pt x="1047" y="176"/>
                    <a:pt x="1024" y="176"/>
                  </a:cubicBezTo>
                  <a:close/>
                  <a:moveTo>
                    <a:pt x="1023" y="42"/>
                  </a:moveTo>
                  <a:cubicBezTo>
                    <a:pt x="42" y="43"/>
                    <a:pt x="42" y="43"/>
                    <a:pt x="42" y="43"/>
                  </a:cubicBezTo>
                  <a:cubicBezTo>
                    <a:pt x="43" y="134"/>
                    <a:pt x="43" y="134"/>
                    <a:pt x="43" y="134"/>
                  </a:cubicBezTo>
                  <a:cubicBezTo>
                    <a:pt x="1023" y="133"/>
                    <a:pt x="1023" y="133"/>
                    <a:pt x="1023" y="133"/>
                  </a:cubicBezTo>
                  <a:lnTo>
                    <a:pt x="10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-303213" y="2911475"/>
              <a:ext cx="184150" cy="46037"/>
            </a:xfrm>
            <a:custGeom>
              <a:avLst/>
              <a:gdLst>
                <a:gd name="T0" fmla="*/ 151 w 172"/>
                <a:gd name="T1" fmla="*/ 43 h 43"/>
                <a:gd name="T2" fmla="*/ 21 w 172"/>
                <a:gd name="T3" fmla="*/ 43 h 43"/>
                <a:gd name="T4" fmla="*/ 0 w 172"/>
                <a:gd name="T5" fmla="*/ 22 h 43"/>
                <a:gd name="T6" fmla="*/ 21 w 172"/>
                <a:gd name="T7" fmla="*/ 0 h 43"/>
                <a:gd name="T8" fmla="*/ 151 w 172"/>
                <a:gd name="T9" fmla="*/ 0 h 43"/>
                <a:gd name="T10" fmla="*/ 172 w 172"/>
                <a:gd name="T11" fmla="*/ 22 h 43"/>
                <a:gd name="T12" fmla="*/ 151 w 172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43">
                  <a:moveTo>
                    <a:pt x="151" y="43"/>
                  </a:moveTo>
                  <a:cubicBezTo>
                    <a:pt x="21" y="43"/>
                    <a:pt x="21" y="43"/>
                    <a:pt x="21" y="43"/>
                  </a:cubicBezTo>
                  <a:cubicBezTo>
                    <a:pt x="10" y="43"/>
                    <a:pt x="0" y="34"/>
                    <a:pt x="0" y="22"/>
                  </a:cubicBezTo>
                  <a:cubicBezTo>
                    <a:pt x="0" y="10"/>
                    <a:pt x="10" y="0"/>
                    <a:pt x="21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62" y="0"/>
                    <a:pt x="172" y="10"/>
                    <a:pt x="172" y="22"/>
                  </a:cubicBezTo>
                  <a:cubicBezTo>
                    <a:pt x="172" y="34"/>
                    <a:pt x="162" y="43"/>
                    <a:pt x="15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-568325" y="1835151"/>
              <a:ext cx="712788" cy="852487"/>
            </a:xfrm>
            <a:custGeom>
              <a:avLst/>
              <a:gdLst>
                <a:gd name="T0" fmla="*/ 335 w 668"/>
                <a:gd name="T1" fmla="*/ 800 h 800"/>
                <a:gd name="T2" fmla="*/ 316 w 668"/>
                <a:gd name="T3" fmla="*/ 789 h 800"/>
                <a:gd name="T4" fmla="*/ 246 w 668"/>
                <a:gd name="T5" fmla="*/ 662 h 800"/>
                <a:gd name="T6" fmla="*/ 57 w 668"/>
                <a:gd name="T7" fmla="*/ 508 h 800"/>
                <a:gd name="T8" fmla="*/ 49 w 668"/>
                <a:gd name="T9" fmla="*/ 492 h 800"/>
                <a:gd name="T10" fmla="*/ 84 w 668"/>
                <a:gd name="T11" fmla="*/ 168 h 800"/>
                <a:gd name="T12" fmla="*/ 202 w 668"/>
                <a:gd name="T13" fmla="*/ 73 h 800"/>
                <a:gd name="T14" fmla="*/ 621 w 668"/>
                <a:gd name="T15" fmla="*/ 226 h 800"/>
                <a:gd name="T16" fmla="*/ 621 w 668"/>
                <a:gd name="T17" fmla="*/ 226 h 800"/>
                <a:gd name="T18" fmla="*/ 594 w 668"/>
                <a:gd name="T19" fmla="*/ 538 h 800"/>
                <a:gd name="T20" fmla="*/ 468 w 668"/>
                <a:gd name="T21" fmla="*/ 645 h 800"/>
                <a:gd name="T22" fmla="*/ 412 w 668"/>
                <a:gd name="T23" fmla="*/ 665 h 800"/>
                <a:gd name="T24" fmla="*/ 355 w 668"/>
                <a:gd name="T25" fmla="*/ 787 h 800"/>
                <a:gd name="T26" fmla="*/ 336 w 668"/>
                <a:gd name="T27" fmla="*/ 800 h 800"/>
                <a:gd name="T28" fmla="*/ 335 w 668"/>
                <a:gd name="T29" fmla="*/ 800 h 800"/>
                <a:gd name="T30" fmla="*/ 334 w 668"/>
                <a:gd name="T31" fmla="*/ 87 h 800"/>
                <a:gd name="T32" fmla="*/ 220 w 668"/>
                <a:gd name="T33" fmla="*/ 112 h 800"/>
                <a:gd name="T34" fmla="*/ 119 w 668"/>
                <a:gd name="T35" fmla="*/ 194 h 800"/>
                <a:gd name="T36" fmla="*/ 88 w 668"/>
                <a:gd name="T37" fmla="*/ 474 h 800"/>
                <a:gd name="T38" fmla="*/ 95 w 668"/>
                <a:gd name="T39" fmla="*/ 487 h 800"/>
                <a:gd name="T40" fmla="*/ 266 w 668"/>
                <a:gd name="T41" fmla="*/ 622 h 800"/>
                <a:gd name="T42" fmla="*/ 280 w 668"/>
                <a:gd name="T43" fmla="*/ 633 h 800"/>
                <a:gd name="T44" fmla="*/ 333 w 668"/>
                <a:gd name="T45" fmla="*/ 731 h 800"/>
                <a:gd name="T46" fmla="*/ 377 w 668"/>
                <a:gd name="T47" fmla="*/ 637 h 800"/>
                <a:gd name="T48" fmla="*/ 392 w 668"/>
                <a:gd name="T49" fmla="*/ 625 h 800"/>
                <a:gd name="T50" fmla="*/ 450 w 668"/>
                <a:gd name="T51" fmla="*/ 606 h 800"/>
                <a:gd name="T52" fmla="*/ 559 w 668"/>
                <a:gd name="T53" fmla="*/ 514 h 800"/>
                <a:gd name="T54" fmla="*/ 582 w 668"/>
                <a:gd name="T55" fmla="*/ 244 h 800"/>
                <a:gd name="T56" fmla="*/ 582 w 668"/>
                <a:gd name="T57" fmla="*/ 244 h 800"/>
                <a:gd name="T58" fmla="*/ 334 w 668"/>
                <a:gd name="T59" fmla="*/ 87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68" h="800">
                  <a:moveTo>
                    <a:pt x="335" y="800"/>
                  </a:moveTo>
                  <a:cubicBezTo>
                    <a:pt x="327" y="800"/>
                    <a:pt x="320" y="796"/>
                    <a:pt x="316" y="789"/>
                  </a:cubicBezTo>
                  <a:cubicBezTo>
                    <a:pt x="246" y="662"/>
                    <a:pt x="246" y="662"/>
                    <a:pt x="246" y="662"/>
                  </a:cubicBezTo>
                  <a:cubicBezTo>
                    <a:pt x="165" y="638"/>
                    <a:pt x="97" y="582"/>
                    <a:pt x="57" y="508"/>
                  </a:cubicBezTo>
                  <a:cubicBezTo>
                    <a:pt x="54" y="502"/>
                    <a:pt x="52" y="497"/>
                    <a:pt x="49" y="492"/>
                  </a:cubicBezTo>
                  <a:cubicBezTo>
                    <a:pt x="0" y="385"/>
                    <a:pt x="13" y="261"/>
                    <a:pt x="84" y="168"/>
                  </a:cubicBezTo>
                  <a:cubicBezTo>
                    <a:pt x="115" y="127"/>
                    <a:pt x="155" y="95"/>
                    <a:pt x="202" y="73"/>
                  </a:cubicBezTo>
                  <a:cubicBezTo>
                    <a:pt x="360" y="0"/>
                    <a:pt x="548" y="69"/>
                    <a:pt x="621" y="226"/>
                  </a:cubicBezTo>
                  <a:cubicBezTo>
                    <a:pt x="621" y="226"/>
                    <a:pt x="621" y="226"/>
                    <a:pt x="621" y="226"/>
                  </a:cubicBezTo>
                  <a:cubicBezTo>
                    <a:pt x="668" y="327"/>
                    <a:pt x="658" y="447"/>
                    <a:pt x="594" y="538"/>
                  </a:cubicBezTo>
                  <a:cubicBezTo>
                    <a:pt x="563" y="584"/>
                    <a:pt x="519" y="621"/>
                    <a:pt x="468" y="645"/>
                  </a:cubicBezTo>
                  <a:cubicBezTo>
                    <a:pt x="450" y="653"/>
                    <a:pt x="431" y="660"/>
                    <a:pt x="412" y="665"/>
                  </a:cubicBezTo>
                  <a:cubicBezTo>
                    <a:pt x="355" y="787"/>
                    <a:pt x="355" y="787"/>
                    <a:pt x="355" y="787"/>
                  </a:cubicBezTo>
                  <a:cubicBezTo>
                    <a:pt x="351" y="795"/>
                    <a:pt x="344" y="800"/>
                    <a:pt x="336" y="800"/>
                  </a:cubicBezTo>
                  <a:cubicBezTo>
                    <a:pt x="335" y="800"/>
                    <a:pt x="335" y="800"/>
                    <a:pt x="335" y="800"/>
                  </a:cubicBezTo>
                  <a:close/>
                  <a:moveTo>
                    <a:pt x="334" y="87"/>
                  </a:moveTo>
                  <a:cubicBezTo>
                    <a:pt x="296" y="87"/>
                    <a:pt x="257" y="95"/>
                    <a:pt x="220" y="112"/>
                  </a:cubicBezTo>
                  <a:cubicBezTo>
                    <a:pt x="180" y="131"/>
                    <a:pt x="145" y="159"/>
                    <a:pt x="119" y="194"/>
                  </a:cubicBezTo>
                  <a:cubicBezTo>
                    <a:pt x="57" y="275"/>
                    <a:pt x="45" y="382"/>
                    <a:pt x="88" y="474"/>
                  </a:cubicBezTo>
                  <a:cubicBezTo>
                    <a:pt x="90" y="478"/>
                    <a:pt x="92" y="483"/>
                    <a:pt x="95" y="487"/>
                  </a:cubicBezTo>
                  <a:cubicBezTo>
                    <a:pt x="130" y="554"/>
                    <a:pt x="193" y="603"/>
                    <a:pt x="266" y="622"/>
                  </a:cubicBezTo>
                  <a:cubicBezTo>
                    <a:pt x="272" y="624"/>
                    <a:pt x="277" y="628"/>
                    <a:pt x="280" y="633"/>
                  </a:cubicBezTo>
                  <a:cubicBezTo>
                    <a:pt x="333" y="731"/>
                    <a:pt x="333" y="731"/>
                    <a:pt x="333" y="731"/>
                  </a:cubicBezTo>
                  <a:cubicBezTo>
                    <a:pt x="377" y="637"/>
                    <a:pt x="377" y="637"/>
                    <a:pt x="377" y="637"/>
                  </a:cubicBezTo>
                  <a:cubicBezTo>
                    <a:pt x="380" y="631"/>
                    <a:pt x="386" y="626"/>
                    <a:pt x="392" y="625"/>
                  </a:cubicBezTo>
                  <a:cubicBezTo>
                    <a:pt x="413" y="621"/>
                    <a:pt x="432" y="614"/>
                    <a:pt x="450" y="606"/>
                  </a:cubicBezTo>
                  <a:cubicBezTo>
                    <a:pt x="494" y="585"/>
                    <a:pt x="532" y="554"/>
                    <a:pt x="559" y="514"/>
                  </a:cubicBezTo>
                  <a:cubicBezTo>
                    <a:pt x="613" y="435"/>
                    <a:pt x="622" y="331"/>
                    <a:pt x="582" y="244"/>
                  </a:cubicBezTo>
                  <a:cubicBezTo>
                    <a:pt x="582" y="244"/>
                    <a:pt x="582" y="244"/>
                    <a:pt x="582" y="244"/>
                  </a:cubicBezTo>
                  <a:cubicBezTo>
                    <a:pt x="536" y="145"/>
                    <a:pt x="437" y="87"/>
                    <a:pt x="334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-354013" y="2181225"/>
              <a:ext cx="280988" cy="187325"/>
            </a:xfrm>
            <a:custGeom>
              <a:avLst/>
              <a:gdLst>
                <a:gd name="T0" fmla="*/ 140 w 263"/>
                <a:gd name="T1" fmla="*/ 177 h 177"/>
                <a:gd name="T2" fmla="*/ 130 w 263"/>
                <a:gd name="T3" fmla="*/ 177 h 177"/>
                <a:gd name="T4" fmla="*/ 2 w 263"/>
                <a:gd name="T5" fmla="*/ 115 h 177"/>
                <a:gd name="T6" fmla="*/ 3 w 263"/>
                <a:gd name="T7" fmla="*/ 21 h 177"/>
                <a:gd name="T8" fmla="*/ 25 w 263"/>
                <a:gd name="T9" fmla="*/ 0 h 177"/>
                <a:gd name="T10" fmla="*/ 46 w 263"/>
                <a:gd name="T11" fmla="*/ 21 h 177"/>
                <a:gd name="T12" fmla="*/ 45 w 263"/>
                <a:gd name="T13" fmla="*/ 113 h 177"/>
                <a:gd name="T14" fmla="*/ 131 w 263"/>
                <a:gd name="T15" fmla="*/ 134 h 177"/>
                <a:gd name="T16" fmla="*/ 218 w 263"/>
                <a:gd name="T17" fmla="*/ 119 h 177"/>
                <a:gd name="T18" fmla="*/ 220 w 263"/>
                <a:gd name="T19" fmla="*/ 27 h 177"/>
                <a:gd name="T20" fmla="*/ 242 w 263"/>
                <a:gd name="T21" fmla="*/ 6 h 177"/>
                <a:gd name="T22" fmla="*/ 263 w 263"/>
                <a:gd name="T23" fmla="*/ 28 h 177"/>
                <a:gd name="T24" fmla="*/ 261 w 263"/>
                <a:gd name="T25" fmla="*/ 122 h 177"/>
                <a:gd name="T26" fmla="*/ 214 w 263"/>
                <a:gd name="T27" fmla="*/ 168 h 177"/>
                <a:gd name="T28" fmla="*/ 140 w 263"/>
                <a:gd name="T29" fmla="*/ 177 h 177"/>
                <a:gd name="T30" fmla="*/ 45 w 263"/>
                <a:gd name="T31" fmla="*/ 116 h 177"/>
                <a:gd name="T32" fmla="*/ 45 w 263"/>
                <a:gd name="T33" fmla="*/ 116 h 177"/>
                <a:gd name="T34" fmla="*/ 45 w 263"/>
                <a:gd name="T35" fmla="*/ 11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3" h="177">
                  <a:moveTo>
                    <a:pt x="140" y="177"/>
                  </a:moveTo>
                  <a:cubicBezTo>
                    <a:pt x="137" y="177"/>
                    <a:pt x="133" y="177"/>
                    <a:pt x="130" y="177"/>
                  </a:cubicBezTo>
                  <a:cubicBezTo>
                    <a:pt x="65" y="175"/>
                    <a:pt x="0" y="155"/>
                    <a:pt x="2" y="115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9"/>
                    <a:pt x="14" y="0"/>
                    <a:pt x="25" y="0"/>
                  </a:cubicBezTo>
                  <a:cubicBezTo>
                    <a:pt x="37" y="0"/>
                    <a:pt x="47" y="10"/>
                    <a:pt x="46" y="21"/>
                  </a:cubicBezTo>
                  <a:cubicBezTo>
                    <a:pt x="45" y="113"/>
                    <a:pt x="45" y="113"/>
                    <a:pt x="45" y="113"/>
                  </a:cubicBezTo>
                  <a:cubicBezTo>
                    <a:pt x="51" y="120"/>
                    <a:pt x="82" y="133"/>
                    <a:pt x="131" y="134"/>
                  </a:cubicBezTo>
                  <a:cubicBezTo>
                    <a:pt x="180" y="136"/>
                    <a:pt x="211" y="125"/>
                    <a:pt x="218" y="119"/>
                  </a:cubicBezTo>
                  <a:cubicBezTo>
                    <a:pt x="220" y="27"/>
                    <a:pt x="220" y="27"/>
                    <a:pt x="220" y="27"/>
                  </a:cubicBezTo>
                  <a:cubicBezTo>
                    <a:pt x="220" y="15"/>
                    <a:pt x="231" y="5"/>
                    <a:pt x="242" y="6"/>
                  </a:cubicBezTo>
                  <a:cubicBezTo>
                    <a:pt x="254" y="6"/>
                    <a:pt x="263" y="16"/>
                    <a:pt x="263" y="28"/>
                  </a:cubicBezTo>
                  <a:cubicBezTo>
                    <a:pt x="261" y="122"/>
                    <a:pt x="261" y="122"/>
                    <a:pt x="261" y="122"/>
                  </a:cubicBezTo>
                  <a:cubicBezTo>
                    <a:pt x="261" y="136"/>
                    <a:pt x="252" y="156"/>
                    <a:pt x="214" y="168"/>
                  </a:cubicBezTo>
                  <a:cubicBezTo>
                    <a:pt x="193" y="174"/>
                    <a:pt x="167" y="177"/>
                    <a:pt x="140" y="177"/>
                  </a:cubicBezTo>
                  <a:close/>
                  <a:moveTo>
                    <a:pt x="45" y="116"/>
                  </a:moveTo>
                  <a:cubicBezTo>
                    <a:pt x="45" y="116"/>
                    <a:pt x="45" y="116"/>
                    <a:pt x="45" y="116"/>
                  </a:cubicBezTo>
                  <a:cubicBezTo>
                    <a:pt x="45" y="116"/>
                    <a:pt x="45" y="116"/>
                    <a:pt x="45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-420688" y="2066925"/>
              <a:ext cx="419100" cy="209550"/>
            </a:xfrm>
            <a:custGeom>
              <a:avLst/>
              <a:gdLst>
                <a:gd name="T0" fmla="*/ 195 w 394"/>
                <a:gd name="T1" fmla="*/ 197 h 197"/>
                <a:gd name="T2" fmla="*/ 186 w 394"/>
                <a:gd name="T3" fmla="*/ 195 h 197"/>
                <a:gd name="T4" fmla="*/ 13 w 394"/>
                <a:gd name="T5" fmla="*/ 117 h 197"/>
                <a:gd name="T6" fmla="*/ 0 w 394"/>
                <a:gd name="T7" fmla="*/ 97 h 197"/>
                <a:gd name="T8" fmla="*/ 14 w 394"/>
                <a:gd name="T9" fmla="*/ 77 h 197"/>
                <a:gd name="T10" fmla="*/ 191 w 394"/>
                <a:gd name="T11" fmla="*/ 2 h 197"/>
                <a:gd name="T12" fmla="*/ 209 w 394"/>
                <a:gd name="T13" fmla="*/ 3 h 197"/>
                <a:gd name="T14" fmla="*/ 382 w 394"/>
                <a:gd name="T15" fmla="*/ 88 h 197"/>
                <a:gd name="T16" fmla="*/ 394 w 394"/>
                <a:gd name="T17" fmla="*/ 108 h 197"/>
                <a:gd name="T18" fmla="*/ 380 w 394"/>
                <a:gd name="T19" fmla="*/ 128 h 197"/>
                <a:gd name="T20" fmla="*/ 203 w 394"/>
                <a:gd name="T21" fmla="*/ 195 h 197"/>
                <a:gd name="T22" fmla="*/ 195 w 394"/>
                <a:gd name="T23" fmla="*/ 197 h 197"/>
                <a:gd name="T24" fmla="*/ 76 w 394"/>
                <a:gd name="T25" fmla="*/ 98 h 197"/>
                <a:gd name="T26" fmla="*/ 196 w 394"/>
                <a:gd name="T27" fmla="*/ 152 h 197"/>
                <a:gd name="T28" fmla="*/ 318 w 394"/>
                <a:gd name="T29" fmla="*/ 105 h 197"/>
                <a:gd name="T30" fmla="*/ 199 w 394"/>
                <a:gd name="T31" fmla="*/ 46 h 197"/>
                <a:gd name="T32" fmla="*/ 76 w 394"/>
                <a:gd name="T33" fmla="*/ 9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4" h="197">
                  <a:moveTo>
                    <a:pt x="195" y="197"/>
                  </a:moveTo>
                  <a:cubicBezTo>
                    <a:pt x="192" y="197"/>
                    <a:pt x="189" y="196"/>
                    <a:pt x="186" y="195"/>
                  </a:cubicBezTo>
                  <a:cubicBezTo>
                    <a:pt x="13" y="117"/>
                    <a:pt x="13" y="117"/>
                    <a:pt x="13" y="117"/>
                  </a:cubicBezTo>
                  <a:cubicBezTo>
                    <a:pt x="5" y="113"/>
                    <a:pt x="0" y="105"/>
                    <a:pt x="0" y="97"/>
                  </a:cubicBezTo>
                  <a:cubicBezTo>
                    <a:pt x="1" y="88"/>
                    <a:pt x="6" y="80"/>
                    <a:pt x="14" y="77"/>
                  </a:cubicBezTo>
                  <a:cubicBezTo>
                    <a:pt x="191" y="2"/>
                    <a:pt x="191" y="2"/>
                    <a:pt x="191" y="2"/>
                  </a:cubicBezTo>
                  <a:cubicBezTo>
                    <a:pt x="197" y="0"/>
                    <a:pt x="203" y="0"/>
                    <a:pt x="209" y="3"/>
                  </a:cubicBezTo>
                  <a:cubicBezTo>
                    <a:pt x="382" y="88"/>
                    <a:pt x="382" y="88"/>
                    <a:pt x="382" y="88"/>
                  </a:cubicBezTo>
                  <a:cubicBezTo>
                    <a:pt x="389" y="92"/>
                    <a:pt x="394" y="100"/>
                    <a:pt x="394" y="108"/>
                  </a:cubicBezTo>
                  <a:cubicBezTo>
                    <a:pt x="393" y="117"/>
                    <a:pt x="388" y="124"/>
                    <a:pt x="380" y="128"/>
                  </a:cubicBezTo>
                  <a:cubicBezTo>
                    <a:pt x="203" y="195"/>
                    <a:pt x="203" y="195"/>
                    <a:pt x="203" y="195"/>
                  </a:cubicBezTo>
                  <a:cubicBezTo>
                    <a:pt x="200" y="196"/>
                    <a:pt x="197" y="197"/>
                    <a:pt x="195" y="197"/>
                  </a:cubicBezTo>
                  <a:close/>
                  <a:moveTo>
                    <a:pt x="76" y="98"/>
                  </a:moveTo>
                  <a:cubicBezTo>
                    <a:pt x="196" y="152"/>
                    <a:pt x="196" y="152"/>
                    <a:pt x="196" y="152"/>
                  </a:cubicBezTo>
                  <a:cubicBezTo>
                    <a:pt x="318" y="105"/>
                    <a:pt x="318" y="105"/>
                    <a:pt x="318" y="105"/>
                  </a:cubicBezTo>
                  <a:cubicBezTo>
                    <a:pt x="199" y="46"/>
                    <a:pt x="199" y="46"/>
                    <a:pt x="199" y="46"/>
                  </a:cubicBezTo>
                  <a:lnTo>
                    <a:pt x="76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8" name="Freeform 6"/>
          <p:cNvSpPr>
            <a:spLocks/>
          </p:cNvSpPr>
          <p:nvPr userDrawn="1"/>
        </p:nvSpPr>
        <p:spPr bwMode="auto">
          <a:xfrm>
            <a:off x="3717095" y="296368"/>
            <a:ext cx="847490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" name="Freeform 11"/>
          <p:cNvSpPr>
            <a:spLocks/>
          </p:cNvSpPr>
          <p:nvPr userDrawn="1"/>
        </p:nvSpPr>
        <p:spPr bwMode="auto">
          <a:xfrm>
            <a:off x="3611724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#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201207257配图\培训\shutterstock_242224906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896" b="10658"/>
          <a:stretch/>
        </p:blipFill>
        <p:spPr bwMode="auto">
          <a:xfrm>
            <a:off x="0" y="0"/>
            <a:ext cx="1219366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3C78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4234241" y="2642208"/>
            <a:ext cx="3971726" cy="1573584"/>
            <a:chOff x="4826327" y="2503488"/>
            <a:chExt cx="3971726" cy="1573584"/>
          </a:xfrm>
        </p:grpSpPr>
        <p:sp>
          <p:nvSpPr>
            <p:cNvPr id="5" name="Text Box 9">
              <a:extLst>
                <a:ext uri="{FF2B5EF4-FFF2-40B4-BE49-F238E27FC236}">
                  <a16:creationId xmlns:a16="http://schemas.microsoft.com/office/drawing/2014/main" id="{9D36E720-0E25-41AB-8346-B547D8B860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6327" y="3443951"/>
              <a:ext cx="3971726" cy="633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8358" tIns="39179" rIns="78358" bIns="39179">
              <a:spAutoFit/>
            </a:bodyPr>
            <a:lstStyle/>
            <a:p>
              <a:pPr defTabSz="784225" eaLnBrk="0" hangingPunct="0">
                <a:buSzPct val="100000"/>
                <a:defRPr/>
              </a:pPr>
              <a:r>
                <a:rPr lang="zh-CN" altLang="zh-CN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cs typeface="Arial" panose="020B0604020202020204" pitchFamily="34" charset="0"/>
                  <a:sym typeface="FrutigerNext LT Regular" pitchFamily="34" charset="0"/>
                </a:rPr>
                <a:t>www.huawei.com</a:t>
              </a:r>
            </a:p>
          </p:txBody>
        </p:sp>
        <p:sp>
          <p:nvSpPr>
            <p:cNvPr id="6" name="Text Box 8">
              <a:extLst>
                <a:ext uri="{FF2B5EF4-FFF2-40B4-BE49-F238E27FC236}">
                  <a16:creationId xmlns:a16="http://schemas.microsoft.com/office/drawing/2014/main" id="{11ED55EC-FD16-4B98-B04D-4605D3C0D7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0286" y="2503488"/>
              <a:ext cx="1735601" cy="910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8358" tIns="39179" rIns="78358" bIns="39179">
              <a:spAutoFit/>
            </a:bodyPr>
            <a:lstStyle/>
            <a:p>
              <a:pPr defTabSz="784225" eaLnBrk="0" fontAlgn="base" hangingPunct="0">
                <a:buSzPct val="100000"/>
                <a:defRPr/>
              </a:pPr>
              <a:r>
                <a:rPr lang="zh-CN" altLang="en-US" sz="5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sym typeface="FrutigerNext LT Regular" pitchFamily="34" charset="0"/>
                </a:rPr>
                <a:t>谢 谢</a:t>
              </a:r>
              <a:endParaRPr lang="zh-CN" altLang="zh-CN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FrutigerNext LT Regular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1019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74E87BC-2FB1-46C6-94AD-3FA338657A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782638"/>
            <a:ext cx="12192000" cy="3719908"/>
          </a:xfrm>
          <a:prstGeom prst="rect">
            <a:avLst/>
          </a:prstGeom>
        </p:spPr>
      </p:pic>
      <p:sp>
        <p:nvSpPr>
          <p:cNvPr id="11" name="Rectangle 14">
            <a:extLst>
              <a:ext uri="{FF2B5EF4-FFF2-40B4-BE49-F238E27FC236}">
                <a16:creationId xmlns:a16="http://schemas.microsoft.com/office/drawing/2014/main" id="{7FCECA8A-EA62-43C7-BD6B-A4B3D88BC62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151780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="0" dirty="0">
                <a:latin typeface="+mn-lt"/>
                <a:ea typeface="+mn-ea"/>
              </a:rPr>
              <a:t>版权所有</a:t>
            </a:r>
            <a:r>
              <a:rPr lang="en-US" altLang="zh-CN" sz="1200" b="0" dirty="0">
                <a:latin typeface="+mn-lt"/>
                <a:ea typeface="+mn-ea"/>
              </a:rPr>
              <a:t>© </a:t>
            </a:r>
            <a:r>
              <a:rPr lang="en-US" altLang="zh-CN" sz="1200" b="0" dirty="0" smtClean="0">
                <a:latin typeface="+mn-lt"/>
                <a:ea typeface="+mn-ea"/>
              </a:rPr>
              <a:t>2019 </a:t>
            </a:r>
            <a:r>
              <a:rPr lang="zh-CN" altLang="en-US" sz="1200" b="0" dirty="0">
                <a:latin typeface="+mn-lt"/>
                <a:ea typeface="+mn-ea"/>
              </a:rPr>
              <a:t>华为技术有限公司</a:t>
            </a:r>
          </a:p>
        </p:txBody>
      </p:sp>
      <p:sp>
        <p:nvSpPr>
          <p:cNvPr id="9" name="Text Box 48">
            <a:extLst>
              <a:ext uri="{FF2B5EF4-FFF2-40B4-BE49-F238E27FC236}">
                <a16:creationId xmlns:a16="http://schemas.microsoft.com/office/drawing/2014/main" id="{43616404-BDDF-47BC-8674-A34119DD1CD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264862" y="4113076"/>
            <a:ext cx="1338784" cy="26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15" tIns="40059" rIns="80115" bIns="40059">
            <a:spAutoFit/>
          </a:bodyPr>
          <a:lstStyle/>
          <a:p>
            <a:pPr defTabSz="801668" eaLnBrk="0" fontAlgn="base" hangingPunct="0">
              <a:defRPr/>
            </a:pPr>
            <a:r>
              <a:rPr lang="en-US" altLang="zh-CN" sz="1200" dirty="0">
                <a:solidFill>
                  <a:schemeClr val="bg1"/>
                </a:solidFill>
                <a:ea typeface="MS PGothic" pitchFamily="34" charset="-128"/>
              </a:rPr>
              <a:t>www.huawei.com</a:t>
            </a: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54" y="5265204"/>
            <a:ext cx="1072800" cy="1093042"/>
          </a:xfrm>
          <a:prstGeom prst="rect">
            <a:avLst/>
          </a:prstGeom>
        </p:spPr>
      </p:pic>
      <p:sp>
        <p:nvSpPr>
          <p:cNvPr id="16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07533" y="1233488"/>
            <a:ext cx="8016792" cy="2482850"/>
          </a:xfrm>
          <a:ln algn="ctr"/>
        </p:spPr>
        <p:txBody>
          <a:bodyPr lIns="87802" tIns="43901" rIns="87802" bIns="43901"/>
          <a:lstStyle>
            <a:lvl1pPr defTabSz="784225" eaLnBrk="0" hangingPunct="0">
              <a:defRPr sz="43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0831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286" y="292385"/>
            <a:ext cx="10560048" cy="8683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8758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74E87BC-2FB1-46C6-94AD-3FA338657A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782638"/>
            <a:ext cx="12192000" cy="3719908"/>
          </a:xfrm>
          <a:prstGeom prst="rect">
            <a:avLst/>
          </a:prstGeom>
        </p:spPr>
      </p:pic>
      <p:sp>
        <p:nvSpPr>
          <p:cNvPr id="11" name="Rectangle 14">
            <a:extLst>
              <a:ext uri="{FF2B5EF4-FFF2-40B4-BE49-F238E27FC236}">
                <a16:creationId xmlns:a16="http://schemas.microsoft.com/office/drawing/2014/main" id="{7FCECA8A-EA62-43C7-BD6B-A4B3D88BC62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151780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="0" dirty="0">
                <a:latin typeface="+mn-lt"/>
                <a:ea typeface="+mn-ea"/>
              </a:rPr>
              <a:t>版权所有</a:t>
            </a:r>
            <a:r>
              <a:rPr lang="en-US" altLang="zh-CN" sz="1200" b="0" dirty="0">
                <a:latin typeface="+mn-lt"/>
                <a:ea typeface="+mn-ea"/>
              </a:rPr>
              <a:t>© </a:t>
            </a:r>
            <a:r>
              <a:rPr lang="en-US" altLang="zh-CN" sz="1200" b="0" dirty="0" smtClean="0">
                <a:latin typeface="+mn-lt"/>
                <a:ea typeface="+mn-ea"/>
              </a:rPr>
              <a:t>2019 </a:t>
            </a:r>
            <a:r>
              <a:rPr lang="zh-CN" altLang="en-US" sz="1200" b="0" dirty="0">
                <a:latin typeface="+mn-lt"/>
                <a:ea typeface="+mn-ea"/>
              </a:rPr>
              <a:t>华为技术有限公司</a:t>
            </a:r>
          </a:p>
        </p:txBody>
      </p:sp>
      <p:sp>
        <p:nvSpPr>
          <p:cNvPr id="9" name="Text Box 48">
            <a:extLst>
              <a:ext uri="{FF2B5EF4-FFF2-40B4-BE49-F238E27FC236}">
                <a16:creationId xmlns:a16="http://schemas.microsoft.com/office/drawing/2014/main" id="{43616404-BDDF-47BC-8674-A34119DD1CD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264862" y="4113076"/>
            <a:ext cx="1338784" cy="26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15" tIns="40059" rIns="80115" bIns="40059">
            <a:spAutoFit/>
          </a:bodyPr>
          <a:lstStyle/>
          <a:p>
            <a:pPr defTabSz="801668" eaLnBrk="0" fontAlgn="base" hangingPunct="0">
              <a:defRPr/>
            </a:pPr>
            <a:r>
              <a:rPr lang="en-US" altLang="zh-CN" sz="1200" dirty="0">
                <a:solidFill>
                  <a:schemeClr val="bg1"/>
                </a:solidFill>
                <a:ea typeface="MS PGothic" pitchFamily="34" charset="-128"/>
              </a:rPr>
              <a:t>www.huawei.com</a:t>
            </a: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54" y="5265204"/>
            <a:ext cx="1072800" cy="1093042"/>
          </a:xfrm>
          <a:prstGeom prst="rect">
            <a:avLst/>
          </a:prstGeom>
        </p:spPr>
      </p:pic>
      <p:sp>
        <p:nvSpPr>
          <p:cNvPr id="16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07533" y="1233488"/>
            <a:ext cx="8016792" cy="2482850"/>
          </a:xfrm>
          <a:ln algn="ctr"/>
        </p:spPr>
        <p:txBody>
          <a:bodyPr lIns="87802" tIns="43901" rIns="87802" bIns="43901"/>
          <a:lstStyle>
            <a:lvl1pPr defTabSz="784225" eaLnBrk="0" hangingPunct="0">
              <a:defRPr sz="43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61209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76" descr="新版面封面－红色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4"/>
            <a:ext cx="12192000" cy="314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77" descr="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0151" y="5578476"/>
            <a:ext cx="1094316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>
            <a:spLocks noChangeArrowheads="1"/>
          </p:cNvSpPr>
          <p:nvPr userDrawn="1"/>
        </p:nvSpPr>
        <p:spPr bwMode="auto">
          <a:xfrm>
            <a:off x="1007533" y="6205539"/>
            <a:ext cx="2609408" cy="26364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78220" tIns="39109" rIns="78220" bIns="39109">
            <a:spAutoFit/>
          </a:bodyPr>
          <a:lstStyle>
            <a:lvl1pPr defTabSz="784225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84225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84225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84225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84225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dirty="0">
                <a:latin typeface="FrutigerNext LT Bold" charset="0"/>
                <a:ea typeface="MS PGothic" pitchFamily="34" charset="-128"/>
              </a:rPr>
              <a:t>HUAWEI TECHNOLOGIES CO., LTD.</a:t>
            </a:r>
            <a:endParaRPr lang="en-US" altLang="zh-CN" sz="1000" dirty="0">
              <a:ea typeface="MS PGothic" pitchFamily="34" charset="-128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007534" y="2263775"/>
            <a:ext cx="7584017" cy="57943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日期占位符 6"/>
          <p:cNvSpPr>
            <a:spLocks noGrp="1" noChangeArrowheads="1"/>
          </p:cNvSpPr>
          <p:nvPr>
            <p:ph type="dt" sz="quarter" idx="10"/>
          </p:nvPr>
        </p:nvSpPr>
        <p:spPr>
          <a:xfrm>
            <a:off x="865718" y="669925"/>
            <a:ext cx="3373967" cy="476250"/>
          </a:xfrm>
          <a:prstGeom prst="rect">
            <a:avLst/>
          </a:prstGeom>
        </p:spPr>
        <p:txBody>
          <a:bodyPr lIns="91440" tIns="45720" rIns="91440" bIns="45720"/>
          <a:lstStyle>
            <a:lvl1pPr defTabSz="914400" eaLnBrk="1" hangingPunct="1">
              <a:lnSpc>
                <a:spcPct val="100000"/>
              </a:lnSpc>
              <a:defRPr kumimoji="1" sz="1400">
                <a:solidFill>
                  <a:srgbClr val="808080"/>
                </a:solidFill>
                <a:latin typeface="FrutigerNext LT Bold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9521959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84"/>
            <a:ext cx="12192000" cy="710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31295" y="4957156"/>
            <a:ext cx="10441567" cy="831600"/>
          </a:xfrm>
          <a:ln algn="ctr"/>
        </p:spPr>
        <p:txBody>
          <a:bodyPr lIns="87802" tIns="43901" rIns="87802" bIns="43901"/>
          <a:lstStyle>
            <a:lvl1pPr algn="l" defTabSz="801688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300" b="1" kern="1200" dirty="0">
                <a:solidFill>
                  <a:srgbClr val="0070C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0"/>
          </p:nvPr>
        </p:nvSpPr>
        <p:spPr>
          <a:xfrm>
            <a:off x="1031295" y="5816120"/>
            <a:ext cx="6912000" cy="493200"/>
          </a:xfrm>
        </p:spPr>
        <p:txBody>
          <a:bodyPr/>
          <a:lstStyle>
            <a:lvl1pPr marL="0" indent="0" algn="l" defTabSz="801688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zh-CN" altLang="en-US" sz="2000" kern="1200" dirty="0" smtClean="0">
                <a:solidFill>
                  <a:srgbClr val="0070C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Rectangle 54">
            <a:extLst>
              <a:ext uri="{FF2B5EF4-FFF2-40B4-BE49-F238E27FC236}">
                <a16:creationId xmlns:a16="http://schemas.microsoft.com/office/drawing/2014/main" id="{2078FA11-5569-4994-AEB7-1AF5CAC763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ea"/>
                <a:ea typeface="+mn-ea"/>
                <a:cs typeface="Arial" pitchFamily="34" charset="0"/>
              </a:rPr>
              <a:t>版权所有</a:t>
            </a:r>
            <a:r>
              <a:rPr lang="en-US" altLang="zh-CN" sz="1200" baseline="0" dirty="0">
                <a:latin typeface="+mn-ea"/>
                <a:ea typeface="+mn-ea"/>
                <a:cs typeface="Arial" pitchFamily="34" charset="0"/>
              </a:rPr>
              <a:t>© </a:t>
            </a:r>
            <a:r>
              <a:rPr lang="en-US" altLang="zh-CN" sz="1200" baseline="0" dirty="0" smtClean="0">
                <a:latin typeface="+mn-ea"/>
                <a:ea typeface="+mn-ea"/>
                <a:cs typeface="Arial" pitchFamily="34" charset="0"/>
              </a:rPr>
              <a:t>2019 </a:t>
            </a:r>
            <a:r>
              <a:rPr lang="zh-CN" altLang="en-US" sz="1200" baseline="0" dirty="0">
                <a:latin typeface="+mn-ea"/>
                <a:ea typeface="+mn-ea"/>
                <a:cs typeface="Arial" pitchFamily="34" charset="0"/>
              </a:rPr>
              <a:t>华为技术有限公司</a:t>
            </a:r>
          </a:p>
        </p:txBody>
      </p:sp>
      <p:pic>
        <p:nvPicPr>
          <p:cNvPr id="1027" name="Picture 3" descr="C:\Users\YOYO\Desktop\郑莉\华为公司标志 Huawei Coroporate Logo_2018\PNG\竖版华为公司标志 Vertical Version of Huawei Corporate Logo_2018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665" y="6093296"/>
            <a:ext cx="772549" cy="76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11"/>
          </p:nvPr>
        </p:nvSpPr>
        <p:spPr>
          <a:xfrm>
            <a:off x="516467" y="1393826"/>
            <a:ext cx="10572751" cy="4195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Rectangle 7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28000" y="6524626"/>
            <a:ext cx="2025651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 </a:t>
            </a:r>
            <a:fld id="{F2AFEE41-6730-4AC1-B417-404997E5AB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8004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7382" y="1393478"/>
            <a:ext cx="5183716" cy="419576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56868" y="1393478"/>
            <a:ext cx="5185833" cy="419576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28000" y="6524626"/>
            <a:ext cx="2025651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 </a:t>
            </a:r>
            <a:fld id="{4620E559-9A87-49A8-B803-25F593E4486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3111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2642831"/>
      </p:ext>
    </p:extLst>
  </p:cSld>
  <p:clrMapOvr>
    <a:masterClrMapping/>
  </p:clrMapOvr>
  <p:transition advClick="0" advTm="8000"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#前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1233488"/>
            <a:ext cx="10558800" cy="4679788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pPr eaLnBrk="1" hangingPunct="1"/>
            <a:r>
              <a:rPr lang="zh-CN" altLang="en-US" dirty="0"/>
              <a:t>本章主要讲述</a:t>
            </a:r>
            <a:r>
              <a:rPr lang="en-US" altLang="zh-CN" dirty="0"/>
              <a:t>...</a:t>
            </a:r>
            <a:endParaRPr lang="zh-CN" altLang="en-US" dirty="0"/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algn="l"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前言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335360" y="498828"/>
            <a:ext cx="628158" cy="459460"/>
            <a:chOff x="3275013" y="1363663"/>
            <a:chExt cx="5645150" cy="4129087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275013" y="1363663"/>
              <a:ext cx="5645150" cy="4129087"/>
            </a:xfrm>
            <a:custGeom>
              <a:avLst/>
              <a:gdLst>
                <a:gd name="T0" fmla="*/ 1410 w 1505"/>
                <a:gd name="T1" fmla="*/ 250 h 1101"/>
                <a:gd name="T2" fmla="*/ 780 w 1505"/>
                <a:gd name="T3" fmla="*/ 250 h 1101"/>
                <a:gd name="T4" fmla="*/ 780 w 1505"/>
                <a:gd name="T5" fmla="*/ 81 h 1101"/>
                <a:gd name="T6" fmla="*/ 699 w 1505"/>
                <a:gd name="T7" fmla="*/ 0 h 1101"/>
                <a:gd name="T8" fmla="*/ 81 w 1505"/>
                <a:gd name="T9" fmla="*/ 0 h 1101"/>
                <a:gd name="T10" fmla="*/ 0 w 1505"/>
                <a:gd name="T11" fmla="*/ 81 h 1101"/>
                <a:gd name="T12" fmla="*/ 0 w 1505"/>
                <a:gd name="T13" fmla="*/ 464 h 1101"/>
                <a:gd name="T14" fmla="*/ 81 w 1505"/>
                <a:gd name="T15" fmla="*/ 545 h 1101"/>
                <a:gd name="T16" fmla="*/ 124 w 1505"/>
                <a:gd name="T17" fmla="*/ 545 h 1101"/>
                <a:gd name="T18" fmla="*/ 124 w 1505"/>
                <a:gd name="T19" fmla="*/ 668 h 1101"/>
                <a:gd name="T20" fmla="*/ 137 w 1505"/>
                <a:gd name="T21" fmla="*/ 688 h 1101"/>
                <a:gd name="T22" fmla="*/ 147 w 1505"/>
                <a:gd name="T23" fmla="*/ 690 h 1101"/>
                <a:gd name="T24" fmla="*/ 161 w 1505"/>
                <a:gd name="T25" fmla="*/ 685 h 1101"/>
                <a:gd name="T26" fmla="*/ 316 w 1505"/>
                <a:gd name="T27" fmla="*/ 554 h 1101"/>
                <a:gd name="T28" fmla="*/ 341 w 1505"/>
                <a:gd name="T29" fmla="*/ 545 h 1101"/>
                <a:gd name="T30" fmla="*/ 542 w 1505"/>
                <a:gd name="T31" fmla="*/ 545 h 1101"/>
                <a:gd name="T32" fmla="*/ 542 w 1505"/>
                <a:gd name="T33" fmla="*/ 824 h 1101"/>
                <a:gd name="T34" fmla="*/ 637 w 1505"/>
                <a:gd name="T35" fmla="*/ 919 h 1101"/>
                <a:gd name="T36" fmla="*/ 1084 w 1505"/>
                <a:gd name="T37" fmla="*/ 919 h 1101"/>
                <a:gd name="T38" fmla="*/ 1120 w 1505"/>
                <a:gd name="T39" fmla="*/ 932 h 1101"/>
                <a:gd name="T40" fmla="*/ 1313 w 1505"/>
                <a:gd name="T41" fmla="*/ 1096 h 1101"/>
                <a:gd name="T42" fmla="*/ 1328 w 1505"/>
                <a:gd name="T43" fmla="*/ 1101 h 1101"/>
                <a:gd name="T44" fmla="*/ 1337 w 1505"/>
                <a:gd name="T45" fmla="*/ 1099 h 1101"/>
                <a:gd name="T46" fmla="*/ 1350 w 1505"/>
                <a:gd name="T47" fmla="*/ 1078 h 1101"/>
                <a:gd name="T48" fmla="*/ 1350 w 1505"/>
                <a:gd name="T49" fmla="*/ 919 h 1101"/>
                <a:gd name="T50" fmla="*/ 1410 w 1505"/>
                <a:gd name="T51" fmla="*/ 919 h 1101"/>
                <a:gd name="T52" fmla="*/ 1505 w 1505"/>
                <a:gd name="T53" fmla="*/ 824 h 1101"/>
                <a:gd name="T54" fmla="*/ 1505 w 1505"/>
                <a:gd name="T55" fmla="*/ 345 h 1101"/>
                <a:gd name="T56" fmla="*/ 1410 w 1505"/>
                <a:gd name="T57" fmla="*/ 250 h 1101"/>
                <a:gd name="T58" fmla="*/ 341 w 1505"/>
                <a:gd name="T59" fmla="*/ 500 h 1101"/>
                <a:gd name="T60" fmla="*/ 287 w 1505"/>
                <a:gd name="T61" fmla="*/ 520 h 1101"/>
                <a:gd name="T62" fmla="*/ 169 w 1505"/>
                <a:gd name="T63" fmla="*/ 619 h 1101"/>
                <a:gd name="T64" fmla="*/ 169 w 1505"/>
                <a:gd name="T65" fmla="*/ 535 h 1101"/>
                <a:gd name="T66" fmla="*/ 133 w 1505"/>
                <a:gd name="T67" fmla="*/ 500 h 1101"/>
                <a:gd name="T68" fmla="*/ 81 w 1505"/>
                <a:gd name="T69" fmla="*/ 500 h 1101"/>
                <a:gd name="T70" fmla="*/ 45 w 1505"/>
                <a:gd name="T71" fmla="*/ 464 h 1101"/>
                <a:gd name="T72" fmla="*/ 45 w 1505"/>
                <a:gd name="T73" fmla="*/ 81 h 1101"/>
                <a:gd name="T74" fmla="*/ 81 w 1505"/>
                <a:gd name="T75" fmla="*/ 45 h 1101"/>
                <a:gd name="T76" fmla="*/ 699 w 1505"/>
                <a:gd name="T77" fmla="*/ 45 h 1101"/>
                <a:gd name="T78" fmla="*/ 735 w 1505"/>
                <a:gd name="T79" fmla="*/ 81 h 1101"/>
                <a:gd name="T80" fmla="*/ 735 w 1505"/>
                <a:gd name="T81" fmla="*/ 250 h 1101"/>
                <a:gd name="T82" fmla="*/ 637 w 1505"/>
                <a:gd name="T83" fmla="*/ 250 h 1101"/>
                <a:gd name="T84" fmla="*/ 542 w 1505"/>
                <a:gd name="T85" fmla="*/ 345 h 1101"/>
                <a:gd name="T86" fmla="*/ 542 w 1505"/>
                <a:gd name="T87" fmla="*/ 500 h 1101"/>
                <a:gd name="T88" fmla="*/ 341 w 1505"/>
                <a:gd name="T89" fmla="*/ 500 h 1101"/>
                <a:gd name="T90" fmla="*/ 1460 w 1505"/>
                <a:gd name="T91" fmla="*/ 824 h 1101"/>
                <a:gd name="T92" fmla="*/ 1410 w 1505"/>
                <a:gd name="T93" fmla="*/ 874 h 1101"/>
                <a:gd name="T94" fmla="*/ 1344 w 1505"/>
                <a:gd name="T95" fmla="*/ 874 h 1101"/>
                <a:gd name="T96" fmla="*/ 1305 w 1505"/>
                <a:gd name="T97" fmla="*/ 913 h 1101"/>
                <a:gd name="T98" fmla="*/ 1305 w 1505"/>
                <a:gd name="T99" fmla="*/ 1030 h 1101"/>
                <a:gd name="T100" fmla="*/ 1149 w 1505"/>
                <a:gd name="T101" fmla="*/ 898 h 1101"/>
                <a:gd name="T102" fmla="*/ 1084 w 1505"/>
                <a:gd name="T103" fmla="*/ 874 h 1101"/>
                <a:gd name="T104" fmla="*/ 637 w 1505"/>
                <a:gd name="T105" fmla="*/ 874 h 1101"/>
                <a:gd name="T106" fmla="*/ 587 w 1505"/>
                <a:gd name="T107" fmla="*/ 824 h 1101"/>
                <a:gd name="T108" fmla="*/ 587 w 1505"/>
                <a:gd name="T109" fmla="*/ 345 h 1101"/>
                <a:gd name="T110" fmla="*/ 637 w 1505"/>
                <a:gd name="T111" fmla="*/ 295 h 1101"/>
                <a:gd name="T112" fmla="*/ 1410 w 1505"/>
                <a:gd name="T113" fmla="*/ 295 h 1101"/>
                <a:gd name="T114" fmla="*/ 1460 w 1505"/>
                <a:gd name="T115" fmla="*/ 345 h 1101"/>
                <a:gd name="T116" fmla="*/ 1460 w 1505"/>
                <a:gd name="T117" fmla="*/ 824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05" h="1101">
                  <a:moveTo>
                    <a:pt x="1410" y="250"/>
                  </a:moveTo>
                  <a:cubicBezTo>
                    <a:pt x="780" y="250"/>
                    <a:pt x="780" y="250"/>
                    <a:pt x="780" y="250"/>
                  </a:cubicBezTo>
                  <a:cubicBezTo>
                    <a:pt x="780" y="81"/>
                    <a:pt x="780" y="81"/>
                    <a:pt x="780" y="81"/>
                  </a:cubicBezTo>
                  <a:cubicBezTo>
                    <a:pt x="780" y="37"/>
                    <a:pt x="743" y="0"/>
                    <a:pt x="69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7"/>
                    <a:pt x="0" y="81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509"/>
                    <a:pt x="36" y="545"/>
                    <a:pt x="81" y="545"/>
                  </a:cubicBezTo>
                  <a:cubicBezTo>
                    <a:pt x="124" y="545"/>
                    <a:pt x="124" y="545"/>
                    <a:pt x="124" y="545"/>
                  </a:cubicBezTo>
                  <a:cubicBezTo>
                    <a:pt x="124" y="668"/>
                    <a:pt x="124" y="668"/>
                    <a:pt x="124" y="668"/>
                  </a:cubicBezTo>
                  <a:cubicBezTo>
                    <a:pt x="124" y="676"/>
                    <a:pt x="129" y="684"/>
                    <a:pt x="137" y="688"/>
                  </a:cubicBezTo>
                  <a:cubicBezTo>
                    <a:pt x="140" y="689"/>
                    <a:pt x="143" y="690"/>
                    <a:pt x="147" y="690"/>
                  </a:cubicBezTo>
                  <a:cubicBezTo>
                    <a:pt x="152" y="690"/>
                    <a:pt x="157" y="688"/>
                    <a:pt x="161" y="685"/>
                  </a:cubicBezTo>
                  <a:cubicBezTo>
                    <a:pt x="316" y="554"/>
                    <a:pt x="316" y="554"/>
                    <a:pt x="316" y="554"/>
                  </a:cubicBezTo>
                  <a:cubicBezTo>
                    <a:pt x="323" y="548"/>
                    <a:pt x="332" y="545"/>
                    <a:pt x="341" y="545"/>
                  </a:cubicBezTo>
                  <a:cubicBezTo>
                    <a:pt x="542" y="545"/>
                    <a:pt x="542" y="545"/>
                    <a:pt x="542" y="545"/>
                  </a:cubicBezTo>
                  <a:cubicBezTo>
                    <a:pt x="542" y="824"/>
                    <a:pt x="542" y="824"/>
                    <a:pt x="542" y="824"/>
                  </a:cubicBezTo>
                  <a:cubicBezTo>
                    <a:pt x="542" y="877"/>
                    <a:pt x="585" y="919"/>
                    <a:pt x="637" y="919"/>
                  </a:cubicBezTo>
                  <a:cubicBezTo>
                    <a:pt x="1084" y="919"/>
                    <a:pt x="1084" y="919"/>
                    <a:pt x="1084" y="919"/>
                  </a:cubicBezTo>
                  <a:cubicBezTo>
                    <a:pt x="1097" y="919"/>
                    <a:pt x="1110" y="924"/>
                    <a:pt x="1120" y="932"/>
                  </a:cubicBezTo>
                  <a:cubicBezTo>
                    <a:pt x="1313" y="1096"/>
                    <a:pt x="1313" y="1096"/>
                    <a:pt x="1313" y="1096"/>
                  </a:cubicBezTo>
                  <a:cubicBezTo>
                    <a:pt x="1317" y="1099"/>
                    <a:pt x="1322" y="1101"/>
                    <a:pt x="1328" y="1101"/>
                  </a:cubicBezTo>
                  <a:cubicBezTo>
                    <a:pt x="1331" y="1101"/>
                    <a:pt x="1334" y="1100"/>
                    <a:pt x="1337" y="1099"/>
                  </a:cubicBezTo>
                  <a:cubicBezTo>
                    <a:pt x="1345" y="1095"/>
                    <a:pt x="1350" y="1087"/>
                    <a:pt x="1350" y="1078"/>
                  </a:cubicBezTo>
                  <a:cubicBezTo>
                    <a:pt x="1350" y="919"/>
                    <a:pt x="1350" y="919"/>
                    <a:pt x="1350" y="919"/>
                  </a:cubicBezTo>
                  <a:cubicBezTo>
                    <a:pt x="1410" y="919"/>
                    <a:pt x="1410" y="919"/>
                    <a:pt x="1410" y="919"/>
                  </a:cubicBezTo>
                  <a:cubicBezTo>
                    <a:pt x="1463" y="919"/>
                    <a:pt x="1505" y="877"/>
                    <a:pt x="1505" y="824"/>
                  </a:cubicBezTo>
                  <a:cubicBezTo>
                    <a:pt x="1505" y="345"/>
                    <a:pt x="1505" y="345"/>
                    <a:pt x="1505" y="345"/>
                  </a:cubicBezTo>
                  <a:cubicBezTo>
                    <a:pt x="1505" y="293"/>
                    <a:pt x="1463" y="250"/>
                    <a:pt x="1410" y="250"/>
                  </a:cubicBezTo>
                  <a:close/>
                  <a:moveTo>
                    <a:pt x="341" y="500"/>
                  </a:moveTo>
                  <a:cubicBezTo>
                    <a:pt x="322" y="500"/>
                    <a:pt x="302" y="507"/>
                    <a:pt x="287" y="520"/>
                  </a:cubicBezTo>
                  <a:cubicBezTo>
                    <a:pt x="169" y="619"/>
                    <a:pt x="169" y="619"/>
                    <a:pt x="169" y="619"/>
                  </a:cubicBezTo>
                  <a:cubicBezTo>
                    <a:pt x="169" y="535"/>
                    <a:pt x="169" y="535"/>
                    <a:pt x="169" y="535"/>
                  </a:cubicBezTo>
                  <a:cubicBezTo>
                    <a:pt x="169" y="516"/>
                    <a:pt x="153" y="500"/>
                    <a:pt x="133" y="500"/>
                  </a:cubicBezTo>
                  <a:cubicBezTo>
                    <a:pt x="81" y="500"/>
                    <a:pt x="81" y="500"/>
                    <a:pt x="81" y="500"/>
                  </a:cubicBezTo>
                  <a:cubicBezTo>
                    <a:pt x="61" y="500"/>
                    <a:pt x="45" y="484"/>
                    <a:pt x="45" y="464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61"/>
                    <a:pt x="61" y="45"/>
                    <a:pt x="81" y="45"/>
                  </a:cubicBezTo>
                  <a:cubicBezTo>
                    <a:pt x="699" y="45"/>
                    <a:pt x="699" y="45"/>
                    <a:pt x="699" y="45"/>
                  </a:cubicBezTo>
                  <a:cubicBezTo>
                    <a:pt x="719" y="45"/>
                    <a:pt x="735" y="61"/>
                    <a:pt x="735" y="81"/>
                  </a:cubicBezTo>
                  <a:cubicBezTo>
                    <a:pt x="735" y="250"/>
                    <a:pt x="735" y="250"/>
                    <a:pt x="735" y="250"/>
                  </a:cubicBezTo>
                  <a:cubicBezTo>
                    <a:pt x="637" y="250"/>
                    <a:pt x="637" y="250"/>
                    <a:pt x="637" y="250"/>
                  </a:cubicBezTo>
                  <a:cubicBezTo>
                    <a:pt x="585" y="250"/>
                    <a:pt x="542" y="293"/>
                    <a:pt x="542" y="345"/>
                  </a:cubicBezTo>
                  <a:cubicBezTo>
                    <a:pt x="542" y="500"/>
                    <a:pt x="542" y="500"/>
                    <a:pt x="542" y="500"/>
                  </a:cubicBezTo>
                  <a:lnTo>
                    <a:pt x="341" y="500"/>
                  </a:lnTo>
                  <a:close/>
                  <a:moveTo>
                    <a:pt x="1460" y="824"/>
                  </a:moveTo>
                  <a:cubicBezTo>
                    <a:pt x="1460" y="852"/>
                    <a:pt x="1438" y="874"/>
                    <a:pt x="1410" y="874"/>
                  </a:cubicBezTo>
                  <a:cubicBezTo>
                    <a:pt x="1344" y="874"/>
                    <a:pt x="1344" y="874"/>
                    <a:pt x="1344" y="874"/>
                  </a:cubicBezTo>
                  <a:cubicBezTo>
                    <a:pt x="1323" y="874"/>
                    <a:pt x="1305" y="892"/>
                    <a:pt x="1305" y="913"/>
                  </a:cubicBezTo>
                  <a:cubicBezTo>
                    <a:pt x="1305" y="1030"/>
                    <a:pt x="1305" y="1030"/>
                    <a:pt x="1305" y="1030"/>
                  </a:cubicBezTo>
                  <a:cubicBezTo>
                    <a:pt x="1149" y="898"/>
                    <a:pt x="1149" y="898"/>
                    <a:pt x="1149" y="898"/>
                  </a:cubicBezTo>
                  <a:cubicBezTo>
                    <a:pt x="1131" y="883"/>
                    <a:pt x="1108" y="874"/>
                    <a:pt x="1084" y="874"/>
                  </a:cubicBezTo>
                  <a:cubicBezTo>
                    <a:pt x="637" y="874"/>
                    <a:pt x="637" y="874"/>
                    <a:pt x="637" y="874"/>
                  </a:cubicBezTo>
                  <a:cubicBezTo>
                    <a:pt x="610" y="874"/>
                    <a:pt x="587" y="852"/>
                    <a:pt x="587" y="824"/>
                  </a:cubicBezTo>
                  <a:cubicBezTo>
                    <a:pt x="587" y="345"/>
                    <a:pt x="587" y="345"/>
                    <a:pt x="587" y="345"/>
                  </a:cubicBezTo>
                  <a:cubicBezTo>
                    <a:pt x="587" y="318"/>
                    <a:pt x="610" y="295"/>
                    <a:pt x="637" y="295"/>
                  </a:cubicBezTo>
                  <a:cubicBezTo>
                    <a:pt x="1410" y="295"/>
                    <a:pt x="1410" y="295"/>
                    <a:pt x="1410" y="295"/>
                  </a:cubicBezTo>
                  <a:cubicBezTo>
                    <a:pt x="1438" y="295"/>
                    <a:pt x="1460" y="318"/>
                    <a:pt x="1460" y="345"/>
                  </a:cubicBezTo>
                  <a:lnTo>
                    <a:pt x="1460" y="8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208713" y="3227388"/>
              <a:ext cx="1833563" cy="173037"/>
            </a:xfrm>
            <a:custGeom>
              <a:avLst/>
              <a:gdLst>
                <a:gd name="T0" fmla="*/ 489 w 489"/>
                <a:gd name="T1" fmla="*/ 23 h 46"/>
                <a:gd name="T2" fmla="*/ 467 w 489"/>
                <a:gd name="T3" fmla="*/ 46 h 46"/>
                <a:gd name="T4" fmla="*/ 23 w 489"/>
                <a:gd name="T5" fmla="*/ 46 h 46"/>
                <a:gd name="T6" fmla="*/ 0 w 489"/>
                <a:gd name="T7" fmla="*/ 23 h 46"/>
                <a:gd name="T8" fmla="*/ 23 w 489"/>
                <a:gd name="T9" fmla="*/ 0 h 46"/>
                <a:gd name="T10" fmla="*/ 467 w 489"/>
                <a:gd name="T11" fmla="*/ 0 h 46"/>
                <a:gd name="T12" fmla="*/ 489 w 489"/>
                <a:gd name="T13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6">
                  <a:moveTo>
                    <a:pt x="489" y="23"/>
                  </a:moveTo>
                  <a:cubicBezTo>
                    <a:pt x="489" y="35"/>
                    <a:pt x="479" y="46"/>
                    <a:pt x="467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10" y="46"/>
                    <a:pt x="0" y="35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6208713" y="3786188"/>
              <a:ext cx="1833563" cy="168275"/>
            </a:xfrm>
            <a:custGeom>
              <a:avLst/>
              <a:gdLst>
                <a:gd name="T0" fmla="*/ 489 w 489"/>
                <a:gd name="T1" fmla="*/ 22 h 45"/>
                <a:gd name="T2" fmla="*/ 467 w 489"/>
                <a:gd name="T3" fmla="*/ 45 h 45"/>
                <a:gd name="T4" fmla="*/ 23 w 489"/>
                <a:gd name="T5" fmla="*/ 45 h 45"/>
                <a:gd name="T6" fmla="*/ 0 w 489"/>
                <a:gd name="T7" fmla="*/ 22 h 45"/>
                <a:gd name="T8" fmla="*/ 23 w 489"/>
                <a:gd name="T9" fmla="*/ 0 h 45"/>
                <a:gd name="T10" fmla="*/ 467 w 489"/>
                <a:gd name="T11" fmla="*/ 0 h 45"/>
                <a:gd name="T12" fmla="*/ 489 w 489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5">
                  <a:moveTo>
                    <a:pt x="489" y="22"/>
                  </a:moveTo>
                  <a:cubicBezTo>
                    <a:pt x="489" y="35"/>
                    <a:pt x="479" y="45"/>
                    <a:pt x="467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3924301" y="1936750"/>
              <a:ext cx="1593850" cy="169862"/>
            </a:xfrm>
            <a:custGeom>
              <a:avLst/>
              <a:gdLst>
                <a:gd name="T0" fmla="*/ 425 w 425"/>
                <a:gd name="T1" fmla="*/ 22 h 45"/>
                <a:gd name="T2" fmla="*/ 403 w 425"/>
                <a:gd name="T3" fmla="*/ 45 h 45"/>
                <a:gd name="T4" fmla="*/ 23 w 425"/>
                <a:gd name="T5" fmla="*/ 45 h 45"/>
                <a:gd name="T6" fmla="*/ 0 w 425"/>
                <a:gd name="T7" fmla="*/ 22 h 45"/>
                <a:gd name="T8" fmla="*/ 23 w 425"/>
                <a:gd name="T9" fmla="*/ 0 h 45"/>
                <a:gd name="T10" fmla="*/ 403 w 425"/>
                <a:gd name="T11" fmla="*/ 0 h 45"/>
                <a:gd name="T12" fmla="*/ 425 w 425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45">
                  <a:moveTo>
                    <a:pt x="425" y="22"/>
                  </a:moveTo>
                  <a:cubicBezTo>
                    <a:pt x="425" y="35"/>
                    <a:pt x="415" y="45"/>
                    <a:pt x="40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2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403" y="0"/>
                    <a:pt x="403" y="0"/>
                    <a:pt x="403" y="0"/>
                  </a:cubicBezTo>
                  <a:cubicBezTo>
                    <a:pt x="415" y="0"/>
                    <a:pt x="425" y="10"/>
                    <a:pt x="42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3924301" y="2371725"/>
              <a:ext cx="1136650" cy="169862"/>
            </a:xfrm>
            <a:custGeom>
              <a:avLst/>
              <a:gdLst>
                <a:gd name="T0" fmla="*/ 303 w 303"/>
                <a:gd name="T1" fmla="*/ 23 h 45"/>
                <a:gd name="T2" fmla="*/ 281 w 303"/>
                <a:gd name="T3" fmla="*/ 45 h 45"/>
                <a:gd name="T4" fmla="*/ 23 w 303"/>
                <a:gd name="T5" fmla="*/ 45 h 45"/>
                <a:gd name="T6" fmla="*/ 0 w 303"/>
                <a:gd name="T7" fmla="*/ 23 h 45"/>
                <a:gd name="T8" fmla="*/ 23 w 303"/>
                <a:gd name="T9" fmla="*/ 0 h 45"/>
                <a:gd name="T10" fmla="*/ 281 w 303"/>
                <a:gd name="T11" fmla="*/ 0 h 45"/>
                <a:gd name="T12" fmla="*/ 303 w 303"/>
                <a:gd name="T13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5">
                  <a:moveTo>
                    <a:pt x="303" y="23"/>
                  </a:moveTo>
                  <a:cubicBezTo>
                    <a:pt x="303" y="35"/>
                    <a:pt x="293" y="45"/>
                    <a:pt x="281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3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293" y="0"/>
                    <a:pt x="303" y="10"/>
                    <a:pt x="30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7" name="Freeform 6"/>
          <p:cNvSpPr>
            <a:spLocks/>
          </p:cNvSpPr>
          <p:nvPr userDrawn="1"/>
        </p:nvSpPr>
        <p:spPr bwMode="auto">
          <a:xfrm>
            <a:off x="2847918" y="296368"/>
            <a:ext cx="9348607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9995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10211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4"/>
              <a:gd name="connsiteY0" fmla="*/ 0 h 10000"/>
              <a:gd name="connsiteX1" fmla="*/ 0 w 10214"/>
              <a:gd name="connsiteY1" fmla="*/ 0 h 10000"/>
              <a:gd name="connsiteX2" fmla="*/ 189 w 10214"/>
              <a:gd name="connsiteY2" fmla="*/ 5021 h 10000"/>
              <a:gd name="connsiteX3" fmla="*/ 0 w 10214"/>
              <a:gd name="connsiteY3" fmla="*/ 9994 h 10000"/>
              <a:gd name="connsiteX4" fmla="*/ 10211 w 10214"/>
              <a:gd name="connsiteY4" fmla="*/ 10000 h 10000"/>
              <a:gd name="connsiteX5" fmla="*/ 10214 w 10214"/>
              <a:gd name="connsiteY5" fmla="*/ 6152 h 10000"/>
              <a:gd name="connsiteX6" fmla="*/ 10211 w 10214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14" h="10000">
                <a:moveTo>
                  <a:pt x="10211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10211" y="10000"/>
                </a:lnTo>
                <a:cubicBezTo>
                  <a:pt x="10209" y="8184"/>
                  <a:pt x="10214" y="8051"/>
                  <a:pt x="10214" y="6152"/>
                </a:cubicBezTo>
                <a:cubicBezTo>
                  <a:pt x="10212" y="3296"/>
                  <a:pt x="10212" y="2674"/>
                  <a:pt x="1021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8" name="Freeform 11"/>
          <p:cNvSpPr>
            <a:spLocks/>
          </p:cNvSpPr>
          <p:nvPr userDrawn="1"/>
        </p:nvSpPr>
        <p:spPr bwMode="auto">
          <a:xfrm>
            <a:off x="2742547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#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2284" y="1233487"/>
            <a:ext cx="10558800" cy="4680000"/>
          </a:xfrm>
        </p:spPr>
        <p:txBody>
          <a:bodyPr/>
          <a:lstStyle>
            <a:lvl1pPr marL="301625" marR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2pPr>
            <a:lvl3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3pPr>
            <a:lvl4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4pPr>
            <a:lvl5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5pPr>
          </a:lstStyle>
          <a:p>
            <a:pPr marL="301625" marR="0" lvl="0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学完本课程后，您将能够：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目标</a:t>
            </a:r>
            <a:endParaRPr lang="en-US" altLang="zh-CN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8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43372" y="440668"/>
            <a:ext cx="533970" cy="533470"/>
            <a:chOff x="2960687" y="4865687"/>
            <a:chExt cx="1698626" cy="1697038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2960687" y="5251450"/>
              <a:ext cx="1311275" cy="1311275"/>
            </a:xfrm>
            <a:custGeom>
              <a:avLst/>
              <a:gdLst>
                <a:gd name="T0" fmla="*/ 1114 w 1293"/>
                <a:gd name="T1" fmla="*/ 294 h 1293"/>
                <a:gd name="T2" fmla="*/ 1233 w 1293"/>
                <a:gd name="T3" fmla="*/ 647 h 1293"/>
                <a:gd name="T4" fmla="*/ 647 w 1293"/>
                <a:gd name="T5" fmla="*/ 1233 h 1293"/>
                <a:gd name="T6" fmla="*/ 60 w 1293"/>
                <a:gd name="T7" fmla="*/ 647 h 1293"/>
                <a:gd name="T8" fmla="*/ 647 w 1293"/>
                <a:gd name="T9" fmla="*/ 60 h 1293"/>
                <a:gd name="T10" fmla="*/ 1001 w 1293"/>
                <a:gd name="T11" fmla="*/ 180 h 1293"/>
                <a:gd name="T12" fmla="*/ 1044 w 1293"/>
                <a:gd name="T13" fmla="*/ 137 h 1293"/>
                <a:gd name="T14" fmla="*/ 647 w 1293"/>
                <a:gd name="T15" fmla="*/ 0 h 1293"/>
                <a:gd name="T16" fmla="*/ 0 w 1293"/>
                <a:gd name="T17" fmla="*/ 647 h 1293"/>
                <a:gd name="T18" fmla="*/ 647 w 1293"/>
                <a:gd name="T19" fmla="*/ 1293 h 1293"/>
                <a:gd name="T20" fmla="*/ 1293 w 1293"/>
                <a:gd name="T21" fmla="*/ 647 h 1293"/>
                <a:gd name="T22" fmla="*/ 1157 w 1293"/>
                <a:gd name="T23" fmla="*/ 251 h 1293"/>
                <a:gd name="T24" fmla="*/ 1114 w 1293"/>
                <a:gd name="T25" fmla="*/ 294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3" h="1293">
                  <a:moveTo>
                    <a:pt x="1114" y="294"/>
                  </a:moveTo>
                  <a:cubicBezTo>
                    <a:pt x="1189" y="392"/>
                    <a:pt x="1233" y="514"/>
                    <a:pt x="1233" y="647"/>
                  </a:cubicBezTo>
                  <a:cubicBezTo>
                    <a:pt x="1233" y="970"/>
                    <a:pt x="970" y="1233"/>
                    <a:pt x="647" y="1233"/>
                  </a:cubicBezTo>
                  <a:cubicBezTo>
                    <a:pt x="323" y="1233"/>
                    <a:pt x="60" y="970"/>
                    <a:pt x="60" y="647"/>
                  </a:cubicBezTo>
                  <a:cubicBezTo>
                    <a:pt x="60" y="323"/>
                    <a:pt x="323" y="60"/>
                    <a:pt x="647" y="60"/>
                  </a:cubicBezTo>
                  <a:cubicBezTo>
                    <a:pt x="780" y="60"/>
                    <a:pt x="903" y="105"/>
                    <a:pt x="1001" y="180"/>
                  </a:cubicBezTo>
                  <a:cubicBezTo>
                    <a:pt x="1044" y="137"/>
                    <a:pt x="1044" y="137"/>
                    <a:pt x="1044" y="137"/>
                  </a:cubicBezTo>
                  <a:cubicBezTo>
                    <a:pt x="934" y="52"/>
                    <a:pt x="796" y="0"/>
                    <a:pt x="647" y="0"/>
                  </a:cubicBezTo>
                  <a:cubicBezTo>
                    <a:pt x="290" y="0"/>
                    <a:pt x="0" y="290"/>
                    <a:pt x="0" y="647"/>
                  </a:cubicBezTo>
                  <a:cubicBezTo>
                    <a:pt x="0" y="1003"/>
                    <a:pt x="290" y="1293"/>
                    <a:pt x="647" y="1293"/>
                  </a:cubicBezTo>
                  <a:cubicBezTo>
                    <a:pt x="1003" y="1293"/>
                    <a:pt x="1293" y="1003"/>
                    <a:pt x="1293" y="647"/>
                  </a:cubicBezTo>
                  <a:cubicBezTo>
                    <a:pt x="1293" y="498"/>
                    <a:pt x="1242" y="360"/>
                    <a:pt x="1157" y="251"/>
                  </a:cubicBezTo>
                  <a:lnTo>
                    <a:pt x="1114" y="2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168650" y="5459413"/>
              <a:ext cx="895350" cy="895350"/>
            </a:xfrm>
            <a:custGeom>
              <a:avLst/>
              <a:gdLst>
                <a:gd name="T0" fmla="*/ 762 w 883"/>
                <a:gd name="T1" fmla="*/ 235 h 883"/>
                <a:gd name="T2" fmla="*/ 823 w 883"/>
                <a:gd name="T3" fmla="*/ 442 h 883"/>
                <a:gd name="T4" fmla="*/ 442 w 883"/>
                <a:gd name="T5" fmla="*/ 823 h 883"/>
                <a:gd name="T6" fmla="*/ 60 w 883"/>
                <a:gd name="T7" fmla="*/ 442 h 883"/>
                <a:gd name="T8" fmla="*/ 442 w 883"/>
                <a:gd name="T9" fmla="*/ 60 h 883"/>
                <a:gd name="T10" fmla="*/ 649 w 883"/>
                <a:gd name="T11" fmla="*/ 122 h 883"/>
                <a:gd name="T12" fmla="*/ 692 w 883"/>
                <a:gd name="T13" fmla="*/ 78 h 883"/>
                <a:gd name="T14" fmla="*/ 442 w 883"/>
                <a:gd name="T15" fmla="*/ 0 h 883"/>
                <a:gd name="T16" fmla="*/ 0 w 883"/>
                <a:gd name="T17" fmla="*/ 442 h 883"/>
                <a:gd name="T18" fmla="*/ 442 w 883"/>
                <a:gd name="T19" fmla="*/ 883 h 883"/>
                <a:gd name="T20" fmla="*/ 883 w 883"/>
                <a:gd name="T21" fmla="*/ 442 h 883"/>
                <a:gd name="T22" fmla="*/ 806 w 883"/>
                <a:gd name="T23" fmla="*/ 192 h 883"/>
                <a:gd name="T24" fmla="*/ 762 w 883"/>
                <a:gd name="T25" fmla="*/ 235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3" h="883">
                  <a:moveTo>
                    <a:pt x="762" y="235"/>
                  </a:moveTo>
                  <a:cubicBezTo>
                    <a:pt x="801" y="295"/>
                    <a:pt x="823" y="366"/>
                    <a:pt x="823" y="442"/>
                  </a:cubicBezTo>
                  <a:cubicBezTo>
                    <a:pt x="823" y="652"/>
                    <a:pt x="652" y="823"/>
                    <a:pt x="442" y="823"/>
                  </a:cubicBezTo>
                  <a:cubicBezTo>
                    <a:pt x="231" y="823"/>
                    <a:pt x="60" y="652"/>
                    <a:pt x="60" y="442"/>
                  </a:cubicBezTo>
                  <a:cubicBezTo>
                    <a:pt x="60" y="231"/>
                    <a:pt x="231" y="60"/>
                    <a:pt x="442" y="60"/>
                  </a:cubicBezTo>
                  <a:cubicBezTo>
                    <a:pt x="518" y="60"/>
                    <a:pt x="589" y="83"/>
                    <a:pt x="649" y="122"/>
                  </a:cubicBezTo>
                  <a:cubicBezTo>
                    <a:pt x="692" y="78"/>
                    <a:pt x="692" y="78"/>
                    <a:pt x="692" y="78"/>
                  </a:cubicBezTo>
                  <a:cubicBezTo>
                    <a:pt x="621" y="29"/>
                    <a:pt x="535" y="0"/>
                    <a:pt x="442" y="0"/>
                  </a:cubicBezTo>
                  <a:cubicBezTo>
                    <a:pt x="198" y="0"/>
                    <a:pt x="0" y="198"/>
                    <a:pt x="0" y="442"/>
                  </a:cubicBezTo>
                  <a:cubicBezTo>
                    <a:pt x="0" y="685"/>
                    <a:pt x="198" y="883"/>
                    <a:pt x="442" y="883"/>
                  </a:cubicBezTo>
                  <a:cubicBezTo>
                    <a:pt x="685" y="883"/>
                    <a:pt x="883" y="685"/>
                    <a:pt x="883" y="442"/>
                  </a:cubicBezTo>
                  <a:cubicBezTo>
                    <a:pt x="883" y="349"/>
                    <a:pt x="855" y="263"/>
                    <a:pt x="806" y="192"/>
                  </a:cubicBezTo>
                  <a:lnTo>
                    <a:pt x="762" y="2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3384550" y="5675313"/>
              <a:ext cx="463550" cy="463550"/>
            </a:xfrm>
            <a:custGeom>
              <a:avLst/>
              <a:gdLst>
                <a:gd name="T0" fmla="*/ 390 w 457"/>
                <a:gd name="T1" fmla="*/ 181 h 457"/>
                <a:gd name="T2" fmla="*/ 397 w 457"/>
                <a:gd name="T3" fmla="*/ 229 h 457"/>
                <a:gd name="T4" fmla="*/ 229 w 457"/>
                <a:gd name="T5" fmla="*/ 397 h 457"/>
                <a:gd name="T6" fmla="*/ 60 w 457"/>
                <a:gd name="T7" fmla="*/ 229 h 457"/>
                <a:gd name="T8" fmla="*/ 229 w 457"/>
                <a:gd name="T9" fmla="*/ 60 h 457"/>
                <a:gd name="T10" fmla="*/ 277 w 457"/>
                <a:gd name="T11" fmla="*/ 67 h 457"/>
                <a:gd name="T12" fmla="*/ 324 w 457"/>
                <a:gd name="T13" fmla="*/ 21 h 457"/>
                <a:gd name="T14" fmla="*/ 229 w 457"/>
                <a:gd name="T15" fmla="*/ 0 h 457"/>
                <a:gd name="T16" fmla="*/ 0 w 457"/>
                <a:gd name="T17" fmla="*/ 229 h 457"/>
                <a:gd name="T18" fmla="*/ 229 w 457"/>
                <a:gd name="T19" fmla="*/ 457 h 457"/>
                <a:gd name="T20" fmla="*/ 457 w 457"/>
                <a:gd name="T21" fmla="*/ 229 h 457"/>
                <a:gd name="T22" fmla="*/ 437 w 457"/>
                <a:gd name="T23" fmla="*/ 134 h 457"/>
                <a:gd name="T24" fmla="*/ 390 w 457"/>
                <a:gd name="T25" fmla="*/ 181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7" h="457">
                  <a:moveTo>
                    <a:pt x="390" y="181"/>
                  </a:moveTo>
                  <a:cubicBezTo>
                    <a:pt x="395" y="196"/>
                    <a:pt x="397" y="212"/>
                    <a:pt x="397" y="229"/>
                  </a:cubicBezTo>
                  <a:cubicBezTo>
                    <a:pt x="397" y="322"/>
                    <a:pt x="322" y="397"/>
                    <a:pt x="229" y="397"/>
                  </a:cubicBezTo>
                  <a:cubicBezTo>
                    <a:pt x="136" y="397"/>
                    <a:pt x="60" y="322"/>
                    <a:pt x="60" y="229"/>
                  </a:cubicBezTo>
                  <a:cubicBezTo>
                    <a:pt x="60" y="136"/>
                    <a:pt x="136" y="60"/>
                    <a:pt x="229" y="60"/>
                  </a:cubicBezTo>
                  <a:cubicBezTo>
                    <a:pt x="245" y="60"/>
                    <a:pt x="262" y="63"/>
                    <a:pt x="277" y="67"/>
                  </a:cubicBezTo>
                  <a:cubicBezTo>
                    <a:pt x="324" y="21"/>
                    <a:pt x="324" y="21"/>
                    <a:pt x="324" y="21"/>
                  </a:cubicBezTo>
                  <a:cubicBezTo>
                    <a:pt x="295" y="8"/>
                    <a:pt x="263" y="0"/>
                    <a:pt x="229" y="0"/>
                  </a:cubicBezTo>
                  <a:cubicBezTo>
                    <a:pt x="103" y="0"/>
                    <a:pt x="0" y="103"/>
                    <a:pt x="0" y="229"/>
                  </a:cubicBezTo>
                  <a:cubicBezTo>
                    <a:pt x="0" y="355"/>
                    <a:pt x="103" y="457"/>
                    <a:pt x="229" y="457"/>
                  </a:cubicBezTo>
                  <a:cubicBezTo>
                    <a:pt x="355" y="457"/>
                    <a:pt x="457" y="355"/>
                    <a:pt x="457" y="229"/>
                  </a:cubicBezTo>
                  <a:cubicBezTo>
                    <a:pt x="457" y="195"/>
                    <a:pt x="450" y="163"/>
                    <a:pt x="437" y="134"/>
                  </a:cubicBezTo>
                  <a:lnTo>
                    <a:pt x="390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3582988" y="5092700"/>
              <a:ext cx="850900" cy="844550"/>
            </a:xfrm>
            <a:custGeom>
              <a:avLst/>
              <a:gdLst>
                <a:gd name="T0" fmla="*/ 33 w 839"/>
                <a:gd name="T1" fmla="*/ 834 h 834"/>
                <a:gd name="T2" fmla="*/ 11 w 839"/>
                <a:gd name="T3" fmla="*/ 825 h 834"/>
                <a:gd name="T4" fmla="*/ 11 w 839"/>
                <a:gd name="T5" fmla="*/ 782 h 834"/>
                <a:gd name="T6" fmla="*/ 785 w 839"/>
                <a:gd name="T7" fmla="*/ 12 h 834"/>
                <a:gd name="T8" fmla="*/ 827 w 839"/>
                <a:gd name="T9" fmla="*/ 12 h 834"/>
                <a:gd name="T10" fmla="*/ 827 w 839"/>
                <a:gd name="T11" fmla="*/ 54 h 834"/>
                <a:gd name="T12" fmla="*/ 54 w 839"/>
                <a:gd name="T13" fmla="*/ 825 h 834"/>
                <a:gd name="T14" fmla="*/ 33 w 839"/>
                <a:gd name="T15" fmla="*/ 834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9" h="834">
                  <a:moveTo>
                    <a:pt x="33" y="834"/>
                  </a:moveTo>
                  <a:cubicBezTo>
                    <a:pt x="25" y="834"/>
                    <a:pt x="17" y="831"/>
                    <a:pt x="11" y="825"/>
                  </a:cubicBezTo>
                  <a:cubicBezTo>
                    <a:pt x="0" y="813"/>
                    <a:pt x="0" y="794"/>
                    <a:pt x="11" y="782"/>
                  </a:cubicBezTo>
                  <a:cubicBezTo>
                    <a:pt x="785" y="12"/>
                    <a:pt x="785" y="12"/>
                    <a:pt x="785" y="12"/>
                  </a:cubicBezTo>
                  <a:cubicBezTo>
                    <a:pt x="796" y="0"/>
                    <a:pt x="815" y="0"/>
                    <a:pt x="827" y="12"/>
                  </a:cubicBezTo>
                  <a:cubicBezTo>
                    <a:pt x="839" y="24"/>
                    <a:pt x="839" y="43"/>
                    <a:pt x="827" y="54"/>
                  </a:cubicBezTo>
                  <a:cubicBezTo>
                    <a:pt x="54" y="825"/>
                    <a:pt x="54" y="825"/>
                    <a:pt x="54" y="825"/>
                  </a:cubicBezTo>
                  <a:cubicBezTo>
                    <a:pt x="48" y="831"/>
                    <a:pt x="40" y="834"/>
                    <a:pt x="33" y="8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10"/>
            <p:cNvSpPr>
              <a:spLocks noEditPoints="1"/>
            </p:cNvSpPr>
            <p:nvPr/>
          </p:nvSpPr>
          <p:spPr bwMode="auto">
            <a:xfrm>
              <a:off x="4140200" y="4865687"/>
              <a:ext cx="301625" cy="500063"/>
            </a:xfrm>
            <a:custGeom>
              <a:avLst/>
              <a:gdLst>
                <a:gd name="T0" fmla="*/ 50 w 298"/>
                <a:gd name="T1" fmla="*/ 492 h 492"/>
                <a:gd name="T2" fmla="*/ 40 w 298"/>
                <a:gd name="T3" fmla="*/ 490 h 492"/>
                <a:gd name="T4" fmla="*/ 20 w 298"/>
                <a:gd name="T5" fmla="*/ 464 h 492"/>
                <a:gd name="T6" fmla="*/ 1 w 298"/>
                <a:gd name="T7" fmla="*/ 252 h 492"/>
                <a:gd name="T8" fmla="*/ 10 w 298"/>
                <a:gd name="T9" fmla="*/ 228 h 492"/>
                <a:gd name="T10" fmla="*/ 227 w 298"/>
                <a:gd name="T11" fmla="*/ 11 h 492"/>
                <a:gd name="T12" fmla="*/ 259 w 298"/>
                <a:gd name="T13" fmla="*/ 4 h 492"/>
                <a:gd name="T14" fmla="*/ 278 w 298"/>
                <a:gd name="T15" fmla="*/ 29 h 492"/>
                <a:gd name="T16" fmla="*/ 297 w 298"/>
                <a:gd name="T17" fmla="*/ 242 h 492"/>
                <a:gd name="T18" fmla="*/ 289 w 298"/>
                <a:gd name="T19" fmla="*/ 266 h 492"/>
                <a:gd name="T20" fmla="*/ 71 w 298"/>
                <a:gd name="T21" fmla="*/ 483 h 492"/>
                <a:gd name="T22" fmla="*/ 50 w 298"/>
                <a:gd name="T23" fmla="*/ 492 h 492"/>
                <a:gd name="T24" fmla="*/ 62 w 298"/>
                <a:gd name="T25" fmla="*/ 260 h 492"/>
                <a:gd name="T26" fmla="*/ 74 w 298"/>
                <a:gd name="T27" fmla="*/ 395 h 492"/>
                <a:gd name="T28" fmla="*/ 236 w 298"/>
                <a:gd name="T29" fmla="*/ 233 h 492"/>
                <a:gd name="T30" fmla="*/ 224 w 298"/>
                <a:gd name="T31" fmla="*/ 99 h 492"/>
                <a:gd name="T32" fmla="*/ 62 w 298"/>
                <a:gd name="T33" fmla="*/ 26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8" h="492">
                  <a:moveTo>
                    <a:pt x="50" y="492"/>
                  </a:moveTo>
                  <a:cubicBezTo>
                    <a:pt x="46" y="492"/>
                    <a:pt x="43" y="491"/>
                    <a:pt x="40" y="490"/>
                  </a:cubicBezTo>
                  <a:cubicBezTo>
                    <a:pt x="29" y="486"/>
                    <a:pt x="21" y="476"/>
                    <a:pt x="20" y="464"/>
                  </a:cubicBezTo>
                  <a:cubicBezTo>
                    <a:pt x="1" y="252"/>
                    <a:pt x="1" y="252"/>
                    <a:pt x="1" y="252"/>
                  </a:cubicBezTo>
                  <a:cubicBezTo>
                    <a:pt x="0" y="243"/>
                    <a:pt x="3" y="234"/>
                    <a:pt x="10" y="228"/>
                  </a:cubicBezTo>
                  <a:cubicBezTo>
                    <a:pt x="227" y="11"/>
                    <a:pt x="227" y="11"/>
                    <a:pt x="227" y="11"/>
                  </a:cubicBezTo>
                  <a:cubicBezTo>
                    <a:pt x="235" y="2"/>
                    <a:pt x="248" y="0"/>
                    <a:pt x="259" y="4"/>
                  </a:cubicBezTo>
                  <a:cubicBezTo>
                    <a:pt x="270" y="7"/>
                    <a:pt x="277" y="17"/>
                    <a:pt x="278" y="29"/>
                  </a:cubicBezTo>
                  <a:cubicBezTo>
                    <a:pt x="297" y="242"/>
                    <a:pt x="297" y="242"/>
                    <a:pt x="297" y="242"/>
                  </a:cubicBezTo>
                  <a:cubicBezTo>
                    <a:pt x="298" y="251"/>
                    <a:pt x="295" y="259"/>
                    <a:pt x="289" y="266"/>
                  </a:cubicBezTo>
                  <a:cubicBezTo>
                    <a:pt x="71" y="483"/>
                    <a:pt x="71" y="483"/>
                    <a:pt x="71" y="483"/>
                  </a:cubicBezTo>
                  <a:cubicBezTo>
                    <a:pt x="65" y="489"/>
                    <a:pt x="58" y="492"/>
                    <a:pt x="50" y="492"/>
                  </a:cubicBezTo>
                  <a:close/>
                  <a:moveTo>
                    <a:pt x="62" y="260"/>
                  </a:moveTo>
                  <a:cubicBezTo>
                    <a:pt x="74" y="395"/>
                    <a:pt x="74" y="395"/>
                    <a:pt x="74" y="395"/>
                  </a:cubicBezTo>
                  <a:cubicBezTo>
                    <a:pt x="236" y="233"/>
                    <a:pt x="236" y="233"/>
                    <a:pt x="236" y="233"/>
                  </a:cubicBezTo>
                  <a:cubicBezTo>
                    <a:pt x="224" y="99"/>
                    <a:pt x="224" y="99"/>
                    <a:pt x="224" y="99"/>
                  </a:cubicBezTo>
                  <a:lnTo>
                    <a:pt x="62" y="2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/>
          </p:nvSpPr>
          <p:spPr bwMode="auto">
            <a:xfrm>
              <a:off x="4157663" y="5083175"/>
              <a:ext cx="501650" cy="301625"/>
            </a:xfrm>
            <a:custGeom>
              <a:avLst/>
              <a:gdLst>
                <a:gd name="T0" fmla="*/ 245 w 494"/>
                <a:gd name="T1" fmla="*/ 297 h 297"/>
                <a:gd name="T2" fmla="*/ 242 w 494"/>
                <a:gd name="T3" fmla="*/ 296 h 297"/>
                <a:gd name="T4" fmla="*/ 29 w 494"/>
                <a:gd name="T5" fmla="*/ 278 h 297"/>
                <a:gd name="T6" fmla="*/ 4 w 494"/>
                <a:gd name="T7" fmla="*/ 258 h 297"/>
                <a:gd name="T8" fmla="*/ 11 w 494"/>
                <a:gd name="T9" fmla="*/ 226 h 297"/>
                <a:gd name="T10" fmla="*/ 228 w 494"/>
                <a:gd name="T11" fmla="*/ 9 h 297"/>
                <a:gd name="T12" fmla="*/ 252 w 494"/>
                <a:gd name="T13" fmla="*/ 0 h 297"/>
                <a:gd name="T14" fmla="*/ 464 w 494"/>
                <a:gd name="T15" fmla="*/ 19 h 297"/>
                <a:gd name="T16" fmla="*/ 490 w 494"/>
                <a:gd name="T17" fmla="*/ 39 h 297"/>
                <a:gd name="T18" fmla="*/ 483 w 494"/>
                <a:gd name="T19" fmla="*/ 70 h 297"/>
                <a:gd name="T20" fmla="*/ 266 w 494"/>
                <a:gd name="T21" fmla="*/ 288 h 297"/>
                <a:gd name="T22" fmla="*/ 245 w 494"/>
                <a:gd name="T23" fmla="*/ 297 h 297"/>
                <a:gd name="T24" fmla="*/ 99 w 494"/>
                <a:gd name="T25" fmla="*/ 223 h 297"/>
                <a:gd name="T26" fmla="*/ 233 w 494"/>
                <a:gd name="T27" fmla="*/ 235 h 297"/>
                <a:gd name="T28" fmla="*/ 395 w 494"/>
                <a:gd name="T29" fmla="*/ 73 h 297"/>
                <a:gd name="T30" fmla="*/ 261 w 494"/>
                <a:gd name="T31" fmla="*/ 62 h 297"/>
                <a:gd name="T32" fmla="*/ 99 w 494"/>
                <a:gd name="T33" fmla="*/ 223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4" h="297">
                  <a:moveTo>
                    <a:pt x="245" y="297"/>
                  </a:moveTo>
                  <a:cubicBezTo>
                    <a:pt x="244" y="297"/>
                    <a:pt x="243" y="297"/>
                    <a:pt x="242" y="296"/>
                  </a:cubicBezTo>
                  <a:cubicBezTo>
                    <a:pt x="29" y="278"/>
                    <a:pt x="29" y="278"/>
                    <a:pt x="29" y="278"/>
                  </a:cubicBezTo>
                  <a:cubicBezTo>
                    <a:pt x="18" y="277"/>
                    <a:pt x="8" y="269"/>
                    <a:pt x="4" y="258"/>
                  </a:cubicBezTo>
                  <a:cubicBezTo>
                    <a:pt x="0" y="247"/>
                    <a:pt x="2" y="235"/>
                    <a:pt x="11" y="226"/>
                  </a:cubicBezTo>
                  <a:cubicBezTo>
                    <a:pt x="228" y="9"/>
                    <a:pt x="228" y="9"/>
                    <a:pt x="228" y="9"/>
                  </a:cubicBezTo>
                  <a:cubicBezTo>
                    <a:pt x="234" y="3"/>
                    <a:pt x="243" y="0"/>
                    <a:pt x="252" y="0"/>
                  </a:cubicBezTo>
                  <a:cubicBezTo>
                    <a:pt x="464" y="19"/>
                    <a:pt x="464" y="19"/>
                    <a:pt x="464" y="19"/>
                  </a:cubicBezTo>
                  <a:cubicBezTo>
                    <a:pt x="476" y="20"/>
                    <a:pt x="486" y="28"/>
                    <a:pt x="490" y="39"/>
                  </a:cubicBezTo>
                  <a:cubicBezTo>
                    <a:pt x="494" y="50"/>
                    <a:pt x="491" y="62"/>
                    <a:pt x="483" y="70"/>
                  </a:cubicBezTo>
                  <a:cubicBezTo>
                    <a:pt x="266" y="288"/>
                    <a:pt x="266" y="288"/>
                    <a:pt x="266" y="288"/>
                  </a:cubicBezTo>
                  <a:cubicBezTo>
                    <a:pt x="260" y="293"/>
                    <a:pt x="252" y="297"/>
                    <a:pt x="245" y="297"/>
                  </a:cubicBezTo>
                  <a:close/>
                  <a:moveTo>
                    <a:pt x="99" y="223"/>
                  </a:moveTo>
                  <a:cubicBezTo>
                    <a:pt x="233" y="235"/>
                    <a:pt x="233" y="235"/>
                    <a:pt x="233" y="235"/>
                  </a:cubicBezTo>
                  <a:cubicBezTo>
                    <a:pt x="395" y="73"/>
                    <a:pt x="395" y="73"/>
                    <a:pt x="395" y="73"/>
                  </a:cubicBezTo>
                  <a:cubicBezTo>
                    <a:pt x="261" y="62"/>
                    <a:pt x="261" y="62"/>
                    <a:pt x="261" y="62"/>
                  </a:cubicBezTo>
                  <a:lnTo>
                    <a:pt x="99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9" name="Freeform 6"/>
          <p:cNvSpPr>
            <a:spLocks/>
          </p:cNvSpPr>
          <p:nvPr userDrawn="1"/>
        </p:nvSpPr>
        <p:spPr bwMode="auto">
          <a:xfrm>
            <a:off x="2847918" y="296368"/>
            <a:ext cx="9348607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9995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10211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4"/>
              <a:gd name="connsiteY0" fmla="*/ 0 h 10000"/>
              <a:gd name="connsiteX1" fmla="*/ 0 w 10214"/>
              <a:gd name="connsiteY1" fmla="*/ 0 h 10000"/>
              <a:gd name="connsiteX2" fmla="*/ 189 w 10214"/>
              <a:gd name="connsiteY2" fmla="*/ 5021 h 10000"/>
              <a:gd name="connsiteX3" fmla="*/ 0 w 10214"/>
              <a:gd name="connsiteY3" fmla="*/ 9994 h 10000"/>
              <a:gd name="connsiteX4" fmla="*/ 10211 w 10214"/>
              <a:gd name="connsiteY4" fmla="*/ 10000 h 10000"/>
              <a:gd name="connsiteX5" fmla="*/ 10214 w 10214"/>
              <a:gd name="connsiteY5" fmla="*/ 6152 h 10000"/>
              <a:gd name="connsiteX6" fmla="*/ 10211 w 10214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14" h="10000">
                <a:moveTo>
                  <a:pt x="10211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10211" y="10000"/>
                </a:lnTo>
                <a:cubicBezTo>
                  <a:pt x="10209" y="8184"/>
                  <a:pt x="10214" y="8051"/>
                  <a:pt x="10214" y="6152"/>
                </a:cubicBezTo>
                <a:cubicBezTo>
                  <a:pt x="10212" y="3296"/>
                  <a:pt x="10212" y="2674"/>
                  <a:pt x="1021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0" name="Freeform 11"/>
          <p:cNvSpPr>
            <a:spLocks/>
          </p:cNvSpPr>
          <p:nvPr userDrawn="1"/>
        </p:nvSpPr>
        <p:spPr bwMode="auto">
          <a:xfrm>
            <a:off x="2742547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目录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7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87388" y="515379"/>
            <a:ext cx="358335" cy="426359"/>
            <a:chOff x="3295650" y="230188"/>
            <a:chExt cx="936625" cy="1114426"/>
          </a:xfrm>
          <a:solidFill>
            <a:schemeClr val="bg1"/>
          </a:solidFill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3959225" y="876301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3959225" y="777876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3959225" y="67786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3959225" y="582613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3676650" y="1101726"/>
              <a:ext cx="469900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3676650" y="1198563"/>
              <a:ext cx="469900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auto">
            <a:xfrm>
              <a:off x="3590925" y="482601"/>
              <a:ext cx="641350" cy="862013"/>
            </a:xfrm>
            <a:custGeom>
              <a:avLst/>
              <a:gdLst>
                <a:gd name="T0" fmla="*/ 229 w 404"/>
                <a:gd name="T1" fmla="*/ 0 h 543"/>
                <a:gd name="T2" fmla="*/ 229 w 404"/>
                <a:gd name="T3" fmla="*/ 30 h 543"/>
                <a:gd name="T4" fmla="*/ 373 w 404"/>
                <a:gd name="T5" fmla="*/ 30 h 543"/>
                <a:gd name="T6" fmla="*/ 373 w 404"/>
                <a:gd name="T7" fmla="*/ 513 h 543"/>
                <a:gd name="T8" fmla="*/ 33 w 404"/>
                <a:gd name="T9" fmla="*/ 513 h 543"/>
                <a:gd name="T10" fmla="*/ 31 w 404"/>
                <a:gd name="T11" fmla="*/ 387 h 543"/>
                <a:gd name="T12" fmla="*/ 0 w 404"/>
                <a:gd name="T13" fmla="*/ 387 h 543"/>
                <a:gd name="T14" fmla="*/ 0 w 404"/>
                <a:gd name="T15" fmla="*/ 543 h 543"/>
                <a:gd name="T16" fmla="*/ 404 w 404"/>
                <a:gd name="T17" fmla="*/ 543 h 543"/>
                <a:gd name="T18" fmla="*/ 404 w 404"/>
                <a:gd name="T19" fmla="*/ 0 h 543"/>
                <a:gd name="T20" fmla="*/ 229 w 404"/>
                <a:gd name="T21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43">
                  <a:moveTo>
                    <a:pt x="229" y="0"/>
                  </a:moveTo>
                  <a:lnTo>
                    <a:pt x="229" y="30"/>
                  </a:lnTo>
                  <a:lnTo>
                    <a:pt x="373" y="30"/>
                  </a:lnTo>
                  <a:lnTo>
                    <a:pt x="373" y="513"/>
                  </a:lnTo>
                  <a:lnTo>
                    <a:pt x="33" y="513"/>
                  </a:lnTo>
                  <a:lnTo>
                    <a:pt x="31" y="387"/>
                  </a:lnTo>
                  <a:lnTo>
                    <a:pt x="0" y="387"/>
                  </a:lnTo>
                  <a:lnTo>
                    <a:pt x="0" y="543"/>
                  </a:lnTo>
                  <a:lnTo>
                    <a:pt x="404" y="543"/>
                  </a:lnTo>
                  <a:lnTo>
                    <a:pt x="404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3959225" y="98901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Freeform 24"/>
            <p:cNvSpPr>
              <a:spLocks noEditPoints="1"/>
            </p:cNvSpPr>
            <p:nvPr/>
          </p:nvSpPr>
          <p:spPr bwMode="auto">
            <a:xfrm>
              <a:off x="3295650" y="230188"/>
              <a:ext cx="639763" cy="852488"/>
            </a:xfrm>
            <a:custGeom>
              <a:avLst/>
              <a:gdLst>
                <a:gd name="T0" fmla="*/ 403 w 403"/>
                <a:gd name="T1" fmla="*/ 0 h 537"/>
                <a:gd name="T2" fmla="*/ 0 w 403"/>
                <a:gd name="T3" fmla="*/ 0 h 537"/>
                <a:gd name="T4" fmla="*/ 0 w 403"/>
                <a:gd name="T5" fmla="*/ 447 h 537"/>
                <a:gd name="T6" fmla="*/ 92 w 403"/>
                <a:gd name="T7" fmla="*/ 537 h 537"/>
                <a:gd name="T8" fmla="*/ 403 w 403"/>
                <a:gd name="T9" fmla="*/ 537 h 537"/>
                <a:gd name="T10" fmla="*/ 403 w 403"/>
                <a:gd name="T11" fmla="*/ 0 h 537"/>
                <a:gd name="T12" fmla="*/ 373 w 403"/>
                <a:gd name="T13" fmla="*/ 508 h 537"/>
                <a:gd name="T14" fmla="*/ 108 w 403"/>
                <a:gd name="T15" fmla="*/ 508 h 537"/>
                <a:gd name="T16" fmla="*/ 108 w 403"/>
                <a:gd name="T17" fmla="*/ 433 h 537"/>
                <a:gd name="T18" fmla="*/ 30 w 403"/>
                <a:gd name="T19" fmla="*/ 433 h 537"/>
                <a:gd name="T20" fmla="*/ 30 w 403"/>
                <a:gd name="T21" fmla="*/ 31 h 537"/>
                <a:gd name="T22" fmla="*/ 373 w 403"/>
                <a:gd name="T23" fmla="*/ 31 h 537"/>
                <a:gd name="T24" fmla="*/ 373 w 403"/>
                <a:gd name="T25" fmla="*/ 50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3" h="537">
                  <a:moveTo>
                    <a:pt x="403" y="0"/>
                  </a:moveTo>
                  <a:lnTo>
                    <a:pt x="0" y="0"/>
                  </a:lnTo>
                  <a:lnTo>
                    <a:pt x="0" y="447"/>
                  </a:lnTo>
                  <a:lnTo>
                    <a:pt x="92" y="537"/>
                  </a:lnTo>
                  <a:lnTo>
                    <a:pt x="403" y="537"/>
                  </a:lnTo>
                  <a:lnTo>
                    <a:pt x="403" y="0"/>
                  </a:lnTo>
                  <a:close/>
                  <a:moveTo>
                    <a:pt x="373" y="508"/>
                  </a:moveTo>
                  <a:lnTo>
                    <a:pt x="108" y="508"/>
                  </a:lnTo>
                  <a:lnTo>
                    <a:pt x="108" y="433"/>
                  </a:lnTo>
                  <a:lnTo>
                    <a:pt x="30" y="433"/>
                  </a:lnTo>
                  <a:lnTo>
                    <a:pt x="30" y="31"/>
                  </a:lnTo>
                  <a:lnTo>
                    <a:pt x="373" y="31"/>
                  </a:lnTo>
                  <a:lnTo>
                    <a:pt x="373" y="5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3441700" y="376238"/>
              <a:ext cx="176213" cy="323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3411538" y="755651"/>
              <a:ext cx="438150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3670300" y="565151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3670300" y="658813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3670300" y="471488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3670300" y="376238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3411538" y="842963"/>
              <a:ext cx="43815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30" name="Freeform 6"/>
          <p:cNvSpPr>
            <a:spLocks/>
          </p:cNvSpPr>
          <p:nvPr userDrawn="1"/>
        </p:nvSpPr>
        <p:spPr bwMode="auto">
          <a:xfrm>
            <a:off x="2847918" y="296368"/>
            <a:ext cx="9348607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9995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10211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4"/>
              <a:gd name="connsiteY0" fmla="*/ 0 h 10000"/>
              <a:gd name="connsiteX1" fmla="*/ 0 w 10214"/>
              <a:gd name="connsiteY1" fmla="*/ 0 h 10000"/>
              <a:gd name="connsiteX2" fmla="*/ 189 w 10214"/>
              <a:gd name="connsiteY2" fmla="*/ 5021 h 10000"/>
              <a:gd name="connsiteX3" fmla="*/ 0 w 10214"/>
              <a:gd name="connsiteY3" fmla="*/ 9994 h 10000"/>
              <a:gd name="connsiteX4" fmla="*/ 10211 w 10214"/>
              <a:gd name="connsiteY4" fmla="*/ 10000 h 10000"/>
              <a:gd name="connsiteX5" fmla="*/ 10214 w 10214"/>
              <a:gd name="connsiteY5" fmla="*/ 6152 h 10000"/>
              <a:gd name="connsiteX6" fmla="*/ 10211 w 10214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14" h="10000">
                <a:moveTo>
                  <a:pt x="10211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10211" y="10000"/>
                </a:lnTo>
                <a:cubicBezTo>
                  <a:pt x="10209" y="8184"/>
                  <a:pt x="10214" y="8051"/>
                  <a:pt x="10214" y="6152"/>
                </a:cubicBezTo>
                <a:cubicBezTo>
                  <a:pt x="10212" y="3296"/>
                  <a:pt x="10212" y="2674"/>
                  <a:pt x="1021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1" name="Freeform 11"/>
          <p:cNvSpPr>
            <a:spLocks/>
          </p:cNvSpPr>
          <p:nvPr userDrawn="1"/>
        </p:nvSpPr>
        <p:spPr bwMode="auto">
          <a:xfrm>
            <a:off x="2742547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#本节概述和学习目标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 algn="just">
              <a:defRPr>
                <a:latin typeface="+mn-ea"/>
                <a:ea typeface="+mn-ea"/>
                <a:cs typeface="Arial" panose="020B0604020202020204" pitchFamily="34" charset="0"/>
              </a:defRPr>
            </a:lvl2pPr>
            <a:lvl3pPr algn="just">
              <a:defRPr>
                <a:latin typeface="+mn-ea"/>
                <a:ea typeface="+mn-ea"/>
                <a:cs typeface="Arial" panose="020B0604020202020204" pitchFamily="34" charset="0"/>
              </a:defRPr>
            </a:lvl3pPr>
            <a:lvl4pPr algn="just">
              <a:defRPr>
                <a:latin typeface="+mn-ea"/>
                <a:ea typeface="+mn-ea"/>
                <a:cs typeface="Arial" panose="020B0604020202020204" pitchFamily="34" charset="0"/>
              </a:defRPr>
            </a:lvl4pPr>
            <a:lvl5pPr algn="just">
              <a:defRPr>
                <a:latin typeface="+mn-ea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9829738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本节概述和学习目标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20815685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2" name="Freeform 12"/>
          <p:cNvSpPr>
            <a:spLocks noEditPoints="1"/>
          </p:cNvSpPr>
          <p:nvPr userDrawn="1"/>
        </p:nvSpPr>
        <p:spPr bwMode="auto">
          <a:xfrm>
            <a:off x="479376" y="474075"/>
            <a:ext cx="508162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68545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28" tIns="40064" rIns="80128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Rectangle 69">
            <a:extLst>
              <a:ext uri="{FF2B5EF4-FFF2-40B4-BE49-F238E27FC236}">
                <a16:creationId xmlns:a16="http://schemas.microsoft.com/office/drawing/2014/main" id="{6ED2DBAA-9261-44D2-836C-78E5FB250BA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lt"/>
                <a:ea typeface="黑体" panose="02010609060101010101" pitchFamily="49" charset="-122"/>
                <a:cs typeface="Arial" pitchFamily="34" charset="0"/>
              </a:rPr>
              <a:t>第</a:t>
            </a:r>
            <a:fld id="{2F2CF7F5-F178-4429-B6CA-28062DF31937}" type="slidenum">
              <a:rPr lang="en-US" altLang="zh-CN" sz="1200" smtClean="0">
                <a:latin typeface="+mn-lt"/>
                <a:ea typeface="黑体" panose="02010609060101010101" pitchFamily="49" charset="-122"/>
                <a:cs typeface="Arial" pitchFamily="34" charset="0"/>
              </a:rPr>
              <a:pPr defTabSz="801668" eaLnBrk="0" fontAlgn="base" hangingPunct="0">
                <a:defRPr/>
              </a:pPr>
              <a:t>‹#›</a:t>
            </a:fld>
            <a:r>
              <a:rPr lang="zh-CN" altLang="en-US" sz="1200" dirty="0">
                <a:latin typeface="+mn-lt"/>
                <a:ea typeface="黑体" panose="02010609060101010101" pitchFamily="49" charset="-122"/>
                <a:cs typeface="Arial" pitchFamily="34" charset="0"/>
              </a:rPr>
              <a:t>页</a:t>
            </a:r>
            <a:endParaRPr lang="en-US" altLang="zh-CN" sz="1200" dirty="0">
              <a:latin typeface="+mn-lt"/>
              <a:ea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13" name="Rectangle 54">
            <a:extLst>
              <a:ext uri="{FF2B5EF4-FFF2-40B4-BE49-F238E27FC236}">
                <a16:creationId xmlns:a16="http://schemas.microsoft.com/office/drawing/2014/main" id="{2078FA11-5569-4994-AEB7-1AF5CAC763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版权所有</a:t>
            </a:r>
            <a:r>
              <a:rPr lang="en-US" altLang="zh-CN" sz="1200" baseline="0" dirty="0">
                <a:latin typeface="+mn-lt"/>
                <a:ea typeface="+mn-ea"/>
                <a:cs typeface="Arial" panose="020B0604020202020204" pitchFamily="34" charset="0"/>
              </a:rPr>
              <a:t>© </a:t>
            </a:r>
            <a:r>
              <a:rPr lang="en-US" altLang="zh-CN" sz="1200" baseline="0" dirty="0" smtClean="0">
                <a:latin typeface="+mn-lt"/>
                <a:ea typeface="+mn-ea"/>
                <a:cs typeface="Arial" panose="020B0604020202020204" pitchFamily="34" charset="0"/>
              </a:rPr>
              <a:t>2019 </a:t>
            </a: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华为技术有限公司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30" r:id="rId2"/>
    <p:sldLayoutId id="2147483846" r:id="rId3"/>
    <p:sldLayoutId id="2147483826" r:id="rId4"/>
    <p:sldLayoutId id="2147483848" r:id="rId5"/>
    <p:sldLayoutId id="2147483849" r:id="rId6"/>
    <p:sldLayoutId id="2147483874" r:id="rId7"/>
    <p:sldLayoutId id="2147483873" r:id="rId8"/>
    <p:sldLayoutId id="2147483863" r:id="rId9"/>
    <p:sldLayoutId id="2147483862" r:id="rId10"/>
    <p:sldLayoutId id="2147483851" r:id="rId11"/>
    <p:sldLayoutId id="2147483852" r:id="rId12"/>
    <p:sldLayoutId id="2147483850" r:id="rId13"/>
    <p:sldLayoutId id="2147483861" r:id="rId14"/>
    <p:sldLayoutId id="2147483866" r:id="rId15"/>
    <p:sldLayoutId id="2147483875" r:id="rId16"/>
    <p:sldLayoutId id="2147483876" r:id="rId17"/>
    <p:sldLayoutId id="2147483877" r:id="rId18"/>
    <p:sldLayoutId id="2147483878" r:id="rId19"/>
    <p:sldLayoutId id="2147483879" r:id="rId20"/>
    <p:sldLayoutId id="2147483880" r:id="rId21"/>
    <p:sldLayoutId id="2147483881" r:id="rId2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301625" indent="-301625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4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438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1813" indent="-2016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0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2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4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6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35" userDrawn="1">
          <p15:clr>
            <a:srgbClr val="F26B43"/>
          </p15:clr>
        </p15:guide>
        <p15:guide id="2" pos="7227" userDrawn="1">
          <p15:clr>
            <a:srgbClr val="F26B43"/>
          </p15:clr>
        </p15:guide>
        <p15:guide id="3" orient="horz" pos="777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6" orient="horz" pos="234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CN" altLang="en-US" smtClean="0"/>
              <a:t>静态路由基础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091313"/>
      </p:ext>
    </p:extLst>
  </p:cSld>
  <p:clrMapOvr>
    <a:masterClrMapping/>
  </p:clrMapOvr>
  <p:transition advClick="0" advTm="8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路由备份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285" y="1088740"/>
            <a:ext cx="10560048" cy="4680000"/>
          </a:xfrm>
        </p:spPr>
        <p:txBody>
          <a:bodyPr/>
          <a:lstStyle/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浮动静态路由在网络中主路由失效的情况下，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会加入到路由表并承担数据转发业务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364" name="Group 26"/>
          <p:cNvGrpSpPr>
            <a:grpSpLocks/>
          </p:cNvGrpSpPr>
          <p:nvPr/>
        </p:nvGrpSpPr>
        <p:grpSpPr bwMode="auto">
          <a:xfrm>
            <a:off x="2533651" y="1916114"/>
            <a:ext cx="6703803" cy="1100911"/>
            <a:chOff x="1009650" y="1916113"/>
            <a:chExt cx="6703803" cy="1100911"/>
          </a:xfrm>
        </p:grpSpPr>
        <p:sp>
          <p:nvSpPr>
            <p:cNvPr id="15367" name="Line 3"/>
            <p:cNvSpPr>
              <a:spLocks noChangeShapeType="1"/>
            </p:cNvSpPr>
            <p:nvPr/>
          </p:nvSpPr>
          <p:spPr bwMode="auto">
            <a:xfrm>
              <a:off x="2987675" y="2767013"/>
              <a:ext cx="29527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68" name="TextBox 94"/>
            <p:cNvSpPr txBox="1">
              <a:spLocks noChangeArrowheads="1"/>
            </p:cNvSpPr>
            <p:nvPr/>
          </p:nvSpPr>
          <p:spPr bwMode="auto">
            <a:xfrm>
              <a:off x="3825875" y="2740025"/>
              <a:ext cx="107914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20.0.12.0/24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69" name="TextBox 94"/>
            <p:cNvSpPr txBox="1">
              <a:spLocks noChangeArrowheads="1"/>
            </p:cNvSpPr>
            <p:nvPr/>
          </p:nvSpPr>
          <p:spPr bwMode="auto">
            <a:xfrm>
              <a:off x="4859338" y="2732088"/>
              <a:ext cx="69923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G0/0/1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70" name="TextBox 94"/>
            <p:cNvSpPr txBox="1">
              <a:spLocks noChangeArrowheads="1"/>
            </p:cNvSpPr>
            <p:nvPr/>
          </p:nvSpPr>
          <p:spPr bwMode="auto">
            <a:xfrm>
              <a:off x="3203575" y="2732088"/>
              <a:ext cx="69923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G0/0/1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71" name="Line 6"/>
            <p:cNvSpPr>
              <a:spLocks noChangeShapeType="1"/>
            </p:cNvSpPr>
            <p:nvPr/>
          </p:nvSpPr>
          <p:spPr bwMode="auto">
            <a:xfrm flipV="1">
              <a:off x="6084888" y="2565400"/>
              <a:ext cx="431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72" name="Line 6"/>
            <p:cNvSpPr>
              <a:spLocks noChangeShapeType="1"/>
            </p:cNvSpPr>
            <p:nvPr/>
          </p:nvSpPr>
          <p:spPr bwMode="auto">
            <a:xfrm flipV="1">
              <a:off x="2195513" y="2565400"/>
              <a:ext cx="431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73" name="Line 6"/>
            <p:cNvSpPr>
              <a:spLocks noChangeShapeType="1"/>
            </p:cNvSpPr>
            <p:nvPr/>
          </p:nvSpPr>
          <p:spPr bwMode="auto">
            <a:xfrm flipV="1">
              <a:off x="2195513" y="2392363"/>
              <a:ext cx="0" cy="3698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74" name="Line 3"/>
            <p:cNvSpPr>
              <a:spLocks noChangeShapeType="1"/>
            </p:cNvSpPr>
            <p:nvPr/>
          </p:nvSpPr>
          <p:spPr bwMode="auto">
            <a:xfrm>
              <a:off x="2987675" y="2536825"/>
              <a:ext cx="29527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77" name="TextBox 94"/>
            <p:cNvSpPr txBox="1">
              <a:spLocks noChangeArrowheads="1"/>
            </p:cNvSpPr>
            <p:nvPr/>
          </p:nvSpPr>
          <p:spPr bwMode="auto">
            <a:xfrm>
              <a:off x="3827463" y="2306638"/>
              <a:ext cx="107914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10.0.12.0/24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78" name="TextBox 94"/>
            <p:cNvSpPr txBox="1">
              <a:spLocks noChangeArrowheads="1"/>
            </p:cNvSpPr>
            <p:nvPr/>
          </p:nvSpPr>
          <p:spPr bwMode="auto">
            <a:xfrm>
              <a:off x="2616200" y="1916113"/>
              <a:ext cx="47783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RTA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79" name="TextBox 94"/>
            <p:cNvSpPr txBox="1">
              <a:spLocks noChangeArrowheads="1"/>
            </p:cNvSpPr>
            <p:nvPr/>
          </p:nvSpPr>
          <p:spPr bwMode="auto">
            <a:xfrm>
              <a:off x="5651500" y="1916113"/>
              <a:ext cx="46570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RTB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80" name="TextBox 94"/>
            <p:cNvSpPr txBox="1">
              <a:spLocks noChangeArrowheads="1"/>
            </p:cNvSpPr>
            <p:nvPr/>
          </p:nvSpPr>
          <p:spPr bwMode="auto">
            <a:xfrm>
              <a:off x="1009650" y="2420938"/>
              <a:ext cx="125867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192.168.1.0/24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81" name="TextBox 94"/>
            <p:cNvSpPr txBox="1">
              <a:spLocks noChangeArrowheads="1"/>
            </p:cNvSpPr>
            <p:nvPr/>
          </p:nvSpPr>
          <p:spPr bwMode="auto">
            <a:xfrm>
              <a:off x="5157788" y="2506663"/>
              <a:ext cx="3143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.2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82" name="TextBox 94"/>
            <p:cNvSpPr txBox="1">
              <a:spLocks noChangeArrowheads="1"/>
            </p:cNvSpPr>
            <p:nvPr/>
          </p:nvSpPr>
          <p:spPr bwMode="auto">
            <a:xfrm>
              <a:off x="3248025" y="2506663"/>
              <a:ext cx="31273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.1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83" name="TextBox 94"/>
            <p:cNvSpPr txBox="1">
              <a:spLocks noChangeArrowheads="1"/>
            </p:cNvSpPr>
            <p:nvPr/>
          </p:nvSpPr>
          <p:spPr bwMode="auto">
            <a:xfrm>
              <a:off x="6454775" y="2420938"/>
              <a:ext cx="125867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192.168.2.0/24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84" name="TextBox 94"/>
            <p:cNvSpPr txBox="1">
              <a:spLocks noChangeArrowheads="1"/>
            </p:cNvSpPr>
            <p:nvPr/>
          </p:nvSpPr>
          <p:spPr bwMode="auto">
            <a:xfrm>
              <a:off x="4859338" y="2276475"/>
              <a:ext cx="69923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G0/0/0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85" name="TextBox 94"/>
            <p:cNvSpPr txBox="1">
              <a:spLocks noChangeArrowheads="1"/>
            </p:cNvSpPr>
            <p:nvPr/>
          </p:nvSpPr>
          <p:spPr bwMode="auto">
            <a:xfrm>
              <a:off x="3203575" y="2276475"/>
              <a:ext cx="69923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G0/0/0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86" name="Line 6"/>
            <p:cNvSpPr>
              <a:spLocks noChangeShapeType="1"/>
            </p:cNvSpPr>
            <p:nvPr/>
          </p:nvSpPr>
          <p:spPr bwMode="auto">
            <a:xfrm flipV="1">
              <a:off x="6508751" y="2392363"/>
              <a:ext cx="0" cy="3698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2279650" y="3860801"/>
            <a:ext cx="7632700" cy="6461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[RTB]</a:t>
            </a:r>
            <a:r>
              <a:rPr lang="en-US" altLang="zh-CN" sz="14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ip</a:t>
            </a: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route-static 192.168.1.0 255.255.255.0 10.0.12.1 </a:t>
            </a: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[RTB]</a:t>
            </a:r>
            <a:r>
              <a:rPr lang="en-US" altLang="zh-CN" sz="14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ip</a:t>
            </a: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route-static 192.168.1.0 255.255.255.0 20.0.12.1 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preference</a:t>
            </a: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100</a:t>
            </a:r>
          </a:p>
        </p:txBody>
      </p:sp>
      <p:pic>
        <p:nvPicPr>
          <p:cNvPr id="32" name="图片 31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161" y="2306639"/>
            <a:ext cx="870146" cy="638570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33" name="图片 32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383" y="2298065"/>
            <a:ext cx="870146" cy="638570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226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配置验证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12285" y="1124744"/>
            <a:ext cx="10560048" cy="4680000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在主链路正常情况下，只有主路由会出现在路由表中。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279650" y="1792289"/>
            <a:ext cx="7632700" cy="27146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lvl="1" defTabSz="784225">
              <a:lnSpc>
                <a:spcPct val="140000"/>
              </a:lnSpc>
              <a:defRPr/>
            </a:pPr>
            <a:endParaRPr lang="en-US" altLang="zh-CN" sz="1400" dirty="0">
              <a:latin typeface="Courier New" pitchFamily="49" charset="0"/>
              <a:ea typeface="宋体" pitchFamily="2" charset="-122"/>
            </a:endParaRP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[RTB]display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</a:rPr>
              <a:t>ip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routing-table 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Route Flags: R - relay, D - download to fib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--------------------------------------------------------------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Routing Tables: Public  Destinations : 13       Routes : 14       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Destination/Mask Proto Pre Cost Flags NextHop Interface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……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</a:rPr>
              <a:t>192.168.1.0/24  Static  60   0  RD  10.0.12.1 GigabitEthernet0/0/0</a:t>
            </a:r>
          </a:p>
          <a:p>
            <a:pPr lvl="1" defTabSz="784225">
              <a:lnSpc>
                <a:spcPct val="140000"/>
              </a:lnSpc>
              <a:defRPr/>
            </a:pPr>
            <a:endParaRPr lang="en-US" altLang="zh-CN" sz="1400" dirty="0">
              <a:solidFill>
                <a:srgbClr val="C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5" name="Rectangle 35"/>
          <p:cNvSpPr txBox="1">
            <a:spLocks noChangeArrowheads="1"/>
          </p:cNvSpPr>
          <p:nvPr/>
        </p:nvSpPr>
        <p:spPr>
          <a:xfrm>
            <a:off x="2265364" y="1125539"/>
            <a:ext cx="7210425" cy="409575"/>
          </a:xfrm>
          <a:prstGeom prst="rect">
            <a:avLst/>
          </a:prstGeom>
          <a:noFill/>
        </p:spPr>
        <p:txBody>
          <a:bodyPr/>
          <a:lstStyle/>
          <a:p>
            <a:pPr marL="301625" indent="-301625" defTabSz="801688"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defRPr/>
            </a:pPr>
            <a:endParaRPr lang="zh-CN" altLang="en-US" sz="2000" kern="0" dirty="0"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73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配置验证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12285" y="1088740"/>
            <a:ext cx="10560048" cy="4680000"/>
          </a:xfrm>
        </p:spPr>
        <p:txBody>
          <a:bodyPr/>
          <a:lstStyle/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在主链路出现故障时，浮动静态路由会被激活并加入到路由表中，承担数据转发业务。</a:t>
            </a:r>
            <a:endParaRPr lang="en-US" altLang="zh-CN" sz="2000" dirty="0" smtClean="0"/>
          </a:p>
          <a:p>
            <a:endParaRPr lang="zh-CN" alt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379664" y="1700214"/>
            <a:ext cx="7532687" cy="33178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lvl="1" defTabSz="784225">
              <a:lnSpc>
                <a:spcPct val="140000"/>
              </a:lnSpc>
              <a:defRPr/>
            </a:pPr>
            <a:endParaRPr lang="en-US" altLang="zh-CN" sz="1400" dirty="0" err="1">
              <a:latin typeface="Courier New" pitchFamily="49" charset="0"/>
              <a:ea typeface="宋体" pitchFamily="2" charset="-122"/>
            </a:endParaRP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[RTB]interface GigabitEthernet 0/0/0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[RTB-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</a:rPr>
              <a:t>GigabitEthernet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0/0/0]shutdown 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 err="1">
                <a:latin typeface="Courier New" pitchFamily="49" charset="0"/>
                <a:ea typeface="宋体" pitchFamily="2" charset="-122"/>
              </a:rPr>
              <a:t>[RTB]display ip routing-table 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 err="1">
                <a:latin typeface="Courier New" pitchFamily="49" charset="0"/>
                <a:ea typeface="宋体" pitchFamily="2" charset="-122"/>
              </a:rPr>
              <a:t>Route Flags: R - relay, D - download 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to fib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--------------------------------------------------------------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Routing Tables: Public  Destinations : 13       Routes : 14       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Destination/Mask Proto Pre Cost Flags NextHop Interface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……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</a:rPr>
              <a:t>192.168.1.0/24 Static  100  0  RD  20.0.12.1 GigabitEthernet 0/0/1</a:t>
            </a:r>
          </a:p>
          <a:p>
            <a:pPr lvl="1" defTabSz="784225">
              <a:lnSpc>
                <a:spcPct val="140000"/>
              </a:lnSpc>
              <a:defRPr/>
            </a:pPr>
            <a:endParaRPr lang="en-US" altLang="zh-CN" sz="1400" dirty="0"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5" name="Rectangle 35"/>
          <p:cNvSpPr txBox="1">
            <a:spLocks noChangeArrowheads="1"/>
          </p:cNvSpPr>
          <p:nvPr/>
        </p:nvSpPr>
        <p:spPr>
          <a:xfrm>
            <a:off x="2265364" y="1125539"/>
            <a:ext cx="7210425" cy="409575"/>
          </a:xfrm>
          <a:prstGeom prst="rect">
            <a:avLst/>
          </a:prstGeom>
          <a:noFill/>
        </p:spPr>
        <p:txBody>
          <a:bodyPr/>
          <a:lstStyle/>
          <a:p>
            <a:pPr marL="301625" indent="-301625" defTabSz="801688"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defRPr/>
            </a:pPr>
            <a:endParaRPr lang="zh-CN" altLang="en-US" sz="2000" kern="0" dirty="0"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21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缺省路由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285" y="1449300"/>
            <a:ext cx="10560048" cy="4680000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缺省路由是目的地址和掩码都为全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的特殊路由。</a:t>
            </a:r>
            <a:endParaRPr lang="en-US" altLang="zh-CN" dirty="0" smtClean="0"/>
          </a:p>
          <a:p>
            <a:r>
              <a:rPr lang="zh-CN" altLang="en-US" dirty="0" smtClean="0"/>
              <a:t>如果报文的目的地址无法匹配路由表中的任何一项，路由器将选择依照缺省路由来转发报文。</a:t>
            </a:r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18436" name="Group 19"/>
          <p:cNvGrpSpPr>
            <a:grpSpLocks/>
          </p:cNvGrpSpPr>
          <p:nvPr/>
        </p:nvGrpSpPr>
        <p:grpSpPr bwMode="auto">
          <a:xfrm>
            <a:off x="3789363" y="2028826"/>
            <a:ext cx="5173453" cy="1100912"/>
            <a:chOff x="2265363" y="2028825"/>
            <a:chExt cx="5173453" cy="1100912"/>
          </a:xfrm>
        </p:grpSpPr>
        <p:sp>
          <p:nvSpPr>
            <p:cNvPr id="18439" name="Line 3"/>
            <p:cNvSpPr>
              <a:spLocks noChangeShapeType="1"/>
            </p:cNvSpPr>
            <p:nvPr/>
          </p:nvSpPr>
          <p:spPr bwMode="auto">
            <a:xfrm>
              <a:off x="2555875" y="2708275"/>
              <a:ext cx="29527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ea"/>
                <a:ea typeface="+mn-ea"/>
              </a:endParaRPr>
            </a:p>
          </p:txBody>
        </p:sp>
        <p:sp>
          <p:nvSpPr>
            <p:cNvPr id="18440" name="Line 6"/>
            <p:cNvSpPr>
              <a:spLocks noChangeShapeType="1"/>
            </p:cNvSpPr>
            <p:nvPr/>
          </p:nvSpPr>
          <p:spPr bwMode="auto">
            <a:xfrm flipV="1">
              <a:off x="5724525" y="2708275"/>
              <a:ext cx="433388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ea"/>
                <a:ea typeface="+mn-ea"/>
              </a:endParaRPr>
            </a:p>
          </p:txBody>
        </p:sp>
        <p:sp>
          <p:nvSpPr>
            <p:cNvPr id="18443" name="TextBox 94"/>
            <p:cNvSpPr txBox="1">
              <a:spLocks noChangeArrowheads="1"/>
            </p:cNvSpPr>
            <p:nvPr/>
          </p:nvSpPr>
          <p:spPr bwMode="auto">
            <a:xfrm>
              <a:off x="3486150" y="2792413"/>
              <a:ext cx="107914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10.0.12.0/24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18444" name="TextBox 94"/>
            <p:cNvSpPr txBox="1">
              <a:spLocks noChangeArrowheads="1"/>
            </p:cNvSpPr>
            <p:nvPr/>
          </p:nvSpPr>
          <p:spPr bwMode="auto">
            <a:xfrm>
              <a:off x="2265363" y="2043113"/>
              <a:ext cx="4794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dirty="0">
                  <a:latin typeface="+mn-ea"/>
                  <a:ea typeface="+mn-ea"/>
                </a:rPr>
                <a:t>RTA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18445" name="TextBox 94"/>
            <p:cNvSpPr txBox="1">
              <a:spLocks noChangeArrowheads="1"/>
            </p:cNvSpPr>
            <p:nvPr/>
          </p:nvSpPr>
          <p:spPr bwMode="auto">
            <a:xfrm>
              <a:off x="5181600" y="2028825"/>
              <a:ext cx="46570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RTB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18446" name="TextBox 94"/>
            <p:cNvSpPr txBox="1">
              <a:spLocks noChangeArrowheads="1"/>
            </p:cNvSpPr>
            <p:nvPr/>
          </p:nvSpPr>
          <p:spPr bwMode="auto">
            <a:xfrm>
              <a:off x="6180138" y="2276475"/>
              <a:ext cx="125867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dirty="0">
                  <a:latin typeface="+mn-ea"/>
                  <a:ea typeface="+mn-ea"/>
                </a:rPr>
                <a:t>192.168.1.0/24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18447" name="TextBox 94"/>
            <p:cNvSpPr txBox="1">
              <a:spLocks noChangeArrowheads="1"/>
            </p:cNvSpPr>
            <p:nvPr/>
          </p:nvSpPr>
          <p:spPr bwMode="auto">
            <a:xfrm>
              <a:off x="4749800" y="2684722"/>
              <a:ext cx="31273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.2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18448" name="TextBox 94"/>
            <p:cNvSpPr txBox="1">
              <a:spLocks noChangeArrowheads="1"/>
            </p:cNvSpPr>
            <p:nvPr/>
          </p:nvSpPr>
          <p:spPr bwMode="auto">
            <a:xfrm>
              <a:off x="2940050" y="2684722"/>
              <a:ext cx="31273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.1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18449" name="TextBox 94"/>
            <p:cNvSpPr txBox="1">
              <a:spLocks noChangeArrowheads="1"/>
            </p:cNvSpPr>
            <p:nvPr/>
          </p:nvSpPr>
          <p:spPr bwMode="auto">
            <a:xfrm>
              <a:off x="6180138" y="2574925"/>
              <a:ext cx="125867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dirty="0">
                  <a:latin typeface="+mn-ea"/>
                  <a:ea typeface="+mn-ea"/>
                </a:rPr>
                <a:t>192.168.2.0/24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18450" name="TextBox 94"/>
            <p:cNvSpPr txBox="1">
              <a:spLocks noChangeArrowheads="1"/>
            </p:cNvSpPr>
            <p:nvPr/>
          </p:nvSpPr>
          <p:spPr bwMode="auto">
            <a:xfrm>
              <a:off x="6178550" y="2852738"/>
              <a:ext cx="125867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192.168.3.0/24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18451" name="TextBox 94"/>
            <p:cNvSpPr txBox="1">
              <a:spLocks noChangeArrowheads="1"/>
            </p:cNvSpPr>
            <p:nvPr/>
          </p:nvSpPr>
          <p:spPr bwMode="auto">
            <a:xfrm>
              <a:off x="4355976" y="2432050"/>
              <a:ext cx="69923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dirty="0">
                  <a:latin typeface="+mn-ea"/>
                  <a:ea typeface="+mn-ea"/>
                </a:rPr>
                <a:t>G0/0/0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18452" name="TextBox 94"/>
            <p:cNvSpPr txBox="1">
              <a:spLocks noChangeArrowheads="1"/>
            </p:cNvSpPr>
            <p:nvPr/>
          </p:nvSpPr>
          <p:spPr bwMode="auto">
            <a:xfrm>
              <a:off x="2844799" y="2420938"/>
              <a:ext cx="89608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dirty="0">
                  <a:latin typeface="+mn-ea"/>
                  <a:ea typeface="+mn-ea"/>
                </a:rPr>
                <a:t>G0/0/0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18453" name="Line 6"/>
            <p:cNvSpPr>
              <a:spLocks noChangeShapeType="1"/>
            </p:cNvSpPr>
            <p:nvPr/>
          </p:nvSpPr>
          <p:spPr bwMode="auto">
            <a:xfrm flipH="1" flipV="1">
              <a:off x="6156325" y="2378075"/>
              <a:ext cx="1588" cy="7207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ea"/>
                <a:ea typeface="+mn-ea"/>
              </a:endParaRPr>
            </a:p>
          </p:txBody>
        </p:sp>
      </p:grp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279650" y="3716338"/>
            <a:ext cx="7632700" cy="6477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180000"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[RTA]</a:t>
            </a:r>
            <a:r>
              <a:rPr lang="en-US" altLang="zh-CN" sz="14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ip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route-static 0.0.0.0 0.0.0.0 10.0.12.2 </a:t>
            </a:r>
          </a:p>
          <a:p>
            <a:pPr marL="180000"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[RTA]</a:t>
            </a:r>
            <a:r>
              <a:rPr lang="en-US" altLang="zh-CN" sz="14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ip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route-static 0.0.0.0 0 10.0.12.2 </a:t>
            </a:r>
            <a:r>
              <a:rPr lang="en-US" altLang="zh-CN" sz="14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GigabitEthernet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0/0/0 </a:t>
            </a:r>
          </a:p>
        </p:txBody>
      </p:sp>
      <p:pic>
        <p:nvPicPr>
          <p:cNvPr id="29" name="图片 28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454" y="2449533"/>
            <a:ext cx="787350" cy="577809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30" name="图片 29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919" y="2449114"/>
            <a:ext cx="787350" cy="577809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154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配置验证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279650" y="2118531"/>
            <a:ext cx="7632700" cy="27146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lvl="1" defTabSz="784225">
              <a:lnSpc>
                <a:spcPct val="140000"/>
              </a:lnSpc>
              <a:defRPr/>
            </a:pPr>
            <a:endParaRPr lang="en-US" altLang="zh-CN" sz="1400" dirty="0">
              <a:latin typeface="Courier New" pitchFamily="49" charset="0"/>
              <a:ea typeface="宋体" pitchFamily="2" charset="-122"/>
            </a:endParaRP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[RTA]display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</a:rPr>
              <a:t>ip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routing-table 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Route Flags: R - relay, D - download to fib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--------------------------------------------------------------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Routing Tables: Public  Destinations : 13       Routes : 14       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Destination/Mask Proto Pre Cost Flags NextHop Interface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……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</a:rPr>
              <a:t> 0.0.0.0/0      Static  60   0  RD   10.0.12.2 GigabitEthernet0/0/0</a:t>
            </a:r>
          </a:p>
          <a:p>
            <a:pPr lvl="1" defTabSz="784225">
              <a:lnSpc>
                <a:spcPct val="140000"/>
              </a:lnSpc>
              <a:defRPr/>
            </a:pPr>
            <a:endParaRPr lang="en-US" altLang="zh-CN" sz="1400" dirty="0">
              <a:solidFill>
                <a:srgbClr val="C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5" name="Rectangle 35"/>
          <p:cNvSpPr txBox="1">
            <a:spLocks noChangeArrowheads="1"/>
          </p:cNvSpPr>
          <p:nvPr/>
        </p:nvSpPr>
        <p:spPr>
          <a:xfrm>
            <a:off x="2265364" y="1125539"/>
            <a:ext cx="7210425" cy="409575"/>
          </a:xfrm>
          <a:prstGeom prst="rect">
            <a:avLst/>
          </a:prstGeom>
          <a:noFill/>
        </p:spPr>
        <p:txBody>
          <a:bodyPr/>
          <a:lstStyle/>
          <a:p>
            <a:pPr marL="301625" indent="-301625" defTabSz="801688"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defRPr/>
            </a:pPr>
            <a:endParaRPr lang="zh-CN" altLang="en-US" sz="2000" kern="0" dirty="0"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32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3"/>
          <p:cNvSpPr>
            <a:spLocks noGrp="1" noChangeArrowheads="1"/>
          </p:cNvSpPr>
          <p:nvPr>
            <p:ph type="body" sz="quarter" idx="1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如何配置能够将静态路由配置为浮动静态路由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401637" lvl="1" indent="0">
              <a:buNone/>
            </a:pPr>
            <a:r>
              <a:rPr lang="en-US" altLang="zh-CN" dirty="0" smtClean="0"/>
              <a:t>preference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配置缺省路由时，目的网络</a:t>
            </a:r>
            <a:r>
              <a:rPr lang="zh-CN" altLang="en-US" dirty="0" smtClean="0"/>
              <a:t>地址</a:t>
            </a:r>
            <a:r>
              <a:rPr lang="en-US" altLang="zh-CN" dirty="0" smtClean="0"/>
              <a:t>|</a:t>
            </a:r>
            <a:r>
              <a:rPr lang="zh-CN" altLang="en-US" dirty="0" smtClean="0"/>
              <a:t>掩码是</a:t>
            </a:r>
            <a:r>
              <a:rPr lang="zh-CN" altLang="en-US" dirty="0" smtClean="0"/>
              <a:t>什么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401637" lvl="1" indent="0">
              <a:buNone/>
            </a:pPr>
            <a:r>
              <a:rPr lang="en-US" altLang="zh-CN" smtClean="0"/>
              <a:t>0.0.0.0 0.0.0.0 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854565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4647767"/>
      </p:ext>
    </p:extLst>
  </p:cSld>
  <p:clrMapOvr>
    <a:masterClrMapping/>
  </p:clrMapOvr>
  <p:transition advClick="0" advTm="8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静态路由是指由管理员手动配置和维护的路由。</a:t>
            </a:r>
            <a:endParaRPr lang="en-US" altLang="zh-CN" dirty="0" smtClean="0"/>
          </a:p>
          <a:p>
            <a:r>
              <a:rPr lang="zh-CN" altLang="en-US" dirty="0" smtClean="0"/>
              <a:t>静态路由配置简单，被广泛应用于网络中。另外，静态路由还可以实现负载均衡和路由备份。因此，学习并掌握好静态路由的应用与配置是非常必要的。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927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学完本课程后，您将能够：</a:t>
            </a:r>
          </a:p>
          <a:p>
            <a:pPr lvl="1"/>
            <a:r>
              <a:rPr lang="zh-CN" altLang="en-US" dirty="0"/>
              <a:t>识别静态路由的应用场景</a:t>
            </a:r>
          </a:p>
          <a:p>
            <a:pPr lvl="1"/>
            <a:r>
              <a:rPr lang="zh-CN" altLang="en-US" dirty="0"/>
              <a:t>掌握静态路由的配置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7942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静态路由应用场景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静态路由是指由管理员手动配置和维护的路由。</a:t>
            </a:r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9220" name="Group 25"/>
          <p:cNvGrpSpPr>
            <a:grpSpLocks/>
          </p:cNvGrpSpPr>
          <p:nvPr/>
        </p:nvGrpSpPr>
        <p:grpSpPr bwMode="auto">
          <a:xfrm>
            <a:off x="3532188" y="1557338"/>
            <a:ext cx="3443287" cy="3600450"/>
            <a:chOff x="2008188" y="1557338"/>
            <a:chExt cx="3443287" cy="3600450"/>
          </a:xfrm>
        </p:grpSpPr>
        <p:sp>
          <p:nvSpPr>
            <p:cNvPr id="9223" name="Line 6"/>
            <p:cNvSpPr>
              <a:spLocks noChangeShapeType="1"/>
            </p:cNvSpPr>
            <p:nvPr/>
          </p:nvSpPr>
          <p:spPr bwMode="auto">
            <a:xfrm>
              <a:off x="3521075" y="2349500"/>
              <a:ext cx="0" cy="566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4" name="Line 3"/>
            <p:cNvSpPr>
              <a:spLocks noChangeShapeType="1"/>
            </p:cNvSpPr>
            <p:nvPr/>
          </p:nvSpPr>
          <p:spPr bwMode="auto">
            <a:xfrm flipH="1" flipV="1">
              <a:off x="3592513" y="3429000"/>
              <a:ext cx="863600" cy="792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5" name="Line 3"/>
            <p:cNvSpPr>
              <a:spLocks noChangeShapeType="1"/>
            </p:cNvSpPr>
            <p:nvPr/>
          </p:nvSpPr>
          <p:spPr bwMode="auto">
            <a:xfrm flipV="1">
              <a:off x="3879850" y="4292600"/>
              <a:ext cx="649288" cy="865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6" name="Line 3"/>
            <p:cNvSpPr>
              <a:spLocks noChangeShapeType="1"/>
            </p:cNvSpPr>
            <p:nvPr/>
          </p:nvSpPr>
          <p:spPr bwMode="auto">
            <a:xfrm flipH="1" flipV="1">
              <a:off x="4384675" y="4292600"/>
              <a:ext cx="647700" cy="865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7" name="Line 3"/>
            <p:cNvSpPr>
              <a:spLocks noChangeShapeType="1"/>
            </p:cNvSpPr>
            <p:nvPr/>
          </p:nvSpPr>
          <p:spPr bwMode="auto">
            <a:xfrm flipV="1">
              <a:off x="2655888" y="3284538"/>
              <a:ext cx="839787" cy="7921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8" name="Line 3"/>
            <p:cNvSpPr>
              <a:spLocks noChangeShapeType="1"/>
            </p:cNvSpPr>
            <p:nvPr/>
          </p:nvSpPr>
          <p:spPr bwMode="auto">
            <a:xfrm flipV="1">
              <a:off x="2008188" y="4292600"/>
              <a:ext cx="647700" cy="865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9" name="Line 3"/>
            <p:cNvSpPr>
              <a:spLocks noChangeShapeType="1"/>
            </p:cNvSpPr>
            <p:nvPr/>
          </p:nvSpPr>
          <p:spPr bwMode="auto">
            <a:xfrm flipH="1" flipV="1">
              <a:off x="2513013" y="4292600"/>
              <a:ext cx="647700" cy="865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9230" name="Picture 3"/>
            <p:cNvPicPr>
              <a:picLocks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3950" y="2060575"/>
              <a:ext cx="1787525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40" name="TextBox 94"/>
            <p:cNvSpPr txBox="1">
              <a:spLocks noChangeArrowheads="1"/>
            </p:cNvSpPr>
            <p:nvPr/>
          </p:nvSpPr>
          <p:spPr bwMode="auto">
            <a:xfrm>
              <a:off x="3995936" y="1557338"/>
              <a:ext cx="8002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静态路由</a:t>
              </a:r>
            </a:p>
          </p:txBody>
        </p:sp>
        <p:sp>
          <p:nvSpPr>
            <p:cNvPr id="9241" name="TextBox 94"/>
            <p:cNvSpPr txBox="1">
              <a:spLocks noChangeArrowheads="1"/>
            </p:cNvSpPr>
            <p:nvPr/>
          </p:nvSpPr>
          <p:spPr bwMode="auto">
            <a:xfrm>
              <a:off x="3275856" y="1557338"/>
              <a:ext cx="4924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网关</a:t>
              </a:r>
            </a:p>
          </p:txBody>
        </p:sp>
      </p:grpSp>
      <p:pic>
        <p:nvPicPr>
          <p:cNvPr id="31" name="图片 30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713" y="1874017"/>
            <a:ext cx="735511" cy="539766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32" name="图片 31" descr="汇聚交换机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84713" y="2926225"/>
            <a:ext cx="653081" cy="534339"/>
          </a:xfrm>
          <a:prstGeom prst="rect">
            <a:avLst/>
          </a:prstGeom>
        </p:spPr>
      </p:pic>
      <p:pic>
        <p:nvPicPr>
          <p:cNvPr id="33" name="图片 32" descr="接入交换机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82803" y="3949735"/>
            <a:ext cx="697582" cy="570749"/>
          </a:xfrm>
          <a:prstGeom prst="rect">
            <a:avLst/>
          </a:prstGeom>
        </p:spPr>
      </p:pic>
      <p:pic>
        <p:nvPicPr>
          <p:cNvPr id="34" name="图片 33" descr="接入交换机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647444" y="3986817"/>
            <a:ext cx="697582" cy="570749"/>
          </a:xfrm>
          <a:prstGeom prst="rect">
            <a:avLst/>
          </a:prstGeom>
        </p:spPr>
      </p:pic>
      <p:pic>
        <p:nvPicPr>
          <p:cNvPr id="35" name="图片 34" descr="PC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269779" y="4962252"/>
            <a:ext cx="746596" cy="573385"/>
          </a:xfrm>
          <a:prstGeom prst="rect">
            <a:avLst/>
          </a:prstGeom>
        </p:spPr>
      </p:pic>
      <p:pic>
        <p:nvPicPr>
          <p:cNvPr id="36" name="图片 35" descr="PC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240590" y="4962250"/>
            <a:ext cx="746596" cy="573385"/>
          </a:xfrm>
          <a:prstGeom prst="rect">
            <a:avLst/>
          </a:prstGeom>
        </p:spPr>
      </p:pic>
      <p:pic>
        <p:nvPicPr>
          <p:cNvPr id="37" name="图片 36" descr="PC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84863" y="4964093"/>
            <a:ext cx="746596" cy="573385"/>
          </a:xfrm>
          <a:prstGeom prst="rect">
            <a:avLst/>
          </a:prstGeom>
        </p:spPr>
      </p:pic>
      <p:pic>
        <p:nvPicPr>
          <p:cNvPr id="38" name="图片 37" descr="PC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293716" y="4962251"/>
            <a:ext cx="746596" cy="573385"/>
          </a:xfrm>
          <a:prstGeom prst="rect">
            <a:avLst/>
          </a:prstGeom>
        </p:spPr>
      </p:pic>
      <p:pic>
        <p:nvPicPr>
          <p:cNvPr id="39" name="图片 38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152" y="1880405"/>
            <a:ext cx="735511" cy="539766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40" name="图片 39" descr="internet-蓝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136611" y="1607858"/>
            <a:ext cx="2112165" cy="107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6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静态路由配置</a:t>
            </a:r>
          </a:p>
        </p:txBody>
      </p:sp>
      <p:grpSp>
        <p:nvGrpSpPr>
          <p:cNvPr id="10244" name="Group 20"/>
          <p:cNvGrpSpPr>
            <a:grpSpLocks/>
          </p:cNvGrpSpPr>
          <p:nvPr/>
        </p:nvGrpSpPr>
        <p:grpSpPr bwMode="auto">
          <a:xfrm>
            <a:off x="2495551" y="1916113"/>
            <a:ext cx="6803816" cy="1012011"/>
            <a:chOff x="971550" y="1916113"/>
            <a:chExt cx="6803816" cy="1012011"/>
          </a:xfrm>
        </p:grpSpPr>
        <p:sp>
          <p:nvSpPr>
            <p:cNvPr id="10246" name="Line 6"/>
            <p:cNvSpPr>
              <a:spLocks noChangeShapeType="1"/>
            </p:cNvSpPr>
            <p:nvPr/>
          </p:nvSpPr>
          <p:spPr bwMode="auto">
            <a:xfrm flipV="1">
              <a:off x="6154738" y="2565400"/>
              <a:ext cx="433387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ea"/>
                <a:ea typeface="+mn-ea"/>
              </a:endParaRPr>
            </a:p>
          </p:txBody>
        </p:sp>
        <p:sp>
          <p:nvSpPr>
            <p:cNvPr id="10247" name="Line 6"/>
            <p:cNvSpPr>
              <a:spLocks noChangeShapeType="1"/>
            </p:cNvSpPr>
            <p:nvPr/>
          </p:nvSpPr>
          <p:spPr bwMode="auto">
            <a:xfrm flipV="1">
              <a:off x="2209800" y="2565400"/>
              <a:ext cx="433388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ea"/>
                <a:ea typeface="+mn-ea"/>
              </a:endParaRPr>
            </a:p>
          </p:txBody>
        </p:sp>
        <p:sp>
          <p:nvSpPr>
            <p:cNvPr id="10248" name="Line 6"/>
            <p:cNvSpPr>
              <a:spLocks noChangeShapeType="1"/>
            </p:cNvSpPr>
            <p:nvPr/>
          </p:nvSpPr>
          <p:spPr bwMode="auto">
            <a:xfrm flipV="1">
              <a:off x="2195513" y="2365375"/>
              <a:ext cx="0" cy="3698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ea"/>
                <a:ea typeface="+mn-ea"/>
              </a:endParaRPr>
            </a:p>
          </p:txBody>
        </p:sp>
        <p:sp>
          <p:nvSpPr>
            <p:cNvPr id="10251" name="TextBox 94"/>
            <p:cNvSpPr txBox="1">
              <a:spLocks noChangeArrowheads="1"/>
            </p:cNvSpPr>
            <p:nvPr/>
          </p:nvSpPr>
          <p:spPr bwMode="auto">
            <a:xfrm>
              <a:off x="3867150" y="2651125"/>
              <a:ext cx="107914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10.0.12.0/24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10252" name="TextBox 94"/>
            <p:cNvSpPr txBox="1">
              <a:spLocks noChangeArrowheads="1"/>
            </p:cNvSpPr>
            <p:nvPr/>
          </p:nvSpPr>
          <p:spPr bwMode="auto">
            <a:xfrm>
              <a:off x="2616200" y="1916113"/>
              <a:ext cx="47783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RTA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10253" name="TextBox 94"/>
            <p:cNvSpPr txBox="1">
              <a:spLocks noChangeArrowheads="1"/>
            </p:cNvSpPr>
            <p:nvPr/>
          </p:nvSpPr>
          <p:spPr bwMode="auto">
            <a:xfrm>
              <a:off x="5651500" y="1916113"/>
              <a:ext cx="46570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RTB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10254" name="TextBox 94"/>
            <p:cNvSpPr txBox="1">
              <a:spLocks noChangeArrowheads="1"/>
            </p:cNvSpPr>
            <p:nvPr/>
          </p:nvSpPr>
          <p:spPr bwMode="auto">
            <a:xfrm>
              <a:off x="971550" y="2349500"/>
              <a:ext cx="125867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192.168.1.0/24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10255" name="TextBox 94"/>
            <p:cNvSpPr txBox="1">
              <a:spLocks noChangeArrowheads="1"/>
            </p:cNvSpPr>
            <p:nvPr/>
          </p:nvSpPr>
          <p:spPr bwMode="auto">
            <a:xfrm>
              <a:off x="5157788" y="2565400"/>
              <a:ext cx="3143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.2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10256" name="TextBox 94"/>
            <p:cNvSpPr txBox="1">
              <a:spLocks noChangeArrowheads="1"/>
            </p:cNvSpPr>
            <p:nvPr/>
          </p:nvSpPr>
          <p:spPr bwMode="auto">
            <a:xfrm>
              <a:off x="3348038" y="2565400"/>
              <a:ext cx="312737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.1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10257" name="TextBox 94"/>
            <p:cNvSpPr txBox="1">
              <a:spLocks noChangeArrowheads="1"/>
            </p:cNvSpPr>
            <p:nvPr/>
          </p:nvSpPr>
          <p:spPr bwMode="auto">
            <a:xfrm>
              <a:off x="6516688" y="2420938"/>
              <a:ext cx="125867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192.168.2.0/24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10258" name="TextBox 94"/>
            <p:cNvSpPr txBox="1">
              <a:spLocks noChangeArrowheads="1"/>
            </p:cNvSpPr>
            <p:nvPr/>
          </p:nvSpPr>
          <p:spPr bwMode="auto">
            <a:xfrm>
              <a:off x="4824027" y="2276475"/>
              <a:ext cx="67358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dirty="0">
                  <a:latin typeface="+mn-ea"/>
                  <a:ea typeface="+mn-ea"/>
                </a:rPr>
                <a:t>S1/0/0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10259" name="TextBox 94"/>
            <p:cNvSpPr txBox="1">
              <a:spLocks noChangeArrowheads="1"/>
            </p:cNvSpPr>
            <p:nvPr/>
          </p:nvSpPr>
          <p:spPr bwMode="auto">
            <a:xfrm>
              <a:off x="3250345" y="2276475"/>
              <a:ext cx="67358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dirty="0">
                  <a:latin typeface="+mn-ea"/>
                  <a:ea typeface="+mn-ea"/>
                </a:rPr>
                <a:t>S1/0/0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10260" name="Line 6"/>
            <p:cNvSpPr>
              <a:spLocks noChangeShapeType="1"/>
            </p:cNvSpPr>
            <p:nvPr/>
          </p:nvSpPr>
          <p:spPr bwMode="auto">
            <a:xfrm flipV="1">
              <a:off x="6588125" y="2392363"/>
              <a:ext cx="0" cy="3698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ea"/>
                <a:ea typeface="+mn-ea"/>
              </a:endParaRPr>
            </a:p>
          </p:txBody>
        </p:sp>
        <p:pic>
          <p:nvPicPr>
            <p:cNvPr id="10261" name="Picture 3"/>
            <p:cNvPicPr>
              <a:picLocks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7713" y="2492375"/>
              <a:ext cx="2149475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279650" y="3933825"/>
            <a:ext cx="7632700" cy="9694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180000"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[RTB]</a:t>
            </a:r>
            <a:r>
              <a:rPr lang="en-US" altLang="zh-CN" sz="14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ip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route-static 192.168.1.0 255.255.255.0 10.0.12.1 </a:t>
            </a:r>
          </a:p>
          <a:p>
            <a:pPr marL="180000"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[RTB]</a:t>
            </a:r>
            <a:r>
              <a:rPr lang="en-US" altLang="zh-CN" sz="14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ip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route-static 192.168.1.0 255.255.255.0 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Serial 1/0/0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</a:p>
          <a:p>
            <a:pPr marL="180000"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[RTB]</a:t>
            </a:r>
            <a:r>
              <a:rPr lang="en-US" altLang="zh-CN" sz="14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ip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route-static 192.168.1.0 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24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Serial 1/0/0</a:t>
            </a:r>
          </a:p>
        </p:txBody>
      </p:sp>
      <p:pic>
        <p:nvPicPr>
          <p:cNvPr id="23" name="图片 22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461" y="2265779"/>
            <a:ext cx="870146" cy="638570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24" name="图片 23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46" y="2265779"/>
            <a:ext cx="870146" cy="638570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766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静态路由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285" y="1160748"/>
            <a:ext cx="10560048" cy="4680000"/>
          </a:xfrm>
        </p:spPr>
        <p:txBody>
          <a:bodyPr/>
          <a:lstStyle/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在串行接口上，可以通过指定下一跳地址或出接口来配置静态路由。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269" name="组合 35"/>
          <p:cNvGrpSpPr>
            <a:grpSpLocks/>
          </p:cNvGrpSpPr>
          <p:nvPr/>
        </p:nvGrpSpPr>
        <p:grpSpPr bwMode="auto">
          <a:xfrm>
            <a:off x="2855914" y="2565401"/>
            <a:ext cx="6587916" cy="1054874"/>
            <a:chOff x="1130300" y="1930400"/>
            <a:chExt cx="6587916" cy="1054874"/>
          </a:xfrm>
        </p:grpSpPr>
        <p:sp>
          <p:nvSpPr>
            <p:cNvPr id="11270" name="Line 6"/>
            <p:cNvSpPr>
              <a:spLocks noChangeShapeType="1"/>
            </p:cNvSpPr>
            <p:nvPr/>
          </p:nvSpPr>
          <p:spPr bwMode="auto">
            <a:xfrm flipV="1">
              <a:off x="2352675" y="2565400"/>
              <a:ext cx="433388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71" name="Line 6"/>
            <p:cNvSpPr>
              <a:spLocks noChangeShapeType="1"/>
            </p:cNvSpPr>
            <p:nvPr/>
          </p:nvSpPr>
          <p:spPr bwMode="auto">
            <a:xfrm flipV="1">
              <a:off x="6024563" y="2565400"/>
              <a:ext cx="433387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72" name="Line 6"/>
            <p:cNvSpPr>
              <a:spLocks noChangeShapeType="1"/>
            </p:cNvSpPr>
            <p:nvPr/>
          </p:nvSpPr>
          <p:spPr bwMode="auto">
            <a:xfrm flipV="1">
              <a:off x="6461125" y="2395538"/>
              <a:ext cx="0" cy="3698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1273" name="Picture 3"/>
            <p:cNvPicPr>
              <a:picLocks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7713" y="2492375"/>
              <a:ext cx="2149475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5" name="TextBox 94"/>
            <p:cNvSpPr txBox="1">
              <a:spLocks noChangeArrowheads="1"/>
            </p:cNvSpPr>
            <p:nvPr/>
          </p:nvSpPr>
          <p:spPr bwMode="auto">
            <a:xfrm>
              <a:off x="3895725" y="2708275"/>
              <a:ext cx="107914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10.0.12.0/24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76" name="TextBox 94"/>
            <p:cNvSpPr txBox="1">
              <a:spLocks noChangeArrowheads="1"/>
            </p:cNvSpPr>
            <p:nvPr/>
          </p:nvSpPr>
          <p:spPr bwMode="auto">
            <a:xfrm>
              <a:off x="2657475" y="1930400"/>
              <a:ext cx="47783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RTA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77" name="TextBox 94"/>
            <p:cNvSpPr txBox="1">
              <a:spLocks noChangeArrowheads="1"/>
            </p:cNvSpPr>
            <p:nvPr/>
          </p:nvSpPr>
          <p:spPr bwMode="auto">
            <a:xfrm>
              <a:off x="5610225" y="1930400"/>
              <a:ext cx="46570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RTB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78" name="TextBox 94"/>
            <p:cNvSpPr txBox="1">
              <a:spLocks noChangeArrowheads="1"/>
            </p:cNvSpPr>
            <p:nvPr/>
          </p:nvSpPr>
          <p:spPr bwMode="auto">
            <a:xfrm>
              <a:off x="1130300" y="2420938"/>
              <a:ext cx="125867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192.168.1.0/24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79" name="TextBox 94"/>
            <p:cNvSpPr txBox="1">
              <a:spLocks noChangeArrowheads="1"/>
            </p:cNvSpPr>
            <p:nvPr/>
          </p:nvSpPr>
          <p:spPr bwMode="auto">
            <a:xfrm>
              <a:off x="5157788" y="2565400"/>
              <a:ext cx="3143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.2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80" name="TextBox 94"/>
            <p:cNvSpPr txBox="1">
              <a:spLocks noChangeArrowheads="1"/>
            </p:cNvSpPr>
            <p:nvPr/>
          </p:nvSpPr>
          <p:spPr bwMode="auto">
            <a:xfrm>
              <a:off x="3305175" y="2565400"/>
              <a:ext cx="31273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.1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81" name="TextBox 94"/>
            <p:cNvSpPr txBox="1">
              <a:spLocks noChangeArrowheads="1"/>
            </p:cNvSpPr>
            <p:nvPr/>
          </p:nvSpPr>
          <p:spPr bwMode="auto">
            <a:xfrm>
              <a:off x="6459538" y="2420938"/>
              <a:ext cx="125867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192.168.2.0/24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82" name="Line 6"/>
            <p:cNvSpPr>
              <a:spLocks noChangeShapeType="1"/>
            </p:cNvSpPr>
            <p:nvPr/>
          </p:nvSpPr>
          <p:spPr bwMode="auto">
            <a:xfrm flipV="1">
              <a:off x="2355850" y="2365375"/>
              <a:ext cx="0" cy="3698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84" name="TextBox 94"/>
            <p:cNvSpPr txBox="1">
              <a:spLocks noChangeArrowheads="1"/>
            </p:cNvSpPr>
            <p:nvPr/>
          </p:nvSpPr>
          <p:spPr bwMode="auto">
            <a:xfrm>
              <a:off x="3356681" y="2204864"/>
              <a:ext cx="67358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S1/0/0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85" name="TextBox 94"/>
            <p:cNvSpPr txBox="1">
              <a:spLocks noChangeArrowheads="1"/>
            </p:cNvSpPr>
            <p:nvPr/>
          </p:nvSpPr>
          <p:spPr bwMode="auto">
            <a:xfrm>
              <a:off x="4796841" y="2204864"/>
              <a:ext cx="67358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S1/0/0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7" name="图片 26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427" y="2944520"/>
            <a:ext cx="870146" cy="638570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28" name="图片 27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618" y="2944520"/>
            <a:ext cx="870146" cy="638570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475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静态路由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912285" y="1160748"/>
            <a:ext cx="10560048" cy="4680000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在广播型的接口（如以太网接口）上配置静态路由时，必须要指定下一跳地址。</a:t>
            </a:r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12292" name="Group 26"/>
          <p:cNvGrpSpPr>
            <a:grpSpLocks/>
          </p:cNvGrpSpPr>
          <p:nvPr/>
        </p:nvGrpSpPr>
        <p:grpSpPr bwMode="auto">
          <a:xfrm>
            <a:off x="2611438" y="1584325"/>
            <a:ext cx="6991140" cy="2655074"/>
            <a:chOff x="1087438" y="1584325"/>
            <a:chExt cx="6991140" cy="2655074"/>
          </a:xfrm>
        </p:grpSpPr>
        <p:sp>
          <p:nvSpPr>
            <p:cNvPr id="12294" name="Line 3"/>
            <p:cNvSpPr>
              <a:spLocks noChangeShapeType="1"/>
            </p:cNvSpPr>
            <p:nvPr/>
          </p:nvSpPr>
          <p:spPr bwMode="auto">
            <a:xfrm>
              <a:off x="3967163" y="2276475"/>
              <a:ext cx="7921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ea"/>
                <a:ea typeface="+mn-ea"/>
              </a:endParaRPr>
            </a:p>
          </p:txBody>
        </p:sp>
        <p:sp>
          <p:nvSpPr>
            <p:cNvPr id="12295" name="Line 6"/>
            <p:cNvSpPr>
              <a:spLocks noChangeShapeType="1"/>
            </p:cNvSpPr>
            <p:nvPr/>
          </p:nvSpPr>
          <p:spPr bwMode="auto">
            <a:xfrm flipV="1">
              <a:off x="2282825" y="3603625"/>
              <a:ext cx="433388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ea"/>
                <a:ea typeface="+mn-ea"/>
              </a:endParaRPr>
            </a:p>
          </p:txBody>
        </p:sp>
        <p:sp>
          <p:nvSpPr>
            <p:cNvPr id="12296" name="Line 6"/>
            <p:cNvSpPr>
              <a:spLocks noChangeShapeType="1"/>
            </p:cNvSpPr>
            <p:nvPr/>
          </p:nvSpPr>
          <p:spPr bwMode="auto">
            <a:xfrm flipV="1">
              <a:off x="4543425" y="2478088"/>
              <a:ext cx="0" cy="3698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ea"/>
                <a:ea typeface="+mn-ea"/>
              </a:endParaRPr>
            </a:p>
          </p:txBody>
        </p:sp>
        <p:sp>
          <p:nvSpPr>
            <p:cNvPr id="12297" name="Line 6"/>
            <p:cNvSpPr>
              <a:spLocks noChangeShapeType="1"/>
            </p:cNvSpPr>
            <p:nvPr/>
          </p:nvSpPr>
          <p:spPr bwMode="auto">
            <a:xfrm flipV="1">
              <a:off x="2887663" y="2854325"/>
              <a:ext cx="0" cy="5508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ea"/>
                <a:ea typeface="+mn-ea"/>
              </a:endParaRPr>
            </a:p>
          </p:txBody>
        </p:sp>
        <p:sp>
          <p:nvSpPr>
            <p:cNvPr id="12298" name="Line 6"/>
            <p:cNvSpPr>
              <a:spLocks noChangeShapeType="1"/>
            </p:cNvSpPr>
            <p:nvPr/>
          </p:nvSpPr>
          <p:spPr bwMode="auto">
            <a:xfrm flipV="1">
              <a:off x="6272213" y="2854325"/>
              <a:ext cx="0" cy="5508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ea"/>
                <a:ea typeface="+mn-ea"/>
              </a:endParaRPr>
            </a:p>
          </p:txBody>
        </p:sp>
        <p:sp>
          <p:nvSpPr>
            <p:cNvPr id="12299" name="Line 6"/>
            <p:cNvSpPr>
              <a:spLocks noChangeShapeType="1"/>
            </p:cNvSpPr>
            <p:nvPr/>
          </p:nvSpPr>
          <p:spPr bwMode="auto">
            <a:xfrm flipV="1">
              <a:off x="6459538" y="3590925"/>
              <a:ext cx="433387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ea"/>
                <a:ea typeface="+mn-ea"/>
              </a:endParaRPr>
            </a:p>
          </p:txBody>
        </p:sp>
        <p:sp>
          <p:nvSpPr>
            <p:cNvPr id="12300" name="Line 6"/>
            <p:cNvSpPr>
              <a:spLocks noChangeShapeType="1"/>
            </p:cNvSpPr>
            <p:nvPr/>
          </p:nvSpPr>
          <p:spPr bwMode="auto">
            <a:xfrm flipV="1">
              <a:off x="3962400" y="2078038"/>
              <a:ext cx="0" cy="3698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ea"/>
                <a:ea typeface="+mn-ea"/>
              </a:endParaRPr>
            </a:p>
          </p:txBody>
        </p:sp>
        <p:sp>
          <p:nvSpPr>
            <p:cNvPr id="12301" name="TextBox 94"/>
            <p:cNvSpPr txBox="1">
              <a:spLocks noChangeArrowheads="1"/>
            </p:cNvSpPr>
            <p:nvPr/>
          </p:nvSpPr>
          <p:spPr bwMode="auto">
            <a:xfrm>
              <a:off x="2743200" y="2071688"/>
              <a:ext cx="125867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192.168.1.0/24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12302" name="TextBox 8"/>
            <p:cNvSpPr txBox="1">
              <a:spLocks noChangeArrowheads="1"/>
            </p:cNvSpPr>
            <p:nvPr/>
          </p:nvSpPr>
          <p:spPr bwMode="auto">
            <a:xfrm>
              <a:off x="4341813" y="1584325"/>
              <a:ext cx="477837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RTA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12303" name="TextBox 12"/>
            <p:cNvSpPr txBox="1">
              <a:spLocks noChangeArrowheads="1"/>
            </p:cNvSpPr>
            <p:nvPr/>
          </p:nvSpPr>
          <p:spPr bwMode="auto">
            <a:xfrm>
              <a:off x="2600325" y="3962400"/>
              <a:ext cx="46570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RTB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12304" name="TextBox 13"/>
            <p:cNvSpPr txBox="1">
              <a:spLocks noChangeArrowheads="1"/>
            </p:cNvSpPr>
            <p:nvPr/>
          </p:nvSpPr>
          <p:spPr bwMode="auto">
            <a:xfrm>
              <a:off x="6108700" y="3962400"/>
              <a:ext cx="46467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RTC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12305" name="TextBox 8"/>
            <p:cNvSpPr txBox="1">
              <a:spLocks noChangeArrowheads="1"/>
            </p:cNvSpPr>
            <p:nvPr/>
          </p:nvSpPr>
          <p:spPr bwMode="auto">
            <a:xfrm>
              <a:off x="4535488" y="2592388"/>
              <a:ext cx="312737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.1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12309" name="TextBox 8"/>
            <p:cNvSpPr txBox="1">
              <a:spLocks noChangeArrowheads="1"/>
            </p:cNvSpPr>
            <p:nvPr/>
          </p:nvSpPr>
          <p:spPr bwMode="auto">
            <a:xfrm>
              <a:off x="2854325" y="2979738"/>
              <a:ext cx="31273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.2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12310" name="TextBox 8"/>
            <p:cNvSpPr txBox="1">
              <a:spLocks noChangeArrowheads="1"/>
            </p:cNvSpPr>
            <p:nvPr/>
          </p:nvSpPr>
          <p:spPr bwMode="auto">
            <a:xfrm>
              <a:off x="6251575" y="2979738"/>
              <a:ext cx="312738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.3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12311" name="TextBox 94"/>
            <p:cNvSpPr txBox="1">
              <a:spLocks noChangeArrowheads="1"/>
            </p:cNvSpPr>
            <p:nvPr/>
          </p:nvSpPr>
          <p:spPr bwMode="auto">
            <a:xfrm>
              <a:off x="3995738" y="2997200"/>
              <a:ext cx="116891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10.0.123.0/24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12312" name="TextBox 94"/>
            <p:cNvSpPr txBox="1">
              <a:spLocks noChangeArrowheads="1"/>
            </p:cNvSpPr>
            <p:nvPr/>
          </p:nvSpPr>
          <p:spPr bwMode="auto">
            <a:xfrm>
              <a:off x="6819900" y="3457575"/>
              <a:ext cx="125867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192.168.3.0/24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12313" name="Line 6"/>
            <p:cNvSpPr>
              <a:spLocks noChangeShapeType="1"/>
            </p:cNvSpPr>
            <p:nvPr/>
          </p:nvSpPr>
          <p:spPr bwMode="auto">
            <a:xfrm flipV="1">
              <a:off x="6894513" y="3402013"/>
              <a:ext cx="0" cy="3698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ea"/>
                <a:ea typeface="+mn-ea"/>
              </a:endParaRPr>
            </a:p>
          </p:txBody>
        </p:sp>
        <p:sp>
          <p:nvSpPr>
            <p:cNvPr id="12314" name="Line 3"/>
            <p:cNvSpPr>
              <a:spLocks noChangeShapeType="1"/>
            </p:cNvSpPr>
            <p:nvPr/>
          </p:nvSpPr>
          <p:spPr bwMode="auto">
            <a:xfrm>
              <a:off x="2600325" y="2852738"/>
              <a:ext cx="40322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ea"/>
                <a:ea typeface="+mn-ea"/>
              </a:endParaRPr>
            </a:p>
          </p:txBody>
        </p:sp>
        <p:sp>
          <p:nvSpPr>
            <p:cNvPr id="12315" name="Line 6"/>
            <p:cNvSpPr>
              <a:spLocks noChangeShapeType="1"/>
            </p:cNvSpPr>
            <p:nvPr/>
          </p:nvSpPr>
          <p:spPr bwMode="auto">
            <a:xfrm flipV="1">
              <a:off x="2286000" y="3414713"/>
              <a:ext cx="0" cy="3698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ea"/>
                <a:ea typeface="+mn-ea"/>
              </a:endParaRPr>
            </a:p>
          </p:txBody>
        </p:sp>
        <p:sp>
          <p:nvSpPr>
            <p:cNvPr id="12316" name="TextBox 94"/>
            <p:cNvSpPr txBox="1">
              <a:spLocks noChangeArrowheads="1"/>
            </p:cNvSpPr>
            <p:nvPr/>
          </p:nvSpPr>
          <p:spPr bwMode="auto">
            <a:xfrm>
              <a:off x="1087438" y="3457575"/>
              <a:ext cx="125867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dirty="0">
                  <a:latin typeface="+mn-ea"/>
                  <a:ea typeface="+mn-ea"/>
                </a:rPr>
                <a:t>192.168.2.0/24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</p:grpSp>
      <p:pic>
        <p:nvPicPr>
          <p:cNvPr id="35" name="图片 34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420" y="3305009"/>
            <a:ext cx="870146" cy="638570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36" name="图片 35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140" y="3300215"/>
            <a:ext cx="870146" cy="638570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37" name="图片 36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352" y="1927016"/>
            <a:ext cx="870146" cy="638570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976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负载分担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285" y="1160748"/>
            <a:ext cx="10560048" cy="4680000"/>
          </a:xfrm>
        </p:spPr>
        <p:txBody>
          <a:bodyPr/>
          <a:lstStyle/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静态路由支持到达同一目的地的等价负载分担。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316" name="Group 24"/>
          <p:cNvGrpSpPr>
            <a:grpSpLocks/>
          </p:cNvGrpSpPr>
          <p:nvPr/>
        </p:nvGrpSpPr>
        <p:grpSpPr bwMode="auto">
          <a:xfrm>
            <a:off x="2533651" y="1916114"/>
            <a:ext cx="6703803" cy="1100911"/>
            <a:chOff x="1009650" y="1916113"/>
            <a:chExt cx="6703803" cy="1100911"/>
          </a:xfrm>
        </p:grpSpPr>
        <p:sp>
          <p:nvSpPr>
            <p:cNvPr id="13319" name="Line 3"/>
            <p:cNvSpPr>
              <a:spLocks noChangeShapeType="1"/>
            </p:cNvSpPr>
            <p:nvPr/>
          </p:nvSpPr>
          <p:spPr bwMode="auto">
            <a:xfrm>
              <a:off x="2987675" y="2767013"/>
              <a:ext cx="29527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20" name="TextBox 94"/>
            <p:cNvSpPr txBox="1">
              <a:spLocks noChangeArrowheads="1"/>
            </p:cNvSpPr>
            <p:nvPr/>
          </p:nvSpPr>
          <p:spPr bwMode="auto">
            <a:xfrm>
              <a:off x="3825875" y="2740025"/>
              <a:ext cx="107914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20.0.12.0/24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21" name="TextBox 94"/>
            <p:cNvSpPr txBox="1">
              <a:spLocks noChangeArrowheads="1"/>
            </p:cNvSpPr>
            <p:nvPr/>
          </p:nvSpPr>
          <p:spPr bwMode="auto">
            <a:xfrm>
              <a:off x="4859338" y="2732088"/>
              <a:ext cx="69923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G0/0/1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22" name="TextBox 94"/>
            <p:cNvSpPr txBox="1">
              <a:spLocks noChangeArrowheads="1"/>
            </p:cNvSpPr>
            <p:nvPr/>
          </p:nvSpPr>
          <p:spPr bwMode="auto">
            <a:xfrm>
              <a:off x="3203575" y="2732088"/>
              <a:ext cx="69923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G0/0/1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23" name="Line 6"/>
            <p:cNvSpPr>
              <a:spLocks noChangeShapeType="1"/>
            </p:cNvSpPr>
            <p:nvPr/>
          </p:nvSpPr>
          <p:spPr bwMode="auto">
            <a:xfrm flipV="1">
              <a:off x="6084888" y="2565400"/>
              <a:ext cx="431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24" name="Line 6"/>
            <p:cNvSpPr>
              <a:spLocks noChangeShapeType="1"/>
            </p:cNvSpPr>
            <p:nvPr/>
          </p:nvSpPr>
          <p:spPr bwMode="auto">
            <a:xfrm flipV="1">
              <a:off x="2195513" y="2565400"/>
              <a:ext cx="431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25" name="Line 6"/>
            <p:cNvSpPr>
              <a:spLocks noChangeShapeType="1"/>
            </p:cNvSpPr>
            <p:nvPr/>
          </p:nvSpPr>
          <p:spPr bwMode="auto">
            <a:xfrm flipV="1">
              <a:off x="2195513" y="2392363"/>
              <a:ext cx="0" cy="3698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26" name="Line 3"/>
            <p:cNvSpPr>
              <a:spLocks noChangeShapeType="1"/>
            </p:cNvSpPr>
            <p:nvPr/>
          </p:nvSpPr>
          <p:spPr bwMode="auto">
            <a:xfrm>
              <a:off x="2987675" y="2536825"/>
              <a:ext cx="29527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29" name="TextBox 94"/>
            <p:cNvSpPr txBox="1">
              <a:spLocks noChangeArrowheads="1"/>
            </p:cNvSpPr>
            <p:nvPr/>
          </p:nvSpPr>
          <p:spPr bwMode="auto">
            <a:xfrm>
              <a:off x="3827463" y="2306638"/>
              <a:ext cx="107914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10.0.12.0/24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30" name="TextBox 94"/>
            <p:cNvSpPr txBox="1">
              <a:spLocks noChangeArrowheads="1"/>
            </p:cNvSpPr>
            <p:nvPr/>
          </p:nvSpPr>
          <p:spPr bwMode="auto">
            <a:xfrm>
              <a:off x="2616200" y="1916113"/>
              <a:ext cx="47783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RTA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31" name="TextBox 94"/>
            <p:cNvSpPr txBox="1">
              <a:spLocks noChangeArrowheads="1"/>
            </p:cNvSpPr>
            <p:nvPr/>
          </p:nvSpPr>
          <p:spPr bwMode="auto">
            <a:xfrm>
              <a:off x="5651500" y="1916113"/>
              <a:ext cx="46570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RTB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32" name="TextBox 94"/>
            <p:cNvSpPr txBox="1">
              <a:spLocks noChangeArrowheads="1"/>
            </p:cNvSpPr>
            <p:nvPr/>
          </p:nvSpPr>
          <p:spPr bwMode="auto">
            <a:xfrm>
              <a:off x="1009650" y="2420938"/>
              <a:ext cx="125867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192.168.1.0/24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33" name="TextBox 94"/>
            <p:cNvSpPr txBox="1">
              <a:spLocks noChangeArrowheads="1"/>
            </p:cNvSpPr>
            <p:nvPr/>
          </p:nvSpPr>
          <p:spPr bwMode="auto">
            <a:xfrm>
              <a:off x="5157788" y="2506663"/>
              <a:ext cx="3143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.2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34" name="TextBox 94"/>
            <p:cNvSpPr txBox="1">
              <a:spLocks noChangeArrowheads="1"/>
            </p:cNvSpPr>
            <p:nvPr/>
          </p:nvSpPr>
          <p:spPr bwMode="auto">
            <a:xfrm>
              <a:off x="3248025" y="2506663"/>
              <a:ext cx="31273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.1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35" name="TextBox 94"/>
            <p:cNvSpPr txBox="1">
              <a:spLocks noChangeArrowheads="1"/>
            </p:cNvSpPr>
            <p:nvPr/>
          </p:nvSpPr>
          <p:spPr bwMode="auto">
            <a:xfrm>
              <a:off x="6454775" y="2420938"/>
              <a:ext cx="125867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192.168.2.0/24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36" name="TextBox 94"/>
            <p:cNvSpPr txBox="1">
              <a:spLocks noChangeArrowheads="1"/>
            </p:cNvSpPr>
            <p:nvPr/>
          </p:nvSpPr>
          <p:spPr bwMode="auto">
            <a:xfrm>
              <a:off x="4859338" y="2276475"/>
              <a:ext cx="69923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G0/0/0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37" name="TextBox 94"/>
            <p:cNvSpPr txBox="1">
              <a:spLocks noChangeArrowheads="1"/>
            </p:cNvSpPr>
            <p:nvPr/>
          </p:nvSpPr>
          <p:spPr bwMode="auto">
            <a:xfrm>
              <a:off x="3203575" y="2276475"/>
              <a:ext cx="69923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G0/0/0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38" name="Line 6"/>
            <p:cNvSpPr>
              <a:spLocks noChangeShapeType="1"/>
            </p:cNvSpPr>
            <p:nvPr/>
          </p:nvSpPr>
          <p:spPr bwMode="auto">
            <a:xfrm flipV="1">
              <a:off x="6503988" y="2392363"/>
              <a:ext cx="0" cy="3698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2279650" y="4076701"/>
            <a:ext cx="76327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180000"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[RTB]</a:t>
            </a:r>
            <a:r>
              <a:rPr lang="en-US" altLang="zh-CN" sz="14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ip</a:t>
            </a: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route-static 192.168.1.0 255.255.255.0 10.0.12.1 </a:t>
            </a:r>
          </a:p>
          <a:p>
            <a:pPr marL="180000"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[RTB]</a:t>
            </a:r>
            <a:r>
              <a:rPr lang="en-US" altLang="zh-CN" sz="14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ip</a:t>
            </a: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route-static 192.168.1.0 255.255.255.0 20.0.12.1 </a:t>
            </a:r>
          </a:p>
        </p:txBody>
      </p:sp>
      <p:pic>
        <p:nvPicPr>
          <p:cNvPr id="32" name="图片 31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278" y="2258022"/>
            <a:ext cx="870146" cy="638570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33" name="图片 32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646" y="2258022"/>
            <a:ext cx="870146" cy="638570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389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配置验证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279650" y="1792288"/>
            <a:ext cx="7632700" cy="30162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lvl="1" defTabSz="784225">
              <a:lnSpc>
                <a:spcPct val="140000"/>
              </a:lnSpc>
              <a:defRPr/>
            </a:pPr>
            <a:endParaRPr lang="en-US" altLang="zh-CN" sz="1400" dirty="0">
              <a:latin typeface="Courier New" pitchFamily="49" charset="0"/>
              <a:ea typeface="宋体" pitchFamily="2" charset="-122"/>
            </a:endParaRP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[RTB]display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</a:rPr>
              <a:t>ip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routing-table 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Route Flags: R - relay, D - download to fib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--------------------------------------------------------------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Routing Tables: Public  Destinations : 13       Routes : 14       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Destination/Mask  Proto Pre Cost Flags NextHop Interface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……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b="1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</a:rPr>
              <a:t>192.168.1.0/24	Static 60  0   RD 10.0.12.1 GigabitEthernet 0/0/0 		   	Static 60  0   RD 20.0.12.1 GigabitEthernet 0/0/1</a:t>
            </a:r>
          </a:p>
          <a:p>
            <a:pPr lvl="1" defTabSz="784225">
              <a:lnSpc>
                <a:spcPct val="140000"/>
              </a:lnSpc>
              <a:defRPr/>
            </a:pPr>
            <a:endParaRPr lang="en-US" altLang="zh-CN" sz="1400" dirty="0">
              <a:solidFill>
                <a:srgbClr val="C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5" name="Rectangle 35"/>
          <p:cNvSpPr txBox="1">
            <a:spLocks noChangeArrowheads="1"/>
          </p:cNvSpPr>
          <p:nvPr/>
        </p:nvSpPr>
        <p:spPr>
          <a:xfrm>
            <a:off x="2265364" y="1125539"/>
            <a:ext cx="7210425" cy="409575"/>
          </a:xfrm>
          <a:prstGeom prst="rect">
            <a:avLst/>
          </a:prstGeom>
          <a:noFill/>
        </p:spPr>
        <p:txBody>
          <a:bodyPr/>
          <a:lstStyle/>
          <a:p>
            <a:pPr marL="301625" indent="-301625" defTabSz="801688"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defRPr/>
            </a:pPr>
            <a:endParaRPr lang="zh-CN" altLang="en-US" sz="2000" kern="0" dirty="0"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55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培训与认证部-母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0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87802" tIns="43901" rIns="87802" bIns="43901" numCol="1" anchor="ctr" anchorCtr="0" compatLnSpc="1">
        <a:prstTxWarp prst="textNoShape">
          <a:avLst/>
        </a:prstTxWarp>
      </a:bodyPr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CC226774B8D87F4D92D9D1F6859ED44E" ma:contentTypeVersion="0" ma:contentTypeDescription="新建文档。" ma:contentTypeScope="" ma:versionID="15bce46875ac2ce7cb7e987677f92eb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adfd09ad98667f9c194c646e975416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E17BD8AE-C614-4C71-A6E9-9364E002D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23E6701-3943-4A44-84F3-F772B508883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E3093B-232B-4C15-AB25-7F1FBE134870}">
  <ds:schemaRefs>
    <ds:schemaRef ds:uri="http://schemas.openxmlformats.org/package/2006/metadata/core-properties"/>
    <ds:schemaRef ds:uri="http://purl.org/dc/terms/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64712</TotalTime>
  <Words>1801</Words>
  <Application>Microsoft Office PowerPoint</Application>
  <PresentationFormat>宽屏</PresentationFormat>
  <Paragraphs>222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FrutigerNext LT Bold</vt:lpstr>
      <vt:lpstr>FrutigerNext LT Light</vt:lpstr>
      <vt:lpstr>FrutigerNext LT Medium</vt:lpstr>
      <vt:lpstr>FrutigerNext LT Regular</vt:lpstr>
      <vt:lpstr>MS PGothic</vt:lpstr>
      <vt:lpstr>黑体</vt:lpstr>
      <vt:lpstr>宋体</vt:lpstr>
      <vt:lpstr>微软雅黑</vt:lpstr>
      <vt:lpstr>Arial</vt:lpstr>
      <vt:lpstr>Courier New</vt:lpstr>
      <vt:lpstr>Wingdings</vt:lpstr>
      <vt:lpstr>培训与认证部-母版</vt:lpstr>
      <vt:lpstr>静态路由基础</vt:lpstr>
      <vt:lpstr>PowerPoint 演示文稿</vt:lpstr>
      <vt:lpstr>PowerPoint 演示文稿</vt:lpstr>
      <vt:lpstr>静态路由应用场景</vt:lpstr>
      <vt:lpstr>静态路由配置</vt:lpstr>
      <vt:lpstr>静态路由</vt:lpstr>
      <vt:lpstr>静态路由</vt:lpstr>
      <vt:lpstr>负载分担</vt:lpstr>
      <vt:lpstr>配置验证</vt:lpstr>
      <vt:lpstr>路由备份</vt:lpstr>
      <vt:lpstr>配置验证</vt:lpstr>
      <vt:lpstr>配置验证</vt:lpstr>
      <vt:lpstr>缺省路由</vt:lpstr>
      <vt:lpstr>配置验证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0</dc:title>
  <dc:creator>c37402</dc:creator>
  <cp:lastModifiedBy>My</cp:lastModifiedBy>
  <cp:revision>2480</cp:revision>
  <dcterms:created xsi:type="dcterms:W3CDTF">2003-08-21T06:48:56Z</dcterms:created>
  <dcterms:modified xsi:type="dcterms:W3CDTF">2021-02-04T14:08:23Z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(11)3UhSoOyFRqszoDxskLpj5cCgHy0/Ke5a2v36AUt5KrgSjqJy4EvmEMiX5YGaXFvp9/UK33Tw_x000d_ RaJW6EwaME9+dHZpcw3Qvwx3X7+7GB6JsqeHubWWQ6I3ypfAK+5vZMWsyNDf33Q+yGzlBfYD_x000d_ OIxQyuEVYPacOcTgO0GGMLWMsFSrAduWXi7lDNFdBfllJdxWMbs3FZsryX4VjGFDgDu63a6N_x000d_ xu0BGaqu6EF4Ju8poQ</vt:lpwstr>
  </property>
  <property fmtid="{D5CDD505-2E9C-101B-9397-08002B2CF9AE}" pid="3" name="_ms_pID_7253431">
    <vt:lpwstr>BMOYFB6vneTRz7L1g0JJ22H5/isfqcfzh5pBpQdNEd/89Bu2iKf9rF_x000d_ 8op/8IkqLeMh+keGDgdcj0lWvNSDrOiKETLVLHKf0dAV/wbUZ1Pl7vsyjFd1JF5Sf0W2EphX_x000d_ kKThqtFyyfZrx1rpBmQNejSbMMFaLTOhJRIkS1kte6dPRjiNcn8xXAQwCfg3MVqEesS/QFUS_x000d_ 0434uENqVn3WpAxX7t7QHrSfmaRXx4stZ0aQ</vt:lpwstr>
  </property>
  <property fmtid="{D5CDD505-2E9C-101B-9397-08002B2CF9AE}" pid="4" name="_ms_pID_7253432">
    <vt:lpwstr>GlOhGokx+m1IQbE70sXTnuxTIMf68mvALZnx_x000d_ Ap3/iFwG1LihCpUCHf3Bn2ll5x23Yax8rhDQQtrN1FnZFQ+cIj2o+7GIyP6ibG2HnXSKhrF0_x000d_ vPb1zyvTEXDg5RRTl9mncM3qDJ57f7PknXx06TDv+x7A8WWQj9+kQijlJ2TzwFBui7LtkmpH_x000d_ +mYGiVPOsW+HAtEsl7A7QZExQOhpwhAKMowhwI7jB8gr0KFQzNskLY</vt:lpwstr>
  </property>
  <property fmtid="{D5CDD505-2E9C-101B-9397-08002B2CF9AE}" pid="5" name="_ms_pID_7253433">
    <vt:lpwstr>wdIY6NepULtXPaJiBT_x000d_ /NMRWPBa1Alrv+5zAztbQlwb14ItSrxj60fGWez57M9Y3Nc4tyEb941dzOsuIhoTncg4RVmX_x000d_ eIeh+kU6g7eOHI10wgRC7DyP2ooQ+zhQFN0L7N5Mhaj1f9/5QtY13CoxxVFyGTcNauHWJ/c/_x000d_ xy0hCj36m3LnI3+Mp3x+uuharMKms1ddOydlHr6th8+Xl0sscO+2Zg0PmeesnZ8SxgDRDgR/</vt:lpwstr>
  </property>
  <property fmtid="{D5CDD505-2E9C-101B-9397-08002B2CF9AE}" pid="6" name="_ms_pID_7253434">
    <vt:lpwstr>_x000d_ 06fuLz5Gs8F0062xWxQ4bNWmlQvUIY4ng3ooElJg7LpATs2N9FWODlMO09ItIhhhfBl71QoV_x000d_ TtICtiXbCRS8Mgf/00AXGY8En0/xvatrf6I7cF468IRRjRyCdV90XxXwVeExV5j1jZDrC2Jq_x000d_ l5GwJ4VyV9PDCqrI+drn/Y0ThOgfgW1VVXGo11fNi/vEjhI9/V83n6i9wMsMQkvlBqW/TwEs_x000d_ 6YoFjibjQLqH5ZQL</vt:lpwstr>
  </property>
  <property fmtid="{D5CDD505-2E9C-101B-9397-08002B2CF9AE}" pid="7" name="_ms_pID_7253435">
    <vt:lpwstr>aGcNmArSL7sKVRrXgCFeQCME3tSlGMGc1nn3F68Tlh0VzDGXMvPzk5kK_x000d_ zswiwHIYB5Bp7la8BzkurY4rONAlJzypOuUxaz8M6JW8maYWkfR3VJZ9uDKrtHfxmF7oTknV_x000d_ 0D0s5bhsrWyCgRnFkF9vpWQ0HdNdJ/2yrkO382WhWcp+N1RcxBubAoHCpm0gsHtQiWYFGoBM_x000d_ oL2nyqm6y/khwj5dIudnbisyKT+S1wWA/t</vt:lpwstr>
  </property>
  <property fmtid="{D5CDD505-2E9C-101B-9397-08002B2CF9AE}" pid="8" name="_ms_pID_7253436">
    <vt:lpwstr>TPllG6Veed9GUlfwC8cLvU8QTryE4UhobeLDXG_x000d_ ei/t7XTbTtZri5zsO3DNoARD9e5R0QxzxMu5us2xNAlqcl2eWKopk7Zmn3kTYohGakKPewGh_x000d_ +QpZycsMjFwTpwdQ8yEfaFYb67HvULkFee89Nr2/rJ/FIQdYMD2wcY1bIxGR3TNy2EhIqUh/_x000d_ 0UOiZ8P9lZw1EVxEj6INNKvwYGinwlBZGf2zpYz8UKIDbXx/LEzD</vt:lpwstr>
  </property>
  <property fmtid="{D5CDD505-2E9C-101B-9397-08002B2CF9AE}" pid="9" name="_ms_pID_7253437">
    <vt:lpwstr>ebjDDi5yUz3Atc4gUDb5_x000d_ +tv7+/b3L3sSem+xAm+C56IrhQpLVAKzS4HQh4O4UlqzYfcAOwFKAvwL4r6PwKKbnvmtnSvL_x000d_ fZ/ANFRbTWLaGmxYEefif/jPJGJYmp0uxtoD913402+R83n60akKT2NMT0MpTW3OvYxduzAB_x000d_ EQ2MqKNVY8rsHdLmLSoQxG0nO9feCHgC9YQHC85IolID0ED8MatySi5CL3Xn0lEqewCJQP</vt:lpwstr>
  </property>
  <property fmtid="{D5CDD505-2E9C-101B-9397-08002B2CF9AE}" pid="10" name="_ms_pID_7253438">
    <vt:lpwstr>ab_x000d_ PK8okltMeequt+iVcpdTAysW/K+KW8jBtQQllcDU8kVAs9MhO5sS3OhKCLlTLqy3BUamtgTs_x000d_ Jk3FN3LzrqdNsepuI/v+XhoJU/MWFWnfULsbESAO1BriRWfUJ/2S0GUIASb4l0oCNvkNmlxC_x000d_ 8lhvj9JQArDZg4yz3vBb400F0TLXD1E4n1bhjCvs56P9B4TP1zZ/O5FsGRAXJ+zl68+jNdVz_x000d_ kH+o8OlUWk4t9E</vt:lpwstr>
  </property>
  <property fmtid="{D5CDD505-2E9C-101B-9397-08002B2CF9AE}" pid="11" name="_ms_pID_7253439">
    <vt:lpwstr>gIXfEEoigI1CkVl4g0ENU/CyZuFKpB682zRrdiQadZJHgCspzF0zSSAXy4_x000d_ VKOo5XvgowQ73d4FADinc5+tJv8wHX1LsFToDkFhTzPJqbAUQX1vsQzGvZxlQr78WPj+SQIE_x000d_ fGxkVPlx+pDPs6rnSNZTbRUQwRlfuqU/DsssWUnWyv1gW04vkIWVpodKl604OJ1cms6HPzbe_x000d_ Mzwm3Gft3+DwKhutUMlITUa1+DZtcPe9</vt:lpwstr>
  </property>
  <property fmtid="{D5CDD505-2E9C-101B-9397-08002B2CF9AE}" pid="12" name="_ms_pID_72534310">
    <vt:lpwstr>9Yf9LGFXEnVCZfwfIBUFCxe3M9gP60jstDzRuK52_x000d_ Xcp8/qWzZGKHAdKR4PEqJ+oEpao/6Go6gc41a7KkCXK47Fwt7JL0XCUh</vt:lpwstr>
  </property>
  <property fmtid="{D5CDD505-2E9C-101B-9397-08002B2CF9AE}" pid="13" name="_new_ms_pID_72543">
    <vt:lpwstr>(4)jNL0gM28At52Ieaf1valQ0LhCJhckLvJxApn9P4IOGXs2CxMSeBUEQOsYE7UL6xHmrDTkB0U
8XrwX0U2eGOvdKAbibq/OwBogqOvwFaAolHRNqNy2szIx/vIxGV3RldByVnAXNghwAf/C+Ny
nC0kXXrwMXgmyFvH5Z6NNWCVsONiwda3mR+L5JpGhOxLoPqs7SuuHSITb197MVyCXsGsK2ms
+l0YVy49NdVVuXoIAG</vt:lpwstr>
  </property>
  <property fmtid="{D5CDD505-2E9C-101B-9397-08002B2CF9AE}" pid="14" name="_new_ms_pID_725431">
    <vt:lpwstr>WNXmtkOaoMvO+RtN+AF98axcECtcDzeutF/RA/MuVrkTeP8na2B2yy
m1HCyY09R6IPysdOkoFKaGF95jn8IPRP7dOExBbQlWgSPqEZNo21+gLMWeFfBt+6pUhKdwFx
7ZPjMNuUrMypYPEZngI1VIdsJf4NZKyTLKZJ0nK7WxKub3aP/MoU61sfNyyw1Icb4IGb7OFn
9w8sA6NUyvf/2CAmXCRdXcc6p9josuAb8E0f</vt:lpwstr>
  </property>
  <property fmtid="{D5CDD505-2E9C-101B-9397-08002B2CF9AE}" pid="15" name="_new_ms_pID_725432">
    <vt:lpwstr>VPOcRqDszuG9Ea/DM6UvbMLgh7KalquPd6s3
kDXgkxV66sccXBRFRpUSm24+++OZrzrFJlZ9+cTKshms+WpKgjZh/IhT4aCGlcWjlqWZhRut
yeE31Jc/cvQKXkucHQJfR38BDLb6HDqUWvPBQ8sa4eIzSeLgq189G0a1RIIGyCiIJjSWXf10
g2H9RhGj00eoqTF/R7ak+JOb3Uld8rKRh6p8+RZSbt3zCH/cPW7Uhk</vt:lpwstr>
  </property>
  <property fmtid="{D5CDD505-2E9C-101B-9397-08002B2CF9AE}" pid="16" name="_new_ms_pID_725433">
    <vt:lpwstr>w4/CdPx+g5NrTVBBFR
HKTc81zHE57lJ6Sfop/J3Md4zKo=</vt:lpwstr>
  </property>
  <property fmtid="{D5CDD505-2E9C-101B-9397-08002B2CF9AE}" pid="17" name="_2015_ms_pID_725343">
    <vt:lpwstr>(3)+8uYDBePedtg/YiEGuG3lP84pHBfZm43ZKq1QpIx5T/72KJZOOJZqGvZCATGS8tZZQ5aeBpJ
6BXH6AnAq5WvSveKYxhoGByitCD8GP9uUKfw61nsIRmSfFGg+iyKAOCXnizP/HLN4RSOC0Mz
Wx6fJQgXPZDWSlLw4nTRptcBXXdpVLdJn164nNfiyAX6MhdUMpe/hmVWlXCrPBkMOX/+egu2
lxu0cACJ7J6ClBWX0S</vt:lpwstr>
  </property>
  <property fmtid="{D5CDD505-2E9C-101B-9397-08002B2CF9AE}" pid="18" name="_2015_ms_pID_7253431">
    <vt:lpwstr>yVaa9qkDG7IN9pWGyKAMrCkKkLAXNbemr/5p5sIPq67S7V7wnLFryq
0P7E6smTN/7vcNvYPNpBmLD+YrRFU1Wa0t8Eu6aIxgMQG3auhP1fbdaimjLmzNe7hkq8eW7u
7HuX0vAihCI3Y7BNFbg0TLKuA/2qTe5XdN1QrMv/cfCjbb83rWcrR/BAnU1XGvBmDAZxCfoF
E1SSvfxRw6w3RGw7J3f4LQP7Z3206K7TE/AQ</vt:lpwstr>
  </property>
  <property fmtid="{D5CDD505-2E9C-101B-9397-08002B2CF9AE}" pid="19" name="_2015_ms_pID_7253432">
    <vt:lpwstr>Xpn2VQuOiHzzphJ1qsKsFDb5kQiFTejP/1WZ
kN7zioACq7mYBNhpl/Z7rFQYVBsTmA==</vt:lpwstr>
  </property>
  <property fmtid="{D5CDD505-2E9C-101B-9397-08002B2CF9AE}" pid="20" name="ContentTypeId">
    <vt:lpwstr>0x010100CC226774B8D87F4D92D9D1F6859ED44E</vt:lpwstr>
  </property>
  <property fmtid="{D5CDD505-2E9C-101B-9397-08002B2CF9AE}" pid="21" name="_readonly">
    <vt:lpwstr/>
  </property>
  <property fmtid="{D5CDD505-2E9C-101B-9397-08002B2CF9AE}" pid="22" name="_change">
    <vt:lpwstr/>
  </property>
  <property fmtid="{D5CDD505-2E9C-101B-9397-08002B2CF9AE}" pid="23" name="_full-control">
    <vt:lpwstr/>
  </property>
  <property fmtid="{D5CDD505-2E9C-101B-9397-08002B2CF9AE}" pid="24" name="sflag">
    <vt:lpwstr>1553473499</vt:lpwstr>
  </property>
</Properties>
</file>