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81" r:id="rId14"/>
    <p:sldId id="282" r:id="rId15"/>
    <p:sldId id="28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79941" autoAdjust="0"/>
  </p:normalViewPr>
  <p:slideViewPr>
    <p:cSldViewPr showGuides="1">
      <p:cViewPr varScale="1">
        <p:scale>
          <a:sx n="91" d="100"/>
          <a:sy n="91" d="100"/>
        </p:scale>
        <p:origin x="708" y="78"/>
      </p:cViewPr>
      <p:guideLst>
        <p:guide orient="horz" pos="459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2" d="100"/>
          <a:sy n="62" d="100"/>
        </p:scale>
        <p:origin x="3378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85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B8577-B42F-4212-B0FE-A8358B0A1DD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73175" y="571500"/>
            <a:ext cx="4451350" cy="3338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7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74713" y="4057650"/>
            <a:ext cx="5256212" cy="4373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17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A0249-6D4A-42A0-96A9-EC996CF01DB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73175" y="571500"/>
            <a:ext cx="4451350" cy="3338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1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74713" y="4057650"/>
            <a:ext cx="5256212" cy="4373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44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C43AB-7799-4A15-9911-83B87307421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73175" y="571500"/>
            <a:ext cx="4451350" cy="3338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74713" y="4057650"/>
            <a:ext cx="5256212" cy="4373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41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如图所示，路由器在建立完成邻居关系之后，便开始进行数据库同步，具体过程如下：</a:t>
            </a:r>
            <a:endParaRPr lang="en-US" altLang="zh-CN" smtClean="0"/>
          </a:p>
          <a:p>
            <a:r>
              <a:rPr lang="zh-CN" altLang="en-US" smtClean="0"/>
              <a:t>邻居状态变为</a:t>
            </a:r>
            <a:r>
              <a:rPr lang="en-US" altLang="zh-CN" smtClean="0"/>
              <a:t>ExStart</a:t>
            </a:r>
            <a:r>
              <a:rPr lang="zh-CN" altLang="en-US" smtClean="0"/>
              <a:t>以后，</a:t>
            </a:r>
            <a:r>
              <a:rPr lang="en-US" altLang="zh-CN" smtClean="0"/>
              <a:t>RTA</a:t>
            </a:r>
            <a:r>
              <a:rPr lang="zh-CN" altLang="en-US" smtClean="0"/>
              <a:t>向</a:t>
            </a:r>
            <a:r>
              <a:rPr lang="en-US" altLang="zh-CN" smtClean="0"/>
              <a:t>RTB</a:t>
            </a:r>
            <a:r>
              <a:rPr lang="zh-CN" altLang="en-US" smtClean="0"/>
              <a:t>发送第一个</a:t>
            </a:r>
            <a:r>
              <a:rPr lang="en-US" altLang="zh-CN" smtClean="0"/>
              <a:t>DD</a:t>
            </a:r>
            <a:r>
              <a:rPr lang="zh-CN" altLang="en-US" smtClean="0"/>
              <a:t>报文，在这个报文中，</a:t>
            </a:r>
            <a:r>
              <a:rPr lang="en-US" altLang="zh-CN" smtClean="0"/>
              <a:t>DD</a:t>
            </a:r>
            <a:r>
              <a:rPr lang="zh-CN" altLang="en-US" smtClean="0"/>
              <a:t>序列号被设置为</a:t>
            </a:r>
            <a:r>
              <a:rPr lang="en-US" altLang="zh-CN" smtClean="0"/>
              <a:t>X</a:t>
            </a:r>
            <a:r>
              <a:rPr lang="zh-CN" altLang="en-US" smtClean="0"/>
              <a:t>（假设），</a:t>
            </a:r>
            <a:r>
              <a:rPr lang="en-US" altLang="zh-CN" smtClean="0"/>
              <a:t>RTA</a:t>
            </a:r>
            <a:r>
              <a:rPr lang="zh-CN" altLang="en-US" smtClean="0"/>
              <a:t>宣告自己为主路由器。</a:t>
            </a:r>
            <a:endParaRPr lang="en-US" altLang="zh-CN" smtClean="0"/>
          </a:p>
          <a:p>
            <a:r>
              <a:rPr lang="en-US" altLang="zh-CN" smtClean="0"/>
              <a:t>RTB</a:t>
            </a:r>
            <a:r>
              <a:rPr lang="zh-CN" altLang="en-US" smtClean="0"/>
              <a:t>也向</a:t>
            </a:r>
            <a:r>
              <a:rPr lang="en-US" altLang="zh-CN" smtClean="0"/>
              <a:t>RTA</a:t>
            </a:r>
            <a:r>
              <a:rPr lang="zh-CN" altLang="en-US" smtClean="0"/>
              <a:t>发送第一个</a:t>
            </a:r>
            <a:r>
              <a:rPr lang="en-US" altLang="zh-CN" smtClean="0"/>
              <a:t>DD</a:t>
            </a:r>
            <a:r>
              <a:rPr lang="zh-CN" altLang="en-US" smtClean="0"/>
              <a:t>报文，在这个报文中，</a:t>
            </a:r>
            <a:r>
              <a:rPr lang="en-US" altLang="zh-CN" smtClean="0"/>
              <a:t>DD</a:t>
            </a:r>
            <a:r>
              <a:rPr lang="zh-CN" altLang="en-US" smtClean="0"/>
              <a:t>序列号被设置为</a:t>
            </a:r>
            <a:r>
              <a:rPr lang="en-US" altLang="zh-CN" smtClean="0"/>
              <a:t>Y</a:t>
            </a:r>
            <a:r>
              <a:rPr lang="zh-CN" altLang="en-US" smtClean="0"/>
              <a:t>（假设）。</a:t>
            </a:r>
            <a:r>
              <a:rPr lang="en-US" altLang="zh-CN" smtClean="0"/>
              <a:t>RTB</a:t>
            </a:r>
            <a:r>
              <a:rPr lang="zh-CN" altLang="en-US" smtClean="0"/>
              <a:t>也宣告自己为主路由器。由于</a:t>
            </a:r>
            <a:r>
              <a:rPr lang="en-US" altLang="zh-CN" smtClean="0"/>
              <a:t>RTB</a:t>
            </a:r>
            <a:r>
              <a:rPr lang="zh-CN" altLang="en-US" smtClean="0"/>
              <a:t>的</a:t>
            </a:r>
            <a:r>
              <a:rPr lang="en-US" altLang="zh-CN" smtClean="0"/>
              <a:t>Router ID</a:t>
            </a:r>
            <a:r>
              <a:rPr lang="zh-CN" altLang="en-US" smtClean="0"/>
              <a:t>比</a:t>
            </a:r>
            <a:r>
              <a:rPr lang="en-US" altLang="zh-CN" smtClean="0"/>
              <a:t>RTA</a:t>
            </a:r>
            <a:r>
              <a:rPr lang="zh-CN" altLang="en-US" smtClean="0"/>
              <a:t>的大，所以</a:t>
            </a:r>
            <a:r>
              <a:rPr lang="en-US" altLang="zh-CN" smtClean="0"/>
              <a:t>RTB</a:t>
            </a:r>
            <a:r>
              <a:rPr lang="zh-CN" altLang="en-US" smtClean="0"/>
              <a:t>应当为真正的主路由器。</a:t>
            </a:r>
            <a:endParaRPr lang="en-US" altLang="zh-CN" smtClean="0"/>
          </a:p>
          <a:p>
            <a:r>
              <a:rPr lang="en-US" altLang="zh-CN" smtClean="0"/>
              <a:t>RTA</a:t>
            </a:r>
            <a:r>
              <a:rPr lang="zh-CN" altLang="en-US" smtClean="0"/>
              <a:t>发送一个新的</a:t>
            </a:r>
            <a:r>
              <a:rPr lang="en-US" altLang="zh-CN" smtClean="0"/>
              <a:t>DD</a:t>
            </a:r>
            <a:r>
              <a:rPr lang="zh-CN" altLang="en-US" smtClean="0"/>
              <a:t>报文，在这个新的报文中包含</a:t>
            </a:r>
            <a:r>
              <a:rPr lang="en-US" altLang="zh-CN" smtClean="0"/>
              <a:t>LSDB</a:t>
            </a:r>
            <a:r>
              <a:rPr lang="zh-CN" altLang="en-US" smtClean="0"/>
              <a:t>的摘要信息，序列号设置为</a:t>
            </a:r>
            <a:r>
              <a:rPr lang="en-US" altLang="zh-CN" smtClean="0"/>
              <a:t>RTB</a:t>
            </a:r>
            <a:r>
              <a:rPr lang="zh-CN" altLang="en-US" smtClean="0"/>
              <a:t>在步骤</a:t>
            </a:r>
            <a:r>
              <a:rPr lang="en-US" altLang="zh-CN" smtClean="0"/>
              <a:t>2</a:t>
            </a:r>
            <a:r>
              <a:rPr lang="zh-CN" altLang="en-US" smtClean="0"/>
              <a:t>里使用的序列号，因此</a:t>
            </a:r>
            <a:r>
              <a:rPr lang="en-US" altLang="zh-CN" smtClean="0"/>
              <a:t>RTB</a:t>
            </a:r>
            <a:r>
              <a:rPr lang="zh-CN" altLang="en-US" smtClean="0"/>
              <a:t>将邻居状态改变为</a:t>
            </a:r>
            <a:r>
              <a:rPr lang="en-US" altLang="zh-CN" smtClean="0"/>
              <a:t>Exchange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邻居状态变为</a:t>
            </a:r>
            <a:r>
              <a:rPr lang="en-US" altLang="zh-CN" smtClean="0"/>
              <a:t>Exchange</a:t>
            </a:r>
            <a:r>
              <a:rPr lang="zh-CN" altLang="en-US" smtClean="0"/>
              <a:t>以后，</a:t>
            </a:r>
            <a:r>
              <a:rPr lang="en-US" altLang="zh-CN" smtClean="0"/>
              <a:t>RTB</a:t>
            </a:r>
            <a:r>
              <a:rPr lang="zh-CN" altLang="en-US" smtClean="0"/>
              <a:t>发送一个新的</a:t>
            </a:r>
            <a:r>
              <a:rPr lang="en-US" altLang="zh-CN" smtClean="0"/>
              <a:t>DD</a:t>
            </a:r>
            <a:r>
              <a:rPr lang="zh-CN" altLang="en-US" smtClean="0"/>
              <a:t>报文，该报文中包含</a:t>
            </a:r>
            <a:r>
              <a:rPr lang="en-US" altLang="zh-CN" smtClean="0"/>
              <a:t>LSDB</a:t>
            </a:r>
            <a:r>
              <a:rPr lang="zh-CN" altLang="en-US" smtClean="0"/>
              <a:t>的描述信息，</a:t>
            </a:r>
            <a:r>
              <a:rPr lang="en-US" altLang="zh-CN" smtClean="0"/>
              <a:t>DD</a:t>
            </a:r>
            <a:r>
              <a:rPr lang="zh-CN" altLang="en-US" smtClean="0"/>
              <a:t>序列号设为</a:t>
            </a:r>
            <a:r>
              <a:rPr lang="en-US" altLang="zh-CN" smtClean="0"/>
              <a:t>Y+1</a:t>
            </a:r>
            <a:r>
              <a:rPr lang="zh-CN" altLang="en-US" smtClean="0"/>
              <a:t>（上次使用的序列号加</a:t>
            </a:r>
            <a:r>
              <a:rPr lang="en-US" altLang="zh-CN" smtClean="0"/>
              <a:t>1</a:t>
            </a:r>
            <a:r>
              <a:rPr lang="zh-CN" altLang="en-US" smtClean="0"/>
              <a:t>）。</a:t>
            </a:r>
            <a:endParaRPr lang="en-US" altLang="zh-CN" smtClean="0"/>
          </a:p>
          <a:p>
            <a:r>
              <a:rPr lang="zh-CN" altLang="en-US" smtClean="0"/>
              <a:t>即使</a:t>
            </a:r>
            <a:r>
              <a:rPr lang="en-US" altLang="zh-CN" smtClean="0"/>
              <a:t>RTA</a:t>
            </a:r>
            <a:r>
              <a:rPr lang="zh-CN" altLang="en-US" smtClean="0"/>
              <a:t>不需要新的</a:t>
            </a:r>
            <a:r>
              <a:rPr lang="en-US" altLang="zh-CN" smtClean="0"/>
              <a:t>DD</a:t>
            </a:r>
            <a:r>
              <a:rPr lang="zh-CN" altLang="en-US" smtClean="0"/>
              <a:t>报文描述自己的</a:t>
            </a:r>
            <a:r>
              <a:rPr lang="en-US" altLang="zh-CN" smtClean="0"/>
              <a:t>LSDB</a:t>
            </a:r>
            <a:r>
              <a:rPr lang="zh-CN" altLang="en-US" smtClean="0"/>
              <a:t>，但是作为从路由器，</a:t>
            </a:r>
            <a:r>
              <a:rPr lang="en-US" altLang="zh-CN" smtClean="0"/>
              <a:t>RTA</a:t>
            </a:r>
            <a:r>
              <a:rPr lang="zh-CN" altLang="en-US" smtClean="0"/>
              <a:t>需要对主路由器</a:t>
            </a:r>
            <a:r>
              <a:rPr lang="en-US" altLang="zh-CN" smtClean="0"/>
              <a:t>RTB</a:t>
            </a:r>
            <a:r>
              <a:rPr lang="zh-CN" altLang="en-US" smtClean="0"/>
              <a:t>发送的每一个</a:t>
            </a:r>
            <a:r>
              <a:rPr lang="en-US" altLang="zh-CN" smtClean="0"/>
              <a:t>DD</a:t>
            </a:r>
            <a:r>
              <a:rPr lang="zh-CN" altLang="en-US" smtClean="0"/>
              <a:t>报文进行确认。所以，</a:t>
            </a:r>
            <a:r>
              <a:rPr lang="en-US" altLang="zh-CN" smtClean="0"/>
              <a:t>RTA</a:t>
            </a:r>
            <a:r>
              <a:rPr lang="zh-CN" altLang="en-US" smtClean="0"/>
              <a:t>向</a:t>
            </a:r>
            <a:r>
              <a:rPr lang="en-US" altLang="zh-CN" smtClean="0"/>
              <a:t>RTB</a:t>
            </a:r>
            <a:r>
              <a:rPr lang="zh-CN" altLang="en-US" smtClean="0"/>
              <a:t>发送一个内容为空的</a:t>
            </a:r>
            <a:r>
              <a:rPr lang="en-US" altLang="zh-CN" smtClean="0"/>
              <a:t>DD</a:t>
            </a:r>
            <a:r>
              <a:rPr lang="zh-CN" altLang="en-US" smtClean="0"/>
              <a:t>报文，序列号为</a:t>
            </a:r>
            <a:r>
              <a:rPr lang="en-US" altLang="zh-CN" smtClean="0"/>
              <a:t>Y+1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发送完最后一个</a:t>
            </a:r>
            <a:r>
              <a:rPr lang="en-US" altLang="zh-CN" smtClean="0"/>
              <a:t>DD</a:t>
            </a:r>
            <a:r>
              <a:rPr lang="zh-CN" altLang="en-US" smtClean="0"/>
              <a:t>报文之后，</a:t>
            </a:r>
            <a:r>
              <a:rPr lang="en-US" altLang="zh-CN" smtClean="0"/>
              <a:t>RTA</a:t>
            </a:r>
            <a:r>
              <a:rPr lang="zh-CN" altLang="en-US" smtClean="0"/>
              <a:t>将邻居状态改变为</a:t>
            </a:r>
            <a:r>
              <a:rPr lang="en-US" altLang="zh-CN" smtClean="0"/>
              <a:t>Loading</a:t>
            </a:r>
            <a:r>
              <a:rPr lang="zh-CN" altLang="en-US" smtClean="0"/>
              <a:t>；</a:t>
            </a:r>
            <a:r>
              <a:rPr lang="en-US" altLang="zh-CN" smtClean="0"/>
              <a:t>RTB</a:t>
            </a:r>
            <a:r>
              <a:rPr lang="zh-CN" altLang="en-US" smtClean="0"/>
              <a:t>收到最后一个</a:t>
            </a:r>
            <a:r>
              <a:rPr lang="en-US" altLang="zh-CN" smtClean="0"/>
              <a:t>DD</a:t>
            </a:r>
            <a:r>
              <a:rPr lang="zh-CN" altLang="en-US" smtClean="0"/>
              <a:t>报文之后，改变状态为</a:t>
            </a:r>
            <a:r>
              <a:rPr lang="en-US" altLang="zh-CN" smtClean="0"/>
              <a:t>Full</a:t>
            </a:r>
            <a:r>
              <a:rPr lang="zh-CN" altLang="en-US" smtClean="0"/>
              <a:t>（假设</a:t>
            </a:r>
            <a:r>
              <a:rPr lang="en-US" altLang="zh-CN" smtClean="0"/>
              <a:t>RTB</a:t>
            </a:r>
            <a:r>
              <a:rPr lang="zh-CN" altLang="en-US" smtClean="0"/>
              <a:t>的</a:t>
            </a:r>
            <a:r>
              <a:rPr lang="en-US" altLang="zh-CN" smtClean="0"/>
              <a:t>LSDB</a:t>
            </a:r>
            <a:r>
              <a:rPr lang="zh-CN" altLang="en-US" smtClean="0"/>
              <a:t>是最新最全的，不需要向</a:t>
            </a:r>
            <a:r>
              <a:rPr lang="en-US" altLang="zh-CN" smtClean="0"/>
              <a:t>RTA</a:t>
            </a:r>
            <a:r>
              <a:rPr lang="zh-CN" altLang="en-US" smtClean="0"/>
              <a:t>请求更新）。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4869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邻居状态变为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开始向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LSR</a:t>
            </a:r>
            <a:r>
              <a:rPr lang="zh-CN" altLang="en-US" dirty="0" smtClean="0"/>
              <a:t>报文，请求那些在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状态下通过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报文发现的，而且在本地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中没有的链路状态信息。</a:t>
            </a:r>
          </a:p>
          <a:p>
            <a:r>
              <a:rPr lang="en-US" altLang="zh-CN" dirty="0" smtClean="0"/>
              <a:t>RTB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LSR</a:t>
            </a:r>
            <a:r>
              <a:rPr lang="zh-CN" altLang="en-US" dirty="0" smtClean="0"/>
              <a:t>报文之后，向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LSU</a:t>
            </a:r>
            <a:r>
              <a:rPr lang="zh-CN" altLang="en-US" dirty="0" smtClean="0"/>
              <a:t>报文，在</a:t>
            </a:r>
            <a:r>
              <a:rPr lang="en-US" altLang="zh-CN" dirty="0" smtClean="0"/>
              <a:t>LSU</a:t>
            </a:r>
            <a:r>
              <a:rPr lang="zh-CN" altLang="en-US" dirty="0" smtClean="0"/>
              <a:t>报文中，包含了那些被请求的链路状态的详细信息。</a:t>
            </a:r>
            <a:r>
              <a:rPr lang="en-US" altLang="zh-CN" dirty="0" smtClean="0"/>
              <a:t>RTA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LSU</a:t>
            </a:r>
            <a:r>
              <a:rPr lang="zh-CN" altLang="en-US" dirty="0" smtClean="0"/>
              <a:t>报文之后，将邻居状态从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改变成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RTA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LSACK</a:t>
            </a:r>
            <a:r>
              <a:rPr lang="zh-CN" altLang="en-US" dirty="0" smtClean="0"/>
              <a:t>报文，用于对已接收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的确认。</a:t>
            </a:r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之间的邻居状态变成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，表示达到完全邻接状态。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26681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定义了四种网络类型，分别是点到点网络，广播型网络，</a:t>
            </a:r>
            <a:r>
              <a:rPr lang="en-US" altLang="zh-CN" smtClean="0"/>
              <a:t>NBMA</a:t>
            </a:r>
            <a:r>
              <a:rPr lang="zh-CN" altLang="en-US" smtClean="0"/>
              <a:t>网络和点到多点网络。</a:t>
            </a:r>
          </a:p>
          <a:p>
            <a:r>
              <a:rPr lang="zh-CN" altLang="en-US" smtClean="0"/>
              <a:t>点到点网络是指只把两台路由器直接相连的网络。一个运行</a:t>
            </a:r>
            <a:r>
              <a:rPr lang="en-US" altLang="zh-CN" smtClean="0"/>
              <a:t>PPP</a:t>
            </a:r>
            <a:r>
              <a:rPr lang="zh-CN" altLang="en-US" smtClean="0"/>
              <a:t>的</a:t>
            </a:r>
            <a:r>
              <a:rPr lang="en-US" altLang="zh-CN" smtClean="0"/>
              <a:t>64K</a:t>
            </a:r>
            <a:r>
              <a:rPr lang="zh-CN" altLang="en-US" smtClean="0"/>
              <a:t>串行线路就是一个点到点网络的例子。</a:t>
            </a:r>
          </a:p>
          <a:p>
            <a:r>
              <a:rPr lang="zh-CN" altLang="en-US" smtClean="0"/>
              <a:t>广播型网络是指支持两台以上路由器，并且具有广播能力的网络。一个含有三台路由器的以太网就是一个广播型网络的例子。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4586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zh-CN" smtClean="0"/>
              <a:t>可以在不支持广播的多路访问网络上运行，此类网络包括在</a:t>
            </a:r>
            <a:r>
              <a:rPr lang="en-US" altLang="zh-CN" smtClean="0"/>
              <a:t>hub-spoke</a:t>
            </a:r>
            <a:r>
              <a:rPr lang="zh-CN" altLang="zh-CN" smtClean="0"/>
              <a:t>拓扑上运行的帧中继（</a:t>
            </a:r>
            <a:r>
              <a:rPr lang="en-US" altLang="zh-CN" smtClean="0"/>
              <a:t>FR</a:t>
            </a:r>
            <a:r>
              <a:rPr lang="zh-CN" altLang="zh-CN" smtClean="0"/>
              <a:t>）和异步传输模式（</a:t>
            </a:r>
            <a:r>
              <a:rPr lang="en-US" altLang="zh-CN" smtClean="0"/>
              <a:t>ATM</a:t>
            </a:r>
            <a:r>
              <a:rPr lang="zh-CN" altLang="zh-CN" smtClean="0"/>
              <a:t>）网络，</a:t>
            </a:r>
            <a:r>
              <a:rPr lang="zh-CN" altLang="en-US" smtClean="0"/>
              <a:t>这些网络的</a:t>
            </a:r>
            <a:r>
              <a:rPr lang="zh-CN" altLang="zh-CN" smtClean="0"/>
              <a:t>通信依赖于虚</a:t>
            </a:r>
            <a:r>
              <a:rPr lang="zh-CN" altLang="en-US" smtClean="0"/>
              <a:t>电路</a:t>
            </a:r>
            <a:r>
              <a:rPr lang="zh-CN" altLang="zh-CN" smtClean="0"/>
              <a:t>。</a:t>
            </a:r>
            <a:r>
              <a:rPr lang="en-US" altLang="zh-CN" smtClean="0"/>
              <a:t>OSPF</a:t>
            </a:r>
            <a:r>
              <a:rPr lang="zh-CN" altLang="en-US" smtClean="0"/>
              <a:t>定义了</a:t>
            </a:r>
            <a:r>
              <a:rPr lang="zh-CN" altLang="zh-CN" smtClean="0"/>
              <a:t>两种支持多</a:t>
            </a:r>
            <a:r>
              <a:rPr lang="zh-CN" altLang="en-US" smtClean="0"/>
              <a:t>路</a:t>
            </a:r>
            <a:r>
              <a:rPr lang="zh-CN" altLang="zh-CN" smtClean="0"/>
              <a:t>访问的网络类型：非广播多</a:t>
            </a:r>
            <a:r>
              <a:rPr lang="zh-CN" altLang="en-US" smtClean="0"/>
              <a:t>路</a:t>
            </a:r>
            <a:r>
              <a:rPr lang="zh-CN" altLang="zh-CN" smtClean="0"/>
              <a:t>访问</a:t>
            </a:r>
            <a:r>
              <a:rPr lang="zh-CN" altLang="en-US" smtClean="0"/>
              <a:t>网络</a:t>
            </a:r>
            <a:r>
              <a:rPr lang="zh-CN" altLang="zh-CN" smtClean="0"/>
              <a:t>（</a:t>
            </a:r>
            <a:r>
              <a:rPr lang="en-US" altLang="zh-CN" smtClean="0"/>
              <a:t>NBMA</a:t>
            </a:r>
            <a:r>
              <a:rPr lang="zh-CN" altLang="zh-CN" smtClean="0"/>
              <a:t>）和点到多点</a:t>
            </a:r>
            <a:r>
              <a:rPr lang="zh-CN" altLang="en-US" smtClean="0"/>
              <a:t>网络</a:t>
            </a:r>
            <a:r>
              <a:rPr lang="zh-CN" altLang="zh-CN" smtClean="0"/>
              <a:t>（</a:t>
            </a:r>
            <a:r>
              <a:rPr lang="en-US" altLang="zh-CN" smtClean="0"/>
              <a:t>Point To Multi-Points</a:t>
            </a:r>
            <a:r>
              <a:rPr lang="zh-CN" altLang="zh-CN" smtClean="0"/>
              <a:t>）。</a:t>
            </a:r>
            <a:endParaRPr lang="en-US" altLang="zh-CN" smtClean="0"/>
          </a:p>
          <a:p>
            <a:r>
              <a:rPr lang="en-US" altLang="zh-CN" smtClean="0"/>
              <a:t>NBMA:</a:t>
            </a:r>
            <a:r>
              <a:rPr lang="zh-CN" altLang="en-US" smtClean="0"/>
              <a:t>在</a:t>
            </a:r>
            <a:r>
              <a:rPr lang="en-US" altLang="zh-CN" smtClean="0"/>
              <a:t>NBMA</a:t>
            </a:r>
            <a:r>
              <a:rPr lang="zh-CN" altLang="en-US" smtClean="0"/>
              <a:t>网络上，</a:t>
            </a:r>
            <a:r>
              <a:rPr lang="en-US" altLang="zh-CN" smtClean="0"/>
              <a:t>OSPF</a:t>
            </a:r>
            <a:r>
              <a:rPr lang="zh-CN" altLang="en-US" smtClean="0"/>
              <a:t>模拟在广播型网络上的操作，但是每个路由器的邻居需要手动配置。</a:t>
            </a:r>
            <a:r>
              <a:rPr lang="en-US" altLang="zh-CN" smtClean="0"/>
              <a:t>NBMA</a:t>
            </a:r>
            <a:r>
              <a:rPr lang="zh-CN" altLang="en-US" smtClean="0"/>
              <a:t>方式要求网络中的路由器组成全连接。</a:t>
            </a:r>
            <a:endParaRPr lang="en-US" altLang="zh-CN" smtClean="0"/>
          </a:p>
          <a:p>
            <a:r>
              <a:rPr lang="en-US" altLang="zh-CN" smtClean="0"/>
              <a:t>P2MP:</a:t>
            </a:r>
            <a:r>
              <a:rPr lang="zh-CN" altLang="en-US" smtClean="0"/>
              <a:t>将整个网络看成是一组点到点网络。对于不能组成全连接的网络应当使用点到多点方式，例如只使用</a:t>
            </a:r>
            <a:r>
              <a:rPr lang="en-US" altLang="zh-CN" smtClean="0"/>
              <a:t>PVC</a:t>
            </a:r>
            <a:r>
              <a:rPr lang="zh-CN" altLang="en-US" smtClean="0"/>
              <a:t>的不完全连接的帧中继网络。</a:t>
            </a:r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4811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每一个含有至少两个路由器的广播型网络和</a:t>
            </a:r>
            <a:r>
              <a:rPr lang="en-US" altLang="zh-CN" smtClean="0"/>
              <a:t>NBMA</a:t>
            </a:r>
            <a:r>
              <a:rPr lang="zh-CN" altLang="en-US" smtClean="0"/>
              <a:t>网络都有一个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可以减少邻接关系的数量，从而减少链路状态信息以及路由信息的交换次数，这样可以节省带宽，降低对路由器处理能力的压力。一个既不是</a:t>
            </a:r>
            <a:r>
              <a:rPr lang="en-US" altLang="zh-CN" smtClean="0"/>
              <a:t>DR</a:t>
            </a:r>
            <a:r>
              <a:rPr lang="zh-CN" altLang="en-US" smtClean="0"/>
              <a:t>也不是</a:t>
            </a:r>
            <a:r>
              <a:rPr lang="en-US" altLang="zh-CN" smtClean="0"/>
              <a:t>BDR</a:t>
            </a:r>
            <a:r>
              <a:rPr lang="zh-CN" altLang="en-US" smtClean="0"/>
              <a:t>的路由器只与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形成邻接关系并交换链路状态信息以及路由信息，这样就大大减少了大型广播型网络和</a:t>
            </a:r>
            <a:r>
              <a:rPr lang="en-US" altLang="zh-CN" smtClean="0"/>
              <a:t>NBMA</a:t>
            </a:r>
            <a:r>
              <a:rPr lang="zh-CN" altLang="en-US" smtClean="0"/>
              <a:t>网络中的邻接关系数量。</a:t>
            </a:r>
            <a:r>
              <a:rPr lang="zh-CN" altLang="zh-CN" smtClean="0"/>
              <a:t>在没有</a:t>
            </a:r>
            <a:r>
              <a:rPr lang="en-US" altLang="zh-CN" smtClean="0"/>
              <a:t>DR</a:t>
            </a:r>
            <a:r>
              <a:rPr lang="zh-CN" altLang="zh-CN" smtClean="0"/>
              <a:t>的广播网络上，</a:t>
            </a:r>
            <a:r>
              <a:rPr lang="zh-CN" altLang="en-US" smtClean="0"/>
              <a:t>邻接关系的数量可以</a:t>
            </a:r>
            <a:r>
              <a:rPr lang="zh-CN" altLang="zh-CN" smtClean="0"/>
              <a:t>根据公式</a:t>
            </a:r>
            <a:r>
              <a:rPr lang="en-US" altLang="zh-CN" smtClean="0"/>
              <a:t>n(n-1)/2</a:t>
            </a:r>
            <a:r>
              <a:rPr lang="zh-CN" altLang="zh-CN" smtClean="0"/>
              <a:t>计算出，</a:t>
            </a:r>
            <a:r>
              <a:rPr lang="en-US" altLang="zh-CN" smtClean="0"/>
              <a:t>n</a:t>
            </a:r>
            <a:r>
              <a:rPr lang="zh-CN" altLang="zh-CN" smtClean="0"/>
              <a:t>代表参与</a:t>
            </a:r>
            <a:r>
              <a:rPr lang="en-US" altLang="zh-CN" smtClean="0"/>
              <a:t>OSPF</a:t>
            </a:r>
            <a:r>
              <a:rPr lang="zh-CN" altLang="zh-CN" smtClean="0"/>
              <a:t>的路由器接口的数量。在本例中，所有路由器之间有</a:t>
            </a:r>
            <a:r>
              <a:rPr lang="en-US" altLang="zh-CN" smtClean="0"/>
              <a:t>6</a:t>
            </a:r>
            <a:r>
              <a:rPr lang="zh-CN" altLang="zh-CN" smtClean="0"/>
              <a:t>个邻接关系。当指定了</a:t>
            </a:r>
            <a:r>
              <a:rPr lang="en-US" altLang="zh-CN" smtClean="0"/>
              <a:t>DR</a:t>
            </a:r>
            <a:r>
              <a:rPr lang="zh-CN" altLang="zh-CN" smtClean="0"/>
              <a:t>后，所有的路由器都与</a:t>
            </a:r>
            <a:r>
              <a:rPr lang="en-US" altLang="zh-CN" smtClean="0"/>
              <a:t>DR</a:t>
            </a:r>
            <a:r>
              <a:rPr lang="zh-CN" altLang="zh-CN" smtClean="0"/>
              <a:t>建立起</a:t>
            </a:r>
            <a:r>
              <a:rPr lang="zh-CN" altLang="en-US" smtClean="0"/>
              <a:t>邻接关系</a:t>
            </a:r>
            <a:r>
              <a:rPr lang="zh-CN" altLang="zh-CN" smtClean="0"/>
              <a:t>，</a:t>
            </a:r>
            <a:r>
              <a:rPr lang="en-US" altLang="zh-CN" smtClean="0"/>
              <a:t>DR</a:t>
            </a:r>
            <a:r>
              <a:rPr lang="zh-CN" altLang="zh-CN" smtClean="0"/>
              <a:t>成为该广播网络上的中心点。</a:t>
            </a:r>
          </a:p>
          <a:p>
            <a:r>
              <a:rPr lang="en-US" altLang="zh-CN" smtClean="0"/>
              <a:t>BDR</a:t>
            </a:r>
            <a:r>
              <a:rPr lang="zh-CN" altLang="zh-CN" smtClean="0"/>
              <a:t>在</a:t>
            </a:r>
            <a:r>
              <a:rPr lang="en-US" altLang="zh-CN" smtClean="0"/>
              <a:t>DR</a:t>
            </a:r>
            <a:r>
              <a:rPr lang="zh-CN" altLang="en-US" smtClean="0"/>
              <a:t>发生</a:t>
            </a:r>
            <a:r>
              <a:rPr lang="zh-CN" altLang="zh-CN" smtClean="0"/>
              <a:t>故障时接管业务，一个广播网络上所有路由器都必须同</a:t>
            </a:r>
            <a:r>
              <a:rPr lang="en-US" altLang="zh-CN" smtClean="0"/>
              <a:t>BDR</a:t>
            </a:r>
            <a:r>
              <a:rPr lang="zh-CN" altLang="en-US" smtClean="0"/>
              <a:t>建立邻接关系</a:t>
            </a:r>
            <a:r>
              <a:rPr lang="zh-CN" altLang="zh-CN" smtClean="0"/>
              <a:t>。</a:t>
            </a:r>
            <a:r>
              <a:rPr lang="zh-CN" altLang="en-US" smtClean="0"/>
              <a:t>本例中</a:t>
            </a:r>
            <a:r>
              <a:rPr lang="zh-CN" altLang="zh-CN" smtClean="0"/>
              <a:t>使用</a:t>
            </a:r>
            <a:r>
              <a:rPr lang="en-US" altLang="zh-CN" smtClean="0"/>
              <a:t>DR</a:t>
            </a:r>
            <a:r>
              <a:rPr lang="zh-CN" altLang="zh-CN" smtClean="0"/>
              <a:t>和</a:t>
            </a:r>
            <a:r>
              <a:rPr lang="en-US" altLang="zh-CN" smtClean="0"/>
              <a:t>BDR</a:t>
            </a:r>
            <a:r>
              <a:rPr lang="zh-CN" altLang="zh-CN" smtClean="0"/>
              <a:t>将邻接关系从</a:t>
            </a:r>
            <a:r>
              <a:rPr lang="en-US" altLang="zh-CN" smtClean="0"/>
              <a:t>6</a:t>
            </a:r>
            <a:r>
              <a:rPr lang="zh-CN" altLang="zh-CN" smtClean="0"/>
              <a:t>减少到了</a:t>
            </a:r>
            <a:r>
              <a:rPr lang="en-US" altLang="zh-CN" smtClean="0"/>
              <a:t>5</a:t>
            </a:r>
            <a:r>
              <a:rPr lang="zh-CN" altLang="zh-CN" smtClean="0"/>
              <a:t>，</a:t>
            </a:r>
            <a:r>
              <a:rPr lang="en-US" altLang="zh-CN" smtClean="0"/>
              <a:t>RTA</a:t>
            </a:r>
            <a:r>
              <a:rPr lang="zh-CN" altLang="zh-CN" smtClean="0"/>
              <a:t>和</a:t>
            </a:r>
            <a:r>
              <a:rPr lang="en-US" altLang="zh-CN" smtClean="0"/>
              <a:t>RTB</a:t>
            </a:r>
            <a:r>
              <a:rPr lang="zh-CN" altLang="zh-CN" smtClean="0"/>
              <a:t>都只需要同</a:t>
            </a:r>
            <a:r>
              <a:rPr lang="en-US" altLang="zh-CN" smtClean="0"/>
              <a:t>DR</a:t>
            </a:r>
            <a:r>
              <a:rPr lang="zh-CN" altLang="zh-CN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建立邻接关系，</a:t>
            </a:r>
            <a:r>
              <a:rPr lang="en-US" altLang="zh-CN" smtClean="0"/>
              <a:t>RTA</a:t>
            </a:r>
            <a:r>
              <a:rPr lang="zh-CN" altLang="en-US" smtClean="0"/>
              <a:t>和</a:t>
            </a:r>
            <a:r>
              <a:rPr lang="en-US" altLang="zh-CN" smtClean="0"/>
              <a:t>RTB</a:t>
            </a:r>
            <a:r>
              <a:rPr lang="zh-CN" altLang="en-US" smtClean="0"/>
              <a:t>之间建立的是邻居关系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en-US" smtClean="0"/>
              <a:t>此例中</a:t>
            </a:r>
            <a:r>
              <a:rPr lang="zh-CN" altLang="zh-CN" smtClean="0"/>
              <a:t>，</a:t>
            </a:r>
            <a:r>
              <a:rPr lang="zh-CN" altLang="en-US" smtClean="0"/>
              <a:t>邻接关系数量的减少效果并不明显。</a:t>
            </a:r>
            <a:r>
              <a:rPr lang="zh-CN" altLang="zh-CN" smtClean="0"/>
              <a:t>但是</a:t>
            </a:r>
            <a:r>
              <a:rPr lang="zh-CN" altLang="en-US" smtClean="0"/>
              <a:t>，</a:t>
            </a:r>
            <a:r>
              <a:rPr lang="zh-CN" altLang="zh-CN" smtClean="0"/>
              <a:t>当网络上部署了</a:t>
            </a:r>
            <a:r>
              <a:rPr lang="zh-CN" altLang="en-US" smtClean="0"/>
              <a:t>大量</a:t>
            </a:r>
            <a:r>
              <a:rPr lang="zh-CN" altLang="zh-CN" smtClean="0"/>
              <a:t>路由器时，比如</a:t>
            </a:r>
            <a:r>
              <a:rPr lang="en-US" altLang="zh-CN" smtClean="0"/>
              <a:t>100</a:t>
            </a:r>
            <a:r>
              <a:rPr lang="zh-CN" altLang="zh-CN" smtClean="0"/>
              <a:t>台，</a:t>
            </a:r>
            <a:r>
              <a:rPr lang="zh-CN" altLang="en-US" smtClean="0"/>
              <a:t>那么情况就大不一样了</a:t>
            </a:r>
            <a:r>
              <a:rPr lang="zh-CN" altLang="zh-CN" smtClean="0"/>
              <a:t>。</a:t>
            </a:r>
            <a:endParaRPr lang="en-US" altLang="zh-CN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6683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zh-CN" altLang="en-US" smtClean="0"/>
              <a:t>邻居发现</a:t>
            </a:r>
            <a:r>
              <a:rPr lang="zh-CN" altLang="zh-CN" smtClean="0"/>
              <a:t>完成之后，</a:t>
            </a:r>
            <a:r>
              <a:rPr lang="zh-CN" altLang="en-US" smtClean="0"/>
              <a:t>路由器会</a:t>
            </a:r>
            <a:r>
              <a:rPr lang="zh-CN" altLang="zh-CN" smtClean="0"/>
              <a:t>根据网段类型进行</a:t>
            </a:r>
            <a:r>
              <a:rPr lang="en-US" altLang="zh-CN" smtClean="0"/>
              <a:t>DR</a:t>
            </a:r>
            <a:r>
              <a:rPr lang="zh-CN" altLang="zh-CN" smtClean="0"/>
              <a:t>选举。</a:t>
            </a:r>
            <a:r>
              <a:rPr lang="zh-CN" altLang="en-US" smtClean="0"/>
              <a:t>在</a:t>
            </a:r>
            <a:r>
              <a:rPr lang="zh-CN" altLang="zh-CN" smtClean="0"/>
              <a:t>广播和</a:t>
            </a:r>
            <a:r>
              <a:rPr lang="en-US" altLang="zh-CN" smtClean="0"/>
              <a:t>NBMA</a:t>
            </a:r>
            <a:r>
              <a:rPr lang="zh-CN" altLang="zh-CN" smtClean="0"/>
              <a:t>网络上，</a:t>
            </a:r>
            <a:r>
              <a:rPr lang="zh-CN" altLang="en-US" smtClean="0"/>
              <a:t>路由器会</a:t>
            </a:r>
            <a:r>
              <a:rPr lang="zh-CN" altLang="zh-CN" smtClean="0"/>
              <a:t>根据参与选举的每个接口的优先级进行</a:t>
            </a:r>
            <a:r>
              <a:rPr lang="en-US" altLang="zh-CN" smtClean="0"/>
              <a:t>DR</a:t>
            </a:r>
            <a:r>
              <a:rPr lang="zh-CN" altLang="zh-CN" smtClean="0"/>
              <a:t>选举。</a:t>
            </a:r>
            <a:r>
              <a:rPr lang="zh-CN" altLang="en-US" smtClean="0"/>
              <a:t>优先级取值范围为</a:t>
            </a:r>
            <a:r>
              <a:rPr lang="en-US" altLang="zh-CN" smtClean="0"/>
              <a:t>0-255</a:t>
            </a:r>
            <a:r>
              <a:rPr lang="zh-CN" altLang="en-US" smtClean="0"/>
              <a:t>，值越高越优先。</a:t>
            </a:r>
            <a:r>
              <a:rPr lang="zh-CN" altLang="zh-CN" smtClean="0"/>
              <a:t>缺省情况下，接口优先级为</a:t>
            </a:r>
            <a:r>
              <a:rPr lang="en-US" altLang="zh-CN" smtClean="0"/>
              <a:t>1</a:t>
            </a:r>
            <a:r>
              <a:rPr lang="zh-CN" altLang="zh-CN" smtClean="0"/>
              <a:t>。如果一个接口优先级为</a:t>
            </a:r>
            <a:r>
              <a:rPr lang="en-US" altLang="zh-CN" smtClean="0"/>
              <a:t>0</a:t>
            </a:r>
            <a:r>
              <a:rPr lang="zh-CN" altLang="zh-CN" smtClean="0"/>
              <a:t>，那么该接口</a:t>
            </a:r>
            <a:r>
              <a:rPr lang="zh-CN" altLang="en-US" smtClean="0"/>
              <a:t>将不会参与</a:t>
            </a:r>
            <a:r>
              <a:rPr lang="en-US" altLang="zh-CN" smtClean="0"/>
              <a:t>DR</a:t>
            </a:r>
            <a:r>
              <a:rPr lang="zh-CN" altLang="zh-CN" smtClean="0"/>
              <a:t>或者</a:t>
            </a:r>
            <a:r>
              <a:rPr lang="en-US" altLang="zh-CN" smtClean="0"/>
              <a:t>BDR</a:t>
            </a:r>
            <a:r>
              <a:rPr lang="zh-CN" altLang="en-US" smtClean="0"/>
              <a:t>的选举</a:t>
            </a:r>
            <a:r>
              <a:rPr lang="zh-CN" altLang="zh-CN" smtClean="0"/>
              <a:t>。</a:t>
            </a:r>
            <a:r>
              <a:rPr lang="zh-CN" altLang="en-US" smtClean="0"/>
              <a:t>如果优先级相同时，则比较</a:t>
            </a:r>
            <a:r>
              <a:rPr lang="en-US" altLang="zh-CN" smtClean="0"/>
              <a:t>Router ID</a:t>
            </a:r>
            <a:r>
              <a:rPr lang="zh-CN" altLang="en-US" smtClean="0"/>
              <a:t>，值越大越优先被选举为</a:t>
            </a:r>
            <a:r>
              <a:rPr lang="en-US" altLang="zh-CN" smtClean="0"/>
              <a:t>DR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为了给</a:t>
            </a:r>
            <a:r>
              <a:rPr lang="en-US" altLang="zh-CN" smtClean="0"/>
              <a:t>DR</a:t>
            </a:r>
            <a:r>
              <a:rPr lang="zh-CN" altLang="en-US" smtClean="0"/>
              <a:t>做备份，</a:t>
            </a:r>
            <a:r>
              <a:rPr lang="zh-CN" altLang="zh-CN" smtClean="0"/>
              <a:t>每个广播和</a:t>
            </a:r>
            <a:r>
              <a:rPr lang="en-US" altLang="zh-CN" smtClean="0"/>
              <a:t>NBMA</a:t>
            </a:r>
            <a:r>
              <a:rPr lang="zh-CN" altLang="zh-CN" smtClean="0"/>
              <a:t>网络上</a:t>
            </a:r>
            <a:r>
              <a:rPr lang="zh-CN" altLang="en-US" smtClean="0"/>
              <a:t>还要选举</a:t>
            </a:r>
            <a:r>
              <a:rPr lang="zh-CN" altLang="zh-CN" smtClean="0"/>
              <a:t>一个</a:t>
            </a:r>
            <a:r>
              <a:rPr lang="en-US" altLang="zh-CN" smtClean="0"/>
              <a:t>BDR</a:t>
            </a:r>
            <a:r>
              <a:rPr lang="zh-CN" altLang="zh-CN" smtClean="0"/>
              <a:t>。</a:t>
            </a:r>
            <a:r>
              <a:rPr lang="en-US" altLang="zh-CN" smtClean="0"/>
              <a:t>BDR</a:t>
            </a:r>
            <a:r>
              <a:rPr lang="zh-CN" altLang="en-US" smtClean="0"/>
              <a:t>也会</a:t>
            </a:r>
            <a:r>
              <a:rPr lang="zh-CN" altLang="zh-CN" smtClean="0"/>
              <a:t>与网络上所有</a:t>
            </a:r>
            <a:r>
              <a:rPr lang="zh-CN" altLang="en-US" smtClean="0"/>
              <a:t>的</a:t>
            </a:r>
            <a:r>
              <a:rPr lang="zh-CN" altLang="zh-CN" smtClean="0"/>
              <a:t>路由器</a:t>
            </a:r>
            <a:r>
              <a:rPr lang="zh-CN" altLang="en-US" smtClean="0"/>
              <a:t>建立邻接关系。</a:t>
            </a:r>
            <a:endParaRPr lang="en-US" altLang="zh-CN" smtClean="0"/>
          </a:p>
          <a:p>
            <a:r>
              <a:rPr lang="zh-CN" altLang="en-US" smtClean="0"/>
              <a:t>为了维护网络上邻接关系的稳定性，如果网络中已经存在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，则新添加进该网络的路由器不会成为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，不管该路由器的</a:t>
            </a:r>
            <a:r>
              <a:rPr lang="en-US" altLang="zh-CN" smtClean="0"/>
              <a:t>Router Priority</a:t>
            </a:r>
            <a:r>
              <a:rPr lang="zh-CN" altLang="en-US" smtClean="0"/>
              <a:t>是否最大。如果当前</a:t>
            </a:r>
            <a:r>
              <a:rPr lang="en-US" altLang="zh-CN" smtClean="0"/>
              <a:t>DR</a:t>
            </a:r>
            <a:r>
              <a:rPr lang="zh-CN" altLang="en-US" smtClean="0"/>
              <a:t>发生故障，则当前</a:t>
            </a:r>
            <a:r>
              <a:rPr lang="en-US" altLang="zh-CN" smtClean="0"/>
              <a:t>BDR</a:t>
            </a:r>
            <a:r>
              <a:rPr lang="zh-CN" altLang="en-US" smtClean="0"/>
              <a:t>自动成为新的</a:t>
            </a:r>
            <a:r>
              <a:rPr lang="en-US" altLang="zh-CN" smtClean="0"/>
              <a:t>DR</a:t>
            </a:r>
            <a:r>
              <a:rPr lang="zh-CN" altLang="en-US" smtClean="0"/>
              <a:t>，网络中重新选举</a:t>
            </a:r>
            <a:r>
              <a:rPr lang="en-US" altLang="zh-CN" smtClean="0"/>
              <a:t>BDR</a:t>
            </a:r>
            <a:r>
              <a:rPr lang="zh-CN" altLang="en-US" smtClean="0"/>
              <a:t>；如果当前</a:t>
            </a:r>
            <a:r>
              <a:rPr lang="en-US" altLang="zh-CN" smtClean="0"/>
              <a:t>BDR</a:t>
            </a:r>
            <a:r>
              <a:rPr lang="zh-CN" altLang="en-US" smtClean="0"/>
              <a:t>发生故障，则</a:t>
            </a:r>
            <a:r>
              <a:rPr lang="en-US" altLang="zh-CN" smtClean="0"/>
              <a:t>DR</a:t>
            </a:r>
            <a:r>
              <a:rPr lang="zh-CN" altLang="en-US" smtClean="0"/>
              <a:t>不变，重新选举</a:t>
            </a:r>
            <a:r>
              <a:rPr lang="en-US" altLang="zh-CN" smtClean="0"/>
              <a:t>BDR</a:t>
            </a:r>
            <a:r>
              <a:rPr lang="zh-CN" altLang="en-US" smtClean="0"/>
              <a:t>。这种选举机制的目的是为了保持邻接关系的稳定，使拓扑结构的改变对邻接关系的影响尽量小。</a:t>
            </a:r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27898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支持将一组网段组合在一起，这样的一个组合称为一个区域。</a:t>
            </a:r>
          </a:p>
          <a:p>
            <a:r>
              <a:rPr lang="zh-CN" altLang="en-US" smtClean="0"/>
              <a:t>划分</a:t>
            </a:r>
            <a:r>
              <a:rPr lang="en-US" altLang="zh-CN" smtClean="0"/>
              <a:t>OSPF</a:t>
            </a:r>
            <a:r>
              <a:rPr lang="zh-CN" altLang="en-US" smtClean="0"/>
              <a:t>区域可以缩小路由器的</a:t>
            </a:r>
            <a:r>
              <a:rPr lang="en-US" altLang="zh-CN" smtClean="0"/>
              <a:t>LSDB</a:t>
            </a:r>
            <a:r>
              <a:rPr lang="zh-CN" altLang="en-US" smtClean="0"/>
              <a:t>规模，减少网络流量。</a:t>
            </a:r>
          </a:p>
          <a:p>
            <a:r>
              <a:rPr lang="zh-CN" altLang="en-US" smtClean="0"/>
              <a:t>区域内的详细拓扑信息不向其他区域发送，区域间传递的是抽象的路由信息，而不是详细的描述拓扑结构的链路状态信息。每个区域都有自己的</a:t>
            </a:r>
            <a:r>
              <a:rPr lang="en-US" altLang="zh-CN" smtClean="0"/>
              <a:t>LSDB</a:t>
            </a:r>
            <a:r>
              <a:rPr lang="zh-CN" altLang="en-US" smtClean="0"/>
              <a:t>，不同区域的</a:t>
            </a:r>
            <a:r>
              <a:rPr lang="en-US" altLang="zh-CN" smtClean="0"/>
              <a:t>LSDB</a:t>
            </a:r>
            <a:r>
              <a:rPr lang="zh-CN" altLang="en-US" smtClean="0"/>
              <a:t>是不同的。路由器会为每一个自己所连接到的区域维护一个单独的</a:t>
            </a:r>
            <a:r>
              <a:rPr lang="en-US" altLang="zh-CN" smtClean="0"/>
              <a:t>LSDB</a:t>
            </a:r>
            <a:r>
              <a:rPr lang="zh-CN" altLang="en-US" smtClean="0"/>
              <a:t>。由于详细链路状态信息不会被发布到区域以外，因此</a:t>
            </a:r>
            <a:r>
              <a:rPr lang="en-US" altLang="zh-CN" smtClean="0"/>
              <a:t>LSDB</a:t>
            </a:r>
            <a:r>
              <a:rPr lang="zh-CN" altLang="en-US" smtClean="0"/>
              <a:t>的规模大大缩小了。</a:t>
            </a:r>
          </a:p>
          <a:p>
            <a:r>
              <a:rPr lang="en-US" altLang="zh-CN" smtClean="0"/>
              <a:t>Area 0</a:t>
            </a:r>
            <a:r>
              <a:rPr lang="zh-CN" altLang="en-US" smtClean="0"/>
              <a:t>为骨干区域，为了避免区域间路由环路，非骨干区域之间不允许直接相互发布路由信息。因此，每个区域都必须连接到骨干区域。</a:t>
            </a:r>
          </a:p>
          <a:p>
            <a:r>
              <a:rPr lang="zh-CN" altLang="zh-CN" smtClean="0"/>
              <a:t>运行在区域之间</a:t>
            </a:r>
            <a:r>
              <a:rPr lang="zh-CN" altLang="en-US" smtClean="0"/>
              <a:t>的路由器叫做</a:t>
            </a:r>
            <a:r>
              <a:rPr lang="zh-CN" altLang="zh-CN" smtClean="0"/>
              <a:t>区域边界路由器</a:t>
            </a:r>
            <a:r>
              <a:rPr lang="en-US" altLang="zh-CN" smtClean="0"/>
              <a:t>ABR</a:t>
            </a:r>
            <a:r>
              <a:rPr lang="zh-CN" altLang="en-US" smtClean="0"/>
              <a:t>（</a:t>
            </a:r>
            <a:r>
              <a:rPr lang="en-US" altLang="zh-CN" smtClean="0"/>
              <a:t>Area Boundary Router</a:t>
            </a:r>
            <a:r>
              <a:rPr lang="zh-CN" altLang="zh-CN" smtClean="0"/>
              <a:t>）</a:t>
            </a:r>
            <a:r>
              <a:rPr lang="zh-CN" altLang="en-US" smtClean="0"/>
              <a:t>，它</a:t>
            </a:r>
            <a:r>
              <a:rPr lang="zh-CN" altLang="zh-CN" smtClean="0"/>
              <a:t>包含所有相连区域的</a:t>
            </a:r>
            <a:r>
              <a:rPr lang="en-US" altLang="zh-CN" smtClean="0"/>
              <a:t>LSDB</a:t>
            </a:r>
            <a:r>
              <a:rPr lang="zh-CN" altLang="en-US" smtClean="0"/>
              <a:t>。自治系统边界路由器</a:t>
            </a:r>
            <a:r>
              <a:rPr lang="en-US" altLang="zh-CN" smtClean="0"/>
              <a:t>ASBR</a:t>
            </a:r>
            <a:r>
              <a:rPr lang="zh-CN" altLang="en-US" smtClean="0"/>
              <a:t>（</a:t>
            </a:r>
            <a:r>
              <a:rPr lang="en-US" altLang="zh-CN" smtClean="0"/>
              <a:t>Autonomous System Boundary Router</a:t>
            </a:r>
            <a:r>
              <a:rPr lang="zh-CN" altLang="en-US" smtClean="0"/>
              <a:t>）是指和其他</a:t>
            </a:r>
            <a:r>
              <a:rPr lang="en-US" altLang="zh-CN" smtClean="0"/>
              <a:t>AS</a:t>
            </a:r>
            <a:r>
              <a:rPr lang="zh-CN" altLang="en-US" smtClean="0"/>
              <a:t>中的路由器交换路由信息的路由器，这种路由器会向整个</a:t>
            </a:r>
            <a:r>
              <a:rPr lang="en-US" altLang="zh-CN" smtClean="0"/>
              <a:t>AS</a:t>
            </a:r>
            <a:r>
              <a:rPr lang="zh-CN" altLang="en-US" smtClean="0"/>
              <a:t>通告</a:t>
            </a:r>
            <a:r>
              <a:rPr lang="en-US" altLang="zh-CN" smtClean="0"/>
              <a:t>AS</a:t>
            </a:r>
            <a:r>
              <a:rPr lang="zh-CN" altLang="en-US" smtClean="0"/>
              <a:t>外部路由信息。</a:t>
            </a:r>
          </a:p>
          <a:p>
            <a:r>
              <a:rPr lang="zh-CN" altLang="zh-CN" smtClean="0"/>
              <a:t>在</a:t>
            </a:r>
            <a:r>
              <a:rPr lang="zh-CN" altLang="en-US" smtClean="0"/>
              <a:t>规模</a:t>
            </a:r>
            <a:r>
              <a:rPr lang="zh-CN" altLang="zh-CN" smtClean="0"/>
              <a:t>较小的</a:t>
            </a:r>
            <a:r>
              <a:rPr lang="zh-CN" altLang="en-US" smtClean="0"/>
              <a:t>企业</a:t>
            </a:r>
            <a:r>
              <a:rPr lang="zh-CN" altLang="zh-CN" smtClean="0"/>
              <a:t>网络</a:t>
            </a:r>
            <a:r>
              <a:rPr lang="zh-CN" altLang="en-US" smtClean="0"/>
              <a:t>中</a:t>
            </a:r>
            <a:r>
              <a:rPr lang="zh-CN" altLang="zh-CN" smtClean="0"/>
              <a:t>，</a:t>
            </a:r>
            <a:r>
              <a:rPr lang="zh-CN" altLang="en-US" smtClean="0"/>
              <a:t>可以把所有的路由器划分到同一个区域中</a:t>
            </a:r>
            <a:r>
              <a:rPr lang="zh-CN" altLang="zh-CN" smtClean="0"/>
              <a:t>，同一个</a:t>
            </a:r>
            <a:r>
              <a:rPr lang="en-US" altLang="zh-CN" smtClean="0"/>
              <a:t>OSPF</a:t>
            </a:r>
            <a:r>
              <a:rPr lang="zh-CN" altLang="zh-CN" smtClean="0"/>
              <a:t>区域中的路由器中的</a:t>
            </a:r>
            <a:r>
              <a:rPr lang="en-US" altLang="zh-CN" smtClean="0"/>
              <a:t>LSDB</a:t>
            </a:r>
            <a:r>
              <a:rPr lang="zh-CN" altLang="zh-CN" smtClean="0"/>
              <a:t>是完全一致的。</a:t>
            </a:r>
            <a:r>
              <a:rPr lang="en-US" altLang="zh-CN" smtClean="0"/>
              <a:t>OSPF</a:t>
            </a:r>
            <a:r>
              <a:rPr lang="zh-CN" altLang="en-US" smtClean="0"/>
              <a:t>区域号可以手动配置</a:t>
            </a:r>
            <a:r>
              <a:rPr lang="zh-CN" altLang="zh-CN" smtClean="0"/>
              <a:t>，为了</a:t>
            </a:r>
            <a:r>
              <a:rPr lang="zh-CN" altLang="en-US" smtClean="0"/>
              <a:t>便于</a:t>
            </a:r>
            <a:r>
              <a:rPr lang="zh-CN" altLang="zh-CN" smtClean="0"/>
              <a:t>将来的网络扩展，推荐将该区域号设置为</a:t>
            </a:r>
            <a:r>
              <a:rPr lang="en-US" altLang="zh-CN" smtClean="0"/>
              <a:t>0</a:t>
            </a:r>
            <a:r>
              <a:rPr lang="zh-CN" altLang="en-US" smtClean="0"/>
              <a:t>，即骨干区域</a:t>
            </a:r>
            <a:r>
              <a:rPr lang="zh-CN" altLang="zh-CN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2119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48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zh-CN" smtClean="0"/>
              <a:t>基于接口带宽计算开销，计算公式为：接口开销</a:t>
            </a:r>
            <a:r>
              <a:rPr lang="en-US" altLang="zh-CN" smtClean="0"/>
              <a:t>=</a:t>
            </a:r>
            <a:r>
              <a:rPr lang="zh-CN" altLang="zh-CN" smtClean="0"/>
              <a:t>带宽参考值</a:t>
            </a:r>
            <a:r>
              <a:rPr lang="en-US" altLang="zh-CN" smtClean="0"/>
              <a:t>÷</a:t>
            </a:r>
            <a:r>
              <a:rPr lang="zh-CN" altLang="zh-CN" smtClean="0"/>
              <a:t>带宽。带宽参考值可配置，缺省为</a:t>
            </a:r>
            <a:r>
              <a:rPr lang="en-US" altLang="zh-CN" smtClean="0"/>
              <a:t>100Mbit/s</a:t>
            </a:r>
            <a:r>
              <a:rPr lang="zh-CN" altLang="zh-CN" smtClean="0"/>
              <a:t>。</a:t>
            </a:r>
            <a:r>
              <a:rPr lang="zh-CN" altLang="en-US" smtClean="0"/>
              <a:t>以此，</a:t>
            </a:r>
            <a:r>
              <a:rPr lang="zh-CN" altLang="zh-CN" smtClean="0"/>
              <a:t>一个</a:t>
            </a:r>
            <a:r>
              <a:rPr lang="en-US" altLang="zh-CN" smtClean="0"/>
              <a:t>64kbit/s</a:t>
            </a:r>
            <a:r>
              <a:rPr lang="zh-CN" altLang="zh-CN" smtClean="0"/>
              <a:t>串口的开销为</a:t>
            </a:r>
            <a:r>
              <a:rPr lang="en-US" altLang="zh-CN" smtClean="0"/>
              <a:t>1562</a:t>
            </a:r>
            <a:r>
              <a:rPr lang="zh-CN" altLang="zh-CN" smtClean="0"/>
              <a:t>，一个</a:t>
            </a:r>
            <a:r>
              <a:rPr lang="en-US" altLang="zh-CN" smtClean="0"/>
              <a:t>E1</a:t>
            </a:r>
            <a:r>
              <a:rPr lang="zh-CN" altLang="zh-CN" smtClean="0"/>
              <a:t>接口（</a:t>
            </a:r>
            <a:r>
              <a:rPr lang="en-US" altLang="zh-CN" smtClean="0"/>
              <a:t>2.048 Mbit/s</a:t>
            </a:r>
            <a:r>
              <a:rPr lang="zh-CN" altLang="zh-CN" smtClean="0"/>
              <a:t>）的开销为</a:t>
            </a:r>
            <a:r>
              <a:rPr lang="en-US" altLang="zh-CN" smtClean="0"/>
              <a:t>48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命令</a:t>
            </a:r>
            <a:r>
              <a:rPr lang="en-US" altLang="zh-CN" smtClean="0"/>
              <a:t>bandwidth-reference</a:t>
            </a:r>
            <a:r>
              <a:rPr lang="zh-CN" altLang="zh-CN" smtClean="0"/>
              <a:t>可以用来调整带宽参考值</a:t>
            </a:r>
            <a:r>
              <a:rPr lang="zh-CN" altLang="en-US" smtClean="0"/>
              <a:t>，从而可以</a:t>
            </a:r>
            <a:r>
              <a:rPr lang="zh-CN" altLang="zh-CN" smtClean="0"/>
              <a:t>改变接口开销，带宽参考值越大，开销越准确。在支持</a:t>
            </a:r>
            <a:r>
              <a:rPr lang="en-US" altLang="zh-CN" smtClean="0"/>
              <a:t>10Gbit/s</a:t>
            </a:r>
            <a:r>
              <a:rPr lang="zh-CN" altLang="zh-CN" smtClean="0"/>
              <a:t>速率的情况下，推荐将带宽参考值提高到</a:t>
            </a:r>
            <a:r>
              <a:rPr lang="en-US" altLang="zh-CN" smtClean="0"/>
              <a:t>10000Mbit/s</a:t>
            </a:r>
            <a:r>
              <a:rPr lang="zh-CN" altLang="zh-CN" smtClean="0"/>
              <a:t>来分别为</a:t>
            </a:r>
            <a:r>
              <a:rPr lang="en-US" altLang="zh-CN" smtClean="0"/>
              <a:t>10 Gbit/s</a:t>
            </a:r>
            <a:r>
              <a:rPr lang="zh-CN" altLang="zh-CN" smtClean="0"/>
              <a:t>、</a:t>
            </a:r>
            <a:r>
              <a:rPr lang="en-US" altLang="zh-CN" smtClean="0"/>
              <a:t>1 Gbit/s</a:t>
            </a:r>
            <a:r>
              <a:rPr lang="zh-CN" altLang="zh-CN" smtClean="0"/>
              <a:t>和</a:t>
            </a:r>
            <a:r>
              <a:rPr lang="en-US" altLang="zh-CN" smtClean="0"/>
              <a:t>100Mbit/s</a:t>
            </a:r>
            <a:r>
              <a:rPr lang="zh-CN" altLang="zh-CN" smtClean="0"/>
              <a:t>的链路提供</a:t>
            </a:r>
            <a:r>
              <a:rPr lang="en-US" altLang="zh-CN" smtClean="0"/>
              <a:t>1</a:t>
            </a:r>
            <a:r>
              <a:rPr lang="zh-CN" altLang="zh-CN" smtClean="0"/>
              <a:t>、</a:t>
            </a:r>
            <a:r>
              <a:rPr lang="en-US" altLang="zh-CN" smtClean="0"/>
              <a:t>10</a:t>
            </a:r>
            <a:r>
              <a:rPr lang="zh-CN" altLang="zh-CN" smtClean="0"/>
              <a:t>和</a:t>
            </a:r>
            <a:r>
              <a:rPr lang="en-US" altLang="zh-CN" smtClean="0"/>
              <a:t>100</a:t>
            </a:r>
            <a:r>
              <a:rPr lang="zh-CN" altLang="zh-CN" smtClean="0"/>
              <a:t>的开销。</a:t>
            </a:r>
            <a:r>
              <a:rPr lang="zh-CN" altLang="en-US" smtClean="0"/>
              <a:t>注意，配置带宽参考值时，需要在整个</a:t>
            </a:r>
            <a:r>
              <a:rPr lang="en-US" altLang="zh-CN" smtClean="0"/>
              <a:t>OSPF</a:t>
            </a:r>
            <a:r>
              <a:rPr lang="zh-CN" altLang="en-US" smtClean="0"/>
              <a:t>网络中统一进行调整。</a:t>
            </a:r>
            <a:endParaRPr lang="en-US" altLang="zh-CN" smtClean="0"/>
          </a:p>
          <a:p>
            <a:r>
              <a:rPr lang="zh-CN" altLang="en-US" smtClean="0"/>
              <a:t>另外，还可以通过</a:t>
            </a:r>
            <a:r>
              <a:rPr lang="en-US" altLang="zh-CN" smtClean="0"/>
              <a:t>ospf cost</a:t>
            </a:r>
            <a:r>
              <a:rPr lang="zh-CN" altLang="zh-CN" smtClean="0"/>
              <a:t>命令来手动为一个接口调整开销，开销值范围是</a:t>
            </a:r>
            <a:r>
              <a:rPr lang="en-US" altLang="zh-CN" smtClean="0"/>
              <a:t>1~65535</a:t>
            </a:r>
            <a:r>
              <a:rPr lang="zh-CN" altLang="zh-CN" smtClean="0"/>
              <a:t>，缺省值为</a:t>
            </a:r>
            <a:r>
              <a:rPr lang="en-US" altLang="zh-CN" smtClean="0"/>
              <a:t>1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6297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在配置</a:t>
            </a:r>
            <a:r>
              <a:rPr lang="en-US" altLang="zh-CN" smtClean="0"/>
              <a:t>OSPF</a:t>
            </a:r>
            <a:r>
              <a:rPr lang="zh-CN" altLang="zh-CN" smtClean="0"/>
              <a:t>时，</a:t>
            </a:r>
            <a:r>
              <a:rPr lang="zh-CN" altLang="en-US" smtClean="0"/>
              <a:t>需要</a:t>
            </a:r>
            <a:r>
              <a:rPr lang="zh-CN" altLang="zh-CN" smtClean="0"/>
              <a:t>首先使能</a:t>
            </a:r>
            <a:r>
              <a:rPr lang="en-US" altLang="zh-CN" smtClean="0"/>
              <a:t>OSPF</a:t>
            </a:r>
            <a:r>
              <a:rPr lang="zh-CN" altLang="zh-CN" smtClean="0"/>
              <a:t>进程。</a:t>
            </a:r>
            <a:endParaRPr lang="en-US" altLang="zh-CN" smtClean="0"/>
          </a:p>
          <a:p>
            <a:r>
              <a:rPr lang="zh-CN" altLang="en-US" smtClean="0"/>
              <a:t>命令</a:t>
            </a:r>
            <a:r>
              <a:rPr lang="en-US" altLang="zh-CN" smtClean="0"/>
              <a:t>ospf [process id]</a:t>
            </a:r>
            <a:r>
              <a:rPr lang="zh-CN" altLang="en-US" smtClean="0"/>
              <a:t>用来</a:t>
            </a:r>
            <a:r>
              <a:rPr lang="zh-CN" altLang="zh-CN" smtClean="0"/>
              <a:t>使能</a:t>
            </a:r>
            <a:r>
              <a:rPr lang="en-US" altLang="zh-CN" smtClean="0"/>
              <a:t>OSPF</a:t>
            </a:r>
            <a:r>
              <a:rPr lang="zh-CN" altLang="zh-CN" smtClean="0"/>
              <a:t>，在该命令中可以</a:t>
            </a:r>
            <a:r>
              <a:rPr lang="zh-CN" altLang="en-US" smtClean="0"/>
              <a:t>配置</a:t>
            </a:r>
            <a:r>
              <a:rPr lang="zh-CN" altLang="zh-CN" smtClean="0"/>
              <a:t>进程</a:t>
            </a:r>
            <a:r>
              <a:rPr lang="en-US" altLang="zh-CN" smtClean="0"/>
              <a:t>ID</a:t>
            </a:r>
            <a:r>
              <a:rPr lang="zh-CN" altLang="zh-CN" smtClean="0"/>
              <a:t>。如果没有</a:t>
            </a:r>
            <a:r>
              <a:rPr lang="zh-CN" altLang="en-US" smtClean="0"/>
              <a:t>配置</a:t>
            </a:r>
            <a:r>
              <a:rPr lang="zh-CN" altLang="zh-CN" smtClean="0"/>
              <a:t>进程</a:t>
            </a:r>
            <a:r>
              <a:rPr lang="en-US" altLang="zh-CN" smtClean="0"/>
              <a:t>ID</a:t>
            </a:r>
            <a:r>
              <a:rPr lang="zh-CN" altLang="zh-CN" smtClean="0"/>
              <a:t>，则使用</a:t>
            </a:r>
            <a:r>
              <a:rPr lang="en-US" altLang="zh-CN" smtClean="0"/>
              <a:t>1</a:t>
            </a:r>
            <a:r>
              <a:rPr lang="zh-CN" altLang="zh-CN" smtClean="0"/>
              <a:t>作为缺省进程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命令</a:t>
            </a:r>
            <a:r>
              <a:rPr lang="en-US" altLang="zh-CN" smtClean="0"/>
              <a:t>ospf [process id] [router-id &lt;router-id&gt;]</a:t>
            </a:r>
            <a:r>
              <a:rPr lang="zh-CN" altLang="en-US" smtClean="0"/>
              <a:t>既可以使能</a:t>
            </a:r>
            <a:r>
              <a:rPr lang="en-US" altLang="zh-CN" smtClean="0"/>
              <a:t>OSPF</a:t>
            </a:r>
            <a:r>
              <a:rPr lang="zh-CN" altLang="en-US" smtClean="0"/>
              <a:t>进程，还同时</a:t>
            </a:r>
            <a:r>
              <a:rPr lang="zh-CN" altLang="zh-CN" smtClean="0"/>
              <a:t>可以用于</a:t>
            </a:r>
            <a:r>
              <a:rPr lang="zh-CN" altLang="en-US" smtClean="0"/>
              <a:t>配置</a:t>
            </a:r>
            <a:r>
              <a:rPr lang="en-US" altLang="zh-CN" smtClean="0"/>
              <a:t>Router ID</a:t>
            </a:r>
            <a:r>
              <a:rPr lang="zh-CN" altLang="en-US" smtClean="0"/>
              <a:t>。</a:t>
            </a:r>
            <a:r>
              <a:rPr lang="zh-CN" altLang="zh-CN" smtClean="0"/>
              <a:t>在该命令中，</a:t>
            </a:r>
            <a:r>
              <a:rPr lang="en-US" altLang="zh-CN" smtClean="0"/>
              <a:t>router-id</a:t>
            </a:r>
            <a:r>
              <a:rPr lang="zh-CN" altLang="zh-CN" smtClean="0"/>
              <a:t>代表路由器的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</a:p>
          <a:p>
            <a:r>
              <a:rPr lang="zh-CN" altLang="zh-CN" smtClean="0"/>
              <a:t>命令</a:t>
            </a:r>
            <a:r>
              <a:rPr lang="en-US" altLang="zh-CN" smtClean="0"/>
              <a:t>network</a:t>
            </a:r>
            <a:r>
              <a:rPr lang="zh-CN" altLang="zh-CN" smtClean="0"/>
              <a:t>用于指定运行</a:t>
            </a:r>
            <a:r>
              <a:rPr lang="en-US" altLang="zh-CN" smtClean="0"/>
              <a:t>OSPF</a:t>
            </a:r>
            <a:r>
              <a:rPr lang="zh-CN" altLang="zh-CN" smtClean="0"/>
              <a:t>协议的</a:t>
            </a:r>
            <a:r>
              <a:rPr lang="zh-CN" altLang="en-US" smtClean="0"/>
              <a:t>接口</a:t>
            </a:r>
            <a:r>
              <a:rPr lang="zh-CN" altLang="zh-CN" smtClean="0"/>
              <a:t>，在该命令中需要指定一个反掩码</a:t>
            </a:r>
            <a:r>
              <a:rPr lang="zh-CN" altLang="en-US" smtClean="0"/>
              <a:t>。反掩码中，</a:t>
            </a:r>
            <a:r>
              <a:rPr lang="zh-CN" altLang="zh-CN" smtClean="0"/>
              <a:t>“</a:t>
            </a:r>
            <a:r>
              <a:rPr lang="en-US" altLang="zh-CN" smtClean="0"/>
              <a:t>0</a:t>
            </a:r>
            <a:r>
              <a:rPr lang="zh-CN" altLang="zh-CN" smtClean="0"/>
              <a:t>”表示此位必须严格匹配，“</a:t>
            </a:r>
            <a:r>
              <a:rPr lang="en-US" altLang="zh-CN" smtClean="0"/>
              <a:t>1</a:t>
            </a:r>
            <a:r>
              <a:rPr lang="zh-CN" altLang="zh-CN" smtClean="0"/>
              <a:t>”表示该地址可以为任意值。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9694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命令</a:t>
            </a:r>
            <a:r>
              <a:rPr lang="en-US" altLang="zh-CN" smtClean="0"/>
              <a:t>display ospf peer</a:t>
            </a:r>
            <a:r>
              <a:rPr lang="zh-CN" altLang="zh-CN" smtClean="0"/>
              <a:t>可以</a:t>
            </a:r>
            <a:r>
              <a:rPr lang="zh-CN" altLang="en-US" smtClean="0"/>
              <a:t>用于</a:t>
            </a:r>
            <a:r>
              <a:rPr lang="zh-CN" altLang="zh-CN" smtClean="0"/>
              <a:t>查看邻居相关的属性，包括区域、邻居的状态、邻接协商的主</a:t>
            </a:r>
            <a:r>
              <a:rPr lang="zh-CN" altLang="en-US" smtClean="0"/>
              <a:t>从</a:t>
            </a:r>
            <a:r>
              <a:rPr lang="zh-CN" altLang="zh-CN" smtClean="0"/>
              <a:t>状态以及</a:t>
            </a:r>
            <a:r>
              <a:rPr lang="en-US" altLang="zh-CN" smtClean="0"/>
              <a:t>DR</a:t>
            </a:r>
            <a:r>
              <a:rPr lang="zh-CN" altLang="zh-CN" smtClean="0"/>
              <a:t>和</a:t>
            </a:r>
            <a:r>
              <a:rPr lang="en-US" altLang="zh-CN" smtClean="0"/>
              <a:t>BDR</a:t>
            </a:r>
            <a:r>
              <a:rPr lang="zh-CN" altLang="zh-CN" smtClean="0"/>
              <a:t>情况。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2964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zh-CN" dirty="0" smtClean="0"/>
              <a:t>支持简单认证及加密认证</a:t>
            </a:r>
            <a:r>
              <a:rPr lang="zh-CN" altLang="en-US" dirty="0" smtClean="0"/>
              <a:t>功能</a:t>
            </a:r>
            <a:r>
              <a:rPr lang="zh-CN" altLang="zh-CN" dirty="0" smtClean="0"/>
              <a:t>，加密认证对潜在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攻击行为有更强的防范性。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认证可以配置在接口或区域上，配置接口认证方式的优先级高于区域认证方式。</a:t>
            </a:r>
            <a:endParaRPr lang="en-US" altLang="zh-CN" dirty="0" smtClean="0"/>
          </a:p>
          <a:p>
            <a:r>
              <a:rPr lang="zh-CN" altLang="zh-CN" dirty="0" smtClean="0"/>
              <a:t>接口</a:t>
            </a:r>
            <a:r>
              <a:rPr lang="zh-CN" altLang="en-US" dirty="0" smtClean="0"/>
              <a:t>或区域</a:t>
            </a:r>
            <a:r>
              <a:rPr lang="zh-CN" altLang="zh-CN" dirty="0" smtClean="0"/>
              <a:t>上都可以运行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authentication-mode { simple [ [ plain ] &lt;plain-text&gt; | cipher &lt;cipher-text&gt;] | null } </a:t>
            </a:r>
            <a:r>
              <a:rPr lang="zh-CN" altLang="zh-CN" dirty="0" smtClean="0"/>
              <a:t>命令来配置简单认证，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表示使用明文传输密码，</a:t>
            </a:r>
            <a:r>
              <a:rPr lang="zh-CN" altLang="zh-CN" dirty="0" smtClean="0"/>
              <a:t>参数</a:t>
            </a:r>
            <a:r>
              <a:rPr lang="en-US" altLang="zh-CN" dirty="0" smtClean="0"/>
              <a:t>plain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密码以明文形式存放在设备中</a:t>
            </a:r>
            <a:r>
              <a:rPr lang="zh-CN" altLang="zh-CN" dirty="0" smtClean="0"/>
              <a:t>，参数</a:t>
            </a:r>
            <a:r>
              <a:rPr lang="en-US" altLang="zh-CN" dirty="0" smtClean="0"/>
              <a:t>cipher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密码以</a:t>
            </a:r>
            <a:r>
              <a:rPr lang="zh-CN" altLang="zh-CN" dirty="0" smtClean="0"/>
              <a:t>密文</a:t>
            </a:r>
            <a:r>
              <a:rPr lang="zh-CN" altLang="en-US" dirty="0" smtClean="0"/>
              <a:t>形式存放在设备中</a:t>
            </a:r>
            <a:r>
              <a:rPr lang="zh-CN" altLang="zh-CN" dirty="0" smtClean="0"/>
              <a:t>，参数</a:t>
            </a:r>
            <a:r>
              <a:rPr lang="en-US" altLang="zh-CN" dirty="0" smtClean="0"/>
              <a:t>null</a:t>
            </a:r>
            <a:r>
              <a:rPr lang="zh-CN" altLang="zh-CN" dirty="0" smtClean="0"/>
              <a:t>表示不认证。</a:t>
            </a:r>
            <a:endParaRPr lang="en-US" altLang="zh-CN" dirty="0" smtClean="0"/>
          </a:p>
          <a:p>
            <a:r>
              <a:rPr lang="zh-CN" altLang="zh-CN" dirty="0" smtClean="0"/>
              <a:t>命令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authentication-mode { md5 | hmac-md5 } [ key-id { plain &lt;plain-text &gt;| [ cipher ] &lt;cipher-text&gt;} ]</a:t>
            </a:r>
            <a:r>
              <a:rPr lang="zh-CN" altLang="zh-CN" dirty="0" smtClean="0"/>
              <a:t> 用于配置加密认证，</a:t>
            </a:r>
            <a:r>
              <a:rPr lang="en-US" altLang="zh-CN" dirty="0" smtClean="0"/>
              <a:t>MD5</a:t>
            </a:r>
            <a:r>
              <a:rPr lang="zh-CN" altLang="zh-CN" dirty="0" smtClean="0"/>
              <a:t>是一种保证链路认证安全的加密算法（具体配置已在举例中给出），参数</a:t>
            </a:r>
            <a:r>
              <a:rPr lang="en-US" altLang="zh-CN" dirty="0" smtClean="0"/>
              <a:t>key-id</a:t>
            </a:r>
            <a:r>
              <a:rPr lang="zh-CN" altLang="zh-CN" dirty="0" smtClean="0"/>
              <a:t>表示接口加密认证中的认证密钥</a:t>
            </a:r>
            <a:r>
              <a:rPr lang="en-US" altLang="zh-CN" dirty="0" smtClean="0"/>
              <a:t>ID</a:t>
            </a:r>
            <a:r>
              <a:rPr lang="zh-CN" altLang="zh-CN" dirty="0" smtClean="0"/>
              <a:t>，它必须与对端上的</a:t>
            </a:r>
            <a:r>
              <a:rPr lang="en-US" altLang="zh-CN" dirty="0" smtClean="0"/>
              <a:t>key-id</a:t>
            </a:r>
            <a:r>
              <a:rPr lang="zh-CN" altLang="zh-CN" dirty="0" smtClean="0"/>
              <a:t>一致。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1463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在启用认证</a:t>
            </a:r>
            <a:r>
              <a:rPr lang="zh-CN" altLang="en-US" smtClean="0"/>
              <a:t>功能</a:t>
            </a:r>
            <a:r>
              <a:rPr lang="zh-CN" altLang="zh-CN" smtClean="0"/>
              <a:t>之后，可以在终端上进行调试来查看认证过程。</a:t>
            </a:r>
            <a:endParaRPr lang="en-US" altLang="zh-CN" smtClean="0"/>
          </a:p>
          <a:p>
            <a:r>
              <a:rPr lang="en-US" altLang="zh-CN" smtClean="0"/>
              <a:t>debugging ospf packet</a:t>
            </a:r>
            <a:r>
              <a:rPr lang="zh-CN" altLang="zh-CN" smtClean="0"/>
              <a:t>命令</a:t>
            </a:r>
            <a:r>
              <a:rPr lang="zh-CN" altLang="en-US" smtClean="0"/>
              <a:t>用</a:t>
            </a:r>
            <a:r>
              <a:rPr lang="zh-CN" altLang="zh-CN" smtClean="0"/>
              <a:t>来指定调试</a:t>
            </a:r>
            <a:r>
              <a:rPr lang="en-US" altLang="zh-CN" smtClean="0"/>
              <a:t>OSPF</a:t>
            </a:r>
            <a:r>
              <a:rPr lang="zh-CN" altLang="zh-CN" smtClean="0"/>
              <a:t>报文</a:t>
            </a:r>
            <a:r>
              <a:rPr lang="zh-CN" altLang="en-US" smtClean="0"/>
              <a:t>，</a:t>
            </a:r>
            <a:r>
              <a:rPr lang="zh-CN" altLang="zh-CN" smtClean="0"/>
              <a:t>然后便可以查看认证过程</a:t>
            </a:r>
            <a:r>
              <a:rPr lang="zh-CN" altLang="en-US" smtClean="0"/>
              <a:t>，以</a:t>
            </a:r>
            <a:r>
              <a:rPr lang="zh-CN" altLang="zh-CN" smtClean="0"/>
              <a:t>确定认证配置是否成功。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16404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Hello</a:t>
            </a:r>
            <a:r>
              <a:rPr lang="zh-CN" altLang="zh-CN" smtClean="0"/>
              <a:t>报文</a:t>
            </a:r>
            <a:r>
              <a:rPr lang="zh-CN" altLang="en-US" smtClean="0"/>
              <a:t>中的</a:t>
            </a:r>
            <a:r>
              <a:rPr lang="en-US" altLang="zh-CN" smtClean="0"/>
              <a:t>Router Dead Interval</a:t>
            </a:r>
            <a:r>
              <a:rPr lang="zh-CN" altLang="en-US" smtClean="0"/>
              <a:t>字段代表</a:t>
            </a:r>
            <a:r>
              <a:rPr lang="zh-CN" altLang="zh-CN" smtClean="0"/>
              <a:t>死亡间隔</a:t>
            </a:r>
            <a:r>
              <a:rPr lang="zh-CN" altLang="en-US" smtClean="0"/>
              <a:t>，如果在此时间内未收到邻居发来的</a:t>
            </a:r>
            <a:r>
              <a:rPr lang="en-US" altLang="zh-CN" smtClean="0"/>
              <a:t>Hello</a:t>
            </a:r>
            <a:r>
              <a:rPr lang="zh-CN" altLang="en-US" smtClean="0"/>
              <a:t>报文，则认为邻居失效。</a:t>
            </a:r>
            <a:r>
              <a:rPr lang="zh-CN" altLang="zh-CN" smtClean="0"/>
              <a:t>死亡间隔是</a:t>
            </a:r>
            <a:r>
              <a:rPr lang="en-US" altLang="zh-CN" smtClean="0"/>
              <a:t>Hello</a:t>
            </a:r>
            <a:r>
              <a:rPr lang="zh-CN" altLang="zh-CN" smtClean="0"/>
              <a:t>间隔的</a:t>
            </a:r>
            <a:r>
              <a:rPr lang="en-US" altLang="zh-CN" smtClean="0"/>
              <a:t>4</a:t>
            </a:r>
            <a:r>
              <a:rPr lang="zh-CN" altLang="zh-CN" smtClean="0"/>
              <a:t>倍，在广播网络上缺省为</a:t>
            </a:r>
            <a:r>
              <a:rPr lang="en-US" altLang="zh-CN" smtClean="0"/>
              <a:t>40</a:t>
            </a:r>
            <a:r>
              <a:rPr lang="zh-CN" altLang="zh-CN" smtClean="0"/>
              <a:t>秒</a:t>
            </a:r>
            <a:r>
              <a:rPr lang="zh-CN" altLang="en-US" smtClean="0"/>
              <a:t>（因为</a:t>
            </a:r>
            <a:r>
              <a:rPr lang="en-US" altLang="zh-CN" smtClean="0"/>
              <a:t>Hello</a:t>
            </a:r>
            <a:r>
              <a:rPr lang="zh-CN" altLang="en-US" smtClean="0"/>
              <a:t>间隔缺省为</a:t>
            </a:r>
            <a:r>
              <a:rPr lang="en-US" altLang="zh-CN" smtClean="0"/>
              <a:t>10</a:t>
            </a:r>
            <a:r>
              <a:rPr lang="zh-CN" altLang="en-US" smtClean="0"/>
              <a:t>秒）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在广播网络上，</a:t>
            </a:r>
            <a:r>
              <a:rPr lang="en-US" altLang="zh-CN" smtClean="0"/>
              <a:t>DR</a:t>
            </a:r>
            <a:r>
              <a:rPr lang="zh-CN" altLang="zh-CN" smtClean="0"/>
              <a:t>和</a:t>
            </a:r>
            <a:r>
              <a:rPr lang="en-US" altLang="zh-CN" smtClean="0"/>
              <a:t>BDR</a:t>
            </a:r>
            <a:r>
              <a:rPr lang="zh-CN" altLang="zh-CN" smtClean="0"/>
              <a:t>都使用组播地址</a:t>
            </a:r>
            <a:r>
              <a:rPr lang="en-US" altLang="zh-CN" smtClean="0"/>
              <a:t>224.0.0.6</a:t>
            </a:r>
            <a:r>
              <a:rPr lang="zh-CN" altLang="en-US" smtClean="0"/>
              <a:t>来接收</a:t>
            </a:r>
            <a:r>
              <a:rPr lang="zh-CN" altLang="zh-CN" smtClean="0"/>
              <a:t>链路状态更新</a:t>
            </a:r>
            <a:r>
              <a:rPr lang="zh-CN" altLang="en-US" smtClean="0"/>
              <a:t>报文。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36878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3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是一种</a:t>
            </a: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zh-CN" altLang="zh-CN" dirty="0" smtClean="0">
                <a:latin typeface="+mn-ea"/>
                <a:ea typeface="+mn-ea"/>
              </a:rPr>
              <a:t>链路状态</a:t>
            </a:r>
            <a:r>
              <a:rPr lang="zh-CN" altLang="en-US" dirty="0" smtClean="0">
                <a:latin typeface="+mn-ea"/>
                <a:ea typeface="+mn-ea"/>
              </a:rPr>
              <a:t>的路由</a:t>
            </a:r>
            <a:r>
              <a:rPr lang="zh-CN" altLang="zh-CN" dirty="0" smtClean="0">
                <a:latin typeface="+mn-ea"/>
                <a:ea typeface="+mn-ea"/>
              </a:rPr>
              <a:t>协议，</a:t>
            </a:r>
            <a:r>
              <a:rPr lang="zh-CN" altLang="en-US" dirty="0" smtClean="0">
                <a:latin typeface="+mn-ea"/>
                <a:ea typeface="+mn-ea"/>
              </a:rPr>
              <a:t>它从设计上就保证了无路由环路。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支持区域的划分，区域内部的路由器使用</a:t>
            </a:r>
            <a:r>
              <a:rPr lang="en-US" altLang="zh-CN" dirty="0" smtClean="0">
                <a:latin typeface="+mn-ea"/>
                <a:ea typeface="+mn-ea"/>
              </a:rPr>
              <a:t>SPF</a:t>
            </a:r>
            <a:r>
              <a:rPr lang="zh-CN" altLang="en-US" dirty="0" smtClean="0">
                <a:latin typeface="+mn-ea"/>
                <a:ea typeface="+mn-ea"/>
              </a:rPr>
              <a:t>最短路径算法保证了区域内部的无环路。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还利用区域间的连接规则保证了区域之间无路由环路。</a:t>
            </a:r>
          </a:p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支持触发更新，</a:t>
            </a:r>
            <a:r>
              <a:rPr lang="zh-CN" altLang="zh-CN" dirty="0" smtClean="0">
                <a:latin typeface="+mn-ea"/>
                <a:ea typeface="+mn-ea"/>
              </a:rPr>
              <a:t>能够快速检测</a:t>
            </a:r>
            <a:r>
              <a:rPr lang="zh-CN" altLang="en-US" dirty="0" smtClean="0">
                <a:latin typeface="+mn-ea"/>
                <a:ea typeface="+mn-ea"/>
              </a:rPr>
              <a:t>并通告</a:t>
            </a:r>
            <a:r>
              <a:rPr lang="zh-CN" altLang="zh-CN" dirty="0" smtClean="0">
                <a:latin typeface="+mn-ea"/>
                <a:ea typeface="+mn-ea"/>
              </a:rPr>
              <a:t>自治系统内的拓扑变化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可以解决网络扩容带来的问题。当网络上路由器越来越多，</a:t>
            </a:r>
            <a:r>
              <a:rPr lang="zh-CN" altLang="en-US" dirty="0" smtClean="0">
                <a:latin typeface="+mn-ea"/>
                <a:ea typeface="+mn-ea"/>
              </a:rPr>
              <a:t>路由信息</a:t>
            </a:r>
            <a:r>
              <a:rPr lang="zh-CN" altLang="zh-CN" dirty="0" smtClean="0">
                <a:latin typeface="+mn-ea"/>
                <a:ea typeface="+mn-ea"/>
              </a:rPr>
              <a:t>流量急剧增长</a:t>
            </a:r>
            <a:r>
              <a:rPr lang="zh-CN" altLang="en-US" dirty="0" smtClean="0">
                <a:latin typeface="+mn-ea"/>
                <a:ea typeface="+mn-ea"/>
              </a:rPr>
              <a:t>的时候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可以将每个自治系统划分为多个区域</a:t>
            </a:r>
            <a:r>
              <a:rPr lang="zh-CN" altLang="en-US" dirty="0" smtClean="0">
                <a:latin typeface="+mn-ea"/>
                <a:ea typeface="+mn-ea"/>
              </a:rPr>
              <a:t>，并</a:t>
            </a:r>
            <a:r>
              <a:rPr lang="zh-CN" altLang="zh-CN" dirty="0" smtClean="0">
                <a:latin typeface="+mn-ea"/>
                <a:ea typeface="+mn-ea"/>
              </a:rPr>
              <a:t>限制</a:t>
            </a:r>
            <a:r>
              <a:rPr lang="zh-CN" altLang="en-US" dirty="0" smtClean="0">
                <a:latin typeface="+mn-ea"/>
                <a:ea typeface="+mn-ea"/>
              </a:rPr>
              <a:t>每个区域</a:t>
            </a:r>
            <a:r>
              <a:rPr lang="zh-CN" altLang="zh-CN" dirty="0" smtClean="0">
                <a:latin typeface="+mn-ea"/>
                <a:ea typeface="+mn-ea"/>
              </a:rPr>
              <a:t>的范围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这种分区域的特点，使得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特别</a:t>
            </a:r>
            <a:r>
              <a:rPr lang="zh-CN" altLang="zh-CN" dirty="0" smtClean="0">
                <a:latin typeface="+mn-ea"/>
                <a:ea typeface="+mn-ea"/>
              </a:rPr>
              <a:t>适用于大中型网络。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可以提供认证功能。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路由器之间的报文可以配置成必须经过认证才能进行交换。</a:t>
            </a:r>
          </a:p>
        </p:txBody>
      </p:sp>
    </p:spTree>
    <p:extLst>
      <p:ext uri="{BB962C8B-B14F-4D97-AF65-F5344CB8AC3E}">
        <p14:creationId xmlns:p14="http://schemas.microsoft.com/office/powerpoint/2010/main" val="276811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要求每台运行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的路由器都</a:t>
            </a:r>
            <a:r>
              <a:rPr lang="zh-CN" altLang="en-US" dirty="0" smtClean="0">
                <a:latin typeface="+mn-ea"/>
                <a:ea typeface="+mn-ea"/>
              </a:rPr>
              <a:t>了解整个网络</a:t>
            </a:r>
            <a:r>
              <a:rPr lang="zh-CN" altLang="zh-CN" dirty="0" smtClean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链路</a:t>
            </a:r>
            <a:r>
              <a:rPr lang="zh-CN" altLang="zh-CN" dirty="0" smtClean="0">
                <a:latin typeface="+mn-ea"/>
                <a:ea typeface="+mn-ea"/>
              </a:rPr>
              <a:t>状态</a:t>
            </a:r>
            <a:r>
              <a:rPr lang="zh-CN" altLang="en-US" dirty="0" smtClean="0">
                <a:latin typeface="+mn-ea"/>
                <a:ea typeface="+mn-ea"/>
              </a:rPr>
              <a:t>信息</a:t>
            </a:r>
            <a:r>
              <a:rPr lang="zh-CN" altLang="zh-CN" dirty="0" smtClean="0">
                <a:latin typeface="+mn-ea"/>
                <a:ea typeface="+mn-ea"/>
              </a:rPr>
              <a:t>，这样才能</a:t>
            </a:r>
            <a:r>
              <a:rPr lang="zh-CN" altLang="en-US" dirty="0" smtClean="0">
                <a:latin typeface="+mn-ea"/>
                <a:ea typeface="+mn-ea"/>
              </a:rPr>
              <a:t>计算出到达目的地的</a:t>
            </a:r>
            <a:r>
              <a:rPr lang="zh-CN" altLang="zh-CN" dirty="0" smtClean="0">
                <a:latin typeface="+mn-ea"/>
                <a:ea typeface="+mn-ea"/>
              </a:rPr>
              <a:t>最优路径。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zh-CN" dirty="0" smtClean="0">
                <a:latin typeface="+mn-ea"/>
                <a:ea typeface="+mn-ea"/>
              </a:rPr>
              <a:t>收敛</a:t>
            </a:r>
            <a:r>
              <a:rPr lang="zh-CN" altLang="en-US" dirty="0" smtClean="0">
                <a:latin typeface="+mn-ea"/>
                <a:ea typeface="+mn-ea"/>
              </a:rPr>
              <a:t>过程</a:t>
            </a:r>
            <a:r>
              <a:rPr lang="zh-CN" altLang="zh-CN" dirty="0" smtClean="0">
                <a:latin typeface="+mn-ea"/>
                <a:ea typeface="+mn-ea"/>
              </a:rPr>
              <a:t>由链路状态公告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Link State Advertisement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zh-CN" altLang="zh-CN" dirty="0" smtClean="0">
                <a:latin typeface="+mn-ea"/>
                <a:ea typeface="+mn-ea"/>
              </a:rPr>
              <a:t>泛洪开始，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r>
              <a:rPr lang="zh-CN" altLang="zh-CN" dirty="0" smtClean="0">
                <a:latin typeface="+mn-ea"/>
                <a:ea typeface="+mn-ea"/>
              </a:rPr>
              <a:t>包含了</a:t>
            </a:r>
            <a:r>
              <a:rPr lang="zh-CN" altLang="en-US" dirty="0" smtClean="0">
                <a:latin typeface="+mn-ea"/>
                <a:ea typeface="+mn-ea"/>
              </a:rPr>
              <a:t>路由器</a:t>
            </a:r>
            <a:r>
              <a:rPr lang="zh-CN" altLang="zh-CN" dirty="0" smtClean="0">
                <a:latin typeface="+mn-ea"/>
                <a:ea typeface="+mn-ea"/>
              </a:rPr>
              <a:t>已知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zh-CN" dirty="0" smtClean="0">
                <a:latin typeface="+mn-ea"/>
                <a:ea typeface="+mn-ea"/>
              </a:rPr>
              <a:t>接口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地址、掩码、开销</a:t>
            </a:r>
            <a:r>
              <a:rPr lang="zh-CN" altLang="zh-CN" dirty="0" smtClean="0">
                <a:latin typeface="+mn-ea"/>
                <a:ea typeface="+mn-ea"/>
              </a:rPr>
              <a:t>和</a:t>
            </a:r>
            <a:r>
              <a:rPr lang="zh-CN" altLang="en-US" dirty="0" smtClean="0">
                <a:latin typeface="+mn-ea"/>
                <a:ea typeface="+mn-ea"/>
              </a:rPr>
              <a:t>网络类型等信息</a:t>
            </a:r>
            <a:r>
              <a:rPr lang="zh-CN" altLang="zh-CN" dirty="0" smtClean="0">
                <a:latin typeface="+mn-ea"/>
                <a:ea typeface="+mn-ea"/>
              </a:rPr>
              <a:t>。收到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zh-CN" dirty="0" smtClean="0">
                <a:latin typeface="+mn-ea"/>
                <a:ea typeface="+mn-ea"/>
              </a:rPr>
              <a:t>的路由器都可以根据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zh-CN" dirty="0" smtClean="0">
                <a:latin typeface="+mn-ea"/>
                <a:ea typeface="+mn-ea"/>
              </a:rPr>
              <a:t>提供的信息建立自己的链路状态数据库</a:t>
            </a:r>
            <a:r>
              <a:rPr lang="en-US" altLang="zh-CN" dirty="0" smtClean="0">
                <a:latin typeface="+mn-ea"/>
                <a:ea typeface="+mn-ea"/>
              </a:rPr>
              <a:t>LSDB</a:t>
            </a:r>
            <a:r>
              <a:rPr lang="zh-CN" altLang="zh-CN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Link State Database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并在</a:t>
            </a:r>
            <a:r>
              <a:rPr lang="en-US" altLang="zh-CN" dirty="0" smtClean="0">
                <a:latin typeface="+mn-ea"/>
                <a:ea typeface="+mn-ea"/>
              </a:rPr>
              <a:t>LSDB</a:t>
            </a:r>
            <a:r>
              <a:rPr lang="zh-CN" altLang="en-US" dirty="0" smtClean="0">
                <a:latin typeface="+mn-ea"/>
                <a:ea typeface="+mn-ea"/>
              </a:rPr>
              <a:t>的基础上使用</a:t>
            </a:r>
            <a:r>
              <a:rPr lang="en-US" altLang="zh-CN" dirty="0" smtClean="0">
                <a:latin typeface="+mn-ea"/>
                <a:ea typeface="+mn-ea"/>
              </a:rPr>
              <a:t>SPF</a:t>
            </a:r>
            <a:r>
              <a:rPr lang="zh-CN" altLang="en-US" dirty="0" smtClean="0">
                <a:latin typeface="+mn-ea"/>
                <a:ea typeface="+mn-ea"/>
              </a:rPr>
              <a:t>算法进行运算，</a:t>
            </a:r>
            <a:r>
              <a:rPr lang="zh-CN" altLang="zh-CN" dirty="0" smtClean="0">
                <a:latin typeface="+mn-ea"/>
                <a:ea typeface="+mn-ea"/>
              </a:rPr>
              <a:t>建立起</a:t>
            </a:r>
            <a:r>
              <a:rPr lang="zh-CN" altLang="en-US" dirty="0" smtClean="0">
                <a:latin typeface="+mn-ea"/>
                <a:ea typeface="+mn-ea"/>
              </a:rPr>
              <a:t>到达</a:t>
            </a:r>
            <a:r>
              <a:rPr lang="zh-CN" altLang="zh-CN" dirty="0" smtClean="0">
                <a:latin typeface="+mn-ea"/>
                <a:ea typeface="+mn-ea"/>
              </a:rPr>
              <a:t>每个网络的最短路径树</a:t>
            </a:r>
            <a:r>
              <a:rPr lang="zh-CN" altLang="en-US" dirty="0" smtClean="0">
                <a:latin typeface="+mn-ea"/>
                <a:ea typeface="+mn-ea"/>
              </a:rPr>
              <a:t>。最后，通过</a:t>
            </a:r>
            <a:r>
              <a:rPr lang="zh-CN" altLang="zh-CN" dirty="0" smtClean="0">
                <a:latin typeface="+mn-ea"/>
                <a:ea typeface="+mn-ea"/>
              </a:rPr>
              <a:t>最短路径树</a:t>
            </a:r>
            <a:r>
              <a:rPr lang="zh-CN" altLang="en-US" dirty="0" smtClean="0">
                <a:latin typeface="+mn-ea"/>
                <a:ea typeface="+mn-ea"/>
              </a:rPr>
              <a:t>得出到达目的网络的最优</a:t>
            </a:r>
            <a:r>
              <a:rPr lang="zh-CN" altLang="zh-CN" dirty="0" smtClean="0">
                <a:latin typeface="+mn-ea"/>
                <a:ea typeface="+mn-ea"/>
              </a:rPr>
              <a:t>路由</a:t>
            </a:r>
            <a:r>
              <a:rPr lang="zh-CN" altLang="en-US" dirty="0" smtClean="0">
                <a:latin typeface="+mn-ea"/>
                <a:ea typeface="+mn-ea"/>
              </a:rPr>
              <a:t>，并将其</a:t>
            </a:r>
            <a:r>
              <a:rPr lang="zh-CN" altLang="zh-CN" dirty="0" smtClean="0">
                <a:latin typeface="+mn-ea"/>
                <a:ea typeface="+mn-ea"/>
              </a:rPr>
              <a:t>加入</a:t>
            </a:r>
            <a:r>
              <a:rPr lang="zh-CN" altLang="en-US" dirty="0" smtClean="0">
                <a:latin typeface="+mn-ea"/>
                <a:ea typeface="+mn-ea"/>
              </a:rPr>
              <a:t>到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路由表中。</a:t>
            </a:r>
          </a:p>
        </p:txBody>
      </p:sp>
    </p:spTree>
    <p:extLst>
      <p:ext uri="{BB962C8B-B14F-4D97-AF65-F5344CB8AC3E}">
        <p14:creationId xmlns:p14="http://schemas.microsoft.com/office/powerpoint/2010/main" val="347335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直接运行在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协议之上，使用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协议号</a:t>
            </a:r>
            <a:r>
              <a:rPr lang="en-US" altLang="zh-CN" dirty="0" smtClean="0"/>
              <a:t>89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有五种报文类型，每种报文都使用相同的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报文头。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Hello</a:t>
            </a:r>
            <a:r>
              <a:rPr lang="zh-CN" altLang="en-US" dirty="0" smtClean="0"/>
              <a:t>报文：最常用的一种报文，用于发现、维护邻居关系。并在广播和</a:t>
            </a:r>
            <a:r>
              <a:rPr lang="en-US" altLang="zh-CN" dirty="0" smtClean="0"/>
              <a:t>NBMA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None-Broadcast Multi-Access</a:t>
            </a:r>
            <a:r>
              <a:rPr lang="zh-CN" altLang="en-US" dirty="0" smtClean="0"/>
              <a:t>）类型的网络中选举指定路由器</a:t>
            </a:r>
            <a:r>
              <a:rPr lang="en-US" altLang="zh-CN" dirty="0" smtClean="0"/>
              <a:t>DR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Designated Router</a:t>
            </a:r>
            <a:r>
              <a:rPr lang="zh-CN" altLang="en-US" dirty="0" smtClean="0"/>
              <a:t>）和备份指定路由器</a:t>
            </a:r>
            <a:r>
              <a:rPr lang="en-US" altLang="zh-CN" dirty="0" smtClean="0"/>
              <a:t>BDR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Backup Designated Router</a:t>
            </a:r>
            <a:r>
              <a:rPr lang="zh-CN" altLang="en-US" dirty="0" smtClean="0"/>
              <a:t>）。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DD</a:t>
            </a:r>
            <a:r>
              <a:rPr lang="zh-CN" altLang="en-US" dirty="0" smtClean="0"/>
              <a:t>报文：两台路由器进行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数据库同步时，用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报文来描述自己的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报文的内容包括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中每一条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的头部（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的头部可以唯一标识一条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LSA</a:t>
            </a:r>
            <a:r>
              <a:rPr lang="zh-CN" altLang="en-US" dirty="0" smtClean="0"/>
              <a:t>头部只占一条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的整个数据量的一小部分，所以，这样就可以减少路由器之间的协议报文流量。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LSR</a:t>
            </a:r>
            <a:r>
              <a:rPr lang="zh-CN" altLang="en-US" dirty="0" smtClean="0"/>
              <a:t>报文：两台路由器互相交换过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报文之后，知道对端的路由器有哪些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是本地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所缺少的，这时需要发送</a:t>
            </a:r>
            <a:r>
              <a:rPr lang="en-US" altLang="zh-CN" dirty="0" smtClean="0"/>
              <a:t>LSR</a:t>
            </a:r>
            <a:r>
              <a:rPr lang="zh-CN" altLang="en-US" dirty="0" smtClean="0"/>
              <a:t>报文向对方请求缺少的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LSR</a:t>
            </a:r>
            <a:r>
              <a:rPr lang="zh-CN" altLang="en-US" dirty="0" smtClean="0"/>
              <a:t>只包含了所需要的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的摘要信息。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LSU</a:t>
            </a:r>
            <a:r>
              <a:rPr lang="zh-CN" altLang="en-US" dirty="0" smtClean="0"/>
              <a:t>报文：用来向对端路由器发送所需要的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LSACK</a:t>
            </a:r>
            <a:r>
              <a:rPr lang="zh-CN" altLang="en-US" dirty="0" smtClean="0"/>
              <a:t>报文：</a:t>
            </a:r>
            <a:r>
              <a:rPr lang="en-US" altLang="zh-CN" dirty="0" err="1" smtClean="0"/>
              <a:t>用来对接收到的LSU报文进行确认</a:t>
            </a:r>
            <a:r>
              <a:rPr lang="en-US" altLang="zh-CN" dirty="0" smtClean="0"/>
              <a:t>。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42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 smtClean="0"/>
              <a:t>邻居和邻接关系建立的过程如下：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Down</a:t>
            </a:r>
            <a:r>
              <a:rPr lang="zh-CN" altLang="en-US" dirty="0" smtClean="0"/>
              <a:t>：这是邻居的初始状态，表示没有</a:t>
            </a:r>
            <a:r>
              <a:rPr lang="zh-CN" altLang="en-US" dirty="0" smtClean="0">
                <a:effectLst/>
              </a:rPr>
              <a:t>在邻居失效时间间隔内收到来自邻居路由器的</a:t>
            </a:r>
            <a:r>
              <a:rPr lang="en-US" altLang="zh-CN" dirty="0" smtClean="0">
                <a:effectLst/>
              </a:rPr>
              <a:t>Hello</a:t>
            </a:r>
            <a:r>
              <a:rPr lang="zh-CN" altLang="en-US" dirty="0" smtClean="0">
                <a:effectLst/>
              </a:rPr>
              <a:t>数据包</a:t>
            </a:r>
            <a:r>
              <a:rPr lang="zh-CN" altLang="en-US" dirty="0" smtClean="0"/>
              <a:t>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Attempt</a:t>
            </a:r>
            <a:r>
              <a:rPr lang="zh-CN" altLang="en-US" dirty="0" smtClean="0"/>
              <a:t>：此状态只在</a:t>
            </a:r>
            <a:r>
              <a:rPr lang="en-US" altLang="zh-CN" dirty="0" smtClean="0"/>
              <a:t>NBMA</a:t>
            </a:r>
            <a:r>
              <a:rPr lang="zh-CN" altLang="en-US" dirty="0" smtClean="0"/>
              <a:t>网络上存在，表示没有收到邻居的任何信息，但是已经周期性的向邻居发送报文，发送间隔为</a:t>
            </a:r>
            <a:r>
              <a:rPr lang="en-US" altLang="zh-CN" dirty="0" err="1" smtClean="0"/>
              <a:t>HelloInterval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RouterDeadInterval</a:t>
            </a:r>
            <a:r>
              <a:rPr lang="zh-CN" altLang="en-US" dirty="0" smtClean="0"/>
              <a:t>间隔内未收到邻居的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报文，则转为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状态。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Init</a:t>
            </a:r>
            <a:r>
              <a:rPr lang="zh-CN" altLang="en-US" dirty="0" smtClean="0"/>
              <a:t>：在此状态下，路由器已经从邻居收到了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报文，但是自己不在所收到的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报文的邻居列表中，尚未与邻居建立双向通信关系。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2-Way</a:t>
            </a:r>
            <a:r>
              <a:rPr lang="zh-CN" altLang="en-US" dirty="0" smtClean="0"/>
              <a:t>：在此状态下，双向通信已经建立，但是没有与邻居建立邻接关系。这是建立邻接关系以前的最高级状态。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err="1" smtClean="0"/>
              <a:t>ExStart</a:t>
            </a:r>
            <a:r>
              <a:rPr lang="zh-CN" altLang="en-US" dirty="0" smtClean="0"/>
              <a:t>：这是形成邻接关系的第一个步骤，邻居状态变成此状态以后，路由器开始向邻居发送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报文。主从关系是在此状态下形成的，初始</a:t>
            </a:r>
            <a:r>
              <a:rPr lang="en-US" altLang="zh-CN" dirty="0" smtClean="0"/>
              <a:t>DD</a:t>
            </a:r>
            <a:r>
              <a:rPr lang="zh-CN" altLang="en-US" dirty="0" smtClean="0"/>
              <a:t>序列号也是在此状态下决定的。在此状态下发送的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报文不包含链路状态描述。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Exchange</a:t>
            </a:r>
            <a:r>
              <a:rPr lang="zh-CN" altLang="en-US" dirty="0" smtClean="0"/>
              <a:t>：此状态下路由器相互发送包含链路状态信息摘要的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报文，描述本地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的内容。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Loading</a:t>
            </a:r>
            <a:r>
              <a:rPr lang="zh-CN" altLang="en-US" dirty="0" smtClean="0"/>
              <a:t>：相互发送</a:t>
            </a:r>
            <a:r>
              <a:rPr lang="en-US" altLang="zh-CN" dirty="0" smtClean="0"/>
              <a:t>LSR</a:t>
            </a:r>
            <a:r>
              <a:rPr lang="zh-CN" altLang="en-US" dirty="0" smtClean="0"/>
              <a:t>报文请求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，发送</a:t>
            </a:r>
            <a:r>
              <a:rPr lang="en-US" altLang="zh-CN" dirty="0" smtClean="0"/>
              <a:t>LSU</a:t>
            </a:r>
            <a:r>
              <a:rPr lang="zh-CN" altLang="en-US" dirty="0" smtClean="0"/>
              <a:t>报文通告</a:t>
            </a:r>
            <a:r>
              <a:rPr lang="en-US" altLang="zh-CN" dirty="0" smtClean="0"/>
              <a:t>LSA</a:t>
            </a:r>
            <a:r>
              <a:rPr lang="zh-CN" altLang="en-US" dirty="0" smtClean="0"/>
              <a:t>。</a:t>
            </a:r>
          </a:p>
          <a:p>
            <a:pPr marL="228600" indent="-2286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dirty="0" smtClean="0"/>
              <a:t>Full</a:t>
            </a:r>
            <a:r>
              <a:rPr lang="zh-CN" altLang="en-US" dirty="0" smtClean="0"/>
              <a:t>：路由器的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已经同步。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94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Router ID</a:t>
            </a:r>
            <a:r>
              <a:rPr lang="zh-CN" altLang="zh-CN" smtClean="0"/>
              <a:t>是一个</a:t>
            </a:r>
            <a:r>
              <a:rPr lang="en-US" altLang="zh-CN" smtClean="0"/>
              <a:t>32</a:t>
            </a:r>
            <a:r>
              <a:rPr lang="zh-CN" altLang="zh-CN" smtClean="0"/>
              <a:t>位的值，它</a:t>
            </a:r>
            <a:r>
              <a:rPr lang="zh-CN" altLang="en-US" smtClean="0"/>
              <a:t>唯一</a:t>
            </a:r>
            <a:r>
              <a:rPr lang="zh-CN" altLang="zh-CN" smtClean="0"/>
              <a:t>标识了一个自治系统内的路由器，</a:t>
            </a:r>
            <a:r>
              <a:rPr lang="zh-CN" altLang="en-US" smtClean="0"/>
              <a:t>管理员</a:t>
            </a:r>
            <a:r>
              <a:rPr lang="zh-CN" altLang="zh-CN" smtClean="0"/>
              <a:t>可以为每台运行</a:t>
            </a:r>
            <a:r>
              <a:rPr lang="en-US" altLang="zh-CN" smtClean="0"/>
              <a:t>OSPF</a:t>
            </a:r>
            <a:r>
              <a:rPr lang="zh-CN" altLang="zh-CN" smtClean="0"/>
              <a:t>的路由器手动</a:t>
            </a:r>
            <a:r>
              <a:rPr lang="zh-CN" altLang="en-US" smtClean="0"/>
              <a:t>配置</a:t>
            </a:r>
            <a:r>
              <a:rPr lang="zh-CN" altLang="zh-CN" smtClean="0"/>
              <a:t>一个</a:t>
            </a:r>
            <a:r>
              <a:rPr lang="en-US" altLang="zh-CN" smtClean="0"/>
              <a:t>Router ID</a:t>
            </a:r>
            <a:r>
              <a:rPr lang="zh-CN" altLang="zh-CN" smtClean="0"/>
              <a:t>。</a:t>
            </a:r>
            <a:r>
              <a:rPr lang="zh-CN" altLang="en-US" smtClean="0"/>
              <a:t>如果未手动指定，设备会按照以下规则自动选举</a:t>
            </a:r>
            <a:r>
              <a:rPr lang="en-US" altLang="zh-CN" smtClean="0"/>
              <a:t>Router ID</a:t>
            </a:r>
            <a:r>
              <a:rPr lang="zh-CN" altLang="en-US" smtClean="0"/>
              <a:t>：</a:t>
            </a:r>
            <a:r>
              <a:rPr lang="zh-CN" altLang="zh-CN" smtClean="0"/>
              <a:t>如果</a:t>
            </a:r>
            <a:r>
              <a:rPr lang="zh-CN" altLang="en-US" smtClean="0"/>
              <a:t>设备</a:t>
            </a:r>
            <a:r>
              <a:rPr lang="zh-CN" altLang="zh-CN" smtClean="0"/>
              <a:t>存在多个逻辑接口</a:t>
            </a:r>
            <a:r>
              <a:rPr lang="zh-CN" altLang="en-US" smtClean="0"/>
              <a:t>地址</a:t>
            </a:r>
            <a:r>
              <a:rPr lang="zh-CN" altLang="zh-CN" smtClean="0"/>
              <a:t>，</a:t>
            </a:r>
            <a:r>
              <a:rPr lang="zh-CN" altLang="en-US" smtClean="0"/>
              <a:t>则</a:t>
            </a:r>
            <a:r>
              <a:rPr lang="zh-CN" altLang="zh-CN" smtClean="0"/>
              <a:t>路由器使用逻辑接口中最大的</a:t>
            </a:r>
            <a:r>
              <a:rPr lang="en-US" altLang="zh-CN" smtClean="0"/>
              <a:t>IP</a:t>
            </a:r>
            <a:r>
              <a:rPr lang="zh-CN" altLang="zh-CN" smtClean="0"/>
              <a:t>地址作为</a:t>
            </a:r>
            <a:r>
              <a:rPr lang="en-US" altLang="zh-CN" smtClean="0"/>
              <a:t>Router ID</a:t>
            </a:r>
            <a:r>
              <a:rPr lang="zh-CN" altLang="zh-CN" smtClean="0"/>
              <a:t>；如果没有配置逻辑接口，</a:t>
            </a:r>
            <a:r>
              <a:rPr lang="zh-CN" altLang="en-US" smtClean="0"/>
              <a:t>则</a:t>
            </a:r>
            <a:r>
              <a:rPr lang="zh-CN" altLang="zh-CN" smtClean="0"/>
              <a:t>路由器使用物理接口的最大</a:t>
            </a:r>
            <a:r>
              <a:rPr lang="en-US" altLang="zh-CN" smtClean="0"/>
              <a:t>IP</a:t>
            </a:r>
            <a:r>
              <a:rPr lang="zh-CN" altLang="zh-CN" smtClean="0"/>
              <a:t>地址作为</a:t>
            </a:r>
            <a:r>
              <a:rPr lang="en-US" altLang="zh-CN" smtClean="0"/>
              <a:t>Router ID</a:t>
            </a:r>
            <a:r>
              <a:rPr lang="zh-CN" altLang="zh-CN" smtClean="0"/>
              <a:t>。在为一台运行</a:t>
            </a:r>
            <a:r>
              <a:rPr lang="en-US" altLang="zh-CN" smtClean="0"/>
              <a:t>OSPF</a:t>
            </a:r>
            <a:r>
              <a:rPr lang="zh-CN" altLang="zh-CN" smtClean="0"/>
              <a:t>的路由器配置新的</a:t>
            </a:r>
            <a:r>
              <a:rPr lang="en-US" altLang="zh-CN" smtClean="0"/>
              <a:t>Router ID</a:t>
            </a:r>
            <a:r>
              <a:rPr lang="zh-CN" altLang="zh-CN" smtClean="0"/>
              <a:t>后，可以在路由器上</a:t>
            </a:r>
            <a:r>
              <a:rPr lang="zh-CN" altLang="en-US" smtClean="0"/>
              <a:t>通过重置</a:t>
            </a:r>
            <a:r>
              <a:rPr lang="en-US" altLang="zh-CN" smtClean="0"/>
              <a:t>OSPF</a:t>
            </a:r>
            <a:r>
              <a:rPr lang="zh-CN" altLang="en-US" smtClean="0"/>
              <a:t>进程</a:t>
            </a:r>
            <a:r>
              <a:rPr lang="zh-CN" altLang="zh-CN" smtClean="0"/>
              <a:t>来更新</a:t>
            </a:r>
            <a:r>
              <a:rPr lang="en-US" altLang="zh-CN" smtClean="0"/>
              <a:t>Router ID</a:t>
            </a:r>
            <a:r>
              <a:rPr lang="zh-CN" altLang="zh-CN" smtClean="0"/>
              <a:t>。</a:t>
            </a:r>
            <a:r>
              <a:rPr lang="zh-CN" altLang="en-US" smtClean="0"/>
              <a:t>通常建议</a:t>
            </a:r>
            <a:r>
              <a:rPr lang="zh-CN" altLang="zh-CN" smtClean="0"/>
              <a:t>手动配置</a:t>
            </a:r>
            <a:r>
              <a:rPr lang="en-US" altLang="zh-CN" smtClean="0"/>
              <a:t>Router ID</a:t>
            </a:r>
            <a:r>
              <a:rPr lang="zh-CN" altLang="zh-CN" smtClean="0"/>
              <a:t>，以防止</a:t>
            </a:r>
            <a:r>
              <a:rPr lang="en-US" altLang="zh-CN" smtClean="0"/>
              <a:t>Router ID</a:t>
            </a:r>
            <a:r>
              <a:rPr lang="zh-CN" altLang="zh-CN" smtClean="0"/>
              <a:t>因为接口地址的变化而改变。</a:t>
            </a:r>
            <a:endParaRPr lang="zh-CN" altLang="en-US" smtClean="0"/>
          </a:p>
          <a:p>
            <a:r>
              <a:rPr lang="zh-CN" altLang="en-US" smtClean="0"/>
              <a:t>运行</a:t>
            </a:r>
            <a:r>
              <a:rPr lang="en-US" altLang="zh-CN" smtClean="0"/>
              <a:t>OSPF</a:t>
            </a:r>
            <a:r>
              <a:rPr lang="zh-CN" altLang="en-US" smtClean="0"/>
              <a:t>的路由器之间需要交换链路状态信息和路由信息，在交换这些信息之前路由器之间首先需要建立邻接关系。</a:t>
            </a:r>
          </a:p>
          <a:p>
            <a:r>
              <a:rPr lang="zh-CN" altLang="en-US" smtClean="0"/>
              <a:t>邻居（</a:t>
            </a:r>
            <a:r>
              <a:rPr lang="en-US" altLang="zh-CN" smtClean="0"/>
              <a:t>Neighbor</a:t>
            </a:r>
            <a:r>
              <a:rPr lang="zh-CN" altLang="en-US" smtClean="0"/>
              <a:t>）：</a:t>
            </a:r>
          </a:p>
          <a:p>
            <a:r>
              <a:rPr lang="en-US" altLang="zh-CN" smtClean="0"/>
              <a:t>OSPF</a:t>
            </a:r>
            <a:r>
              <a:rPr lang="zh-CN" altLang="en-US" smtClean="0"/>
              <a:t>路由器启动后，便会通过</a:t>
            </a:r>
            <a:r>
              <a:rPr lang="en-US" altLang="zh-CN" smtClean="0"/>
              <a:t>OSPF</a:t>
            </a:r>
            <a:r>
              <a:rPr lang="zh-CN" altLang="en-US" smtClean="0"/>
              <a:t>接口向外发送</a:t>
            </a:r>
            <a:r>
              <a:rPr lang="en-US" altLang="zh-CN" smtClean="0"/>
              <a:t>Hello</a:t>
            </a:r>
            <a:r>
              <a:rPr lang="zh-CN" altLang="en-US" smtClean="0"/>
              <a:t>报文用于发现邻居。收到</a:t>
            </a:r>
            <a:r>
              <a:rPr lang="en-US" altLang="zh-CN" smtClean="0"/>
              <a:t>Hello</a:t>
            </a:r>
            <a:r>
              <a:rPr lang="zh-CN" altLang="en-US" smtClean="0"/>
              <a:t>报文的</a:t>
            </a:r>
            <a:r>
              <a:rPr lang="en-US" altLang="zh-CN" smtClean="0"/>
              <a:t>OSPF</a:t>
            </a:r>
            <a:r>
              <a:rPr lang="zh-CN" altLang="en-US" smtClean="0"/>
              <a:t>路由器会检查报文中所定义的一些参数，如果双方的参数一致，就会彼此形成邻居关系，状态到达</a:t>
            </a:r>
            <a:r>
              <a:rPr lang="en-US" altLang="zh-CN" smtClean="0"/>
              <a:t>2-way </a:t>
            </a:r>
            <a:r>
              <a:rPr lang="zh-CN" altLang="en-US" smtClean="0"/>
              <a:t>即可称为建立了邻居关系。</a:t>
            </a:r>
          </a:p>
          <a:p>
            <a:r>
              <a:rPr lang="zh-CN" altLang="en-US" smtClean="0"/>
              <a:t>邻接（</a:t>
            </a:r>
            <a:r>
              <a:rPr lang="en-US" altLang="zh-CN" smtClean="0"/>
              <a:t>Adjacency</a:t>
            </a:r>
            <a:r>
              <a:rPr lang="zh-CN" altLang="en-US" smtClean="0"/>
              <a:t>）：</a:t>
            </a:r>
          </a:p>
          <a:p>
            <a:r>
              <a:rPr lang="zh-CN" altLang="en-US" smtClean="0"/>
              <a:t>形成邻居关系的双方不一定都能形成邻接关系，这要根据网络类型而定。只有当双方成功交换</a:t>
            </a:r>
            <a:r>
              <a:rPr lang="en-US" altLang="zh-CN" smtClean="0"/>
              <a:t>DD</a:t>
            </a:r>
            <a:r>
              <a:rPr lang="zh-CN" altLang="en-US" smtClean="0"/>
              <a:t>报文，并同步</a:t>
            </a:r>
            <a:r>
              <a:rPr lang="en-US" altLang="zh-CN" smtClean="0"/>
              <a:t>LSDB</a:t>
            </a:r>
            <a:r>
              <a:rPr lang="zh-CN" altLang="en-US" smtClean="0"/>
              <a:t>后，才形成真正意义上的邻接关系。</a:t>
            </a:r>
          </a:p>
          <a:p>
            <a:r>
              <a:rPr lang="zh-CN" altLang="en-US" smtClean="0"/>
              <a:t>本例中，</a:t>
            </a:r>
            <a:r>
              <a:rPr lang="en-US" altLang="zh-CN" smtClean="0"/>
              <a:t>RTA</a:t>
            </a:r>
            <a:r>
              <a:rPr lang="zh-CN" altLang="en-US" smtClean="0"/>
              <a:t>通过以太网连接了三个路由器，所以</a:t>
            </a:r>
            <a:r>
              <a:rPr lang="en-US" altLang="zh-CN" smtClean="0"/>
              <a:t>RTA</a:t>
            </a:r>
            <a:r>
              <a:rPr lang="zh-CN" altLang="en-US" smtClean="0"/>
              <a:t>有三个邻居，但不能说</a:t>
            </a:r>
            <a:r>
              <a:rPr lang="en-US" altLang="zh-CN" smtClean="0"/>
              <a:t>RTA</a:t>
            </a:r>
            <a:r>
              <a:rPr lang="zh-CN" altLang="en-US" smtClean="0"/>
              <a:t>有三邻接关系。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8718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OSPF</a:t>
            </a:r>
            <a:r>
              <a:rPr lang="zh-CN" altLang="en-US" sz="1000" dirty="0" smtClean="0"/>
              <a:t>的</a:t>
            </a:r>
            <a:r>
              <a:rPr lang="zh-CN" altLang="zh-CN" sz="1000" dirty="0" smtClean="0"/>
              <a:t>邻居发现</a:t>
            </a:r>
            <a:r>
              <a:rPr lang="zh-CN" altLang="en-US" sz="1000" dirty="0" smtClean="0"/>
              <a:t>过程是</a:t>
            </a:r>
            <a:r>
              <a:rPr lang="zh-CN" altLang="zh-CN" sz="1000" dirty="0" smtClean="0"/>
              <a:t>基于</a:t>
            </a:r>
            <a:r>
              <a:rPr lang="en-US" altLang="zh-CN" sz="1000" dirty="0" smtClean="0"/>
              <a:t>Hello</a:t>
            </a:r>
            <a:r>
              <a:rPr lang="zh-CN" altLang="zh-CN" sz="1000" dirty="0" smtClean="0"/>
              <a:t>报文</a:t>
            </a:r>
            <a:r>
              <a:rPr lang="zh-CN" altLang="en-US" sz="1000" dirty="0" smtClean="0"/>
              <a:t>来</a:t>
            </a:r>
            <a:r>
              <a:rPr lang="zh-CN" altLang="zh-CN" sz="1000" dirty="0" smtClean="0"/>
              <a:t>实现</a:t>
            </a:r>
            <a:r>
              <a:rPr lang="zh-CN" altLang="en-US" sz="1000" dirty="0" smtClean="0"/>
              <a:t>的</a:t>
            </a:r>
            <a:r>
              <a:rPr lang="zh-CN" altLang="zh-CN" sz="1000" dirty="0" smtClean="0"/>
              <a:t>，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报文中的重要字段解释如下：</a:t>
            </a:r>
          </a:p>
          <a:p>
            <a:r>
              <a:rPr lang="en-US" altLang="zh-CN" sz="1000" dirty="0" smtClean="0"/>
              <a:t>Network Mask</a:t>
            </a:r>
            <a:r>
              <a:rPr lang="zh-CN" altLang="en-US" sz="1000" dirty="0" smtClean="0"/>
              <a:t>：发送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报文的接口的网络掩码。</a:t>
            </a:r>
          </a:p>
          <a:p>
            <a:r>
              <a:rPr lang="en-US" altLang="zh-CN" sz="1000" dirty="0" smtClean="0"/>
              <a:t>Hello Interval</a:t>
            </a:r>
            <a:r>
              <a:rPr lang="zh-CN" altLang="en-US" sz="1000" dirty="0" smtClean="0"/>
              <a:t>：发送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报文的时间间隔，单位为秒。</a:t>
            </a:r>
          </a:p>
          <a:p>
            <a:r>
              <a:rPr lang="en-US" altLang="zh-CN" sz="1000" dirty="0" smtClean="0"/>
              <a:t>Options</a:t>
            </a:r>
            <a:r>
              <a:rPr lang="zh-CN" altLang="en-US" sz="1000" dirty="0" smtClean="0"/>
              <a:t>：标识发送此报文的</a:t>
            </a:r>
            <a:r>
              <a:rPr lang="en-US" altLang="zh-CN" sz="1000" dirty="0" smtClean="0"/>
              <a:t>OSPF</a:t>
            </a:r>
            <a:r>
              <a:rPr lang="zh-CN" altLang="en-US" sz="1000" dirty="0" smtClean="0"/>
              <a:t>路由器所支持的可选功能。具体的可选功能已超出这里的讨论范围。</a:t>
            </a:r>
          </a:p>
          <a:p>
            <a:r>
              <a:rPr lang="en-US" altLang="zh-CN" sz="1000" dirty="0" smtClean="0"/>
              <a:t>Router Priority</a:t>
            </a:r>
            <a:r>
              <a:rPr lang="zh-CN" altLang="en-US" sz="1000" dirty="0" smtClean="0"/>
              <a:t>：发送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报文的接口的</a:t>
            </a:r>
            <a:r>
              <a:rPr lang="en-US" altLang="zh-CN" sz="1000" dirty="0" smtClean="0"/>
              <a:t>Router Priority</a:t>
            </a:r>
            <a:r>
              <a:rPr lang="zh-CN" altLang="en-US" sz="1000" dirty="0" smtClean="0"/>
              <a:t>，用于选举</a:t>
            </a:r>
            <a:r>
              <a:rPr lang="en-US" altLang="zh-CN" sz="1000" dirty="0" smtClean="0"/>
              <a:t>DR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BDR</a:t>
            </a:r>
            <a:r>
              <a:rPr lang="zh-CN" altLang="en-US" sz="1000" dirty="0" smtClean="0"/>
              <a:t>。</a:t>
            </a:r>
          </a:p>
          <a:p>
            <a:r>
              <a:rPr lang="en-US" altLang="zh-CN" sz="1000" dirty="0" smtClean="0"/>
              <a:t>Router Dead Interval</a:t>
            </a:r>
            <a:r>
              <a:rPr lang="zh-CN" altLang="en-US" sz="1000" dirty="0" smtClean="0"/>
              <a:t>：失效时间。如果在此时间内未收到邻居发来的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报文，则认为邻居失效；单位为秒，通常为四倍</a:t>
            </a:r>
            <a:r>
              <a:rPr lang="en-US" altLang="zh-CN" sz="1000" dirty="0" smtClean="0"/>
              <a:t>Hello Interval</a:t>
            </a:r>
            <a:r>
              <a:rPr lang="zh-CN" altLang="en-US" sz="1000" dirty="0" smtClean="0"/>
              <a:t>。</a:t>
            </a:r>
          </a:p>
          <a:p>
            <a:r>
              <a:rPr lang="en-US" altLang="zh-CN" sz="1000" dirty="0" smtClean="0"/>
              <a:t>Designated Router</a:t>
            </a:r>
            <a:r>
              <a:rPr lang="zh-CN" altLang="en-US" sz="1000" dirty="0" smtClean="0"/>
              <a:t>：发送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报文的路由器所选举出的</a:t>
            </a:r>
            <a:r>
              <a:rPr lang="en-US" altLang="zh-CN" sz="1000" dirty="0" smtClean="0"/>
              <a:t>DR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IP</a:t>
            </a:r>
            <a:r>
              <a:rPr lang="zh-CN" altLang="en-US" sz="1000" dirty="0" smtClean="0"/>
              <a:t>地址。如果设置为</a:t>
            </a:r>
            <a:r>
              <a:rPr lang="en-US" altLang="zh-CN" sz="1000" dirty="0" smtClean="0"/>
              <a:t>0.0.0.0</a:t>
            </a:r>
            <a:r>
              <a:rPr lang="zh-CN" altLang="en-US" sz="1000" dirty="0" smtClean="0"/>
              <a:t>，表示未选举</a:t>
            </a:r>
            <a:r>
              <a:rPr lang="en-US" altLang="zh-CN" sz="1000" dirty="0" smtClean="0"/>
              <a:t>DR</a:t>
            </a:r>
            <a:r>
              <a:rPr lang="zh-CN" altLang="en-US" sz="1000" dirty="0" smtClean="0"/>
              <a:t>路由器。</a:t>
            </a:r>
            <a:endParaRPr lang="en-US" altLang="zh-CN" sz="1000" dirty="0" smtClean="0"/>
          </a:p>
          <a:p>
            <a:r>
              <a:rPr lang="en-US" altLang="zh-CN" sz="1000" dirty="0" smtClean="0"/>
              <a:t>Backup Designated Router</a:t>
            </a:r>
            <a:r>
              <a:rPr lang="zh-CN" altLang="en-US" sz="1000" dirty="0" smtClean="0"/>
              <a:t>：发送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报文的路由器所选举出的</a:t>
            </a:r>
            <a:r>
              <a:rPr lang="en-US" altLang="zh-CN" sz="1000" dirty="0" smtClean="0"/>
              <a:t>BDR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IP</a:t>
            </a:r>
            <a:r>
              <a:rPr lang="zh-CN" altLang="en-US" sz="1000" dirty="0" smtClean="0"/>
              <a:t>地址。如果设置为</a:t>
            </a:r>
            <a:r>
              <a:rPr lang="en-US" altLang="zh-CN" sz="1000" dirty="0" smtClean="0"/>
              <a:t>0.0.0.0</a:t>
            </a:r>
            <a:r>
              <a:rPr lang="zh-CN" altLang="en-US" sz="1000" dirty="0" smtClean="0"/>
              <a:t>，表示未选举</a:t>
            </a:r>
            <a:r>
              <a:rPr lang="en-US" altLang="zh-CN" sz="1000" dirty="0" smtClean="0"/>
              <a:t>BDR</a:t>
            </a:r>
            <a:r>
              <a:rPr lang="zh-CN" altLang="en-US" sz="1000" dirty="0" smtClean="0"/>
              <a:t>。</a:t>
            </a:r>
          </a:p>
          <a:p>
            <a:r>
              <a:rPr lang="en-US" altLang="zh-CN" sz="1000" dirty="0" smtClean="0"/>
              <a:t>Neighbor</a:t>
            </a:r>
            <a:r>
              <a:rPr lang="zh-CN" altLang="en-US" sz="1000" dirty="0" smtClean="0"/>
              <a:t>：邻居的</a:t>
            </a:r>
            <a:r>
              <a:rPr lang="en-US" altLang="zh-CN" sz="1000" dirty="0" smtClean="0"/>
              <a:t>Router ID</a:t>
            </a:r>
            <a:r>
              <a:rPr lang="zh-CN" altLang="en-US" sz="1000" dirty="0" smtClean="0"/>
              <a:t>列表，表示本路由器已经从这些邻居收到了合法的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报文。</a:t>
            </a:r>
            <a:endParaRPr lang="en-US" altLang="zh-CN" sz="1000" dirty="0" smtClean="0"/>
          </a:p>
          <a:p>
            <a:r>
              <a:rPr lang="zh-CN" altLang="en-US" sz="1000" dirty="0" smtClean="0"/>
              <a:t>如果路由器发现所接收的合法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报文的邻居列表中有自己的</a:t>
            </a:r>
            <a:r>
              <a:rPr lang="en-US" altLang="zh-CN" sz="1000" dirty="0" smtClean="0"/>
              <a:t>Router ID</a:t>
            </a:r>
            <a:r>
              <a:rPr lang="zh-CN" altLang="en-US" sz="1000" dirty="0" smtClean="0"/>
              <a:t>，则认为已经和邻居建立了双向连接，表示邻居关系已经建立。</a:t>
            </a:r>
            <a:endParaRPr lang="en-US" altLang="zh-CN" sz="1000" dirty="0" smtClean="0"/>
          </a:p>
          <a:p>
            <a:r>
              <a:rPr lang="zh-CN" altLang="en-US" sz="1000" dirty="0" smtClean="0"/>
              <a:t>验证一个接收到的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报文是否合法包括：</a:t>
            </a:r>
          </a:p>
          <a:p>
            <a:r>
              <a:rPr lang="zh-CN" altLang="en-US" sz="1000" dirty="0" smtClean="0"/>
              <a:t>如果接收端口的网络类型是广播型，点到多点或者</a:t>
            </a:r>
            <a:r>
              <a:rPr lang="en-US" altLang="zh-CN" sz="1000" dirty="0" smtClean="0"/>
              <a:t>NBMA</a:t>
            </a:r>
            <a:r>
              <a:rPr lang="zh-CN" altLang="en-US" sz="1000" dirty="0" smtClean="0"/>
              <a:t>，所接收的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报文中</a:t>
            </a:r>
            <a:r>
              <a:rPr lang="en-US" altLang="zh-CN" sz="1000" dirty="0" smtClean="0"/>
              <a:t>Network Mask</a:t>
            </a:r>
            <a:r>
              <a:rPr lang="zh-CN" altLang="en-US" sz="1000" dirty="0" smtClean="0"/>
              <a:t>字段必须和接收端口的网络掩码一致，如果接收端口的网络类型为点到点类型或者是虚连接，则不检查</a:t>
            </a:r>
            <a:r>
              <a:rPr lang="en-US" altLang="zh-CN" sz="1000" dirty="0" smtClean="0"/>
              <a:t>Network Mask</a:t>
            </a:r>
            <a:r>
              <a:rPr lang="zh-CN" altLang="en-US" sz="1000" dirty="0" smtClean="0"/>
              <a:t>字段；</a:t>
            </a:r>
          </a:p>
          <a:p>
            <a:r>
              <a:rPr lang="zh-CN" altLang="en-US" sz="1000" dirty="0" smtClean="0"/>
              <a:t>所接收的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报文中</a:t>
            </a:r>
            <a:r>
              <a:rPr lang="en-US" altLang="zh-CN" sz="1000" dirty="0" smtClean="0"/>
              <a:t>Hello Interval</a:t>
            </a:r>
            <a:r>
              <a:rPr lang="zh-CN" altLang="en-US" sz="1000" dirty="0" smtClean="0"/>
              <a:t>字段必须和接收端口的配置一致；</a:t>
            </a:r>
          </a:p>
          <a:p>
            <a:r>
              <a:rPr lang="zh-CN" altLang="en-US" sz="1000" dirty="0" smtClean="0"/>
              <a:t>所接收的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报文中</a:t>
            </a:r>
            <a:r>
              <a:rPr lang="en-US" altLang="zh-CN" sz="1000" dirty="0" smtClean="0"/>
              <a:t>Router Dead Interval</a:t>
            </a:r>
            <a:r>
              <a:rPr lang="zh-CN" altLang="en-US" sz="1000" dirty="0" smtClean="0"/>
              <a:t>字段必须和接收端口的配置一致；</a:t>
            </a:r>
          </a:p>
          <a:p>
            <a:r>
              <a:rPr lang="zh-CN" altLang="en-US" sz="1000" dirty="0" smtClean="0"/>
              <a:t>所接收的</a:t>
            </a:r>
            <a:r>
              <a:rPr lang="en-US" altLang="zh-CN" sz="1000" dirty="0" smtClean="0"/>
              <a:t>Hello</a:t>
            </a:r>
            <a:r>
              <a:rPr lang="zh-CN" altLang="en-US" sz="1000" dirty="0" smtClean="0"/>
              <a:t>报文中</a:t>
            </a:r>
            <a:r>
              <a:rPr lang="en-US" altLang="zh-CN" sz="1000" dirty="0" smtClean="0"/>
              <a:t>Options</a:t>
            </a:r>
            <a:r>
              <a:rPr lang="zh-CN" altLang="en-US" sz="1000" dirty="0" smtClean="0"/>
              <a:t>字段中的</a:t>
            </a:r>
            <a:r>
              <a:rPr lang="en-US" altLang="zh-CN" sz="1000" dirty="0" smtClean="0"/>
              <a:t>E-bit</a:t>
            </a:r>
            <a:r>
              <a:rPr lang="zh-CN" altLang="en-US" sz="1000" dirty="0" smtClean="0"/>
              <a:t>（表示是否接收外部路由信息）必须和相关区域的配置一致。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98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49986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67B90BB-AED1-4A3A-BB70-D3D28C39E2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87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F60827B9-DCEF-4D10-A207-E05FBBAD03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10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60117E8C-4CFA-4104-BC3F-B7FEF6E5DB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26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39106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链路状态路由协议</a:t>
            </a:r>
            <a:r>
              <a:rPr lang="en-US" altLang="zh-CN" smtClean="0"/>
              <a:t>-OSPF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8298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3" name="Picture 23" descr="314p_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1522414"/>
            <a:ext cx="7878763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8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Establishing Bidirectional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6855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68" name="Picture 12" descr="014G_5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600201"/>
            <a:ext cx="6896100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Discovering the Network Routes</a:t>
            </a:r>
          </a:p>
        </p:txBody>
      </p:sp>
    </p:spTree>
    <p:extLst>
      <p:ext uri="{BB962C8B-B14F-4D97-AF65-F5344CB8AC3E}">
        <p14:creationId xmlns:p14="http://schemas.microsoft.com/office/powerpoint/2010/main" val="833330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the Link-State Entries</a:t>
            </a:r>
          </a:p>
        </p:txBody>
      </p:sp>
      <p:pic>
        <p:nvPicPr>
          <p:cNvPr id="716819" name="Picture 19" descr="314P_0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7189788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7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数据库同步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路由器使用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报文来进行主从路由器的选举和数据库摘要信息的交互。</a:t>
            </a:r>
            <a:endParaRPr lang="en-US" altLang="zh-CN" dirty="0" smtClean="0"/>
          </a:p>
          <a:p>
            <a:r>
              <a:rPr lang="en-US" altLang="zh-CN" dirty="0" smtClean="0"/>
              <a:t>DD</a:t>
            </a:r>
            <a:r>
              <a:rPr lang="zh-CN" altLang="en-US" dirty="0" smtClean="0"/>
              <a:t>报文包含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的头部信息，用来描述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的摘要信息。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412" name="Group 21"/>
          <p:cNvGrpSpPr>
            <a:grpSpLocks/>
          </p:cNvGrpSpPr>
          <p:nvPr/>
        </p:nvGrpSpPr>
        <p:grpSpPr bwMode="auto">
          <a:xfrm>
            <a:off x="3194050" y="1502848"/>
            <a:ext cx="5659438" cy="3581916"/>
            <a:chOff x="1670050" y="1502847"/>
            <a:chExt cx="5659438" cy="3581916"/>
          </a:xfrm>
        </p:grpSpPr>
        <p:sp>
          <p:nvSpPr>
            <p:cNvPr id="17418" name="Line 30"/>
            <p:cNvSpPr>
              <a:spLocks noChangeShapeType="1"/>
            </p:cNvSpPr>
            <p:nvPr/>
          </p:nvSpPr>
          <p:spPr bwMode="auto">
            <a:xfrm flipV="1">
              <a:off x="6372225" y="2636838"/>
              <a:ext cx="0" cy="244792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19" name="Text Box 13"/>
            <p:cNvSpPr txBox="1">
              <a:spLocks noChangeArrowheads="1"/>
            </p:cNvSpPr>
            <p:nvPr/>
          </p:nvSpPr>
          <p:spPr bwMode="auto">
            <a:xfrm>
              <a:off x="1670050" y="1502847"/>
              <a:ext cx="1677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+mn-ea"/>
                  <a:ea typeface="+mn-ea"/>
                </a:rPr>
                <a:t>RTA  (Router ID=1.1.1.1)</a:t>
              </a: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5651500" y="1502847"/>
              <a:ext cx="1677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  (Router ID=2.2.2.2)</a:t>
              </a:r>
            </a:p>
          </p:txBody>
        </p:sp>
        <p:sp>
          <p:nvSpPr>
            <p:cNvPr id="17421" name="Line 17"/>
            <p:cNvSpPr>
              <a:spLocks noChangeShapeType="1"/>
            </p:cNvSpPr>
            <p:nvPr/>
          </p:nvSpPr>
          <p:spPr bwMode="auto">
            <a:xfrm flipV="1">
              <a:off x="2843213" y="2349500"/>
              <a:ext cx="3168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4" name="Line 7"/>
            <p:cNvSpPr>
              <a:spLocks noChangeShapeType="1"/>
            </p:cNvSpPr>
            <p:nvPr/>
          </p:nvSpPr>
          <p:spPr bwMode="auto">
            <a:xfrm>
              <a:off x="2643188" y="3068638"/>
              <a:ext cx="359886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2627313" y="3482975"/>
              <a:ext cx="359886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2660650" y="3897313"/>
              <a:ext cx="359886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2627313" y="4311650"/>
              <a:ext cx="359886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2674938" y="4724400"/>
              <a:ext cx="359886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29" name="Line 30"/>
            <p:cNvSpPr>
              <a:spLocks noChangeShapeType="1"/>
            </p:cNvSpPr>
            <p:nvPr/>
          </p:nvSpPr>
          <p:spPr bwMode="auto">
            <a:xfrm flipV="1">
              <a:off x="2484438" y="2636838"/>
              <a:ext cx="0" cy="244792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3411538" y="2852738"/>
              <a:ext cx="1879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1. DD, (</a:t>
              </a:r>
              <a:r>
                <a:rPr lang="zh-CN" altLang="en-US" sz="1200">
                  <a:latin typeface="+mn-ea"/>
                  <a:ea typeface="+mn-ea"/>
                </a:rPr>
                <a:t>主</a:t>
              </a:r>
              <a:r>
                <a:rPr lang="en-US" altLang="zh-CN" sz="1200">
                  <a:latin typeface="+mn-ea"/>
                  <a:ea typeface="+mn-ea"/>
                </a:rPr>
                <a:t>)(Sequence=X)</a:t>
              </a:r>
              <a:endParaRPr lang="en-US" altLang="zh-CN" sz="1200">
                <a:solidFill>
                  <a:srgbClr val="A50021"/>
                </a:solidFill>
                <a:latin typeface="+mn-ea"/>
                <a:ea typeface="+mn-ea"/>
              </a:endParaRPr>
            </a:p>
          </p:txBody>
        </p:sp>
        <p:sp>
          <p:nvSpPr>
            <p:cNvPr id="17431" name="Text Box 24"/>
            <p:cNvSpPr txBox="1">
              <a:spLocks noChangeArrowheads="1"/>
            </p:cNvSpPr>
            <p:nvPr/>
          </p:nvSpPr>
          <p:spPr bwMode="auto">
            <a:xfrm>
              <a:off x="3411538" y="3265488"/>
              <a:ext cx="1879600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2. DD, (</a:t>
              </a:r>
              <a:r>
                <a:rPr lang="zh-CN" altLang="en-US" sz="1200">
                  <a:latin typeface="+mn-ea"/>
                  <a:ea typeface="+mn-ea"/>
                </a:rPr>
                <a:t>主</a:t>
              </a:r>
              <a:r>
                <a:rPr lang="en-US" altLang="zh-CN" sz="1200">
                  <a:latin typeface="+mn-ea"/>
                  <a:ea typeface="+mn-ea"/>
                </a:rPr>
                <a:t>)(Sequence=Y)</a:t>
              </a:r>
              <a:endParaRPr lang="en-US" altLang="zh-CN" sz="1200">
                <a:solidFill>
                  <a:srgbClr val="A50021"/>
                </a:solidFill>
                <a:latin typeface="+mn-ea"/>
                <a:ea typeface="+mn-ea"/>
              </a:endParaRPr>
            </a:p>
          </p:txBody>
        </p:sp>
        <p:sp>
          <p:nvSpPr>
            <p:cNvPr id="17432" name="Text Box 28"/>
            <p:cNvSpPr txBox="1">
              <a:spLocks noChangeArrowheads="1"/>
            </p:cNvSpPr>
            <p:nvPr/>
          </p:nvSpPr>
          <p:spPr bwMode="auto">
            <a:xfrm>
              <a:off x="3411538" y="3686175"/>
              <a:ext cx="180816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3. DD, (</a:t>
              </a:r>
              <a:r>
                <a:rPr lang="zh-CN" altLang="en-US" sz="1200">
                  <a:latin typeface="+mn-ea"/>
                  <a:ea typeface="+mn-ea"/>
                </a:rPr>
                <a:t>从</a:t>
              </a:r>
              <a:r>
                <a:rPr lang="en-US" altLang="zh-CN" sz="1200">
                  <a:latin typeface="+mn-ea"/>
                  <a:ea typeface="+mn-ea"/>
                </a:rPr>
                <a:t>)(Sequence=Y)</a:t>
              </a:r>
              <a:endParaRPr lang="en-US" altLang="zh-CN" sz="1200">
                <a:solidFill>
                  <a:srgbClr val="A50021"/>
                </a:solidFill>
                <a:latin typeface="+mn-ea"/>
                <a:ea typeface="+mn-ea"/>
              </a:endParaRPr>
            </a:p>
          </p:txBody>
        </p:sp>
        <p:sp>
          <p:nvSpPr>
            <p:cNvPr id="17433" name="Text Box 38"/>
            <p:cNvSpPr txBox="1">
              <a:spLocks noChangeArrowheads="1"/>
            </p:cNvSpPr>
            <p:nvPr/>
          </p:nvSpPr>
          <p:spPr bwMode="auto">
            <a:xfrm>
              <a:off x="3411538" y="4087813"/>
              <a:ext cx="2024062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4. DD, (</a:t>
              </a:r>
              <a:r>
                <a:rPr lang="zh-CN" altLang="en-US" sz="1200">
                  <a:latin typeface="+mn-ea"/>
                  <a:ea typeface="+mn-ea"/>
                </a:rPr>
                <a:t>主</a:t>
              </a:r>
              <a:r>
                <a:rPr lang="en-US" altLang="zh-CN" sz="1200">
                  <a:latin typeface="+mn-ea"/>
                  <a:ea typeface="+mn-ea"/>
                </a:rPr>
                <a:t>)(Sequence=Y+1)</a:t>
              </a:r>
              <a:endParaRPr lang="en-US" altLang="zh-CN" sz="1200">
                <a:solidFill>
                  <a:srgbClr val="A50021"/>
                </a:solidFill>
                <a:latin typeface="+mn-ea"/>
                <a:ea typeface="+mn-ea"/>
              </a:endParaRPr>
            </a:p>
          </p:txBody>
        </p:sp>
        <p:sp>
          <p:nvSpPr>
            <p:cNvPr id="17434" name="Text Box 38"/>
            <p:cNvSpPr txBox="1">
              <a:spLocks noChangeArrowheads="1"/>
            </p:cNvSpPr>
            <p:nvPr/>
          </p:nvSpPr>
          <p:spPr bwMode="auto">
            <a:xfrm>
              <a:off x="3411538" y="4519613"/>
              <a:ext cx="2024062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5. DD, (</a:t>
              </a:r>
              <a:r>
                <a:rPr lang="zh-CN" altLang="en-US" sz="1200">
                  <a:latin typeface="+mn-ea"/>
                  <a:ea typeface="+mn-ea"/>
                </a:rPr>
                <a:t>从</a:t>
              </a:r>
              <a:r>
                <a:rPr lang="en-US" altLang="zh-CN" sz="1200">
                  <a:latin typeface="+mn-ea"/>
                  <a:ea typeface="+mn-ea"/>
                </a:rPr>
                <a:t>)(Sequence=Y+1)</a:t>
              </a:r>
              <a:endParaRPr lang="en-US" altLang="zh-CN" sz="1200">
                <a:solidFill>
                  <a:srgbClr val="A5002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3287713" y="2997200"/>
            <a:ext cx="628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ExStart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143251" y="3860800"/>
            <a:ext cx="773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Exchange</a:t>
            </a:r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8040688" y="2997200"/>
            <a:ext cx="628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 dirty="0" err="1">
                <a:latin typeface="+mn-ea"/>
                <a:ea typeface="+mn-ea"/>
              </a:rPr>
              <a:t>ExStart</a:t>
            </a: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8040688" y="3862388"/>
            <a:ext cx="863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Exchange</a:t>
            </a: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97" y="206934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53" y="2073180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6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建立完全邻接关系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用于向对方请求所需的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用于向对方发送其所需要的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用于向对方发送收到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的确认。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3194050" y="1502828"/>
            <a:ext cx="5659438" cy="3005672"/>
            <a:chOff x="1670050" y="1502808"/>
            <a:chExt cx="5659438" cy="3006312"/>
          </a:xfrm>
        </p:grpSpPr>
        <p:sp>
          <p:nvSpPr>
            <p:cNvPr id="18438" name="Line 30"/>
            <p:cNvSpPr>
              <a:spLocks noChangeShapeType="1"/>
            </p:cNvSpPr>
            <p:nvPr/>
          </p:nvSpPr>
          <p:spPr bwMode="auto">
            <a:xfrm flipV="1">
              <a:off x="6372200" y="2636838"/>
              <a:ext cx="25" cy="187228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39" name="Line 17"/>
            <p:cNvSpPr>
              <a:spLocks noChangeShapeType="1"/>
            </p:cNvSpPr>
            <p:nvPr/>
          </p:nvSpPr>
          <p:spPr bwMode="auto">
            <a:xfrm flipV="1">
              <a:off x="2843213" y="2349500"/>
              <a:ext cx="3168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Line 14"/>
            <p:cNvSpPr>
              <a:spLocks noChangeShapeType="1"/>
            </p:cNvSpPr>
            <p:nvPr/>
          </p:nvSpPr>
          <p:spPr bwMode="auto">
            <a:xfrm>
              <a:off x="2627313" y="4174044"/>
              <a:ext cx="35988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>
              <a:off x="2644775" y="3070225"/>
              <a:ext cx="3598863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4" name="Text Box 24"/>
            <p:cNvSpPr txBox="1">
              <a:spLocks noChangeArrowheads="1"/>
            </p:cNvSpPr>
            <p:nvPr/>
          </p:nvSpPr>
          <p:spPr bwMode="auto">
            <a:xfrm>
              <a:off x="3135313" y="3975348"/>
              <a:ext cx="258921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8.Link State Ack</a:t>
              </a:r>
              <a:endParaRPr lang="en-US" altLang="zh-CN" sz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 Box 28"/>
            <p:cNvSpPr txBox="1">
              <a:spLocks noChangeArrowheads="1"/>
            </p:cNvSpPr>
            <p:nvPr/>
          </p:nvSpPr>
          <p:spPr bwMode="auto">
            <a:xfrm>
              <a:off x="3135313" y="2868613"/>
              <a:ext cx="258921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6.Link State Request</a:t>
              </a:r>
              <a:endParaRPr lang="en-US" altLang="zh-CN" sz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6" name="Line 29"/>
            <p:cNvSpPr>
              <a:spLocks noChangeShapeType="1"/>
            </p:cNvSpPr>
            <p:nvPr/>
          </p:nvSpPr>
          <p:spPr bwMode="auto">
            <a:xfrm>
              <a:off x="2627313" y="3627438"/>
              <a:ext cx="35988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Text Box 38"/>
            <p:cNvSpPr txBox="1">
              <a:spLocks noChangeArrowheads="1"/>
            </p:cNvSpPr>
            <p:nvPr/>
          </p:nvSpPr>
          <p:spPr bwMode="auto">
            <a:xfrm>
              <a:off x="3135313" y="3429000"/>
              <a:ext cx="258921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7.Link State Update</a:t>
              </a:r>
              <a:endParaRPr lang="en-US" altLang="zh-CN" sz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8" name="Line 30"/>
            <p:cNvSpPr>
              <a:spLocks noChangeShapeType="1"/>
            </p:cNvSpPr>
            <p:nvPr/>
          </p:nvSpPr>
          <p:spPr bwMode="auto">
            <a:xfrm flipV="1">
              <a:off x="2483768" y="2636838"/>
              <a:ext cx="670" cy="187228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9" name="Text Box 13"/>
            <p:cNvSpPr txBox="1">
              <a:spLocks noChangeArrowheads="1"/>
            </p:cNvSpPr>
            <p:nvPr/>
          </p:nvSpPr>
          <p:spPr bwMode="auto">
            <a:xfrm>
              <a:off x="1763713" y="2781300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</a:p>
          </p:txBody>
        </p:sp>
        <p:sp>
          <p:nvSpPr>
            <p:cNvPr id="18450" name="Text Box 13"/>
            <p:cNvSpPr txBox="1">
              <a:spLocks noChangeArrowheads="1"/>
            </p:cNvSpPr>
            <p:nvPr/>
          </p:nvSpPr>
          <p:spPr bwMode="auto">
            <a:xfrm>
              <a:off x="1763688" y="4221088"/>
              <a:ext cx="62865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</a:t>
              </a:r>
            </a:p>
          </p:txBody>
        </p:sp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1670050" y="1502808"/>
              <a:ext cx="1677988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  (Router ID=1.1.1.1)</a:t>
              </a:r>
            </a:p>
          </p:txBody>
        </p:sp>
        <p:sp>
          <p:nvSpPr>
            <p:cNvPr id="18452" name="Text Box 13"/>
            <p:cNvSpPr txBox="1">
              <a:spLocks noChangeArrowheads="1"/>
            </p:cNvSpPr>
            <p:nvPr/>
          </p:nvSpPr>
          <p:spPr bwMode="auto">
            <a:xfrm>
              <a:off x="5651500" y="1502808"/>
              <a:ext cx="1677988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  (Router ID=2.2.2.2)</a:t>
              </a:r>
            </a:p>
          </p:txBody>
        </p:sp>
      </p:grpSp>
      <p:pic>
        <p:nvPicPr>
          <p:cNvPr id="26" name="图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705" y="2049309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7" name="图片 2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97" y="206934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6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支持的网络类型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285" y="1377292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认为以太网的网络类型是广播类型，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HDLC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的网络类型是点到点类型。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0" name="Group 20"/>
          <p:cNvGrpSpPr>
            <a:grpSpLocks/>
          </p:cNvGrpSpPr>
          <p:nvPr/>
        </p:nvGrpSpPr>
        <p:grpSpPr bwMode="auto">
          <a:xfrm>
            <a:off x="6547428" y="2492378"/>
            <a:ext cx="2496764" cy="719772"/>
            <a:chOff x="2071123" y="3467100"/>
            <a:chExt cx="2496774" cy="719138"/>
          </a:xfrm>
        </p:grpSpPr>
        <p:pic>
          <p:nvPicPr>
            <p:cNvPr id="19475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888" y="3986213"/>
              <a:ext cx="18576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6" name="TextBox 8"/>
            <p:cNvSpPr txBox="1">
              <a:spLocks noChangeArrowheads="1"/>
            </p:cNvSpPr>
            <p:nvPr/>
          </p:nvSpPr>
          <p:spPr bwMode="auto">
            <a:xfrm>
              <a:off x="2071123" y="3467100"/>
              <a:ext cx="4782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</a:p>
          </p:txBody>
        </p:sp>
        <p:sp>
          <p:nvSpPr>
            <p:cNvPr id="19479" name="TextBox 8"/>
            <p:cNvSpPr txBox="1">
              <a:spLocks noChangeArrowheads="1"/>
            </p:cNvSpPr>
            <p:nvPr/>
          </p:nvSpPr>
          <p:spPr bwMode="auto">
            <a:xfrm>
              <a:off x="4102190" y="3524945"/>
              <a:ext cx="465707" cy="27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</a:p>
          </p:txBody>
        </p:sp>
      </p:grpSp>
      <p:grpSp>
        <p:nvGrpSpPr>
          <p:cNvPr id="19462" name="Group 22"/>
          <p:cNvGrpSpPr>
            <a:grpSpLocks/>
          </p:cNvGrpSpPr>
          <p:nvPr/>
        </p:nvGrpSpPr>
        <p:grpSpPr bwMode="auto">
          <a:xfrm>
            <a:off x="2566988" y="1773238"/>
            <a:ext cx="2970212" cy="2331318"/>
            <a:chOff x="1403648" y="1955800"/>
            <a:chExt cx="2970000" cy="2332113"/>
          </a:xfrm>
        </p:grpSpPr>
        <p:sp>
          <p:nvSpPr>
            <p:cNvPr id="19465" name="Line 11"/>
            <p:cNvSpPr>
              <a:spLocks noChangeShapeType="1"/>
            </p:cNvSpPr>
            <p:nvPr/>
          </p:nvSpPr>
          <p:spPr bwMode="auto">
            <a:xfrm>
              <a:off x="2947814" y="2570633"/>
              <a:ext cx="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1869356" y="3146896"/>
              <a:ext cx="1587" cy="573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 flipV="1">
              <a:off x="1403648" y="3146708"/>
              <a:ext cx="297000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3675906" y="3135591"/>
              <a:ext cx="0" cy="573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2" name="TextBox 8"/>
            <p:cNvSpPr txBox="1">
              <a:spLocks noChangeArrowheads="1"/>
            </p:cNvSpPr>
            <p:nvPr/>
          </p:nvSpPr>
          <p:spPr bwMode="auto">
            <a:xfrm>
              <a:off x="2695978" y="1955800"/>
              <a:ext cx="4782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</a:p>
          </p:txBody>
        </p:sp>
        <p:sp>
          <p:nvSpPr>
            <p:cNvPr id="19473" name="TextBox 8"/>
            <p:cNvSpPr txBox="1">
              <a:spLocks noChangeArrowheads="1"/>
            </p:cNvSpPr>
            <p:nvPr/>
          </p:nvSpPr>
          <p:spPr bwMode="auto">
            <a:xfrm>
              <a:off x="3433018" y="4010820"/>
              <a:ext cx="498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RTD</a:t>
              </a:r>
            </a:p>
          </p:txBody>
        </p:sp>
        <p:sp>
          <p:nvSpPr>
            <p:cNvPr id="19474" name="TextBox 8"/>
            <p:cNvSpPr txBox="1">
              <a:spLocks noChangeArrowheads="1"/>
            </p:cNvSpPr>
            <p:nvPr/>
          </p:nvSpPr>
          <p:spPr bwMode="auto">
            <a:xfrm>
              <a:off x="1613768" y="4010820"/>
              <a:ext cx="464646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RTC</a:t>
              </a: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3648076" y="4365625"/>
            <a:ext cx="7921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广播类型</a:t>
            </a:r>
            <a:endParaRPr lang="en-US" altLang="zh-CN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104063" y="4365625"/>
            <a:ext cx="1016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点到点类型</a:t>
            </a:r>
            <a:endParaRPr lang="en-US" altLang="zh-CN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68" y="2061256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8" y="3278044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06" y="3278043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98" y="285201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20" y="2852016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9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支持的网络类型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认为帧中继、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ATM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的网络类型是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NBMA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4" name="Group 32"/>
          <p:cNvGrpSpPr>
            <a:grpSpLocks/>
          </p:cNvGrpSpPr>
          <p:nvPr/>
        </p:nvGrpSpPr>
        <p:grpSpPr bwMode="auto">
          <a:xfrm>
            <a:off x="6625457" y="1760190"/>
            <a:ext cx="3105919" cy="3508724"/>
            <a:chOff x="5101456" y="1760196"/>
            <a:chExt cx="3105919" cy="3509106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5219700" y="5085184"/>
              <a:ext cx="2987675" cy="18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点到多点</a:t>
              </a:r>
              <a:endPara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503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709415" y="2582996"/>
              <a:ext cx="182848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4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7671679">
              <a:off x="6401961" y="4068931"/>
              <a:ext cx="182848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5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182573">
              <a:off x="5079519" y="3986875"/>
              <a:ext cx="182848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Text Box 4"/>
            <p:cNvSpPr txBox="1">
              <a:spLocks noChangeArrowheads="1"/>
            </p:cNvSpPr>
            <p:nvPr/>
          </p:nvSpPr>
          <p:spPr bwMode="auto">
            <a:xfrm>
              <a:off x="6230938" y="3844231"/>
              <a:ext cx="836612" cy="18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66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ATM/FR</a:t>
              </a:r>
            </a:p>
          </p:txBody>
        </p:sp>
        <p:sp>
          <p:nvSpPr>
            <p:cNvPr id="20507" name="Freeform 11"/>
            <p:cNvSpPr>
              <a:spLocks/>
            </p:cNvSpPr>
            <p:nvPr/>
          </p:nvSpPr>
          <p:spPr bwMode="auto">
            <a:xfrm>
              <a:off x="7092280" y="2624049"/>
              <a:ext cx="930275" cy="1760229"/>
            </a:xfrm>
            <a:custGeom>
              <a:avLst/>
              <a:gdLst>
                <a:gd name="T0" fmla="*/ 2147483647 w 756"/>
                <a:gd name="T1" fmla="*/ 0 h 1351"/>
                <a:gd name="T2" fmla="*/ 2147483647 w 756"/>
                <a:gd name="T3" fmla="*/ 2147483647 h 1351"/>
                <a:gd name="T4" fmla="*/ 2147483647 w 756"/>
                <a:gd name="T5" fmla="*/ 2147483647 h 1351"/>
                <a:gd name="T6" fmla="*/ 0 60000 65536"/>
                <a:gd name="T7" fmla="*/ 0 60000 65536"/>
                <a:gd name="T8" fmla="*/ 0 60000 65536"/>
                <a:gd name="T9" fmla="*/ 0 w 756"/>
                <a:gd name="T10" fmla="*/ 0 h 1351"/>
                <a:gd name="T11" fmla="*/ 756 w 756"/>
                <a:gd name="T12" fmla="*/ 1351 h 1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1351">
                  <a:moveTo>
                    <a:pt x="31" y="0"/>
                  </a:moveTo>
                  <a:cubicBezTo>
                    <a:pt x="45" y="112"/>
                    <a:pt x="0" y="445"/>
                    <a:pt x="121" y="670"/>
                  </a:cubicBezTo>
                  <a:cubicBezTo>
                    <a:pt x="242" y="895"/>
                    <a:pt x="495" y="1124"/>
                    <a:pt x="756" y="135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8" name="Text Box 12"/>
            <p:cNvSpPr txBox="1">
              <a:spLocks noChangeArrowheads="1"/>
            </p:cNvSpPr>
            <p:nvPr/>
          </p:nvSpPr>
          <p:spPr bwMode="auto">
            <a:xfrm rot="-3652189">
              <a:off x="4785357" y="3391076"/>
              <a:ext cx="147929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Circuit</a:t>
              </a: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 rot="3496971">
              <a:off x="6977954" y="3385106"/>
              <a:ext cx="112375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Circuit</a:t>
              </a:r>
            </a:p>
          </p:txBody>
        </p:sp>
        <p:pic>
          <p:nvPicPr>
            <p:cNvPr id="20510" name="Picture 23" descr="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7438" y="2892289"/>
              <a:ext cx="917575" cy="850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4" name="Freeform 11"/>
            <p:cNvSpPr>
              <a:spLocks/>
            </p:cNvSpPr>
            <p:nvPr/>
          </p:nvSpPr>
          <p:spPr bwMode="auto">
            <a:xfrm flipH="1">
              <a:off x="5101456" y="2654008"/>
              <a:ext cx="930275" cy="1760229"/>
            </a:xfrm>
            <a:custGeom>
              <a:avLst/>
              <a:gdLst>
                <a:gd name="T0" fmla="*/ 2147483647 w 756"/>
                <a:gd name="T1" fmla="*/ 0 h 1351"/>
                <a:gd name="T2" fmla="*/ 2147483647 w 756"/>
                <a:gd name="T3" fmla="*/ 2147483647 h 1351"/>
                <a:gd name="T4" fmla="*/ 2147483647 w 756"/>
                <a:gd name="T5" fmla="*/ 2147483647 h 1351"/>
                <a:gd name="T6" fmla="*/ 0 60000 65536"/>
                <a:gd name="T7" fmla="*/ 0 60000 65536"/>
                <a:gd name="T8" fmla="*/ 0 60000 65536"/>
                <a:gd name="T9" fmla="*/ 0 w 756"/>
                <a:gd name="T10" fmla="*/ 0 h 1351"/>
                <a:gd name="T11" fmla="*/ 756 w 756"/>
                <a:gd name="T12" fmla="*/ 1351 h 1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1351">
                  <a:moveTo>
                    <a:pt x="31" y="0"/>
                  </a:moveTo>
                  <a:cubicBezTo>
                    <a:pt x="45" y="112"/>
                    <a:pt x="0" y="445"/>
                    <a:pt x="121" y="670"/>
                  </a:cubicBezTo>
                  <a:cubicBezTo>
                    <a:pt x="242" y="895"/>
                    <a:pt x="495" y="1124"/>
                    <a:pt x="756" y="135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5" name="Group 47"/>
          <p:cNvGrpSpPr>
            <a:grpSpLocks/>
          </p:cNvGrpSpPr>
          <p:nvPr/>
        </p:nvGrpSpPr>
        <p:grpSpPr bwMode="auto">
          <a:xfrm>
            <a:off x="2652317" y="2132680"/>
            <a:ext cx="2939628" cy="3167983"/>
            <a:chOff x="1128316" y="2132856"/>
            <a:chExt cx="2939628" cy="3169270"/>
          </a:xfrm>
        </p:grpSpPr>
        <p:sp>
          <p:nvSpPr>
            <p:cNvPr id="20488" name="Text Box 19"/>
            <p:cNvSpPr txBox="1">
              <a:spLocks noChangeArrowheads="1"/>
            </p:cNvSpPr>
            <p:nvPr/>
          </p:nvSpPr>
          <p:spPr bwMode="auto">
            <a:xfrm>
              <a:off x="1189038" y="5117400"/>
              <a:ext cx="2806700" cy="184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非广播多</a:t>
              </a:r>
              <a:r>
                <a: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  <a:r>
                <a:rPr lang="zh-CN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en-US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(NBMA)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rot="-7200000">
              <a:off x="1802458" y="3386576"/>
              <a:ext cx="527050" cy="1319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 rot="7200000" flipH="1">
              <a:off x="3035241" y="3481495"/>
              <a:ext cx="527050" cy="1319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1" name="Line 3"/>
            <p:cNvSpPr>
              <a:spLocks noChangeShapeType="1"/>
            </p:cNvSpPr>
            <p:nvPr/>
          </p:nvSpPr>
          <p:spPr bwMode="auto">
            <a:xfrm>
              <a:off x="2609850" y="2132856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2" name="Text Box 4"/>
            <p:cNvSpPr txBox="1">
              <a:spLocks noChangeArrowheads="1"/>
            </p:cNvSpPr>
            <p:nvPr/>
          </p:nvSpPr>
          <p:spPr bwMode="auto">
            <a:xfrm>
              <a:off x="2210520" y="3773170"/>
              <a:ext cx="84931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66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ATM/FR</a:t>
              </a:r>
            </a:p>
          </p:txBody>
        </p:sp>
        <p:sp>
          <p:nvSpPr>
            <p:cNvPr id="20496" name="Freeform 11"/>
            <p:cNvSpPr>
              <a:spLocks/>
            </p:cNvSpPr>
            <p:nvPr/>
          </p:nvSpPr>
          <p:spPr bwMode="auto">
            <a:xfrm>
              <a:off x="3137669" y="2550757"/>
              <a:ext cx="930275" cy="1760537"/>
            </a:xfrm>
            <a:custGeom>
              <a:avLst/>
              <a:gdLst>
                <a:gd name="T0" fmla="*/ 2147483647 w 756"/>
                <a:gd name="T1" fmla="*/ 0 h 1351"/>
                <a:gd name="T2" fmla="*/ 2147483647 w 756"/>
                <a:gd name="T3" fmla="*/ 2147483647 h 1351"/>
                <a:gd name="T4" fmla="*/ 2147483647 w 756"/>
                <a:gd name="T5" fmla="*/ 2147483647 h 1351"/>
                <a:gd name="T6" fmla="*/ 0 60000 65536"/>
                <a:gd name="T7" fmla="*/ 0 60000 65536"/>
                <a:gd name="T8" fmla="*/ 0 60000 65536"/>
                <a:gd name="T9" fmla="*/ 0 w 756"/>
                <a:gd name="T10" fmla="*/ 0 h 1351"/>
                <a:gd name="T11" fmla="*/ 756 w 756"/>
                <a:gd name="T12" fmla="*/ 1351 h 1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1351">
                  <a:moveTo>
                    <a:pt x="31" y="0"/>
                  </a:moveTo>
                  <a:cubicBezTo>
                    <a:pt x="45" y="112"/>
                    <a:pt x="0" y="445"/>
                    <a:pt x="121" y="670"/>
                  </a:cubicBezTo>
                  <a:cubicBezTo>
                    <a:pt x="242" y="895"/>
                    <a:pt x="495" y="1124"/>
                    <a:pt x="756" y="135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 rot="-3652189">
              <a:off x="824788" y="3317934"/>
              <a:ext cx="14795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Circuit</a:t>
              </a: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 rot="3496971">
              <a:off x="3023246" y="3311963"/>
              <a:ext cx="1123950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Circuit</a:t>
              </a:r>
            </a:p>
          </p:txBody>
        </p:sp>
        <p:sp>
          <p:nvSpPr>
            <p:cNvPr id="20499" name="Freeform 11"/>
            <p:cNvSpPr>
              <a:spLocks/>
            </p:cNvSpPr>
            <p:nvPr/>
          </p:nvSpPr>
          <p:spPr bwMode="auto">
            <a:xfrm flipH="1">
              <a:off x="1128316" y="2580721"/>
              <a:ext cx="930275" cy="1760537"/>
            </a:xfrm>
            <a:custGeom>
              <a:avLst/>
              <a:gdLst>
                <a:gd name="T0" fmla="*/ 2147483647 w 756"/>
                <a:gd name="T1" fmla="*/ 0 h 1351"/>
                <a:gd name="T2" fmla="*/ 2147483647 w 756"/>
                <a:gd name="T3" fmla="*/ 2147483647 h 1351"/>
                <a:gd name="T4" fmla="*/ 2147483647 w 756"/>
                <a:gd name="T5" fmla="*/ 2147483647 h 1351"/>
                <a:gd name="T6" fmla="*/ 0 60000 65536"/>
                <a:gd name="T7" fmla="*/ 0 60000 65536"/>
                <a:gd name="T8" fmla="*/ 0 60000 65536"/>
                <a:gd name="T9" fmla="*/ 0 w 756"/>
                <a:gd name="T10" fmla="*/ 0 h 1351"/>
                <a:gd name="T11" fmla="*/ 756 w 756"/>
                <a:gd name="T12" fmla="*/ 1351 h 1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1351">
                  <a:moveTo>
                    <a:pt x="31" y="0"/>
                  </a:moveTo>
                  <a:cubicBezTo>
                    <a:pt x="45" y="112"/>
                    <a:pt x="0" y="445"/>
                    <a:pt x="121" y="670"/>
                  </a:cubicBezTo>
                  <a:cubicBezTo>
                    <a:pt x="242" y="895"/>
                    <a:pt x="495" y="1124"/>
                    <a:pt x="756" y="135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500" name="Picture 23" descr="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063" y="2787725"/>
              <a:ext cx="931862" cy="88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2"/>
            <p:cNvSpPr txBox="1">
              <a:spLocks noChangeArrowheads="1"/>
            </p:cNvSpPr>
            <p:nvPr/>
          </p:nvSpPr>
          <p:spPr bwMode="auto">
            <a:xfrm>
              <a:off x="1907704" y="4438224"/>
              <a:ext cx="1478949" cy="1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Circuit</a:t>
              </a:r>
            </a:p>
          </p:txBody>
        </p:sp>
      </p:grpSp>
      <p:sp>
        <p:nvSpPr>
          <p:cNvPr id="20487" name="Freeform 17"/>
          <p:cNvSpPr>
            <a:spLocks/>
          </p:cNvSpPr>
          <p:nvPr/>
        </p:nvSpPr>
        <p:spPr bwMode="auto">
          <a:xfrm>
            <a:off x="3359151" y="4083050"/>
            <a:ext cx="1603375" cy="577850"/>
          </a:xfrm>
          <a:custGeom>
            <a:avLst/>
            <a:gdLst>
              <a:gd name="T0" fmla="*/ 0 w 1010"/>
              <a:gd name="T1" fmla="*/ 2147483647 h 364"/>
              <a:gd name="T2" fmla="*/ 2147483647 w 1010"/>
              <a:gd name="T3" fmla="*/ 2147483647 h 364"/>
              <a:gd name="T4" fmla="*/ 2147483647 w 1010"/>
              <a:gd name="T5" fmla="*/ 2147483647 h 364"/>
              <a:gd name="T6" fmla="*/ 0 60000 65536"/>
              <a:gd name="T7" fmla="*/ 0 60000 65536"/>
              <a:gd name="T8" fmla="*/ 0 60000 65536"/>
              <a:gd name="T9" fmla="*/ 0 w 1010"/>
              <a:gd name="T10" fmla="*/ 0 h 364"/>
              <a:gd name="T11" fmla="*/ 1010 w 1010"/>
              <a:gd name="T12" fmla="*/ 364 h 3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0" h="364">
                <a:moveTo>
                  <a:pt x="0" y="360"/>
                </a:moveTo>
                <a:cubicBezTo>
                  <a:pt x="85" y="302"/>
                  <a:pt x="340" y="0"/>
                  <a:pt x="508" y="1"/>
                </a:cubicBezTo>
                <a:cubicBezTo>
                  <a:pt x="676" y="2"/>
                  <a:pt x="839" y="183"/>
                  <a:pt x="1010" y="36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02" y="4500468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9" name="图片 3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4" y="450318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0" name="图片 3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84" y="1552071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39" y="1569186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2" name="图片 4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41" y="4491973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24" y="4638600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8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17"/>
          <p:cNvSpPr>
            <a:spLocks noChangeShapeType="1"/>
          </p:cNvSpPr>
          <p:nvPr/>
        </p:nvSpPr>
        <p:spPr bwMode="auto">
          <a:xfrm>
            <a:off x="5448301" y="2781300"/>
            <a:ext cx="2125663" cy="0"/>
          </a:xfrm>
          <a:prstGeom prst="line">
            <a:avLst/>
          </a:prstGeom>
          <a:noFill/>
          <a:ln w="2857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1507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DR&amp;BDR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DR</a:t>
            </a:r>
            <a:r>
              <a:rPr lang="zh-CN" altLang="en-US" dirty="0" smtClean="0"/>
              <a:t>可以减少广播型网络中的邻接关系的数量。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1509" name="Group 28"/>
          <p:cNvGrpSpPr>
            <a:grpSpLocks/>
          </p:cNvGrpSpPr>
          <p:nvPr/>
        </p:nvGrpSpPr>
        <p:grpSpPr bwMode="auto">
          <a:xfrm>
            <a:off x="3575050" y="2133600"/>
            <a:ext cx="4535488" cy="2705100"/>
            <a:chOff x="2051050" y="2133600"/>
            <a:chExt cx="4535488" cy="2705100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051050" y="3573463"/>
              <a:ext cx="4535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13" name="Text Box 14"/>
            <p:cNvSpPr txBox="1">
              <a:spLocks noChangeArrowheads="1"/>
            </p:cNvSpPr>
            <p:nvPr/>
          </p:nvSpPr>
          <p:spPr bwMode="auto">
            <a:xfrm>
              <a:off x="2974975" y="4221163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990000"/>
                  </a:solidFill>
                  <a:latin typeface="+mn-ea"/>
                  <a:ea typeface="+mn-ea"/>
                </a:rPr>
                <a:t>BDR</a:t>
              </a:r>
            </a:p>
          </p:txBody>
        </p:sp>
        <p:sp>
          <p:nvSpPr>
            <p:cNvPr id="21514" name="Text Box 15"/>
            <p:cNvSpPr txBox="1">
              <a:spLocks noChangeArrowheads="1"/>
            </p:cNvSpPr>
            <p:nvPr/>
          </p:nvSpPr>
          <p:spPr bwMode="auto">
            <a:xfrm>
              <a:off x="4122738" y="4221163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990000"/>
                  </a:solidFill>
                  <a:latin typeface="+mn-ea"/>
                  <a:ea typeface="+mn-ea"/>
                </a:rPr>
                <a:t>DR</a:t>
              </a:r>
            </a:p>
          </p:txBody>
        </p:sp>
        <p:sp>
          <p:nvSpPr>
            <p:cNvPr id="21515" name="Line 16"/>
            <p:cNvSpPr>
              <a:spLocks noChangeShapeType="1"/>
            </p:cNvSpPr>
            <p:nvPr/>
          </p:nvSpPr>
          <p:spPr bwMode="auto">
            <a:xfrm flipH="1">
              <a:off x="2700338" y="3068638"/>
              <a:ext cx="1103312" cy="86518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 flipH="1">
              <a:off x="2700338" y="3927475"/>
              <a:ext cx="2303462" cy="1588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>
              <a:off x="3800475" y="3065463"/>
              <a:ext cx="1203325" cy="86836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 flipV="1">
              <a:off x="2706688" y="3071813"/>
              <a:ext cx="3321050" cy="87471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 flipH="1">
              <a:off x="5003800" y="3074988"/>
              <a:ext cx="1049338" cy="8588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20" name="Text Box 22"/>
            <p:cNvSpPr txBox="1">
              <a:spLocks noChangeArrowheads="1"/>
            </p:cNvSpPr>
            <p:nvPr/>
          </p:nvSpPr>
          <p:spPr bwMode="auto">
            <a:xfrm>
              <a:off x="3563938" y="2133600"/>
              <a:ext cx="471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1521" name="Text Box 23"/>
            <p:cNvSpPr txBox="1">
              <a:spLocks noChangeArrowheads="1"/>
            </p:cNvSpPr>
            <p:nvPr/>
          </p:nvSpPr>
          <p:spPr bwMode="auto">
            <a:xfrm>
              <a:off x="5867400" y="2133600"/>
              <a:ext cx="471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sp>
          <p:nvSpPr>
            <p:cNvPr id="21522" name="Text Box 22"/>
            <p:cNvSpPr txBox="1">
              <a:spLocks noChangeArrowheads="1"/>
            </p:cNvSpPr>
            <p:nvPr/>
          </p:nvSpPr>
          <p:spPr bwMode="auto">
            <a:xfrm>
              <a:off x="2425700" y="4654550"/>
              <a:ext cx="471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RTC</a:t>
              </a:r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775200" y="4654550"/>
              <a:ext cx="471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RTD</a:t>
              </a:r>
            </a:p>
          </p:txBody>
        </p:sp>
        <p:sp>
          <p:nvSpPr>
            <p:cNvPr id="21524" name="Line 11"/>
            <p:cNvSpPr>
              <a:spLocks noChangeShapeType="1"/>
            </p:cNvSpPr>
            <p:nvPr/>
          </p:nvSpPr>
          <p:spPr bwMode="auto">
            <a:xfrm>
              <a:off x="3806825" y="2997200"/>
              <a:ext cx="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2687638" y="3573463"/>
              <a:ext cx="1587" cy="573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26" name="Line 11"/>
            <p:cNvSpPr>
              <a:spLocks noChangeShapeType="1"/>
            </p:cNvSpPr>
            <p:nvPr/>
          </p:nvSpPr>
          <p:spPr bwMode="auto">
            <a:xfrm>
              <a:off x="6045200" y="2997200"/>
              <a:ext cx="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1527" name="Line 11"/>
            <p:cNvSpPr>
              <a:spLocks noChangeShapeType="1"/>
            </p:cNvSpPr>
            <p:nvPr/>
          </p:nvSpPr>
          <p:spPr bwMode="auto">
            <a:xfrm>
              <a:off x="5005388" y="3573463"/>
              <a:ext cx="0" cy="573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5951539" y="2565400"/>
            <a:ext cx="796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200">
                <a:latin typeface="+mn-ea"/>
                <a:ea typeface="+mn-ea"/>
              </a:rPr>
              <a:t>邻居</a:t>
            </a:r>
            <a:endParaRPr lang="en-US" altLang="zh-CN" sz="1200">
              <a:latin typeface="+mn-ea"/>
              <a:ea typeface="+mn-ea"/>
            </a:endParaRPr>
          </a:p>
        </p:txBody>
      </p:sp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0" y="2445928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22" y="244592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49" y="3979991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41" y="3966083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1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DR&amp;BDR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选举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是基于端口的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优先级的值进行选举的。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3" name="Group 26"/>
          <p:cNvGrpSpPr>
            <a:grpSpLocks/>
          </p:cNvGrpSpPr>
          <p:nvPr/>
        </p:nvGrpSpPr>
        <p:grpSpPr bwMode="auto">
          <a:xfrm>
            <a:off x="2782888" y="2349500"/>
            <a:ext cx="5840412" cy="1911796"/>
            <a:chOff x="1690359" y="1557338"/>
            <a:chExt cx="5838806" cy="1911796"/>
          </a:xfrm>
        </p:grpSpPr>
        <p:sp>
          <p:nvSpPr>
            <p:cNvPr id="22535" name="Line 17"/>
            <p:cNvSpPr>
              <a:spLocks noChangeShapeType="1"/>
            </p:cNvSpPr>
            <p:nvPr/>
          </p:nvSpPr>
          <p:spPr bwMode="auto">
            <a:xfrm flipV="1">
              <a:off x="4283075" y="2708275"/>
              <a:ext cx="0" cy="433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Line 17"/>
            <p:cNvSpPr>
              <a:spLocks noChangeShapeType="1"/>
            </p:cNvSpPr>
            <p:nvPr/>
          </p:nvSpPr>
          <p:spPr bwMode="auto">
            <a:xfrm flipV="1">
              <a:off x="2771775" y="22764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 flipV="1">
              <a:off x="5722938" y="22764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4621875" y="2957513"/>
              <a:ext cx="1295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 (Priority=255)</a:t>
              </a:r>
            </a:p>
          </p:txBody>
        </p:sp>
        <p:sp>
          <p:nvSpPr>
            <p:cNvPr id="22540" name="Line 17"/>
            <p:cNvSpPr>
              <a:spLocks noChangeShapeType="1"/>
            </p:cNvSpPr>
            <p:nvPr/>
          </p:nvSpPr>
          <p:spPr bwMode="auto">
            <a:xfrm flipV="1">
              <a:off x="1690359" y="2709439"/>
              <a:ext cx="54722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2430463" y="1557338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</a:p>
          </p:txBody>
        </p:sp>
        <p:sp>
          <p:nvSpPr>
            <p:cNvPr id="22544" name="Text Box 13"/>
            <p:cNvSpPr txBox="1">
              <a:spLocks noChangeArrowheads="1"/>
            </p:cNvSpPr>
            <p:nvPr/>
          </p:nvSpPr>
          <p:spPr bwMode="auto">
            <a:xfrm>
              <a:off x="5483225" y="1557338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3275856" y="3284984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RTC</a:t>
              </a:r>
            </a:p>
          </p:txBody>
        </p: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>
              <a:off x="6732240" y="1916832"/>
              <a:ext cx="796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(Priority=1)</a:t>
              </a:r>
            </a:p>
          </p:txBody>
        </p:sp>
        <p:sp>
          <p:nvSpPr>
            <p:cNvPr id="22547" name="Text Box 13"/>
            <p:cNvSpPr txBox="1">
              <a:spLocks noChangeArrowheads="1"/>
            </p:cNvSpPr>
            <p:nvPr/>
          </p:nvSpPr>
          <p:spPr bwMode="auto">
            <a:xfrm>
              <a:off x="3203848" y="1844824"/>
              <a:ext cx="796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(Priority=1)</a:t>
              </a:r>
            </a:p>
          </p:txBody>
        </p:sp>
      </p:grp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7394576" y="2708275"/>
            <a:ext cx="3540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BDR</a:t>
            </a: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45" y="3908018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81" y="255673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" name="图片 2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20" y="2558692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3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区域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每个区域都维护一个独立的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Area 0</a:t>
            </a:r>
            <a:r>
              <a:rPr lang="zh-CN" altLang="en-US" dirty="0" smtClean="0"/>
              <a:t>是骨干区域，其他区域都必须与此区域相连。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3556" name="Group 30"/>
          <p:cNvGrpSpPr>
            <a:grpSpLocks/>
          </p:cNvGrpSpPr>
          <p:nvPr/>
        </p:nvGrpSpPr>
        <p:grpSpPr bwMode="auto">
          <a:xfrm>
            <a:off x="2757488" y="1701801"/>
            <a:ext cx="6470650" cy="3598863"/>
            <a:chOff x="1233488" y="1701800"/>
            <a:chExt cx="6470650" cy="3599408"/>
          </a:xfrm>
        </p:grpSpPr>
        <p:sp>
          <p:nvSpPr>
            <p:cNvPr id="23562" name="椭圆 28"/>
            <p:cNvSpPr>
              <a:spLocks noChangeArrowheads="1"/>
            </p:cNvSpPr>
            <p:nvPr/>
          </p:nvSpPr>
          <p:spPr bwMode="auto">
            <a:xfrm>
              <a:off x="3605213" y="3933825"/>
              <a:ext cx="1776412" cy="136738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4518025" y="3819525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64" name="椭圆 28"/>
            <p:cNvSpPr>
              <a:spLocks noChangeArrowheads="1"/>
            </p:cNvSpPr>
            <p:nvPr/>
          </p:nvSpPr>
          <p:spPr bwMode="auto">
            <a:xfrm>
              <a:off x="1233488" y="1965325"/>
              <a:ext cx="1776412" cy="1727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5" name="椭圆 44"/>
            <p:cNvSpPr>
              <a:spLocks noChangeArrowheads="1"/>
            </p:cNvSpPr>
            <p:nvPr/>
          </p:nvSpPr>
          <p:spPr bwMode="auto">
            <a:xfrm>
              <a:off x="3052763" y="1701800"/>
              <a:ext cx="2830512" cy="22320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6" name="椭圆 28"/>
            <p:cNvSpPr>
              <a:spLocks noChangeArrowheads="1"/>
            </p:cNvSpPr>
            <p:nvPr/>
          </p:nvSpPr>
          <p:spPr bwMode="auto">
            <a:xfrm>
              <a:off x="5927725" y="1966913"/>
              <a:ext cx="1776413" cy="1727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7" name="TextBox 8"/>
            <p:cNvSpPr txBox="1">
              <a:spLocks noChangeArrowheads="1"/>
            </p:cNvSpPr>
            <p:nvPr/>
          </p:nvSpPr>
          <p:spPr bwMode="auto">
            <a:xfrm>
              <a:off x="1627188" y="22764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1</a:t>
              </a:r>
            </a:p>
          </p:txBody>
        </p:sp>
        <p:sp>
          <p:nvSpPr>
            <p:cNvPr id="23568" name="TextBox 8"/>
            <p:cNvSpPr txBox="1">
              <a:spLocks noChangeArrowheads="1"/>
            </p:cNvSpPr>
            <p:nvPr/>
          </p:nvSpPr>
          <p:spPr bwMode="auto">
            <a:xfrm>
              <a:off x="3563888" y="4509120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2</a:t>
              </a:r>
            </a:p>
          </p:txBody>
        </p:sp>
        <p:sp>
          <p:nvSpPr>
            <p:cNvPr id="23569" name="TextBox 8"/>
            <p:cNvSpPr txBox="1">
              <a:spLocks noChangeArrowheads="1"/>
            </p:cNvSpPr>
            <p:nvPr/>
          </p:nvSpPr>
          <p:spPr bwMode="auto">
            <a:xfrm>
              <a:off x="6596063" y="22764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3</a:t>
              </a:r>
            </a:p>
          </p:txBody>
        </p:sp>
        <p:sp>
          <p:nvSpPr>
            <p:cNvPr id="23570" name="Line 17"/>
            <p:cNvSpPr>
              <a:spLocks noChangeShapeType="1"/>
            </p:cNvSpPr>
            <p:nvPr/>
          </p:nvSpPr>
          <p:spPr bwMode="auto">
            <a:xfrm flipH="1" flipV="1">
              <a:off x="3241675" y="2597150"/>
              <a:ext cx="12239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 flipV="1">
              <a:off x="4572000" y="2595563"/>
              <a:ext cx="12239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V="1">
              <a:off x="3203575" y="2451100"/>
              <a:ext cx="280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6" name="TextBox 8"/>
            <p:cNvSpPr txBox="1">
              <a:spLocks noChangeArrowheads="1"/>
            </p:cNvSpPr>
            <p:nvPr/>
          </p:nvSpPr>
          <p:spPr bwMode="auto">
            <a:xfrm>
              <a:off x="2889250" y="1933575"/>
              <a:ext cx="4778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3577" name="TextBox 8"/>
            <p:cNvSpPr txBox="1">
              <a:spLocks noChangeArrowheads="1"/>
            </p:cNvSpPr>
            <p:nvPr/>
          </p:nvSpPr>
          <p:spPr bwMode="auto">
            <a:xfrm>
              <a:off x="5641975" y="1938338"/>
              <a:ext cx="465705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sp>
          <p:nvSpPr>
            <p:cNvPr id="23578" name="TextBox 8"/>
            <p:cNvSpPr txBox="1">
              <a:spLocks noChangeArrowheads="1"/>
            </p:cNvSpPr>
            <p:nvPr/>
          </p:nvSpPr>
          <p:spPr bwMode="auto">
            <a:xfrm>
              <a:off x="4283075" y="3402013"/>
              <a:ext cx="464679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RTC</a:t>
              </a:r>
            </a:p>
          </p:txBody>
        </p:sp>
        <p:sp>
          <p:nvSpPr>
            <p:cNvPr id="23579" name="Line 17"/>
            <p:cNvSpPr>
              <a:spLocks noChangeShapeType="1"/>
            </p:cNvSpPr>
            <p:nvPr/>
          </p:nvSpPr>
          <p:spPr bwMode="auto">
            <a:xfrm>
              <a:off x="6011863" y="2667000"/>
              <a:ext cx="935037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81" name="TextBox 8"/>
            <p:cNvSpPr txBox="1">
              <a:spLocks noChangeArrowheads="1"/>
            </p:cNvSpPr>
            <p:nvPr/>
          </p:nvSpPr>
          <p:spPr bwMode="auto">
            <a:xfrm>
              <a:off x="6692900" y="2806700"/>
              <a:ext cx="451277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RTF</a:t>
              </a:r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auto">
            <a:xfrm flipV="1">
              <a:off x="2124075" y="2627313"/>
              <a:ext cx="792163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83" name="TextBox 8"/>
            <p:cNvSpPr txBox="1">
              <a:spLocks noChangeArrowheads="1"/>
            </p:cNvSpPr>
            <p:nvPr/>
          </p:nvSpPr>
          <p:spPr bwMode="auto">
            <a:xfrm>
              <a:off x="1739900" y="2816225"/>
              <a:ext cx="496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RTD</a:t>
              </a:r>
            </a:p>
          </p:txBody>
        </p:sp>
        <p:sp>
          <p:nvSpPr>
            <p:cNvPr id="23585" name="TextBox 8"/>
            <p:cNvSpPr txBox="1">
              <a:spLocks noChangeArrowheads="1"/>
            </p:cNvSpPr>
            <p:nvPr/>
          </p:nvSpPr>
          <p:spPr bwMode="auto">
            <a:xfrm>
              <a:off x="4159250" y="17938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0</a:t>
              </a:r>
            </a:p>
          </p:txBody>
        </p:sp>
        <p:sp>
          <p:nvSpPr>
            <p:cNvPr id="23587" name="TextBox 8"/>
            <p:cNvSpPr txBox="1">
              <a:spLocks noChangeArrowheads="1"/>
            </p:cNvSpPr>
            <p:nvPr/>
          </p:nvSpPr>
          <p:spPr bwMode="auto">
            <a:xfrm>
              <a:off x="4284663" y="5022850"/>
              <a:ext cx="454483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RTE</a:t>
              </a:r>
            </a:p>
          </p:txBody>
        </p:sp>
        <p:sp>
          <p:nvSpPr>
            <p:cNvPr id="23589" name="TextBox 8"/>
            <p:cNvSpPr txBox="1">
              <a:spLocks noChangeArrowheads="1"/>
            </p:cNvSpPr>
            <p:nvPr/>
          </p:nvSpPr>
          <p:spPr bwMode="auto">
            <a:xfrm>
              <a:off x="6799826" y="4077432"/>
              <a:ext cx="475900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RTG</a:t>
              </a:r>
            </a:p>
          </p:txBody>
        </p:sp>
        <p:sp>
          <p:nvSpPr>
            <p:cNvPr id="23590" name="TextBox 8"/>
            <p:cNvSpPr txBox="1">
              <a:spLocks noChangeArrowheads="1"/>
            </p:cNvSpPr>
            <p:nvPr/>
          </p:nvSpPr>
          <p:spPr bwMode="auto">
            <a:xfrm>
              <a:off x="5794757" y="4221470"/>
              <a:ext cx="489236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BGP</a:t>
              </a:r>
            </a:p>
          </p:txBody>
        </p:sp>
      </p:grpSp>
      <p:sp>
        <p:nvSpPr>
          <p:cNvPr id="23558" name="矩形 31"/>
          <p:cNvSpPr>
            <a:spLocks noChangeArrowheads="1"/>
          </p:cNvSpPr>
          <p:nvPr/>
        </p:nvSpPr>
        <p:spPr bwMode="auto">
          <a:xfrm>
            <a:off x="6024564" y="4292601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ASBR</a:t>
            </a:r>
          </a:p>
        </p:txBody>
      </p:sp>
      <p:sp>
        <p:nvSpPr>
          <p:cNvPr id="23559" name="AutoShape 20"/>
          <p:cNvSpPr>
            <a:spLocks noChangeArrowheads="1"/>
          </p:cNvSpPr>
          <p:nvPr/>
        </p:nvSpPr>
        <p:spPr bwMode="auto">
          <a:xfrm>
            <a:off x="4079875" y="3716339"/>
            <a:ext cx="863600" cy="320675"/>
          </a:xfrm>
          <a:prstGeom prst="wedgeRectCallout">
            <a:avLst>
              <a:gd name="adj1" fmla="val 6931"/>
              <a:gd name="adj2" fmla="val -359972"/>
            </a:avLst>
          </a:prstGeom>
          <a:solidFill>
            <a:schemeClr val="bg1"/>
          </a:solidFill>
          <a:ln w="3175" algn="ctr">
            <a:solidFill>
              <a:srgbClr val="999999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ABR</a:t>
            </a:r>
          </a:p>
        </p:txBody>
      </p:sp>
      <p:sp>
        <p:nvSpPr>
          <p:cNvPr id="23560" name="Freeform 24"/>
          <p:cNvSpPr>
            <a:spLocks/>
          </p:cNvSpPr>
          <p:nvPr/>
        </p:nvSpPr>
        <p:spPr bwMode="auto">
          <a:xfrm rot="-5571302">
            <a:off x="7080250" y="3521075"/>
            <a:ext cx="427038" cy="2376488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3561" name="AutoShape 20"/>
          <p:cNvSpPr>
            <a:spLocks noChangeArrowheads="1"/>
          </p:cNvSpPr>
          <p:nvPr/>
        </p:nvSpPr>
        <p:spPr bwMode="auto">
          <a:xfrm>
            <a:off x="6959600" y="3789364"/>
            <a:ext cx="863600" cy="320675"/>
          </a:xfrm>
          <a:prstGeom prst="wedgeRectCallout">
            <a:avLst>
              <a:gd name="adj1" fmla="val 6931"/>
              <a:gd name="adj2" fmla="val -359972"/>
            </a:avLst>
          </a:prstGeom>
          <a:solidFill>
            <a:schemeClr val="bg1"/>
          </a:solidFill>
          <a:ln w="3175" algn="ctr">
            <a:solidFill>
              <a:srgbClr val="999999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ABR</a:t>
            </a:r>
          </a:p>
        </p:txBody>
      </p:sp>
      <p:pic>
        <p:nvPicPr>
          <p:cNvPr id="42" name="图片 4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19" y="3047610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38" y="2276389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05" y="2276389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91" y="3072518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6" name="图片 4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8" y="4436136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7" name="图片 4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69" y="4595632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8" name="图片 4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48" y="3652546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开放式最短路径优先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Shortest Path First</a:t>
            </a:r>
            <a:r>
              <a:rPr lang="zh-CN" altLang="en-US" dirty="0" smtClean="0"/>
              <a:t>）协议是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定义的一种基于</a:t>
            </a:r>
            <a:r>
              <a:rPr lang="zh-CN" altLang="en-US" dirty="0" smtClean="0">
                <a:solidFill>
                  <a:srgbClr val="FF0000"/>
                </a:solidFill>
              </a:rPr>
              <a:t>链路状态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内部网关路由协议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[IGP]</a:t>
            </a:r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是一种基于距离矢量算法的路由协议，存在着收敛慢、易产生路由环路、可扩展性差等问题，目前已逐渐被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取代。</a:t>
            </a:r>
          </a:p>
        </p:txBody>
      </p:sp>
    </p:spTree>
    <p:extLst>
      <p:ext uri="{BB962C8B-B14F-4D97-AF65-F5344CB8AC3E}">
        <p14:creationId xmlns:p14="http://schemas.microsoft.com/office/powerpoint/2010/main" val="3339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开销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的开销计算公式为带宽参考值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bandwidth-reference</a:t>
            </a:r>
            <a:r>
              <a:rPr lang="zh-CN" altLang="en-US" dirty="0" smtClean="0"/>
              <a:t>命令来设置带宽参考值。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4581" name="Group 12"/>
          <p:cNvGrpSpPr>
            <a:grpSpLocks/>
          </p:cNvGrpSpPr>
          <p:nvPr/>
        </p:nvGrpSpPr>
        <p:grpSpPr bwMode="auto">
          <a:xfrm>
            <a:off x="3194050" y="1502847"/>
            <a:ext cx="5659438" cy="901402"/>
            <a:chOff x="1670050" y="1502847"/>
            <a:chExt cx="5659438" cy="901402"/>
          </a:xfrm>
        </p:grpSpPr>
        <p:sp>
          <p:nvSpPr>
            <p:cNvPr id="24585" name="Text Box 13"/>
            <p:cNvSpPr txBox="1">
              <a:spLocks noChangeArrowheads="1"/>
            </p:cNvSpPr>
            <p:nvPr/>
          </p:nvSpPr>
          <p:spPr bwMode="auto">
            <a:xfrm>
              <a:off x="1670050" y="1502847"/>
              <a:ext cx="1677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RTA  (Router ID=1.1.1.1)</a:t>
              </a:r>
            </a:p>
          </p:txBody>
        </p:sp>
        <p:sp>
          <p:nvSpPr>
            <p:cNvPr id="24586" name="Text Box 13"/>
            <p:cNvSpPr txBox="1">
              <a:spLocks noChangeArrowheads="1"/>
            </p:cNvSpPr>
            <p:nvPr/>
          </p:nvSpPr>
          <p:spPr bwMode="auto">
            <a:xfrm>
              <a:off x="5651500" y="1502847"/>
              <a:ext cx="1677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  (Router ID=2.2.2.2)</a:t>
              </a:r>
            </a:p>
          </p:txBody>
        </p:sp>
        <p:sp>
          <p:nvSpPr>
            <p:cNvPr id="24587" name="Line 17"/>
            <p:cNvSpPr>
              <a:spLocks noChangeShapeType="1"/>
            </p:cNvSpPr>
            <p:nvPr/>
          </p:nvSpPr>
          <p:spPr bwMode="auto">
            <a:xfrm flipV="1">
              <a:off x="2843213" y="2349500"/>
              <a:ext cx="3168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4590" name="矩形 31"/>
            <p:cNvSpPr>
              <a:spLocks noChangeArrowheads="1"/>
            </p:cNvSpPr>
            <p:nvPr/>
          </p:nvSpPr>
          <p:spPr bwMode="auto">
            <a:xfrm>
              <a:off x="2878138" y="2127250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582" name="矩形 31"/>
          <p:cNvSpPr>
            <a:spLocks noChangeArrowheads="1"/>
          </p:cNvSpPr>
          <p:nvPr/>
        </p:nvSpPr>
        <p:spPr bwMode="auto">
          <a:xfrm>
            <a:off x="6846889" y="2120901"/>
            <a:ext cx="744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G0/0/0 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79650" y="3141663"/>
            <a:ext cx="6408738" cy="646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 0/0/0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GigabitEthernet0/0/0</a:t>
            </a: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]ospf cost 20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79650" y="4005263"/>
            <a:ext cx="6408738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[RTB]ospf</a:t>
            </a:r>
          </a:p>
          <a:p>
            <a:pPr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[RTB-ospf-1]bandwidth-reference 10000</a:t>
            </a: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39" y="1997490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82" y="2013265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2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OSPF</a:t>
            </a:r>
            <a:r>
              <a:rPr lang="zh-CN" altLang="en-US" smtClean="0">
                <a:latin typeface="+mn-ea"/>
                <a:ea typeface="+mn-ea"/>
              </a:rPr>
              <a:t>配置</a:t>
            </a:r>
          </a:p>
        </p:txBody>
      </p:sp>
      <p:grpSp>
        <p:nvGrpSpPr>
          <p:cNvPr id="25604" name="Group 17"/>
          <p:cNvGrpSpPr>
            <a:grpSpLocks/>
          </p:cNvGrpSpPr>
          <p:nvPr/>
        </p:nvGrpSpPr>
        <p:grpSpPr bwMode="auto">
          <a:xfrm>
            <a:off x="3216276" y="1544638"/>
            <a:ext cx="5395913" cy="1655762"/>
            <a:chOff x="1692275" y="1544638"/>
            <a:chExt cx="5395913" cy="1655762"/>
          </a:xfrm>
        </p:grpSpPr>
        <p:sp>
          <p:nvSpPr>
            <p:cNvPr id="25606" name="Line 17"/>
            <p:cNvSpPr>
              <a:spLocks noChangeShapeType="1"/>
            </p:cNvSpPr>
            <p:nvPr/>
          </p:nvSpPr>
          <p:spPr bwMode="auto">
            <a:xfrm flipV="1">
              <a:off x="2916238" y="2420938"/>
              <a:ext cx="309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5609" name="Text Box 13"/>
            <p:cNvSpPr txBox="1">
              <a:spLocks noChangeArrowheads="1"/>
            </p:cNvSpPr>
            <p:nvPr/>
          </p:nvSpPr>
          <p:spPr bwMode="auto">
            <a:xfrm>
              <a:off x="1692275" y="1844675"/>
              <a:ext cx="1676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5610" name="Text Box 13"/>
            <p:cNvSpPr txBox="1">
              <a:spLocks noChangeArrowheads="1"/>
            </p:cNvSpPr>
            <p:nvPr/>
          </p:nvSpPr>
          <p:spPr bwMode="auto">
            <a:xfrm>
              <a:off x="5410200" y="1844675"/>
              <a:ext cx="16779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  </a:t>
              </a:r>
            </a:p>
          </p:txBody>
        </p:sp>
        <p:sp>
          <p:nvSpPr>
            <p:cNvPr id="25611" name="TextBox 8"/>
            <p:cNvSpPr txBox="1">
              <a:spLocks noChangeArrowheads="1"/>
            </p:cNvSpPr>
            <p:nvPr/>
          </p:nvSpPr>
          <p:spPr bwMode="auto">
            <a:xfrm>
              <a:off x="4067175" y="1557338"/>
              <a:ext cx="8969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+mn-ea"/>
                  <a:ea typeface="+mn-ea"/>
                </a:rPr>
                <a:t>Area 0</a:t>
              </a:r>
            </a:p>
          </p:txBody>
        </p:sp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5627688" y="243205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</a:p>
          </p:txBody>
        </p:sp>
        <p:sp>
          <p:nvSpPr>
            <p:cNvPr id="25613" name="TextBox 8"/>
            <p:cNvSpPr txBox="1">
              <a:spLocks noChangeArrowheads="1"/>
            </p:cNvSpPr>
            <p:nvPr/>
          </p:nvSpPr>
          <p:spPr bwMode="auto">
            <a:xfrm>
              <a:off x="3816350" y="2432050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</a:p>
          </p:txBody>
        </p:sp>
        <p:sp>
          <p:nvSpPr>
            <p:cNvPr id="25614" name="TextBox 8"/>
            <p:cNvSpPr txBox="1">
              <a:spLocks noChangeArrowheads="1"/>
            </p:cNvSpPr>
            <p:nvPr/>
          </p:nvSpPr>
          <p:spPr bwMode="auto">
            <a:xfrm>
              <a:off x="2890838" y="243205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</a:p>
          </p:txBody>
        </p:sp>
        <p:sp>
          <p:nvSpPr>
            <p:cNvPr id="25615" name="矩形 31"/>
            <p:cNvSpPr>
              <a:spLocks noChangeArrowheads="1"/>
            </p:cNvSpPr>
            <p:nvPr/>
          </p:nvSpPr>
          <p:spPr bwMode="auto">
            <a:xfrm>
              <a:off x="2878138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16" name="矩形 32"/>
            <p:cNvSpPr>
              <a:spLocks noChangeArrowheads="1"/>
            </p:cNvSpPr>
            <p:nvPr/>
          </p:nvSpPr>
          <p:spPr bwMode="auto">
            <a:xfrm>
              <a:off x="5321300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17" name="椭圆 11"/>
            <p:cNvSpPr>
              <a:spLocks noChangeArrowheads="1"/>
            </p:cNvSpPr>
            <p:nvPr/>
          </p:nvSpPr>
          <p:spPr bwMode="auto">
            <a:xfrm>
              <a:off x="1763713" y="1544638"/>
              <a:ext cx="5256212" cy="165576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79650" y="3933826"/>
            <a:ext cx="7632700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[RTA]ospf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router-id 1.1.1.1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[RTA-ospf-1]area 0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[RTA-ospf-1-area-0.0.0.0]network 192.168.1.0 0.0.0.255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80000" defTabSz="784225">
              <a:lnSpc>
                <a:spcPct val="150000"/>
              </a:lnSpc>
              <a:defRPr/>
            </a:pPr>
            <a:endParaRPr lang="it-IT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89" y="2095362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6" y="2095362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79650" y="1539876"/>
            <a:ext cx="7632700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ospf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peer 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OSPF Process 1 with Router ID 1.1.1.1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      Neighbors 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Area 0.0.0.0 interface 192.168.1.2(GigabitEthernet0/0/0)'s neighbors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Router ID: 2.2.2.2         Address: 192.168.1.1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State: Full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Mode:Nbr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 Slave  Priority: 1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DR: 192.168.1.2  BDR: 192.168.1.1  MTU: 0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Dead timer due in 40  sec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Retrans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timer interval: 5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Neighbor is up for 00:00:31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Authentication Sequence: [ 0 ]</a:t>
            </a:r>
          </a:p>
        </p:txBody>
      </p:sp>
    </p:spTree>
    <p:extLst>
      <p:ext uri="{BB962C8B-B14F-4D97-AF65-F5344CB8AC3E}">
        <p14:creationId xmlns:p14="http://schemas.microsoft.com/office/powerpoint/2010/main" val="2674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认证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华为</a:t>
            </a:r>
            <a:r>
              <a:rPr lang="en-US" altLang="zh-CN" dirty="0" smtClean="0"/>
              <a:t>ARG3</a:t>
            </a:r>
            <a:r>
              <a:rPr lang="zh-CN" altLang="en-US" dirty="0" smtClean="0"/>
              <a:t>系列路由器运行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时，支持两种认证方式：区域认证和接口认证。</a:t>
            </a:r>
          </a:p>
          <a:p>
            <a:endParaRPr lang="zh-CN" altLang="en-US" dirty="0"/>
          </a:p>
        </p:txBody>
      </p:sp>
      <p:grpSp>
        <p:nvGrpSpPr>
          <p:cNvPr id="27652" name="Group 14"/>
          <p:cNvGrpSpPr>
            <a:grpSpLocks/>
          </p:cNvGrpSpPr>
          <p:nvPr/>
        </p:nvGrpSpPr>
        <p:grpSpPr bwMode="auto">
          <a:xfrm>
            <a:off x="3216275" y="1844676"/>
            <a:ext cx="5492750" cy="1075511"/>
            <a:chOff x="1692275" y="1844675"/>
            <a:chExt cx="5492750" cy="1075511"/>
          </a:xfrm>
        </p:grpSpPr>
        <p:sp>
          <p:nvSpPr>
            <p:cNvPr id="27655" name="Line 17"/>
            <p:cNvSpPr>
              <a:spLocks noChangeShapeType="1"/>
            </p:cNvSpPr>
            <p:nvPr/>
          </p:nvSpPr>
          <p:spPr bwMode="auto">
            <a:xfrm flipV="1">
              <a:off x="2843213" y="2420938"/>
              <a:ext cx="3241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7658" name="Text Box 13"/>
            <p:cNvSpPr txBox="1">
              <a:spLocks noChangeArrowheads="1"/>
            </p:cNvSpPr>
            <p:nvPr/>
          </p:nvSpPr>
          <p:spPr bwMode="auto">
            <a:xfrm>
              <a:off x="1692275" y="1844675"/>
              <a:ext cx="1676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7659" name="Text Box 13"/>
            <p:cNvSpPr txBox="1">
              <a:spLocks noChangeArrowheads="1"/>
            </p:cNvSpPr>
            <p:nvPr/>
          </p:nvSpPr>
          <p:spPr bwMode="auto">
            <a:xfrm>
              <a:off x="5508625" y="1844675"/>
              <a:ext cx="1676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  </a:t>
              </a:r>
            </a:p>
          </p:txBody>
        </p:sp>
        <p:sp>
          <p:nvSpPr>
            <p:cNvPr id="27660" name="TextBox 94"/>
            <p:cNvSpPr txBox="1">
              <a:spLocks noChangeArrowheads="1"/>
            </p:cNvSpPr>
            <p:nvPr/>
          </p:nvSpPr>
          <p:spPr bwMode="auto">
            <a:xfrm>
              <a:off x="3095626" y="2643187"/>
              <a:ext cx="9870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sz="1200" dirty="0">
                  <a:latin typeface="+mn-ea"/>
                  <a:ea typeface="+mn-ea"/>
                </a:rPr>
                <a:t>MD5 Value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27661" name="直接箭头连接符 26"/>
            <p:cNvCxnSpPr>
              <a:cxnSpLocks noChangeShapeType="1"/>
            </p:cNvCxnSpPr>
            <p:nvPr/>
          </p:nvCxnSpPr>
          <p:spPr bwMode="auto">
            <a:xfrm flipV="1">
              <a:off x="3132138" y="2565400"/>
              <a:ext cx="936625" cy="158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2" name="矩形 31"/>
            <p:cNvSpPr>
              <a:spLocks noChangeArrowheads="1"/>
            </p:cNvSpPr>
            <p:nvPr/>
          </p:nvSpPr>
          <p:spPr bwMode="auto">
            <a:xfrm>
              <a:off x="2878138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63" name="矩形 32"/>
            <p:cNvSpPr>
              <a:spLocks noChangeArrowheads="1"/>
            </p:cNvSpPr>
            <p:nvPr/>
          </p:nvSpPr>
          <p:spPr bwMode="auto">
            <a:xfrm>
              <a:off x="5321300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79650" y="3933826"/>
            <a:ext cx="76327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GigabitEthernet0/0/0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[RTA-GigabitEthernet0/0/0]</a:t>
            </a:r>
            <a:r>
              <a:rPr lang="fr-FR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ospf authentication-mode md5 1 huawei</a:t>
            </a:r>
            <a:endParaRPr lang="it-IT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17" y="2102370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" name="图片 2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99" y="2135299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9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79650" y="1536701"/>
            <a:ext cx="7632700" cy="3921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&lt;RTA&gt;terminal debugging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&lt;RTA&gt;debugging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ospf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packet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Aug 19 2013 08:10:06.850.2+00:00 R2 RM/6/RMDEBUG:  Source Address: 192.168.1.2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Aug 19 2013 08:10:06.850.3+00:00 R2 RM/6/RMDEBUG:  Destination Address: 224.0.0.5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Aug 19 2013 08:10:06.850.6+00:00 R2 RM/6/RMDEBUG:  Area: 0.0.0.0,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Chksum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: 0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Aug 19 2013 08:10:06.850.7+00:00 R2 RM/6/RMDEBUG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: 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AuType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: 02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Aug 19 2013 08:10:06.850.8+00:00 R2 RM/6/RMDEBUG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:  Key(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ascii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): * * * * * * * *</a:t>
            </a:r>
          </a:p>
        </p:txBody>
      </p:sp>
    </p:spTree>
    <p:extLst>
      <p:ext uri="{BB962C8B-B14F-4D97-AF65-F5344CB8AC3E}">
        <p14:creationId xmlns:p14="http://schemas.microsoft.com/office/powerpoint/2010/main" val="32847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zh-CN" smtClean="0"/>
              <a:t>OSPF Hello</a:t>
            </a:r>
            <a:r>
              <a:rPr lang="zh-CN" altLang="en-US" smtClean="0"/>
              <a:t>报文中</a:t>
            </a:r>
            <a:r>
              <a:rPr lang="en-US" altLang="zh-CN" smtClean="0"/>
              <a:t>Router Dead Interval</a:t>
            </a:r>
            <a:r>
              <a:rPr lang="zh-CN" altLang="en-US" smtClean="0"/>
              <a:t>字段的作用是什么</a:t>
            </a:r>
            <a:r>
              <a:rPr lang="en-US" altLang="zh-CN" smtClean="0"/>
              <a:t>?</a:t>
            </a:r>
          </a:p>
          <a:p>
            <a:pPr lvl="1"/>
            <a:r>
              <a:rPr lang="zh-CN" altLang="en-US" smtClean="0"/>
              <a:t>在广播网络中，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用来接收链路状态更新报文的目的地址是什么</a:t>
            </a:r>
            <a:r>
              <a:rPr lang="en-US" altLang="zh-CN" smtClean="0"/>
              <a:t>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03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0588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OSPF</a:t>
            </a:r>
            <a:r>
              <a:rPr lang="zh-CN" altLang="en-US" dirty="0"/>
              <a:t>的工作原理 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OSPF</a:t>
            </a:r>
            <a:r>
              <a:rPr lang="zh-CN" altLang="en-US" dirty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54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开放式最短路径优先（</a:t>
            </a:r>
            <a:r>
              <a:rPr lang="en-US" altLang="zh-CN" smtClean="0"/>
              <a:t>OSPF</a:t>
            </a:r>
            <a:r>
              <a:rPr lang="zh-CN" altLang="en-US" smtClean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2285" y="1700808"/>
            <a:ext cx="10560048" cy="46800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无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环路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收敛快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扩展性好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支持认证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66350" y="6524625"/>
            <a:ext cx="202565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Page </a:t>
            </a:r>
            <a:fld id="{699E7C25-734E-4758-B295-4D0360B4A106}" type="slidenum">
              <a:rPr lang="en-US" altLang="zh-CN" sz="1200">
                <a:latin typeface="+mn-ea"/>
                <a:ea typeface="+mn-ea"/>
              </a:rPr>
              <a:pPr/>
              <a:t>3</a:t>
            </a:fld>
            <a:endParaRPr lang="en-US" altLang="zh-CN" sz="1200">
              <a:latin typeface="+mn-ea"/>
              <a:ea typeface="+mn-ea"/>
            </a:endParaRPr>
          </a:p>
        </p:txBody>
      </p:sp>
      <p:grpSp>
        <p:nvGrpSpPr>
          <p:cNvPr id="10244" name="Group 27"/>
          <p:cNvGrpSpPr>
            <a:grpSpLocks/>
          </p:cNvGrpSpPr>
          <p:nvPr/>
        </p:nvGrpSpPr>
        <p:grpSpPr bwMode="auto">
          <a:xfrm>
            <a:off x="2711450" y="1557338"/>
            <a:ext cx="6140450" cy="3384550"/>
            <a:chOff x="1187450" y="1557338"/>
            <a:chExt cx="6140450" cy="3384550"/>
          </a:xfrm>
        </p:grpSpPr>
        <p:sp>
          <p:nvSpPr>
            <p:cNvPr id="10251" name="TextBox 8"/>
            <p:cNvSpPr txBox="1">
              <a:spLocks noChangeArrowheads="1"/>
            </p:cNvSpPr>
            <p:nvPr/>
          </p:nvSpPr>
          <p:spPr bwMode="auto">
            <a:xfrm>
              <a:off x="6732588" y="1664804"/>
              <a:ext cx="5953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Site B</a:t>
              </a:r>
            </a:p>
          </p:txBody>
        </p:sp>
        <p:sp>
          <p:nvSpPr>
            <p:cNvPr id="10252" name="TextBox 8"/>
            <p:cNvSpPr txBox="1">
              <a:spLocks noChangeArrowheads="1"/>
            </p:cNvSpPr>
            <p:nvPr/>
          </p:nvSpPr>
          <p:spPr bwMode="auto">
            <a:xfrm>
              <a:off x="1187450" y="2624138"/>
              <a:ext cx="611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A</a:t>
              </a:r>
            </a:p>
          </p:txBody>
        </p:sp>
        <p:sp>
          <p:nvSpPr>
            <p:cNvPr id="10254" name="TextBox 8"/>
            <p:cNvSpPr txBox="1">
              <a:spLocks noChangeArrowheads="1"/>
            </p:cNvSpPr>
            <p:nvPr/>
          </p:nvSpPr>
          <p:spPr bwMode="auto">
            <a:xfrm>
              <a:off x="5483225" y="4665663"/>
              <a:ext cx="601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C</a:t>
              </a:r>
            </a:p>
          </p:txBody>
        </p:sp>
        <p:cxnSp>
          <p:nvCxnSpPr>
            <p:cNvPr id="10256" name="直接连接符 15"/>
            <p:cNvCxnSpPr>
              <a:cxnSpLocks noChangeShapeType="1"/>
            </p:cNvCxnSpPr>
            <p:nvPr/>
          </p:nvCxnSpPr>
          <p:spPr bwMode="auto">
            <a:xfrm flipH="1">
              <a:off x="4932363" y="24209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直接连接符 15"/>
            <p:cNvCxnSpPr>
              <a:cxnSpLocks noChangeShapeType="1"/>
            </p:cNvCxnSpPr>
            <p:nvPr/>
          </p:nvCxnSpPr>
          <p:spPr bwMode="auto">
            <a:xfrm>
              <a:off x="3419475" y="2133600"/>
              <a:ext cx="24479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直接连接符 15"/>
            <p:cNvCxnSpPr>
              <a:cxnSpLocks noChangeShapeType="1"/>
            </p:cNvCxnSpPr>
            <p:nvPr/>
          </p:nvCxnSpPr>
          <p:spPr bwMode="auto">
            <a:xfrm>
              <a:off x="3203575" y="2349500"/>
              <a:ext cx="1584325" cy="14398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2" name="TextBox 8"/>
            <p:cNvSpPr txBox="1">
              <a:spLocks noChangeArrowheads="1"/>
            </p:cNvSpPr>
            <p:nvPr/>
          </p:nvSpPr>
          <p:spPr bwMode="auto">
            <a:xfrm>
              <a:off x="2917458" y="1557338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sp>
          <p:nvSpPr>
            <p:cNvPr id="10263" name="TextBox 8"/>
            <p:cNvSpPr txBox="1">
              <a:spLocks noChangeArrowheads="1"/>
            </p:cNvSpPr>
            <p:nvPr/>
          </p:nvSpPr>
          <p:spPr bwMode="auto">
            <a:xfrm>
              <a:off x="1431925" y="1685925"/>
              <a:ext cx="466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10264" name="TextBox 8"/>
            <p:cNvSpPr txBox="1">
              <a:spLocks noChangeArrowheads="1"/>
            </p:cNvSpPr>
            <p:nvPr/>
          </p:nvSpPr>
          <p:spPr bwMode="auto">
            <a:xfrm>
              <a:off x="1860550" y="3188005"/>
              <a:ext cx="4646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RTC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540" y="1876944"/>
            <a:ext cx="2313010" cy="1297808"/>
            <a:chOff x="2754540" y="1876944"/>
            <a:chExt cx="2313010" cy="1297808"/>
          </a:xfrm>
        </p:grpSpPr>
        <p:pic>
          <p:nvPicPr>
            <p:cNvPr id="33" name="图片 32" descr="网络云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329" y="1929881"/>
              <a:ext cx="1506922" cy="906462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593022" y="2244612"/>
              <a:ext cx="5741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OSPF</a:t>
              </a:r>
            </a:p>
          </p:txBody>
        </p:sp>
        <p:pic>
          <p:nvPicPr>
            <p:cNvPr id="35" name="图片 34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39" y="1876944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36" name="图片 35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40" y="1936997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37" name="图片 36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11" y="2634986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pic>
        <p:nvPicPr>
          <p:cNvPr id="38" name="图片 37" descr="网络云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0329" y="3727310"/>
            <a:ext cx="1426598" cy="858145"/>
          </a:xfrm>
          <a:prstGeom prst="rect">
            <a:avLst/>
          </a:prstGeom>
        </p:spPr>
      </p:pic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6558574" y="4015601"/>
            <a:ext cx="5741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OSPF</a:t>
            </a:r>
          </a:p>
        </p:txBody>
      </p:sp>
      <p:pic>
        <p:nvPicPr>
          <p:cNvPr id="40" name="图片 3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0" y="403903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88" y="346652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2" name="图片 41" descr="网络云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5863" y="1972852"/>
            <a:ext cx="1426598" cy="858145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047646" y="2288679"/>
            <a:ext cx="441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RIP</a:t>
            </a:r>
          </a:p>
        </p:txBody>
      </p:sp>
      <p:pic>
        <p:nvPicPr>
          <p:cNvPr id="44" name="图片 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65" y="186088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67" y="2492754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原理介绍</a:t>
            </a:r>
          </a:p>
        </p:txBody>
      </p:sp>
      <p:graphicFrame>
        <p:nvGraphicFramePr>
          <p:cNvPr id="15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6242"/>
              </p:ext>
            </p:extLst>
          </p:nvPr>
        </p:nvGraphicFramePr>
        <p:xfrm>
          <a:off x="2424114" y="4459289"/>
          <a:ext cx="3384549" cy="1201737"/>
        </p:xfrm>
        <a:graphic>
          <a:graphicData uri="http://schemas.openxmlformats.org/drawingml/2006/table">
            <a:tbl>
              <a:tblPr/>
              <a:tblGrid>
                <a:gridCol w="112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目的网络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下一跳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开销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</a:txBody>
                  <a:tcPr marL="79198" marR="79198" marT="39606" marB="396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82" name="Group 42"/>
          <p:cNvGrpSpPr>
            <a:grpSpLocks/>
          </p:cNvGrpSpPr>
          <p:nvPr/>
        </p:nvGrpSpPr>
        <p:grpSpPr bwMode="auto">
          <a:xfrm>
            <a:off x="2711450" y="1844675"/>
            <a:ext cx="7200900" cy="4176713"/>
            <a:chOff x="1187450" y="1844675"/>
            <a:chExt cx="7200900" cy="4176713"/>
          </a:xfrm>
        </p:grpSpPr>
        <p:sp>
          <p:nvSpPr>
            <p:cNvPr id="113" name="Text Box 4"/>
            <p:cNvSpPr txBox="1">
              <a:spLocks noChangeArrowheads="1"/>
            </p:cNvSpPr>
            <p:nvPr/>
          </p:nvSpPr>
          <p:spPr bwMode="auto">
            <a:xfrm>
              <a:off x="3708400" y="2276475"/>
              <a:ext cx="15843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latin typeface="+mn-ea"/>
                  <a:ea typeface="+mn-ea"/>
                </a:rPr>
                <a:t>LSA </a:t>
              </a:r>
              <a:r>
                <a:rPr lang="zh-CN" altLang="en-US" sz="1200" kern="0" dirty="0">
                  <a:latin typeface="+mn-ea"/>
                  <a:ea typeface="+mn-ea"/>
                </a:rPr>
                <a:t>泛洪</a:t>
              </a:r>
              <a:endParaRPr lang="en-US" altLang="zh-CN" sz="1200" kern="0" dirty="0">
                <a:latin typeface="+mn-ea"/>
                <a:ea typeface="+mn-ea"/>
              </a:endParaRPr>
            </a:p>
          </p:txBody>
        </p:sp>
        <p:grpSp>
          <p:nvGrpSpPr>
            <p:cNvPr id="11284" name="Group 5"/>
            <p:cNvGrpSpPr>
              <a:grpSpLocks/>
            </p:cNvGrpSpPr>
            <p:nvPr/>
          </p:nvGrpSpPr>
          <p:grpSpPr bwMode="auto">
            <a:xfrm>
              <a:off x="5848350" y="1844675"/>
              <a:ext cx="1601788" cy="1655763"/>
              <a:chOff x="3593" y="845"/>
              <a:chExt cx="1009" cy="1269"/>
            </a:xfrm>
          </p:grpSpPr>
          <p:sp>
            <p:nvSpPr>
              <p:cNvPr id="115" name="Freeform 6"/>
              <p:cNvSpPr>
                <a:spLocks noChangeAspect="1"/>
              </p:cNvSpPr>
              <p:nvPr/>
            </p:nvSpPr>
            <p:spPr bwMode="auto">
              <a:xfrm>
                <a:off x="3593" y="845"/>
                <a:ext cx="1009" cy="305"/>
              </a:xfrm>
              <a:custGeom>
                <a:avLst/>
                <a:gdLst>
                  <a:gd name="T0" fmla="*/ 57 w 1793"/>
                  <a:gd name="T1" fmla="*/ 8 h 542"/>
                  <a:gd name="T2" fmla="*/ 56 w 1793"/>
                  <a:gd name="T3" fmla="*/ 6 h 542"/>
                  <a:gd name="T4" fmla="*/ 54 w 1793"/>
                  <a:gd name="T5" fmla="*/ 5 h 542"/>
                  <a:gd name="T6" fmla="*/ 51 w 1793"/>
                  <a:gd name="T7" fmla="*/ 3 h 542"/>
                  <a:gd name="T8" fmla="*/ 48 w 1793"/>
                  <a:gd name="T9" fmla="*/ 2 h 542"/>
                  <a:gd name="T10" fmla="*/ 44 w 1793"/>
                  <a:gd name="T11" fmla="*/ 2 h 542"/>
                  <a:gd name="T12" fmla="*/ 39 w 1793"/>
                  <a:gd name="T13" fmla="*/ 1 h 542"/>
                  <a:gd name="T14" fmla="*/ 34 w 1793"/>
                  <a:gd name="T15" fmla="*/ 1 h 542"/>
                  <a:gd name="T16" fmla="*/ 29 w 1793"/>
                  <a:gd name="T17" fmla="*/ 0 h 542"/>
                  <a:gd name="T18" fmla="*/ 24 w 1793"/>
                  <a:gd name="T19" fmla="*/ 1 h 542"/>
                  <a:gd name="T20" fmla="*/ 19 w 1793"/>
                  <a:gd name="T21" fmla="*/ 1 h 542"/>
                  <a:gd name="T22" fmla="*/ 14 w 1793"/>
                  <a:gd name="T23" fmla="*/ 1 h 542"/>
                  <a:gd name="T24" fmla="*/ 10 w 1793"/>
                  <a:gd name="T25" fmla="*/ 2 h 542"/>
                  <a:gd name="T26" fmla="*/ 6 w 1793"/>
                  <a:gd name="T27" fmla="*/ 3 h 542"/>
                  <a:gd name="T28" fmla="*/ 3 w 1793"/>
                  <a:gd name="T29" fmla="*/ 5 h 542"/>
                  <a:gd name="T30" fmla="*/ 2 w 1793"/>
                  <a:gd name="T31" fmla="*/ 6 h 542"/>
                  <a:gd name="T32" fmla="*/ 1 w 1793"/>
                  <a:gd name="T33" fmla="*/ 8 h 542"/>
                  <a:gd name="T34" fmla="*/ 0 w 1793"/>
                  <a:gd name="T35" fmla="*/ 9 h 542"/>
                  <a:gd name="T36" fmla="*/ 1 w 1793"/>
                  <a:gd name="T37" fmla="*/ 11 h 542"/>
                  <a:gd name="T38" fmla="*/ 3 w 1793"/>
                  <a:gd name="T39" fmla="*/ 12 h 542"/>
                  <a:gd name="T40" fmla="*/ 5 w 1793"/>
                  <a:gd name="T41" fmla="*/ 14 h 542"/>
                  <a:gd name="T42" fmla="*/ 8 w 1793"/>
                  <a:gd name="T43" fmla="*/ 15 h 542"/>
                  <a:gd name="T44" fmla="*/ 12 w 1793"/>
                  <a:gd name="T45" fmla="*/ 16 h 542"/>
                  <a:gd name="T46" fmla="*/ 16 w 1793"/>
                  <a:gd name="T47" fmla="*/ 16 h 542"/>
                  <a:gd name="T48" fmla="*/ 21 w 1793"/>
                  <a:gd name="T49" fmla="*/ 17 h 542"/>
                  <a:gd name="T50" fmla="*/ 26 w 1793"/>
                  <a:gd name="T51" fmla="*/ 17 h 542"/>
                  <a:gd name="T52" fmla="*/ 32 w 1793"/>
                  <a:gd name="T53" fmla="*/ 17 h 542"/>
                  <a:gd name="T54" fmla="*/ 37 w 1793"/>
                  <a:gd name="T55" fmla="*/ 17 h 542"/>
                  <a:gd name="T56" fmla="*/ 42 w 1793"/>
                  <a:gd name="T57" fmla="*/ 16 h 542"/>
                  <a:gd name="T58" fmla="*/ 46 w 1793"/>
                  <a:gd name="T59" fmla="*/ 16 h 542"/>
                  <a:gd name="T60" fmla="*/ 50 w 1793"/>
                  <a:gd name="T61" fmla="*/ 14 h 542"/>
                  <a:gd name="T62" fmla="*/ 53 w 1793"/>
                  <a:gd name="T63" fmla="*/ 14 h 542"/>
                  <a:gd name="T64" fmla="*/ 55 w 1793"/>
                  <a:gd name="T65" fmla="*/ 12 h 542"/>
                  <a:gd name="T66" fmla="*/ 56 w 1793"/>
                  <a:gd name="T67" fmla="*/ 10 h 542"/>
                  <a:gd name="T68" fmla="*/ 57 w 1793"/>
                  <a:gd name="T69" fmla="*/ 8 h 5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93"/>
                  <a:gd name="T106" fmla="*/ 0 h 542"/>
                  <a:gd name="T107" fmla="*/ 1793 w 1793"/>
                  <a:gd name="T108" fmla="*/ 542 h 54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93" h="542">
                    <a:moveTo>
                      <a:pt x="1793" y="270"/>
                    </a:moveTo>
                    <a:lnTo>
                      <a:pt x="1790" y="246"/>
                    </a:lnTo>
                    <a:lnTo>
                      <a:pt x="1778" y="222"/>
                    </a:lnTo>
                    <a:lnTo>
                      <a:pt x="1759" y="196"/>
                    </a:lnTo>
                    <a:lnTo>
                      <a:pt x="1734" y="174"/>
                    </a:lnTo>
                    <a:lnTo>
                      <a:pt x="1702" y="150"/>
                    </a:lnTo>
                    <a:lnTo>
                      <a:pt x="1662" y="130"/>
                    </a:lnTo>
                    <a:lnTo>
                      <a:pt x="1617" y="108"/>
                    </a:lnTo>
                    <a:lnTo>
                      <a:pt x="1566" y="90"/>
                    </a:lnTo>
                    <a:lnTo>
                      <a:pt x="1509" y="71"/>
                    </a:lnTo>
                    <a:lnTo>
                      <a:pt x="1446" y="57"/>
                    </a:lnTo>
                    <a:lnTo>
                      <a:pt x="1380" y="42"/>
                    </a:lnTo>
                    <a:lnTo>
                      <a:pt x="1309" y="29"/>
                    </a:lnTo>
                    <a:lnTo>
                      <a:pt x="1235" y="20"/>
                    </a:lnTo>
                    <a:lnTo>
                      <a:pt x="1158" y="11"/>
                    </a:lnTo>
                    <a:lnTo>
                      <a:pt x="1078" y="5"/>
                    </a:lnTo>
                    <a:lnTo>
                      <a:pt x="998" y="2"/>
                    </a:lnTo>
                    <a:lnTo>
                      <a:pt x="917" y="0"/>
                    </a:lnTo>
                    <a:lnTo>
                      <a:pt x="835" y="0"/>
                    </a:lnTo>
                    <a:lnTo>
                      <a:pt x="753" y="3"/>
                    </a:lnTo>
                    <a:lnTo>
                      <a:pt x="674" y="7"/>
                    </a:lnTo>
                    <a:lnTo>
                      <a:pt x="596" y="14"/>
                    </a:lnTo>
                    <a:lnTo>
                      <a:pt x="520" y="24"/>
                    </a:lnTo>
                    <a:lnTo>
                      <a:pt x="448" y="35"/>
                    </a:lnTo>
                    <a:lnTo>
                      <a:pt x="380" y="49"/>
                    </a:lnTo>
                    <a:lnTo>
                      <a:pt x="315" y="64"/>
                    </a:lnTo>
                    <a:lnTo>
                      <a:pt x="254" y="81"/>
                    </a:lnTo>
                    <a:lnTo>
                      <a:pt x="201" y="99"/>
                    </a:lnTo>
                    <a:lnTo>
                      <a:pt x="152" y="119"/>
                    </a:lnTo>
                    <a:lnTo>
                      <a:pt x="110" y="139"/>
                    </a:lnTo>
                    <a:lnTo>
                      <a:pt x="74" y="162"/>
                    </a:lnTo>
                    <a:lnTo>
                      <a:pt x="46" y="185"/>
                    </a:lnTo>
                    <a:lnTo>
                      <a:pt x="23" y="209"/>
                    </a:lnTo>
                    <a:lnTo>
                      <a:pt x="8" y="233"/>
                    </a:lnTo>
                    <a:lnTo>
                      <a:pt x="0" y="259"/>
                    </a:lnTo>
                    <a:lnTo>
                      <a:pt x="0" y="283"/>
                    </a:lnTo>
                    <a:lnTo>
                      <a:pt x="8" y="307"/>
                    </a:lnTo>
                    <a:lnTo>
                      <a:pt x="23" y="333"/>
                    </a:lnTo>
                    <a:lnTo>
                      <a:pt x="46" y="356"/>
                    </a:lnTo>
                    <a:lnTo>
                      <a:pt x="74" y="378"/>
                    </a:lnTo>
                    <a:lnTo>
                      <a:pt x="110" y="401"/>
                    </a:lnTo>
                    <a:lnTo>
                      <a:pt x="152" y="423"/>
                    </a:lnTo>
                    <a:lnTo>
                      <a:pt x="201" y="441"/>
                    </a:lnTo>
                    <a:lnTo>
                      <a:pt x="254" y="461"/>
                    </a:lnTo>
                    <a:lnTo>
                      <a:pt x="315" y="478"/>
                    </a:lnTo>
                    <a:lnTo>
                      <a:pt x="380" y="493"/>
                    </a:lnTo>
                    <a:lnTo>
                      <a:pt x="448" y="505"/>
                    </a:lnTo>
                    <a:lnTo>
                      <a:pt x="520" y="516"/>
                    </a:lnTo>
                    <a:lnTo>
                      <a:pt x="596" y="526"/>
                    </a:lnTo>
                    <a:lnTo>
                      <a:pt x="674" y="533"/>
                    </a:lnTo>
                    <a:lnTo>
                      <a:pt x="753" y="538"/>
                    </a:lnTo>
                    <a:lnTo>
                      <a:pt x="835" y="542"/>
                    </a:lnTo>
                    <a:lnTo>
                      <a:pt x="917" y="542"/>
                    </a:lnTo>
                    <a:lnTo>
                      <a:pt x="998" y="540"/>
                    </a:lnTo>
                    <a:lnTo>
                      <a:pt x="1078" y="537"/>
                    </a:lnTo>
                    <a:lnTo>
                      <a:pt x="1158" y="531"/>
                    </a:lnTo>
                    <a:lnTo>
                      <a:pt x="1235" y="522"/>
                    </a:lnTo>
                    <a:lnTo>
                      <a:pt x="1309" y="511"/>
                    </a:lnTo>
                    <a:lnTo>
                      <a:pt x="1380" y="500"/>
                    </a:lnTo>
                    <a:lnTo>
                      <a:pt x="1446" y="485"/>
                    </a:lnTo>
                    <a:lnTo>
                      <a:pt x="1509" y="469"/>
                    </a:lnTo>
                    <a:lnTo>
                      <a:pt x="1566" y="452"/>
                    </a:lnTo>
                    <a:lnTo>
                      <a:pt x="1617" y="432"/>
                    </a:lnTo>
                    <a:lnTo>
                      <a:pt x="1662" y="412"/>
                    </a:lnTo>
                    <a:lnTo>
                      <a:pt x="1702" y="390"/>
                    </a:lnTo>
                    <a:lnTo>
                      <a:pt x="1734" y="367"/>
                    </a:lnTo>
                    <a:lnTo>
                      <a:pt x="1759" y="344"/>
                    </a:lnTo>
                    <a:lnTo>
                      <a:pt x="1778" y="320"/>
                    </a:lnTo>
                    <a:lnTo>
                      <a:pt x="1790" y="296"/>
                    </a:lnTo>
                    <a:lnTo>
                      <a:pt x="1793" y="270"/>
                    </a:lnTo>
                    <a:close/>
                  </a:path>
                </a:pathLst>
              </a:custGeom>
              <a:solidFill>
                <a:srgbClr val="DDDDDD">
                  <a:alpha val="42000"/>
                </a:srgbClr>
              </a:solidFill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Line 7"/>
              <p:cNvSpPr>
                <a:spLocks noChangeAspect="1" noChangeShapeType="1"/>
              </p:cNvSpPr>
              <p:nvPr/>
            </p:nvSpPr>
            <p:spPr bwMode="auto">
              <a:xfrm>
                <a:off x="3595" y="998"/>
                <a:ext cx="0" cy="986"/>
              </a:xfrm>
              <a:prstGeom prst="line">
                <a:avLst/>
              </a:prstGeom>
              <a:noFill/>
              <a:ln w="27051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Line 8"/>
              <p:cNvSpPr>
                <a:spLocks noChangeAspect="1" noChangeShapeType="1"/>
              </p:cNvSpPr>
              <p:nvPr/>
            </p:nvSpPr>
            <p:spPr bwMode="auto">
              <a:xfrm>
                <a:off x="4601" y="1001"/>
                <a:ext cx="0" cy="983"/>
              </a:xfrm>
              <a:prstGeom prst="line">
                <a:avLst/>
              </a:prstGeom>
              <a:noFill/>
              <a:ln w="27051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Freeform 9"/>
              <p:cNvSpPr>
                <a:spLocks noChangeAspect="1"/>
              </p:cNvSpPr>
              <p:nvPr/>
            </p:nvSpPr>
            <p:spPr bwMode="auto">
              <a:xfrm>
                <a:off x="3596" y="1332"/>
                <a:ext cx="1006" cy="124"/>
              </a:xfrm>
              <a:custGeom>
                <a:avLst/>
                <a:gdLst>
                  <a:gd name="T0" fmla="*/ 0 w 1787"/>
                  <a:gd name="T1" fmla="*/ 0 h 223"/>
                  <a:gd name="T2" fmla="*/ 3 w 1787"/>
                  <a:gd name="T3" fmla="*/ 2 h 223"/>
                  <a:gd name="T4" fmla="*/ 7 w 1787"/>
                  <a:gd name="T5" fmla="*/ 3 h 223"/>
                  <a:gd name="T6" fmla="*/ 10 w 1787"/>
                  <a:gd name="T7" fmla="*/ 4 h 223"/>
                  <a:gd name="T8" fmla="*/ 14 w 1787"/>
                  <a:gd name="T9" fmla="*/ 5 h 223"/>
                  <a:gd name="T10" fmla="*/ 17 w 1787"/>
                  <a:gd name="T11" fmla="*/ 6 h 223"/>
                  <a:gd name="T12" fmla="*/ 21 w 1787"/>
                  <a:gd name="T13" fmla="*/ 6 h 223"/>
                  <a:gd name="T14" fmla="*/ 25 w 1787"/>
                  <a:gd name="T15" fmla="*/ 7 h 223"/>
                  <a:gd name="T16" fmla="*/ 29 w 1787"/>
                  <a:gd name="T17" fmla="*/ 7 h 223"/>
                  <a:gd name="T18" fmla="*/ 32 w 1787"/>
                  <a:gd name="T19" fmla="*/ 7 h 223"/>
                  <a:gd name="T20" fmla="*/ 36 w 1787"/>
                  <a:gd name="T21" fmla="*/ 6 h 223"/>
                  <a:gd name="T22" fmla="*/ 39 w 1787"/>
                  <a:gd name="T23" fmla="*/ 6 h 223"/>
                  <a:gd name="T24" fmla="*/ 43 w 1787"/>
                  <a:gd name="T25" fmla="*/ 5 h 223"/>
                  <a:gd name="T26" fmla="*/ 47 w 1787"/>
                  <a:gd name="T27" fmla="*/ 4 h 223"/>
                  <a:gd name="T28" fmla="*/ 50 w 1787"/>
                  <a:gd name="T29" fmla="*/ 3 h 223"/>
                  <a:gd name="T30" fmla="*/ 53 w 1787"/>
                  <a:gd name="T31" fmla="*/ 2 h 223"/>
                  <a:gd name="T32" fmla="*/ 57 w 1787"/>
                  <a:gd name="T33" fmla="*/ 0 h 2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7"/>
                  <a:gd name="T52" fmla="*/ 0 h 223"/>
                  <a:gd name="T53" fmla="*/ 1787 w 1787"/>
                  <a:gd name="T54" fmla="*/ 223 h 2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7" h="223">
                    <a:moveTo>
                      <a:pt x="0" y="0"/>
                    </a:moveTo>
                    <a:lnTo>
                      <a:pt x="104" y="52"/>
                    </a:lnTo>
                    <a:lnTo>
                      <a:pt x="210" y="96"/>
                    </a:lnTo>
                    <a:lnTo>
                      <a:pt x="321" y="134"/>
                    </a:lnTo>
                    <a:lnTo>
                      <a:pt x="432" y="166"/>
                    </a:lnTo>
                    <a:lnTo>
                      <a:pt x="546" y="189"/>
                    </a:lnTo>
                    <a:lnTo>
                      <a:pt x="662" y="208"/>
                    </a:lnTo>
                    <a:lnTo>
                      <a:pt x="778" y="219"/>
                    </a:lnTo>
                    <a:lnTo>
                      <a:pt x="894" y="223"/>
                    </a:lnTo>
                    <a:lnTo>
                      <a:pt x="1011" y="219"/>
                    </a:lnTo>
                    <a:lnTo>
                      <a:pt x="1127" y="208"/>
                    </a:lnTo>
                    <a:lnTo>
                      <a:pt x="1241" y="189"/>
                    </a:lnTo>
                    <a:lnTo>
                      <a:pt x="1355" y="166"/>
                    </a:lnTo>
                    <a:lnTo>
                      <a:pt x="1467" y="134"/>
                    </a:lnTo>
                    <a:lnTo>
                      <a:pt x="1577" y="96"/>
                    </a:lnTo>
                    <a:lnTo>
                      <a:pt x="1685" y="52"/>
                    </a:lnTo>
                    <a:lnTo>
                      <a:pt x="1787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9" name="Freeform 10"/>
              <p:cNvSpPr>
                <a:spLocks noChangeAspect="1"/>
              </p:cNvSpPr>
              <p:nvPr/>
            </p:nvSpPr>
            <p:spPr bwMode="auto">
              <a:xfrm>
                <a:off x="3595" y="1655"/>
                <a:ext cx="1006" cy="124"/>
              </a:xfrm>
              <a:custGeom>
                <a:avLst/>
                <a:gdLst>
                  <a:gd name="T0" fmla="*/ 0 w 1787"/>
                  <a:gd name="T1" fmla="*/ 0 h 220"/>
                  <a:gd name="T2" fmla="*/ 3 w 1787"/>
                  <a:gd name="T3" fmla="*/ 2 h 220"/>
                  <a:gd name="T4" fmla="*/ 7 w 1787"/>
                  <a:gd name="T5" fmla="*/ 3 h 220"/>
                  <a:gd name="T6" fmla="*/ 10 w 1787"/>
                  <a:gd name="T7" fmla="*/ 5 h 220"/>
                  <a:gd name="T8" fmla="*/ 14 w 1787"/>
                  <a:gd name="T9" fmla="*/ 5 h 220"/>
                  <a:gd name="T10" fmla="*/ 17 w 1787"/>
                  <a:gd name="T11" fmla="*/ 6 h 220"/>
                  <a:gd name="T12" fmla="*/ 21 w 1787"/>
                  <a:gd name="T13" fmla="*/ 7 h 220"/>
                  <a:gd name="T14" fmla="*/ 25 w 1787"/>
                  <a:gd name="T15" fmla="*/ 7 h 220"/>
                  <a:gd name="T16" fmla="*/ 29 w 1787"/>
                  <a:gd name="T17" fmla="*/ 7 h 220"/>
                  <a:gd name="T18" fmla="*/ 32 w 1787"/>
                  <a:gd name="T19" fmla="*/ 7 h 220"/>
                  <a:gd name="T20" fmla="*/ 36 w 1787"/>
                  <a:gd name="T21" fmla="*/ 7 h 220"/>
                  <a:gd name="T22" fmla="*/ 39 w 1787"/>
                  <a:gd name="T23" fmla="*/ 6 h 220"/>
                  <a:gd name="T24" fmla="*/ 43 w 1787"/>
                  <a:gd name="T25" fmla="*/ 5 h 220"/>
                  <a:gd name="T26" fmla="*/ 47 w 1787"/>
                  <a:gd name="T27" fmla="*/ 5 h 220"/>
                  <a:gd name="T28" fmla="*/ 50 w 1787"/>
                  <a:gd name="T29" fmla="*/ 3 h 220"/>
                  <a:gd name="T30" fmla="*/ 53 w 1787"/>
                  <a:gd name="T31" fmla="*/ 2 h 220"/>
                  <a:gd name="T32" fmla="*/ 57 w 1787"/>
                  <a:gd name="T33" fmla="*/ 0 h 2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7"/>
                  <a:gd name="T52" fmla="*/ 0 h 220"/>
                  <a:gd name="T53" fmla="*/ 1787 w 1787"/>
                  <a:gd name="T54" fmla="*/ 220 h 2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7" h="220">
                    <a:moveTo>
                      <a:pt x="0" y="0"/>
                    </a:moveTo>
                    <a:lnTo>
                      <a:pt x="104" y="51"/>
                    </a:lnTo>
                    <a:lnTo>
                      <a:pt x="210" y="95"/>
                    </a:lnTo>
                    <a:lnTo>
                      <a:pt x="321" y="134"/>
                    </a:lnTo>
                    <a:lnTo>
                      <a:pt x="432" y="165"/>
                    </a:lnTo>
                    <a:lnTo>
                      <a:pt x="546" y="189"/>
                    </a:lnTo>
                    <a:lnTo>
                      <a:pt x="662" y="208"/>
                    </a:lnTo>
                    <a:lnTo>
                      <a:pt x="778" y="217"/>
                    </a:lnTo>
                    <a:lnTo>
                      <a:pt x="894" y="220"/>
                    </a:lnTo>
                    <a:lnTo>
                      <a:pt x="1011" y="217"/>
                    </a:lnTo>
                    <a:lnTo>
                      <a:pt x="1127" y="208"/>
                    </a:lnTo>
                    <a:lnTo>
                      <a:pt x="1241" y="189"/>
                    </a:lnTo>
                    <a:lnTo>
                      <a:pt x="1355" y="165"/>
                    </a:lnTo>
                    <a:lnTo>
                      <a:pt x="1467" y="134"/>
                    </a:lnTo>
                    <a:lnTo>
                      <a:pt x="1577" y="95"/>
                    </a:lnTo>
                    <a:lnTo>
                      <a:pt x="1685" y="51"/>
                    </a:lnTo>
                    <a:lnTo>
                      <a:pt x="1787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1" name="Freeform 12"/>
              <p:cNvSpPr>
                <a:spLocks noChangeAspect="1"/>
              </p:cNvSpPr>
              <p:nvPr/>
            </p:nvSpPr>
            <p:spPr bwMode="auto">
              <a:xfrm>
                <a:off x="3595" y="1991"/>
                <a:ext cx="1007" cy="123"/>
              </a:xfrm>
              <a:custGeom>
                <a:avLst/>
                <a:gdLst>
                  <a:gd name="T0" fmla="*/ 0 w 1789"/>
                  <a:gd name="T1" fmla="*/ 0 h 221"/>
                  <a:gd name="T2" fmla="*/ 3 w 1789"/>
                  <a:gd name="T3" fmla="*/ 2 h 221"/>
                  <a:gd name="T4" fmla="*/ 7 w 1789"/>
                  <a:gd name="T5" fmla="*/ 3 h 221"/>
                  <a:gd name="T6" fmla="*/ 10 w 1789"/>
                  <a:gd name="T7" fmla="*/ 4 h 221"/>
                  <a:gd name="T8" fmla="*/ 14 w 1789"/>
                  <a:gd name="T9" fmla="*/ 5 h 221"/>
                  <a:gd name="T10" fmla="*/ 17 w 1789"/>
                  <a:gd name="T11" fmla="*/ 6 h 221"/>
                  <a:gd name="T12" fmla="*/ 21 w 1789"/>
                  <a:gd name="T13" fmla="*/ 6 h 221"/>
                  <a:gd name="T14" fmla="*/ 25 w 1789"/>
                  <a:gd name="T15" fmla="*/ 7 h 221"/>
                  <a:gd name="T16" fmla="*/ 28 w 1789"/>
                  <a:gd name="T17" fmla="*/ 7 h 221"/>
                  <a:gd name="T18" fmla="*/ 32 w 1789"/>
                  <a:gd name="T19" fmla="*/ 7 h 221"/>
                  <a:gd name="T20" fmla="*/ 36 w 1789"/>
                  <a:gd name="T21" fmla="*/ 6 h 221"/>
                  <a:gd name="T22" fmla="*/ 39 w 1789"/>
                  <a:gd name="T23" fmla="*/ 6 h 221"/>
                  <a:gd name="T24" fmla="*/ 43 w 1789"/>
                  <a:gd name="T25" fmla="*/ 5 h 221"/>
                  <a:gd name="T26" fmla="*/ 47 w 1789"/>
                  <a:gd name="T27" fmla="*/ 4 h 221"/>
                  <a:gd name="T28" fmla="*/ 50 w 1789"/>
                  <a:gd name="T29" fmla="*/ 3 h 221"/>
                  <a:gd name="T30" fmla="*/ 53 w 1789"/>
                  <a:gd name="T31" fmla="*/ 2 h 221"/>
                  <a:gd name="T32" fmla="*/ 57 w 1789"/>
                  <a:gd name="T33" fmla="*/ 0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9"/>
                  <a:gd name="T52" fmla="*/ 0 h 221"/>
                  <a:gd name="T53" fmla="*/ 1789 w 1789"/>
                  <a:gd name="T54" fmla="*/ 221 h 2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9" h="221">
                    <a:moveTo>
                      <a:pt x="0" y="0"/>
                    </a:moveTo>
                    <a:lnTo>
                      <a:pt x="104" y="52"/>
                    </a:lnTo>
                    <a:lnTo>
                      <a:pt x="210" y="96"/>
                    </a:lnTo>
                    <a:lnTo>
                      <a:pt x="321" y="135"/>
                    </a:lnTo>
                    <a:lnTo>
                      <a:pt x="432" y="166"/>
                    </a:lnTo>
                    <a:lnTo>
                      <a:pt x="546" y="190"/>
                    </a:lnTo>
                    <a:lnTo>
                      <a:pt x="662" y="208"/>
                    </a:lnTo>
                    <a:lnTo>
                      <a:pt x="778" y="217"/>
                    </a:lnTo>
                    <a:lnTo>
                      <a:pt x="894" y="221"/>
                    </a:lnTo>
                    <a:lnTo>
                      <a:pt x="1011" y="217"/>
                    </a:lnTo>
                    <a:lnTo>
                      <a:pt x="1127" y="208"/>
                    </a:lnTo>
                    <a:lnTo>
                      <a:pt x="1243" y="190"/>
                    </a:lnTo>
                    <a:lnTo>
                      <a:pt x="1357" y="166"/>
                    </a:lnTo>
                    <a:lnTo>
                      <a:pt x="1469" y="135"/>
                    </a:lnTo>
                    <a:lnTo>
                      <a:pt x="1577" y="96"/>
                    </a:lnTo>
                    <a:lnTo>
                      <a:pt x="1685" y="52"/>
                    </a:lnTo>
                    <a:lnTo>
                      <a:pt x="1789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2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862" y="915"/>
                <a:ext cx="46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kern="0" dirty="0">
                    <a:latin typeface="+mn-ea"/>
                    <a:ea typeface="+mn-ea"/>
                  </a:rPr>
                  <a:t>LSDB</a:t>
                </a:r>
              </a:p>
            </p:txBody>
          </p:sp>
          <p:sp>
            <p:nvSpPr>
              <p:cNvPr id="123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202"/>
                <a:ext cx="98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RTA</a:t>
                </a:r>
              </a:p>
            </p:txBody>
          </p:sp>
          <p:sp>
            <p:nvSpPr>
              <p:cNvPr id="124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540"/>
                <a:ext cx="988" cy="1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RTB</a:t>
                </a:r>
              </a:p>
            </p:txBody>
          </p:sp>
          <p:sp>
            <p:nvSpPr>
              <p:cNvPr id="125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848"/>
                <a:ext cx="988" cy="1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RTC</a:t>
                </a:r>
              </a:p>
            </p:txBody>
          </p:sp>
        </p:grpSp>
        <p:pic>
          <p:nvPicPr>
            <p:cNvPr id="11285" name="Picture 30" descr="箭头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400">
              <a:off x="6900069" y="3396457"/>
              <a:ext cx="93345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Text Box 40"/>
            <p:cNvSpPr txBox="1">
              <a:spLocks noChangeArrowheads="1"/>
            </p:cNvSpPr>
            <p:nvPr/>
          </p:nvSpPr>
          <p:spPr bwMode="auto">
            <a:xfrm>
              <a:off x="7164388" y="4684713"/>
              <a:ext cx="1223962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SPF</a:t>
              </a: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 算法</a:t>
              </a:r>
              <a:endPara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 Box 42"/>
            <p:cNvSpPr txBox="1">
              <a:spLocks noChangeArrowheads="1"/>
            </p:cNvSpPr>
            <p:nvPr/>
          </p:nvSpPr>
          <p:spPr bwMode="auto">
            <a:xfrm>
              <a:off x="4356100" y="4900613"/>
              <a:ext cx="18002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路由计算</a:t>
              </a:r>
              <a:endPara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288" name="Text Box 43"/>
            <p:cNvSpPr txBox="1">
              <a:spLocks noChangeArrowheads="1"/>
            </p:cNvSpPr>
            <p:nvPr/>
          </p:nvSpPr>
          <p:spPr bwMode="auto">
            <a:xfrm>
              <a:off x="5867400" y="5837238"/>
              <a:ext cx="16541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+mn-ea"/>
                  <a:ea typeface="+mn-ea"/>
                </a:rPr>
                <a:t>最短路径树 </a:t>
              </a:r>
            </a:p>
          </p:txBody>
        </p:sp>
        <p:sp>
          <p:nvSpPr>
            <p:cNvPr id="10265" name="Text Box 58"/>
            <p:cNvSpPr txBox="1">
              <a:spLocks noChangeArrowheads="1"/>
            </p:cNvSpPr>
            <p:nvPr/>
          </p:nvSpPr>
          <p:spPr bwMode="auto">
            <a:xfrm>
              <a:off x="1908175" y="5826125"/>
              <a:ext cx="1439863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路由表</a:t>
              </a:r>
            </a:p>
          </p:txBody>
        </p:sp>
        <p:cxnSp>
          <p:nvCxnSpPr>
            <p:cNvPr id="11290" name="直接箭头连接符 29"/>
            <p:cNvCxnSpPr>
              <a:cxnSpLocks noChangeShapeType="1"/>
            </p:cNvCxnSpPr>
            <p:nvPr/>
          </p:nvCxnSpPr>
          <p:spPr bwMode="auto">
            <a:xfrm>
              <a:off x="4068763" y="2505075"/>
              <a:ext cx="863600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直接箭头连接符 29"/>
            <p:cNvCxnSpPr>
              <a:cxnSpLocks noChangeShapeType="1"/>
            </p:cNvCxnSpPr>
            <p:nvPr/>
          </p:nvCxnSpPr>
          <p:spPr bwMode="auto">
            <a:xfrm flipH="1">
              <a:off x="4767263" y="5170488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4" name="TextBox 8"/>
            <p:cNvSpPr txBox="1">
              <a:spLocks noChangeArrowheads="1"/>
            </p:cNvSpPr>
            <p:nvPr/>
          </p:nvSpPr>
          <p:spPr bwMode="auto">
            <a:xfrm>
              <a:off x="1187450" y="2624138"/>
              <a:ext cx="611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A</a:t>
              </a:r>
            </a:p>
          </p:txBody>
        </p:sp>
        <p:grpSp>
          <p:nvGrpSpPr>
            <p:cNvPr id="11301" name="Group 61"/>
            <p:cNvGrpSpPr>
              <a:grpSpLocks/>
            </p:cNvGrpSpPr>
            <p:nvPr/>
          </p:nvGrpSpPr>
          <p:grpSpPr bwMode="auto">
            <a:xfrm>
              <a:off x="6199188" y="4149725"/>
              <a:ext cx="966787" cy="1558925"/>
              <a:chOff x="6199423" y="4149080"/>
              <a:chExt cx="966554" cy="1558925"/>
            </a:xfrm>
          </p:grpSpPr>
          <p:sp>
            <p:nvSpPr>
              <p:cNvPr id="140" name="Line 31"/>
              <p:cNvSpPr>
                <a:spLocks noChangeShapeType="1"/>
              </p:cNvSpPr>
              <p:nvPr/>
            </p:nvSpPr>
            <p:spPr bwMode="auto">
              <a:xfrm>
                <a:off x="6677145" y="4149080"/>
                <a:ext cx="0" cy="360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Line 32"/>
              <p:cNvSpPr>
                <a:spLocks noChangeShapeType="1"/>
              </p:cNvSpPr>
              <p:nvPr/>
            </p:nvSpPr>
            <p:spPr bwMode="auto">
              <a:xfrm rot="2400000">
                <a:off x="6504150" y="4438005"/>
                <a:ext cx="0" cy="5397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2" name="Line 33"/>
              <p:cNvSpPr>
                <a:spLocks noChangeShapeType="1"/>
              </p:cNvSpPr>
              <p:nvPr/>
            </p:nvSpPr>
            <p:spPr bwMode="auto">
              <a:xfrm rot="19200000">
                <a:off x="6858076" y="4438005"/>
                <a:ext cx="0" cy="5397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Line 37"/>
              <p:cNvSpPr>
                <a:spLocks noChangeShapeType="1"/>
              </p:cNvSpPr>
              <p:nvPr/>
            </p:nvSpPr>
            <p:spPr bwMode="auto">
              <a:xfrm>
                <a:off x="7027898" y="4911080"/>
                <a:ext cx="0" cy="360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Line 38"/>
              <p:cNvSpPr>
                <a:spLocks noChangeShapeType="1"/>
              </p:cNvSpPr>
              <p:nvPr/>
            </p:nvSpPr>
            <p:spPr bwMode="auto">
              <a:xfrm rot="2100000">
                <a:off x="6896167" y="5239693"/>
                <a:ext cx="0" cy="4683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8" name="Line 39"/>
              <p:cNvSpPr>
                <a:spLocks noChangeShapeType="1"/>
              </p:cNvSpPr>
              <p:nvPr/>
            </p:nvSpPr>
            <p:spPr bwMode="auto">
              <a:xfrm rot="19500000">
                <a:off x="7165977" y="5239693"/>
                <a:ext cx="0" cy="4683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9" name="Line 37"/>
              <p:cNvSpPr>
                <a:spLocks noChangeShapeType="1"/>
              </p:cNvSpPr>
              <p:nvPr/>
            </p:nvSpPr>
            <p:spPr bwMode="auto">
              <a:xfrm>
                <a:off x="6331153" y="4906318"/>
                <a:ext cx="0" cy="360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 rot="2100000">
                <a:off x="6199423" y="5234930"/>
                <a:ext cx="0" cy="4683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 rot="19500000">
                <a:off x="6469233" y="5234930"/>
                <a:ext cx="0" cy="4683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20172" y="1728819"/>
            <a:ext cx="2313010" cy="1297808"/>
            <a:chOff x="2754540" y="1876944"/>
            <a:chExt cx="2313010" cy="1297808"/>
          </a:xfrm>
        </p:grpSpPr>
        <p:pic>
          <p:nvPicPr>
            <p:cNvPr id="46" name="图片 45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0329" y="1929881"/>
              <a:ext cx="1506922" cy="906462"/>
            </a:xfrm>
            <a:prstGeom prst="rect">
              <a:avLst/>
            </a:prstGeom>
          </p:spPr>
        </p:pic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3593022" y="2244612"/>
              <a:ext cx="5741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OSPF</a:t>
              </a:r>
            </a:p>
          </p:txBody>
        </p:sp>
        <p:pic>
          <p:nvPicPr>
            <p:cNvPr id="48" name="图片 47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39" y="1876944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49" name="图片 48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40" y="1936997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11" y="2634986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3481073" y="3063337"/>
            <a:ext cx="464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RTC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981342" y="1485033"/>
            <a:ext cx="466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4542893" y="1457355"/>
            <a:ext cx="4657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RTB</a:t>
            </a:r>
          </a:p>
        </p:txBody>
      </p:sp>
    </p:spTree>
    <p:extLst>
      <p:ext uri="{BB962C8B-B14F-4D97-AF65-F5344CB8AC3E}">
        <p14:creationId xmlns:p14="http://schemas.microsoft.com/office/powerpoint/2010/main" val="2393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报文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报文封装在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报文中，协议号为</a:t>
            </a:r>
            <a:r>
              <a:rPr lang="en-US" altLang="zh-CN" dirty="0" smtClean="0"/>
              <a:t>89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报文类型有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 </a:t>
            </a:r>
            <a:r>
              <a:rPr lang="zh-CN" altLang="en-US" dirty="0" smtClean="0"/>
              <a:t>报文</a:t>
            </a:r>
          </a:p>
          <a:p>
            <a:pPr lvl="1"/>
            <a:r>
              <a:rPr lang="en-US" altLang="zh-CN" dirty="0" smtClean="0"/>
              <a:t>DD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Database Description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Request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Update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LSACK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Acknowledgment</a:t>
            </a:r>
            <a:r>
              <a:rPr lang="zh-CN" altLang="en-US" dirty="0" smtClean="0"/>
              <a:t>）报文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2293" name="组合 20"/>
          <p:cNvGrpSpPr>
            <a:grpSpLocks/>
          </p:cNvGrpSpPr>
          <p:nvPr/>
        </p:nvGrpSpPr>
        <p:grpSpPr bwMode="auto">
          <a:xfrm>
            <a:off x="3014663" y="1916114"/>
            <a:ext cx="5745162" cy="504825"/>
            <a:chOff x="1486963" y="1916832"/>
            <a:chExt cx="4476463" cy="360306"/>
          </a:xfrm>
        </p:grpSpPr>
        <p:sp>
          <p:nvSpPr>
            <p:cNvPr id="17" name="矩形 12"/>
            <p:cNvSpPr/>
            <p:nvPr/>
          </p:nvSpPr>
          <p:spPr bwMode="auto">
            <a:xfrm>
              <a:off x="1486963" y="1916832"/>
              <a:ext cx="1223907" cy="360306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IP Header</a:t>
              </a:r>
              <a:endParaRPr lang="zh-CN" altLang="en-US" sz="2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矩形 14"/>
            <p:cNvSpPr/>
            <p:nvPr/>
          </p:nvSpPr>
          <p:spPr bwMode="auto">
            <a:xfrm>
              <a:off x="2723484" y="1916832"/>
              <a:ext cx="3239942" cy="360306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801688">
                <a:lnSpc>
                  <a:spcPts val="1920"/>
                </a:lnSpc>
                <a:buClr>
                  <a:srgbClr val="808080"/>
                </a:buClr>
                <a:buSzPct val="60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OSPF Protocol Packet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6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邻居状态机</a:t>
            </a:r>
          </a:p>
        </p:txBody>
      </p:sp>
      <p:grpSp>
        <p:nvGrpSpPr>
          <p:cNvPr id="13316" name="Group 25"/>
          <p:cNvGrpSpPr>
            <a:grpSpLocks/>
          </p:cNvGrpSpPr>
          <p:nvPr/>
        </p:nvGrpSpPr>
        <p:grpSpPr bwMode="auto">
          <a:xfrm>
            <a:off x="2711451" y="1595438"/>
            <a:ext cx="6615113" cy="3994150"/>
            <a:chOff x="1187450" y="1595438"/>
            <a:chExt cx="6615768" cy="3994150"/>
          </a:xfrm>
        </p:grpSpPr>
        <p:cxnSp>
          <p:nvCxnSpPr>
            <p:cNvPr id="13317" name="直接箭头连接符 12"/>
            <p:cNvCxnSpPr>
              <a:cxnSpLocks noChangeShapeType="1"/>
            </p:cNvCxnSpPr>
            <p:nvPr/>
          </p:nvCxnSpPr>
          <p:spPr bwMode="auto">
            <a:xfrm>
              <a:off x="4000500" y="1931988"/>
              <a:ext cx="0" cy="7762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8" name="直接箭头连接符 42"/>
            <p:cNvCxnSpPr>
              <a:cxnSpLocks noChangeShapeType="1"/>
            </p:cNvCxnSpPr>
            <p:nvPr/>
          </p:nvCxnSpPr>
          <p:spPr bwMode="auto">
            <a:xfrm>
              <a:off x="2671763" y="5480050"/>
              <a:ext cx="247015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" name="直接箭头连接符 12"/>
            <p:cNvCxnSpPr>
              <a:cxnSpLocks noChangeShapeType="1"/>
            </p:cNvCxnSpPr>
            <p:nvPr/>
          </p:nvCxnSpPr>
          <p:spPr bwMode="auto">
            <a:xfrm>
              <a:off x="4000500" y="4119563"/>
              <a:ext cx="0" cy="4572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" name="直接箭头连接符 12"/>
            <p:cNvCxnSpPr>
              <a:cxnSpLocks noChangeShapeType="1"/>
            </p:cNvCxnSpPr>
            <p:nvPr/>
          </p:nvCxnSpPr>
          <p:spPr bwMode="auto">
            <a:xfrm>
              <a:off x="4000500" y="3017838"/>
              <a:ext cx="0" cy="731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1" name="流程图: 可选过程 3"/>
            <p:cNvSpPr>
              <a:spLocks noChangeArrowheads="1"/>
            </p:cNvSpPr>
            <p:nvPr/>
          </p:nvSpPr>
          <p:spPr bwMode="auto">
            <a:xfrm>
              <a:off x="3240088" y="1595438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Down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322" name="流程图: 可选过程 4"/>
            <p:cNvSpPr>
              <a:spLocks noChangeArrowheads="1"/>
            </p:cNvSpPr>
            <p:nvPr/>
          </p:nvSpPr>
          <p:spPr bwMode="auto">
            <a:xfrm>
              <a:off x="3240088" y="2708275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Init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323" name="流程图: 可选过程 5"/>
            <p:cNvSpPr>
              <a:spLocks noChangeArrowheads="1"/>
            </p:cNvSpPr>
            <p:nvPr/>
          </p:nvSpPr>
          <p:spPr bwMode="auto">
            <a:xfrm>
              <a:off x="3240088" y="3752850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ExStart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324" name="流程图: 可选过程 9"/>
            <p:cNvSpPr>
              <a:spLocks noChangeArrowheads="1"/>
            </p:cNvSpPr>
            <p:nvPr/>
          </p:nvSpPr>
          <p:spPr bwMode="auto">
            <a:xfrm>
              <a:off x="1263650" y="5157788"/>
              <a:ext cx="1439863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Loading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325" name="流程图: 可选过程 10"/>
            <p:cNvSpPr>
              <a:spLocks noChangeArrowheads="1"/>
            </p:cNvSpPr>
            <p:nvPr/>
          </p:nvSpPr>
          <p:spPr bwMode="auto">
            <a:xfrm>
              <a:off x="5148263" y="5157788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Full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3326" name="直接箭头连接符 17"/>
            <p:cNvCxnSpPr>
              <a:cxnSpLocks noChangeShapeType="1"/>
              <a:stCxn id="13321" idx="3"/>
            </p:cNvCxnSpPr>
            <p:nvPr/>
          </p:nvCxnSpPr>
          <p:spPr bwMode="auto">
            <a:xfrm>
              <a:off x="4679950" y="1811338"/>
              <a:ext cx="1116013" cy="32226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直接箭头连接符 23"/>
            <p:cNvCxnSpPr>
              <a:cxnSpLocks noChangeShapeType="1"/>
              <a:stCxn id="13337" idx="2"/>
            </p:cNvCxnSpPr>
            <p:nvPr/>
          </p:nvCxnSpPr>
          <p:spPr bwMode="auto">
            <a:xfrm flipH="1">
              <a:off x="4716463" y="2600325"/>
              <a:ext cx="1152525" cy="25241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直接箭头连接符 25"/>
            <p:cNvCxnSpPr>
              <a:cxnSpLocks noChangeShapeType="1"/>
              <a:endCxn id="13322" idx="3"/>
            </p:cNvCxnSpPr>
            <p:nvPr/>
          </p:nvCxnSpPr>
          <p:spPr bwMode="auto">
            <a:xfrm flipH="1" flipV="1">
              <a:off x="4679950" y="2924175"/>
              <a:ext cx="1224661" cy="28880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直接连接符 29"/>
            <p:cNvCxnSpPr>
              <a:cxnSpLocks noChangeShapeType="1"/>
            </p:cNvCxnSpPr>
            <p:nvPr/>
          </p:nvCxnSpPr>
          <p:spPr bwMode="auto">
            <a:xfrm>
              <a:off x="1187450" y="3716338"/>
              <a:ext cx="6337300" cy="0"/>
            </a:xfrm>
            <a:prstGeom prst="line">
              <a:avLst/>
            </a:prstGeom>
            <a:noFill/>
            <a:ln w="12700" algn="ctr">
              <a:solidFill>
                <a:srgbClr val="005B9A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7" name="TextBox 8"/>
            <p:cNvSpPr txBox="1">
              <a:spLocks noChangeArrowheads="1"/>
            </p:cNvSpPr>
            <p:nvPr/>
          </p:nvSpPr>
          <p:spPr bwMode="auto">
            <a:xfrm>
              <a:off x="7207846" y="3368675"/>
              <a:ext cx="59537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+mn-ea"/>
                  <a:ea typeface="+mn-ea"/>
                </a:rPr>
                <a:t>邻居</a:t>
              </a:r>
              <a:endParaRPr lang="en-US" altLang="zh-CN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331" name="TextBox 8"/>
            <p:cNvSpPr txBox="1">
              <a:spLocks noChangeArrowheads="1"/>
            </p:cNvSpPr>
            <p:nvPr/>
          </p:nvSpPr>
          <p:spPr bwMode="auto">
            <a:xfrm>
              <a:off x="7143094" y="5230813"/>
              <a:ext cx="5950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C00000"/>
                  </a:solidFill>
                  <a:latin typeface="+mn-ea"/>
                  <a:ea typeface="+mn-ea"/>
                </a:rPr>
                <a:t>邻接</a:t>
              </a:r>
              <a:endParaRPr lang="en-US" altLang="zh-CN" sz="16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332" name="直接箭头连接符 36"/>
            <p:cNvCxnSpPr>
              <a:cxnSpLocks noChangeShapeType="1"/>
            </p:cNvCxnSpPr>
            <p:nvPr/>
          </p:nvCxnSpPr>
          <p:spPr bwMode="auto">
            <a:xfrm flipH="1">
              <a:off x="2700338" y="5013325"/>
              <a:ext cx="1260475" cy="3603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直接箭头连接符 38"/>
            <p:cNvCxnSpPr>
              <a:cxnSpLocks noChangeShapeType="1"/>
            </p:cNvCxnSpPr>
            <p:nvPr/>
          </p:nvCxnSpPr>
          <p:spPr bwMode="auto">
            <a:xfrm>
              <a:off x="3960813" y="5013325"/>
              <a:ext cx="1187450" cy="3603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流程图: 可选过程 8"/>
            <p:cNvSpPr>
              <a:spLocks noChangeArrowheads="1"/>
            </p:cNvSpPr>
            <p:nvPr/>
          </p:nvSpPr>
          <p:spPr bwMode="auto">
            <a:xfrm>
              <a:off x="5148263" y="3213100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2-Way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3335" name="直接箭头连接符 12"/>
            <p:cNvCxnSpPr>
              <a:cxnSpLocks noChangeShapeType="1"/>
            </p:cNvCxnSpPr>
            <p:nvPr/>
          </p:nvCxnSpPr>
          <p:spPr bwMode="auto">
            <a:xfrm rot="-5400000">
              <a:off x="4575175" y="2868613"/>
              <a:ext cx="0" cy="1143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流程图: 可选过程 6"/>
            <p:cNvSpPr>
              <a:spLocks noChangeArrowheads="1"/>
            </p:cNvSpPr>
            <p:nvPr/>
          </p:nvSpPr>
          <p:spPr bwMode="auto">
            <a:xfrm>
              <a:off x="3240088" y="4581525"/>
              <a:ext cx="1439862" cy="430213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Exchange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337" name="流程图: 可选过程 7"/>
            <p:cNvSpPr>
              <a:spLocks noChangeArrowheads="1"/>
            </p:cNvSpPr>
            <p:nvPr/>
          </p:nvSpPr>
          <p:spPr bwMode="auto">
            <a:xfrm>
              <a:off x="5148263" y="2168525"/>
              <a:ext cx="1439862" cy="431800"/>
            </a:xfrm>
            <a:prstGeom prst="flowChartAlternateProcess">
              <a:avLst/>
            </a:prstGeom>
            <a:solidFill>
              <a:srgbClr val="0099CC"/>
            </a:solidFill>
            <a:ln w="9525" algn="ctr">
              <a:solidFill>
                <a:srgbClr val="0099CC"/>
              </a:solidFill>
              <a:round/>
              <a:headEnd/>
              <a:tailEnd/>
            </a:ln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+mn-ea"/>
                  <a:ea typeface="+mn-ea"/>
                </a:rPr>
                <a:t>Attempt</a:t>
              </a:r>
              <a:endParaRPr lang="zh-CN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6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ID</a:t>
            </a:r>
            <a:r>
              <a:rPr lang="zh-CN" altLang="en-US" dirty="0" smtClean="0"/>
              <a:t>、邻居和邻接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4592639" y="4037013"/>
            <a:ext cx="3419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5227638" y="3470275"/>
            <a:ext cx="0" cy="566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886325" y="4037013"/>
            <a:ext cx="0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7724775" y="3505201"/>
            <a:ext cx="0" cy="531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7364413" y="4037013"/>
            <a:ext cx="0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 flipH="1">
            <a:off x="5016500" y="3429001"/>
            <a:ext cx="287338" cy="1025525"/>
          </a:xfrm>
          <a:prstGeom prst="line">
            <a:avLst/>
          </a:prstGeom>
          <a:noFill/>
          <a:ln w="254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6" name="Line 15"/>
          <p:cNvSpPr>
            <a:spLocks noChangeShapeType="1"/>
          </p:cNvSpPr>
          <p:nvPr/>
        </p:nvSpPr>
        <p:spPr bwMode="auto">
          <a:xfrm flipH="1" flipV="1">
            <a:off x="5664200" y="3213100"/>
            <a:ext cx="1614488" cy="1588"/>
          </a:xfrm>
          <a:prstGeom prst="line">
            <a:avLst/>
          </a:prstGeom>
          <a:noFill/>
          <a:ln w="254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7" name="Line 16"/>
          <p:cNvSpPr>
            <a:spLocks noChangeShapeType="1"/>
          </p:cNvSpPr>
          <p:nvPr/>
        </p:nvSpPr>
        <p:spPr bwMode="auto">
          <a:xfrm flipH="1" flipV="1">
            <a:off x="5680076" y="3387725"/>
            <a:ext cx="1711325" cy="1193800"/>
          </a:xfrm>
          <a:prstGeom prst="line">
            <a:avLst/>
          </a:prstGeom>
          <a:noFill/>
          <a:ln w="254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48" name="AutoShape 22"/>
          <p:cNvSpPr>
            <a:spLocks noChangeArrowheads="1"/>
          </p:cNvSpPr>
          <p:nvPr/>
        </p:nvSpPr>
        <p:spPr bwMode="auto">
          <a:xfrm>
            <a:off x="3503613" y="1989138"/>
            <a:ext cx="1871662" cy="431800"/>
          </a:xfrm>
          <a:prstGeom prst="wedgeRectCallout">
            <a:avLst>
              <a:gd name="adj1" fmla="val 33375"/>
              <a:gd name="adj2" fmla="val 108824"/>
            </a:avLst>
          </a:prstGeom>
          <a:solidFill>
            <a:schemeClr val="bg1"/>
          </a:solidFill>
          <a:ln w="3175" algn="ctr">
            <a:solidFill>
              <a:srgbClr val="999999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latin typeface="+mn-ea"/>
                <a:ea typeface="+mn-ea"/>
              </a:rPr>
              <a:t>我有三个邻居</a:t>
            </a:r>
          </a:p>
        </p:txBody>
      </p:sp>
      <p:sp>
        <p:nvSpPr>
          <p:cNvPr id="14349" name="Text Box 22"/>
          <p:cNvSpPr txBox="1">
            <a:spLocks noChangeArrowheads="1"/>
          </p:cNvSpPr>
          <p:nvPr/>
        </p:nvSpPr>
        <p:spPr bwMode="auto">
          <a:xfrm>
            <a:off x="5087939" y="2478088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RTA</a:t>
            </a:r>
          </a:p>
        </p:txBody>
      </p:sp>
      <p:sp>
        <p:nvSpPr>
          <p:cNvPr id="14350" name="Text Box 23"/>
          <p:cNvSpPr txBox="1">
            <a:spLocks noChangeArrowheads="1"/>
          </p:cNvSpPr>
          <p:nvPr/>
        </p:nvSpPr>
        <p:spPr bwMode="auto">
          <a:xfrm>
            <a:off x="7391400" y="2478088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RTB</a:t>
            </a:r>
          </a:p>
        </p:txBody>
      </p:sp>
      <p:sp>
        <p:nvSpPr>
          <p:cNvPr id="14351" name="Text Box 23"/>
          <p:cNvSpPr txBox="1">
            <a:spLocks noChangeArrowheads="1"/>
          </p:cNvSpPr>
          <p:nvPr/>
        </p:nvSpPr>
        <p:spPr bwMode="auto">
          <a:xfrm>
            <a:off x="6959600" y="5300663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RTD</a:t>
            </a: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4656139" y="5300663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RTC</a:t>
            </a:r>
          </a:p>
        </p:txBody>
      </p:sp>
      <p:sp>
        <p:nvSpPr>
          <p:cNvPr id="14357" name="Text Box 13"/>
          <p:cNvSpPr txBox="1">
            <a:spLocks noChangeArrowheads="1"/>
          </p:cNvSpPr>
          <p:nvPr/>
        </p:nvSpPr>
        <p:spPr bwMode="auto">
          <a:xfrm>
            <a:off x="5548314" y="2478088"/>
            <a:ext cx="1411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(</a:t>
            </a:r>
            <a:r>
              <a:rPr lang="en-US" altLang="zh-CN" sz="1200" dirty="0">
                <a:solidFill>
                  <a:schemeClr val="tx2"/>
                </a:solidFill>
                <a:latin typeface="+mn-ea"/>
                <a:ea typeface="+mn-ea"/>
              </a:rPr>
              <a:t>Router ID=1.1.1.1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14358" name="Text Box 13"/>
          <p:cNvSpPr txBox="1">
            <a:spLocks noChangeArrowheads="1"/>
          </p:cNvSpPr>
          <p:nvPr/>
        </p:nvSpPr>
        <p:spPr bwMode="auto">
          <a:xfrm>
            <a:off x="7896225" y="2492375"/>
            <a:ext cx="14112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(</a:t>
            </a:r>
            <a:r>
              <a:rPr lang="en-US" altLang="zh-CN" sz="1200" dirty="0">
                <a:solidFill>
                  <a:schemeClr val="tx2"/>
                </a:solidFill>
                <a:latin typeface="+mn-ea"/>
                <a:ea typeface="+mn-ea"/>
              </a:rPr>
              <a:t>Router ID=2.2.2.2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14359" name="Text Box 13"/>
          <p:cNvSpPr txBox="1">
            <a:spLocks noChangeArrowheads="1"/>
          </p:cNvSpPr>
          <p:nvPr/>
        </p:nvSpPr>
        <p:spPr bwMode="auto">
          <a:xfrm>
            <a:off x="7464425" y="5300664"/>
            <a:ext cx="1411288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(</a:t>
            </a:r>
            <a:r>
              <a:rPr lang="en-US" altLang="zh-CN" sz="1200" dirty="0">
                <a:solidFill>
                  <a:schemeClr val="tx2"/>
                </a:solidFill>
                <a:latin typeface="+mn-ea"/>
                <a:ea typeface="+mn-ea"/>
              </a:rPr>
              <a:t>Router ID=4.4.4.4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14360" name="Text Box 13"/>
          <p:cNvSpPr txBox="1">
            <a:spLocks noChangeArrowheads="1"/>
          </p:cNvSpPr>
          <p:nvPr/>
        </p:nvSpPr>
        <p:spPr bwMode="auto">
          <a:xfrm>
            <a:off x="5087939" y="5300664"/>
            <a:ext cx="14112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(</a:t>
            </a:r>
            <a:r>
              <a:rPr lang="en-US" altLang="zh-CN" sz="1200" dirty="0">
                <a:solidFill>
                  <a:schemeClr val="tx2"/>
                </a:solidFill>
                <a:latin typeface="+mn-ea"/>
                <a:ea typeface="+mn-ea"/>
              </a:rPr>
              <a:t>Router ID=3.3.3.3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29" name="图片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87" y="4502935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0" name="图片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03" y="4509198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43" y="2914650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4" y="291821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邻居发现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30528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Hello</a:t>
            </a:r>
            <a:r>
              <a:rPr lang="zh-CN" altLang="en-US" dirty="0" smtClean="0"/>
              <a:t>报文用来发现和维持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邻居关系。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365" name="Line 17"/>
          <p:cNvSpPr>
            <a:spLocks noChangeShapeType="1"/>
          </p:cNvSpPr>
          <p:nvPr/>
        </p:nvSpPr>
        <p:spPr bwMode="auto">
          <a:xfrm flipV="1">
            <a:off x="3935414" y="2276475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5440363" y="1828801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Hello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440363" y="2436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Hello</a:t>
            </a:r>
          </a:p>
        </p:txBody>
      </p:sp>
      <p:cxnSp>
        <p:nvCxnSpPr>
          <p:cNvPr id="15370" name="直接箭头连接符 10"/>
          <p:cNvCxnSpPr>
            <a:cxnSpLocks noChangeShapeType="1"/>
          </p:cNvCxnSpPr>
          <p:nvPr/>
        </p:nvCxnSpPr>
        <p:spPr bwMode="auto">
          <a:xfrm>
            <a:off x="4632325" y="2133600"/>
            <a:ext cx="22860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直接箭头连接符 11"/>
          <p:cNvCxnSpPr>
            <a:cxnSpLocks noChangeShapeType="1"/>
          </p:cNvCxnSpPr>
          <p:nvPr/>
        </p:nvCxnSpPr>
        <p:spPr bwMode="auto">
          <a:xfrm>
            <a:off x="4632325" y="2422525"/>
            <a:ext cx="22860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3719513" y="1628775"/>
            <a:ext cx="628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RTA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319963" y="1628775"/>
            <a:ext cx="628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RTB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38450" y="2924175"/>
            <a:ext cx="6269038" cy="27368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2859089" y="4292600"/>
            <a:ext cx="626903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859089" y="4711700"/>
            <a:ext cx="626903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7824789" y="3484969"/>
            <a:ext cx="12541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Router Priority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859089" y="3860800"/>
            <a:ext cx="626903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5379" name="Line 6"/>
          <p:cNvSpPr>
            <a:spLocks noChangeShapeType="1"/>
          </p:cNvSpPr>
          <p:nvPr/>
        </p:nvSpPr>
        <p:spPr bwMode="auto">
          <a:xfrm>
            <a:off x="2859088" y="4271963"/>
            <a:ext cx="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5995988" y="3355976"/>
            <a:ext cx="0" cy="506413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5268914" y="4317614"/>
            <a:ext cx="15542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Designated Router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4992688" y="4762114"/>
            <a:ext cx="21329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 Designated Router</a:t>
            </a:r>
          </a:p>
        </p:txBody>
      </p:sp>
      <p:sp>
        <p:nvSpPr>
          <p:cNvPr id="15383" name="Text Box 17"/>
          <p:cNvSpPr txBox="1">
            <a:spLocks noChangeArrowheads="1"/>
          </p:cNvSpPr>
          <p:nvPr/>
        </p:nvSpPr>
        <p:spPr bwMode="auto">
          <a:xfrm>
            <a:off x="3895725" y="3484969"/>
            <a:ext cx="11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Interval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5222875" y="4004877"/>
            <a:ext cx="170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Router Dead Interval</a:t>
            </a:r>
          </a:p>
        </p:txBody>
      </p:sp>
      <p:sp>
        <p:nvSpPr>
          <p:cNvPr id="15385" name="Text Box 17"/>
          <p:cNvSpPr txBox="1">
            <a:spLocks noChangeArrowheads="1"/>
          </p:cNvSpPr>
          <p:nvPr/>
        </p:nvSpPr>
        <p:spPr bwMode="auto">
          <a:xfrm>
            <a:off x="6371520" y="3484969"/>
            <a:ext cx="7697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7535863" y="3355976"/>
            <a:ext cx="0" cy="506413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855914" y="3357563"/>
            <a:ext cx="626903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5388" name="矩形 28"/>
          <p:cNvSpPr>
            <a:spLocks noChangeArrowheads="1"/>
          </p:cNvSpPr>
          <p:nvPr/>
        </p:nvSpPr>
        <p:spPr bwMode="auto">
          <a:xfrm>
            <a:off x="3810000" y="3001963"/>
            <a:ext cx="457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en-US" altLang="zh-CN" sz="1200" dirty="0">
                <a:ea typeface="宋体" panose="02010600030101010101" pitchFamily="2" charset="-122"/>
              </a:rPr>
              <a:t> Mask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2855914" y="5157788"/>
            <a:ext cx="626903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>
              <a:latin typeface="Arial" charset="0"/>
            </a:endParaRPr>
          </a:p>
        </p:txBody>
      </p:sp>
      <p:sp>
        <p:nvSpPr>
          <p:cNvPr id="15390" name="Text Box 26"/>
          <p:cNvSpPr txBox="1">
            <a:spLocks noChangeArrowheads="1"/>
          </p:cNvSpPr>
          <p:nvPr/>
        </p:nvSpPr>
        <p:spPr bwMode="auto">
          <a:xfrm>
            <a:off x="5249863" y="5191906"/>
            <a:ext cx="967252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82563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en-US" altLang="zh-CN" sz="12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Neighbor</a:t>
            </a:r>
          </a:p>
        </p:txBody>
      </p:sp>
      <p:pic>
        <p:nvPicPr>
          <p:cNvPr id="37" name="图片 3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97" y="2010159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0" name="图片 3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08" y="2013129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4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64957</TotalTime>
  <Words>4448</Words>
  <Application>Microsoft Office PowerPoint</Application>
  <PresentationFormat>宽屏</PresentationFormat>
  <Paragraphs>415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华文细黑</vt:lpstr>
      <vt:lpstr>宋体</vt:lpstr>
      <vt:lpstr>微软雅黑</vt:lpstr>
      <vt:lpstr>Arial</vt:lpstr>
      <vt:lpstr>Courier New</vt:lpstr>
      <vt:lpstr>Wingdings</vt:lpstr>
      <vt:lpstr>培训与认证部-母版</vt:lpstr>
      <vt:lpstr>链路状态路由协议-OSPF</vt:lpstr>
      <vt:lpstr>PowerPoint 演示文稿</vt:lpstr>
      <vt:lpstr>PowerPoint 演示文稿</vt:lpstr>
      <vt:lpstr>开放式最短路径优先（OSPF）</vt:lpstr>
      <vt:lpstr>OSPF原理介绍</vt:lpstr>
      <vt:lpstr>OSPF报文</vt:lpstr>
      <vt:lpstr>邻居状态机</vt:lpstr>
      <vt:lpstr>Router ID、邻居和邻接</vt:lpstr>
      <vt:lpstr>邻居发现</vt:lpstr>
      <vt:lpstr>Establishing Bidirectional Communication</vt:lpstr>
      <vt:lpstr>Discovering the Network Routes</vt:lpstr>
      <vt:lpstr>Adding the Link-State Entries</vt:lpstr>
      <vt:lpstr>数据库同步</vt:lpstr>
      <vt:lpstr>建立完全邻接关系</vt:lpstr>
      <vt:lpstr>OSPF支持的网络类型</vt:lpstr>
      <vt:lpstr>OSPF支持的网络类型</vt:lpstr>
      <vt:lpstr>DR&amp;BDR</vt:lpstr>
      <vt:lpstr>DR&amp;BDR选举</vt:lpstr>
      <vt:lpstr>OSPF区域</vt:lpstr>
      <vt:lpstr>OSPF开销</vt:lpstr>
      <vt:lpstr>OSPF配置</vt:lpstr>
      <vt:lpstr>配置验证</vt:lpstr>
      <vt:lpstr>OSPF认证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2486</cp:revision>
  <dcterms:created xsi:type="dcterms:W3CDTF">2003-08-21T06:48:56Z</dcterms:created>
  <dcterms:modified xsi:type="dcterms:W3CDTF">2020-12-24T14:50:10Z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(3)JQHO/74D54ATBrDY3BZBpM/lnFc/uVlwKDOIu9JZhXwG306m62ZxieF7t4tDc2KQhIY5BBUK
hMZEy11sRNp5UdnTzJOOjd12URLmq4e0tpjmJrW03/2X3ECqwFqaAgCWATglSdpwnIBtRrcW
CkSUBQdxYhKPXIxRXrHQ9ZLQQ4fTUuXuZLc8IgOnVD+vPL46nwZieH/aRjUygQyuH5K9A3Wq
O/3L15KOGXSqHD572w</vt:lpwstr>
  </property>
  <property fmtid="{D5CDD505-2E9C-101B-9397-08002B2CF9AE}" pid="18" name="_2015_ms_pID_7253431">
    <vt:lpwstr>byc2OpYObc82ZiDQHOoQfXEAk/eAI4iFch/N9Q+yhGJMBLyXnhvjxa
jF5NJlfGEjhSub0BbO4IjuDHOU9hQhW1gAkLJhHFcq6EYF9Nmxgy8k4w4q0TlX9p2+J+VdEF
r3WyvU4EGhROck5usaniC/H3nzlu+L4hfKEiy6I50J4n8KgVdJ5VZn3ZeZcYOc1/R3pMoxb6
812IIbNJ5rLUvOQDp3RCqGJkSt1vL7v57lBD</vt:lpwstr>
  </property>
  <property fmtid="{D5CDD505-2E9C-101B-9397-08002B2CF9AE}" pid="19" name="_2015_ms_pID_7253432">
    <vt:lpwstr>88u7A0n5rhd1z2BlremrA/6ojA4mzYZEUVS9
O/Jk2DLmgXMBF/P15aba9YK4CRILPw==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