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 autoAdjust="0"/>
    <p:restoredTop sz="95428" autoAdjust="0"/>
  </p:normalViewPr>
  <p:slideViewPr>
    <p:cSldViewPr showGuides="1">
      <p:cViewPr varScale="1">
        <p:scale>
          <a:sx n="86" d="100"/>
          <a:sy n="86" d="100"/>
        </p:scale>
        <p:origin x="936" y="60"/>
      </p:cViewPr>
      <p:guideLst>
        <p:guide orient="horz" pos="4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378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7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租期定时器是</a:t>
            </a:r>
            <a:r>
              <a:rPr lang="zh-CN" altLang="en-US" dirty="0" smtClean="0"/>
              <a:t>地址</a:t>
            </a:r>
            <a:r>
              <a:rPr lang="zh-CN" altLang="zh-CN" dirty="0" smtClean="0"/>
              <a:t>失效进程中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最后一个定时器</a:t>
            </a:r>
            <a:r>
              <a:rPr lang="zh-CN" altLang="en-US" dirty="0" smtClean="0"/>
              <a:t>，超时时间为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地址的租期时间</a:t>
            </a:r>
            <a:r>
              <a:rPr lang="zh-CN" altLang="zh-CN" dirty="0" smtClean="0"/>
              <a:t>。如果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客户端在租期失效定时器超时前没有收到</a:t>
            </a:r>
            <a:r>
              <a:rPr lang="zh-CN" altLang="en-US" dirty="0" smtClean="0"/>
              <a:t>服务器的</a:t>
            </a:r>
            <a:r>
              <a:rPr lang="zh-CN" altLang="zh-CN" dirty="0" smtClean="0"/>
              <a:t>任何回应，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客户端必须立刻</a:t>
            </a:r>
            <a:r>
              <a:rPr lang="zh-CN" altLang="en-US" dirty="0" smtClean="0"/>
              <a:t>停止使用</a:t>
            </a:r>
            <a:r>
              <a:rPr lang="zh-CN" altLang="zh-CN" dirty="0" smtClean="0"/>
              <a:t>现有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 Release</a:t>
            </a:r>
            <a:r>
              <a:rPr lang="zh-CN" altLang="en-US" dirty="0" smtClean="0"/>
              <a:t>报文，并</a:t>
            </a:r>
            <a:r>
              <a:rPr lang="zh-CN" altLang="zh-CN" dirty="0" smtClean="0"/>
              <a:t>进入初始化状态。</a:t>
            </a:r>
            <a:r>
              <a:rPr lang="zh-CN" altLang="en-US" dirty="0" smtClean="0"/>
              <a:t>然后，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重新</a:t>
            </a:r>
            <a:r>
              <a:rPr lang="zh-CN" altLang="zh-CN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发现报文，申请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DHCP</a:t>
            </a:r>
            <a:r>
              <a:rPr lang="zh-CN" altLang="zh-CN" dirty="0" smtClean="0"/>
              <a:t>支持配置两种地址池，包括全局地址池和接口地址池。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enable</a:t>
            </a:r>
            <a:r>
              <a:rPr lang="zh-CN" altLang="en-US" dirty="0" smtClean="0"/>
              <a:t>命令用来使能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功能。在配置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服务器时，</a:t>
            </a:r>
            <a:r>
              <a:rPr lang="zh-CN" altLang="zh-CN" dirty="0" smtClean="0"/>
              <a:t>必须先执行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enable</a:t>
            </a:r>
            <a:r>
              <a:rPr lang="zh-CN" altLang="zh-CN" dirty="0" smtClean="0"/>
              <a:t>命令，才能配置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的其他</a:t>
            </a:r>
            <a:r>
              <a:rPr lang="zh-CN" altLang="zh-CN" dirty="0" smtClean="0"/>
              <a:t>功能并生效。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select interface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用来</a:t>
            </a:r>
            <a:r>
              <a:rPr lang="zh-CN" altLang="zh-CN" dirty="0" smtClean="0"/>
              <a:t>关联接口和接口地址池，为连接到接口的主机提供配置信息。在本示例中，接口</a:t>
            </a:r>
            <a:r>
              <a:rPr lang="en-US" altLang="zh-CN" dirty="0" smtClean="0"/>
              <a:t>GigabitEthernet 0/0/0</a:t>
            </a:r>
            <a:r>
              <a:rPr lang="zh-CN" altLang="zh-CN" dirty="0" smtClean="0"/>
              <a:t>被加入接口地址池中。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</a:t>
            </a:r>
            <a:r>
              <a:rPr lang="en-US" altLang="zh-CN" b="1" dirty="0" err="1" smtClean="0"/>
              <a:t>dns</a:t>
            </a:r>
            <a:r>
              <a:rPr lang="en-US" altLang="zh-CN" b="1" dirty="0" smtClean="0"/>
              <a:t>-list</a:t>
            </a:r>
            <a:r>
              <a:rPr lang="zh-CN" altLang="en-US" dirty="0" smtClean="0"/>
              <a:t>命令用来指定接口地址池下的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服务器地址。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excluded-ip-address</a:t>
            </a:r>
            <a:r>
              <a:rPr lang="zh-CN" altLang="en-US" dirty="0" smtClean="0"/>
              <a:t>命令用来配置接口地址池中不参与自动分配的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地址范围。</a:t>
            </a:r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dhcp</a:t>
            </a:r>
            <a:r>
              <a:rPr lang="en-US" altLang="zh-CN" b="1" dirty="0" smtClean="0"/>
              <a:t> server lease</a:t>
            </a:r>
            <a:r>
              <a:rPr lang="zh-CN" altLang="en-US" dirty="0" smtClean="0"/>
              <a:t>命令用来配置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服务器接口地址池中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地址的租用有效期限功能。缺省情况下，接口地址池中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地址的租用有效期限为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263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每个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定义一个或多个全局地址池</a:t>
            </a:r>
            <a:r>
              <a:rPr lang="zh-CN" altLang="en-US" dirty="0" smtClean="0"/>
              <a:t>和</a:t>
            </a:r>
            <a:r>
              <a:rPr lang="zh-CN" altLang="zh-CN" dirty="0" smtClean="0"/>
              <a:t>接口地址池。</a:t>
            </a:r>
            <a:r>
              <a:rPr lang="zh-CN" altLang="en-US" dirty="0" smtClean="0"/>
              <a:t>本例中</a:t>
            </a:r>
            <a:r>
              <a:rPr lang="zh-CN" altLang="zh-CN" dirty="0" smtClean="0"/>
              <a:t>执行</a:t>
            </a:r>
            <a:r>
              <a:rPr lang="en-US" altLang="zh-CN" b="1" dirty="0" smtClean="0"/>
              <a:t>display ip pool</a:t>
            </a:r>
            <a:r>
              <a:rPr lang="zh-CN" altLang="zh-CN" dirty="0" smtClean="0"/>
              <a:t>命令查看接口地址池的属性。</a:t>
            </a:r>
            <a:r>
              <a:rPr lang="en-US" altLang="zh-CN" dirty="0" smtClean="0"/>
              <a:t>display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包含</a:t>
            </a:r>
            <a:r>
              <a:rPr lang="zh-CN" altLang="en-US" dirty="0" smtClean="0"/>
              <a:t>地址池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地址范围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还包括</a:t>
            </a:r>
            <a:r>
              <a:rPr lang="en-US" altLang="zh-CN" dirty="0" smtClean="0"/>
              <a:t>IP</a:t>
            </a:r>
            <a:r>
              <a:rPr lang="zh-CN" altLang="zh-CN" dirty="0" smtClean="0"/>
              <a:t>网关，子网掩码等信息。</a:t>
            </a:r>
          </a:p>
        </p:txBody>
      </p:sp>
    </p:spTree>
    <p:extLst>
      <p:ext uri="{BB962C8B-B14F-4D97-AF65-F5344CB8AC3E}">
        <p14:creationId xmlns:p14="http://schemas.microsoft.com/office/powerpoint/2010/main" val="56815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在</a:t>
            </a:r>
            <a:r>
              <a:rPr lang="zh-CN" altLang="en-US" dirty="0" smtClean="0">
                <a:latin typeface="+mn-ea"/>
                <a:ea typeface="+mn-ea"/>
              </a:rPr>
              <a:t>本示例中</a:t>
            </a:r>
            <a:r>
              <a:rPr lang="zh-CN" altLang="zh-CN" dirty="0" smtClean="0">
                <a:latin typeface="+mn-ea"/>
                <a:ea typeface="+mn-ea"/>
              </a:rPr>
              <a:t>，配置了一个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全局地址池。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ip pool</a:t>
            </a:r>
            <a:r>
              <a:rPr lang="zh-CN" altLang="en-US" dirty="0" smtClean="0">
                <a:latin typeface="+mn-ea"/>
                <a:ea typeface="+mn-ea"/>
              </a:rPr>
              <a:t>命令用来创建全局地址池。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network</a:t>
            </a:r>
            <a:r>
              <a:rPr lang="zh-CN" altLang="en-US" dirty="0" smtClean="0">
                <a:latin typeface="+mn-ea"/>
                <a:ea typeface="+mn-ea"/>
              </a:rPr>
              <a:t>命令用来配置全局地址池下可分配的网段地址。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gateway-list</a:t>
            </a:r>
            <a:r>
              <a:rPr lang="zh-CN" altLang="en-US" dirty="0" smtClean="0">
                <a:latin typeface="+mn-ea"/>
                <a:ea typeface="+mn-ea"/>
              </a:rPr>
              <a:t>命令用来配置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服务器全局地址池的出口网关地址。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smtClean="0">
                <a:latin typeface="+mn-ea"/>
                <a:ea typeface="+mn-ea"/>
              </a:rPr>
              <a:t>lease</a:t>
            </a:r>
            <a:r>
              <a:rPr lang="zh-CN" altLang="en-US" dirty="0" smtClean="0">
                <a:latin typeface="+mn-ea"/>
                <a:ea typeface="+mn-ea"/>
              </a:rPr>
              <a:t>命令用来配置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全局地址池下的地址租期。缺省情况下，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地址租期是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天。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b="1" dirty="0" err="1" smtClean="0">
                <a:latin typeface="+mn-ea"/>
                <a:ea typeface="+mn-ea"/>
              </a:rPr>
              <a:t>dhcp</a:t>
            </a:r>
            <a:r>
              <a:rPr lang="en-US" altLang="zh-CN" b="1" dirty="0" smtClean="0">
                <a:latin typeface="+mn-ea"/>
                <a:ea typeface="+mn-ea"/>
              </a:rPr>
              <a:t> select global</a:t>
            </a:r>
            <a:r>
              <a:rPr lang="zh-CN" altLang="en-US" dirty="0" smtClean="0">
                <a:latin typeface="+mn-ea"/>
                <a:ea typeface="+mn-ea"/>
              </a:rPr>
              <a:t>命令用来使能接口的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服务器功能。</a:t>
            </a:r>
            <a:endParaRPr lang="zh-CN" altLang="zh-CN" dirty="0" smtClean="0">
              <a:latin typeface="+mn-ea"/>
              <a:ea typeface="+mn-ea"/>
            </a:endParaRPr>
          </a:p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4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display ip pool</a:t>
            </a:r>
            <a:r>
              <a:rPr lang="zh-CN" altLang="zh-CN" smtClean="0"/>
              <a:t>命令</a:t>
            </a:r>
            <a:r>
              <a:rPr lang="zh-CN" altLang="en-US" smtClean="0"/>
              <a:t>可以</a:t>
            </a:r>
            <a:r>
              <a:rPr lang="zh-CN" altLang="zh-CN" smtClean="0"/>
              <a:t>查看</a:t>
            </a:r>
            <a:r>
              <a:rPr lang="zh-CN" altLang="en-US" smtClean="0"/>
              <a:t>全局</a:t>
            </a:r>
            <a:r>
              <a:rPr lang="en-US" altLang="zh-CN" smtClean="0"/>
              <a:t>IP</a:t>
            </a:r>
            <a:r>
              <a:rPr lang="zh-CN" altLang="zh-CN" smtClean="0"/>
              <a:t>地址池信息。管理员可以查看地址池的网关、子网掩码、</a:t>
            </a:r>
            <a:r>
              <a:rPr lang="en-US" altLang="zh-CN" smtClean="0"/>
              <a:t>IP</a:t>
            </a:r>
            <a:r>
              <a:rPr lang="zh-CN" altLang="zh-CN" smtClean="0"/>
              <a:t>地址统计信息等内容，监控地址池的使用情况，了解已分配的</a:t>
            </a:r>
            <a:r>
              <a:rPr lang="en-US" altLang="zh-CN" smtClean="0"/>
              <a:t>IP</a:t>
            </a:r>
            <a:r>
              <a:rPr lang="zh-CN" altLang="zh-CN" smtClean="0"/>
              <a:t>地址数量，以及其他使用统计信息。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24256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 smtClean="0"/>
              <a:t>IP</a:t>
            </a:r>
            <a:r>
              <a:rPr lang="zh-CN" altLang="zh-CN" smtClean="0"/>
              <a:t>地址池中，应该排除分配给</a:t>
            </a:r>
            <a:r>
              <a:rPr lang="en-US" altLang="zh-CN" smtClean="0"/>
              <a:t>DNS</a:t>
            </a:r>
            <a:r>
              <a:rPr lang="zh-CN" altLang="zh-CN" smtClean="0"/>
              <a:t>等服务器的</a:t>
            </a:r>
            <a:r>
              <a:rPr lang="en-US" altLang="zh-CN" smtClean="0"/>
              <a:t>IP</a:t>
            </a:r>
            <a:r>
              <a:rPr lang="zh-CN" altLang="zh-CN" smtClean="0"/>
              <a:t>地址，</a:t>
            </a:r>
            <a:r>
              <a:rPr lang="en-US" altLang="zh-CN" smtClean="0"/>
              <a:t>DHCP</a:t>
            </a:r>
            <a:r>
              <a:rPr lang="zh-CN" altLang="zh-CN" smtClean="0"/>
              <a:t>服务器接口的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等</a:t>
            </a:r>
            <a:r>
              <a:rPr lang="zh-CN" altLang="zh-CN" smtClean="0"/>
              <a:t>，避免</a:t>
            </a:r>
            <a:r>
              <a:rPr lang="en-US" altLang="zh-CN" smtClean="0"/>
              <a:t>IP</a:t>
            </a:r>
            <a:r>
              <a:rPr lang="zh-CN" altLang="zh-CN" smtClean="0"/>
              <a:t>地址冲突。</a:t>
            </a:r>
          </a:p>
          <a:p>
            <a:r>
              <a:rPr lang="zh-CN" altLang="en-US" smtClean="0"/>
              <a:t>默认的</a:t>
            </a:r>
            <a:r>
              <a:rPr lang="en-US" altLang="zh-CN" smtClean="0"/>
              <a:t>IP</a:t>
            </a:r>
            <a:r>
              <a:rPr lang="zh-CN" altLang="en-US" smtClean="0"/>
              <a:t>地址租期是</a:t>
            </a:r>
            <a:r>
              <a:rPr lang="en-US" altLang="zh-CN" smtClean="0"/>
              <a:t>86400</a:t>
            </a:r>
            <a:r>
              <a:rPr lang="zh-CN" altLang="en-US" smtClean="0"/>
              <a:t>秒，即一天。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4127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8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在大型</a:t>
            </a:r>
            <a:r>
              <a:rPr lang="zh-CN" altLang="zh-CN" smtClean="0"/>
              <a:t>企业网络</a:t>
            </a:r>
            <a:r>
              <a:rPr lang="zh-CN" altLang="en-US" smtClean="0"/>
              <a:t>中，一般会有大量的主机等</a:t>
            </a:r>
            <a:r>
              <a:rPr lang="zh-CN" altLang="zh-CN" smtClean="0"/>
              <a:t>终端</a:t>
            </a:r>
            <a:r>
              <a:rPr lang="zh-CN" altLang="en-US" smtClean="0"/>
              <a:t>设备。</a:t>
            </a:r>
            <a:r>
              <a:rPr lang="zh-CN" altLang="zh-CN" smtClean="0"/>
              <a:t>每个终端都需要</a:t>
            </a:r>
            <a:r>
              <a:rPr lang="zh-CN" altLang="en-US" smtClean="0"/>
              <a:t>配置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等网络参数才能接入网络</a:t>
            </a:r>
            <a:r>
              <a:rPr lang="zh-CN" altLang="zh-CN" smtClean="0"/>
              <a:t>。在小型网络中，终端数量很少，可以手动配置</a:t>
            </a:r>
            <a:r>
              <a:rPr lang="en-US" altLang="zh-CN" smtClean="0"/>
              <a:t>IP</a:t>
            </a:r>
            <a:r>
              <a:rPr lang="zh-CN" altLang="zh-CN" smtClean="0"/>
              <a:t>地址。但是在大中型网络中，终端数量很多，手动配置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工作量大</a:t>
            </a:r>
            <a:r>
              <a:rPr lang="zh-CN" altLang="zh-CN" smtClean="0"/>
              <a:t>，而且</a:t>
            </a:r>
            <a:r>
              <a:rPr lang="zh-CN" altLang="en-US" smtClean="0"/>
              <a:t>配置时</a:t>
            </a:r>
            <a:r>
              <a:rPr lang="zh-CN" altLang="zh-CN" smtClean="0"/>
              <a:t>容易导致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冲突等错误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en-US" altLang="zh-CN" smtClean="0"/>
              <a:t>DHCP</a:t>
            </a:r>
            <a:r>
              <a:rPr lang="zh-CN" altLang="zh-CN" smtClean="0"/>
              <a:t>可以为网络终端动态分配</a:t>
            </a:r>
            <a:r>
              <a:rPr lang="en-US" altLang="zh-CN" smtClean="0"/>
              <a:t>IP</a:t>
            </a:r>
            <a:r>
              <a:rPr lang="zh-CN" altLang="zh-CN" smtClean="0"/>
              <a:t>地址</a:t>
            </a:r>
            <a:r>
              <a:rPr lang="zh-CN" altLang="en-US" smtClean="0"/>
              <a:t>，解决了手工配置</a:t>
            </a:r>
            <a:r>
              <a:rPr lang="en-US" altLang="zh-CN" smtClean="0"/>
              <a:t>IP</a:t>
            </a:r>
            <a:r>
              <a:rPr lang="zh-CN" altLang="en-US" smtClean="0"/>
              <a:t>地址时的各种问题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9792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客户端初次接入网络时，</a:t>
            </a:r>
            <a:r>
              <a:rPr lang="zh-CN" altLang="en-US" dirty="0" smtClean="0">
                <a:latin typeface="+mn-ea"/>
                <a:ea typeface="+mn-ea"/>
              </a:rPr>
              <a:t>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发现报文（</a:t>
            </a:r>
            <a:r>
              <a:rPr lang="en-US" altLang="zh-CN" dirty="0" smtClean="0">
                <a:latin typeface="+mn-ea"/>
                <a:ea typeface="+mn-ea"/>
              </a:rPr>
              <a:t>DHCP Discover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用于查找和</a:t>
            </a:r>
            <a:r>
              <a:rPr lang="zh-CN" altLang="zh-CN" dirty="0" smtClean="0">
                <a:latin typeface="+mn-ea"/>
                <a:ea typeface="+mn-ea"/>
              </a:rPr>
              <a:t>定位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发现报文后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zh-CN" dirty="0" smtClean="0">
                <a:latin typeface="+mn-ea"/>
                <a:ea typeface="+mn-ea"/>
              </a:rPr>
              <a:t>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提供报文（</a:t>
            </a:r>
            <a:r>
              <a:rPr lang="en-US" altLang="zh-CN" dirty="0" smtClean="0">
                <a:latin typeface="+mn-ea"/>
                <a:ea typeface="+mn-ea"/>
              </a:rPr>
              <a:t>DHCP Offer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此</a:t>
            </a:r>
            <a:r>
              <a:rPr lang="zh-CN" altLang="zh-CN" dirty="0" smtClean="0">
                <a:latin typeface="+mn-ea"/>
                <a:ea typeface="+mn-ea"/>
              </a:rPr>
              <a:t>报文中包含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地址等</a:t>
            </a:r>
            <a:r>
              <a:rPr lang="zh-CN" altLang="zh-CN" dirty="0" smtClean="0">
                <a:latin typeface="+mn-ea"/>
                <a:ea typeface="+mn-ea"/>
              </a:rPr>
              <a:t>配置信息。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收到服务器发送的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提供报文</a:t>
            </a:r>
            <a:r>
              <a:rPr lang="zh-CN" altLang="zh-CN" dirty="0" smtClean="0">
                <a:latin typeface="+mn-ea"/>
                <a:ea typeface="+mn-ea"/>
              </a:rPr>
              <a:t>后，</a:t>
            </a:r>
            <a:r>
              <a:rPr lang="zh-CN" altLang="en-US" dirty="0" smtClean="0">
                <a:latin typeface="+mn-ea"/>
                <a:ea typeface="+mn-ea"/>
              </a:rPr>
              <a:t>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请求报文（</a:t>
            </a:r>
            <a:r>
              <a:rPr lang="en-US" altLang="zh-CN" dirty="0" smtClean="0">
                <a:latin typeface="+mn-ea"/>
                <a:ea typeface="+mn-ea"/>
              </a:rPr>
              <a:t>DHCP Request</a:t>
            </a:r>
            <a:r>
              <a:rPr lang="zh-CN" altLang="zh-CN" dirty="0" smtClean="0">
                <a:latin typeface="+mn-ea"/>
                <a:ea typeface="+mn-ea"/>
              </a:rPr>
              <a:t>）</a:t>
            </a:r>
            <a:r>
              <a:rPr lang="zh-CN" altLang="en-US" dirty="0" smtClean="0">
                <a:latin typeface="+mn-ea"/>
                <a:ea typeface="+mn-ea"/>
              </a:rPr>
              <a:t>，另外在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获取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地址并</a:t>
            </a:r>
            <a:r>
              <a:rPr lang="zh-CN" altLang="zh-CN" dirty="0" smtClean="0">
                <a:latin typeface="+mn-ea"/>
                <a:ea typeface="+mn-ea"/>
              </a:rPr>
              <a:t>重启后，</a:t>
            </a:r>
            <a:r>
              <a:rPr lang="zh-CN" altLang="en-US" dirty="0" smtClean="0">
                <a:latin typeface="+mn-ea"/>
                <a:ea typeface="+mn-ea"/>
              </a:rPr>
              <a:t>同样也会发送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请求报文，</a:t>
            </a:r>
            <a:r>
              <a:rPr lang="zh-CN" altLang="en-US" dirty="0" smtClean="0">
                <a:latin typeface="+mn-ea"/>
                <a:ea typeface="+mn-ea"/>
              </a:rPr>
              <a:t>用于</a:t>
            </a:r>
            <a:r>
              <a:rPr lang="zh-CN" altLang="zh-CN" dirty="0" smtClean="0">
                <a:latin typeface="+mn-ea"/>
                <a:ea typeface="+mn-ea"/>
              </a:rPr>
              <a:t>确认分配的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地址等</a:t>
            </a:r>
            <a:r>
              <a:rPr lang="zh-CN" altLang="en-US" dirty="0" smtClean="0">
                <a:latin typeface="+mn-ea"/>
                <a:ea typeface="+mn-ea"/>
              </a:rPr>
              <a:t>配置</a:t>
            </a:r>
            <a:r>
              <a:rPr lang="zh-CN" altLang="zh-CN" dirty="0" smtClean="0">
                <a:latin typeface="+mn-ea"/>
                <a:ea typeface="+mn-ea"/>
              </a:rPr>
              <a:t>信息。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客户端获取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</a:t>
            </a:r>
            <a:r>
              <a:rPr lang="zh-CN" altLang="en-US" dirty="0" smtClean="0">
                <a:latin typeface="+mn-ea"/>
                <a:ea typeface="+mn-ea"/>
              </a:rPr>
              <a:t>租期快要到期时</a:t>
            </a:r>
            <a:r>
              <a:rPr lang="zh-CN" altLang="zh-CN" dirty="0" smtClean="0">
                <a:latin typeface="+mn-ea"/>
                <a:ea typeface="+mn-ea"/>
              </a:rPr>
              <a:t>，也发送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</a:t>
            </a:r>
            <a:r>
              <a:rPr lang="zh-CN" altLang="en-US" dirty="0" smtClean="0">
                <a:latin typeface="+mn-ea"/>
                <a:ea typeface="+mn-ea"/>
              </a:rPr>
              <a:t>向服务器申请</a:t>
            </a:r>
            <a:r>
              <a:rPr lang="zh-CN" altLang="zh-CN" dirty="0" smtClean="0">
                <a:latin typeface="+mn-ea"/>
                <a:ea typeface="+mn-ea"/>
              </a:rPr>
              <a:t>延长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地址租期。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客户端发送的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会回复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确认报文（</a:t>
            </a:r>
            <a:r>
              <a:rPr lang="en-US" altLang="zh-CN" dirty="0" smtClean="0">
                <a:latin typeface="+mn-ea"/>
                <a:ea typeface="+mn-ea"/>
              </a:rPr>
              <a:t>DHCP ACK</a:t>
            </a:r>
            <a:r>
              <a:rPr lang="zh-CN" altLang="zh-CN" dirty="0" smtClean="0">
                <a:latin typeface="+mn-ea"/>
                <a:ea typeface="+mn-ea"/>
              </a:rPr>
              <a:t>）。</a:t>
            </a:r>
            <a:r>
              <a:rPr lang="zh-CN" altLang="en-US" dirty="0" smtClean="0">
                <a:latin typeface="+mn-ea"/>
                <a:ea typeface="+mn-ea"/>
              </a:rPr>
              <a:t>客户端</a:t>
            </a:r>
            <a:r>
              <a:rPr lang="zh-CN" altLang="zh-CN" dirty="0" smtClean="0">
                <a:latin typeface="+mn-ea"/>
                <a:ea typeface="+mn-ea"/>
              </a:rPr>
              <a:t>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确认报文后，</a:t>
            </a:r>
            <a:r>
              <a:rPr lang="zh-CN" altLang="en-US" dirty="0" smtClean="0">
                <a:latin typeface="+mn-ea"/>
                <a:ea typeface="+mn-ea"/>
              </a:rPr>
              <a:t>会将</a:t>
            </a:r>
            <a:r>
              <a:rPr lang="zh-CN" altLang="zh-CN" dirty="0" smtClean="0">
                <a:latin typeface="+mn-ea"/>
                <a:ea typeface="+mn-ea"/>
              </a:rPr>
              <a:t>获取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地址等信息</a:t>
            </a:r>
            <a:r>
              <a:rPr lang="zh-CN" altLang="en-US" dirty="0" smtClean="0">
                <a:latin typeface="+mn-ea"/>
                <a:ea typeface="+mn-ea"/>
              </a:rPr>
              <a:t>进行配置和使用</a:t>
            </a:r>
            <a:r>
              <a:rPr lang="zh-CN" altLang="zh-CN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zh-CN" altLang="zh-CN" dirty="0" smtClean="0">
                <a:latin typeface="+mn-ea"/>
                <a:ea typeface="+mn-ea"/>
              </a:rPr>
              <a:t>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服务器收到</a:t>
            </a:r>
            <a:r>
              <a:rPr lang="en-US" altLang="zh-CN" dirty="0" smtClean="0">
                <a:latin typeface="+mn-ea"/>
                <a:ea typeface="+mn-ea"/>
              </a:rPr>
              <a:t>DHCP-REQUEST</a:t>
            </a:r>
            <a:r>
              <a:rPr lang="zh-CN" altLang="en-US" dirty="0" smtClean="0">
                <a:latin typeface="+mn-ea"/>
                <a:ea typeface="+mn-ea"/>
              </a:rPr>
              <a:t>报文后，没有找到相应的租约记录，则发送</a:t>
            </a:r>
            <a:r>
              <a:rPr lang="en-US" altLang="zh-CN" dirty="0" smtClean="0">
                <a:latin typeface="+mn-ea"/>
                <a:ea typeface="+mn-ea"/>
              </a:rPr>
              <a:t>DHCP-NAK</a:t>
            </a:r>
            <a:r>
              <a:rPr lang="zh-CN" altLang="en-US" dirty="0" smtClean="0">
                <a:latin typeface="+mn-ea"/>
                <a:ea typeface="+mn-ea"/>
              </a:rPr>
              <a:t>报文作为应答，告知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客户端无法分配合适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地址。</a:t>
            </a:r>
            <a:endParaRPr lang="en-US" altLang="zh-CN" dirty="0" smtClean="0">
              <a:latin typeface="+mn-ea"/>
              <a:ea typeface="+mn-ea"/>
            </a:endParaRPr>
          </a:p>
          <a:p>
            <a:pPr marL="228600" indent="-2286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zh-CN" altLang="zh-CN" dirty="0" smtClean="0">
                <a:latin typeface="+mn-ea"/>
                <a:ea typeface="+mn-ea"/>
              </a:rPr>
              <a:t>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释放报文（</a:t>
            </a:r>
            <a:r>
              <a:rPr lang="en-US" altLang="zh-CN" dirty="0" smtClean="0">
                <a:latin typeface="+mn-ea"/>
                <a:ea typeface="+mn-ea"/>
              </a:rPr>
              <a:t>DHCP Release</a:t>
            </a:r>
            <a:r>
              <a:rPr lang="zh-CN" altLang="zh-CN" dirty="0" smtClean="0">
                <a:latin typeface="+mn-ea"/>
                <a:ea typeface="+mn-ea"/>
              </a:rPr>
              <a:t>）</a:t>
            </a:r>
            <a:r>
              <a:rPr lang="zh-CN" altLang="en-US" dirty="0" smtClean="0">
                <a:latin typeface="+mn-ea"/>
                <a:ea typeface="+mn-ea"/>
              </a:rPr>
              <a:t>来</a:t>
            </a:r>
            <a:r>
              <a:rPr lang="zh-CN" altLang="zh-CN" dirty="0" smtClean="0">
                <a:latin typeface="+mn-ea"/>
                <a:ea typeface="+mn-ea"/>
              </a:rPr>
              <a:t>释放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地址。收到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释放报文后，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</a:t>
            </a:r>
            <a:r>
              <a:rPr lang="zh-CN" altLang="en-US" dirty="0" smtClean="0">
                <a:latin typeface="+mn-ea"/>
                <a:ea typeface="+mn-ea"/>
              </a:rPr>
              <a:t>可以</a:t>
            </a:r>
            <a:r>
              <a:rPr lang="zh-CN" altLang="zh-CN" dirty="0" smtClean="0">
                <a:latin typeface="+mn-ea"/>
                <a:ea typeface="+mn-ea"/>
              </a:rPr>
              <a:t>把该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地址分配给其他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客户端。</a:t>
            </a:r>
          </a:p>
        </p:txBody>
      </p:sp>
    </p:spTree>
    <p:extLst>
      <p:ext uri="{BB962C8B-B14F-4D97-AF65-F5344CB8AC3E}">
        <p14:creationId xmlns:p14="http://schemas.microsoft.com/office/powerpoint/2010/main" val="202957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ARG3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路由器和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交换机都可以作为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服务器，为</a:t>
            </a:r>
            <a:r>
              <a:rPr lang="zh-CN" altLang="en-US" dirty="0" smtClean="0"/>
              <a:t>主机等设备</a:t>
            </a:r>
            <a:r>
              <a:rPr lang="zh-CN" altLang="zh-CN" dirty="0" smtClean="0"/>
              <a:t>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服务器的</a:t>
            </a:r>
            <a:r>
              <a:rPr lang="zh-CN" altLang="zh-CN" dirty="0" smtClean="0"/>
              <a:t>地址池</a:t>
            </a:r>
            <a:r>
              <a:rPr lang="zh-CN" altLang="en-US" dirty="0" smtClean="0"/>
              <a:t>是</a:t>
            </a:r>
            <a:r>
              <a:rPr lang="zh-CN" altLang="zh-CN" dirty="0" smtClean="0"/>
              <a:t>用来定义分配给</a:t>
            </a:r>
            <a:r>
              <a:rPr lang="zh-CN" altLang="en-US" dirty="0" smtClean="0"/>
              <a:t>主机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范围，有两种形式</a:t>
            </a:r>
            <a:r>
              <a:rPr lang="zh-CN" altLang="zh-CN" dirty="0" smtClean="0"/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zh-CN" dirty="0" smtClean="0"/>
              <a:t>接口地址池为连接到同一网段的</a:t>
            </a:r>
            <a:r>
              <a:rPr lang="zh-CN" altLang="en-US" dirty="0" smtClean="0"/>
              <a:t>主机或</a:t>
            </a:r>
            <a:r>
              <a:rPr lang="zh-CN" altLang="zh-CN" dirty="0" smtClean="0"/>
              <a:t>终端分配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地址。可以</a:t>
            </a:r>
            <a:r>
              <a:rPr lang="zh-CN" altLang="en-US" dirty="0" smtClean="0"/>
              <a:t>在服务器的接口下</a:t>
            </a:r>
            <a:r>
              <a:rPr lang="zh-CN" altLang="zh-CN" dirty="0" smtClean="0"/>
              <a:t>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select interface</a:t>
            </a:r>
            <a:r>
              <a:rPr lang="zh-CN" altLang="zh-CN" dirty="0" smtClean="0"/>
              <a:t>命令，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服务器采用接口地址池的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服务器模式为客户端分配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zh-CN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zh-CN" dirty="0" smtClean="0"/>
              <a:t>全局地址池为所有连接到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服务器的终端分配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地址。可以</a:t>
            </a:r>
            <a:r>
              <a:rPr lang="zh-CN" altLang="en-US" dirty="0" smtClean="0"/>
              <a:t>在服务器的接口下</a:t>
            </a:r>
            <a:r>
              <a:rPr lang="zh-CN" altLang="zh-CN" dirty="0" smtClean="0"/>
              <a:t>执行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select global</a:t>
            </a:r>
            <a:r>
              <a:rPr lang="zh-CN" altLang="en-US" dirty="0" smtClean="0"/>
              <a:t>命令，配置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服务器采用全局地址池的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服务器模式为客户端分配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zh-CN" dirty="0" smtClean="0"/>
              <a:t>接口地址池的优先级比全局地址池高。配置了全局地址池后，如果又在接口上配置了地址池，客户端</a:t>
            </a:r>
            <a:r>
              <a:rPr lang="zh-CN" altLang="en-US" dirty="0" smtClean="0"/>
              <a:t>将会</a:t>
            </a:r>
            <a:r>
              <a:rPr lang="zh-CN" altLang="zh-CN" dirty="0" smtClean="0"/>
              <a:t>从接口地址池</a:t>
            </a:r>
            <a:r>
              <a:rPr lang="zh-CN" altLang="en-US" dirty="0" smtClean="0"/>
              <a:t>中</a:t>
            </a:r>
            <a:r>
              <a:rPr lang="zh-CN" altLang="zh-CN" dirty="0" smtClean="0"/>
              <a:t>获取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地址。在</a:t>
            </a:r>
            <a:r>
              <a:rPr lang="en-US" altLang="zh-CN" dirty="0" smtClean="0"/>
              <a:t>X7</a:t>
            </a:r>
            <a:r>
              <a:rPr lang="zh-CN" altLang="en-US" dirty="0" smtClean="0"/>
              <a:t>系列</a:t>
            </a:r>
            <a:r>
              <a:rPr lang="zh-CN" altLang="zh-CN" dirty="0" smtClean="0"/>
              <a:t>交换机上，只能在</a:t>
            </a:r>
            <a:r>
              <a:rPr lang="en-US" altLang="zh-CN" dirty="0" smtClean="0"/>
              <a:t>VLANIF</a:t>
            </a:r>
            <a:r>
              <a:rPr lang="zh-CN" altLang="zh-CN" dirty="0" smtClean="0"/>
              <a:t>逻辑接口上配置接口地址池。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38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/>
              <a:t>为了获取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等</a:t>
            </a:r>
            <a:r>
              <a:rPr lang="zh-CN" altLang="zh-CN" dirty="0" smtClean="0"/>
              <a:t>配置信息，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客户端需要和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进行报文交互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zh-CN" dirty="0" smtClean="0"/>
              <a:t>首先，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发现报文</a:t>
            </a:r>
            <a:r>
              <a:rPr lang="zh-CN" altLang="en-US" dirty="0" smtClean="0"/>
              <a:t>来发现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</a:t>
            </a:r>
            <a:r>
              <a:rPr lang="zh-CN" altLang="zh-CN" dirty="0" smtClean="0"/>
              <a:t>。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会</a:t>
            </a:r>
            <a:r>
              <a:rPr lang="zh-CN" altLang="zh-CN" dirty="0" smtClean="0"/>
              <a:t>选取一个未分配的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提供报文。</a:t>
            </a:r>
            <a:r>
              <a:rPr lang="zh-CN" altLang="en-US" dirty="0" smtClean="0"/>
              <a:t>此</a:t>
            </a:r>
            <a:r>
              <a:rPr lang="zh-CN" altLang="zh-CN" dirty="0" smtClean="0"/>
              <a:t>报文中包含分配</a:t>
            </a:r>
            <a:r>
              <a:rPr lang="zh-CN" altLang="en-US" dirty="0" smtClean="0"/>
              <a:t>给客户端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地址和其他配置信息。如果</a:t>
            </a:r>
            <a:r>
              <a:rPr lang="zh-CN" altLang="en-US" dirty="0" smtClean="0"/>
              <a:t>存在</a:t>
            </a:r>
            <a:r>
              <a:rPr lang="zh-CN" altLang="zh-CN" dirty="0" smtClean="0"/>
              <a:t>多个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服务器，每个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服务器都</a:t>
            </a:r>
            <a:r>
              <a:rPr lang="zh-CN" altLang="en-US" dirty="0" smtClean="0"/>
              <a:t>会响应。</a:t>
            </a:r>
            <a:endParaRPr lang="zh-CN" altLang="zh-CN" dirty="0" smtClean="0"/>
          </a:p>
          <a:p>
            <a:pPr marL="0" lvl="1" eaLnBrk="1" hangingPunct="1"/>
            <a:r>
              <a:rPr lang="zh-CN" altLang="zh-CN" dirty="0" smtClean="0"/>
              <a:t>如果有多个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将会选择</a:t>
            </a:r>
            <a:r>
              <a:rPr lang="zh-CN" altLang="zh-CN" dirty="0" smtClean="0"/>
              <a:t>收到的第一个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提供报文，然后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请求报文，报文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包含</a:t>
            </a:r>
            <a:r>
              <a:rPr lang="zh-CN" altLang="en-US" dirty="0" smtClean="0"/>
              <a:t>请求</a:t>
            </a:r>
            <a:r>
              <a:rPr lang="zh-CN" altLang="zh-CN" dirty="0" smtClean="0"/>
              <a:t>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地址。收到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请求报文后，提供该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地址的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客户端发送一个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确认报文，包含提供的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地址和其他配置信息。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客户端收到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确认报文后，</a:t>
            </a:r>
            <a:r>
              <a:rPr lang="zh-CN" altLang="en-US" dirty="0" smtClean="0"/>
              <a:t>会发送</a:t>
            </a:r>
            <a:r>
              <a:rPr lang="zh-CN" altLang="zh-CN" dirty="0" smtClean="0"/>
              <a:t>免费</a:t>
            </a:r>
            <a:r>
              <a:rPr lang="en-US" altLang="zh-CN" dirty="0" smtClean="0"/>
              <a:t>ARP</a:t>
            </a:r>
            <a:r>
              <a:rPr lang="zh-CN" altLang="zh-CN" dirty="0" smtClean="0"/>
              <a:t>报文，检查网络中是否有其他主机使用分配的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地址。如果指定时间内没有收到</a:t>
            </a:r>
            <a:r>
              <a:rPr lang="en-US" altLang="zh-CN" dirty="0" smtClean="0"/>
              <a:t>ARP</a:t>
            </a:r>
            <a:r>
              <a:rPr lang="zh-CN" altLang="zh-CN" dirty="0" smtClean="0"/>
              <a:t>应答，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</a:t>
            </a:r>
            <a:r>
              <a:rPr lang="zh-CN" altLang="zh-CN" dirty="0" smtClean="0"/>
              <a:t>使用这个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地址。如果有主机使用该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地址，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</a:t>
            </a:r>
            <a:r>
              <a:rPr lang="zh-CN" altLang="zh-CN" dirty="0" smtClean="0"/>
              <a:t>向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服务器发送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拒绝报文，通知服务器该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地址已被占用。然后</a:t>
            </a:r>
            <a:r>
              <a:rPr lang="en-US" altLang="zh-CN" dirty="0" smtClean="0"/>
              <a:t>DHCP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会向服务器</a:t>
            </a:r>
            <a:r>
              <a:rPr lang="zh-CN" altLang="zh-CN" dirty="0" smtClean="0"/>
              <a:t>重新申请一个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332355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申请</a:t>
            </a:r>
            <a:r>
              <a:rPr lang="zh-CN" altLang="en-US" dirty="0" smtClean="0">
                <a:latin typeface="+mn-ea"/>
                <a:ea typeface="+mn-ea"/>
              </a:rPr>
              <a:t>到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</a:t>
            </a:r>
            <a:r>
              <a:rPr lang="zh-CN" altLang="en-US" dirty="0" smtClean="0">
                <a:latin typeface="+mn-ea"/>
                <a:ea typeface="+mn-ea"/>
              </a:rPr>
              <a:t>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中会保存</a:t>
            </a:r>
            <a:r>
              <a:rPr lang="zh-CN" altLang="zh-CN" dirty="0" smtClean="0">
                <a:latin typeface="+mn-ea"/>
                <a:ea typeface="+mn-ea"/>
              </a:rPr>
              <a:t>三个定时器，</a:t>
            </a:r>
            <a:r>
              <a:rPr lang="zh-CN" altLang="en-US" dirty="0" smtClean="0">
                <a:latin typeface="+mn-ea"/>
                <a:ea typeface="+mn-ea"/>
              </a:rPr>
              <a:t>分别用来</a:t>
            </a:r>
            <a:r>
              <a:rPr lang="zh-CN" altLang="zh-CN" dirty="0" smtClean="0">
                <a:latin typeface="+mn-ea"/>
                <a:ea typeface="+mn-ea"/>
              </a:rPr>
              <a:t>控制租期更新，租期重绑定和租期失效。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服务器为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客户端分配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地址时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指定</a:t>
            </a:r>
            <a:r>
              <a:rPr lang="zh-CN" altLang="en-US" dirty="0" smtClean="0">
                <a:latin typeface="+mn-ea"/>
                <a:ea typeface="+mn-ea"/>
              </a:rPr>
              <a:t>三个</a:t>
            </a:r>
            <a:r>
              <a:rPr lang="zh-CN" altLang="zh-CN" dirty="0" smtClean="0">
                <a:latin typeface="+mn-ea"/>
                <a:ea typeface="+mn-ea"/>
              </a:rPr>
              <a:t>定时器的值。如果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服务器没有</a:t>
            </a:r>
            <a:r>
              <a:rPr lang="zh-CN" altLang="en-US" dirty="0" smtClean="0">
                <a:latin typeface="+mn-ea"/>
                <a:ea typeface="+mn-ea"/>
              </a:rPr>
              <a:t>指定</a:t>
            </a:r>
            <a:r>
              <a:rPr lang="zh-CN" altLang="zh-CN" dirty="0" smtClean="0">
                <a:latin typeface="+mn-ea"/>
                <a:ea typeface="+mn-ea"/>
              </a:rPr>
              <a:t>定时器的值，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使用缺省值</a:t>
            </a:r>
            <a:r>
              <a:rPr lang="zh-CN" altLang="en-US" dirty="0" smtClean="0">
                <a:latin typeface="+mn-ea"/>
                <a:ea typeface="+mn-ea"/>
              </a:rPr>
              <a:t>，缺省租期为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天</a:t>
            </a:r>
            <a:r>
              <a:rPr lang="zh-CN" altLang="zh-CN" dirty="0" smtClean="0">
                <a:latin typeface="+mn-ea"/>
                <a:ea typeface="+mn-ea"/>
              </a:rPr>
              <a:t>。默认情况下，还剩下</a:t>
            </a:r>
            <a:r>
              <a:rPr lang="en-US" altLang="zh-CN" dirty="0" smtClean="0">
                <a:latin typeface="+mn-ea"/>
                <a:ea typeface="+mn-ea"/>
              </a:rPr>
              <a:t>50%</a:t>
            </a:r>
            <a:r>
              <a:rPr lang="zh-CN" altLang="zh-CN" dirty="0" smtClean="0">
                <a:latin typeface="+mn-ea"/>
                <a:ea typeface="+mn-ea"/>
              </a:rPr>
              <a:t>的租期</a:t>
            </a:r>
            <a:r>
              <a:rPr lang="zh-CN" altLang="en-US" dirty="0" smtClean="0">
                <a:latin typeface="+mn-ea"/>
                <a:ea typeface="+mn-ea"/>
              </a:rPr>
              <a:t>时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客户端开始</a:t>
            </a:r>
            <a:r>
              <a:rPr lang="zh-CN" altLang="en-US" dirty="0" smtClean="0">
                <a:latin typeface="+mn-ea"/>
                <a:ea typeface="+mn-ea"/>
              </a:rPr>
              <a:t>租约</a:t>
            </a:r>
            <a:r>
              <a:rPr lang="zh-CN" altLang="zh-CN" dirty="0" smtClean="0">
                <a:latin typeface="+mn-ea"/>
                <a:ea typeface="+mn-ea"/>
              </a:rPr>
              <a:t>更新过程，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客户端向分配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地址的服务器发送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</a:t>
            </a:r>
            <a:r>
              <a:rPr lang="zh-CN" altLang="en-US" dirty="0" smtClean="0">
                <a:latin typeface="+mn-ea"/>
                <a:ea typeface="+mn-ea"/>
              </a:rPr>
              <a:t>来申请</a:t>
            </a:r>
            <a:r>
              <a:rPr lang="zh-CN" altLang="zh-CN" dirty="0" smtClean="0">
                <a:latin typeface="+mn-ea"/>
                <a:ea typeface="+mn-ea"/>
              </a:rPr>
              <a:t>延长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地址的租期。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服务器向客户端发送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zh-CN" altLang="en-US" dirty="0" smtClean="0">
                <a:latin typeface="+mn-ea"/>
                <a:ea typeface="+mn-ea"/>
              </a:rPr>
              <a:t>给</a:t>
            </a:r>
            <a:r>
              <a:rPr lang="zh-CN" altLang="zh-CN" dirty="0" smtClean="0">
                <a:latin typeface="+mn-ea"/>
                <a:ea typeface="+mn-ea"/>
              </a:rPr>
              <a:t>予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客户端一个新的租期。</a:t>
            </a:r>
          </a:p>
        </p:txBody>
      </p:sp>
    </p:spTree>
    <p:extLst>
      <p:ext uri="{BB962C8B-B14F-4D97-AF65-F5344CB8AC3E}">
        <p14:creationId xmlns:p14="http://schemas.microsoft.com/office/powerpoint/2010/main" val="538516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请求报文续租</a:t>
            </a:r>
            <a:r>
              <a:rPr lang="zh-CN" altLang="en-US" dirty="0" smtClean="0">
                <a:latin typeface="+mn-ea"/>
                <a:ea typeface="+mn-ea"/>
              </a:rPr>
              <a:t>时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客户端没有收到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服务器的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应答报文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zh-CN" altLang="zh-CN" dirty="0" smtClean="0">
                <a:latin typeface="+mn-ea"/>
                <a:ea typeface="+mn-ea"/>
              </a:rPr>
              <a:t>默认情况下，重绑定定时器在租期剩余</a:t>
            </a:r>
            <a:r>
              <a:rPr lang="en-US" altLang="zh-CN" dirty="0" smtClean="0">
                <a:latin typeface="+mn-ea"/>
                <a:ea typeface="+mn-ea"/>
              </a:rPr>
              <a:t>12.5%</a:t>
            </a:r>
            <a:r>
              <a:rPr lang="zh-CN" altLang="zh-CN" dirty="0" smtClean="0">
                <a:latin typeface="+mn-ea"/>
                <a:ea typeface="+mn-ea"/>
              </a:rPr>
              <a:t>的时候</a:t>
            </a:r>
            <a:r>
              <a:rPr lang="zh-CN" altLang="en-US" dirty="0" smtClean="0">
                <a:latin typeface="+mn-ea"/>
                <a:ea typeface="+mn-ea"/>
              </a:rPr>
              <a:t>超时，超时后，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</a:t>
            </a:r>
            <a:r>
              <a:rPr lang="zh-CN" altLang="en-US" dirty="0" smtClean="0">
                <a:latin typeface="+mn-ea"/>
                <a:ea typeface="+mn-ea"/>
              </a:rPr>
              <a:t>会</a:t>
            </a:r>
            <a:r>
              <a:rPr lang="zh-CN" altLang="zh-CN" dirty="0" smtClean="0">
                <a:latin typeface="+mn-ea"/>
                <a:ea typeface="+mn-ea"/>
              </a:rPr>
              <a:t>认为原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服务器</a:t>
            </a:r>
            <a:r>
              <a:rPr lang="zh-CN" altLang="zh-CN" dirty="0" smtClean="0">
                <a:latin typeface="+mn-ea"/>
                <a:ea typeface="+mn-ea"/>
              </a:rPr>
              <a:t>不可用，开始</a:t>
            </a:r>
            <a:r>
              <a:rPr lang="zh-CN" altLang="en-US" dirty="0" smtClean="0">
                <a:latin typeface="+mn-ea"/>
                <a:ea typeface="+mn-ea"/>
              </a:rPr>
              <a:t>重新发送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请求报文。网络上任何一台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服务器都可以应答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确认或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非</a:t>
            </a:r>
            <a:r>
              <a:rPr lang="zh-CN" altLang="zh-CN" dirty="0" smtClean="0">
                <a:latin typeface="+mn-ea"/>
                <a:ea typeface="+mn-ea"/>
              </a:rPr>
              <a:t>确认报文。</a:t>
            </a:r>
          </a:p>
          <a:p>
            <a:pPr eaLnBrk="1" hangingPunct="1"/>
            <a:r>
              <a:rPr lang="zh-CN" altLang="zh-CN" dirty="0" smtClean="0">
                <a:latin typeface="+mn-ea"/>
                <a:ea typeface="+mn-ea"/>
              </a:rPr>
              <a:t>如果收到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客户端重新进入绑定状态，复位租期更新定时器和</a:t>
            </a:r>
            <a:r>
              <a:rPr lang="zh-CN" altLang="en-US" dirty="0" smtClean="0">
                <a:latin typeface="+mn-ea"/>
                <a:ea typeface="+mn-ea"/>
              </a:rPr>
              <a:t>重</a:t>
            </a:r>
            <a:r>
              <a:rPr lang="zh-CN" altLang="zh-CN" dirty="0" smtClean="0">
                <a:latin typeface="+mn-ea"/>
                <a:ea typeface="+mn-ea"/>
              </a:rPr>
              <a:t>绑定定时器。如果收到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en-US" dirty="0" smtClean="0">
                <a:latin typeface="+mn-ea"/>
                <a:ea typeface="+mn-ea"/>
              </a:rPr>
              <a:t>非</a:t>
            </a:r>
            <a:r>
              <a:rPr lang="zh-CN" altLang="zh-CN" dirty="0" smtClean="0">
                <a:latin typeface="+mn-ea"/>
                <a:ea typeface="+mn-ea"/>
              </a:rPr>
              <a:t>确认报文，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客户端进入初始化状态。此时，</a:t>
            </a:r>
            <a:r>
              <a:rPr lang="en-US" altLang="zh-CN" dirty="0" smtClean="0">
                <a:latin typeface="+mn-ea"/>
                <a:ea typeface="+mn-ea"/>
              </a:rPr>
              <a:t>DHCP</a:t>
            </a:r>
            <a:r>
              <a:rPr lang="zh-CN" altLang="zh-CN" dirty="0" smtClean="0">
                <a:latin typeface="+mn-ea"/>
                <a:ea typeface="+mn-ea"/>
              </a:rPr>
              <a:t>客户端必须立刻停止使用现有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地址，重新申请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46519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998254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Next LT Bold" panose="020B0803040504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EF687E-301C-430B-9540-584782AB6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76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Next LT Bold" panose="020B0803040504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8BD6E7BF-389F-403E-9B9D-B07A4CA03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721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71432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  <p:sldLayoutId id="2147483880" r:id="rId21"/>
    <p:sldLayoutId id="2147483881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66269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18"/>
          <p:cNvCxnSpPr>
            <a:cxnSpLocks noChangeShapeType="1"/>
          </p:cNvCxnSpPr>
          <p:nvPr/>
        </p:nvCxnSpPr>
        <p:spPr bwMode="auto">
          <a:xfrm>
            <a:off x="3487738" y="2636838"/>
            <a:ext cx="0" cy="20240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地址释放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48530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IP</a:t>
            </a:r>
            <a:r>
              <a:rPr lang="zh-CN" altLang="en-US" dirty="0" smtClean="0"/>
              <a:t>租约到期前都没有收到服务器响应，客户端停止使用此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客户端不再使用分配的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地址，也可以主动向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服务器发送</a:t>
            </a:r>
            <a:r>
              <a:rPr lang="en-US" altLang="zh-CN" dirty="0" smtClean="0"/>
              <a:t>DHCP RELEASE</a:t>
            </a:r>
            <a:r>
              <a:rPr lang="zh-CN" altLang="en-US" dirty="0" smtClean="0"/>
              <a:t>报文，释放该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676" name="TextBox 32"/>
          <p:cNvSpPr txBox="1">
            <a:spLocks noChangeArrowheads="1"/>
          </p:cNvSpPr>
          <p:nvPr/>
        </p:nvSpPr>
        <p:spPr bwMode="auto">
          <a:xfrm>
            <a:off x="5375275" y="2997201"/>
            <a:ext cx="1397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Release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28679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TextBox 19"/>
          <p:cNvSpPr txBox="1">
            <a:spLocks noChangeArrowheads="1"/>
          </p:cNvSpPr>
          <p:nvPr/>
        </p:nvSpPr>
        <p:spPr bwMode="auto">
          <a:xfrm>
            <a:off x="8107363" y="1566864"/>
            <a:ext cx="1122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DHCP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8683" name="TextBox 20"/>
          <p:cNvSpPr txBox="1">
            <a:spLocks noChangeArrowheads="1"/>
          </p:cNvSpPr>
          <p:nvPr/>
        </p:nvSpPr>
        <p:spPr bwMode="auto">
          <a:xfrm>
            <a:off x="3227496" y="1638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8684" name="直接连接符 18"/>
          <p:cNvCxnSpPr>
            <a:cxnSpLocks noChangeShapeType="1"/>
          </p:cNvCxnSpPr>
          <p:nvPr/>
        </p:nvCxnSpPr>
        <p:spPr bwMode="auto">
          <a:xfrm>
            <a:off x="8616950" y="2636838"/>
            <a:ext cx="0" cy="20240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直接箭头连接符 25"/>
          <p:cNvCxnSpPr>
            <a:cxnSpLocks noChangeShapeType="1"/>
          </p:cNvCxnSpPr>
          <p:nvPr/>
        </p:nvCxnSpPr>
        <p:spPr bwMode="auto">
          <a:xfrm>
            <a:off x="3708400" y="3357563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5971" y="1915300"/>
            <a:ext cx="1003533" cy="770712"/>
          </a:xfrm>
          <a:prstGeom prst="rect">
            <a:avLst/>
          </a:prstGeom>
        </p:spPr>
      </p:pic>
      <p:pic>
        <p:nvPicPr>
          <p:cNvPr id="13" name="图片 12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4178" y="1928667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接口地址池配置</a:t>
            </a:r>
            <a:endParaRPr lang="en-US" altLang="zh-CN" smtClean="0"/>
          </a:p>
        </p:txBody>
      </p:sp>
      <p:sp>
        <p:nvSpPr>
          <p:cNvPr id="30724" name="TextBox 10"/>
          <p:cNvSpPr txBox="1">
            <a:spLocks noChangeArrowheads="1"/>
          </p:cNvSpPr>
          <p:nvPr/>
        </p:nvSpPr>
        <p:spPr bwMode="auto">
          <a:xfrm>
            <a:off x="7437868" y="2420888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725" name="TextBox 11"/>
          <p:cNvSpPr txBox="1">
            <a:spLocks noChangeArrowheads="1"/>
          </p:cNvSpPr>
          <p:nvPr/>
        </p:nvSpPr>
        <p:spPr bwMode="auto">
          <a:xfrm>
            <a:off x="7244376" y="2779714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10.1.1.1/24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30726" name="直接连接符 16"/>
          <p:cNvCxnSpPr>
            <a:cxnSpLocks noChangeShapeType="1"/>
          </p:cNvCxnSpPr>
          <p:nvPr/>
        </p:nvCxnSpPr>
        <p:spPr bwMode="auto">
          <a:xfrm flipH="1">
            <a:off x="3935413" y="2717800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TextBox 19"/>
          <p:cNvSpPr txBox="1">
            <a:spLocks noChangeArrowheads="1"/>
          </p:cNvSpPr>
          <p:nvPr/>
        </p:nvSpPr>
        <p:spPr bwMode="auto">
          <a:xfrm>
            <a:off x="8128973" y="1974851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30730" name="TextBox 20"/>
          <p:cNvSpPr txBox="1">
            <a:spLocks noChangeArrowheads="1"/>
          </p:cNvSpPr>
          <p:nvPr/>
        </p:nvSpPr>
        <p:spPr bwMode="auto">
          <a:xfrm>
            <a:off x="3265373" y="1988840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2279650" y="4005264"/>
            <a:ext cx="7632700" cy="1724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 sz="1400" dirty="0"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enable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[Huawei]interface GigabitEthernet0/0/0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select interface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dns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-list 10.1.1.2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excluded-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-address 10.1.1.2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[Huawei-GigabitEthernet0/0/0]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server lease day 3</a:t>
            </a:r>
          </a:p>
          <a:p>
            <a:endParaRPr lang="zh-CN" altLang="en-US" sz="14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图片 11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452" y="2288788"/>
            <a:ext cx="1003533" cy="770712"/>
          </a:xfrm>
          <a:prstGeom prst="rect">
            <a:avLst/>
          </a:prstGeom>
        </p:spPr>
      </p:pic>
      <p:pic>
        <p:nvPicPr>
          <p:cNvPr id="11" name="图片 1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3750" y="2338663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79650" y="1740123"/>
            <a:ext cx="7632700" cy="3921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[Huawei]display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Pool-name      : GigabitEthernet0/0/0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Pool-No        : 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Position       : Interface       Status           : Unlocked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Gateway-0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10.1.1.1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Mask           : 255.255.255.0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VPN instance   : --</a:t>
            </a: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IP address Statistic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Total       :253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Used        :1          Idle        :252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Expired     :0          Conflict    :0          Disable   :1 </a:t>
            </a:r>
          </a:p>
        </p:txBody>
      </p:sp>
    </p:spTree>
    <p:extLst>
      <p:ext uri="{BB962C8B-B14F-4D97-AF65-F5344CB8AC3E}">
        <p14:creationId xmlns:p14="http://schemas.microsoft.com/office/powerpoint/2010/main" val="1647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全局地址池配置</a:t>
            </a:r>
          </a:p>
        </p:txBody>
      </p:sp>
      <p:sp>
        <p:nvSpPr>
          <p:cNvPr id="34820" name="TextBox 10"/>
          <p:cNvSpPr txBox="1">
            <a:spLocks noChangeArrowheads="1"/>
          </p:cNvSpPr>
          <p:nvPr/>
        </p:nvSpPr>
        <p:spPr bwMode="auto">
          <a:xfrm>
            <a:off x="7437868" y="2312876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TextBox 11"/>
          <p:cNvSpPr txBox="1">
            <a:spLocks noChangeArrowheads="1"/>
          </p:cNvSpPr>
          <p:nvPr/>
        </p:nvSpPr>
        <p:spPr bwMode="auto">
          <a:xfrm>
            <a:off x="7289261" y="2635251"/>
            <a:ext cx="8996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822" name="直接连接符 16"/>
          <p:cNvCxnSpPr>
            <a:cxnSpLocks noChangeShapeType="1"/>
          </p:cNvCxnSpPr>
          <p:nvPr/>
        </p:nvCxnSpPr>
        <p:spPr bwMode="auto">
          <a:xfrm flipH="1">
            <a:off x="3935413" y="2573338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5" name="TextBox 19"/>
          <p:cNvSpPr txBox="1">
            <a:spLocks noChangeArrowheads="1"/>
          </p:cNvSpPr>
          <p:nvPr/>
        </p:nvSpPr>
        <p:spPr bwMode="auto">
          <a:xfrm>
            <a:off x="8128973" y="183038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服务器</a:t>
            </a:r>
          </a:p>
        </p:txBody>
      </p:sp>
      <p:sp>
        <p:nvSpPr>
          <p:cNvPr id="34826" name="TextBox 20"/>
          <p:cNvSpPr txBox="1">
            <a:spLocks noChangeArrowheads="1"/>
          </p:cNvSpPr>
          <p:nvPr/>
        </p:nvSpPr>
        <p:spPr bwMode="auto">
          <a:xfrm>
            <a:off x="3304444" y="1844824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ea typeface="华文细黑" panose="02010600040101010101" pitchFamily="2" charset="-122"/>
              </a:rPr>
              <a:t>A</a:t>
            </a:r>
            <a:endParaRPr lang="zh-CN" altLang="en-US" sz="1200" dirty="0">
              <a:ea typeface="华文细黑" panose="02010600040101010101" pitchFamily="2" charset="-122"/>
            </a:endParaRPr>
          </a:p>
        </p:txBody>
      </p:sp>
      <p:sp>
        <p:nvSpPr>
          <p:cNvPr id="34827" name="Rectangle 4"/>
          <p:cNvSpPr>
            <a:spLocks noChangeArrowheads="1"/>
          </p:cNvSpPr>
          <p:nvPr/>
        </p:nvSpPr>
        <p:spPr bwMode="auto">
          <a:xfrm>
            <a:off x="2279650" y="3789364"/>
            <a:ext cx="7632700" cy="21542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pool2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Info: It's successful to create an IP address pool.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[Huawei-ip-pool-pool2]network 1.1.1.0 mask 24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[Huawei-ip-pool-pool2]gateway-list 1.1.1.1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[Huawei-ip-pool-pool2]lease day 10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[Huawei-ip-pool-pool2]quit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[Huawei]interface GigabitEthernet0/0/1</a:t>
            </a:r>
          </a:p>
          <a:p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[Huawei-GigabitEthernet0/0/1]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global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333" y="2184827"/>
            <a:ext cx="1003533" cy="770712"/>
          </a:xfrm>
          <a:prstGeom prst="rect">
            <a:avLst/>
          </a:prstGeom>
        </p:spPr>
      </p:pic>
      <p:pic>
        <p:nvPicPr>
          <p:cNvPr id="11" name="图片 1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8578" y="2184827"/>
            <a:ext cx="1004527" cy="8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配置验证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79651" y="1897732"/>
            <a:ext cx="7388225" cy="3619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[Huawei]display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pool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Pool-name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pool2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Pool-No        : 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Position       : Local           Status           : Unlocked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Gateway-0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1.1.1.1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Mask      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255.255.255.0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VPN instance   : --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IP address Statistic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Total       :253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Used        :1          Idle        :252   </a:t>
            </a: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Expired     :0          Conflict    :0          Disable   :0 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地址池中的哪些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地址一般会被保留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DHCP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地址租期默认是多久</a:t>
            </a:r>
            <a:r>
              <a:rPr lang="en-US" altLang="zh-CN" dirty="0" smtClean="0"/>
              <a:t>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151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101543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12284" y="1233488"/>
            <a:ext cx="10656324" cy="4679788"/>
          </a:xfrm>
        </p:spPr>
        <p:txBody>
          <a:bodyPr/>
          <a:lstStyle/>
          <a:p>
            <a:pPr algn="l"/>
            <a:r>
              <a:rPr lang="zh-CN" altLang="en-US" dirty="0" smtClean="0"/>
              <a:t>在大型企业网络中，会有大量的主机或设备需要获取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地址等网络参数。如果采用手工配置，工作量大且不好管理，如果有用户擅自修改网络参数，还有可能会造成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地址冲突等问题。使用动态主机配置协议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Dynamic Host Configuration Protocol</a:t>
            </a:r>
            <a:r>
              <a:rPr lang="zh-CN" altLang="en-US" dirty="0" smtClean="0"/>
              <a:t>）来分配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地址等网络参数，可以减少管理员的工作量，避免用户手工配置网络参数时造成的地址冲突。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DHCP</a:t>
            </a:r>
            <a:r>
              <a:rPr lang="zh-CN" altLang="en-US" dirty="0" smtClean="0"/>
              <a:t>的基本原理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/>
              <a:t>DHCP</a:t>
            </a:r>
            <a:r>
              <a:rPr lang="zh-CN" altLang="en-US" dirty="0" smtClean="0"/>
              <a:t>的基本配置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00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服务器能够为大量主机分配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并能够集中管理。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6387" name="直接连接符 10"/>
          <p:cNvCxnSpPr>
            <a:cxnSpLocks noChangeShapeType="1"/>
          </p:cNvCxnSpPr>
          <p:nvPr/>
        </p:nvCxnSpPr>
        <p:spPr bwMode="auto">
          <a:xfrm>
            <a:off x="3935414" y="2276476"/>
            <a:ext cx="1584325" cy="9366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直接连接符 13"/>
          <p:cNvCxnSpPr>
            <a:cxnSpLocks noChangeShapeType="1"/>
          </p:cNvCxnSpPr>
          <p:nvPr/>
        </p:nvCxnSpPr>
        <p:spPr bwMode="auto">
          <a:xfrm flipH="1">
            <a:off x="3863976" y="3500439"/>
            <a:ext cx="1655763" cy="8651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16"/>
          <p:cNvCxnSpPr>
            <a:cxnSpLocks noChangeShapeType="1"/>
          </p:cNvCxnSpPr>
          <p:nvPr/>
        </p:nvCxnSpPr>
        <p:spPr bwMode="auto">
          <a:xfrm flipH="1">
            <a:off x="6024564" y="3429000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Box 19"/>
          <p:cNvSpPr txBox="1">
            <a:spLocks noChangeArrowheads="1"/>
          </p:cNvSpPr>
          <p:nvPr/>
        </p:nvSpPr>
        <p:spPr bwMode="auto">
          <a:xfrm>
            <a:off x="7820026" y="2709864"/>
            <a:ext cx="1120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3306078" y="278130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3308351" y="4797426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5435990" y="2708276"/>
            <a:ext cx="661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Switch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6398" name="直接箭头连接符 24"/>
          <p:cNvCxnSpPr>
            <a:cxnSpLocks noChangeShapeType="1"/>
          </p:cNvCxnSpPr>
          <p:nvPr/>
        </p:nvCxnSpPr>
        <p:spPr bwMode="auto">
          <a:xfrm flipH="1">
            <a:off x="6527800" y="3284538"/>
            <a:ext cx="1081088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TextBox 26"/>
          <p:cNvSpPr txBox="1">
            <a:spLocks noChangeArrowheads="1"/>
          </p:cNvSpPr>
          <p:nvPr/>
        </p:nvSpPr>
        <p:spPr bwMode="auto">
          <a:xfrm>
            <a:off x="4538663" y="1952626"/>
            <a:ext cx="99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请求</a:t>
            </a:r>
            <a:r>
              <a:rPr lang="en-US" altLang="zh-CN" sz="1200" dirty="0">
                <a:latin typeface="+mn-ea"/>
                <a:ea typeface="+mn-ea"/>
              </a:rPr>
              <a:t> IP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sp>
        <p:nvSpPr>
          <p:cNvPr id="11283" name="TextBox 29"/>
          <p:cNvSpPr txBox="1">
            <a:spLocks noChangeArrowheads="1"/>
          </p:cNvSpPr>
          <p:nvPr/>
        </p:nvSpPr>
        <p:spPr bwMode="auto">
          <a:xfrm>
            <a:off x="6575425" y="3032126"/>
            <a:ext cx="102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分配</a:t>
            </a:r>
            <a:r>
              <a:rPr lang="en-US" altLang="zh-CN" sz="1200" dirty="0">
                <a:latin typeface="+mn-ea"/>
                <a:ea typeface="+mn-ea"/>
              </a:rPr>
              <a:t> IP 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cxnSp>
        <p:nvCxnSpPr>
          <p:cNvPr id="16401" name="直接箭头连接符 31"/>
          <p:cNvCxnSpPr>
            <a:cxnSpLocks noChangeShapeType="1"/>
          </p:cNvCxnSpPr>
          <p:nvPr/>
        </p:nvCxnSpPr>
        <p:spPr bwMode="auto">
          <a:xfrm>
            <a:off x="4522788" y="2205038"/>
            <a:ext cx="1079500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接箭头连接符 32"/>
          <p:cNvCxnSpPr>
            <a:cxnSpLocks noChangeShapeType="1"/>
          </p:cNvCxnSpPr>
          <p:nvPr/>
        </p:nvCxnSpPr>
        <p:spPr bwMode="auto">
          <a:xfrm flipV="1">
            <a:off x="4633914" y="4427538"/>
            <a:ext cx="1081087" cy="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Box 37"/>
          <p:cNvSpPr txBox="1">
            <a:spLocks noChangeArrowheads="1"/>
          </p:cNvSpPr>
          <p:nvPr/>
        </p:nvSpPr>
        <p:spPr bwMode="auto">
          <a:xfrm>
            <a:off x="4643438" y="4437064"/>
            <a:ext cx="9890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+mn-ea"/>
                <a:ea typeface="+mn-ea"/>
              </a:rPr>
              <a:t>请求</a:t>
            </a:r>
            <a:r>
              <a:rPr lang="en-US" altLang="zh-CN" sz="1200" dirty="0">
                <a:latin typeface="+mn-ea"/>
                <a:ea typeface="+mn-ea"/>
              </a:rPr>
              <a:t> IP</a:t>
            </a:r>
            <a:r>
              <a:rPr lang="zh-CN" altLang="en-US" sz="1200" dirty="0">
                <a:latin typeface="+mn-ea"/>
                <a:ea typeface="+mn-ea"/>
              </a:rPr>
              <a:t>地址</a:t>
            </a:r>
          </a:p>
        </p:txBody>
      </p:sp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944" y="1873129"/>
            <a:ext cx="1003533" cy="770712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5943" y="3933032"/>
            <a:ext cx="1003533" cy="770712"/>
          </a:xfrm>
          <a:prstGeom prst="rect">
            <a:avLst/>
          </a:prstGeom>
        </p:spPr>
      </p:pic>
      <p:pic>
        <p:nvPicPr>
          <p:cNvPr id="29" name="图片 28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8483" y="3040137"/>
            <a:ext cx="851668" cy="696819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99399" y="3023629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报文类型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1511"/>
              </p:ext>
            </p:extLst>
          </p:nvPr>
        </p:nvGraphicFramePr>
        <p:xfrm>
          <a:off x="2279650" y="1557339"/>
          <a:ext cx="7632700" cy="365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报文类型</a:t>
                      </a:r>
                      <a:endParaRPr lang="zh-CN" altLang="en-US" sz="1600" b="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含义</a:t>
                      </a:r>
                      <a:endParaRPr lang="zh-CN" altLang="en-US" sz="1600" b="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DISCOVER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客户端用来寻找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服务器。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OFFER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服务器用来响应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DHCP DISCOVER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报文，此报文携带了各种配置信息。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REQUEST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客户端请求配置确认</a:t>
                      </a:r>
                      <a:r>
                        <a:rPr lang="zh-CN" altLang="de-DE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或者续借租期。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ACK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服务器对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报文的确认响应。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NAK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服务器对</a:t>
                      </a:r>
                      <a:r>
                        <a:rPr lang="en-US" altLang="zh-CN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报文的拒绝响应。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+mn-ea"/>
                          <a:ea typeface="+mn-ea"/>
                          <a:cs typeface="Arial" pitchFamily="34" charset="0"/>
                        </a:rPr>
                        <a:t>DHCP RELEASE</a:t>
                      </a:r>
                      <a:endParaRPr lang="zh-CN" altLang="en-US" sz="1600" baseline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62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8521700" algn="r"/>
                        </a:tabLst>
                      </a:pPr>
                      <a:r>
                        <a:rPr lang="zh-CN" altLang="en-US" sz="16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客户端要释放地址时用来通知服务器。</a:t>
                      </a:r>
                      <a:endParaRPr lang="zh-CN" altLang="de-DE" sz="1600" b="0" i="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0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ARG3</a:t>
            </a:r>
            <a:r>
              <a:rPr lang="zh-CN" altLang="en-US" dirty="0" smtClean="0"/>
              <a:t>系列路由器支持两种地址池：全局地址池和接口地址池。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0483" name="直接连接符 16"/>
          <p:cNvCxnSpPr>
            <a:cxnSpLocks noChangeShapeType="1"/>
          </p:cNvCxnSpPr>
          <p:nvPr/>
        </p:nvCxnSpPr>
        <p:spPr bwMode="auto">
          <a:xfrm flipH="1">
            <a:off x="3287713" y="3260725"/>
            <a:ext cx="31686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TextBox 19"/>
          <p:cNvSpPr txBox="1">
            <a:spLocks noChangeArrowheads="1"/>
          </p:cNvSpPr>
          <p:nvPr/>
        </p:nvSpPr>
        <p:spPr bwMode="auto">
          <a:xfrm>
            <a:off x="5730876" y="2565401"/>
            <a:ext cx="1122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DHCP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0487" name="TextBox 20"/>
          <p:cNvSpPr txBox="1">
            <a:spLocks noChangeArrowheads="1"/>
          </p:cNvSpPr>
          <p:nvPr/>
        </p:nvSpPr>
        <p:spPr bwMode="auto">
          <a:xfrm>
            <a:off x="3100496" y="2527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20488" name="直接箭头连接符 24"/>
          <p:cNvCxnSpPr>
            <a:cxnSpLocks noChangeShapeType="1"/>
          </p:cNvCxnSpPr>
          <p:nvPr/>
        </p:nvCxnSpPr>
        <p:spPr bwMode="auto">
          <a:xfrm flipH="1">
            <a:off x="4224339" y="2997200"/>
            <a:ext cx="136683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28"/>
          <p:cNvSpPr>
            <a:spLocks/>
          </p:cNvSpPr>
          <p:nvPr/>
        </p:nvSpPr>
        <p:spPr bwMode="auto">
          <a:xfrm flipH="1">
            <a:off x="5159376" y="4118482"/>
            <a:ext cx="2016125" cy="584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2287"/>
              <a:gd name="adj6" fmla="val 102509"/>
              <a:gd name="adj7" fmla="val -151134"/>
              <a:gd name="adj8" fmla="val 67319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anchor="ctr">
            <a:spAutoFit/>
          </a:bodyPr>
          <a:lstStyle/>
          <a:p>
            <a:pPr defTabSz="784225">
              <a:defRPr/>
            </a:pPr>
            <a:r>
              <a:rPr lang="en-US" altLang="zh-CN" sz="1600" dirty="0">
                <a:latin typeface="+mn-ea"/>
                <a:ea typeface="+mn-ea"/>
              </a:rPr>
              <a:t>Pool1(</a:t>
            </a:r>
            <a:r>
              <a:rPr lang="zh-CN" altLang="en-US" sz="1600" dirty="0">
                <a:latin typeface="+mn-ea"/>
                <a:ea typeface="+mn-ea"/>
              </a:rPr>
              <a:t>接口地址池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</a:p>
          <a:p>
            <a:pPr defTabSz="784225">
              <a:defRPr/>
            </a:pPr>
            <a:r>
              <a:rPr lang="en-US" altLang="zh-CN" sz="1600" dirty="0">
                <a:latin typeface="+mn-ea"/>
                <a:ea typeface="+mn-ea"/>
              </a:rPr>
              <a:t>2.2.2.0/24</a:t>
            </a:r>
          </a:p>
        </p:txBody>
      </p:sp>
      <p:sp>
        <p:nvSpPr>
          <p:cNvPr id="20491" name="AutoShape 28"/>
          <p:cNvSpPr>
            <a:spLocks/>
          </p:cNvSpPr>
          <p:nvPr/>
        </p:nvSpPr>
        <p:spPr bwMode="auto">
          <a:xfrm>
            <a:off x="7366000" y="3550157"/>
            <a:ext cx="1970088" cy="58477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2287"/>
              <a:gd name="adj6" fmla="val 102509"/>
              <a:gd name="adj7" fmla="val -65287"/>
              <a:gd name="adj8" fmla="val -34685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dirty="0">
                <a:latin typeface="+mn-ea"/>
                <a:ea typeface="+mn-ea"/>
              </a:rPr>
              <a:t>Pool2(</a:t>
            </a:r>
            <a:r>
              <a:rPr lang="zh-CN" altLang="en-US" sz="1600" dirty="0">
                <a:latin typeface="+mn-ea"/>
                <a:ea typeface="+mn-ea"/>
              </a:rPr>
              <a:t>全局地址池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</a:p>
          <a:p>
            <a:r>
              <a:rPr lang="en-US" altLang="zh-CN" sz="1600" dirty="0">
                <a:latin typeface="+mn-ea"/>
                <a:ea typeface="+mn-ea"/>
              </a:rPr>
              <a:t>1.1.1.0/24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20493" name="矩形 14"/>
          <p:cNvSpPr>
            <a:spLocks noChangeArrowheads="1"/>
          </p:cNvSpPr>
          <p:nvPr/>
        </p:nvSpPr>
        <p:spPr bwMode="auto">
          <a:xfrm>
            <a:off x="4423824" y="2708275"/>
            <a:ext cx="8996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  <a:buClr>
                <a:srgbClr val="990000"/>
              </a:buClr>
              <a:buSzPct val="85000"/>
            </a:pPr>
            <a:r>
              <a:rPr lang="en-US" altLang="zh-CN" sz="1200" dirty="0">
                <a:latin typeface="+mn-ea"/>
                <a:ea typeface="+mn-ea"/>
              </a:rPr>
              <a:t>2.2.2.1/24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9" name="图片 1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5946" y="2877844"/>
            <a:ext cx="1003533" cy="770712"/>
          </a:xfrm>
          <a:prstGeom prst="rect">
            <a:avLst/>
          </a:prstGeom>
        </p:spPr>
      </p:pic>
      <p:pic>
        <p:nvPicPr>
          <p:cNvPr id="13" name="图片 12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4750" y="2877844"/>
            <a:ext cx="829659" cy="6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工作原理</a:t>
            </a:r>
          </a:p>
        </p:txBody>
      </p:sp>
      <p:cxnSp>
        <p:nvCxnSpPr>
          <p:cNvPr id="22531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2535" name="TextBox 20"/>
          <p:cNvSpPr txBox="1">
            <a:spLocks noChangeArrowheads="1"/>
          </p:cNvSpPr>
          <p:nvPr/>
        </p:nvSpPr>
        <p:spPr bwMode="auto">
          <a:xfrm>
            <a:off x="3298309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2536" name="直接连接符 18"/>
          <p:cNvCxnSpPr>
            <a:cxnSpLocks noChangeShapeType="1"/>
          </p:cNvCxnSpPr>
          <p:nvPr/>
        </p:nvCxnSpPr>
        <p:spPr bwMode="auto">
          <a:xfrm>
            <a:off x="3503613" y="2852738"/>
            <a:ext cx="0" cy="3168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直接箭头连接符 25"/>
          <p:cNvCxnSpPr>
            <a:cxnSpLocks noChangeShapeType="1"/>
          </p:cNvCxnSpPr>
          <p:nvPr/>
        </p:nvCxnSpPr>
        <p:spPr bwMode="auto">
          <a:xfrm>
            <a:off x="3648075" y="328453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直接箭头连接符 28"/>
          <p:cNvCxnSpPr>
            <a:cxnSpLocks noChangeShapeType="1"/>
          </p:cNvCxnSpPr>
          <p:nvPr/>
        </p:nvCxnSpPr>
        <p:spPr bwMode="auto">
          <a:xfrm flipH="1">
            <a:off x="3648075" y="405288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直接箭头连接符 30"/>
          <p:cNvCxnSpPr>
            <a:cxnSpLocks noChangeShapeType="1"/>
          </p:cNvCxnSpPr>
          <p:nvPr/>
        </p:nvCxnSpPr>
        <p:spPr bwMode="auto">
          <a:xfrm>
            <a:off x="3648075" y="482123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直接箭头连接符 31"/>
          <p:cNvCxnSpPr>
            <a:cxnSpLocks noChangeShapeType="1"/>
          </p:cNvCxnSpPr>
          <p:nvPr/>
        </p:nvCxnSpPr>
        <p:spPr bwMode="auto">
          <a:xfrm flipH="1">
            <a:off x="3648075" y="5589588"/>
            <a:ext cx="4751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TextBox 32"/>
          <p:cNvSpPr txBox="1">
            <a:spLocks noChangeArrowheads="1"/>
          </p:cNvSpPr>
          <p:nvPr/>
        </p:nvSpPr>
        <p:spPr bwMode="auto">
          <a:xfrm>
            <a:off x="5015921" y="2924176"/>
            <a:ext cx="20109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Discover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2" name="TextBox 36"/>
          <p:cNvSpPr txBox="1">
            <a:spLocks noChangeArrowheads="1"/>
          </p:cNvSpPr>
          <p:nvPr/>
        </p:nvSpPr>
        <p:spPr bwMode="auto">
          <a:xfrm>
            <a:off x="4972849" y="3716339"/>
            <a:ext cx="2100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Offer(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3" name="TextBox 50"/>
          <p:cNvSpPr txBox="1">
            <a:spLocks noChangeArrowheads="1"/>
          </p:cNvSpPr>
          <p:nvPr/>
        </p:nvSpPr>
        <p:spPr bwMode="auto">
          <a:xfrm>
            <a:off x="5029201" y="4437064"/>
            <a:ext cx="1984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4" name="TextBox 51"/>
          <p:cNvSpPr txBox="1">
            <a:spLocks noChangeArrowheads="1"/>
          </p:cNvSpPr>
          <p:nvPr/>
        </p:nvSpPr>
        <p:spPr bwMode="auto">
          <a:xfrm>
            <a:off x="5014214" y="5229226"/>
            <a:ext cx="2015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2545" name="矩形 52"/>
          <p:cNvSpPr>
            <a:spLocks noChangeArrowheads="1"/>
          </p:cNvSpPr>
          <p:nvPr/>
        </p:nvSpPr>
        <p:spPr bwMode="auto">
          <a:xfrm>
            <a:off x="4583114" y="292417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2546" name="矩形 53"/>
          <p:cNvSpPr>
            <a:spLocks noChangeArrowheads="1"/>
          </p:cNvSpPr>
          <p:nvPr/>
        </p:nvSpPr>
        <p:spPr bwMode="auto">
          <a:xfrm>
            <a:off x="4583114" y="3694114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sp>
        <p:nvSpPr>
          <p:cNvPr id="22547" name="矩形 54"/>
          <p:cNvSpPr>
            <a:spLocks noChangeArrowheads="1"/>
          </p:cNvSpPr>
          <p:nvPr/>
        </p:nvSpPr>
        <p:spPr bwMode="auto">
          <a:xfrm>
            <a:off x="4583114" y="4437064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③</a:t>
            </a:r>
          </a:p>
        </p:txBody>
      </p:sp>
      <p:sp>
        <p:nvSpPr>
          <p:cNvPr id="22548" name="矩形 55"/>
          <p:cNvSpPr>
            <a:spLocks noChangeArrowheads="1"/>
          </p:cNvSpPr>
          <p:nvPr/>
        </p:nvSpPr>
        <p:spPr bwMode="auto">
          <a:xfrm>
            <a:off x="4583114" y="52292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④</a:t>
            </a:r>
          </a:p>
        </p:txBody>
      </p:sp>
      <p:cxnSp>
        <p:nvCxnSpPr>
          <p:cNvPr id="22550" name="直接连接符 18"/>
          <p:cNvCxnSpPr>
            <a:cxnSpLocks noChangeShapeType="1"/>
          </p:cNvCxnSpPr>
          <p:nvPr/>
        </p:nvCxnSpPr>
        <p:spPr bwMode="auto">
          <a:xfrm>
            <a:off x="8629650" y="2852738"/>
            <a:ext cx="0" cy="3168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1846" y="1912224"/>
            <a:ext cx="1003533" cy="770712"/>
          </a:xfrm>
          <a:prstGeom prst="rect">
            <a:avLst/>
          </a:prstGeom>
        </p:spPr>
      </p:pic>
      <p:pic>
        <p:nvPicPr>
          <p:cNvPr id="22" name="图片 21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5284" y="1866930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租期更新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租约期限到达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客户端会请求更新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地址租约。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4579" name="直接连接符 18"/>
          <p:cNvCxnSpPr>
            <a:cxnSpLocks noChangeShapeType="1"/>
          </p:cNvCxnSpPr>
          <p:nvPr/>
        </p:nvCxnSpPr>
        <p:spPr bwMode="auto">
          <a:xfrm>
            <a:off x="3503613" y="2852739"/>
            <a:ext cx="0" cy="2160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直接箭头连接符 25"/>
          <p:cNvCxnSpPr>
            <a:cxnSpLocks noChangeShapeType="1"/>
          </p:cNvCxnSpPr>
          <p:nvPr/>
        </p:nvCxnSpPr>
        <p:spPr bwMode="auto">
          <a:xfrm>
            <a:off x="3719514" y="328453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直接箭头连接符 28"/>
          <p:cNvCxnSpPr>
            <a:cxnSpLocks noChangeShapeType="1"/>
          </p:cNvCxnSpPr>
          <p:nvPr/>
        </p:nvCxnSpPr>
        <p:spPr bwMode="auto">
          <a:xfrm flipH="1">
            <a:off x="3719514" y="4508500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TextBox 32"/>
          <p:cNvSpPr txBox="1">
            <a:spLocks noChangeArrowheads="1"/>
          </p:cNvSpPr>
          <p:nvPr/>
        </p:nvSpPr>
        <p:spPr bwMode="auto">
          <a:xfrm>
            <a:off x="5083880" y="2924176"/>
            <a:ext cx="2021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4583" name="TextBox 36"/>
          <p:cNvSpPr txBox="1">
            <a:spLocks noChangeArrowheads="1"/>
          </p:cNvSpPr>
          <p:nvPr/>
        </p:nvSpPr>
        <p:spPr bwMode="auto">
          <a:xfrm>
            <a:off x="5159375" y="4149080"/>
            <a:ext cx="1677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4584" name="矩形 52"/>
          <p:cNvSpPr>
            <a:spLocks noChangeArrowheads="1"/>
          </p:cNvSpPr>
          <p:nvPr/>
        </p:nvSpPr>
        <p:spPr bwMode="auto">
          <a:xfrm>
            <a:off x="4654551" y="29464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4585" name="矩形 53"/>
          <p:cNvSpPr>
            <a:spLocks noChangeArrowheads="1"/>
          </p:cNvSpPr>
          <p:nvPr/>
        </p:nvSpPr>
        <p:spPr bwMode="auto">
          <a:xfrm>
            <a:off x="4656139" y="4149726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cxnSp>
        <p:nvCxnSpPr>
          <p:cNvPr id="24587" name="直接连接符 18"/>
          <p:cNvCxnSpPr>
            <a:cxnSpLocks noChangeShapeType="1"/>
          </p:cNvCxnSpPr>
          <p:nvPr/>
        </p:nvCxnSpPr>
        <p:spPr bwMode="auto">
          <a:xfrm>
            <a:off x="8629650" y="2860675"/>
            <a:ext cx="0" cy="2160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2"/>
          <p:cNvSpPr txBox="1">
            <a:spLocks noChangeArrowheads="1"/>
          </p:cNvSpPr>
          <p:nvPr/>
        </p:nvSpPr>
        <p:spPr bwMode="auto">
          <a:xfrm>
            <a:off x="2428875" y="3027364"/>
            <a:ext cx="1074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50% </a:t>
            </a:r>
            <a:r>
              <a:rPr lang="zh-CN" altLang="en-US" sz="1400">
                <a:latin typeface="+mn-ea"/>
                <a:ea typeface="+mn-ea"/>
              </a:rPr>
              <a:t>租期</a:t>
            </a:r>
          </a:p>
        </p:txBody>
      </p:sp>
      <p:cxnSp>
        <p:nvCxnSpPr>
          <p:cNvPr id="24590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>
            <a:off x="3298309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4" name="图片 23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7265" y="1945660"/>
            <a:ext cx="1003533" cy="770712"/>
          </a:xfrm>
          <a:prstGeom prst="rect">
            <a:avLst/>
          </a:prstGeom>
        </p:spPr>
      </p:pic>
      <p:pic>
        <p:nvPicPr>
          <p:cNvPr id="18" name="图片 17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5213" y="1922441"/>
            <a:ext cx="948731" cy="7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直接连接符 16"/>
          <p:cNvCxnSpPr>
            <a:cxnSpLocks noChangeShapeType="1"/>
          </p:cNvCxnSpPr>
          <p:nvPr/>
        </p:nvCxnSpPr>
        <p:spPr bwMode="auto">
          <a:xfrm flipH="1">
            <a:off x="3935413" y="2309813"/>
            <a:ext cx="439261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DHCP</a:t>
            </a:r>
            <a:r>
              <a:rPr lang="zh-CN" altLang="en-US" smtClean="0"/>
              <a:t>重绑定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00548" y="123275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客户端在租约期限到达</a:t>
            </a:r>
            <a:r>
              <a:rPr lang="en-US" altLang="zh-CN" dirty="0" smtClean="0"/>
              <a:t>87.5%</a:t>
            </a:r>
            <a:r>
              <a:rPr lang="zh-CN" altLang="en-US" dirty="0" smtClean="0"/>
              <a:t>时，还没收到服务器响应，会申请重绑定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6629" name="直接连接符 18"/>
          <p:cNvCxnSpPr>
            <a:cxnSpLocks noChangeShapeType="1"/>
          </p:cNvCxnSpPr>
          <p:nvPr/>
        </p:nvCxnSpPr>
        <p:spPr bwMode="auto">
          <a:xfrm>
            <a:off x="3503613" y="2852738"/>
            <a:ext cx="0" cy="2743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直接箭头连接符 25"/>
          <p:cNvCxnSpPr>
            <a:cxnSpLocks noChangeShapeType="1"/>
          </p:cNvCxnSpPr>
          <p:nvPr/>
        </p:nvCxnSpPr>
        <p:spPr bwMode="auto">
          <a:xfrm>
            <a:off x="3684589" y="328453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直接箭头连接符 30"/>
          <p:cNvCxnSpPr>
            <a:cxnSpLocks noChangeShapeType="1"/>
          </p:cNvCxnSpPr>
          <p:nvPr/>
        </p:nvCxnSpPr>
        <p:spPr bwMode="auto">
          <a:xfrm>
            <a:off x="3684589" y="4281488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直接箭头连接符 31"/>
          <p:cNvCxnSpPr>
            <a:cxnSpLocks noChangeShapeType="1"/>
          </p:cNvCxnSpPr>
          <p:nvPr/>
        </p:nvCxnSpPr>
        <p:spPr bwMode="auto">
          <a:xfrm flipH="1">
            <a:off x="3684589" y="5276850"/>
            <a:ext cx="475297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Box 32"/>
          <p:cNvSpPr txBox="1">
            <a:spLocks noChangeArrowheads="1"/>
          </p:cNvSpPr>
          <p:nvPr/>
        </p:nvSpPr>
        <p:spPr bwMode="auto">
          <a:xfrm>
            <a:off x="5110330" y="2941203"/>
            <a:ext cx="1968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单播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4" name="TextBox 50"/>
          <p:cNvSpPr txBox="1">
            <a:spLocks noChangeArrowheads="1"/>
          </p:cNvSpPr>
          <p:nvPr/>
        </p:nvSpPr>
        <p:spPr bwMode="auto">
          <a:xfrm>
            <a:off x="5150810" y="3975101"/>
            <a:ext cx="1968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Request (</a:t>
            </a:r>
            <a:r>
              <a:rPr lang="zh-CN" altLang="en-US" sz="1400" dirty="0">
                <a:latin typeface="+mn-ea"/>
                <a:ea typeface="+mn-ea"/>
              </a:rPr>
              <a:t>广播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5" name="TextBox 51"/>
          <p:cNvSpPr txBox="1">
            <a:spLocks noChangeArrowheads="1"/>
          </p:cNvSpPr>
          <p:nvPr/>
        </p:nvSpPr>
        <p:spPr bwMode="auto">
          <a:xfrm>
            <a:off x="5033415" y="4967289"/>
            <a:ext cx="21489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DHCP ACK/NAK (</a:t>
            </a:r>
            <a:r>
              <a:rPr lang="zh-CN" altLang="en-US" sz="1400" dirty="0">
                <a:latin typeface="+mn-ea"/>
                <a:ea typeface="+mn-ea"/>
              </a:rPr>
              <a:t>单播 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6636" name="矩形 52"/>
          <p:cNvSpPr>
            <a:spLocks noChangeArrowheads="1"/>
          </p:cNvSpPr>
          <p:nvPr/>
        </p:nvSpPr>
        <p:spPr bwMode="auto">
          <a:xfrm>
            <a:off x="4656139" y="294957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①</a:t>
            </a:r>
          </a:p>
        </p:txBody>
      </p:sp>
      <p:sp>
        <p:nvSpPr>
          <p:cNvPr id="26637" name="矩形 53"/>
          <p:cNvSpPr>
            <a:spLocks noChangeArrowheads="1"/>
          </p:cNvSpPr>
          <p:nvPr/>
        </p:nvSpPr>
        <p:spPr bwMode="auto">
          <a:xfrm>
            <a:off x="4656139" y="3978276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②</a:t>
            </a:r>
          </a:p>
        </p:txBody>
      </p:sp>
      <p:sp>
        <p:nvSpPr>
          <p:cNvPr id="26638" name="TextBox 22"/>
          <p:cNvSpPr txBox="1">
            <a:spLocks noChangeArrowheads="1"/>
          </p:cNvSpPr>
          <p:nvPr/>
        </p:nvSpPr>
        <p:spPr bwMode="auto">
          <a:xfrm>
            <a:off x="2242115" y="3027364"/>
            <a:ext cx="1327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50% </a:t>
            </a:r>
            <a:r>
              <a:rPr lang="zh-CN" altLang="en-US" sz="1400">
                <a:latin typeface="+mn-ea"/>
                <a:ea typeface="+mn-ea"/>
              </a:rPr>
              <a:t>租约剩余</a:t>
            </a:r>
          </a:p>
        </p:txBody>
      </p:sp>
      <p:sp>
        <p:nvSpPr>
          <p:cNvPr id="26639" name="TextBox 23"/>
          <p:cNvSpPr txBox="1">
            <a:spLocks noChangeArrowheads="1"/>
          </p:cNvSpPr>
          <p:nvPr/>
        </p:nvSpPr>
        <p:spPr bwMode="auto">
          <a:xfrm>
            <a:off x="2187576" y="4016376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12.5% </a:t>
            </a:r>
            <a:r>
              <a:rPr lang="zh-CN" altLang="en-US" sz="1400">
                <a:latin typeface="+mn-ea"/>
                <a:ea typeface="+mn-ea"/>
              </a:rPr>
              <a:t>租约剩余</a:t>
            </a:r>
          </a:p>
        </p:txBody>
      </p:sp>
      <p:sp>
        <p:nvSpPr>
          <p:cNvPr id="26641" name="矩形 54"/>
          <p:cNvSpPr>
            <a:spLocks noChangeArrowheads="1"/>
          </p:cNvSpPr>
          <p:nvPr/>
        </p:nvSpPr>
        <p:spPr bwMode="auto">
          <a:xfrm>
            <a:off x="4656139" y="4941889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>
                <a:latin typeface="+mn-ea"/>
                <a:ea typeface="+mn-ea"/>
              </a:rPr>
              <a:t>③</a:t>
            </a:r>
          </a:p>
        </p:txBody>
      </p:sp>
      <p:cxnSp>
        <p:nvCxnSpPr>
          <p:cNvPr id="26642" name="直接连接符 18"/>
          <p:cNvCxnSpPr>
            <a:cxnSpLocks noChangeShapeType="1"/>
          </p:cNvCxnSpPr>
          <p:nvPr/>
        </p:nvCxnSpPr>
        <p:spPr bwMode="auto">
          <a:xfrm>
            <a:off x="8632825" y="2852738"/>
            <a:ext cx="0" cy="2743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Box 19"/>
          <p:cNvSpPr txBox="1">
            <a:spLocks noChangeArrowheads="1"/>
          </p:cNvSpPr>
          <p:nvPr/>
        </p:nvSpPr>
        <p:spPr bwMode="auto">
          <a:xfrm>
            <a:off x="8128973" y="1566864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DHCP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6646" name="TextBox 20"/>
          <p:cNvSpPr txBox="1">
            <a:spLocks noChangeArrowheads="1"/>
          </p:cNvSpPr>
          <p:nvPr/>
        </p:nvSpPr>
        <p:spPr bwMode="auto">
          <a:xfrm>
            <a:off x="3301377" y="1556792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234" y="1861001"/>
            <a:ext cx="1003533" cy="770712"/>
          </a:xfrm>
          <a:prstGeom prst="rect">
            <a:avLst/>
          </a:prstGeom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96" y="1985531"/>
            <a:ext cx="896095" cy="6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64921</TotalTime>
  <Words>2128</Words>
  <Application>Microsoft Office PowerPoint</Application>
  <PresentationFormat>宽屏</PresentationFormat>
  <Paragraphs>207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Wingdings</vt:lpstr>
      <vt:lpstr>培训与认证部-母版</vt:lpstr>
      <vt:lpstr>DHCP原理与配置</vt:lpstr>
      <vt:lpstr>PowerPoint 演示文稿</vt:lpstr>
      <vt:lpstr>PowerPoint 演示文稿</vt:lpstr>
      <vt:lpstr>DHCP应用场景</vt:lpstr>
      <vt:lpstr>DHCP报文类型 </vt:lpstr>
      <vt:lpstr>地址池</vt:lpstr>
      <vt:lpstr>DHCP工作原理</vt:lpstr>
      <vt:lpstr>DHCP租期更新</vt:lpstr>
      <vt:lpstr>DHCP重绑定</vt:lpstr>
      <vt:lpstr>IP地址释放</vt:lpstr>
      <vt:lpstr>DHCP接口地址池配置</vt:lpstr>
      <vt:lpstr>配置验证</vt:lpstr>
      <vt:lpstr>DHCP全局地址池配置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My</cp:lastModifiedBy>
  <cp:revision>2483</cp:revision>
  <dcterms:created xsi:type="dcterms:W3CDTF">2003-08-21T06:48:56Z</dcterms:created>
  <dcterms:modified xsi:type="dcterms:W3CDTF">2021-02-26T16:01:51Z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(3)kvyczHfUy2TNv6Y6ENX1LVAsf7OcM004n1RPaMywjkKX6NvmXZuaY9fsNyABMMYmknazCPTJ
y4xUqPLZz7AAzR9pB7pln75BKvYC9eeGE1zO4SJS0EU5pf+W1LFE/mNqfWWW8nKGwFKrIigI
TXmVsI2oPoNUXud7L6v1kCmvm4hdTRCyYAoFEAFj5Q210e4YqHCfG4XlQgZvYWul3oQDYJJi
/1EfUW5/oX3xjpFvla</vt:lpwstr>
  </property>
  <property fmtid="{D5CDD505-2E9C-101B-9397-08002B2CF9AE}" pid="18" name="_2015_ms_pID_7253431">
    <vt:lpwstr>IVe5mL1JO/lX16mZaB03+8LRUpUjo2TfOftVoaFCKy/bHImkn6oyF+
/sRgCjVwIDEM8hNAH3c/VybYJrxdXznUYOTPb2zeGHwQjDeKTlxILjz2sSU1P1mBdUOL1yJ8
DbQZFODGmk48lEA4ORDhee1U+wsIym71rejrNG+HADw4rQU55j9rjnXxmECoJ2/AkbrzSIQG
4sMWzXf9Tg8ZNvEiMjgJ6tpnVqxppV1j10Sq</vt:lpwstr>
  </property>
  <property fmtid="{D5CDD505-2E9C-101B-9397-08002B2CF9AE}" pid="19" name="_2015_ms_pID_7253432">
    <vt:lpwstr>lznbXGSRn6Ghn2F8VVZLN5O8yHgKZGzejWBL
1ugO9ZHVHGyFY7vDi3e42bnPwMaMkQ==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