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6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orient="horz" pos="482" userDrawn="1">
          <p15:clr>
            <a:srgbClr val="A4A3A4"/>
          </p15:clr>
        </p15:guide>
        <p15:guide id="3" orient="horz" pos="2908" userDrawn="1">
          <p15:clr>
            <a:srgbClr val="A4A3A4"/>
          </p15:clr>
        </p15:guide>
        <p15:guide id="4" orient="horz" pos="5967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8"/>
    <a:srgbClr val="003264"/>
    <a:srgbClr val="003250"/>
    <a:srgbClr val="C00000"/>
    <a:srgbClr val="990000"/>
    <a:srgbClr val="FF0909"/>
    <a:srgbClr val="CF6B63"/>
    <a:srgbClr val="E7CCC7"/>
    <a:srgbClr val="FFC1C1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 autoAdjust="0"/>
    <p:restoredTop sz="90244" autoAdjust="0"/>
  </p:normalViewPr>
  <p:slideViewPr>
    <p:cSldViewPr showGuides="1">
      <p:cViewPr varScale="1">
        <p:scale>
          <a:sx n="85" d="100"/>
          <a:sy n="85" d="100"/>
        </p:scale>
        <p:origin x="120" y="378"/>
      </p:cViewPr>
      <p:guideLst>
        <p:guide orient="horz" pos="459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74" d="100"/>
          <a:sy n="74" d="100"/>
        </p:scale>
        <p:origin x="2136" y="72"/>
      </p:cViewPr>
      <p:guideLst>
        <p:guide orient="horz" pos="482"/>
        <p:guide orient="horz" pos="2908"/>
        <p:guide orient="horz" pos="5967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  <a:endParaRPr lang="en-US" altLang="zh-CN" noProof="0" dirty="0"/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orient="horz" pos="290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049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59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安全声明：</a:t>
            </a:r>
          </a:p>
          <a:p>
            <a:r>
              <a:rPr lang="zh-CN" altLang="en-US" smtClean="0"/>
              <a:t>为简化问题说明，本课程以</a:t>
            </a:r>
            <a:r>
              <a:rPr lang="en-US" altLang="zh-CN" smtClean="0"/>
              <a:t>Telnet</a:t>
            </a:r>
            <a:r>
              <a:rPr lang="zh-CN" altLang="en-US" smtClean="0"/>
              <a:t>为例来描述相关技术。设备支持通过</a:t>
            </a:r>
            <a:r>
              <a:rPr lang="en-US" altLang="zh-CN" smtClean="0"/>
              <a:t>Telnet</a:t>
            </a:r>
            <a:r>
              <a:rPr lang="zh-CN" altLang="en-US" smtClean="0"/>
              <a:t>协议和</a:t>
            </a:r>
            <a:r>
              <a:rPr lang="en-US" altLang="zh-CN" smtClean="0"/>
              <a:t>Stelnet</a:t>
            </a:r>
            <a:r>
              <a:rPr lang="zh-CN" altLang="en-US" smtClean="0"/>
              <a:t>协议登录。使用</a:t>
            </a:r>
            <a:r>
              <a:rPr lang="en-US" altLang="zh-CN" smtClean="0"/>
              <a:t>Telnet</a:t>
            </a:r>
            <a:r>
              <a:rPr lang="zh-CN" altLang="en-US" smtClean="0"/>
              <a:t>、</a:t>
            </a:r>
            <a:r>
              <a:rPr lang="en-US" altLang="zh-CN" smtClean="0"/>
              <a:t>Stelnet v1</a:t>
            </a:r>
            <a:r>
              <a:rPr lang="zh-CN" altLang="en-US" smtClean="0"/>
              <a:t>协议存在安全风险，建议您使用</a:t>
            </a:r>
            <a:r>
              <a:rPr lang="en-US" altLang="zh-CN" smtClean="0"/>
              <a:t>STelnet v2</a:t>
            </a:r>
            <a:r>
              <a:rPr lang="zh-CN" altLang="en-US" smtClean="0"/>
              <a:t>登录设备。</a:t>
            </a:r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177914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684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Telnet</a:t>
            </a:r>
            <a:r>
              <a:rPr lang="zh-CN" altLang="en-US" smtClean="0"/>
              <a:t>提供了一个交互式操作界面，允许终端远程登录到任何可以充当</a:t>
            </a:r>
            <a:r>
              <a:rPr lang="en-US" altLang="zh-CN" smtClean="0"/>
              <a:t>Telnet</a:t>
            </a:r>
            <a:r>
              <a:rPr lang="zh-CN" altLang="en-US" smtClean="0"/>
              <a:t>服务器的设备。</a:t>
            </a:r>
            <a:r>
              <a:rPr lang="en-US" altLang="zh-CN" smtClean="0"/>
              <a:t>Telnet</a:t>
            </a:r>
            <a:r>
              <a:rPr lang="zh-CN" altLang="en-US" smtClean="0"/>
              <a:t>用户可以像通过</a:t>
            </a:r>
            <a:r>
              <a:rPr lang="en-US" altLang="zh-CN" smtClean="0"/>
              <a:t>Console</a:t>
            </a:r>
            <a:r>
              <a:rPr lang="zh-CN" altLang="en-US" smtClean="0"/>
              <a:t>口本地登录一样对设备进行操作。远端</a:t>
            </a:r>
            <a:r>
              <a:rPr lang="en-US" altLang="zh-CN" smtClean="0"/>
              <a:t>Telnet</a:t>
            </a:r>
            <a:r>
              <a:rPr lang="zh-CN" altLang="en-US" smtClean="0"/>
              <a:t>服务器和终端之间无需直连，只需保证两者之间可以互相通信即可。通过使用</a:t>
            </a:r>
            <a:r>
              <a:rPr lang="en-US" altLang="zh-CN" smtClean="0"/>
              <a:t>Telnet</a:t>
            </a:r>
            <a:r>
              <a:rPr lang="zh-CN" altLang="en-US" smtClean="0"/>
              <a:t>，用户可以方便的实现对设备进行远程管理和维护。</a:t>
            </a:r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846941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+mn-ea"/>
                <a:ea typeface="+mn-ea"/>
              </a:rPr>
              <a:t>Telnet</a:t>
            </a:r>
            <a:r>
              <a:rPr lang="zh-CN" altLang="en-US" dirty="0" smtClean="0">
                <a:latin typeface="+mn-ea"/>
                <a:ea typeface="+mn-ea"/>
              </a:rPr>
              <a:t>以客户端</a:t>
            </a:r>
            <a:r>
              <a:rPr lang="en-US" altLang="zh-CN" dirty="0" smtClean="0">
                <a:latin typeface="+mn-ea"/>
                <a:ea typeface="+mn-ea"/>
              </a:rPr>
              <a:t>/</a:t>
            </a:r>
            <a:r>
              <a:rPr lang="zh-CN" altLang="en-US" dirty="0" smtClean="0">
                <a:latin typeface="+mn-ea"/>
                <a:ea typeface="+mn-ea"/>
              </a:rPr>
              <a:t>服务器模式运行。</a:t>
            </a:r>
            <a:r>
              <a:rPr lang="en-US" altLang="zh-CN" dirty="0" smtClean="0">
                <a:latin typeface="+mn-ea"/>
                <a:ea typeface="+mn-ea"/>
              </a:rPr>
              <a:t>Telnet</a:t>
            </a:r>
            <a:r>
              <a:rPr lang="zh-CN" altLang="en-US" dirty="0" smtClean="0">
                <a:latin typeface="+mn-ea"/>
                <a:ea typeface="+mn-ea"/>
              </a:rPr>
              <a:t>基于</a:t>
            </a:r>
            <a:r>
              <a:rPr lang="en-US" altLang="zh-CN" dirty="0" smtClean="0">
                <a:latin typeface="+mn-ea"/>
                <a:ea typeface="+mn-ea"/>
              </a:rPr>
              <a:t>TCP</a:t>
            </a:r>
            <a:r>
              <a:rPr lang="zh-CN" altLang="en-US" dirty="0" smtClean="0">
                <a:latin typeface="+mn-ea"/>
                <a:ea typeface="+mn-ea"/>
              </a:rPr>
              <a:t>协议，服务器端口号默认是</a:t>
            </a:r>
            <a:r>
              <a:rPr lang="en-US" altLang="zh-CN" dirty="0" smtClean="0">
                <a:latin typeface="+mn-ea"/>
                <a:ea typeface="+mn-ea"/>
              </a:rPr>
              <a:t>23</a:t>
            </a:r>
            <a:r>
              <a:rPr lang="zh-CN" altLang="en-US" dirty="0" smtClean="0">
                <a:latin typeface="+mn-ea"/>
                <a:ea typeface="+mn-ea"/>
              </a:rPr>
              <a:t>，服务器通过该端口与客户端建立</a:t>
            </a:r>
            <a:r>
              <a:rPr lang="en-US" altLang="zh-CN" dirty="0" smtClean="0">
                <a:latin typeface="+mn-ea"/>
                <a:ea typeface="+mn-ea"/>
              </a:rPr>
              <a:t>Telnet</a:t>
            </a:r>
            <a:r>
              <a:rPr lang="zh-CN" altLang="en-US" dirty="0" smtClean="0">
                <a:latin typeface="+mn-ea"/>
                <a:ea typeface="+mn-ea"/>
              </a:rPr>
              <a:t>连接。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3192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dirty="0" smtClean="0"/>
              <a:t>在配置</a:t>
            </a:r>
            <a:r>
              <a:rPr lang="en-US" altLang="zh-CN" dirty="0" smtClean="0"/>
              <a:t>Telnet</a:t>
            </a:r>
            <a:r>
              <a:rPr lang="zh-CN" altLang="en-US" dirty="0" smtClean="0"/>
              <a:t>登录用户界面时，必须配置认证方式，否则用户无法成功登录设备。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Telnet</a:t>
            </a:r>
            <a:r>
              <a:rPr lang="zh-CN" altLang="en-US" dirty="0" smtClean="0"/>
              <a:t>认证有两种模式：</a:t>
            </a:r>
            <a:r>
              <a:rPr lang="en-US" altLang="zh-CN" dirty="0" smtClean="0"/>
              <a:t>AAA</a:t>
            </a:r>
            <a:r>
              <a:rPr lang="zh-CN" altLang="en-US" dirty="0" smtClean="0"/>
              <a:t>模式，密码模式。</a:t>
            </a:r>
            <a:endParaRPr lang="en-US" altLang="zh-CN" dirty="0" smtClean="0"/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zh-CN" altLang="en-US" dirty="0" smtClean="0"/>
              <a:t>当配置用户界面的认证方式为</a:t>
            </a:r>
            <a:r>
              <a:rPr lang="en-US" altLang="zh-CN" dirty="0" smtClean="0"/>
              <a:t>AAA</a:t>
            </a:r>
            <a:r>
              <a:rPr lang="zh-CN" altLang="en-US" dirty="0" smtClean="0"/>
              <a:t>时，用户登录设备时需要首先输入登录用户名和密码才能登录。</a:t>
            </a:r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zh-CN" altLang="en-US" dirty="0" smtClean="0"/>
              <a:t>当配置用户界面的认证方式为</a:t>
            </a:r>
            <a:r>
              <a:rPr lang="en-US" altLang="zh-CN" dirty="0" smtClean="0"/>
              <a:t>password</a:t>
            </a:r>
            <a:r>
              <a:rPr lang="zh-CN" altLang="en-US" dirty="0" smtClean="0"/>
              <a:t>时，用户登录设备时需要首先输入登录密码才能登录。</a:t>
            </a:r>
          </a:p>
          <a:p>
            <a:pPr eaLnBrk="1" hangingPunct="1"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30838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网络设备作为</a:t>
            </a:r>
            <a:r>
              <a:rPr lang="en-US" altLang="zh-CN" dirty="0" smtClean="0">
                <a:latin typeface="Arial" panose="020B0604020202020204" pitchFamily="34" charset="0"/>
              </a:rPr>
              <a:t>Telnet</a:t>
            </a:r>
            <a:r>
              <a:rPr lang="zh-CN" altLang="en-US" dirty="0" smtClean="0">
                <a:latin typeface="Arial" panose="020B0604020202020204" pitchFamily="34" charset="0"/>
              </a:rPr>
              <a:t>服务器，通常使用密码认证机制来认证连接到</a:t>
            </a:r>
            <a:r>
              <a:rPr lang="en-US" altLang="zh-CN" dirty="0" smtClean="0">
                <a:latin typeface="Arial" panose="020B0604020202020204" pitchFamily="34" charset="0"/>
              </a:rPr>
              <a:t>VTY</a:t>
            </a:r>
            <a:r>
              <a:rPr lang="zh-CN" altLang="en-US" dirty="0" smtClean="0">
                <a:latin typeface="Arial" panose="020B0604020202020204" pitchFamily="34" charset="0"/>
              </a:rPr>
              <a:t>接口的用户。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dirty="0" smtClean="0">
                <a:latin typeface="Arial" panose="020B0604020202020204" pitchFamily="34" charset="0"/>
              </a:rPr>
              <a:t>VTY</a:t>
            </a:r>
            <a:r>
              <a:rPr lang="zh-CN" altLang="en-US" dirty="0" smtClean="0">
                <a:latin typeface="Arial" panose="020B0604020202020204" pitchFamily="34" charset="0"/>
              </a:rPr>
              <a:t>（</a:t>
            </a:r>
            <a:r>
              <a:rPr lang="en-US" altLang="zh-CN" dirty="0" smtClean="0">
                <a:latin typeface="Arial" panose="020B0604020202020204" pitchFamily="34" charset="0"/>
              </a:rPr>
              <a:t>Virtual Type Terminal</a:t>
            </a:r>
            <a:r>
              <a:rPr lang="zh-CN" altLang="en-US" dirty="0" smtClean="0">
                <a:latin typeface="Arial" panose="020B0604020202020204" pitchFamily="34" charset="0"/>
              </a:rPr>
              <a:t>）是网络设备用来管理和监控通过</a:t>
            </a:r>
            <a:r>
              <a:rPr lang="en-US" altLang="zh-CN" dirty="0" smtClean="0">
                <a:latin typeface="Arial" panose="020B0604020202020204" pitchFamily="34" charset="0"/>
              </a:rPr>
              <a:t>Telnet</a:t>
            </a:r>
            <a:r>
              <a:rPr lang="zh-CN" altLang="en-US" dirty="0" smtClean="0">
                <a:latin typeface="Arial" panose="020B0604020202020204" pitchFamily="34" charset="0"/>
              </a:rPr>
              <a:t>方式登录的用户的界面。网络设备为每个</a:t>
            </a:r>
            <a:r>
              <a:rPr lang="en-US" altLang="zh-CN" dirty="0" smtClean="0">
                <a:latin typeface="Arial" panose="020B0604020202020204" pitchFamily="34" charset="0"/>
              </a:rPr>
              <a:t>Telnet</a:t>
            </a:r>
            <a:r>
              <a:rPr lang="zh-CN" altLang="en-US" dirty="0" smtClean="0">
                <a:latin typeface="Arial" panose="020B0604020202020204" pitchFamily="34" charset="0"/>
              </a:rPr>
              <a:t>用户分配一个</a:t>
            </a:r>
            <a:r>
              <a:rPr lang="en-US" altLang="zh-CN" dirty="0" smtClean="0">
                <a:latin typeface="Arial" panose="020B0604020202020204" pitchFamily="34" charset="0"/>
              </a:rPr>
              <a:t>VTY</a:t>
            </a:r>
            <a:r>
              <a:rPr lang="zh-CN" altLang="en-US" dirty="0" smtClean="0">
                <a:latin typeface="Arial" panose="020B0604020202020204" pitchFamily="34" charset="0"/>
              </a:rPr>
              <a:t>界面。缺省情况下，</a:t>
            </a:r>
            <a:r>
              <a:rPr lang="en-US" altLang="zh-CN" dirty="0" smtClean="0">
                <a:latin typeface="Arial" panose="020B0604020202020204" pitchFamily="34" charset="0"/>
              </a:rPr>
              <a:t>ARG3</a:t>
            </a:r>
            <a:r>
              <a:rPr lang="zh-CN" altLang="en-US" dirty="0" smtClean="0">
                <a:latin typeface="Arial" panose="020B0604020202020204" pitchFamily="34" charset="0"/>
              </a:rPr>
              <a:t>系列路由器支持的</a:t>
            </a:r>
            <a:r>
              <a:rPr lang="en-US" altLang="zh-CN" dirty="0" smtClean="0">
                <a:latin typeface="Arial" panose="020B0604020202020204" pitchFamily="34" charset="0"/>
              </a:rPr>
              <a:t>Telnet</a:t>
            </a:r>
            <a:r>
              <a:rPr lang="zh-CN" altLang="en-US" dirty="0" smtClean="0">
                <a:latin typeface="Arial" panose="020B0604020202020204" pitchFamily="34" charset="0"/>
              </a:rPr>
              <a:t>用户最大数目为</a:t>
            </a:r>
            <a:r>
              <a:rPr lang="en-US" altLang="zh-CN" dirty="0" smtClean="0">
                <a:latin typeface="Arial" panose="020B0604020202020204" pitchFamily="34" charset="0"/>
              </a:rPr>
              <a:t>5</a:t>
            </a:r>
            <a:r>
              <a:rPr lang="zh-CN" altLang="en-US" dirty="0" smtClean="0">
                <a:latin typeface="Arial" panose="020B0604020202020204" pitchFamily="34" charset="0"/>
              </a:rPr>
              <a:t>个，</a:t>
            </a:r>
            <a:r>
              <a:rPr lang="en-US" altLang="zh-CN" dirty="0" smtClean="0">
                <a:latin typeface="Arial" panose="020B0604020202020204" pitchFamily="34" charset="0"/>
              </a:rPr>
              <a:t>VTY 0 4</a:t>
            </a:r>
            <a:r>
              <a:rPr lang="zh-CN" altLang="en-US" dirty="0" smtClean="0">
                <a:latin typeface="Arial" panose="020B0604020202020204" pitchFamily="34" charset="0"/>
              </a:rPr>
              <a:t>的含义是</a:t>
            </a:r>
            <a:r>
              <a:rPr lang="en-US" altLang="zh-CN" dirty="0" smtClean="0">
                <a:latin typeface="Arial" panose="020B0604020202020204" pitchFamily="34" charset="0"/>
              </a:rPr>
              <a:t>VTY0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VTY1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VTY2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VTY3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en-US" altLang="zh-CN" dirty="0" smtClean="0">
                <a:latin typeface="Arial" panose="020B0604020202020204" pitchFamily="34" charset="0"/>
              </a:rPr>
              <a:t>VTY4</a:t>
            </a:r>
            <a:r>
              <a:rPr lang="zh-CN" altLang="en-US" dirty="0" smtClean="0">
                <a:latin typeface="Arial" panose="020B0604020202020204" pitchFamily="34" charset="0"/>
              </a:rPr>
              <a:t>。如果需要增加</a:t>
            </a:r>
            <a:r>
              <a:rPr lang="en-US" altLang="zh-CN" dirty="0" smtClean="0">
                <a:latin typeface="Arial" panose="020B0604020202020204" pitchFamily="34" charset="0"/>
              </a:rPr>
              <a:t>Telnet</a:t>
            </a:r>
            <a:r>
              <a:rPr lang="zh-CN" altLang="en-US" dirty="0" smtClean="0">
                <a:latin typeface="Arial" panose="020B0604020202020204" pitchFamily="34" charset="0"/>
              </a:rPr>
              <a:t>用户的登录数量，可以使用</a:t>
            </a:r>
            <a:r>
              <a:rPr lang="en-US" altLang="zh-CN" b="1" dirty="0" smtClean="0">
                <a:latin typeface="Arial" panose="020B0604020202020204" pitchFamily="34" charset="0"/>
              </a:rPr>
              <a:t>user-interface maximum-</a:t>
            </a:r>
            <a:r>
              <a:rPr lang="en-US" altLang="zh-CN" b="1" dirty="0" err="1" smtClean="0">
                <a:latin typeface="Arial" panose="020B0604020202020204" pitchFamily="34" charset="0"/>
              </a:rPr>
              <a:t>vty</a:t>
            </a:r>
            <a:r>
              <a:rPr lang="zh-CN" altLang="en-US" dirty="0" smtClean="0">
                <a:latin typeface="Arial" panose="020B0604020202020204" pitchFamily="34" charset="0"/>
              </a:rPr>
              <a:t>命令来调整</a:t>
            </a:r>
            <a:r>
              <a:rPr lang="en-US" altLang="zh-CN" dirty="0" smtClean="0">
                <a:latin typeface="Arial" panose="020B0604020202020204" pitchFamily="34" charset="0"/>
              </a:rPr>
              <a:t>VTY</a:t>
            </a:r>
            <a:r>
              <a:rPr lang="zh-CN" altLang="en-US" dirty="0" smtClean="0">
                <a:latin typeface="Arial" panose="020B0604020202020204" pitchFamily="34" charset="0"/>
              </a:rPr>
              <a:t>界面的数量。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执行</a:t>
            </a:r>
            <a:r>
              <a:rPr lang="en-US" altLang="zh-CN" b="1" dirty="0" smtClean="0">
                <a:latin typeface="Arial" panose="020B0604020202020204" pitchFamily="34" charset="0"/>
              </a:rPr>
              <a:t>authentication-mode password</a:t>
            </a:r>
            <a:r>
              <a:rPr lang="zh-CN" altLang="en-US" dirty="0" smtClean="0">
                <a:latin typeface="Arial" panose="020B0604020202020204" pitchFamily="34" charset="0"/>
              </a:rPr>
              <a:t>命令，可以配置</a:t>
            </a:r>
            <a:r>
              <a:rPr lang="en-US" altLang="zh-CN" dirty="0" smtClean="0">
                <a:latin typeface="Arial" panose="020B0604020202020204" pitchFamily="34" charset="0"/>
              </a:rPr>
              <a:t>VTY</a:t>
            </a:r>
            <a:r>
              <a:rPr lang="zh-CN" altLang="en-US" dirty="0" smtClean="0">
                <a:latin typeface="Arial" panose="020B0604020202020204" pitchFamily="34" charset="0"/>
              </a:rPr>
              <a:t>通过密码对用户进行认证。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注：不同</a:t>
            </a:r>
            <a:r>
              <a:rPr lang="en-US" altLang="zh-CN" dirty="0" smtClean="0">
                <a:latin typeface="Arial" panose="020B0604020202020204" pitchFamily="34" charset="0"/>
              </a:rPr>
              <a:t>VRP</a:t>
            </a:r>
            <a:r>
              <a:rPr lang="zh-CN" altLang="en-US" dirty="0" smtClean="0">
                <a:latin typeface="Arial" panose="020B0604020202020204" pitchFamily="34" charset="0"/>
              </a:rPr>
              <a:t>版本执行</a:t>
            </a:r>
            <a:r>
              <a:rPr lang="en-US" altLang="zh-CN" dirty="0" smtClean="0">
                <a:latin typeface="Arial" panose="020B0604020202020204" pitchFamily="34" charset="0"/>
              </a:rPr>
              <a:t>set authentication password cipher</a:t>
            </a:r>
            <a:r>
              <a:rPr lang="zh-CN" altLang="en-US" dirty="0" smtClean="0">
                <a:latin typeface="Arial" panose="020B0604020202020204" pitchFamily="34" charset="0"/>
              </a:rPr>
              <a:t>命令有差异：有些平台需要回车后输入密码，另外一些平台可直接在命令后输入密码。故在操作具体产品时请查阅相应</a:t>
            </a:r>
            <a:r>
              <a:rPr lang="en-US" altLang="zh-CN" dirty="0" smtClean="0">
                <a:latin typeface="Arial" panose="020B0604020202020204" pitchFamily="34" charset="0"/>
              </a:rPr>
              <a:t>VRP</a:t>
            </a:r>
            <a:r>
              <a:rPr lang="zh-CN" altLang="en-US" dirty="0" smtClean="0">
                <a:latin typeface="Arial" panose="020B0604020202020204" pitchFamily="34" charset="0"/>
              </a:rPr>
              <a:t>产品文档。</a:t>
            </a:r>
            <a:endParaRPr lang="en-US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46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远端设备配置为</a:t>
            </a:r>
            <a:r>
              <a:rPr lang="en-US" altLang="zh-CN" dirty="0" smtClean="0">
                <a:latin typeface="Arial" panose="020B0604020202020204" pitchFamily="34" charset="0"/>
              </a:rPr>
              <a:t>Telnet</a:t>
            </a:r>
            <a:r>
              <a:rPr lang="zh-CN" altLang="en-US" dirty="0" smtClean="0">
                <a:latin typeface="Arial" panose="020B0604020202020204" pitchFamily="34" charset="0"/>
              </a:rPr>
              <a:t>服务器之后，可以在客户端上执行</a:t>
            </a:r>
            <a:r>
              <a:rPr lang="en-US" altLang="zh-CN" b="1" dirty="0" smtClean="0">
                <a:latin typeface="Arial" panose="020B0604020202020204" pitchFamily="34" charset="0"/>
              </a:rPr>
              <a:t>telnet</a:t>
            </a:r>
            <a:r>
              <a:rPr lang="zh-CN" altLang="en-US" dirty="0" smtClean="0">
                <a:latin typeface="Arial" panose="020B0604020202020204" pitchFamily="34" charset="0"/>
              </a:rPr>
              <a:t>命令来与服务器建立</a:t>
            </a:r>
            <a:r>
              <a:rPr lang="en-US" altLang="zh-CN" dirty="0" smtClean="0">
                <a:latin typeface="Arial" panose="020B0604020202020204" pitchFamily="34" charset="0"/>
              </a:rPr>
              <a:t>Telnet</a:t>
            </a:r>
            <a:r>
              <a:rPr lang="zh-CN" altLang="en-US" dirty="0" smtClean="0">
                <a:latin typeface="Arial" panose="020B0604020202020204" pitchFamily="34" charset="0"/>
              </a:rPr>
              <a:t>连接。客户端会收到需要认证相关的提示信息，用户输入的认证密码需要匹配</a:t>
            </a:r>
            <a:r>
              <a:rPr lang="en-US" altLang="zh-CN" dirty="0" smtClean="0">
                <a:latin typeface="Arial" panose="020B0604020202020204" pitchFamily="34" charset="0"/>
              </a:rPr>
              <a:t>Telnet</a:t>
            </a:r>
            <a:r>
              <a:rPr lang="zh-CN" altLang="en-US" dirty="0" smtClean="0">
                <a:latin typeface="Arial" panose="020B0604020202020204" pitchFamily="34" charset="0"/>
              </a:rPr>
              <a:t>服务器上保存的密码。认证通过之后，用户就可以通过</a:t>
            </a:r>
            <a:r>
              <a:rPr lang="en-US" altLang="zh-CN" dirty="0" smtClean="0">
                <a:latin typeface="Arial" panose="020B0604020202020204" pitchFamily="34" charset="0"/>
              </a:rPr>
              <a:t>Telnet</a:t>
            </a:r>
            <a:r>
              <a:rPr lang="zh-CN" altLang="en-US" dirty="0" smtClean="0">
                <a:latin typeface="Arial" panose="020B0604020202020204" pitchFamily="34" charset="0"/>
              </a:rPr>
              <a:t>远程连接到</a:t>
            </a:r>
            <a:r>
              <a:rPr lang="en-US" altLang="zh-CN" dirty="0" smtClean="0">
                <a:latin typeface="Arial" panose="020B0604020202020204" pitchFamily="34" charset="0"/>
              </a:rPr>
              <a:t>Telnet</a:t>
            </a:r>
            <a:r>
              <a:rPr lang="zh-CN" altLang="en-US" dirty="0" smtClean="0">
                <a:latin typeface="Arial" panose="020B0604020202020204" pitchFamily="34" charset="0"/>
              </a:rPr>
              <a:t>服务器上，在本地对远端的设备进行配置和管理。</a:t>
            </a:r>
            <a:endParaRPr lang="en-US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149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7587" cy="34305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7" y="4633664"/>
            <a:ext cx="6097587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/>
            <a:r>
              <a:rPr lang="en-US" altLang="zh-CN" dirty="0" smtClean="0">
                <a:latin typeface="Arial" panose="020B0604020202020204" pitchFamily="34" charset="0"/>
              </a:rPr>
              <a:t>1. </a:t>
            </a:r>
            <a:r>
              <a:rPr lang="zh-CN" altLang="en-US" dirty="0" smtClean="0">
                <a:latin typeface="Arial" panose="020B0604020202020204" pitchFamily="34" charset="0"/>
              </a:rPr>
              <a:t>如果无法建立</a:t>
            </a:r>
            <a:r>
              <a:rPr lang="en-US" altLang="zh-CN" dirty="0" smtClean="0">
                <a:latin typeface="Arial" panose="020B0604020202020204" pitchFamily="34" charset="0"/>
              </a:rPr>
              <a:t>Telnet</a:t>
            </a:r>
            <a:r>
              <a:rPr lang="zh-CN" altLang="en-US" dirty="0" smtClean="0">
                <a:latin typeface="Arial" panose="020B0604020202020204" pitchFamily="34" charset="0"/>
              </a:rPr>
              <a:t>连接，首先验证设备是否可达。如果设备可达，再检查用户输入的密码是否正确。如果密码正确，再查看当前通过</a:t>
            </a:r>
            <a:r>
              <a:rPr lang="en-US" altLang="zh-CN" dirty="0" smtClean="0">
                <a:latin typeface="Arial" panose="020B0604020202020204" pitchFamily="34" charset="0"/>
              </a:rPr>
              <a:t>Telnet</a:t>
            </a:r>
            <a:r>
              <a:rPr lang="zh-CN" altLang="en-US" dirty="0" smtClean="0">
                <a:latin typeface="Arial" panose="020B0604020202020204" pitchFamily="34" charset="0"/>
              </a:rPr>
              <a:t>访问设备的用户数是否达到最大限制。如需增加用户数量，可以执行</a:t>
            </a:r>
            <a:r>
              <a:rPr lang="en-US" altLang="zh-CN" b="1" dirty="0" smtClean="0">
                <a:latin typeface="Arial" panose="020B0604020202020204" pitchFamily="34" charset="0"/>
              </a:rPr>
              <a:t>user-interface maximum-</a:t>
            </a:r>
            <a:r>
              <a:rPr lang="en-US" altLang="zh-CN" b="1" dirty="0" err="1" smtClean="0">
                <a:latin typeface="Arial" panose="020B0604020202020204" pitchFamily="34" charset="0"/>
              </a:rPr>
              <a:t>vty</a:t>
            </a:r>
            <a:r>
              <a:rPr lang="en-US" altLang="zh-CN" b="1" dirty="0" smtClean="0">
                <a:latin typeface="Arial" panose="020B0604020202020204" pitchFamily="34" charset="0"/>
              </a:rPr>
              <a:t> &lt;0-15&gt;</a:t>
            </a:r>
            <a:r>
              <a:rPr lang="zh-CN" altLang="en-US" dirty="0" smtClean="0">
                <a:latin typeface="Arial" panose="020B0604020202020204" pitchFamily="34" charset="0"/>
              </a:rPr>
              <a:t>命令，</a:t>
            </a:r>
            <a:r>
              <a:rPr lang="en-US" altLang="zh-CN" b="1" dirty="0" smtClean="0">
                <a:latin typeface="Arial" panose="020B0604020202020204" pitchFamily="34" charset="0"/>
              </a:rPr>
              <a:t>0-15</a:t>
            </a:r>
            <a:r>
              <a:rPr lang="zh-CN" altLang="en-US" dirty="0" smtClean="0">
                <a:latin typeface="Arial" panose="020B0604020202020204" pitchFamily="34" charset="0"/>
              </a:rPr>
              <a:t>表示支持的用户数。</a:t>
            </a:r>
            <a:endParaRPr lang="en-US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341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7508034"/>
              </p:ext>
            </p:extLst>
          </p:nvPr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5112825"/>
              </p:ext>
            </p:extLst>
          </p:nvPr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algn="l" defTabSz="1001624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4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5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本节小结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5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本章总结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更多信息</a:t>
            </a:r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79376" y="480268"/>
            <a:ext cx="496581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学习推荐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56929"/>
            <a:ext cx="46196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96" b="10658"/>
          <a:stretch/>
        </p:blipFill>
        <p:spPr bwMode="auto">
          <a:xfrm>
            <a:off x="0" y="0"/>
            <a:ext cx="121936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234241" y="2642208"/>
            <a:ext cx="3971726" cy="1573584"/>
            <a:chOff x="4826327" y="2503488"/>
            <a:chExt cx="3971726" cy="1573584"/>
          </a:xfrm>
        </p:grpSpPr>
        <p:sp>
          <p:nvSpPr>
            <p:cNvPr id="5" name="Text Box 9">
              <a:extLst>
                <a:ext uri="{FF2B5EF4-FFF2-40B4-BE49-F238E27FC236}">
                  <a16:creationId xmlns="" xmlns:a16="http://schemas.microsoft.com/office/drawing/2014/main" id="{9D36E720-0E25-41AB-8346-B547D8B8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327" y="3443951"/>
              <a:ext cx="3971726" cy="633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hangingPunct="0">
                <a:buSzPct val="100000"/>
                <a:defRPr/>
              </a:pPr>
              <a:r>
                <a:rPr lang="zh-CN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  <a:sym typeface="FrutigerNext LT Regular" pitchFamily="34" charset="0"/>
                </a:rPr>
                <a:t>www.huawei.com</a:t>
              </a:r>
            </a:p>
          </p:txBody>
        </p:sp>
        <p:sp>
          <p:nvSpPr>
            <p:cNvPr id="6" name="Text Box 8">
              <a:extLst>
                <a:ext uri="{FF2B5EF4-FFF2-40B4-BE49-F238E27FC236}">
                  <a16:creationId xmlns="" xmlns:a16="http://schemas.microsoft.com/office/drawing/2014/main" id="{11ED55EC-FD16-4B98-B04D-4605D3C0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0286" y="2503488"/>
              <a:ext cx="1735601" cy="91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fontAlgn="base" hangingPunct="0">
                <a:buSzPct val="100000"/>
                <a:defRPr/>
              </a:pPr>
              <a:r>
                <a:rPr lang="zh-CN" altLang="en-US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sym typeface="FrutigerNext LT Regular" pitchFamily="34" charset="0"/>
                </a:rPr>
                <a:t>谢 谢</a:t>
              </a:r>
              <a:endParaRPr lang="zh-CN" altLang="zh-CN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1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</a:t>
            </a:r>
            <a:r>
              <a:rPr lang="en-US" altLang="zh-CN" sz="1200" b="0" dirty="0" smtClean="0">
                <a:latin typeface="+mn-lt"/>
                <a:ea typeface="+mn-ea"/>
              </a:rPr>
              <a:t>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=""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0831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6" y="292385"/>
            <a:ext cx="10560048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75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</a:t>
            </a:r>
            <a:r>
              <a:rPr lang="en-US" altLang="zh-CN" sz="1200" b="0" dirty="0" smtClean="0">
                <a:latin typeface="+mn-lt"/>
                <a:ea typeface="+mn-ea"/>
              </a:rPr>
              <a:t>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=""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1209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6" descr="新版面封面－红色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4"/>
            <a:ext cx="12192000" cy="314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77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151" y="5578476"/>
            <a:ext cx="1094316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>
            <a:spLocks noChangeArrowheads="1"/>
          </p:cNvSpPr>
          <p:nvPr userDrawn="1"/>
        </p:nvSpPr>
        <p:spPr bwMode="auto">
          <a:xfrm>
            <a:off x="1446962" y="6205539"/>
            <a:ext cx="2609408" cy="26364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78220" tIns="39109" rIns="78220" bIns="39109">
            <a:spAutoFit/>
          </a:bodyPr>
          <a:lstStyle>
            <a:lvl1pPr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78422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dirty="0">
                <a:latin typeface="FrutigerNext LT Bold" charset="0"/>
                <a:ea typeface="MS PGothic" pitchFamily="34" charset="-128"/>
              </a:rPr>
              <a:t>HUAWEI TECHNOLOGIES CO., LTD.</a:t>
            </a:r>
            <a:endParaRPr lang="en-US" altLang="zh-CN" sz="1000" dirty="0">
              <a:ea typeface="MS PGothic" pitchFamily="34" charset="-128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007534" y="2263775"/>
            <a:ext cx="7584017" cy="5794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quarter" idx="10"/>
          </p:nvPr>
        </p:nvSpPr>
        <p:spPr>
          <a:xfrm>
            <a:off x="865718" y="669925"/>
            <a:ext cx="3373967" cy="476250"/>
          </a:xfrm>
          <a:prstGeom prst="rect">
            <a:avLst/>
          </a:prstGeom>
        </p:spPr>
        <p:txBody>
          <a:bodyPr lIns="91440" tIns="45720" rIns="91440" bIns="45720"/>
          <a:lstStyle>
            <a:lvl1pPr defTabSz="914400" eaLnBrk="1" hangingPunct="1">
              <a:lnSpc>
                <a:spcPct val="100000"/>
              </a:lnSpc>
              <a:defRPr kumimoji="1" sz="1400">
                <a:solidFill>
                  <a:srgbClr val="808080"/>
                </a:solidFill>
                <a:latin typeface="FrutigerNext LT Bold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5371344"/>
      </p:ext>
    </p:extLst>
  </p:cSld>
  <p:clrMapOvr>
    <a:masterClrMapping/>
  </p:clrMapOvr>
  <p:transition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4"/>
            <a:ext cx="12192000" cy="710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1295" y="4957156"/>
            <a:ext cx="10441567" cy="831600"/>
          </a:xfrm>
          <a:ln algn="ctr"/>
        </p:spPr>
        <p:txBody>
          <a:bodyPr lIns="87802" tIns="43901" rIns="87802" bIns="43901"/>
          <a:lstStyle>
            <a:lvl1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1295" y="5816120"/>
            <a:ext cx="6912000" cy="493200"/>
          </a:xfrm>
        </p:spPr>
        <p:txBody>
          <a:bodyPr/>
          <a:lstStyle>
            <a:lvl1pPr marL="0" indent="0" algn="l" defTabSz="801688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Rectangle 54">
            <a:extLst>
              <a:ext uri="{FF2B5EF4-FFF2-40B4-BE49-F238E27FC236}">
                <a16:creationId xmlns:a16="http://schemas.microsoft.com/office/drawing/2014/main" xmlns="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itchFamily="34" charset="0"/>
              </a:rPr>
              <a:t>© </a:t>
            </a:r>
            <a:r>
              <a:rPr lang="en-US" altLang="zh-CN" sz="1200" baseline="0" dirty="0" smtClean="0">
                <a:latin typeface="+mn-ea"/>
                <a:ea typeface="+mn-ea"/>
                <a:cs typeface="Arial" pitchFamily="34" charset="0"/>
              </a:rPr>
              <a:t>2019 </a:t>
            </a: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1027" name="Picture 3" descr="C:\Users\YOYO\Desktop\郑莉\华为公司标志 Huawei Coroporate Logo_2018\PNG\竖版华为公司标志 Vertical Version of Huawei Corporate Logo_201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665" y="6093296"/>
            <a:ext cx="772549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382" y="1393478"/>
            <a:ext cx="5183716" cy="41957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6868" y="1393478"/>
            <a:ext cx="5185833" cy="41957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28000" y="6524626"/>
            <a:ext cx="2025651" cy="333375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FrutigerNext LT Bold" panose="020B0803040504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Page </a:t>
            </a:r>
            <a:fld id="{7DEB72FF-1789-4B05-9746-353A1E84FC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09037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968129"/>
      </p:ext>
    </p:extLst>
  </p:cSld>
  <p:clrMapOvr>
    <a:masterClrMapping/>
  </p:clrMapOvr>
  <p:transition advClick="0" advTm="800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前言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7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9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0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目录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30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本节概述和学习目标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0815685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854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>
            <a:extLst>
              <a:ext uri="{FF2B5EF4-FFF2-40B4-BE49-F238E27FC236}">
                <a16:creationId xmlns:a16="http://schemas.microsoft.com/office/drawing/2014/main" xmlns="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黑体" panose="02010609060101010101" pitchFamily="49" charset="-122"/>
                <a:cs typeface="Arial" pitchFamily="34" charset="0"/>
              </a:rPr>
              <a:pPr defTabSz="801668" eaLnBrk="0" fontAlgn="base" hangingPunct="0">
                <a:defRPr/>
              </a:p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3" name="Rectangle 54">
            <a:extLst>
              <a:ext uri="{FF2B5EF4-FFF2-40B4-BE49-F238E27FC236}">
                <a16:creationId xmlns:a16="http://schemas.microsoft.com/office/drawing/2014/main" xmlns="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</a:t>
            </a:r>
            <a:r>
              <a:rPr lang="en-US" altLang="zh-CN" sz="1200" baseline="0" dirty="0" smtClean="0">
                <a:latin typeface="+mn-lt"/>
                <a:ea typeface="+mn-ea"/>
                <a:cs typeface="Arial" panose="020B0604020202020204" pitchFamily="34" charset="0"/>
              </a:rPr>
              <a:t>2019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华为技术有限公司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74" r:id="rId7"/>
    <p:sldLayoutId id="2147483873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  <p:sldLayoutId id="2147483866" r:id="rId15"/>
    <p:sldLayoutId id="2147483875" r:id="rId16"/>
    <p:sldLayoutId id="2147483876" r:id="rId17"/>
    <p:sldLayoutId id="2147483877" r:id="rId18"/>
    <p:sldLayoutId id="2147483878" r:id="rId19"/>
    <p:sldLayoutId id="2147483880" r:id="rId20"/>
    <p:sldLayoutId id="2147483881" r:id="rId2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35" userDrawn="1">
          <p15:clr>
            <a:srgbClr val="F26B43"/>
          </p15:clr>
        </p15:guide>
        <p15:guide id="2" pos="7227" userDrawn="1">
          <p15:clr>
            <a:srgbClr val="F26B43"/>
          </p15:clr>
        </p15:guide>
        <p15:guide id="3" orient="horz" pos="77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smtClean="0"/>
              <a:t>Telnet</a:t>
            </a:r>
            <a:r>
              <a:rPr lang="zh-CN" altLang="en-US" smtClean="0"/>
              <a:t>原理与配置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500030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237626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如果企业网络中有一台或多台网络设备需要远程进行配置和管理，管理员可以使用</a:t>
            </a:r>
            <a:r>
              <a:rPr lang="en-US" altLang="zh-CN" dirty="0" smtClean="0"/>
              <a:t>Telnet</a:t>
            </a:r>
            <a:r>
              <a:rPr lang="zh-CN" altLang="en-US" dirty="0" smtClean="0"/>
              <a:t>远程连接到每一台设备上，对这些网络设备进行集中的管理和维护。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009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学完本课程后，您将能够：</a:t>
            </a:r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Telnet</a:t>
            </a:r>
            <a:r>
              <a:rPr lang="zh-CN" altLang="en-US" dirty="0" smtClean="0"/>
              <a:t>的应用场景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 smtClean="0"/>
              <a:t>Telnet</a:t>
            </a:r>
            <a:r>
              <a:rPr lang="zh-CN" altLang="en-US" dirty="0" smtClean="0"/>
              <a:t>的工作原理</a:t>
            </a:r>
            <a:endParaRPr lang="en-US" altLang="zh-CN" dirty="0" smtClean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Telnet</a:t>
            </a:r>
            <a:r>
              <a:rPr lang="zh-CN" altLang="en-US" dirty="0" smtClean="0"/>
              <a:t>的基本配置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3410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Telnet</a:t>
            </a:r>
            <a:r>
              <a:rPr lang="zh-CN" altLang="en-US" dirty="0" smtClean="0"/>
              <a:t>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sz="2400" dirty="0" smtClean="0">
              <a:cs typeface="Arial" charset="0"/>
            </a:endParaRPr>
          </a:p>
          <a:p>
            <a:endParaRPr lang="en-US" altLang="zh-CN" sz="2400" dirty="0">
              <a:cs typeface="Arial" charset="0"/>
            </a:endParaRPr>
          </a:p>
          <a:p>
            <a:endParaRPr lang="en-US" altLang="zh-CN" sz="2400" dirty="0" smtClean="0">
              <a:cs typeface="Arial" charset="0"/>
            </a:endParaRPr>
          </a:p>
          <a:p>
            <a:endParaRPr lang="en-US" altLang="zh-CN" sz="2400" dirty="0">
              <a:cs typeface="Arial" charset="0"/>
            </a:endParaRPr>
          </a:p>
          <a:p>
            <a:endParaRPr lang="en-US" altLang="zh-CN" sz="2400" dirty="0" smtClean="0">
              <a:cs typeface="Arial" charset="0"/>
            </a:endParaRPr>
          </a:p>
          <a:p>
            <a:endParaRPr lang="en-US" altLang="zh-CN" sz="2400" dirty="0">
              <a:cs typeface="Arial" charset="0"/>
            </a:endParaRPr>
          </a:p>
          <a:p>
            <a:endParaRPr lang="en-US" altLang="zh-CN" sz="2400" dirty="0" smtClean="0">
              <a:cs typeface="Arial" charset="0"/>
            </a:endParaRPr>
          </a:p>
          <a:p>
            <a:r>
              <a:rPr lang="en-US" altLang="zh-CN" sz="2400" dirty="0" smtClean="0">
                <a:cs typeface="Arial" charset="0"/>
              </a:rPr>
              <a:t>Telnet</a:t>
            </a:r>
            <a:r>
              <a:rPr lang="zh-CN" altLang="en-US" sz="2400" dirty="0"/>
              <a:t>可以通过终端对本地和远程的网络设备进行集中管理。</a:t>
            </a:r>
            <a:endParaRPr lang="en-US" altLang="zh-CN" sz="2400" dirty="0">
              <a:cs typeface="Arial" charset="0"/>
            </a:endParaRPr>
          </a:p>
          <a:p>
            <a:endParaRPr lang="zh-CN" altLang="en-US" dirty="0"/>
          </a:p>
        </p:txBody>
      </p:sp>
      <p:grpSp>
        <p:nvGrpSpPr>
          <p:cNvPr id="15364" name="Group 21"/>
          <p:cNvGrpSpPr>
            <a:grpSpLocks/>
          </p:cNvGrpSpPr>
          <p:nvPr/>
        </p:nvGrpSpPr>
        <p:grpSpPr bwMode="auto">
          <a:xfrm>
            <a:off x="2913725" y="2133861"/>
            <a:ext cx="6379043" cy="955416"/>
            <a:chOff x="1389522" y="2133600"/>
            <a:chExt cx="6379246" cy="954948"/>
          </a:xfrm>
        </p:grpSpPr>
        <p:cxnSp>
          <p:nvCxnSpPr>
            <p:cNvPr id="15375" name="直接连接符 16"/>
            <p:cNvCxnSpPr>
              <a:cxnSpLocks noChangeShapeType="1"/>
            </p:cNvCxnSpPr>
            <p:nvPr/>
          </p:nvCxnSpPr>
          <p:spPr bwMode="auto">
            <a:xfrm flipH="1">
              <a:off x="2195513" y="2133600"/>
              <a:ext cx="201612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7" name="TextBox 29"/>
            <p:cNvSpPr txBox="1">
              <a:spLocks noChangeArrowheads="1"/>
            </p:cNvSpPr>
            <p:nvPr/>
          </p:nvSpPr>
          <p:spPr bwMode="auto">
            <a:xfrm>
              <a:off x="1389522" y="2586038"/>
              <a:ext cx="1129384" cy="27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Telnet </a:t>
              </a:r>
              <a:r>
                <a:rPr lang="zh-CN" altLang="en-US" sz="1200" dirty="0">
                  <a:latin typeface="+mn-ea"/>
                  <a:ea typeface="+mn-ea"/>
                </a:rPr>
                <a:t>客户端</a:t>
              </a:r>
            </a:p>
          </p:txBody>
        </p:sp>
        <p:sp>
          <p:nvSpPr>
            <p:cNvPr id="15378" name="TextBox 37"/>
            <p:cNvSpPr txBox="1">
              <a:spLocks noChangeArrowheads="1"/>
            </p:cNvSpPr>
            <p:nvPr/>
          </p:nvSpPr>
          <p:spPr bwMode="auto">
            <a:xfrm>
              <a:off x="3923806" y="2780771"/>
              <a:ext cx="12618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400" dirty="0">
                  <a:latin typeface="+mn-ea"/>
                  <a:ea typeface="+mn-ea"/>
                </a:rPr>
                <a:t>本地配置环境</a:t>
              </a:r>
            </a:p>
          </p:txBody>
        </p:sp>
        <p:cxnSp>
          <p:nvCxnSpPr>
            <p:cNvPr id="15379" name="直接连接符 16"/>
            <p:cNvCxnSpPr>
              <a:cxnSpLocks noChangeShapeType="1"/>
            </p:cNvCxnSpPr>
            <p:nvPr/>
          </p:nvCxnSpPr>
          <p:spPr bwMode="auto">
            <a:xfrm flipH="1">
              <a:off x="4356100" y="2133600"/>
              <a:ext cx="3240088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0" name="TextBox 29"/>
            <p:cNvSpPr txBox="1">
              <a:spLocks noChangeArrowheads="1"/>
            </p:cNvSpPr>
            <p:nvPr/>
          </p:nvSpPr>
          <p:spPr bwMode="auto">
            <a:xfrm>
              <a:off x="6639384" y="2565400"/>
              <a:ext cx="1129384" cy="27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Telnet </a:t>
              </a:r>
              <a:r>
                <a:rPr lang="zh-CN" altLang="en-US" sz="1200" dirty="0">
                  <a:latin typeface="+mn-ea"/>
                  <a:ea typeface="+mn-ea"/>
                </a:rPr>
                <a:t>服务器</a:t>
              </a:r>
            </a:p>
          </p:txBody>
        </p:sp>
      </p:grpSp>
      <p:grpSp>
        <p:nvGrpSpPr>
          <p:cNvPr id="15365" name="Group 20"/>
          <p:cNvGrpSpPr>
            <a:grpSpLocks/>
          </p:cNvGrpSpPr>
          <p:nvPr/>
        </p:nvGrpSpPr>
        <p:grpSpPr bwMode="auto">
          <a:xfrm>
            <a:off x="2912204" y="4168588"/>
            <a:ext cx="6380494" cy="1079691"/>
            <a:chOff x="1388798" y="4457378"/>
            <a:chExt cx="6379899" cy="1080000"/>
          </a:xfrm>
        </p:grpSpPr>
        <p:cxnSp>
          <p:nvCxnSpPr>
            <p:cNvPr id="15368" name="直接连接符 13"/>
            <p:cNvCxnSpPr>
              <a:cxnSpLocks noChangeShapeType="1"/>
            </p:cNvCxnSpPr>
            <p:nvPr/>
          </p:nvCxnSpPr>
          <p:spPr bwMode="auto">
            <a:xfrm flipH="1">
              <a:off x="2195513" y="4457378"/>
              <a:ext cx="244792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2" name="TextBox 29"/>
            <p:cNvSpPr txBox="1">
              <a:spLocks noChangeArrowheads="1"/>
            </p:cNvSpPr>
            <p:nvPr/>
          </p:nvSpPr>
          <p:spPr bwMode="auto">
            <a:xfrm>
              <a:off x="6639454" y="4817740"/>
              <a:ext cx="1129243" cy="277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Telnet </a:t>
              </a:r>
              <a:r>
                <a:rPr lang="zh-CN" altLang="en-US" sz="1200" dirty="0">
                  <a:latin typeface="+mn-ea"/>
                  <a:ea typeface="+mn-ea"/>
                </a:rPr>
                <a:t>服务器</a:t>
              </a:r>
            </a:p>
          </p:txBody>
        </p:sp>
        <p:sp>
          <p:nvSpPr>
            <p:cNvPr id="15373" name="TextBox 29"/>
            <p:cNvSpPr txBox="1">
              <a:spLocks noChangeArrowheads="1"/>
            </p:cNvSpPr>
            <p:nvPr/>
          </p:nvSpPr>
          <p:spPr bwMode="auto">
            <a:xfrm>
              <a:off x="1388798" y="4889178"/>
              <a:ext cx="1129243" cy="277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Telnet </a:t>
              </a:r>
              <a:r>
                <a:rPr lang="zh-CN" altLang="en-US" sz="1200" dirty="0">
                  <a:latin typeface="+mn-ea"/>
                  <a:ea typeface="+mn-ea"/>
                </a:rPr>
                <a:t>客户端</a:t>
              </a:r>
            </a:p>
          </p:txBody>
        </p:sp>
        <p:sp>
          <p:nvSpPr>
            <p:cNvPr id="15374" name="TextBox 37"/>
            <p:cNvSpPr txBox="1">
              <a:spLocks noChangeArrowheads="1"/>
            </p:cNvSpPr>
            <p:nvPr/>
          </p:nvSpPr>
          <p:spPr bwMode="auto">
            <a:xfrm>
              <a:off x="3924285" y="5229601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zh-CN" altLang="en-US" sz="1400" dirty="0">
                  <a:latin typeface="+mn-ea"/>
                  <a:ea typeface="+mn-ea"/>
                </a:rPr>
                <a:t>远程配置环境</a:t>
              </a:r>
            </a:p>
          </p:txBody>
        </p:sp>
      </p:grpSp>
      <p:pic>
        <p:nvPicPr>
          <p:cNvPr id="26" name="图片 2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328" y="3826682"/>
            <a:ext cx="823343" cy="642916"/>
          </a:xfrm>
          <a:prstGeom prst="rect">
            <a:avLst/>
          </a:prstGeom>
        </p:spPr>
      </p:pic>
      <p:pic>
        <p:nvPicPr>
          <p:cNvPr id="27" name="图片 26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699" y="1797394"/>
            <a:ext cx="823343" cy="642916"/>
          </a:xfrm>
          <a:prstGeom prst="rect">
            <a:avLst/>
          </a:prstGeom>
        </p:spPr>
      </p:pic>
      <p:pic>
        <p:nvPicPr>
          <p:cNvPr id="28" name="图片 2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83" y="3844324"/>
            <a:ext cx="823343" cy="642916"/>
          </a:xfrm>
          <a:prstGeom prst="rect">
            <a:avLst/>
          </a:prstGeom>
        </p:spPr>
      </p:pic>
      <p:pic>
        <p:nvPicPr>
          <p:cNvPr id="29" name="图片 28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45079" y="1751333"/>
            <a:ext cx="954808" cy="733290"/>
          </a:xfrm>
          <a:prstGeom prst="rect">
            <a:avLst/>
          </a:prstGeom>
        </p:spPr>
      </p:pic>
      <p:pic>
        <p:nvPicPr>
          <p:cNvPr id="31" name="图片 30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5222" y="3744692"/>
            <a:ext cx="954808" cy="733290"/>
          </a:xfrm>
          <a:prstGeom prst="rect">
            <a:avLst/>
          </a:prstGeom>
        </p:spPr>
      </p:pic>
      <p:pic>
        <p:nvPicPr>
          <p:cNvPr id="32" name="图片 31" descr="internet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68158" y="3663340"/>
            <a:ext cx="1938738" cy="984058"/>
          </a:xfrm>
          <a:prstGeom prst="rect">
            <a:avLst/>
          </a:prstGeom>
        </p:spPr>
      </p:pic>
      <p:pic>
        <p:nvPicPr>
          <p:cNvPr id="33" name="图片 32" descr="接入交换机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86059" y="1773556"/>
            <a:ext cx="868416" cy="71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1"/>
          <p:cNvSpPr txBox="1">
            <a:spLocks noChangeArrowheads="1"/>
          </p:cNvSpPr>
          <p:nvPr/>
        </p:nvSpPr>
        <p:spPr bwMode="auto">
          <a:xfrm>
            <a:off x="2999657" y="1772817"/>
            <a:ext cx="2303463" cy="616151"/>
          </a:xfrm>
          <a:prstGeom prst="rect">
            <a:avLst/>
          </a:prstGeom>
          <a:solidFill>
            <a:srgbClr val="0091C8"/>
          </a:solidFill>
          <a:ln w="190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scene3d>
            <a:camera prst="orthographicFront"/>
            <a:lightRig rig="chilly" dir="t"/>
          </a:scene3d>
          <a:sp3d prstMaterial="powder">
            <a:bevelT w="38100" h="38100"/>
            <a:bevelB/>
          </a:sp3d>
        </p:spPr>
        <p:txBody>
          <a:bodyPr wrap="none" lIns="91364" tIns="45680" rIns="91364" bIns="45680" anchor="ctr"/>
          <a:lstStyle/>
          <a:p>
            <a:pPr algn="ctr" defTabSz="784225">
              <a:lnSpc>
                <a:spcPct val="120000"/>
              </a:lnSpc>
              <a:buClr>
                <a:srgbClr val="990000"/>
              </a:buClr>
              <a:buSzPct val="85000"/>
              <a:defRPr/>
            </a:pPr>
            <a:r>
              <a:rPr kumimoji="1" lang="en-US" altLang="zh-CN" sz="1600" dirty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Telnet</a:t>
            </a:r>
            <a:r>
              <a:rPr kumimoji="1" lang="zh-CN" altLang="en-US" sz="1600" dirty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服务器</a:t>
            </a:r>
          </a:p>
        </p:txBody>
      </p:sp>
      <p:sp>
        <p:nvSpPr>
          <p:cNvPr id="27" name="圆角矩形 34"/>
          <p:cNvSpPr/>
          <p:nvPr/>
        </p:nvSpPr>
        <p:spPr bwMode="auto">
          <a:xfrm>
            <a:off x="6600826" y="3068639"/>
            <a:ext cx="2879725" cy="1368425"/>
          </a:xfrm>
          <a:prstGeom prst="roundRect">
            <a:avLst/>
          </a:prstGeom>
          <a:solidFill>
            <a:schemeClr val="bg1">
              <a:lumMod val="85000"/>
              <a:alpha val="4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784225"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24" name="圆角矩形 34"/>
          <p:cNvSpPr/>
          <p:nvPr/>
        </p:nvSpPr>
        <p:spPr bwMode="auto">
          <a:xfrm>
            <a:off x="2640014" y="3141664"/>
            <a:ext cx="2879725" cy="1366837"/>
          </a:xfrm>
          <a:prstGeom prst="roundRect">
            <a:avLst/>
          </a:prstGeom>
          <a:solidFill>
            <a:schemeClr val="bg1">
              <a:lumMod val="85000"/>
              <a:alpha val="4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784225"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174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Telnet</a:t>
            </a:r>
            <a:r>
              <a:rPr lang="zh-CN" altLang="en-US" dirty="0" smtClean="0"/>
              <a:t>连接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sz="2400" dirty="0" smtClean="0">
              <a:cs typeface="Arial" charset="0"/>
            </a:endParaRPr>
          </a:p>
          <a:p>
            <a:endParaRPr lang="en-US" altLang="zh-CN" sz="2400" dirty="0">
              <a:cs typeface="Arial" charset="0"/>
            </a:endParaRPr>
          </a:p>
          <a:p>
            <a:endParaRPr lang="en-US" altLang="zh-CN" sz="2400" dirty="0" smtClean="0">
              <a:cs typeface="Arial" charset="0"/>
            </a:endParaRPr>
          </a:p>
          <a:p>
            <a:endParaRPr lang="en-US" altLang="zh-CN" sz="2400" dirty="0">
              <a:cs typeface="Arial" charset="0"/>
            </a:endParaRPr>
          </a:p>
          <a:p>
            <a:endParaRPr lang="en-US" altLang="zh-CN" sz="2400" dirty="0" smtClean="0">
              <a:cs typeface="Arial" charset="0"/>
            </a:endParaRPr>
          </a:p>
          <a:p>
            <a:endParaRPr lang="en-US" altLang="zh-CN" sz="2400" dirty="0">
              <a:cs typeface="Arial" charset="0"/>
            </a:endParaRPr>
          </a:p>
          <a:p>
            <a:endParaRPr lang="en-US" altLang="zh-CN" sz="2400" dirty="0" smtClean="0">
              <a:cs typeface="Arial" charset="0"/>
            </a:endParaRPr>
          </a:p>
          <a:p>
            <a:r>
              <a:rPr lang="en-US" altLang="zh-CN" sz="2400" dirty="0" smtClean="0">
                <a:cs typeface="Arial" charset="0"/>
              </a:rPr>
              <a:t>Telnet</a:t>
            </a:r>
            <a:r>
              <a:rPr lang="zh-CN" altLang="en-US" sz="2400" dirty="0">
                <a:cs typeface="Arial" charset="0"/>
              </a:rPr>
              <a:t>客户端和服务器基于</a:t>
            </a:r>
            <a:r>
              <a:rPr lang="en-US" altLang="zh-CN" sz="2400" dirty="0">
                <a:cs typeface="Arial" charset="0"/>
              </a:rPr>
              <a:t>TCP</a:t>
            </a:r>
            <a:r>
              <a:rPr lang="zh-CN" altLang="en-US" sz="2400" dirty="0">
                <a:cs typeface="Arial" charset="0"/>
              </a:rPr>
              <a:t>连接来传输命令。</a:t>
            </a:r>
            <a:endParaRPr lang="en-US" altLang="zh-CN" sz="2400" dirty="0">
              <a:cs typeface="Arial" charset="0"/>
            </a:endParaRPr>
          </a:p>
          <a:p>
            <a:endParaRPr lang="zh-CN" altLang="en-US" dirty="0"/>
          </a:p>
        </p:txBody>
      </p:sp>
      <p:sp>
        <p:nvSpPr>
          <p:cNvPr id="12294" name="TextBox 21"/>
          <p:cNvSpPr txBox="1">
            <a:spLocks noChangeArrowheads="1"/>
          </p:cNvSpPr>
          <p:nvPr/>
        </p:nvSpPr>
        <p:spPr bwMode="auto">
          <a:xfrm>
            <a:off x="6816490" y="1772817"/>
            <a:ext cx="2303463" cy="616151"/>
          </a:xfrm>
          <a:prstGeom prst="rect">
            <a:avLst/>
          </a:prstGeom>
          <a:solidFill>
            <a:srgbClr val="0091C8"/>
          </a:solidFill>
          <a:ln w="1905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scene3d>
            <a:camera prst="orthographicFront"/>
            <a:lightRig rig="chilly" dir="t"/>
          </a:scene3d>
          <a:sp3d prstMaterial="powder">
            <a:bevelT w="38100" h="38100"/>
            <a:bevelB/>
          </a:sp3d>
        </p:spPr>
        <p:txBody>
          <a:bodyPr wrap="none" lIns="91364" tIns="45680" rIns="91364" bIns="45680" anchor="ctr"/>
          <a:lstStyle/>
          <a:p>
            <a:pPr algn="ctr" defTabSz="784225">
              <a:lnSpc>
                <a:spcPct val="120000"/>
              </a:lnSpc>
              <a:buClr>
                <a:srgbClr val="990000"/>
              </a:buClr>
              <a:buSzPct val="85000"/>
              <a:defRPr/>
            </a:pPr>
            <a:r>
              <a:rPr kumimoji="1" lang="en-US" altLang="zh-CN" sz="1600" dirty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Telnet</a:t>
            </a:r>
            <a:r>
              <a:rPr kumimoji="1" lang="zh-CN" altLang="en-US" sz="1600" dirty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客户端</a:t>
            </a:r>
          </a:p>
        </p:txBody>
      </p:sp>
      <p:sp>
        <p:nvSpPr>
          <p:cNvPr id="12295" name="TextBox 23"/>
          <p:cNvSpPr txBox="1">
            <a:spLocks noChangeArrowheads="1"/>
          </p:cNvSpPr>
          <p:nvPr/>
        </p:nvSpPr>
        <p:spPr bwMode="auto">
          <a:xfrm>
            <a:off x="2804037" y="3540941"/>
            <a:ext cx="1357423" cy="609398"/>
          </a:xfrm>
          <a:prstGeom prst="rect">
            <a:avLst/>
          </a:prstGeom>
          <a:solidFill>
            <a:srgbClr val="0099CC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8100" h="38100"/>
            <a:bevelB/>
          </a:sp3d>
        </p:spPr>
        <p:txBody>
          <a:bodyPr anchor="ctr"/>
          <a:lstStyle/>
          <a:p>
            <a:pPr algn="ctr" defTabSz="784225">
              <a:lnSpc>
                <a:spcPct val="120000"/>
              </a:lnSpc>
              <a:buClr>
                <a:srgbClr val="990000"/>
              </a:buClr>
              <a:buSzPct val="85000"/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伪终端驱动</a:t>
            </a:r>
          </a:p>
        </p:txBody>
      </p:sp>
      <p:sp>
        <p:nvSpPr>
          <p:cNvPr id="12296" name="TextBox 24"/>
          <p:cNvSpPr txBox="1">
            <a:spLocks noChangeArrowheads="1"/>
          </p:cNvSpPr>
          <p:nvPr/>
        </p:nvSpPr>
        <p:spPr bwMode="auto">
          <a:xfrm>
            <a:off x="4361860" y="3566684"/>
            <a:ext cx="914400" cy="548640"/>
          </a:xfrm>
          <a:prstGeom prst="rect">
            <a:avLst/>
          </a:prstGeom>
          <a:solidFill>
            <a:srgbClr val="0099CC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8100" h="38100"/>
            <a:bevelB/>
          </a:sp3d>
        </p:spPr>
        <p:txBody>
          <a:bodyPr anchor="ctr"/>
          <a:lstStyle/>
          <a:p>
            <a:pPr algn="ctr" defTabSz="784225">
              <a:lnSpc>
                <a:spcPct val="120000"/>
              </a:lnSpc>
              <a:buClr>
                <a:srgbClr val="990000"/>
              </a:buClr>
              <a:buSzPct val="85000"/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TCP/IP</a:t>
            </a:r>
            <a:endParaRPr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24193" y="3548618"/>
            <a:ext cx="1529265" cy="584775"/>
          </a:xfrm>
          <a:prstGeom prst="rect">
            <a:avLst/>
          </a:prstGeom>
          <a:solidFill>
            <a:srgbClr val="0099CC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8100" h="38100"/>
            <a:bevelB/>
          </a:sp3d>
        </p:spPr>
        <p:txBody>
          <a:bodyPr anchor="ctr"/>
          <a:lstStyle/>
          <a:p>
            <a:pPr algn="ctr" defTabSz="784225">
              <a:lnSpc>
                <a:spcPct val="120000"/>
              </a:lnSpc>
              <a:buClr>
                <a:srgbClr val="990000"/>
              </a:buClr>
              <a:buSzPct val="85000"/>
              <a:defRPr/>
            </a:pPr>
            <a:r>
              <a:rPr lang="zh-CN" altLang="en-US" sz="1400" dirty="0">
                <a:solidFill>
                  <a:schemeClr val="bg1"/>
                </a:solidFill>
                <a:latin typeface="+mn-ea"/>
                <a:ea typeface="+mn-ea"/>
              </a:rPr>
              <a:t>终端驱动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44071" y="3566684"/>
            <a:ext cx="914400" cy="548640"/>
          </a:xfrm>
          <a:prstGeom prst="rect">
            <a:avLst/>
          </a:prstGeom>
          <a:solidFill>
            <a:srgbClr val="0099CC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8100" h="38100"/>
            <a:bevelB/>
          </a:sp3d>
        </p:spPr>
        <p:txBody>
          <a:bodyPr anchor="ctr"/>
          <a:lstStyle/>
          <a:p>
            <a:pPr algn="ctr" defTabSz="784225">
              <a:lnSpc>
                <a:spcPct val="120000"/>
              </a:lnSpc>
              <a:buClr>
                <a:srgbClr val="990000"/>
              </a:buClr>
              <a:buSzPct val="85000"/>
              <a:defRPr/>
            </a:pPr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TCP/IP</a:t>
            </a:r>
            <a:endParaRPr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17428" name="直接箭头连接符 34"/>
          <p:cNvCxnSpPr>
            <a:cxnSpLocks noChangeShapeType="1"/>
          </p:cNvCxnSpPr>
          <p:nvPr/>
        </p:nvCxnSpPr>
        <p:spPr bwMode="auto">
          <a:xfrm>
            <a:off x="3482975" y="2420939"/>
            <a:ext cx="0" cy="10810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9" name="直接箭头连接符 35"/>
          <p:cNvCxnSpPr>
            <a:cxnSpLocks noChangeShapeType="1"/>
          </p:cNvCxnSpPr>
          <p:nvPr/>
        </p:nvCxnSpPr>
        <p:spPr bwMode="auto">
          <a:xfrm>
            <a:off x="4819650" y="2408238"/>
            <a:ext cx="0" cy="10795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0" name="直接箭头连接符 36"/>
          <p:cNvCxnSpPr>
            <a:cxnSpLocks noChangeShapeType="1"/>
          </p:cNvCxnSpPr>
          <p:nvPr/>
        </p:nvCxnSpPr>
        <p:spPr bwMode="auto">
          <a:xfrm>
            <a:off x="7200900" y="2427288"/>
            <a:ext cx="0" cy="10795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1" name="直接箭头连接符 37"/>
          <p:cNvCxnSpPr>
            <a:cxnSpLocks noChangeShapeType="1"/>
          </p:cNvCxnSpPr>
          <p:nvPr/>
        </p:nvCxnSpPr>
        <p:spPr bwMode="auto">
          <a:xfrm>
            <a:off x="8588375" y="2420939"/>
            <a:ext cx="0" cy="10810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2" name="直接箭头连接符 41"/>
          <p:cNvCxnSpPr>
            <a:cxnSpLocks noChangeShapeType="1"/>
          </p:cNvCxnSpPr>
          <p:nvPr/>
        </p:nvCxnSpPr>
        <p:spPr bwMode="auto">
          <a:xfrm>
            <a:off x="5368925" y="3854450"/>
            <a:ext cx="1328738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3" name="TextBox 45"/>
          <p:cNvSpPr txBox="1">
            <a:spLocks noChangeArrowheads="1"/>
          </p:cNvSpPr>
          <p:nvPr/>
        </p:nvSpPr>
        <p:spPr bwMode="auto">
          <a:xfrm>
            <a:off x="5753177" y="3500439"/>
            <a:ext cx="5094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3469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认证模式</a:t>
            </a:r>
            <a:endParaRPr lang="en-US" altLang="zh-CN" dirty="0" smtClean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651289"/>
              </p:ext>
            </p:extLst>
          </p:nvPr>
        </p:nvGraphicFramePr>
        <p:xfrm>
          <a:off x="2640013" y="2307208"/>
          <a:ext cx="6840538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269"/>
                <a:gridCol w="3420269"/>
              </a:tblGrid>
              <a:tr h="3353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latin typeface="+mn-ea"/>
                          <a:ea typeface="+mn-ea"/>
                          <a:cs typeface="Arial" pitchFamily="34" charset="0"/>
                        </a:rPr>
                        <a:t>认证模式</a:t>
                      </a:r>
                      <a:endParaRPr lang="zh-CN" altLang="en-US" sz="1600" b="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37" marR="91437" marT="45726" marB="4572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latin typeface="+mn-ea"/>
                          <a:ea typeface="+mn-ea"/>
                          <a:cs typeface="Arial" pitchFamily="34" charset="0"/>
                        </a:rPr>
                        <a:t>描述</a:t>
                      </a:r>
                      <a:endParaRPr lang="zh-CN" altLang="en-US" sz="1600" b="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37" marR="91437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</a:tr>
              <a:tr h="4875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Arial" pitchFamily="34" charset="0"/>
                        </a:rPr>
                        <a:t>AAA</a:t>
                      </a:r>
                      <a:endParaRPr lang="zh-CN" altLang="en-US" sz="14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37" marR="91437" marT="45726" marB="457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AAA 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认证</a:t>
                      </a:r>
                      <a:endParaRPr lang="zh-CN" altLang="en-US" sz="14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37" marR="91437" marT="45726" marB="457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ea"/>
                          <a:ea typeface="+mn-ea"/>
                          <a:cs typeface="Arial" pitchFamily="34" charset="0"/>
                        </a:rPr>
                        <a:t>Password</a:t>
                      </a:r>
                      <a:endParaRPr lang="zh-CN" altLang="en-US" sz="14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37" marR="91437" marT="45726" marB="4572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+mn-ea"/>
                          <a:ea typeface="+mn-ea"/>
                          <a:cs typeface="Arial" pitchFamily="34" charset="0"/>
                        </a:rPr>
                        <a:t>登录时只通过密码实现认证</a:t>
                      </a:r>
                      <a:endParaRPr lang="zh-CN" altLang="en-US" sz="14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37" marR="91437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71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Telnet</a:t>
            </a:r>
            <a:r>
              <a:rPr lang="zh-CN" altLang="en-US" dirty="0" smtClean="0"/>
              <a:t>配置</a:t>
            </a:r>
            <a:endParaRPr lang="en-US" altLang="zh-CN" dirty="0" smtClean="0"/>
          </a:p>
        </p:txBody>
      </p:sp>
      <p:cxnSp>
        <p:nvCxnSpPr>
          <p:cNvPr id="21508" name="直接连接符 16"/>
          <p:cNvCxnSpPr>
            <a:cxnSpLocks noChangeShapeType="1"/>
          </p:cNvCxnSpPr>
          <p:nvPr/>
        </p:nvCxnSpPr>
        <p:spPr bwMode="auto">
          <a:xfrm flipH="1">
            <a:off x="3719514" y="2335213"/>
            <a:ext cx="20161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0" name="TextBox 29"/>
          <p:cNvSpPr txBox="1">
            <a:spLocks noChangeArrowheads="1"/>
          </p:cNvSpPr>
          <p:nvPr/>
        </p:nvSpPr>
        <p:spPr bwMode="auto">
          <a:xfrm>
            <a:off x="2840514" y="1557339"/>
            <a:ext cx="11293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Telnet </a:t>
            </a:r>
            <a:r>
              <a:rPr lang="zh-CN" altLang="en-US" sz="1200" dirty="0">
                <a:latin typeface="+mn-ea"/>
                <a:ea typeface="+mn-ea"/>
              </a:rPr>
              <a:t>客户端</a:t>
            </a:r>
          </a:p>
        </p:txBody>
      </p:sp>
      <p:sp>
        <p:nvSpPr>
          <p:cNvPr id="21511" name="TextBox 37"/>
          <p:cNvSpPr txBox="1">
            <a:spLocks noChangeArrowheads="1"/>
          </p:cNvSpPr>
          <p:nvPr/>
        </p:nvSpPr>
        <p:spPr bwMode="auto">
          <a:xfrm>
            <a:off x="7379313" y="2332038"/>
            <a:ext cx="9893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10.1.1.1/24</a:t>
            </a:r>
            <a:endParaRPr lang="zh-CN" altLang="en-US" sz="1200" dirty="0">
              <a:latin typeface="+mn-ea"/>
              <a:ea typeface="+mn-ea"/>
            </a:endParaRPr>
          </a:p>
        </p:txBody>
      </p:sp>
      <p:cxnSp>
        <p:nvCxnSpPr>
          <p:cNvPr id="21512" name="直接连接符 9"/>
          <p:cNvCxnSpPr>
            <a:cxnSpLocks noChangeShapeType="1"/>
          </p:cNvCxnSpPr>
          <p:nvPr/>
        </p:nvCxnSpPr>
        <p:spPr bwMode="auto">
          <a:xfrm flipH="1">
            <a:off x="5880100" y="2339975"/>
            <a:ext cx="3240088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3" name="TextBox 29"/>
          <p:cNvSpPr txBox="1">
            <a:spLocks noChangeArrowheads="1"/>
          </p:cNvSpPr>
          <p:nvPr/>
        </p:nvSpPr>
        <p:spPr bwMode="auto">
          <a:xfrm>
            <a:off x="8236428" y="1557339"/>
            <a:ext cx="11293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Telnet </a:t>
            </a:r>
            <a:r>
              <a:rPr lang="zh-CN" altLang="en-US" sz="1200" dirty="0">
                <a:latin typeface="+mn-ea"/>
                <a:ea typeface="+mn-ea"/>
              </a:rPr>
              <a:t>服务器</a:t>
            </a:r>
          </a:p>
        </p:txBody>
      </p:sp>
      <p:sp>
        <p:nvSpPr>
          <p:cNvPr id="21516" name="TextBox 37"/>
          <p:cNvSpPr txBox="1">
            <a:spLocks noChangeArrowheads="1"/>
          </p:cNvSpPr>
          <p:nvPr/>
        </p:nvSpPr>
        <p:spPr bwMode="auto">
          <a:xfrm>
            <a:off x="3836013" y="2312988"/>
            <a:ext cx="9893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10.1.1.2/24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1517" name="TextBox 37"/>
          <p:cNvSpPr txBox="1">
            <a:spLocks noChangeArrowheads="1"/>
          </p:cNvSpPr>
          <p:nvPr/>
        </p:nvSpPr>
        <p:spPr bwMode="auto">
          <a:xfrm>
            <a:off x="7176120" y="2051051"/>
            <a:ext cx="12519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Ethernet 2/0/0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1518" name="AutoShape 28"/>
          <p:cNvSpPr>
            <a:spLocks/>
          </p:cNvSpPr>
          <p:nvPr/>
        </p:nvSpPr>
        <p:spPr bwMode="auto">
          <a:xfrm>
            <a:off x="2566989" y="3268663"/>
            <a:ext cx="6840537" cy="2032000"/>
          </a:xfrm>
          <a:prstGeom prst="accentBorderCallout3">
            <a:avLst>
              <a:gd name="adj1" fmla="val 14088"/>
              <a:gd name="adj2" fmla="val 101218"/>
              <a:gd name="adj3" fmla="val 14088"/>
              <a:gd name="adj4" fmla="val 103042"/>
              <a:gd name="adj5" fmla="val -27343"/>
              <a:gd name="adj6" fmla="val 102838"/>
              <a:gd name="adj7" fmla="val -45023"/>
              <a:gd name="adj8" fmla="val 98134"/>
            </a:avLst>
          </a:prstGeom>
          <a:solidFill>
            <a:schemeClr val="bg1">
              <a:lumMod val="85000"/>
            </a:schemeClr>
          </a:solidFill>
          <a:ln w="19050" algn="ctr">
            <a:solidFill>
              <a:srgbClr val="006699"/>
            </a:solidFill>
            <a:miter lim="800000"/>
            <a:headEnd/>
            <a:tailEnd type="arrow" w="med" len="med"/>
          </a:ln>
          <a:extLst/>
        </p:spPr>
        <p:txBody>
          <a:bodyPr anchor="ctr">
            <a:spAutoFit/>
          </a:bodyPr>
          <a:lstStyle>
            <a:lvl1pPr marL="287338"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[Huawei]interface Ethernet 2/0/0</a:t>
            </a:r>
            <a:r>
              <a:rPr lang="zh-CN" altLang="en-US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[Huawei-Ethernet2/0/0]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address 10.1.1.1 24</a:t>
            </a:r>
            <a:endParaRPr lang="zh-CN" altLang="en-US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[Huawei]user-interface 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vty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0 4</a:t>
            </a:r>
            <a:endParaRPr lang="zh-CN" altLang="en-US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[Huawei-ui-vty0-4]authentication-mode password </a:t>
            </a:r>
            <a:r>
              <a:rPr lang="zh-CN" altLang="en-US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[Huawei-ui-vty0-4]set authentication password cipher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Enter Password(&lt;8-128&gt;): huawei12</a:t>
            </a:r>
          </a:p>
        </p:txBody>
      </p:sp>
      <p:pic>
        <p:nvPicPr>
          <p:cNvPr id="16" name="图片 15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36028" y="1952626"/>
            <a:ext cx="954808" cy="733290"/>
          </a:xfrm>
          <a:prstGeom prst="rect">
            <a:avLst/>
          </a:prstGeom>
        </p:spPr>
      </p:pic>
      <p:pic>
        <p:nvPicPr>
          <p:cNvPr id="17" name="图片 16" descr="接入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58648" y="1976230"/>
            <a:ext cx="868416" cy="710522"/>
          </a:xfrm>
          <a:prstGeom prst="rect">
            <a:avLst/>
          </a:prstGeom>
        </p:spPr>
      </p:pic>
      <p:pic>
        <p:nvPicPr>
          <p:cNvPr id="18" name="图片 17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789" y="1998313"/>
            <a:ext cx="823343" cy="64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3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Telnet</a:t>
            </a:r>
            <a:r>
              <a:rPr lang="zh-CN" altLang="en-US" smtClean="0"/>
              <a:t>配置</a:t>
            </a:r>
            <a:endParaRPr lang="en-US" altLang="zh-CN" dirty="0" smtClean="0"/>
          </a:p>
        </p:txBody>
      </p:sp>
      <p:cxnSp>
        <p:nvCxnSpPr>
          <p:cNvPr id="23556" name="直接连接符 16"/>
          <p:cNvCxnSpPr>
            <a:cxnSpLocks noChangeShapeType="1"/>
          </p:cNvCxnSpPr>
          <p:nvPr/>
        </p:nvCxnSpPr>
        <p:spPr bwMode="auto">
          <a:xfrm flipH="1">
            <a:off x="3719514" y="2289175"/>
            <a:ext cx="201612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TextBox 29"/>
          <p:cNvSpPr txBox="1">
            <a:spLocks noChangeArrowheads="1"/>
          </p:cNvSpPr>
          <p:nvPr/>
        </p:nvSpPr>
        <p:spPr bwMode="auto">
          <a:xfrm>
            <a:off x="2877026" y="1577976"/>
            <a:ext cx="11293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Telnet </a:t>
            </a:r>
            <a:r>
              <a:rPr lang="zh-CN" altLang="en-US" sz="1200">
                <a:latin typeface="+mn-ea"/>
                <a:ea typeface="+mn-ea"/>
              </a:rPr>
              <a:t>客户端</a:t>
            </a:r>
          </a:p>
        </p:txBody>
      </p:sp>
      <p:sp>
        <p:nvSpPr>
          <p:cNvPr id="23559" name="TextBox 37"/>
          <p:cNvSpPr txBox="1">
            <a:spLocks noChangeArrowheads="1"/>
          </p:cNvSpPr>
          <p:nvPr/>
        </p:nvSpPr>
        <p:spPr bwMode="auto">
          <a:xfrm>
            <a:off x="7379313" y="2286001"/>
            <a:ext cx="9893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10.1.1.1/24</a:t>
            </a:r>
            <a:endParaRPr lang="zh-CN" altLang="en-US" sz="1200">
              <a:latin typeface="+mn-ea"/>
              <a:ea typeface="+mn-ea"/>
            </a:endParaRPr>
          </a:p>
        </p:txBody>
      </p:sp>
      <p:cxnSp>
        <p:nvCxnSpPr>
          <p:cNvPr id="23560" name="直接连接符 9"/>
          <p:cNvCxnSpPr>
            <a:cxnSpLocks noChangeShapeType="1"/>
          </p:cNvCxnSpPr>
          <p:nvPr/>
        </p:nvCxnSpPr>
        <p:spPr bwMode="auto">
          <a:xfrm flipH="1">
            <a:off x="5880100" y="2293938"/>
            <a:ext cx="3240088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1" name="TextBox 29"/>
          <p:cNvSpPr txBox="1">
            <a:spLocks noChangeArrowheads="1"/>
          </p:cNvSpPr>
          <p:nvPr/>
        </p:nvSpPr>
        <p:spPr bwMode="auto">
          <a:xfrm>
            <a:off x="8236426" y="1557339"/>
            <a:ext cx="11293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Telnet </a:t>
            </a:r>
            <a:r>
              <a:rPr lang="zh-CN" altLang="en-US" sz="1200">
                <a:latin typeface="+mn-ea"/>
                <a:ea typeface="+mn-ea"/>
              </a:rPr>
              <a:t>服务器</a:t>
            </a:r>
          </a:p>
        </p:txBody>
      </p:sp>
      <p:sp>
        <p:nvSpPr>
          <p:cNvPr id="23564" name="TextBox 37"/>
          <p:cNvSpPr txBox="1">
            <a:spLocks noChangeArrowheads="1"/>
          </p:cNvSpPr>
          <p:nvPr/>
        </p:nvSpPr>
        <p:spPr bwMode="auto">
          <a:xfrm>
            <a:off x="3836013" y="2266951"/>
            <a:ext cx="9893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10.1.1.2/24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3565" name="TextBox 37"/>
          <p:cNvSpPr txBox="1">
            <a:spLocks noChangeArrowheads="1"/>
          </p:cNvSpPr>
          <p:nvPr/>
        </p:nvSpPr>
        <p:spPr bwMode="auto">
          <a:xfrm>
            <a:off x="7140116" y="2005013"/>
            <a:ext cx="12519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Ethernet 2/0/0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3566" name="AutoShape 28"/>
          <p:cNvSpPr>
            <a:spLocks/>
          </p:cNvSpPr>
          <p:nvPr/>
        </p:nvSpPr>
        <p:spPr bwMode="auto">
          <a:xfrm flipH="1">
            <a:off x="3000375" y="2898102"/>
            <a:ext cx="6480175" cy="3323987"/>
          </a:xfrm>
          <a:prstGeom prst="accentBorderCallout3">
            <a:avLst>
              <a:gd name="adj1" fmla="val 14088"/>
              <a:gd name="adj2" fmla="val 101218"/>
              <a:gd name="adj3" fmla="val 14491"/>
              <a:gd name="adj4" fmla="val 104560"/>
              <a:gd name="adj5" fmla="val -2417"/>
              <a:gd name="adj6" fmla="val 104755"/>
              <a:gd name="adj7" fmla="val -13116"/>
              <a:gd name="adj8" fmla="val 100847"/>
            </a:avLst>
          </a:prstGeom>
          <a:solidFill>
            <a:schemeClr val="bg1">
              <a:lumMod val="85000"/>
            </a:schemeClr>
          </a:solidFill>
          <a:ln w="19050" algn="ctr">
            <a:solidFill>
              <a:srgbClr val="006699"/>
            </a:solidFill>
            <a:miter lim="800000"/>
            <a:headEnd/>
            <a:tailEnd type="arrow" w="med" len="med"/>
          </a:ln>
          <a:extLst/>
        </p:spPr>
        <p:txBody>
          <a:bodyPr wrap="square" anchor="ctr">
            <a:spAutoFit/>
          </a:bodyPr>
          <a:lstStyle>
            <a:lvl1pPr marL="287338"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&lt;Host&gt;telnet 10.1.1.1</a:t>
            </a:r>
            <a:endParaRPr lang="zh-CN" altLang="en-US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Trying 10.1.1.1 ...</a:t>
            </a:r>
            <a:endParaRPr lang="zh-CN" altLang="en-US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Press CTRL+K to abort</a:t>
            </a:r>
            <a:endParaRPr lang="zh-CN" altLang="en-US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Connected to 10.1.1.1 ...</a:t>
            </a:r>
            <a:endParaRPr lang="zh-CN" altLang="en-US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Login authentication</a:t>
            </a:r>
            <a:endParaRPr lang="zh-CN" altLang="en-US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Password:</a:t>
            </a:r>
            <a:endParaRPr lang="zh-CN" altLang="en-US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Info: The max number of VTY users is 10, and the number</a:t>
            </a:r>
            <a:endParaRPr lang="zh-CN" altLang="en-US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of current VTY users on line is 1.</a:t>
            </a:r>
            <a:endParaRPr lang="zh-CN" altLang="en-US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The current login time is 2013-04-19 16:32:00.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&lt;Huawei&gt;</a:t>
            </a:r>
            <a:endParaRPr lang="zh-CN" altLang="en-US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16" name="图片 15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68013" y="1900694"/>
            <a:ext cx="954808" cy="733290"/>
          </a:xfrm>
          <a:prstGeom prst="rect">
            <a:avLst/>
          </a:prstGeom>
        </p:spPr>
      </p:pic>
      <p:pic>
        <p:nvPicPr>
          <p:cNvPr id="17" name="图片 16" descr="接入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39364" y="1911690"/>
            <a:ext cx="868416" cy="710522"/>
          </a:xfrm>
          <a:prstGeom prst="rect">
            <a:avLst/>
          </a:prstGeom>
        </p:spPr>
      </p:pic>
      <p:pic>
        <p:nvPicPr>
          <p:cNvPr id="18" name="图片 17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903" y="1926841"/>
            <a:ext cx="909692" cy="71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34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如果网络设备已经配置完成</a:t>
            </a:r>
            <a:r>
              <a:rPr lang="en-US" altLang="zh-CN" dirty="0" smtClean="0"/>
              <a:t>Telnet</a:t>
            </a:r>
            <a:r>
              <a:rPr lang="zh-CN" altLang="en-US" dirty="0" smtClean="0"/>
              <a:t>服务，但是用户仍然不能实现远程访问，原因可能是什么</a:t>
            </a:r>
            <a:r>
              <a:rPr lang="en-US" altLang="zh-CN" dirty="0" smtClean="0"/>
              <a:t>?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6131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培训与认证部-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87802" tIns="43901" rIns="87802" bIns="43901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CC226774B8D87F4D92D9D1F6859ED44E" ma:contentTypeVersion="0" ma:contentTypeDescription="新建文档。" ma:contentTypeScope="" ma:versionID="15bce46875ac2ce7cb7e987677f92e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adfd09ad98667f9c194c646e975416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7BD8AE-C614-4C71-A6E9-9364E002D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AE3093B-232B-4C15-AB25-7F1FBE134870}">
  <ds:schemaRefs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64491</TotalTime>
  <Words>785</Words>
  <Application>Microsoft Office PowerPoint</Application>
  <PresentationFormat>宽屏</PresentationFormat>
  <Paragraphs>87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MS PGothic</vt:lpstr>
      <vt:lpstr>黑体</vt:lpstr>
      <vt:lpstr>宋体</vt:lpstr>
      <vt:lpstr>微软雅黑</vt:lpstr>
      <vt:lpstr>Arial</vt:lpstr>
      <vt:lpstr>Courier New</vt:lpstr>
      <vt:lpstr>FrutigerNext LT Bold</vt:lpstr>
      <vt:lpstr>FrutigerNext LT Light</vt:lpstr>
      <vt:lpstr>FrutigerNext LT Medium</vt:lpstr>
      <vt:lpstr>FrutigerNext LT Regular</vt:lpstr>
      <vt:lpstr>Wingdings</vt:lpstr>
      <vt:lpstr>培训与认证部-母版</vt:lpstr>
      <vt:lpstr>Telnet原理与配置</vt:lpstr>
      <vt:lpstr>PowerPoint 演示文稿</vt:lpstr>
      <vt:lpstr>PowerPoint 演示文稿</vt:lpstr>
      <vt:lpstr>Telnet应用场景</vt:lpstr>
      <vt:lpstr>Telnet连接</vt:lpstr>
      <vt:lpstr>认证模式</vt:lpstr>
      <vt:lpstr>Telnet配置</vt:lpstr>
      <vt:lpstr>Telnet配置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姜静</cp:lastModifiedBy>
  <cp:revision>2479</cp:revision>
  <dcterms:created xsi:type="dcterms:W3CDTF">2003-08-21T06:48:56Z</dcterms:created>
  <dcterms:modified xsi:type="dcterms:W3CDTF">2019-03-25T01:42:54Z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(3)JoMaTp/Cg1Dp5YWhGDvM3XDX7lo3lj+Q5AuIurX+aF9LCKjWJdzCrb8lFazZJHoE6EQWFcsv
8Y+sdLcJ8pLvusGnaBqu7Vvsvxk+SU48sdk/mB4IILb6WGOdf5GnyoyKPoz22+bgGpIqa7y7
5aZaN+iwHb7FDEIzTewNmowjy02WRXEPF3aHskkdjarXnyJleVpTMHVDAodIFZ3ofUTZQBz+
kT2P/Zv98AzCMnnOZd</vt:lpwstr>
  </property>
  <property fmtid="{D5CDD505-2E9C-101B-9397-08002B2CF9AE}" pid="18" name="_2015_ms_pID_7253431">
    <vt:lpwstr>Mi8Z/5bryu+AMAfBmDijCp6mRZ+XghgeXT6y/7Hw/SXz30aUWIShnN
Q83okRewaYQ4u3R9I+3CmuPLmfLyD3ZPwmh76whAYW8gaE87t9n40Oc5KdC1hz8G2g7uN5Qz
8VV8jSmErgOPQ40aUhEffbAGwmEzkXC/hFiDV3qXdjpwzNIR0xjJNvqHvGl2uAVutCaEb+sV
cv1Zm6SW46fPzBb0YLZT0ZtkFoVXQVHqa/gf</vt:lpwstr>
  </property>
  <property fmtid="{D5CDD505-2E9C-101B-9397-08002B2CF9AE}" pid="19" name="_2015_ms_pID_7253432">
    <vt:lpwstr>6oDD6/6ENN9509FYd373SUbB5k/88iQ4H0ZK
fK+m8DV+abcV86goIE/zqU2KR6zdEg==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1553473499</vt:lpwstr>
  </property>
</Properties>
</file>