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18"/>
  </p:notesMasterIdLst>
  <p:handoutMasterIdLst>
    <p:handoutMasterId r:id="rId19"/>
  </p:handoutMasterIdLst>
  <p:sldIdLst>
    <p:sldId id="256" r:id="rId5"/>
    <p:sldId id="257" r:id="rId6"/>
    <p:sldId id="269" r:id="rId7"/>
    <p:sldId id="259" r:id="rId8"/>
    <p:sldId id="260" r:id="rId9"/>
    <p:sldId id="261" r:id="rId10"/>
    <p:sldId id="262" r:id="rId11"/>
    <p:sldId id="263" r:id="rId12"/>
    <p:sldId id="264" r:id="rId13"/>
    <p:sldId id="265" r:id="rId14"/>
    <p:sldId id="266" r:id="rId15"/>
    <p:sldId id="267" r:id="rId16"/>
    <p:sldId id="268" r:id="rId17"/>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459" userDrawn="1">
          <p15:clr>
            <a:srgbClr val="A4A3A4"/>
          </p15:clr>
        </p15:guide>
        <p15:guide id="2" pos="3840">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78"/>
    <a:srgbClr val="003264"/>
    <a:srgbClr val="003250"/>
    <a:srgbClr val="C00000"/>
    <a:srgbClr val="990000"/>
    <a:srgbClr val="FF0909"/>
    <a:srgbClr val="CF6B63"/>
    <a:srgbClr val="E7CCC7"/>
    <a:srgbClr val="FFC1C1"/>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0841" autoAdjust="0"/>
    <p:restoredTop sz="90244" autoAdjust="0"/>
  </p:normalViewPr>
  <p:slideViewPr>
    <p:cSldViewPr showGuides="1">
      <p:cViewPr varScale="1">
        <p:scale>
          <a:sx n="85" d="100"/>
          <a:sy n="85" d="100"/>
        </p:scale>
        <p:origin x="120" y="378"/>
      </p:cViewPr>
      <p:guideLst>
        <p:guide orient="horz" pos="459"/>
        <p:guide pos="384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74" d="100"/>
          <a:sy n="74" d="100"/>
        </p:scale>
        <p:origin x="2136" y="72"/>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endParaRPr lang="en-US" altLang="zh-CN" noProof="0" dirty="0"/>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02392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xfrm>
            <a:off x="584200" y="765175"/>
            <a:ext cx="5930900" cy="3336925"/>
          </a:xfrm>
          <a:ln/>
        </p:spPr>
      </p:sp>
      <p:sp>
        <p:nvSpPr>
          <p:cNvPr id="31747"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dirty="0" smtClean="0"/>
              <a:t>如果要在路由器上配置三层链路聚合，需要首先创建</a:t>
            </a:r>
            <a:r>
              <a:rPr lang="en-US" altLang="zh-CN" dirty="0" smtClean="0"/>
              <a:t>Eth-Trunk</a:t>
            </a:r>
            <a:r>
              <a:rPr lang="zh-CN" altLang="en-US" dirty="0" smtClean="0"/>
              <a:t>接口，然后在</a:t>
            </a:r>
            <a:r>
              <a:rPr lang="en-US" altLang="zh-CN" dirty="0" smtClean="0"/>
              <a:t>Eth-Trunk</a:t>
            </a:r>
            <a:r>
              <a:rPr lang="zh-CN" altLang="en-US" dirty="0" smtClean="0"/>
              <a:t>逻辑口上执行</a:t>
            </a:r>
            <a:r>
              <a:rPr lang="en-US" altLang="zh-CN" b="1" dirty="0" smtClean="0"/>
              <a:t>undo </a:t>
            </a:r>
            <a:r>
              <a:rPr lang="en-US" altLang="zh-CN" b="1" dirty="0" err="1" smtClean="0"/>
              <a:t>portswitch</a:t>
            </a:r>
            <a:r>
              <a:rPr lang="zh-CN" altLang="en-US" dirty="0" smtClean="0"/>
              <a:t>命令，把聚合链路从二层转为三层链路。执行</a:t>
            </a:r>
            <a:r>
              <a:rPr lang="en-US" altLang="zh-CN" b="1" dirty="0" smtClean="0"/>
              <a:t>undo </a:t>
            </a:r>
            <a:r>
              <a:rPr lang="en-US" altLang="zh-CN" b="1" dirty="0" err="1" smtClean="0"/>
              <a:t>portswitch</a:t>
            </a:r>
            <a:r>
              <a:rPr lang="zh-CN" altLang="en-US" dirty="0" smtClean="0"/>
              <a:t>命令后，可以为</a:t>
            </a:r>
            <a:r>
              <a:rPr lang="en-US" altLang="zh-CN" dirty="0" smtClean="0"/>
              <a:t>Eth-Trunk</a:t>
            </a:r>
            <a:r>
              <a:rPr lang="zh-CN" altLang="en-US" dirty="0" smtClean="0"/>
              <a:t>逻辑口分配一个</a:t>
            </a:r>
            <a:r>
              <a:rPr lang="en-US" altLang="zh-CN" dirty="0" smtClean="0"/>
              <a:t>IP</a:t>
            </a:r>
            <a:r>
              <a:rPr lang="zh-CN" altLang="en-US" dirty="0" smtClean="0"/>
              <a:t>地址。</a:t>
            </a:r>
          </a:p>
        </p:txBody>
      </p:sp>
    </p:spTree>
    <p:extLst>
      <p:ext uri="{BB962C8B-B14F-4D97-AF65-F5344CB8AC3E}">
        <p14:creationId xmlns:p14="http://schemas.microsoft.com/office/powerpoint/2010/main" val="553444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32320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p:txBody>
          <a:bodyPr/>
          <a:lstStyle/>
          <a:p>
            <a:r>
              <a:rPr lang="zh-CN" altLang="en-US" smtClean="0"/>
              <a:t>一个快速以太口（</a:t>
            </a:r>
            <a:r>
              <a:rPr lang="en-US" altLang="zh-CN" smtClean="0"/>
              <a:t>FE</a:t>
            </a:r>
            <a:r>
              <a:rPr lang="zh-CN" altLang="en-US" smtClean="0"/>
              <a:t>口）和一个千兆以太口（</a:t>
            </a:r>
            <a:r>
              <a:rPr lang="en-US" altLang="zh-CN" smtClean="0"/>
              <a:t>GE</a:t>
            </a:r>
            <a:r>
              <a:rPr lang="zh-CN" altLang="en-US" smtClean="0"/>
              <a:t>口）不能加入同一个</a:t>
            </a:r>
            <a:r>
              <a:rPr lang="en-US" altLang="zh-CN" smtClean="0"/>
              <a:t>Eth-Trunk</a:t>
            </a:r>
            <a:r>
              <a:rPr lang="zh-CN" altLang="en-US" smtClean="0"/>
              <a:t>。如果将两个不同类型的接口加入到同一个</a:t>
            </a:r>
            <a:r>
              <a:rPr lang="en-US" altLang="zh-CN" smtClean="0"/>
              <a:t>Eth-Trunk</a:t>
            </a:r>
            <a:r>
              <a:rPr lang="zh-CN" altLang="en-US" smtClean="0"/>
              <a:t>口，设备会提示发生错误。</a:t>
            </a:r>
            <a:endParaRPr lang="en-US" altLang="zh-CN" smtClean="0"/>
          </a:p>
          <a:p>
            <a:r>
              <a:rPr lang="en-US" altLang="zh-CN" smtClean="0"/>
              <a:t>2. </a:t>
            </a:r>
            <a:r>
              <a:rPr lang="zh-CN" altLang="en-US" smtClean="0"/>
              <a:t>只有</a:t>
            </a:r>
            <a:r>
              <a:rPr lang="en-US" altLang="zh-CN" smtClean="0"/>
              <a:t>LACP</a:t>
            </a:r>
            <a:r>
              <a:rPr lang="zh-CN" altLang="en-US" smtClean="0"/>
              <a:t>模式支持备份成员链路。如需建立备份链路，应使用</a:t>
            </a:r>
            <a:r>
              <a:rPr lang="en-US" altLang="zh-CN" smtClean="0"/>
              <a:t>LACP</a:t>
            </a:r>
            <a:r>
              <a:rPr lang="zh-CN" altLang="en-US" smtClean="0"/>
              <a:t>模式的链路聚合。</a:t>
            </a:r>
            <a:endParaRPr lang="en-US" altLang="zh-CN"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033442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xfrm>
            <a:off x="584200" y="765175"/>
            <a:ext cx="5930900" cy="3336925"/>
          </a:xfrm>
          <a:ln/>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487386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58004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45673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备注占位符 2"/>
          <p:cNvSpPr>
            <a:spLocks noGrp="1"/>
          </p:cNvSpPr>
          <p:nvPr>
            <p:ph type="body" idx="1"/>
          </p:nvPr>
        </p:nvSpPr>
        <p:spPr/>
        <p:txBody>
          <a:bodyPr/>
          <a:lstStyle/>
          <a:p>
            <a:r>
              <a:rPr lang="zh-CN" altLang="en-US" smtClean="0"/>
              <a:t>在企业网络中，所有设备的流量在转发到其他网络前都会汇聚到核心层，再由核心区设备转发到其他网络，或者转发到外网。因此，在核心层设备负责数据的高速交换时，容易发生拥塞。在核心层部署链路聚合，可以提升整个网络的数据吞吐量，解决拥塞问题。本示例中，两台核心交换机</a:t>
            </a:r>
            <a:r>
              <a:rPr lang="en-US" altLang="zh-CN" smtClean="0"/>
              <a:t>SWA</a:t>
            </a:r>
            <a:r>
              <a:rPr lang="zh-CN" altLang="en-US" smtClean="0"/>
              <a:t>和</a:t>
            </a:r>
            <a:r>
              <a:rPr lang="en-US" altLang="zh-CN" smtClean="0"/>
              <a:t>SWB</a:t>
            </a:r>
            <a:r>
              <a:rPr lang="zh-CN" altLang="en-US" smtClean="0"/>
              <a:t>之间通过两条成员链路互相连接，通过部署链路聚合，可以确保</a:t>
            </a:r>
            <a:r>
              <a:rPr lang="en-US" altLang="zh-CN" smtClean="0"/>
              <a:t>SWA</a:t>
            </a:r>
            <a:r>
              <a:rPr lang="zh-CN" altLang="en-US" smtClean="0"/>
              <a:t>和</a:t>
            </a:r>
            <a:r>
              <a:rPr lang="en-US" altLang="zh-CN" smtClean="0"/>
              <a:t>SWB</a:t>
            </a:r>
            <a:r>
              <a:rPr lang="zh-CN" altLang="en-US" smtClean="0"/>
              <a:t>之间的链路不会产生拥塞。</a:t>
            </a:r>
            <a:endParaRPr lang="en-US" altLang="zh-CN"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3247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xfrm>
            <a:off x="584200" y="765175"/>
            <a:ext cx="5930900" cy="3336925"/>
          </a:xfrm>
          <a:ln/>
        </p:spPr>
      </p:sp>
      <p:sp>
        <p:nvSpPr>
          <p:cNvPr id="17411"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dirty="0" smtClean="0"/>
              <a:t>链路聚合是把两台设备之间的多条物理链路聚合在一起，当做一条逻辑链路来使用。这两台设备可以是一对路由器，一对交换机，或者是一台路由器和一台交换机。一条聚合链路可以包含多条成员链路，在</a:t>
            </a:r>
            <a:r>
              <a:rPr lang="en-US" altLang="zh-CN" dirty="0" smtClean="0"/>
              <a:t>ARG3</a:t>
            </a:r>
            <a:r>
              <a:rPr lang="zh-CN" altLang="en-US" dirty="0" smtClean="0"/>
              <a:t>系列路由器和</a:t>
            </a:r>
            <a:r>
              <a:rPr lang="en-US" altLang="zh-CN" dirty="0" smtClean="0"/>
              <a:t>X7</a:t>
            </a:r>
            <a:r>
              <a:rPr lang="zh-CN" altLang="en-US" dirty="0" smtClean="0"/>
              <a:t>系列交换机上默认最多为</a:t>
            </a:r>
            <a:r>
              <a:rPr lang="en-US" altLang="zh-CN" dirty="0" smtClean="0"/>
              <a:t>8</a:t>
            </a:r>
            <a:r>
              <a:rPr lang="zh-CN" altLang="en-US" dirty="0" smtClean="0"/>
              <a:t>条。</a:t>
            </a:r>
            <a:endParaRPr lang="en-US" altLang="zh-CN" dirty="0" smtClean="0"/>
          </a:p>
          <a:p>
            <a:pPr eaLnBrk="1" hangingPunct="1"/>
            <a:r>
              <a:rPr lang="zh-CN" altLang="en-US" dirty="0" smtClean="0"/>
              <a:t>链路聚合能够提高链路带宽。理论上，通过聚合几条链路，一个聚合口的带宽可以扩展为所有成员口带宽的总和，这样就有效地增加了逻辑链路的带宽。</a:t>
            </a:r>
            <a:endParaRPr lang="en-US" altLang="zh-CN" dirty="0" smtClean="0"/>
          </a:p>
          <a:p>
            <a:pPr eaLnBrk="1" hangingPunct="1"/>
            <a:r>
              <a:rPr lang="zh-CN" altLang="en-US" dirty="0" smtClean="0"/>
              <a:t>链路聚合为网络提供了高可靠性。配置了链路聚合之后，如果一个成员接口发生故障，该成员口的物理链路会把流量切换到另一条成员链路上。</a:t>
            </a:r>
            <a:endParaRPr lang="en-US" altLang="zh-CN" dirty="0" smtClean="0"/>
          </a:p>
          <a:p>
            <a:pPr eaLnBrk="1" hangingPunct="1"/>
            <a:r>
              <a:rPr lang="zh-CN" altLang="en-US" dirty="0" smtClean="0"/>
              <a:t>链路聚合还可以在一个聚合口上实现负载均衡，一个聚合口可以把流量分散到多个不同的成员口上，通过成员链路把流量发送到同一个目的地，将网络产生拥塞的可能性降到最低。</a:t>
            </a:r>
            <a:endParaRPr lang="en-US" altLang="zh-CN" dirty="0" smtClean="0"/>
          </a:p>
        </p:txBody>
      </p:sp>
    </p:spTree>
    <p:extLst>
      <p:ext uri="{BB962C8B-B14F-4D97-AF65-F5344CB8AC3E}">
        <p14:creationId xmlns:p14="http://schemas.microsoft.com/office/powerpoint/2010/main" val="1429645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备注占位符 2"/>
          <p:cNvSpPr>
            <a:spLocks noGrp="1"/>
          </p:cNvSpPr>
          <p:nvPr>
            <p:ph type="body" idx="1"/>
          </p:nvPr>
        </p:nvSpPr>
        <p:spPr/>
        <p:txBody>
          <a:bodyPr/>
          <a:lstStyle/>
          <a:p>
            <a:r>
              <a:rPr lang="zh-CN" altLang="en-US" smtClean="0"/>
              <a:t>链路聚合包含两种模式：手动负载均衡模式和</a:t>
            </a:r>
            <a:r>
              <a:rPr lang="en-US" altLang="zh-CN" smtClean="0"/>
              <a:t>LACP</a:t>
            </a:r>
            <a:r>
              <a:rPr lang="zh-CN" altLang="en-US" smtClean="0"/>
              <a:t>（</a:t>
            </a:r>
            <a:r>
              <a:rPr lang="en-US" altLang="zh-CN" smtClean="0"/>
              <a:t>Link Aggregation Control Protocol</a:t>
            </a:r>
            <a:r>
              <a:rPr lang="zh-CN" altLang="en-US" smtClean="0"/>
              <a:t>）模式。</a:t>
            </a:r>
            <a:endParaRPr lang="en-US" altLang="zh-CN" smtClean="0"/>
          </a:p>
          <a:p>
            <a:r>
              <a:rPr lang="zh-CN" altLang="en-US" smtClean="0"/>
              <a:t>手工负载分担模式下，</a:t>
            </a:r>
            <a:r>
              <a:rPr lang="en-US" altLang="zh-CN" smtClean="0"/>
              <a:t>Eth-Trunk</a:t>
            </a:r>
            <a:r>
              <a:rPr lang="zh-CN" altLang="en-US" smtClean="0"/>
              <a:t>的建立、成员接口的加入由手工配置，没有链路聚合控制协议的参与。该模式下所有活动链路都参与数据的转发，平均分担流量，因此称为负载分担模式。如果某条活动链路故障，链路聚合组自动在剩余的活动链路中平均分担流量。当需要在两个直连设备间提供一个较大的链路带宽而设备又不支持</a:t>
            </a:r>
            <a:r>
              <a:rPr lang="en-US" altLang="zh-CN" smtClean="0"/>
              <a:t>LACP</a:t>
            </a:r>
            <a:r>
              <a:rPr lang="zh-CN" altLang="en-US" smtClean="0"/>
              <a:t>协议时，可以使用手工负载分担模式。</a:t>
            </a:r>
            <a:r>
              <a:rPr lang="en-US" altLang="zh-CN" smtClean="0"/>
              <a:t>ARG3</a:t>
            </a:r>
            <a:r>
              <a:rPr lang="zh-CN" altLang="en-US" smtClean="0"/>
              <a:t>系列路由器和</a:t>
            </a:r>
            <a:r>
              <a:rPr lang="en-US" altLang="zh-CN" smtClean="0"/>
              <a:t>X7</a:t>
            </a:r>
            <a:r>
              <a:rPr lang="zh-CN" altLang="en-US" smtClean="0"/>
              <a:t>系列交换机可以基于目的</a:t>
            </a:r>
            <a:r>
              <a:rPr lang="en-US" altLang="zh-CN" smtClean="0"/>
              <a:t>MAC</a:t>
            </a:r>
            <a:r>
              <a:rPr lang="zh-CN" altLang="en-US" smtClean="0"/>
              <a:t>地址，源</a:t>
            </a:r>
            <a:r>
              <a:rPr lang="en-US" altLang="zh-CN" smtClean="0"/>
              <a:t>MAC</a:t>
            </a:r>
            <a:r>
              <a:rPr lang="zh-CN" altLang="en-US" smtClean="0"/>
              <a:t>地址，或者基于源</a:t>
            </a:r>
            <a:r>
              <a:rPr lang="en-US" altLang="zh-CN" smtClean="0"/>
              <a:t>MAC</a:t>
            </a:r>
            <a:r>
              <a:rPr lang="zh-CN" altLang="en-US" smtClean="0"/>
              <a:t>地址和目的</a:t>
            </a:r>
            <a:r>
              <a:rPr lang="en-US" altLang="zh-CN" smtClean="0"/>
              <a:t>MAC</a:t>
            </a:r>
            <a:r>
              <a:rPr lang="zh-CN" altLang="en-US" smtClean="0"/>
              <a:t>地址，源</a:t>
            </a:r>
            <a:r>
              <a:rPr lang="en-US" altLang="zh-CN" smtClean="0"/>
              <a:t>IP</a:t>
            </a:r>
            <a:r>
              <a:rPr lang="zh-CN" altLang="en-US" smtClean="0"/>
              <a:t>地址，目的</a:t>
            </a:r>
            <a:r>
              <a:rPr lang="en-US" altLang="zh-CN" smtClean="0"/>
              <a:t>IP</a:t>
            </a:r>
            <a:r>
              <a:rPr lang="zh-CN" altLang="en-US" smtClean="0"/>
              <a:t>地址，或者基于源</a:t>
            </a:r>
            <a:r>
              <a:rPr lang="en-US" altLang="zh-CN" smtClean="0"/>
              <a:t>IP</a:t>
            </a:r>
            <a:r>
              <a:rPr lang="zh-CN" altLang="en-US" smtClean="0"/>
              <a:t>地址和目的</a:t>
            </a:r>
            <a:r>
              <a:rPr lang="en-US" altLang="zh-CN" smtClean="0"/>
              <a:t>IP</a:t>
            </a:r>
            <a:r>
              <a:rPr lang="zh-CN" altLang="en-US" smtClean="0"/>
              <a:t>地址进行负载均衡。</a:t>
            </a:r>
            <a:endParaRPr lang="en-US" altLang="zh-CN" smtClean="0"/>
          </a:p>
          <a:p>
            <a:r>
              <a:rPr lang="zh-CN" altLang="en-US" smtClean="0"/>
              <a:t>在</a:t>
            </a:r>
            <a:r>
              <a:rPr lang="en-US" altLang="zh-CN" smtClean="0"/>
              <a:t>LACP</a:t>
            </a:r>
            <a:r>
              <a:rPr lang="zh-CN" altLang="en-US" smtClean="0"/>
              <a:t>模式中，链路两端的设备相互发送</a:t>
            </a:r>
            <a:r>
              <a:rPr lang="en-US" altLang="zh-CN" smtClean="0"/>
              <a:t>LACP</a:t>
            </a:r>
            <a:r>
              <a:rPr lang="zh-CN" altLang="en-US" smtClean="0"/>
              <a:t>报文，协商聚合参数。协商完成后，两台设备确定活动接口和非活动接口。在</a:t>
            </a:r>
            <a:r>
              <a:rPr lang="en-US" altLang="zh-CN" smtClean="0"/>
              <a:t>LACP</a:t>
            </a:r>
            <a:r>
              <a:rPr lang="zh-CN" altLang="en-US" smtClean="0"/>
              <a:t>模式中，需要手动创建一个</a:t>
            </a:r>
            <a:r>
              <a:rPr lang="en-US" altLang="zh-CN" smtClean="0"/>
              <a:t>Eth-Trunk</a:t>
            </a:r>
            <a:r>
              <a:rPr lang="zh-CN" altLang="en-US" smtClean="0"/>
              <a:t>口，并添加成员口。</a:t>
            </a:r>
            <a:r>
              <a:rPr lang="en-US" altLang="zh-CN" smtClean="0"/>
              <a:t>LACP</a:t>
            </a:r>
            <a:r>
              <a:rPr lang="zh-CN" altLang="en-US" smtClean="0"/>
              <a:t>协商选举活动接口和非活动接口。</a:t>
            </a:r>
            <a:r>
              <a:rPr lang="en-US" altLang="zh-CN" smtClean="0"/>
              <a:t>LACP</a:t>
            </a:r>
            <a:r>
              <a:rPr lang="zh-CN" altLang="en-US" smtClean="0"/>
              <a:t>模式也叫</a:t>
            </a:r>
            <a:r>
              <a:rPr lang="en-US" altLang="zh-CN" smtClean="0"/>
              <a:t>M:N</a:t>
            </a:r>
            <a:r>
              <a:rPr lang="zh-CN" altLang="en-US" smtClean="0"/>
              <a:t>模式。</a:t>
            </a:r>
            <a:r>
              <a:rPr lang="en-US" altLang="zh-CN" smtClean="0"/>
              <a:t>M</a:t>
            </a:r>
            <a:r>
              <a:rPr lang="zh-CN" altLang="en-US" smtClean="0"/>
              <a:t>代表活动成员链路，用于在负载均衡模式中转发数据。</a:t>
            </a:r>
            <a:r>
              <a:rPr lang="en-US" altLang="zh-CN" smtClean="0"/>
              <a:t>N</a:t>
            </a:r>
            <a:r>
              <a:rPr lang="zh-CN" altLang="en-US" smtClean="0"/>
              <a:t>代表非活动链路，用于冗余备份。如果一条活动链路发生故障，该链路传输的数据被切换到一条优先级最高的备份链路上，这条备份链路转变为活动状态。</a:t>
            </a:r>
            <a:endParaRPr lang="en-US" altLang="zh-CN" smtClean="0"/>
          </a:p>
          <a:p>
            <a:r>
              <a:rPr lang="zh-CN" altLang="en-US" smtClean="0"/>
              <a:t>两种链路聚合模式的主要区别是：在</a:t>
            </a:r>
            <a:r>
              <a:rPr lang="en-US" altLang="zh-CN" smtClean="0"/>
              <a:t>LACP</a:t>
            </a:r>
            <a:r>
              <a:rPr lang="zh-CN" altLang="en-US" smtClean="0"/>
              <a:t>模式中，一些链路充当备份链路。在手动负载均衡模式中，所有的成员口都处于转发状态。</a:t>
            </a:r>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938684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备注占位符 2"/>
          <p:cNvSpPr>
            <a:spLocks noGrp="1"/>
          </p:cNvSpPr>
          <p:nvPr>
            <p:ph type="body" idx="1"/>
          </p:nvPr>
        </p:nvSpPr>
        <p:spPr/>
        <p:txBody>
          <a:bodyPr/>
          <a:lstStyle/>
          <a:p>
            <a:r>
              <a:rPr lang="zh-CN" altLang="en-US" smtClean="0"/>
              <a:t>在一个聚合口中，聚合链路两端的物理口（即成员口）的所有参数必须一致，包括物理口的数量，传输速率，双工模式和流量控制模式。成员口可以是二层接口或三层接口。</a:t>
            </a:r>
            <a:endParaRPr lang="en-US" altLang="zh-CN" smtClean="0"/>
          </a:p>
          <a:p>
            <a:r>
              <a:rPr lang="zh-CN" altLang="en-US" smtClean="0"/>
              <a:t>数据流在聚合链路上传输，数据顺序必须保持不变。一个数据流可以看做是一组</a:t>
            </a:r>
            <a:r>
              <a:rPr lang="en-US" altLang="zh-CN" smtClean="0"/>
              <a:t>MAC</a:t>
            </a:r>
            <a:r>
              <a:rPr lang="zh-CN" altLang="en-US" smtClean="0"/>
              <a:t>地址和</a:t>
            </a:r>
            <a:r>
              <a:rPr lang="en-US" altLang="zh-CN" smtClean="0"/>
              <a:t>IP</a:t>
            </a:r>
            <a:r>
              <a:rPr lang="zh-CN" altLang="en-US" smtClean="0"/>
              <a:t>地址相同的帧。例如，两台设备间的</a:t>
            </a:r>
            <a:r>
              <a:rPr lang="en-US" altLang="zh-CN" smtClean="0"/>
              <a:t>SSH</a:t>
            </a:r>
            <a:r>
              <a:rPr lang="zh-CN" altLang="en-US" smtClean="0"/>
              <a:t>或</a:t>
            </a:r>
            <a:r>
              <a:rPr lang="en-US" altLang="zh-CN" smtClean="0"/>
              <a:t>SFTP</a:t>
            </a:r>
            <a:r>
              <a:rPr lang="zh-CN" altLang="en-US" smtClean="0"/>
              <a:t>连接可以看做一个数据流。如果未配置链路聚合，只是用一条物理链路来传输数据，那么一个数据流中的帧总是能按正确的顺序到达目的地。配置了链路聚合后，多条物理链路被绑定成一条聚合链路，一个数据流中的帧通过不同的物理链路传输。如果第一个帧通过一条物理链路传输，第二个帧通过另外一条物理链路传输，这样一来同一数据流的第二个数据帧就有可能比第一个数据帧先到达对端设备，从而产生接收数据包乱序的情况。</a:t>
            </a:r>
          </a:p>
          <a:p>
            <a:r>
              <a:rPr lang="zh-CN" altLang="en-US" smtClean="0"/>
              <a:t>为了避免这种情况的发生，</a:t>
            </a:r>
            <a:r>
              <a:rPr lang="en-US" altLang="zh-CN" smtClean="0"/>
              <a:t>Eth-Trunk</a:t>
            </a:r>
            <a:r>
              <a:rPr lang="zh-CN" altLang="en-US" smtClean="0"/>
              <a:t>采用逐流负载分担的机制，这种机制把数据帧中的地址通过</a:t>
            </a:r>
            <a:r>
              <a:rPr lang="en-US" altLang="zh-CN" smtClean="0"/>
              <a:t>HASH</a:t>
            </a:r>
            <a:r>
              <a:rPr lang="zh-CN" altLang="en-US" smtClean="0"/>
              <a:t>算法生成</a:t>
            </a:r>
            <a:r>
              <a:rPr lang="en-US" altLang="zh-CN" smtClean="0"/>
              <a:t>HASH-KEY</a:t>
            </a:r>
            <a:r>
              <a:rPr lang="zh-CN" altLang="en-US" smtClean="0"/>
              <a:t>值，然后根据这个数值在</a:t>
            </a:r>
            <a:r>
              <a:rPr lang="en-US" altLang="zh-CN" smtClean="0"/>
              <a:t>Eth-Trunk</a:t>
            </a:r>
            <a:r>
              <a:rPr lang="zh-CN" altLang="en-US" smtClean="0"/>
              <a:t>转发表中寻找对应的出接口，不同的</a:t>
            </a:r>
            <a:r>
              <a:rPr lang="en-US" altLang="zh-CN" smtClean="0"/>
              <a:t>MAC</a:t>
            </a:r>
            <a:r>
              <a:rPr lang="zh-CN" altLang="en-US" smtClean="0"/>
              <a:t>或</a:t>
            </a:r>
            <a:r>
              <a:rPr lang="en-US" altLang="zh-CN" smtClean="0"/>
              <a:t>IP</a:t>
            </a:r>
            <a:r>
              <a:rPr lang="zh-CN" altLang="en-US" smtClean="0"/>
              <a:t>地址</a:t>
            </a:r>
            <a:r>
              <a:rPr lang="en-US" altLang="zh-CN" smtClean="0"/>
              <a:t>HASH</a:t>
            </a:r>
            <a:r>
              <a:rPr lang="zh-CN" altLang="en-US" smtClean="0"/>
              <a:t>得出的</a:t>
            </a:r>
            <a:r>
              <a:rPr lang="en-US" altLang="zh-CN" smtClean="0"/>
              <a:t>HASH-KEY</a:t>
            </a:r>
            <a:r>
              <a:rPr lang="zh-CN" altLang="en-US" smtClean="0"/>
              <a:t>值不同，从而出接口也就不同，这样既保证了同一数据流的帧在同一条物理链路转发，又实现了流量在聚合组内各物理链路上的负载分担，即逐流的负载分担。逐流负载分担能保证包的顺序，但不能保证带宽利用率。</a:t>
            </a:r>
          </a:p>
          <a:p>
            <a:r>
              <a:rPr lang="zh-CN" altLang="en-US" smtClean="0"/>
              <a:t>负载分担的类型主要包括以下几种，用户可以根据具体应用选择不同的负载分担类型。</a:t>
            </a:r>
            <a:endParaRPr lang="en-US" altLang="zh-CN" smtClean="0"/>
          </a:p>
          <a:p>
            <a:r>
              <a:rPr lang="zh-CN" altLang="en-US" smtClean="0"/>
              <a:t>根据报文的源</a:t>
            </a:r>
            <a:r>
              <a:rPr lang="en-US" altLang="zh-CN" smtClean="0"/>
              <a:t>MAC</a:t>
            </a:r>
            <a:r>
              <a:rPr lang="zh-CN" altLang="en-US" smtClean="0"/>
              <a:t>地址进行负载分担；</a:t>
            </a:r>
          </a:p>
          <a:p>
            <a:r>
              <a:rPr lang="zh-CN" altLang="en-US" smtClean="0"/>
              <a:t>根据报文的目的</a:t>
            </a:r>
            <a:r>
              <a:rPr lang="en-US" altLang="zh-CN" smtClean="0"/>
              <a:t>MAC</a:t>
            </a:r>
            <a:r>
              <a:rPr lang="zh-CN" altLang="en-US" smtClean="0"/>
              <a:t>地址进行负载分担；</a:t>
            </a:r>
          </a:p>
          <a:p>
            <a:r>
              <a:rPr lang="zh-CN" altLang="en-US" smtClean="0"/>
              <a:t>根据报文的源</a:t>
            </a:r>
            <a:r>
              <a:rPr lang="en-US" altLang="zh-CN" smtClean="0"/>
              <a:t>IP</a:t>
            </a:r>
            <a:r>
              <a:rPr lang="zh-CN" altLang="en-US" smtClean="0"/>
              <a:t>地址进行负载分担；</a:t>
            </a:r>
          </a:p>
          <a:p>
            <a:r>
              <a:rPr lang="zh-CN" altLang="en-US" smtClean="0"/>
              <a:t>根据报文的目的</a:t>
            </a:r>
            <a:r>
              <a:rPr lang="en-US" altLang="zh-CN" smtClean="0"/>
              <a:t>IP</a:t>
            </a:r>
            <a:r>
              <a:rPr lang="zh-CN" altLang="en-US" smtClean="0"/>
              <a:t>地址进行负载分担；</a:t>
            </a:r>
          </a:p>
          <a:p>
            <a:r>
              <a:rPr lang="zh-CN" altLang="en-US" smtClean="0"/>
              <a:t>根据报文的源</a:t>
            </a:r>
            <a:r>
              <a:rPr lang="en-US" altLang="zh-CN" smtClean="0"/>
              <a:t>MAC</a:t>
            </a:r>
            <a:r>
              <a:rPr lang="zh-CN" altLang="en-US" smtClean="0"/>
              <a:t>地址和目的</a:t>
            </a:r>
            <a:r>
              <a:rPr lang="en-US" altLang="zh-CN" smtClean="0"/>
              <a:t>MAC</a:t>
            </a:r>
            <a:r>
              <a:rPr lang="zh-CN" altLang="en-US" smtClean="0"/>
              <a:t>地址进行负载分担；</a:t>
            </a:r>
          </a:p>
          <a:p>
            <a:r>
              <a:rPr lang="zh-CN" altLang="en-US" smtClean="0"/>
              <a:t>根据报文的源</a:t>
            </a:r>
            <a:r>
              <a:rPr lang="en-US" altLang="zh-CN" smtClean="0"/>
              <a:t>IP</a:t>
            </a:r>
            <a:r>
              <a:rPr lang="zh-CN" altLang="en-US" smtClean="0"/>
              <a:t>地址和目的</a:t>
            </a:r>
            <a:r>
              <a:rPr lang="en-US" altLang="zh-CN" smtClean="0"/>
              <a:t>IP</a:t>
            </a:r>
            <a:r>
              <a:rPr lang="zh-CN" altLang="en-US" smtClean="0"/>
              <a:t>地址进行负载分担；</a:t>
            </a:r>
          </a:p>
          <a:p>
            <a:r>
              <a:rPr lang="zh-CN" altLang="en-US" smtClean="0"/>
              <a:t>根据报文的</a:t>
            </a:r>
            <a:r>
              <a:rPr lang="en-US" altLang="zh-CN" smtClean="0"/>
              <a:t>VLAN</a:t>
            </a:r>
            <a:r>
              <a:rPr lang="zh-CN" altLang="en-US" smtClean="0"/>
              <a:t>、源物理端口等对</a:t>
            </a:r>
            <a:r>
              <a:rPr lang="en-US" altLang="zh-CN" smtClean="0"/>
              <a:t>L2</a:t>
            </a:r>
            <a:r>
              <a:rPr lang="zh-CN" altLang="en-US" smtClean="0"/>
              <a:t>、</a:t>
            </a:r>
            <a:r>
              <a:rPr lang="en-US" altLang="zh-CN" smtClean="0"/>
              <a:t>IPv4</a:t>
            </a:r>
            <a:r>
              <a:rPr lang="zh-CN" altLang="en-US" smtClean="0"/>
              <a:t>、</a:t>
            </a:r>
            <a:r>
              <a:rPr lang="en-US" altLang="zh-CN" smtClean="0"/>
              <a:t>IPv6</a:t>
            </a:r>
            <a:r>
              <a:rPr lang="zh-CN" altLang="en-US" smtClean="0"/>
              <a:t>和</a:t>
            </a:r>
            <a:r>
              <a:rPr lang="en-US" altLang="zh-CN" smtClean="0"/>
              <a:t>MPLS</a:t>
            </a:r>
            <a:r>
              <a:rPr lang="zh-CN" altLang="en-US" smtClean="0"/>
              <a:t>报文进行增强型负载分担。</a:t>
            </a:r>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254338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备注占位符 2"/>
          <p:cNvSpPr>
            <a:spLocks noGrp="1"/>
          </p:cNvSpPr>
          <p:nvPr>
            <p:ph type="body" idx="1"/>
          </p:nvPr>
        </p:nvSpPr>
        <p:spPr/>
        <p:txBody>
          <a:bodyPr/>
          <a:lstStyle/>
          <a:p>
            <a:r>
              <a:rPr lang="zh-CN" altLang="en-US" smtClean="0"/>
              <a:t>本例中，通过执行</a:t>
            </a:r>
            <a:r>
              <a:rPr lang="en-US" altLang="zh-CN" smtClean="0"/>
              <a:t>interface Eth-trunk &lt;trunk-id&gt;</a:t>
            </a:r>
            <a:r>
              <a:rPr lang="zh-CN" altLang="en-US" smtClean="0"/>
              <a:t>命令配置链路聚合。这条命令创建了一个</a:t>
            </a:r>
            <a:r>
              <a:rPr lang="en-US" altLang="zh-CN" smtClean="0"/>
              <a:t>Eth-Trunk</a:t>
            </a:r>
            <a:r>
              <a:rPr lang="zh-CN" altLang="en-US" smtClean="0"/>
              <a:t>口，并且进入该</a:t>
            </a:r>
            <a:r>
              <a:rPr lang="en-US" altLang="zh-CN" smtClean="0"/>
              <a:t>Eth-Trunk</a:t>
            </a:r>
            <a:r>
              <a:rPr lang="zh-CN" altLang="en-US" smtClean="0"/>
              <a:t>口视图。</a:t>
            </a:r>
            <a:r>
              <a:rPr lang="en-US" altLang="zh-CN" smtClean="0"/>
              <a:t>trunk-id</a:t>
            </a:r>
            <a:r>
              <a:rPr lang="zh-CN" altLang="en-US" smtClean="0"/>
              <a:t>用来唯一标识一个</a:t>
            </a:r>
            <a:r>
              <a:rPr lang="en-US" altLang="zh-CN" smtClean="0"/>
              <a:t>Eth-Trunk</a:t>
            </a:r>
            <a:r>
              <a:rPr lang="zh-CN" altLang="en-US" smtClean="0"/>
              <a:t>口，该参数的取值可以是</a:t>
            </a:r>
            <a:r>
              <a:rPr lang="en-US" altLang="zh-CN" smtClean="0"/>
              <a:t>0</a:t>
            </a:r>
            <a:r>
              <a:rPr lang="zh-CN" altLang="en-US" smtClean="0"/>
              <a:t>到</a:t>
            </a:r>
            <a:r>
              <a:rPr lang="en-US" altLang="zh-CN" smtClean="0"/>
              <a:t>63</a:t>
            </a:r>
            <a:r>
              <a:rPr lang="zh-CN" altLang="en-US" smtClean="0"/>
              <a:t>之间的任何一个整数。如果指定的</a:t>
            </a:r>
            <a:r>
              <a:rPr lang="en-US" altLang="zh-CN" smtClean="0"/>
              <a:t>Eth-Trunk</a:t>
            </a:r>
            <a:r>
              <a:rPr lang="zh-CN" altLang="en-US" smtClean="0"/>
              <a:t>口已经存在，执行</a:t>
            </a:r>
            <a:r>
              <a:rPr lang="en-US" altLang="zh-CN" smtClean="0"/>
              <a:t>interface eth-trunk</a:t>
            </a:r>
            <a:r>
              <a:rPr lang="zh-CN" altLang="en-US" smtClean="0"/>
              <a:t>命令会直接进入该</a:t>
            </a:r>
            <a:r>
              <a:rPr lang="en-US" altLang="zh-CN" smtClean="0"/>
              <a:t>Eth-Trunk</a:t>
            </a:r>
            <a:r>
              <a:rPr lang="zh-CN" altLang="en-US" smtClean="0"/>
              <a:t>口视图。</a:t>
            </a:r>
            <a:endParaRPr lang="en-US" altLang="zh-CN" smtClean="0"/>
          </a:p>
          <a:p>
            <a:r>
              <a:rPr lang="zh-CN" altLang="en-US" smtClean="0"/>
              <a:t>配置</a:t>
            </a:r>
            <a:r>
              <a:rPr lang="en-US" altLang="zh-CN" smtClean="0"/>
              <a:t>Eth-Trunk</a:t>
            </a:r>
            <a:r>
              <a:rPr lang="zh-CN" altLang="en-US" smtClean="0"/>
              <a:t>口和成员口，需要注意以下规则：</a:t>
            </a:r>
            <a:endParaRPr lang="en-US" altLang="zh-CN" smtClean="0"/>
          </a:p>
          <a:p>
            <a:r>
              <a:rPr lang="zh-CN" altLang="en-US" smtClean="0"/>
              <a:t>只能删除不包含任何成员口的</a:t>
            </a:r>
            <a:r>
              <a:rPr lang="en-US" altLang="zh-CN" smtClean="0"/>
              <a:t>Eth-Trunk</a:t>
            </a:r>
            <a:r>
              <a:rPr lang="zh-CN" altLang="en-US" smtClean="0"/>
              <a:t>口。</a:t>
            </a:r>
            <a:endParaRPr lang="en-US" altLang="zh-CN" smtClean="0"/>
          </a:p>
          <a:p>
            <a:r>
              <a:rPr lang="zh-CN" altLang="en-US" smtClean="0"/>
              <a:t>把接口加入</a:t>
            </a:r>
            <a:r>
              <a:rPr lang="en-US" altLang="zh-CN" smtClean="0"/>
              <a:t>Eth-Trunk</a:t>
            </a:r>
            <a:r>
              <a:rPr lang="zh-CN" altLang="en-US" smtClean="0"/>
              <a:t>口时，二层</a:t>
            </a:r>
            <a:r>
              <a:rPr lang="en-US" altLang="zh-CN" smtClean="0"/>
              <a:t>Eth-Trunk</a:t>
            </a:r>
            <a:r>
              <a:rPr lang="zh-CN" altLang="en-US" smtClean="0"/>
              <a:t>口的成员口必须是二层接口，三层</a:t>
            </a:r>
            <a:r>
              <a:rPr lang="en-US" altLang="zh-CN" smtClean="0"/>
              <a:t>Eth-Trunk</a:t>
            </a:r>
            <a:r>
              <a:rPr lang="zh-CN" altLang="en-US" smtClean="0"/>
              <a:t>口的成员口必须是三层接口。</a:t>
            </a:r>
            <a:endParaRPr lang="en-US" altLang="zh-CN" smtClean="0"/>
          </a:p>
          <a:p>
            <a:r>
              <a:rPr lang="zh-CN" altLang="en-US" smtClean="0"/>
              <a:t>一个</a:t>
            </a:r>
            <a:r>
              <a:rPr lang="en-US" altLang="zh-CN" smtClean="0"/>
              <a:t>Eth-Trunk</a:t>
            </a:r>
            <a:r>
              <a:rPr lang="zh-CN" altLang="en-US" smtClean="0"/>
              <a:t>口最多可以加入</a:t>
            </a:r>
            <a:r>
              <a:rPr lang="en-US" altLang="zh-CN" smtClean="0"/>
              <a:t>8</a:t>
            </a:r>
            <a:r>
              <a:rPr lang="zh-CN" altLang="en-US" smtClean="0"/>
              <a:t>个成员口。</a:t>
            </a:r>
            <a:endParaRPr lang="en-US" altLang="zh-CN" smtClean="0"/>
          </a:p>
          <a:p>
            <a:r>
              <a:rPr lang="zh-CN" altLang="en-US" smtClean="0"/>
              <a:t>加入</a:t>
            </a:r>
            <a:r>
              <a:rPr lang="en-US" altLang="zh-CN" smtClean="0"/>
              <a:t>Eth-Trunk</a:t>
            </a:r>
            <a:r>
              <a:rPr lang="zh-CN" altLang="en-US" smtClean="0"/>
              <a:t>口的接口必须是</a:t>
            </a:r>
            <a:r>
              <a:rPr lang="en-US" altLang="zh-CN" smtClean="0"/>
              <a:t>hybrid</a:t>
            </a:r>
            <a:r>
              <a:rPr lang="zh-CN" altLang="en-US" smtClean="0"/>
              <a:t>接口（默认的接口类型）。</a:t>
            </a:r>
            <a:endParaRPr lang="en-US" altLang="zh-CN" smtClean="0"/>
          </a:p>
          <a:p>
            <a:r>
              <a:rPr lang="zh-CN" altLang="en-US" smtClean="0"/>
              <a:t>一个</a:t>
            </a:r>
            <a:r>
              <a:rPr lang="en-US" altLang="zh-CN" smtClean="0"/>
              <a:t>Eth-Trunk</a:t>
            </a:r>
            <a:r>
              <a:rPr lang="zh-CN" altLang="en-US" smtClean="0"/>
              <a:t>口不能充当其他</a:t>
            </a:r>
            <a:r>
              <a:rPr lang="en-US" altLang="zh-CN" smtClean="0"/>
              <a:t>Eth-Trunk</a:t>
            </a:r>
            <a:r>
              <a:rPr lang="zh-CN" altLang="en-US" smtClean="0"/>
              <a:t>口的成员口。</a:t>
            </a:r>
            <a:endParaRPr lang="en-US" altLang="zh-CN" smtClean="0"/>
          </a:p>
          <a:p>
            <a:r>
              <a:rPr lang="zh-CN" altLang="en-US" smtClean="0"/>
              <a:t>一个以太接口只能加入一个</a:t>
            </a:r>
            <a:r>
              <a:rPr lang="en-US" altLang="zh-CN" smtClean="0"/>
              <a:t>Eth-Trunk</a:t>
            </a:r>
            <a:r>
              <a:rPr lang="zh-CN" altLang="en-US" smtClean="0"/>
              <a:t>口。如果把一个以太接口加入另一个</a:t>
            </a:r>
            <a:r>
              <a:rPr lang="en-US" altLang="zh-CN" smtClean="0"/>
              <a:t>Eth-Trunk</a:t>
            </a:r>
            <a:r>
              <a:rPr lang="zh-CN" altLang="en-US" smtClean="0"/>
              <a:t>口，必须先把该以太接口从当前所属的</a:t>
            </a:r>
            <a:r>
              <a:rPr lang="en-US" altLang="zh-CN" smtClean="0"/>
              <a:t>Eth-Trunk</a:t>
            </a:r>
            <a:r>
              <a:rPr lang="zh-CN" altLang="en-US" smtClean="0"/>
              <a:t>口中删除。</a:t>
            </a:r>
            <a:endParaRPr lang="en-US" altLang="zh-CN" smtClean="0"/>
          </a:p>
          <a:p>
            <a:r>
              <a:rPr lang="zh-CN" altLang="en-US" smtClean="0"/>
              <a:t>一个</a:t>
            </a:r>
            <a:r>
              <a:rPr lang="en-US" altLang="zh-CN" smtClean="0"/>
              <a:t>Eth-Trunk</a:t>
            </a:r>
            <a:r>
              <a:rPr lang="zh-CN" altLang="en-US" smtClean="0"/>
              <a:t>口的成员口类型必须相同。例如，一个快速以太口（</a:t>
            </a:r>
            <a:r>
              <a:rPr lang="en-US" altLang="zh-CN" smtClean="0"/>
              <a:t>FE</a:t>
            </a:r>
            <a:r>
              <a:rPr lang="zh-CN" altLang="en-US" smtClean="0"/>
              <a:t>口）和一个千兆以太口（</a:t>
            </a:r>
            <a:r>
              <a:rPr lang="en-US" altLang="zh-CN" smtClean="0"/>
              <a:t>GE</a:t>
            </a:r>
            <a:r>
              <a:rPr lang="zh-CN" altLang="en-US" smtClean="0"/>
              <a:t>口）不能加入同一个</a:t>
            </a:r>
            <a:r>
              <a:rPr lang="en-US" altLang="zh-CN" smtClean="0"/>
              <a:t>Eth-Trunk</a:t>
            </a:r>
            <a:r>
              <a:rPr lang="zh-CN" altLang="en-US" smtClean="0"/>
              <a:t>。</a:t>
            </a:r>
            <a:endParaRPr lang="en-US" altLang="zh-CN" smtClean="0"/>
          </a:p>
          <a:p>
            <a:r>
              <a:rPr lang="zh-CN" altLang="en-US" smtClean="0"/>
              <a:t>位于不同接口板（</a:t>
            </a:r>
            <a:r>
              <a:rPr lang="en-US" altLang="zh-CN" smtClean="0"/>
              <a:t>LPU</a:t>
            </a:r>
            <a:r>
              <a:rPr lang="zh-CN" altLang="en-US" smtClean="0"/>
              <a:t>）上的以太口可以加入同一个</a:t>
            </a:r>
            <a:r>
              <a:rPr lang="en-US" altLang="zh-CN" smtClean="0"/>
              <a:t>Eth-Trunk</a:t>
            </a:r>
            <a:r>
              <a:rPr lang="zh-CN" altLang="en-US" smtClean="0"/>
              <a:t>口。如果一个对端接口直接和本端</a:t>
            </a:r>
            <a:r>
              <a:rPr lang="en-US" altLang="zh-CN" smtClean="0"/>
              <a:t>Eth-Trunk</a:t>
            </a:r>
            <a:r>
              <a:rPr lang="zh-CN" altLang="en-US" smtClean="0"/>
              <a:t>口的一个成员口相连，该对端接口也必须加入一个</a:t>
            </a:r>
            <a:r>
              <a:rPr lang="en-US" altLang="zh-CN" smtClean="0"/>
              <a:t>Eth-Trunk</a:t>
            </a:r>
            <a:r>
              <a:rPr lang="zh-CN" altLang="en-US" smtClean="0"/>
              <a:t>口。否则两端无法通信。</a:t>
            </a:r>
            <a:endParaRPr lang="en-US" altLang="zh-CN" smtClean="0"/>
          </a:p>
          <a:p>
            <a:r>
              <a:rPr lang="zh-CN" altLang="en-US" smtClean="0"/>
              <a:t>如果成员口的速率不同，速率较低的接口可能会拥塞，报文可能会被丢弃。</a:t>
            </a:r>
            <a:endParaRPr lang="en-US" altLang="zh-CN" smtClean="0"/>
          </a:p>
          <a:p>
            <a:r>
              <a:rPr lang="zh-CN" altLang="en-US" smtClean="0"/>
              <a:t>接口加入</a:t>
            </a:r>
            <a:r>
              <a:rPr lang="en-US" altLang="zh-CN" smtClean="0"/>
              <a:t>Eth-Trunk</a:t>
            </a:r>
            <a:r>
              <a:rPr lang="zh-CN" altLang="en-US" smtClean="0"/>
              <a:t>口后，</a:t>
            </a:r>
            <a:r>
              <a:rPr lang="en-US" altLang="zh-CN" smtClean="0"/>
              <a:t>Eth-Trunk</a:t>
            </a:r>
            <a:r>
              <a:rPr lang="zh-CN" altLang="en-US" smtClean="0"/>
              <a:t>口学习</a:t>
            </a:r>
            <a:r>
              <a:rPr lang="en-US" altLang="zh-CN" smtClean="0"/>
              <a:t>MAC</a:t>
            </a:r>
            <a:r>
              <a:rPr lang="zh-CN" altLang="en-US" smtClean="0"/>
              <a:t>地址，成员口不再学习。</a:t>
            </a:r>
            <a:endParaRPr lang="en-US" altLang="zh-CN"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669339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备注占位符 2"/>
          <p:cNvSpPr>
            <a:spLocks noGrp="1"/>
          </p:cNvSpPr>
          <p:nvPr>
            <p:ph type="body" idx="1"/>
          </p:nvPr>
        </p:nvSpPr>
        <p:spPr/>
        <p:txBody>
          <a:bodyPr/>
          <a:lstStyle/>
          <a:p>
            <a:r>
              <a:rPr lang="zh-CN" altLang="en-US" smtClean="0"/>
              <a:t>执行</a:t>
            </a:r>
            <a:r>
              <a:rPr lang="en-US" altLang="zh-CN" smtClean="0"/>
              <a:t>display interface eth-trunk &lt;trunk-id&gt;</a:t>
            </a:r>
            <a:r>
              <a:rPr lang="zh-CN" altLang="en-US" smtClean="0"/>
              <a:t>命令，可以确认两台设备间是否已经成功实现链路聚合。也可以使用这条命令收集流量统计数据，定位接口故障。如果</a:t>
            </a:r>
            <a:r>
              <a:rPr lang="en-US" altLang="zh-CN" smtClean="0"/>
              <a:t>Eth-Trunk</a:t>
            </a:r>
            <a:r>
              <a:rPr lang="zh-CN" altLang="en-US" smtClean="0"/>
              <a:t>口处于</a:t>
            </a:r>
            <a:r>
              <a:rPr lang="en-US" altLang="zh-CN" smtClean="0"/>
              <a:t>UP</a:t>
            </a:r>
            <a:r>
              <a:rPr lang="zh-CN" altLang="en-US" smtClean="0"/>
              <a:t>状态，表明接口正常运行。如果接口处于</a:t>
            </a:r>
            <a:r>
              <a:rPr lang="en-US" altLang="zh-CN" smtClean="0"/>
              <a:t>Down</a:t>
            </a:r>
            <a:r>
              <a:rPr lang="zh-CN" altLang="en-US" smtClean="0"/>
              <a:t>状态，表明所有成员口物理层发生故障。如果管理员手动关闭端口，接口处于</a:t>
            </a:r>
            <a:r>
              <a:rPr lang="en-US" altLang="zh-CN" smtClean="0"/>
              <a:t>Administratively DOWN</a:t>
            </a:r>
            <a:r>
              <a:rPr lang="zh-CN" altLang="en-US" smtClean="0"/>
              <a:t>状态。可以通过接口状态的改变发现接口故障，所有接口正常情况下都应处于</a:t>
            </a:r>
            <a:r>
              <a:rPr lang="en-US" altLang="zh-CN" smtClean="0"/>
              <a:t>Up</a:t>
            </a:r>
            <a:r>
              <a:rPr lang="zh-CN" altLang="en-US" smtClean="0"/>
              <a:t>状态。</a:t>
            </a:r>
            <a:endParaRPr lang="en-US" altLang="zh-CN"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890754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 xmlns:a16="http://schemas.microsoft.com/office/drawing/2014/main" val="20000"/>
                    </a:ext>
                  </a:extLst>
                </a:gridCol>
                <a:gridCol w="1968219">
                  <a:extLst>
                    <a:ext uri="{9D8B030D-6E8A-4147-A177-3AD203B41FA5}">
                      <a16:colId xmlns="" xmlns:a16="http://schemas.microsoft.com/office/drawing/2014/main" val="20001"/>
                    </a:ext>
                  </a:extLst>
                </a:gridCol>
                <a:gridCol w="3024336">
                  <a:extLst>
                    <a:ext uri="{9D8B030D-6E8A-4147-A177-3AD203B41FA5}">
                      <a16:colId xmlns="" xmlns:a16="http://schemas.microsoft.com/office/drawing/2014/main" val="20002"/>
                    </a:ext>
                  </a:extLst>
                </a:gridCol>
                <a:gridCol w="2351997">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 xmlns:a16="http://schemas.microsoft.com/office/drawing/2014/main" val="20000"/>
                    </a:ext>
                  </a:extLst>
                </a:gridCol>
                <a:gridCol w="1968219">
                  <a:extLst>
                    <a:ext uri="{9D8B030D-6E8A-4147-A177-3AD203B41FA5}">
                      <a16:colId xmlns="" xmlns:a16="http://schemas.microsoft.com/office/drawing/2014/main" val="20001"/>
                    </a:ext>
                  </a:extLst>
                </a:gridCol>
                <a:gridCol w="3024336">
                  <a:extLst>
                    <a:ext uri="{9D8B030D-6E8A-4147-A177-3AD203B41FA5}">
                      <a16:colId xmlns="" xmlns:a16="http://schemas.microsoft.com/office/drawing/2014/main" val="20002"/>
                    </a:ext>
                  </a:extLst>
                </a:gridCol>
                <a:gridCol w="2351997">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a:p>
        </p:txBody>
      </p:sp>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4"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5"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a:t>
            </a:r>
            <a:r>
              <a:rPr lang="zh-CN" altLang="en-US" dirty="0" smtClean="0"/>
              <a:t>总结</a:t>
            </a:r>
            <a:endParaRPr lang="zh-CN" altLang="en-US" dirty="0"/>
          </a:p>
        </p:txBody>
      </p:sp>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本节小结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5"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本章总结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5"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6"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2050"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bwMode="auto">
          <a:xfrm>
            <a:off x="0"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a16="http://schemas.microsoft.com/office/drawing/2014/main" xmlns=""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a16="http://schemas.microsoft.com/office/drawing/2014/main" xmlns=""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smtClean="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xmlns=""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xmlns=""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a:t>
            </a:r>
            <a:r>
              <a:rPr lang="en-US" altLang="zh-CN" sz="1200" b="0" dirty="0" smtClean="0">
                <a:latin typeface="+mn-lt"/>
                <a:ea typeface="+mn-ea"/>
              </a:rPr>
              <a:t>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xmlns=""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55083198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p:nvPr>
        </p:nvSpPr>
        <p:spPr>
          <a:xfrm>
            <a:off x="912285" y="1233488"/>
            <a:ext cx="10560048" cy="4680000"/>
          </a:xfrm>
        </p:spPr>
        <p:txBody>
          <a:bodyPr/>
          <a:lstStyle>
            <a:lvl1pPr algn="just">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endParaRPr lang="zh-CN" altLang="en-US" dirty="0"/>
          </a:p>
        </p:txBody>
      </p:sp>
    </p:spTree>
    <p:extLst>
      <p:ext uri="{BB962C8B-B14F-4D97-AF65-F5344CB8AC3E}">
        <p14:creationId xmlns:p14="http://schemas.microsoft.com/office/powerpoint/2010/main" val="371875871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2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xmlns=""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xmlns=""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a:t>
            </a:r>
            <a:r>
              <a:rPr lang="en-US" altLang="zh-CN" sz="1200" b="0" dirty="0" smtClean="0">
                <a:latin typeface="+mn-lt"/>
                <a:ea typeface="+mn-ea"/>
              </a:rPr>
              <a:t>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xmlns=""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21612094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pic>
        <p:nvPicPr>
          <p:cNvPr id="3" name="图片 76" descr="新版面封面－红色"/>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68414"/>
            <a:ext cx="12192000" cy="31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77" descr="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090151" y="5578476"/>
            <a:ext cx="1094316"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78"/>
          <p:cNvSpPr txBox="1">
            <a:spLocks noChangeArrowheads="1"/>
          </p:cNvSpPr>
          <p:nvPr userDrawn="1"/>
        </p:nvSpPr>
        <p:spPr bwMode="auto">
          <a:xfrm>
            <a:off x="1446962" y="6205539"/>
            <a:ext cx="2609408" cy="263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8220" tIns="39109" rIns="78220" bIns="39109">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latin typeface="FrutigerNext LT Bold" panose="020B0803040504020204" pitchFamily="34" charset="0"/>
              </a:rPr>
              <a:t>HUAWEI TECHNOLOGIES CO., LTD.</a:t>
            </a:r>
            <a:endParaRPr lang="en-US" altLang="zh-CN" sz="2100"/>
          </a:p>
        </p:txBody>
      </p:sp>
      <p:sp>
        <p:nvSpPr>
          <p:cNvPr id="6" name="Title 3"/>
          <p:cNvSpPr>
            <a:spLocks noGrp="1"/>
          </p:cNvSpPr>
          <p:nvPr>
            <p:ph type="title"/>
          </p:nvPr>
        </p:nvSpPr>
        <p:spPr>
          <a:xfrm>
            <a:off x="1007534" y="2263775"/>
            <a:ext cx="7584017" cy="579438"/>
          </a:xfrm>
        </p:spPr>
        <p:txBody>
          <a:bodyPr/>
          <a:lstStyle/>
          <a:p>
            <a:r>
              <a:rPr lang="en-US" dirty="0" smtClean="0"/>
              <a:t>Click to edit Master title style</a:t>
            </a:r>
            <a:endParaRPr lang="en-US" dirty="0"/>
          </a:p>
        </p:txBody>
      </p:sp>
      <p:sp>
        <p:nvSpPr>
          <p:cNvPr id="7" name="日期占位符 6"/>
          <p:cNvSpPr>
            <a:spLocks noGrp="1" noChangeArrowheads="1"/>
          </p:cNvSpPr>
          <p:nvPr>
            <p:ph type="dt" sz="quarter" idx="10"/>
          </p:nvPr>
        </p:nvSpPr>
        <p:spPr>
          <a:xfrm>
            <a:off x="865718" y="669925"/>
            <a:ext cx="3373967" cy="476250"/>
          </a:xfrm>
          <a:prstGeom prst="rect">
            <a:avLst/>
          </a:prstGeom>
        </p:spPr>
        <p:txBody>
          <a:bodyPr lIns="91440" tIns="45720" rIns="91440" bIns="45720"/>
          <a:lstStyle>
            <a:lvl1pPr eaLnBrk="1" hangingPunct="1">
              <a:lnSpc>
                <a:spcPct val="100000"/>
              </a:lnSpc>
              <a:defRPr kumimoji="1" sz="1400">
                <a:solidFill>
                  <a:srgbClr val="808080"/>
                </a:solidFill>
                <a:latin typeface="FrutigerNext LT Bold" pitchFamily="20" charset="0"/>
              </a:defRPr>
            </a:lvl1pPr>
          </a:lstStyle>
          <a:p>
            <a:pPr>
              <a:defRPr/>
            </a:pPr>
            <a:endParaRPr lang="en-US" altLang="zh-CN"/>
          </a:p>
        </p:txBody>
      </p:sp>
    </p:spTree>
    <p:extLst>
      <p:ext uri="{BB962C8B-B14F-4D97-AF65-F5344CB8AC3E}">
        <p14:creationId xmlns:p14="http://schemas.microsoft.com/office/powerpoint/2010/main" val="3251245605"/>
      </p:ext>
    </p:extLst>
  </p:cSld>
  <p:clrMapOvr>
    <a:masterClrMapping/>
  </p:clrMapOvr>
  <p:transition spd="slow" advClick="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a:t>
            </a:r>
            <a:r>
              <a:rPr lang="zh-CN" altLang="en-US" dirty="0" smtClean="0"/>
              <a:t>样式</a:t>
            </a:r>
            <a:endParaRPr lang="zh-CN" altLang="en-US" dirty="0"/>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smtClean="0"/>
              <a:t>单击此处编辑母版文本样式</a:t>
            </a:r>
          </a:p>
        </p:txBody>
      </p:sp>
      <p:sp>
        <p:nvSpPr>
          <p:cNvPr id="7" name="Rectangle 54">
            <a:extLst>
              <a:ext uri="{FF2B5EF4-FFF2-40B4-BE49-F238E27FC236}">
                <a16:creationId xmlns=""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a:t>
            </a:r>
            <a:r>
              <a:rPr lang="en-US" altLang="zh-CN" sz="1200" baseline="0" dirty="0" smtClean="0">
                <a:latin typeface="+mn-ea"/>
                <a:ea typeface="+mn-ea"/>
                <a:cs typeface="Arial" pitchFamily="34" charset="0"/>
              </a:rPr>
              <a:t>2019 </a:t>
            </a:r>
            <a:r>
              <a:rPr lang="zh-CN" altLang="en-US" sz="1200" baseline="0" dirty="0">
                <a:latin typeface="+mn-ea"/>
                <a:ea typeface="+mn-ea"/>
                <a:cs typeface="Arial" pitchFamily="34" charset="0"/>
              </a:rPr>
              <a:t>华为技术有限公司</a:t>
            </a:r>
          </a:p>
        </p:txBody>
      </p:sp>
      <p:pic>
        <p:nvPicPr>
          <p:cNvPr id="1027" name="Picture 3" descr="C:\Users\YOYO\Desktop\郑莉\华为公司标志 Huawei Coroporate Logo_2018\PNG\竖版华为公司标志 Vertical Version of Huawei Corporate Logo_2018.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70665" y="6093296"/>
            <a:ext cx="772549" cy="764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5" name="Rectangle 3"/>
          <p:cNvSpPr>
            <a:spLocks noGrp="1" noChangeArrowheads="1"/>
          </p:cNvSpPr>
          <p:nvPr>
            <p:ph type="body" idx="11"/>
          </p:nvPr>
        </p:nvSpPr>
        <p:spPr>
          <a:xfrm>
            <a:off x="516467" y="1393826"/>
            <a:ext cx="10572751" cy="4195763"/>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76"/>
          <p:cNvSpPr>
            <a:spLocks noGrp="1" noChangeArrowheads="1"/>
          </p:cNvSpPr>
          <p:nvPr>
            <p:ph type="sldNum" sz="quarter" idx="12"/>
          </p:nvPr>
        </p:nvSpPr>
        <p:spPr>
          <a:xfrm>
            <a:off x="8128000" y="6524626"/>
            <a:ext cx="2025651" cy="333375"/>
          </a:xfrm>
          <a:prstGeom prst="rect">
            <a:avLst/>
          </a:prstGeom>
          <a:ln/>
        </p:spPr>
        <p:txBody>
          <a:bodyPr/>
          <a:lstStyle>
            <a:lvl1pPr>
              <a:defRPr/>
            </a:lvl1pPr>
          </a:lstStyle>
          <a:p>
            <a:pPr>
              <a:defRPr/>
            </a:pPr>
            <a:r>
              <a:rPr lang="en-US" altLang="zh-CN"/>
              <a:t>Page </a:t>
            </a:r>
            <a:fld id="{D476670B-A514-4FD4-9954-CB859B0DE3F9}" type="slidenum">
              <a:rPr lang="en-US" altLang="zh-CN"/>
              <a:pPr>
                <a:defRPr/>
              </a:pPr>
              <a:t>‹#›</a:t>
            </a:fld>
            <a:endParaRPr lang="en-US" altLang="zh-CN"/>
          </a:p>
        </p:txBody>
      </p:sp>
    </p:spTree>
    <p:extLst>
      <p:ext uri="{BB962C8B-B14F-4D97-AF65-F5344CB8AC3E}">
        <p14:creationId xmlns:p14="http://schemas.microsoft.com/office/powerpoint/2010/main" val="27716511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7143217"/>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smtClean="0">
                <a:solidFill>
                  <a:schemeClr val="tx1">
                    <a:lumMod val="75000"/>
                    <a:lumOff val="25000"/>
                  </a:schemeClr>
                </a:solidFill>
                <a:latin typeface="+mn-ea"/>
                <a:ea typeface="+mn-ea"/>
                <a:cs typeface="Arial" pitchFamily="34" charset="0"/>
              </a:rPr>
              <a:t>前言</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7"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8"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9"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0"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目录</a:t>
            </a:r>
            <a:endParaRPr lang="zh-CN" altLang="en-US" sz="3500" b="1" dirty="0">
              <a:solidFill>
                <a:schemeClr val="tx1">
                  <a:lumMod val="75000"/>
                  <a:lumOff val="25000"/>
                </a:schemeClr>
              </a:solidFill>
              <a:latin typeface="+mn-ea"/>
              <a:ea typeface="+mn-ea"/>
              <a:cs typeface="Arial" pitchFamily="34" charset="0"/>
            </a:endParaRP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30"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1"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本节概述和学习目标</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0815685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916854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 xmlns:a16="http://schemas.microsoft.com/office/drawing/2014/main"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a:t>
            </a:r>
            <a:r>
              <a:rPr lang="en-US" altLang="zh-CN" sz="1200" baseline="0" dirty="0" smtClean="0">
                <a:latin typeface="+mn-lt"/>
                <a:ea typeface="+mn-ea"/>
                <a:cs typeface="Arial" panose="020B0604020202020204" pitchFamily="34" charset="0"/>
              </a:rPr>
              <a:t>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62" r:id="rId10"/>
    <p:sldLayoutId id="2147483851" r:id="rId11"/>
    <p:sldLayoutId id="2147483852" r:id="rId12"/>
    <p:sldLayoutId id="2147483850" r:id="rId13"/>
    <p:sldLayoutId id="2147483861" r:id="rId14"/>
    <p:sldLayoutId id="2147483866" r:id="rId15"/>
    <p:sldLayoutId id="2147483875" r:id="rId16"/>
    <p:sldLayoutId id="2147483876" r:id="rId17"/>
    <p:sldLayoutId id="2147483877" r:id="rId18"/>
    <p:sldLayoutId id="2147483878" r:id="rId19"/>
    <p:sldLayoutId id="2147483879" r:id="rId20"/>
    <p:sldLayoutId id="2147483880" r:id="rId21"/>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sz="quarter"/>
          </p:nvPr>
        </p:nvSpPr>
        <p:spPr/>
        <p:txBody>
          <a:bodyPr/>
          <a:lstStyle/>
          <a:p>
            <a:r>
              <a:rPr lang="zh-CN" altLang="en-US" smtClean="0"/>
              <a:t>链路聚合</a:t>
            </a:r>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2750459654"/>
      </p:ext>
    </p:extLst>
  </p:cSld>
  <p:clrMapOvr>
    <a:masterClrMapping/>
  </p:clrMapOvr>
  <p:transition advClick="0" advTm="8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三层链路聚合配置</a:t>
            </a:r>
            <a:r>
              <a:rPr lang="en-US" altLang="zh-CN" dirty="0"/>
              <a:t> </a:t>
            </a:r>
            <a:r>
              <a:rPr lang="zh-CN" altLang="en-US" dirty="0"/>
              <a:t/>
            </a:r>
            <a:br>
              <a:rPr lang="zh-CN" altLang="en-US" dirty="0"/>
            </a:br>
            <a:endParaRPr lang="zh-CN" altLang="en-US" dirty="0"/>
          </a:p>
        </p:txBody>
      </p:sp>
      <p:cxnSp>
        <p:nvCxnSpPr>
          <p:cNvPr id="30723" name="直接连接符 12"/>
          <p:cNvCxnSpPr>
            <a:cxnSpLocks noChangeShapeType="1"/>
          </p:cNvCxnSpPr>
          <p:nvPr/>
        </p:nvCxnSpPr>
        <p:spPr bwMode="auto">
          <a:xfrm>
            <a:off x="4278313" y="2301875"/>
            <a:ext cx="295275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0724" name="直接连接符 12"/>
          <p:cNvCxnSpPr>
            <a:cxnSpLocks noChangeShapeType="1"/>
          </p:cNvCxnSpPr>
          <p:nvPr/>
        </p:nvCxnSpPr>
        <p:spPr bwMode="auto">
          <a:xfrm>
            <a:off x="4264026" y="2474913"/>
            <a:ext cx="2951163"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30726" name="AutoShape 28"/>
          <p:cNvSpPr>
            <a:spLocks/>
          </p:cNvSpPr>
          <p:nvPr/>
        </p:nvSpPr>
        <p:spPr bwMode="auto">
          <a:xfrm flipH="1">
            <a:off x="2924176" y="2914650"/>
            <a:ext cx="6265863" cy="3322638"/>
          </a:xfrm>
          <a:prstGeom prst="accentBorderCallout3">
            <a:avLst>
              <a:gd name="adj1" fmla="val 14088"/>
              <a:gd name="adj2" fmla="val 101218"/>
              <a:gd name="adj3" fmla="val 14088"/>
              <a:gd name="adj4" fmla="val 103042"/>
              <a:gd name="adj5" fmla="val -4347"/>
              <a:gd name="adj6" fmla="val 103042"/>
              <a:gd name="adj7" fmla="val -14187"/>
              <a:gd name="adj8" fmla="val 90065"/>
            </a:avLst>
          </a:prstGeom>
          <a:solidFill>
            <a:schemeClr val="bg1">
              <a:lumMod val="85000"/>
            </a:schemeClr>
          </a:solidFill>
          <a:ln w="19050" algn="ctr">
            <a:noFill/>
            <a:miter lim="800000"/>
            <a:headEnd/>
            <a:tailEnd type="arrow" w="med" len="med"/>
          </a:ln>
          <a:extLst/>
        </p:spPr>
        <p:txBody>
          <a:bodyPr anchor="ct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en-US" altLang="zh-CN" sz="1400" dirty="0">
                <a:latin typeface="Courier New" panose="02070309020205020404" pitchFamily="49" charset="0"/>
                <a:ea typeface="宋体" panose="02010600030101010101" pitchFamily="2" charset="-122"/>
              </a:rPr>
              <a:t>[RTA]</a:t>
            </a:r>
            <a:r>
              <a:rPr lang="en-US" altLang="zh-CN" sz="1400" dirty="0">
                <a:solidFill>
                  <a:srgbClr val="C00000"/>
                </a:solidFill>
                <a:latin typeface="Courier New" panose="02070309020205020404" pitchFamily="49" charset="0"/>
                <a:ea typeface="宋体" panose="02010600030101010101" pitchFamily="2" charset="-122"/>
              </a:rPr>
              <a:t>interface eth-trunk 1</a:t>
            </a:r>
          </a:p>
          <a:p>
            <a:pPr algn="l">
              <a:lnSpc>
                <a:spcPct val="150000"/>
              </a:lnSpc>
            </a:pPr>
            <a:r>
              <a:rPr lang="en-US" altLang="zh-CN" sz="1400" dirty="0">
                <a:latin typeface="Courier New" panose="02070309020205020404" pitchFamily="49" charset="0"/>
                <a:ea typeface="宋体" panose="02010600030101010101" pitchFamily="2" charset="-122"/>
              </a:rPr>
              <a:t>[RTA-Eth-Trunk1]</a:t>
            </a:r>
            <a:r>
              <a:rPr lang="en-US" altLang="zh-CN" sz="1400" dirty="0">
                <a:solidFill>
                  <a:srgbClr val="C00000"/>
                </a:solidFill>
                <a:latin typeface="Courier New" panose="02070309020205020404" pitchFamily="49" charset="0"/>
                <a:ea typeface="宋体" panose="02010600030101010101" pitchFamily="2" charset="-122"/>
              </a:rPr>
              <a:t>undo </a:t>
            </a:r>
            <a:r>
              <a:rPr lang="en-US" altLang="zh-CN" sz="1400" dirty="0" err="1">
                <a:solidFill>
                  <a:srgbClr val="C00000"/>
                </a:solidFill>
                <a:latin typeface="Courier New" panose="02070309020205020404" pitchFamily="49" charset="0"/>
                <a:ea typeface="宋体" panose="02010600030101010101" pitchFamily="2" charset="-122"/>
              </a:rPr>
              <a:t>portswitch</a:t>
            </a:r>
            <a:endParaRPr lang="en-US" altLang="zh-CN" sz="1400" dirty="0">
              <a:solidFill>
                <a:srgbClr val="C00000"/>
              </a:solidFill>
              <a:latin typeface="Courier New" panose="02070309020205020404" pitchFamily="49" charset="0"/>
              <a:ea typeface="宋体" panose="02010600030101010101" pitchFamily="2" charset="-122"/>
            </a:endParaRPr>
          </a:p>
          <a:p>
            <a:pPr algn="l">
              <a:lnSpc>
                <a:spcPct val="150000"/>
              </a:lnSpc>
            </a:pPr>
            <a:r>
              <a:rPr lang="en-US" altLang="zh-CN" sz="1400" dirty="0">
                <a:latin typeface="Courier New" panose="02070309020205020404" pitchFamily="49" charset="0"/>
                <a:ea typeface="宋体" panose="02010600030101010101" pitchFamily="2" charset="-122"/>
              </a:rPr>
              <a:t>[RTA-Eth-Trunk1]</a:t>
            </a:r>
            <a:r>
              <a:rPr lang="en-US" altLang="zh-CN" sz="1400" dirty="0" err="1">
                <a:latin typeface="Courier New" panose="02070309020205020404" pitchFamily="49" charset="0"/>
                <a:ea typeface="宋体" panose="02010600030101010101" pitchFamily="2" charset="-122"/>
              </a:rPr>
              <a:t>ip</a:t>
            </a:r>
            <a:r>
              <a:rPr lang="en-US" altLang="zh-CN" sz="1400" dirty="0">
                <a:latin typeface="Courier New" panose="02070309020205020404" pitchFamily="49" charset="0"/>
                <a:ea typeface="宋体" panose="02010600030101010101" pitchFamily="2" charset="-122"/>
              </a:rPr>
              <a:t> address 100.1.1.1 24</a:t>
            </a:r>
          </a:p>
          <a:p>
            <a:pPr algn="l">
              <a:lnSpc>
                <a:spcPct val="150000"/>
              </a:lnSpc>
            </a:pPr>
            <a:r>
              <a:rPr lang="en-US" altLang="zh-CN" sz="1400" dirty="0">
                <a:latin typeface="Courier New" panose="02070309020205020404" pitchFamily="49" charset="0"/>
                <a:ea typeface="宋体" panose="02010600030101010101" pitchFamily="2" charset="-122"/>
              </a:rPr>
              <a:t>[RTA-Eth-Trunk1]quit</a:t>
            </a:r>
          </a:p>
          <a:p>
            <a:pPr algn="l">
              <a:lnSpc>
                <a:spcPct val="150000"/>
              </a:lnSpc>
            </a:pPr>
            <a:r>
              <a:rPr lang="en-US" altLang="zh-CN" sz="1400" dirty="0">
                <a:latin typeface="Courier New" panose="02070309020205020404" pitchFamily="49" charset="0"/>
                <a:ea typeface="宋体" panose="02010600030101010101" pitchFamily="2" charset="-122"/>
              </a:rPr>
              <a:t>[RTA]interface </a:t>
            </a:r>
            <a:r>
              <a:rPr lang="en-US" altLang="zh-CN" sz="1400" dirty="0" err="1">
                <a:latin typeface="Courier New" panose="02070309020205020404" pitchFamily="49" charset="0"/>
                <a:ea typeface="宋体" panose="02010600030101010101" pitchFamily="2" charset="-122"/>
              </a:rPr>
              <a:t>GigabitEthernet</a:t>
            </a:r>
            <a:r>
              <a:rPr lang="en-US" altLang="zh-CN" sz="1400" dirty="0">
                <a:latin typeface="Courier New" panose="02070309020205020404" pitchFamily="49" charset="0"/>
                <a:ea typeface="宋体" panose="02010600030101010101" pitchFamily="2" charset="-122"/>
              </a:rPr>
              <a:t> 0/0/1</a:t>
            </a:r>
          </a:p>
          <a:p>
            <a:pPr algn="l">
              <a:lnSpc>
                <a:spcPct val="150000"/>
              </a:lnSpc>
            </a:pPr>
            <a:r>
              <a:rPr lang="en-US" altLang="zh-CN" sz="1400" dirty="0">
                <a:latin typeface="Courier New" panose="02070309020205020404" pitchFamily="49" charset="0"/>
                <a:ea typeface="宋体" panose="02010600030101010101" pitchFamily="2" charset="-122"/>
              </a:rPr>
              <a:t>[RTA-GigabitEthernet0/0/1]</a:t>
            </a:r>
            <a:r>
              <a:rPr lang="en-US" altLang="zh-CN" sz="1400" dirty="0">
                <a:solidFill>
                  <a:srgbClr val="C00000"/>
                </a:solidFill>
                <a:latin typeface="Courier New" panose="02070309020205020404" pitchFamily="49" charset="0"/>
                <a:ea typeface="宋体" panose="02010600030101010101" pitchFamily="2" charset="-122"/>
              </a:rPr>
              <a:t>eth-trunk 1</a:t>
            </a:r>
          </a:p>
          <a:p>
            <a:pPr algn="l">
              <a:lnSpc>
                <a:spcPct val="150000"/>
              </a:lnSpc>
            </a:pPr>
            <a:r>
              <a:rPr lang="en-US" altLang="zh-CN" sz="1400" dirty="0">
                <a:latin typeface="Courier New" panose="02070309020205020404" pitchFamily="49" charset="0"/>
                <a:ea typeface="宋体" panose="02010600030101010101" pitchFamily="2" charset="-122"/>
              </a:rPr>
              <a:t>[RTA-GigabitEthernet0/0/1]quit</a:t>
            </a:r>
          </a:p>
          <a:p>
            <a:pPr algn="l">
              <a:lnSpc>
                <a:spcPct val="150000"/>
              </a:lnSpc>
            </a:pPr>
            <a:r>
              <a:rPr lang="en-US" altLang="zh-CN" sz="1400" dirty="0">
                <a:latin typeface="Courier New" panose="02070309020205020404" pitchFamily="49" charset="0"/>
                <a:ea typeface="宋体" panose="02010600030101010101" pitchFamily="2" charset="-122"/>
              </a:rPr>
              <a:t>[RTA]interface GigabitEthernet0/0/2</a:t>
            </a:r>
          </a:p>
          <a:p>
            <a:pPr algn="l">
              <a:lnSpc>
                <a:spcPct val="150000"/>
              </a:lnSpc>
            </a:pPr>
            <a:r>
              <a:rPr lang="en-US" altLang="zh-CN" sz="1400" dirty="0">
                <a:latin typeface="Courier New" panose="02070309020205020404" pitchFamily="49" charset="0"/>
                <a:ea typeface="宋体" panose="02010600030101010101" pitchFamily="2" charset="-122"/>
              </a:rPr>
              <a:t>[RTA-GigabitEthernet0/0/2]</a:t>
            </a:r>
            <a:r>
              <a:rPr lang="en-US" altLang="zh-CN" sz="1400" dirty="0">
                <a:solidFill>
                  <a:srgbClr val="C00000"/>
                </a:solidFill>
                <a:latin typeface="Courier New" panose="02070309020205020404" pitchFamily="49" charset="0"/>
                <a:ea typeface="宋体" panose="02010600030101010101" pitchFamily="2" charset="-122"/>
              </a:rPr>
              <a:t>eth-trunk 1</a:t>
            </a:r>
          </a:p>
          <a:p>
            <a:pPr algn="l">
              <a:lnSpc>
                <a:spcPct val="150000"/>
              </a:lnSpc>
            </a:pPr>
            <a:r>
              <a:rPr lang="en-US" altLang="zh-CN" sz="1400" dirty="0">
                <a:latin typeface="Courier New" panose="02070309020205020404" pitchFamily="49" charset="0"/>
                <a:ea typeface="宋体" panose="02010600030101010101" pitchFamily="2" charset="-122"/>
              </a:rPr>
              <a:t>[RTA-GigabitEthernet0/0/2]quit</a:t>
            </a:r>
          </a:p>
        </p:txBody>
      </p:sp>
      <p:sp>
        <p:nvSpPr>
          <p:cNvPr id="30729" name="TextBox 8"/>
          <p:cNvSpPr txBox="1">
            <a:spLocks noChangeArrowheads="1"/>
          </p:cNvSpPr>
          <p:nvPr/>
        </p:nvSpPr>
        <p:spPr bwMode="auto">
          <a:xfrm>
            <a:off x="4308904" y="2036764"/>
            <a:ext cx="6992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G0/0/1</a:t>
            </a:r>
          </a:p>
        </p:txBody>
      </p:sp>
      <p:sp>
        <p:nvSpPr>
          <p:cNvPr id="30730" name="TextBox 8"/>
          <p:cNvSpPr txBox="1">
            <a:spLocks noChangeArrowheads="1"/>
          </p:cNvSpPr>
          <p:nvPr/>
        </p:nvSpPr>
        <p:spPr bwMode="auto">
          <a:xfrm>
            <a:off x="6569504" y="2052638"/>
            <a:ext cx="6992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G0/0/1</a:t>
            </a:r>
          </a:p>
        </p:txBody>
      </p:sp>
      <p:sp>
        <p:nvSpPr>
          <p:cNvPr id="30731" name="TextBox 8"/>
          <p:cNvSpPr txBox="1">
            <a:spLocks noChangeArrowheads="1"/>
          </p:cNvSpPr>
          <p:nvPr/>
        </p:nvSpPr>
        <p:spPr bwMode="auto">
          <a:xfrm>
            <a:off x="4295410" y="2470151"/>
            <a:ext cx="6992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G0/0/2</a:t>
            </a:r>
          </a:p>
        </p:txBody>
      </p:sp>
      <p:sp>
        <p:nvSpPr>
          <p:cNvPr id="30732" name="TextBox 8"/>
          <p:cNvSpPr txBox="1">
            <a:spLocks noChangeArrowheads="1"/>
          </p:cNvSpPr>
          <p:nvPr/>
        </p:nvSpPr>
        <p:spPr bwMode="auto">
          <a:xfrm>
            <a:off x="6571093" y="2486026"/>
            <a:ext cx="6992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G0/0/2</a:t>
            </a:r>
          </a:p>
        </p:txBody>
      </p:sp>
      <p:sp>
        <p:nvSpPr>
          <p:cNvPr id="30733" name="TextBox 8"/>
          <p:cNvSpPr txBox="1">
            <a:spLocks noChangeArrowheads="1"/>
          </p:cNvSpPr>
          <p:nvPr/>
        </p:nvSpPr>
        <p:spPr bwMode="auto">
          <a:xfrm>
            <a:off x="3763964" y="1757363"/>
            <a:ext cx="4778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RTA</a:t>
            </a:r>
          </a:p>
        </p:txBody>
      </p:sp>
      <p:sp>
        <p:nvSpPr>
          <p:cNvPr id="30734" name="TextBox 8"/>
          <p:cNvSpPr txBox="1">
            <a:spLocks noChangeArrowheads="1"/>
          </p:cNvSpPr>
          <p:nvPr/>
        </p:nvSpPr>
        <p:spPr bwMode="auto">
          <a:xfrm>
            <a:off x="7357780" y="1757363"/>
            <a:ext cx="4657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RTB</a:t>
            </a:r>
          </a:p>
        </p:txBody>
      </p:sp>
      <p:pic>
        <p:nvPicPr>
          <p:cNvPr id="21" name="图片 2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551239" y="2098422"/>
            <a:ext cx="823343" cy="642916"/>
          </a:xfrm>
          <a:prstGeom prst="rect">
            <a:avLst/>
          </a:prstGeom>
        </p:spPr>
      </p:pic>
      <p:pic>
        <p:nvPicPr>
          <p:cNvPr id="22" name="图片 2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209034" y="2077912"/>
            <a:ext cx="823343" cy="642916"/>
          </a:xfrm>
          <a:prstGeom prst="rect">
            <a:avLst/>
          </a:prstGeom>
        </p:spPr>
      </p:pic>
      <p:sp>
        <p:nvSpPr>
          <p:cNvPr id="23" name="椭圆 237"/>
          <p:cNvSpPr/>
          <p:nvPr/>
        </p:nvSpPr>
        <p:spPr bwMode="auto">
          <a:xfrm flipH="1">
            <a:off x="5756390" y="2105204"/>
            <a:ext cx="123792" cy="585929"/>
          </a:xfrm>
          <a:prstGeom prst="ellipse">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defTabSz="444500" fontAlgn="base">
              <a:buClr>
                <a:srgbClr val="A2A2A2"/>
              </a:buClr>
              <a:buSzPct val="70000"/>
            </a:pPr>
            <a:endParaRPr lang="zh-CN" altLang="en-US">
              <a:solidFill>
                <a:srgbClr val="333399"/>
              </a:solidFill>
              <a:latin typeface="+mn-ea"/>
              <a:ea typeface="+mn-ea"/>
            </a:endParaRPr>
          </a:p>
        </p:txBody>
      </p:sp>
    </p:spTree>
    <p:extLst>
      <p:ext uri="{BB962C8B-B14F-4D97-AF65-F5344CB8AC3E}">
        <p14:creationId xmlns:p14="http://schemas.microsoft.com/office/powerpoint/2010/main" val="2811732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标题 1"/>
          <p:cNvSpPr>
            <a:spLocks noGrp="1"/>
          </p:cNvSpPr>
          <p:nvPr>
            <p:ph type="title"/>
          </p:nvPr>
        </p:nvSpPr>
        <p:spPr/>
        <p:txBody>
          <a:bodyPr/>
          <a:lstStyle/>
          <a:p>
            <a:r>
              <a:rPr lang="zh-CN" altLang="en-US" dirty="0" smtClean="0"/>
              <a:t>查看链路聚合信息</a:t>
            </a:r>
          </a:p>
        </p:txBody>
      </p:sp>
      <p:sp>
        <p:nvSpPr>
          <p:cNvPr id="5" name="文本占位符 4"/>
          <p:cNvSpPr>
            <a:spLocks noGrp="1"/>
          </p:cNvSpPr>
          <p:nvPr>
            <p:ph type="body" sz="quarter" idx="10"/>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两个成员接口已经被绑定到</a:t>
            </a:r>
            <a:r>
              <a:rPr lang="en-US" altLang="zh-CN" dirty="0" smtClean="0"/>
              <a:t>Eth-trunk 1</a:t>
            </a:r>
            <a:r>
              <a:rPr lang="zh-CN" altLang="en-US" dirty="0" smtClean="0"/>
              <a:t>。</a:t>
            </a:r>
            <a:endParaRPr lang="en-US" altLang="zh-CN" dirty="0" smtClean="0"/>
          </a:p>
          <a:p>
            <a:endParaRPr lang="zh-CN" altLang="en-US" dirty="0"/>
          </a:p>
        </p:txBody>
      </p:sp>
      <p:sp>
        <p:nvSpPr>
          <p:cNvPr id="32772" name="Rectangle 4"/>
          <p:cNvSpPr>
            <a:spLocks noChangeArrowheads="1"/>
          </p:cNvSpPr>
          <p:nvPr/>
        </p:nvSpPr>
        <p:spPr bwMode="auto">
          <a:xfrm>
            <a:off x="2279650" y="1538288"/>
            <a:ext cx="7100888" cy="3619500"/>
          </a:xfrm>
          <a:prstGeom prst="rect">
            <a:avLst/>
          </a:prstGeom>
          <a:solidFill>
            <a:schemeClr val="bg1">
              <a:lumMod val="85000"/>
            </a:schemeClr>
          </a:solidFill>
          <a:ln w="9525" algn="ctr">
            <a:noFill/>
            <a:miter lim="800000"/>
            <a:headEnd/>
            <a:tailEnd/>
          </a:ln>
          <a:effectLst/>
        </p:spPr>
        <p:txBody>
          <a:bodyPr lIns="0" tIns="0" rIns="0" bIns="0">
            <a:spAutoFit/>
          </a:bodyPr>
          <a:lstStyle>
            <a:lvl1pPr marL="342900" indent="-342900" algn="ctr" defTabSz="784225">
              <a:defRPr sz="2100">
                <a:solidFill>
                  <a:schemeClr val="tx1"/>
                </a:solidFill>
                <a:latin typeface="Arial" panose="020B0604020202020204" pitchFamily="34" charset="0"/>
                <a:ea typeface="MS PGothic" panose="020B0600070205080204" pitchFamily="34" charset="-128"/>
              </a:defRPr>
            </a:lvl1pPr>
            <a:lvl2pPr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lvl="1" algn="l">
              <a:lnSpc>
                <a:spcPct val="140000"/>
              </a:lnSpc>
            </a:pPr>
            <a:r>
              <a:rPr lang="en-US" altLang="zh-CN" sz="1400" dirty="0">
                <a:latin typeface="Courier New" panose="02070309020205020404" pitchFamily="49" charset="0"/>
                <a:ea typeface="宋体" panose="02010600030101010101" pitchFamily="2" charset="-122"/>
              </a:rPr>
              <a:t>[RTA]</a:t>
            </a:r>
            <a:r>
              <a:rPr lang="en-US" altLang="zh-CN" sz="1400" dirty="0">
                <a:solidFill>
                  <a:srgbClr val="C00000"/>
                </a:solidFill>
                <a:latin typeface="Courier New" panose="02070309020205020404" pitchFamily="49" charset="0"/>
                <a:ea typeface="宋体" panose="02010600030101010101" pitchFamily="2" charset="-122"/>
              </a:rPr>
              <a:t>display interface eth-trunk 1</a:t>
            </a:r>
          </a:p>
          <a:p>
            <a:pPr lvl="1" algn="l">
              <a:lnSpc>
                <a:spcPct val="140000"/>
              </a:lnSpc>
            </a:pPr>
            <a:r>
              <a:rPr lang="en-US" altLang="zh-CN" sz="1400" dirty="0">
                <a:latin typeface="Courier New" panose="02070309020205020404" pitchFamily="49" charset="0"/>
                <a:ea typeface="宋体" panose="02010600030101010101" pitchFamily="2" charset="-122"/>
              </a:rPr>
              <a:t>Eth-Trunk1 current state : UP </a:t>
            </a:r>
          </a:p>
          <a:p>
            <a:pPr lvl="1" algn="l">
              <a:lnSpc>
                <a:spcPct val="140000"/>
              </a:lnSpc>
            </a:pPr>
            <a:r>
              <a:rPr lang="en-US" altLang="zh-CN" sz="1400" dirty="0">
                <a:latin typeface="Courier New" panose="02070309020205020404" pitchFamily="49" charset="0"/>
                <a:ea typeface="宋体" panose="02010600030101010101" pitchFamily="2" charset="-122"/>
              </a:rPr>
              <a:t>Line protocol current state : UP </a:t>
            </a:r>
          </a:p>
          <a:p>
            <a:pPr lvl="1" algn="l">
              <a:lnSpc>
                <a:spcPct val="140000"/>
              </a:lnSpc>
            </a:pPr>
            <a:r>
              <a:rPr lang="en-US" altLang="zh-CN" sz="1400" dirty="0">
                <a:latin typeface="Courier New" panose="02070309020205020404" pitchFamily="49" charset="0"/>
                <a:ea typeface="宋体" panose="02010600030101010101" pitchFamily="2" charset="-122"/>
              </a:rPr>
              <a:t>……</a:t>
            </a:r>
          </a:p>
          <a:p>
            <a:pPr lvl="1" algn="l">
              <a:lnSpc>
                <a:spcPct val="140000"/>
              </a:lnSpc>
            </a:pPr>
            <a:r>
              <a:rPr lang="en-US" altLang="zh-CN" sz="1400" dirty="0">
                <a:latin typeface="Courier New" panose="02070309020205020404" pitchFamily="49" charset="0"/>
                <a:ea typeface="宋体" panose="02010600030101010101" pitchFamily="2" charset="-122"/>
              </a:rPr>
              <a:t>----------------------------------------------------- </a:t>
            </a:r>
          </a:p>
          <a:p>
            <a:pPr lvl="1" algn="l">
              <a:lnSpc>
                <a:spcPct val="140000"/>
              </a:lnSpc>
            </a:pPr>
            <a:r>
              <a:rPr lang="en-US" altLang="zh-CN" sz="1400" dirty="0" err="1">
                <a:latin typeface="Courier New" panose="02070309020205020404" pitchFamily="49" charset="0"/>
                <a:ea typeface="宋体" panose="02010600030101010101" pitchFamily="2" charset="-122"/>
              </a:rPr>
              <a:t>PortName</a:t>
            </a:r>
            <a:r>
              <a:rPr lang="en-US" altLang="zh-CN" sz="1400" dirty="0">
                <a:latin typeface="Courier New" panose="02070309020205020404" pitchFamily="49" charset="0"/>
                <a:ea typeface="宋体" panose="02010600030101010101" pitchFamily="2" charset="-122"/>
              </a:rPr>
              <a:t>                  Status             Weight </a:t>
            </a:r>
          </a:p>
          <a:p>
            <a:pPr lvl="1" algn="l">
              <a:lnSpc>
                <a:spcPct val="140000"/>
              </a:lnSpc>
            </a:pPr>
            <a:r>
              <a:rPr lang="en-US" altLang="zh-CN" sz="1400" dirty="0">
                <a:latin typeface="Courier New" panose="02070309020205020404" pitchFamily="49" charset="0"/>
                <a:ea typeface="宋体" panose="02010600030101010101" pitchFamily="2" charset="-122"/>
              </a:rPr>
              <a:t>----------------------------------------------------- GigabitEthernet0/0/1        UP                  1 </a:t>
            </a:r>
          </a:p>
          <a:p>
            <a:pPr lvl="1" algn="l">
              <a:lnSpc>
                <a:spcPct val="140000"/>
              </a:lnSpc>
            </a:pPr>
            <a:r>
              <a:rPr lang="en-US" altLang="zh-CN" sz="1400" dirty="0">
                <a:latin typeface="Courier New" panose="02070309020205020404" pitchFamily="49" charset="0"/>
                <a:ea typeface="宋体" panose="02010600030101010101" pitchFamily="2" charset="-122"/>
              </a:rPr>
              <a:t>GigabitEthernet0/0/2        UP                  1 </a:t>
            </a:r>
          </a:p>
          <a:p>
            <a:pPr lvl="1" algn="l">
              <a:lnSpc>
                <a:spcPct val="140000"/>
              </a:lnSpc>
            </a:pPr>
            <a:r>
              <a:rPr lang="en-US" altLang="zh-CN" sz="1400" dirty="0">
                <a:latin typeface="Courier New" panose="02070309020205020404" pitchFamily="49" charset="0"/>
                <a:ea typeface="宋体" panose="02010600030101010101" pitchFamily="2" charset="-122"/>
              </a:rPr>
              <a:t>-----------------------------------------------------</a:t>
            </a:r>
          </a:p>
          <a:p>
            <a:pPr lvl="1" algn="l">
              <a:lnSpc>
                <a:spcPct val="140000"/>
              </a:lnSpc>
            </a:pPr>
            <a:r>
              <a:rPr lang="en-US" altLang="zh-CN" sz="1400" dirty="0">
                <a:latin typeface="Courier New" panose="02070309020205020404" pitchFamily="49" charset="0"/>
                <a:ea typeface="宋体" panose="02010600030101010101" pitchFamily="2" charset="-122"/>
              </a:rPr>
              <a:t>The Number of Ports in Trunk : </a:t>
            </a:r>
            <a:r>
              <a:rPr lang="en-US" altLang="zh-CN" sz="1400" dirty="0">
                <a:solidFill>
                  <a:srgbClr val="C00000"/>
                </a:solidFill>
                <a:latin typeface="Courier New" panose="02070309020205020404" pitchFamily="49" charset="0"/>
                <a:ea typeface="宋体" panose="02010600030101010101" pitchFamily="2" charset="-122"/>
              </a:rPr>
              <a:t>2 </a:t>
            </a:r>
          </a:p>
          <a:p>
            <a:pPr lvl="1" algn="l">
              <a:lnSpc>
                <a:spcPct val="140000"/>
              </a:lnSpc>
            </a:pPr>
            <a:r>
              <a:rPr lang="en-US" altLang="zh-CN" sz="1400" dirty="0">
                <a:latin typeface="Courier New" panose="02070309020205020404" pitchFamily="49" charset="0"/>
                <a:ea typeface="宋体" panose="02010600030101010101" pitchFamily="2" charset="-122"/>
              </a:rPr>
              <a:t>The Number of UP Ports in Trunk :</a:t>
            </a:r>
            <a:r>
              <a:rPr lang="en-US" altLang="zh-CN" sz="1400" dirty="0">
                <a:solidFill>
                  <a:srgbClr val="C00000"/>
                </a:solidFill>
                <a:latin typeface="Courier New" panose="02070309020205020404" pitchFamily="49" charset="0"/>
                <a:ea typeface="宋体" panose="02010600030101010101" pitchFamily="2" charset="-122"/>
              </a:rPr>
              <a:t> 2</a:t>
            </a:r>
          </a:p>
        </p:txBody>
      </p:sp>
    </p:spTree>
    <p:extLst>
      <p:ext uri="{BB962C8B-B14F-4D97-AF65-F5344CB8AC3E}">
        <p14:creationId xmlns:p14="http://schemas.microsoft.com/office/powerpoint/2010/main" val="4256878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body" sz="quarter" idx="11"/>
          </p:nvPr>
        </p:nvSpPr>
        <p:spPr/>
        <p:txBody>
          <a:bodyPr/>
          <a:lstStyle/>
          <a:p>
            <a:pPr lvl="1"/>
            <a:r>
              <a:rPr lang="zh-CN" altLang="en-US" dirty="0" smtClean="0"/>
              <a:t>如果一个管理员希望将千兆以太口和百兆以太口加入同一个</a:t>
            </a:r>
            <a:r>
              <a:rPr lang="en-US" altLang="zh-CN" dirty="0" smtClean="0"/>
              <a:t>Eth-trunk</a:t>
            </a:r>
            <a:r>
              <a:rPr lang="zh-CN" altLang="en-US" dirty="0" smtClean="0"/>
              <a:t>，会发生什么？</a:t>
            </a:r>
            <a:endParaRPr lang="en-US" altLang="zh-CN" dirty="0" smtClean="0"/>
          </a:p>
          <a:p>
            <a:pPr lvl="1"/>
            <a:r>
              <a:rPr lang="zh-CN" altLang="en-US" dirty="0" smtClean="0"/>
              <a:t>哪种链路聚合方法可以使用链路备份？</a:t>
            </a:r>
            <a:endParaRPr lang="en-US" altLang="zh-CN" dirty="0"/>
          </a:p>
        </p:txBody>
      </p:sp>
    </p:spTree>
    <p:extLst>
      <p:ext uri="{BB962C8B-B14F-4D97-AF65-F5344CB8AC3E}">
        <p14:creationId xmlns:p14="http://schemas.microsoft.com/office/powerpoint/2010/main" val="172114984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0799903"/>
      </p:ext>
    </p:extLst>
  </p:cSld>
  <p:clrMapOvr>
    <a:masterClrMapping/>
  </p:clrMapOvr>
  <p:transition advClick="0" advTm="8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type="body" sz="quarter" idx="10"/>
          </p:nvPr>
        </p:nvSpPr>
        <p:spPr/>
        <p:txBody>
          <a:bodyPr/>
          <a:lstStyle/>
          <a:p>
            <a:r>
              <a:rPr lang="zh-CN" altLang="en-US" dirty="0" smtClean="0"/>
              <a:t>随着网络规模不断扩大，用户对骨干链路的带宽和可靠性提出了越来越高的要求。在传统技术中，常用更换高速率的接口板或更换支持高速率接口板的设备的方式来增加带宽，但这种方案需要付出高额的费用，而且不够灵活。</a:t>
            </a:r>
          </a:p>
          <a:p>
            <a:r>
              <a:rPr lang="zh-CN" altLang="en-US" dirty="0" smtClean="0"/>
              <a:t>采用链路聚合技术可以在不进行硬件升级的条件下，通过将多个物理接口捆绑为一个逻辑接口，来达到增加链路带宽的目的。在实现增大带宽目的的同时，链路聚合采用备份链路的机制，可以有效的提高设备之间链路的可靠性。</a:t>
            </a:r>
          </a:p>
          <a:p>
            <a:endParaRPr lang="zh-CN" altLang="en-US" dirty="0"/>
          </a:p>
        </p:txBody>
      </p:sp>
    </p:spTree>
    <p:extLst>
      <p:ext uri="{BB962C8B-B14F-4D97-AF65-F5344CB8AC3E}">
        <p14:creationId xmlns:p14="http://schemas.microsoft.com/office/powerpoint/2010/main" val="2884595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学完本课程后，您将能够：</a:t>
            </a:r>
          </a:p>
          <a:p>
            <a:pPr lvl="1"/>
            <a:r>
              <a:rPr lang="zh-CN" altLang="en-US" dirty="0" smtClean="0"/>
              <a:t>掌握</a:t>
            </a:r>
            <a:r>
              <a:rPr lang="zh-CN" altLang="en-US" dirty="0"/>
              <a:t>链路</a:t>
            </a:r>
            <a:r>
              <a:rPr lang="zh-CN" altLang="en-US" dirty="0" smtClean="0"/>
              <a:t>聚合的原理</a:t>
            </a:r>
            <a:endParaRPr lang="en-US" altLang="zh-CN" dirty="0" smtClean="0"/>
          </a:p>
          <a:p>
            <a:pPr lvl="1"/>
            <a:r>
              <a:rPr lang="zh-CN" altLang="en-US" dirty="0"/>
              <a:t>掌握链路聚合</a:t>
            </a:r>
            <a:r>
              <a:rPr lang="zh-CN" altLang="en-US" dirty="0" smtClean="0"/>
              <a:t>的</a:t>
            </a:r>
            <a:r>
              <a:rPr lang="zh-CN" altLang="en-US" dirty="0"/>
              <a:t>配置</a:t>
            </a:r>
            <a:endParaRPr lang="en-US" altLang="zh-CN" dirty="0"/>
          </a:p>
          <a:p>
            <a:pPr lvl="1"/>
            <a:endParaRPr lang="en-US" altLang="zh-CN" dirty="0" smtClean="0"/>
          </a:p>
          <a:p>
            <a:pPr lvl="1"/>
            <a:endParaRPr lang="en-US" altLang="zh-CN" dirty="0" smtClean="0"/>
          </a:p>
        </p:txBody>
      </p:sp>
    </p:spTree>
    <p:extLst>
      <p:ext uri="{BB962C8B-B14F-4D97-AF65-F5344CB8AC3E}">
        <p14:creationId xmlns:p14="http://schemas.microsoft.com/office/powerpoint/2010/main" val="389254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标题 9"/>
          <p:cNvSpPr>
            <a:spLocks noGrp="1"/>
          </p:cNvSpPr>
          <p:nvPr>
            <p:ph type="title"/>
          </p:nvPr>
        </p:nvSpPr>
        <p:spPr/>
        <p:txBody>
          <a:bodyPr/>
          <a:lstStyle/>
          <a:p>
            <a:r>
              <a:rPr lang="zh-CN" altLang="en-US" dirty="0" smtClean="0"/>
              <a:t>链路聚合的应用场景</a:t>
            </a:r>
          </a:p>
        </p:txBody>
      </p:sp>
      <p:sp>
        <p:nvSpPr>
          <p:cNvPr id="4" name="文本占位符 3"/>
          <p:cNvSpPr>
            <a:spLocks noGrp="1"/>
          </p:cNvSpPr>
          <p:nvPr>
            <p:ph type="body" sz="quarter" idx="10"/>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链路聚合一般部署在核心结点，以便提升整个网络的数据吞吐量。</a:t>
            </a:r>
            <a:endParaRPr lang="en-US" altLang="zh-CN" dirty="0" smtClean="0"/>
          </a:p>
          <a:p>
            <a:endParaRPr lang="zh-CN" altLang="en-US" dirty="0"/>
          </a:p>
        </p:txBody>
      </p:sp>
      <p:grpSp>
        <p:nvGrpSpPr>
          <p:cNvPr id="14340" name="Group 31"/>
          <p:cNvGrpSpPr>
            <a:grpSpLocks/>
          </p:cNvGrpSpPr>
          <p:nvPr/>
        </p:nvGrpSpPr>
        <p:grpSpPr bwMode="auto">
          <a:xfrm>
            <a:off x="2760664" y="1651001"/>
            <a:ext cx="5999632" cy="3455988"/>
            <a:chOff x="1116013" y="1844675"/>
            <a:chExt cx="5999632" cy="3455988"/>
          </a:xfrm>
        </p:grpSpPr>
        <p:cxnSp>
          <p:nvCxnSpPr>
            <p:cNvPr id="14342" name="直接连接符 12"/>
            <p:cNvCxnSpPr>
              <a:cxnSpLocks noChangeShapeType="1"/>
            </p:cNvCxnSpPr>
            <p:nvPr/>
          </p:nvCxnSpPr>
          <p:spPr bwMode="auto">
            <a:xfrm flipH="1" flipV="1">
              <a:off x="4284663" y="2781300"/>
              <a:ext cx="215900" cy="10795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43" name="直接连接符 12"/>
            <p:cNvCxnSpPr>
              <a:cxnSpLocks noChangeShapeType="1"/>
            </p:cNvCxnSpPr>
            <p:nvPr/>
          </p:nvCxnSpPr>
          <p:spPr bwMode="auto">
            <a:xfrm flipH="1" flipV="1">
              <a:off x="1979613" y="2636838"/>
              <a:ext cx="2520950" cy="115252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44" name="直接连接符 12"/>
            <p:cNvCxnSpPr>
              <a:cxnSpLocks noChangeShapeType="1"/>
            </p:cNvCxnSpPr>
            <p:nvPr/>
          </p:nvCxnSpPr>
          <p:spPr bwMode="auto">
            <a:xfrm>
              <a:off x="4211638" y="2492375"/>
              <a:ext cx="1584325"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45" name="直接连接符 12"/>
            <p:cNvCxnSpPr>
              <a:cxnSpLocks noChangeShapeType="1"/>
            </p:cNvCxnSpPr>
            <p:nvPr/>
          </p:nvCxnSpPr>
          <p:spPr bwMode="auto">
            <a:xfrm>
              <a:off x="4572000" y="4149725"/>
              <a:ext cx="865188" cy="11509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46" name="直接连接符 12"/>
            <p:cNvCxnSpPr>
              <a:cxnSpLocks noChangeShapeType="1"/>
            </p:cNvCxnSpPr>
            <p:nvPr/>
          </p:nvCxnSpPr>
          <p:spPr bwMode="auto">
            <a:xfrm flipV="1">
              <a:off x="3779838" y="4149725"/>
              <a:ext cx="649287" cy="11509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47" name="直接连接符 12"/>
            <p:cNvCxnSpPr>
              <a:cxnSpLocks noChangeShapeType="1"/>
            </p:cNvCxnSpPr>
            <p:nvPr/>
          </p:nvCxnSpPr>
          <p:spPr bwMode="auto">
            <a:xfrm>
              <a:off x="1908175" y="4076700"/>
              <a:ext cx="863600" cy="115252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48" name="直接连接符 12"/>
            <p:cNvCxnSpPr>
              <a:cxnSpLocks noChangeShapeType="1"/>
            </p:cNvCxnSpPr>
            <p:nvPr/>
          </p:nvCxnSpPr>
          <p:spPr bwMode="auto">
            <a:xfrm flipV="1">
              <a:off x="1116013" y="4076700"/>
              <a:ext cx="647700" cy="115252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49" name="直接连接符 12"/>
            <p:cNvCxnSpPr>
              <a:cxnSpLocks noChangeShapeType="1"/>
            </p:cNvCxnSpPr>
            <p:nvPr/>
          </p:nvCxnSpPr>
          <p:spPr bwMode="auto">
            <a:xfrm>
              <a:off x="2052638" y="2420938"/>
              <a:ext cx="2303462"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50" name="直接连接符 12"/>
            <p:cNvCxnSpPr>
              <a:cxnSpLocks noChangeShapeType="1"/>
            </p:cNvCxnSpPr>
            <p:nvPr/>
          </p:nvCxnSpPr>
          <p:spPr bwMode="auto">
            <a:xfrm>
              <a:off x="2052638" y="2565400"/>
              <a:ext cx="2303462"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51" name="直接连接符 12"/>
            <p:cNvCxnSpPr>
              <a:cxnSpLocks noChangeShapeType="1"/>
            </p:cNvCxnSpPr>
            <p:nvPr/>
          </p:nvCxnSpPr>
          <p:spPr bwMode="auto">
            <a:xfrm flipV="1">
              <a:off x="1620838" y="2708275"/>
              <a:ext cx="358775" cy="122555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52" name="直接连接符 12"/>
            <p:cNvCxnSpPr>
              <a:cxnSpLocks noChangeShapeType="1"/>
            </p:cNvCxnSpPr>
            <p:nvPr/>
          </p:nvCxnSpPr>
          <p:spPr bwMode="auto">
            <a:xfrm flipV="1">
              <a:off x="1692275" y="2781300"/>
              <a:ext cx="2519363" cy="10080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4356" name="TextBox 8"/>
            <p:cNvSpPr txBox="1">
              <a:spLocks noChangeArrowheads="1"/>
            </p:cNvSpPr>
            <p:nvPr/>
          </p:nvSpPr>
          <p:spPr bwMode="auto">
            <a:xfrm>
              <a:off x="1763713" y="1844675"/>
              <a:ext cx="5302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SWA</a:t>
              </a:r>
            </a:p>
          </p:txBody>
        </p:sp>
        <p:sp>
          <p:nvSpPr>
            <p:cNvPr id="14357" name="TextBox 8"/>
            <p:cNvSpPr txBox="1">
              <a:spLocks noChangeArrowheads="1"/>
            </p:cNvSpPr>
            <p:nvPr/>
          </p:nvSpPr>
          <p:spPr bwMode="auto">
            <a:xfrm>
              <a:off x="4068763" y="1858963"/>
              <a:ext cx="5349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SWB</a:t>
              </a:r>
            </a:p>
          </p:txBody>
        </p:sp>
        <p:pic>
          <p:nvPicPr>
            <p:cNvPr id="14362"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45670" y="2420938"/>
              <a:ext cx="10699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6" name="TextBox 8"/>
            <p:cNvSpPr txBox="1">
              <a:spLocks noChangeArrowheads="1"/>
            </p:cNvSpPr>
            <p:nvPr/>
          </p:nvSpPr>
          <p:spPr bwMode="auto">
            <a:xfrm>
              <a:off x="5681663" y="1916113"/>
              <a:ext cx="4778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RTA</a:t>
              </a:r>
            </a:p>
          </p:txBody>
        </p:sp>
      </p:grpSp>
      <p:sp>
        <p:nvSpPr>
          <p:cNvPr id="32" name="椭圆 237"/>
          <p:cNvSpPr/>
          <p:nvPr/>
        </p:nvSpPr>
        <p:spPr bwMode="auto">
          <a:xfrm flipH="1">
            <a:off x="4832829" y="2024844"/>
            <a:ext cx="109060" cy="516200"/>
          </a:xfrm>
          <a:prstGeom prst="ellipse">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defTabSz="444500" fontAlgn="base">
              <a:buClr>
                <a:srgbClr val="A2A2A2"/>
              </a:buClr>
              <a:buSzPct val="70000"/>
            </a:pPr>
            <a:endParaRPr lang="zh-CN" altLang="en-US">
              <a:solidFill>
                <a:srgbClr val="333399"/>
              </a:solidFill>
              <a:latin typeface="+mn-ea"/>
              <a:ea typeface="+mn-ea"/>
            </a:endParaRPr>
          </a:p>
        </p:txBody>
      </p:sp>
      <p:pic>
        <p:nvPicPr>
          <p:cNvPr id="39" name="图片 38" descr="汇聚交换机.png"/>
          <p:cNvPicPr>
            <a:picLocks noChangeAspect="1"/>
          </p:cNvPicPr>
          <p:nvPr/>
        </p:nvPicPr>
        <p:blipFill>
          <a:blip r:embed="rId4" cstate="print"/>
          <a:stretch>
            <a:fillRect/>
          </a:stretch>
        </p:blipFill>
        <p:spPr>
          <a:xfrm>
            <a:off x="3327522" y="2045090"/>
            <a:ext cx="736358" cy="602474"/>
          </a:xfrm>
          <a:prstGeom prst="rect">
            <a:avLst/>
          </a:prstGeom>
        </p:spPr>
      </p:pic>
      <p:pic>
        <p:nvPicPr>
          <p:cNvPr id="65" name="图片 64" descr="汇聚交换机.png"/>
          <p:cNvPicPr>
            <a:picLocks noChangeAspect="1"/>
          </p:cNvPicPr>
          <p:nvPr/>
        </p:nvPicPr>
        <p:blipFill>
          <a:blip r:embed="rId4" cstate="print"/>
          <a:stretch>
            <a:fillRect/>
          </a:stretch>
        </p:blipFill>
        <p:spPr>
          <a:xfrm>
            <a:off x="5632572" y="2045090"/>
            <a:ext cx="736358" cy="602474"/>
          </a:xfrm>
          <a:prstGeom prst="rect">
            <a:avLst/>
          </a:prstGeom>
        </p:spPr>
      </p:pic>
      <p:pic>
        <p:nvPicPr>
          <p:cNvPr id="66" name="图片 65" descr="接入交换机.png"/>
          <p:cNvPicPr>
            <a:picLocks noChangeAspect="1"/>
          </p:cNvPicPr>
          <p:nvPr/>
        </p:nvPicPr>
        <p:blipFill>
          <a:blip r:embed="rId5" cstate="print"/>
          <a:stretch>
            <a:fillRect/>
          </a:stretch>
        </p:blipFill>
        <p:spPr>
          <a:xfrm>
            <a:off x="3126117" y="3495547"/>
            <a:ext cx="690383" cy="564859"/>
          </a:xfrm>
          <a:prstGeom prst="rect">
            <a:avLst/>
          </a:prstGeom>
        </p:spPr>
      </p:pic>
      <p:pic>
        <p:nvPicPr>
          <p:cNvPr id="67" name="图片 66" descr="接入交换机.png"/>
          <p:cNvPicPr>
            <a:picLocks noChangeAspect="1"/>
          </p:cNvPicPr>
          <p:nvPr/>
        </p:nvPicPr>
        <p:blipFill>
          <a:blip r:embed="rId5" cstate="print"/>
          <a:stretch>
            <a:fillRect/>
          </a:stretch>
        </p:blipFill>
        <p:spPr>
          <a:xfrm>
            <a:off x="5807839" y="3505745"/>
            <a:ext cx="690383" cy="564859"/>
          </a:xfrm>
          <a:prstGeom prst="rect">
            <a:avLst/>
          </a:prstGeom>
        </p:spPr>
      </p:pic>
      <p:pic>
        <p:nvPicPr>
          <p:cNvPr id="68" name="图片 67" descr="接入交换机.png"/>
          <p:cNvPicPr>
            <a:picLocks noChangeAspect="1"/>
          </p:cNvPicPr>
          <p:nvPr/>
        </p:nvPicPr>
        <p:blipFill>
          <a:blip r:embed="rId5" cstate="print"/>
          <a:stretch>
            <a:fillRect/>
          </a:stretch>
        </p:blipFill>
        <p:spPr>
          <a:xfrm>
            <a:off x="6648451" y="4855683"/>
            <a:ext cx="690383" cy="564859"/>
          </a:xfrm>
          <a:prstGeom prst="rect">
            <a:avLst/>
          </a:prstGeom>
        </p:spPr>
      </p:pic>
      <p:pic>
        <p:nvPicPr>
          <p:cNvPr id="69" name="图片 68" descr="接入交换机.png"/>
          <p:cNvPicPr>
            <a:picLocks noChangeAspect="1"/>
          </p:cNvPicPr>
          <p:nvPr/>
        </p:nvPicPr>
        <p:blipFill>
          <a:blip r:embed="rId5" cstate="print"/>
          <a:stretch>
            <a:fillRect/>
          </a:stretch>
        </p:blipFill>
        <p:spPr>
          <a:xfrm>
            <a:off x="5165906" y="4855683"/>
            <a:ext cx="690383" cy="564859"/>
          </a:xfrm>
          <a:prstGeom prst="rect">
            <a:avLst/>
          </a:prstGeom>
        </p:spPr>
      </p:pic>
      <p:pic>
        <p:nvPicPr>
          <p:cNvPr id="70" name="图片 69" descr="接入交换机.png"/>
          <p:cNvPicPr>
            <a:picLocks noChangeAspect="1"/>
          </p:cNvPicPr>
          <p:nvPr/>
        </p:nvPicPr>
        <p:blipFill>
          <a:blip r:embed="rId5" cstate="print"/>
          <a:stretch>
            <a:fillRect/>
          </a:stretch>
        </p:blipFill>
        <p:spPr>
          <a:xfrm>
            <a:off x="4025722" y="4858171"/>
            <a:ext cx="690383" cy="564859"/>
          </a:xfrm>
          <a:prstGeom prst="rect">
            <a:avLst/>
          </a:prstGeom>
        </p:spPr>
      </p:pic>
      <p:pic>
        <p:nvPicPr>
          <p:cNvPr id="71" name="图片 70" descr="接入交换机.png"/>
          <p:cNvPicPr>
            <a:picLocks noChangeAspect="1"/>
          </p:cNvPicPr>
          <p:nvPr/>
        </p:nvPicPr>
        <p:blipFill>
          <a:blip r:embed="rId5" cstate="print"/>
          <a:stretch>
            <a:fillRect/>
          </a:stretch>
        </p:blipFill>
        <p:spPr>
          <a:xfrm>
            <a:off x="2495552" y="4858171"/>
            <a:ext cx="690383" cy="564859"/>
          </a:xfrm>
          <a:prstGeom prst="rect">
            <a:avLst/>
          </a:prstGeom>
        </p:spPr>
      </p:pic>
      <p:pic>
        <p:nvPicPr>
          <p:cNvPr id="73" name="图片 72"/>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7161967" y="2047382"/>
            <a:ext cx="765681" cy="597890"/>
          </a:xfrm>
          <a:prstGeom prst="rect">
            <a:avLst/>
          </a:prstGeom>
        </p:spPr>
      </p:pic>
      <p:pic>
        <p:nvPicPr>
          <p:cNvPr id="74" name="图片 73" descr="internet-蓝.png"/>
          <p:cNvPicPr>
            <a:picLocks noChangeAspect="1"/>
          </p:cNvPicPr>
          <p:nvPr/>
        </p:nvPicPr>
        <p:blipFill>
          <a:blip r:embed="rId7" cstate="print"/>
          <a:stretch>
            <a:fillRect/>
          </a:stretch>
        </p:blipFill>
        <p:spPr>
          <a:xfrm>
            <a:off x="8497332" y="2014800"/>
            <a:ext cx="1306312" cy="663054"/>
          </a:xfrm>
          <a:prstGeom prst="rect">
            <a:avLst/>
          </a:prstGeom>
        </p:spPr>
      </p:pic>
    </p:spTree>
    <p:extLst>
      <p:ext uri="{BB962C8B-B14F-4D97-AF65-F5344CB8AC3E}">
        <p14:creationId xmlns:p14="http://schemas.microsoft.com/office/powerpoint/2010/main" val="2085490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386" name="直接连接符 12"/>
          <p:cNvCxnSpPr>
            <a:cxnSpLocks noChangeShapeType="1"/>
          </p:cNvCxnSpPr>
          <p:nvPr/>
        </p:nvCxnSpPr>
        <p:spPr bwMode="auto">
          <a:xfrm>
            <a:off x="4576763" y="3297238"/>
            <a:ext cx="2951162"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6387" name="直接连接符 12"/>
          <p:cNvCxnSpPr>
            <a:cxnSpLocks noChangeShapeType="1"/>
          </p:cNvCxnSpPr>
          <p:nvPr/>
        </p:nvCxnSpPr>
        <p:spPr bwMode="auto">
          <a:xfrm>
            <a:off x="4576763" y="3441700"/>
            <a:ext cx="2951162"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6388" name="直接连接符 12"/>
          <p:cNvCxnSpPr>
            <a:cxnSpLocks noChangeShapeType="1"/>
          </p:cNvCxnSpPr>
          <p:nvPr/>
        </p:nvCxnSpPr>
        <p:spPr bwMode="auto">
          <a:xfrm>
            <a:off x="4576763" y="3152775"/>
            <a:ext cx="2951162"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6389" name="直接连接符 12"/>
          <p:cNvCxnSpPr>
            <a:cxnSpLocks noChangeShapeType="1"/>
          </p:cNvCxnSpPr>
          <p:nvPr/>
        </p:nvCxnSpPr>
        <p:spPr bwMode="auto">
          <a:xfrm>
            <a:off x="4576763" y="3297238"/>
            <a:ext cx="2951162"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6390" name="标题 9"/>
          <p:cNvSpPr>
            <a:spLocks noGrp="1"/>
          </p:cNvSpPr>
          <p:nvPr>
            <p:ph type="title"/>
          </p:nvPr>
        </p:nvSpPr>
        <p:spPr/>
        <p:txBody>
          <a:bodyPr/>
          <a:lstStyle/>
          <a:p>
            <a:r>
              <a:rPr lang="zh-CN" altLang="en-US" dirty="0" smtClean="0"/>
              <a:t>链路聚合</a:t>
            </a:r>
          </a:p>
        </p:txBody>
      </p:sp>
      <p:sp>
        <p:nvSpPr>
          <p:cNvPr id="4" name="文本占位符 3"/>
          <p:cNvSpPr>
            <a:spLocks noGrp="1"/>
          </p:cNvSpPr>
          <p:nvPr>
            <p:ph type="body" sz="quarter" idx="10"/>
          </p:nvPr>
        </p:nvSpPr>
        <p:spPr>
          <a:xfrm>
            <a:off x="912285" y="1737332"/>
            <a:ext cx="10560048" cy="4680000"/>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pPr marL="0" indent="0">
              <a:buNone/>
            </a:pPr>
            <a:endParaRPr lang="en-US" altLang="zh-CN" dirty="0" smtClean="0"/>
          </a:p>
          <a:p>
            <a:r>
              <a:rPr lang="zh-CN" altLang="en-US" dirty="0" smtClean="0"/>
              <a:t>链路聚合能够提高链路带宽，增强网络可用性，支持负载分担。</a:t>
            </a:r>
            <a:endParaRPr lang="en-US" altLang="zh-CN" dirty="0" smtClean="0"/>
          </a:p>
          <a:p>
            <a:endParaRPr lang="zh-CN" altLang="en-US" dirty="0"/>
          </a:p>
        </p:txBody>
      </p:sp>
      <p:sp>
        <p:nvSpPr>
          <p:cNvPr id="16393" name="TextBox 8"/>
          <p:cNvSpPr txBox="1">
            <a:spLocks noChangeArrowheads="1"/>
          </p:cNvSpPr>
          <p:nvPr/>
        </p:nvSpPr>
        <p:spPr bwMode="auto">
          <a:xfrm>
            <a:off x="3979864" y="2636838"/>
            <a:ext cx="5286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SWA</a:t>
            </a:r>
          </a:p>
        </p:txBody>
      </p:sp>
      <p:sp>
        <p:nvSpPr>
          <p:cNvPr id="16394" name="TextBox 8"/>
          <p:cNvSpPr txBox="1">
            <a:spLocks noChangeArrowheads="1"/>
          </p:cNvSpPr>
          <p:nvPr/>
        </p:nvSpPr>
        <p:spPr bwMode="auto">
          <a:xfrm>
            <a:off x="7453314" y="2636838"/>
            <a:ext cx="5365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SWB</a:t>
            </a:r>
          </a:p>
        </p:txBody>
      </p:sp>
      <p:sp>
        <p:nvSpPr>
          <p:cNvPr id="16395" name="TextBox 8"/>
          <p:cNvSpPr txBox="1">
            <a:spLocks noChangeArrowheads="1"/>
          </p:cNvSpPr>
          <p:nvPr/>
        </p:nvSpPr>
        <p:spPr bwMode="auto">
          <a:xfrm>
            <a:off x="5500809" y="2672916"/>
            <a:ext cx="10125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mn-ea"/>
                <a:ea typeface="+mn-ea"/>
              </a:rPr>
              <a:t>Eth-Trunk</a:t>
            </a:r>
          </a:p>
        </p:txBody>
      </p:sp>
      <p:pic>
        <p:nvPicPr>
          <p:cNvPr id="20" name="图片 19" descr="接入交换机.png"/>
          <p:cNvPicPr>
            <a:picLocks noChangeAspect="1"/>
          </p:cNvPicPr>
          <p:nvPr/>
        </p:nvPicPr>
        <p:blipFill>
          <a:blip r:embed="rId3" cstate="print"/>
          <a:stretch>
            <a:fillRect/>
          </a:stretch>
        </p:blipFill>
        <p:spPr>
          <a:xfrm>
            <a:off x="3884252" y="2969409"/>
            <a:ext cx="801359" cy="655658"/>
          </a:xfrm>
          <a:prstGeom prst="rect">
            <a:avLst/>
          </a:prstGeom>
        </p:spPr>
      </p:pic>
      <p:pic>
        <p:nvPicPr>
          <p:cNvPr id="22" name="图片 21" descr="接入交换机.png"/>
          <p:cNvPicPr>
            <a:picLocks noChangeAspect="1"/>
          </p:cNvPicPr>
          <p:nvPr/>
        </p:nvPicPr>
        <p:blipFill>
          <a:blip r:embed="rId3" cstate="print"/>
          <a:stretch>
            <a:fillRect/>
          </a:stretch>
        </p:blipFill>
        <p:spPr>
          <a:xfrm>
            <a:off x="7419077" y="2969409"/>
            <a:ext cx="801359" cy="655658"/>
          </a:xfrm>
          <a:prstGeom prst="rect">
            <a:avLst/>
          </a:prstGeom>
        </p:spPr>
      </p:pic>
      <p:sp>
        <p:nvSpPr>
          <p:cNvPr id="23" name="椭圆 237"/>
          <p:cNvSpPr/>
          <p:nvPr/>
        </p:nvSpPr>
        <p:spPr bwMode="auto">
          <a:xfrm flipH="1">
            <a:off x="5997814" y="2996952"/>
            <a:ext cx="123792" cy="585929"/>
          </a:xfrm>
          <a:prstGeom prst="ellipse">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defTabSz="444500" fontAlgn="base">
              <a:buClr>
                <a:srgbClr val="A2A2A2"/>
              </a:buClr>
              <a:buSzPct val="70000"/>
            </a:pPr>
            <a:endParaRPr lang="zh-CN" altLang="en-US">
              <a:solidFill>
                <a:srgbClr val="333399"/>
              </a:solidFill>
              <a:latin typeface="+mn-ea"/>
              <a:ea typeface="+mn-ea"/>
            </a:endParaRPr>
          </a:p>
        </p:txBody>
      </p:sp>
    </p:spTree>
    <p:extLst>
      <p:ext uri="{BB962C8B-B14F-4D97-AF65-F5344CB8AC3E}">
        <p14:creationId xmlns:p14="http://schemas.microsoft.com/office/powerpoint/2010/main" val="2394578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标题 9"/>
          <p:cNvSpPr>
            <a:spLocks noGrp="1"/>
          </p:cNvSpPr>
          <p:nvPr>
            <p:ph type="title"/>
          </p:nvPr>
        </p:nvSpPr>
        <p:spPr/>
        <p:txBody>
          <a:bodyPr/>
          <a:lstStyle/>
          <a:p>
            <a:r>
              <a:rPr lang="zh-CN" altLang="en-US" dirty="0" smtClean="0"/>
              <a:t>链路聚合模式</a:t>
            </a:r>
          </a:p>
        </p:txBody>
      </p:sp>
      <p:sp>
        <p:nvSpPr>
          <p:cNvPr id="6" name="文本占位符 5"/>
          <p:cNvSpPr>
            <a:spLocks noGrp="1"/>
          </p:cNvSpPr>
          <p:nvPr>
            <p:ph type="body" sz="quarter" idx="10"/>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手工负载分担模式下所有活动接口都参与数据的转发，分担负载流量。</a:t>
            </a:r>
            <a:endParaRPr lang="en-US" altLang="zh-CN" dirty="0" smtClean="0"/>
          </a:p>
          <a:p>
            <a:r>
              <a:rPr lang="en-US" altLang="zh-CN" dirty="0" smtClean="0"/>
              <a:t>LACP</a:t>
            </a:r>
            <a:r>
              <a:rPr lang="zh-CN" altLang="en-US" dirty="0" smtClean="0"/>
              <a:t>模式支持链路备份。</a:t>
            </a:r>
            <a:endParaRPr lang="en-US" altLang="zh-CN" dirty="0" smtClean="0"/>
          </a:p>
          <a:p>
            <a:endParaRPr lang="zh-CN" altLang="en-US" dirty="0"/>
          </a:p>
        </p:txBody>
      </p:sp>
      <p:grpSp>
        <p:nvGrpSpPr>
          <p:cNvPr id="18436" name="Group 26"/>
          <p:cNvGrpSpPr>
            <a:grpSpLocks/>
          </p:cNvGrpSpPr>
          <p:nvPr/>
        </p:nvGrpSpPr>
        <p:grpSpPr bwMode="auto">
          <a:xfrm>
            <a:off x="4435477" y="1717067"/>
            <a:ext cx="2951161" cy="837222"/>
            <a:chOff x="2916238" y="1717066"/>
            <a:chExt cx="2951162" cy="837222"/>
          </a:xfrm>
        </p:grpSpPr>
        <p:cxnSp>
          <p:nvCxnSpPr>
            <p:cNvPr id="18456" name="直接连接符 12"/>
            <p:cNvCxnSpPr>
              <a:cxnSpLocks noChangeShapeType="1"/>
            </p:cNvCxnSpPr>
            <p:nvPr/>
          </p:nvCxnSpPr>
          <p:spPr bwMode="auto">
            <a:xfrm>
              <a:off x="2916238" y="2409825"/>
              <a:ext cx="2951162"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457" name="直接连接符 12"/>
            <p:cNvCxnSpPr>
              <a:cxnSpLocks noChangeShapeType="1"/>
            </p:cNvCxnSpPr>
            <p:nvPr/>
          </p:nvCxnSpPr>
          <p:spPr bwMode="auto">
            <a:xfrm>
              <a:off x="2916238" y="2554288"/>
              <a:ext cx="2951162"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458" name="直接连接符 12"/>
            <p:cNvCxnSpPr>
              <a:cxnSpLocks noChangeShapeType="1"/>
            </p:cNvCxnSpPr>
            <p:nvPr/>
          </p:nvCxnSpPr>
          <p:spPr bwMode="auto">
            <a:xfrm>
              <a:off x="2916238" y="2265363"/>
              <a:ext cx="2951162"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459" name="直接连接符 12"/>
            <p:cNvCxnSpPr>
              <a:cxnSpLocks noChangeShapeType="1"/>
            </p:cNvCxnSpPr>
            <p:nvPr/>
          </p:nvCxnSpPr>
          <p:spPr bwMode="auto">
            <a:xfrm>
              <a:off x="2916238" y="2409825"/>
              <a:ext cx="2951162"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8462" name="TextBox 8"/>
            <p:cNvSpPr txBox="1">
              <a:spLocks noChangeArrowheads="1"/>
            </p:cNvSpPr>
            <p:nvPr/>
          </p:nvSpPr>
          <p:spPr bwMode="auto">
            <a:xfrm>
              <a:off x="3536097" y="1717066"/>
              <a:ext cx="16209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微软雅黑" panose="020B0503020204020204" pitchFamily="34" charset="-122"/>
                  <a:ea typeface="微软雅黑" panose="020B0503020204020204" pitchFamily="34" charset="-122"/>
                </a:rPr>
                <a:t>手工负载分担模式</a:t>
              </a:r>
              <a:endParaRPr lang="en-US" altLang="zh-CN" sz="1400" dirty="0">
                <a:latin typeface="微软雅黑" panose="020B0503020204020204" pitchFamily="34" charset="-122"/>
                <a:ea typeface="微软雅黑" panose="020B0503020204020204" pitchFamily="34" charset="-122"/>
              </a:endParaRPr>
            </a:p>
          </p:txBody>
        </p:sp>
      </p:grpSp>
      <p:grpSp>
        <p:nvGrpSpPr>
          <p:cNvPr id="18437" name="Group 25"/>
          <p:cNvGrpSpPr>
            <a:grpSpLocks/>
          </p:cNvGrpSpPr>
          <p:nvPr/>
        </p:nvGrpSpPr>
        <p:grpSpPr bwMode="auto">
          <a:xfrm>
            <a:off x="4435476" y="3465004"/>
            <a:ext cx="2951163" cy="746635"/>
            <a:chOff x="2905125" y="3465003"/>
            <a:chExt cx="2951163" cy="746635"/>
          </a:xfrm>
        </p:grpSpPr>
        <p:cxnSp>
          <p:nvCxnSpPr>
            <p:cNvPr id="18448" name="直接连接符 12"/>
            <p:cNvCxnSpPr>
              <a:cxnSpLocks noChangeShapeType="1"/>
            </p:cNvCxnSpPr>
            <p:nvPr/>
          </p:nvCxnSpPr>
          <p:spPr bwMode="auto">
            <a:xfrm>
              <a:off x="2905125" y="4067175"/>
              <a:ext cx="2951163"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449" name="直接连接符 12"/>
            <p:cNvCxnSpPr>
              <a:cxnSpLocks noChangeShapeType="1"/>
            </p:cNvCxnSpPr>
            <p:nvPr/>
          </p:nvCxnSpPr>
          <p:spPr bwMode="auto">
            <a:xfrm>
              <a:off x="2905125" y="4211638"/>
              <a:ext cx="2951163" cy="0"/>
            </a:xfrm>
            <a:prstGeom prst="line">
              <a:avLst/>
            </a:prstGeom>
            <a:noFill/>
            <a:ln w="28575" algn="ctr">
              <a:solidFill>
                <a:srgbClr val="C00000"/>
              </a:solidFill>
              <a:prstDash val="lgDash"/>
              <a:round/>
              <a:headEnd/>
              <a:tailEnd/>
            </a:ln>
            <a:extLst>
              <a:ext uri="{909E8E84-426E-40DD-AFC4-6F175D3DCCD1}">
                <a14:hiddenFill xmlns:a14="http://schemas.microsoft.com/office/drawing/2010/main">
                  <a:noFill/>
                </a14:hiddenFill>
              </a:ext>
            </a:extLst>
          </p:spPr>
        </p:cxnSp>
        <p:cxnSp>
          <p:nvCxnSpPr>
            <p:cNvPr id="18450" name="直接连接符 12"/>
            <p:cNvCxnSpPr>
              <a:cxnSpLocks noChangeShapeType="1"/>
            </p:cNvCxnSpPr>
            <p:nvPr/>
          </p:nvCxnSpPr>
          <p:spPr bwMode="auto">
            <a:xfrm>
              <a:off x="2905125" y="3922713"/>
              <a:ext cx="2951163"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451" name="直接连接符 12"/>
            <p:cNvCxnSpPr>
              <a:cxnSpLocks noChangeShapeType="1"/>
            </p:cNvCxnSpPr>
            <p:nvPr/>
          </p:nvCxnSpPr>
          <p:spPr bwMode="auto">
            <a:xfrm>
              <a:off x="2905125" y="4067175"/>
              <a:ext cx="2951163"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8454" name="TextBox 8"/>
            <p:cNvSpPr txBox="1">
              <a:spLocks noChangeArrowheads="1"/>
            </p:cNvSpPr>
            <p:nvPr/>
          </p:nvSpPr>
          <p:spPr bwMode="auto">
            <a:xfrm>
              <a:off x="3876266" y="3465003"/>
              <a:ext cx="101341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LACP</a:t>
              </a:r>
              <a:r>
                <a:rPr lang="zh-CN" altLang="en-US" sz="1400" dirty="0">
                  <a:latin typeface="华文细黑" panose="02010600040101010101" pitchFamily="2" charset="-122"/>
                  <a:ea typeface="华文细黑" panose="02010600040101010101" pitchFamily="2" charset="-122"/>
                </a:rPr>
                <a:t>模式</a:t>
              </a:r>
              <a:endParaRPr lang="en-US" altLang="zh-CN" sz="1400" dirty="0">
                <a:latin typeface="华文细黑" panose="02010600040101010101" pitchFamily="2" charset="-122"/>
                <a:ea typeface="华文细黑" panose="02010600040101010101" pitchFamily="2" charset="-122"/>
              </a:endParaRPr>
            </a:p>
          </p:txBody>
        </p:sp>
      </p:grpSp>
      <p:grpSp>
        <p:nvGrpSpPr>
          <p:cNvPr id="18439" name="Group 24"/>
          <p:cNvGrpSpPr>
            <a:grpSpLocks/>
          </p:cNvGrpSpPr>
          <p:nvPr/>
        </p:nvGrpSpPr>
        <p:grpSpPr bwMode="auto">
          <a:xfrm>
            <a:off x="4541838" y="4700588"/>
            <a:ext cx="2756816" cy="311783"/>
            <a:chOff x="3178338" y="4701207"/>
            <a:chExt cx="2756760" cy="310820"/>
          </a:xfrm>
        </p:grpSpPr>
        <p:cxnSp>
          <p:nvCxnSpPr>
            <p:cNvPr id="18444" name="直接连接符 12"/>
            <p:cNvCxnSpPr>
              <a:cxnSpLocks noChangeShapeType="1"/>
            </p:cNvCxnSpPr>
            <p:nvPr/>
          </p:nvCxnSpPr>
          <p:spPr bwMode="auto">
            <a:xfrm>
              <a:off x="4644008" y="4869160"/>
              <a:ext cx="457200" cy="0"/>
            </a:xfrm>
            <a:prstGeom prst="line">
              <a:avLst/>
            </a:prstGeom>
            <a:noFill/>
            <a:ln w="28575" algn="ctr">
              <a:solidFill>
                <a:srgbClr val="C00000"/>
              </a:solidFill>
              <a:prstDash val="lgDash"/>
              <a:round/>
              <a:headEnd/>
              <a:tailEnd/>
            </a:ln>
            <a:extLst>
              <a:ext uri="{909E8E84-426E-40DD-AFC4-6F175D3DCCD1}">
                <a14:hiddenFill xmlns:a14="http://schemas.microsoft.com/office/drawing/2010/main">
                  <a:noFill/>
                </a14:hiddenFill>
              </a:ext>
            </a:extLst>
          </p:spPr>
        </p:cxnSp>
        <p:cxnSp>
          <p:nvCxnSpPr>
            <p:cNvPr id="18445" name="直接连接符 12"/>
            <p:cNvCxnSpPr>
              <a:cxnSpLocks noChangeShapeType="1"/>
            </p:cNvCxnSpPr>
            <p:nvPr/>
          </p:nvCxnSpPr>
          <p:spPr bwMode="auto">
            <a:xfrm>
              <a:off x="3178338" y="4869160"/>
              <a:ext cx="45720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8446" name="TextBox 8"/>
            <p:cNvSpPr txBox="1">
              <a:spLocks noChangeArrowheads="1"/>
            </p:cNvSpPr>
            <p:nvPr/>
          </p:nvSpPr>
          <p:spPr bwMode="auto">
            <a:xfrm>
              <a:off x="3662940" y="4705201"/>
              <a:ext cx="712489" cy="306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Active</a:t>
              </a:r>
            </a:p>
          </p:txBody>
        </p:sp>
        <p:sp>
          <p:nvSpPr>
            <p:cNvPr id="18447" name="TextBox 8"/>
            <p:cNvSpPr txBox="1">
              <a:spLocks noChangeArrowheads="1"/>
            </p:cNvSpPr>
            <p:nvPr/>
          </p:nvSpPr>
          <p:spPr bwMode="auto">
            <a:xfrm>
              <a:off x="5125278" y="4701207"/>
              <a:ext cx="809820" cy="306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Backup</a:t>
              </a:r>
            </a:p>
          </p:txBody>
        </p:sp>
      </p:grpSp>
      <p:sp>
        <p:nvSpPr>
          <p:cNvPr id="18440" name="TextBox 8"/>
          <p:cNvSpPr txBox="1">
            <a:spLocks noChangeArrowheads="1"/>
          </p:cNvSpPr>
          <p:nvPr/>
        </p:nvSpPr>
        <p:spPr bwMode="auto">
          <a:xfrm>
            <a:off x="3979864" y="1773238"/>
            <a:ext cx="5286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SWA</a:t>
            </a:r>
          </a:p>
        </p:txBody>
      </p:sp>
      <p:sp>
        <p:nvSpPr>
          <p:cNvPr id="18441" name="TextBox 8"/>
          <p:cNvSpPr txBox="1">
            <a:spLocks noChangeArrowheads="1"/>
          </p:cNvSpPr>
          <p:nvPr/>
        </p:nvSpPr>
        <p:spPr bwMode="auto">
          <a:xfrm>
            <a:off x="7453314" y="1773238"/>
            <a:ext cx="5365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SWB</a:t>
            </a:r>
          </a:p>
        </p:txBody>
      </p:sp>
      <p:sp>
        <p:nvSpPr>
          <p:cNvPr id="18442" name="TextBox 8"/>
          <p:cNvSpPr txBox="1">
            <a:spLocks noChangeArrowheads="1"/>
          </p:cNvSpPr>
          <p:nvPr/>
        </p:nvSpPr>
        <p:spPr bwMode="auto">
          <a:xfrm>
            <a:off x="3935414" y="3429001"/>
            <a:ext cx="5286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SWA</a:t>
            </a:r>
          </a:p>
        </p:txBody>
      </p:sp>
      <p:sp>
        <p:nvSpPr>
          <p:cNvPr id="18443" name="TextBox 8"/>
          <p:cNvSpPr txBox="1">
            <a:spLocks noChangeArrowheads="1"/>
          </p:cNvSpPr>
          <p:nvPr/>
        </p:nvSpPr>
        <p:spPr bwMode="auto">
          <a:xfrm>
            <a:off x="7408864" y="3429001"/>
            <a:ext cx="5365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SWB</a:t>
            </a:r>
          </a:p>
        </p:txBody>
      </p:sp>
      <p:pic>
        <p:nvPicPr>
          <p:cNvPr id="39" name="图片 38" descr="接入交换机.png"/>
          <p:cNvPicPr>
            <a:picLocks noChangeAspect="1"/>
          </p:cNvPicPr>
          <p:nvPr/>
        </p:nvPicPr>
        <p:blipFill>
          <a:blip r:embed="rId3" cstate="print"/>
          <a:stretch>
            <a:fillRect/>
          </a:stretch>
        </p:blipFill>
        <p:spPr>
          <a:xfrm>
            <a:off x="3862756" y="2090578"/>
            <a:ext cx="804334" cy="658092"/>
          </a:xfrm>
          <a:prstGeom prst="rect">
            <a:avLst/>
          </a:prstGeom>
        </p:spPr>
      </p:pic>
      <p:pic>
        <p:nvPicPr>
          <p:cNvPr id="41" name="图片 40" descr="接入交换机.png"/>
          <p:cNvPicPr>
            <a:picLocks noChangeAspect="1"/>
          </p:cNvPicPr>
          <p:nvPr/>
        </p:nvPicPr>
        <p:blipFill>
          <a:blip r:embed="rId3" cstate="print"/>
          <a:stretch>
            <a:fillRect/>
          </a:stretch>
        </p:blipFill>
        <p:spPr>
          <a:xfrm>
            <a:off x="3813707" y="3738129"/>
            <a:ext cx="804334" cy="658092"/>
          </a:xfrm>
          <a:prstGeom prst="rect">
            <a:avLst/>
          </a:prstGeom>
        </p:spPr>
      </p:pic>
      <p:pic>
        <p:nvPicPr>
          <p:cNvPr id="42" name="图片 41" descr="接入交换机.png"/>
          <p:cNvPicPr>
            <a:picLocks noChangeAspect="1"/>
          </p:cNvPicPr>
          <p:nvPr/>
        </p:nvPicPr>
        <p:blipFill>
          <a:blip r:embed="rId3" cstate="print"/>
          <a:stretch>
            <a:fillRect/>
          </a:stretch>
        </p:blipFill>
        <p:spPr>
          <a:xfrm>
            <a:off x="7372982" y="2084877"/>
            <a:ext cx="804334" cy="658092"/>
          </a:xfrm>
          <a:prstGeom prst="rect">
            <a:avLst/>
          </a:prstGeom>
        </p:spPr>
      </p:pic>
      <p:pic>
        <p:nvPicPr>
          <p:cNvPr id="43" name="图片 42" descr="接入交换机.png"/>
          <p:cNvPicPr>
            <a:picLocks noChangeAspect="1"/>
          </p:cNvPicPr>
          <p:nvPr/>
        </p:nvPicPr>
        <p:blipFill>
          <a:blip r:embed="rId3" cstate="print"/>
          <a:stretch>
            <a:fillRect/>
          </a:stretch>
        </p:blipFill>
        <p:spPr>
          <a:xfrm>
            <a:off x="7338363" y="3745581"/>
            <a:ext cx="804334" cy="658092"/>
          </a:xfrm>
          <a:prstGeom prst="rect">
            <a:avLst/>
          </a:prstGeom>
        </p:spPr>
      </p:pic>
      <p:sp>
        <p:nvSpPr>
          <p:cNvPr id="44" name="椭圆 237"/>
          <p:cNvSpPr/>
          <p:nvPr/>
        </p:nvSpPr>
        <p:spPr bwMode="auto">
          <a:xfrm flipH="1">
            <a:off x="5958140" y="2086613"/>
            <a:ext cx="123792" cy="585929"/>
          </a:xfrm>
          <a:prstGeom prst="ellipse">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defTabSz="444500" fontAlgn="base">
              <a:buClr>
                <a:srgbClr val="A2A2A2"/>
              </a:buClr>
              <a:buSzPct val="70000"/>
            </a:pPr>
            <a:endParaRPr lang="zh-CN" altLang="en-US">
              <a:solidFill>
                <a:srgbClr val="333399"/>
              </a:solidFill>
              <a:latin typeface="+mn-ea"/>
              <a:ea typeface="+mn-ea"/>
            </a:endParaRPr>
          </a:p>
        </p:txBody>
      </p:sp>
      <p:sp>
        <p:nvSpPr>
          <p:cNvPr id="45" name="椭圆 237"/>
          <p:cNvSpPr/>
          <p:nvPr/>
        </p:nvSpPr>
        <p:spPr bwMode="auto">
          <a:xfrm flipH="1">
            <a:off x="5958140" y="3781072"/>
            <a:ext cx="123792" cy="585929"/>
          </a:xfrm>
          <a:prstGeom prst="ellipse">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defTabSz="444500" fontAlgn="base">
              <a:buClr>
                <a:srgbClr val="A2A2A2"/>
              </a:buClr>
              <a:buSzPct val="70000"/>
            </a:pPr>
            <a:endParaRPr lang="zh-CN" altLang="en-US">
              <a:solidFill>
                <a:srgbClr val="333399"/>
              </a:solidFill>
              <a:latin typeface="+mn-ea"/>
              <a:ea typeface="+mn-ea"/>
            </a:endParaRPr>
          </a:p>
        </p:txBody>
      </p:sp>
    </p:spTree>
    <p:extLst>
      <p:ext uri="{BB962C8B-B14F-4D97-AF65-F5344CB8AC3E}">
        <p14:creationId xmlns:p14="http://schemas.microsoft.com/office/powerpoint/2010/main" val="597701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标题 9"/>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数据流控制</a:t>
            </a:r>
          </a:p>
        </p:txBody>
      </p:sp>
      <p:sp>
        <p:nvSpPr>
          <p:cNvPr id="4" name="文本占位符 3"/>
          <p:cNvSpPr>
            <a:spLocks noGrp="1"/>
          </p:cNvSpPr>
          <p:nvPr>
            <p:ph type="body" sz="quarter" idx="10"/>
          </p:nvPr>
        </p:nvSpPr>
        <p:spPr>
          <a:xfrm>
            <a:off x="912285" y="1124744"/>
            <a:ext cx="10560048" cy="4680000"/>
          </a:xfrm>
        </p:spPr>
        <p:txBody>
          <a:bodyPr/>
          <a:lstStyle/>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Eth-Trunk</a:t>
            </a:r>
            <a:r>
              <a:rPr lang="zh-CN" altLang="en-US" dirty="0" smtClean="0">
                <a:latin typeface="微软雅黑" panose="020B0503020204020204" pitchFamily="34" charset="-122"/>
                <a:ea typeface="微软雅黑" panose="020B0503020204020204" pitchFamily="34" charset="-122"/>
              </a:rPr>
              <a:t>链路两端相连的物理接口的数量、速率、双工方式、流控方式必须一致。</a:t>
            </a:r>
            <a:endParaRPr lang="en-US" altLang="zh-CN"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grpSp>
        <p:nvGrpSpPr>
          <p:cNvPr id="20484" name="Group 19"/>
          <p:cNvGrpSpPr>
            <a:grpSpLocks/>
          </p:cNvGrpSpPr>
          <p:nvPr/>
        </p:nvGrpSpPr>
        <p:grpSpPr bwMode="auto">
          <a:xfrm>
            <a:off x="3932937" y="2247901"/>
            <a:ext cx="4108450" cy="838021"/>
            <a:chOff x="2480596" y="2910451"/>
            <a:chExt cx="4108450" cy="837438"/>
          </a:xfrm>
        </p:grpSpPr>
        <p:cxnSp>
          <p:nvCxnSpPr>
            <p:cNvPr id="20488" name="直接连接符 12"/>
            <p:cNvCxnSpPr>
              <a:cxnSpLocks noChangeShapeType="1"/>
            </p:cNvCxnSpPr>
            <p:nvPr/>
          </p:nvCxnSpPr>
          <p:spPr bwMode="auto">
            <a:xfrm>
              <a:off x="3192685" y="3389114"/>
              <a:ext cx="2808288"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0489" name="直接连接符 12"/>
            <p:cNvCxnSpPr>
              <a:cxnSpLocks noChangeShapeType="1"/>
            </p:cNvCxnSpPr>
            <p:nvPr/>
          </p:nvCxnSpPr>
          <p:spPr bwMode="auto">
            <a:xfrm>
              <a:off x="3192685" y="3574851"/>
              <a:ext cx="295275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0490" name="直接连接符 12"/>
            <p:cNvCxnSpPr>
              <a:cxnSpLocks noChangeShapeType="1"/>
            </p:cNvCxnSpPr>
            <p:nvPr/>
          </p:nvCxnSpPr>
          <p:spPr bwMode="auto">
            <a:xfrm>
              <a:off x="3178398" y="3747889"/>
              <a:ext cx="295275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20491" name="TextBox 8"/>
            <p:cNvSpPr txBox="1">
              <a:spLocks noChangeArrowheads="1"/>
            </p:cNvSpPr>
            <p:nvPr/>
          </p:nvSpPr>
          <p:spPr bwMode="auto">
            <a:xfrm>
              <a:off x="3992905" y="2955650"/>
              <a:ext cx="1012585" cy="30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Eth-Trunk</a:t>
              </a:r>
            </a:p>
          </p:txBody>
        </p:sp>
        <p:cxnSp>
          <p:nvCxnSpPr>
            <p:cNvPr id="20492" name="直接箭头连接符 15"/>
            <p:cNvCxnSpPr>
              <a:cxnSpLocks noChangeShapeType="1"/>
            </p:cNvCxnSpPr>
            <p:nvPr/>
          </p:nvCxnSpPr>
          <p:spPr bwMode="auto">
            <a:xfrm>
              <a:off x="5699348" y="3747889"/>
              <a:ext cx="71437" cy="0"/>
            </a:xfrm>
            <a:prstGeom prst="straightConnector1">
              <a:avLst/>
            </a:prstGeom>
            <a:noFill/>
            <a:ln w="539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93" name="直接箭头连接符 17"/>
            <p:cNvCxnSpPr>
              <a:cxnSpLocks noChangeShapeType="1"/>
            </p:cNvCxnSpPr>
            <p:nvPr/>
          </p:nvCxnSpPr>
          <p:spPr bwMode="auto">
            <a:xfrm>
              <a:off x="3467323" y="3393876"/>
              <a:ext cx="71437" cy="0"/>
            </a:xfrm>
            <a:prstGeom prst="straightConnector1">
              <a:avLst/>
            </a:prstGeom>
            <a:noFill/>
            <a:ln w="539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94" name="直接箭头连接符 18"/>
            <p:cNvCxnSpPr>
              <a:cxnSpLocks noChangeShapeType="1"/>
            </p:cNvCxnSpPr>
            <p:nvPr/>
          </p:nvCxnSpPr>
          <p:spPr bwMode="auto">
            <a:xfrm>
              <a:off x="5699348" y="3389114"/>
              <a:ext cx="71437" cy="0"/>
            </a:xfrm>
            <a:prstGeom prst="straightConnector1">
              <a:avLst/>
            </a:prstGeom>
            <a:noFill/>
            <a:ln w="539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95" name="直接箭头连接符 19"/>
            <p:cNvCxnSpPr>
              <a:cxnSpLocks noChangeShapeType="1"/>
            </p:cNvCxnSpPr>
            <p:nvPr/>
          </p:nvCxnSpPr>
          <p:spPr bwMode="auto">
            <a:xfrm>
              <a:off x="3467323" y="3747889"/>
              <a:ext cx="71437" cy="0"/>
            </a:xfrm>
            <a:prstGeom prst="straightConnector1">
              <a:avLst/>
            </a:prstGeom>
            <a:noFill/>
            <a:ln w="539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499" name="TextBox 8"/>
            <p:cNvSpPr txBox="1">
              <a:spLocks noChangeArrowheads="1"/>
            </p:cNvSpPr>
            <p:nvPr/>
          </p:nvSpPr>
          <p:spPr bwMode="auto">
            <a:xfrm>
              <a:off x="2480596" y="2910451"/>
              <a:ext cx="5302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SWA</a:t>
              </a:r>
            </a:p>
          </p:txBody>
        </p:sp>
        <p:sp>
          <p:nvSpPr>
            <p:cNvPr id="20500" name="TextBox 8"/>
            <p:cNvSpPr txBox="1">
              <a:spLocks noChangeArrowheads="1"/>
            </p:cNvSpPr>
            <p:nvPr/>
          </p:nvSpPr>
          <p:spPr bwMode="auto">
            <a:xfrm>
              <a:off x="6054059" y="2910451"/>
              <a:ext cx="5349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SWB</a:t>
              </a:r>
            </a:p>
          </p:txBody>
        </p:sp>
      </p:grpSp>
      <p:sp>
        <p:nvSpPr>
          <p:cNvPr id="20486" name="Rectangle 4"/>
          <p:cNvSpPr>
            <a:spLocks noChangeArrowheads="1"/>
          </p:cNvSpPr>
          <p:nvPr/>
        </p:nvSpPr>
        <p:spPr bwMode="auto">
          <a:xfrm>
            <a:off x="2424113" y="3689350"/>
            <a:ext cx="2087562" cy="603250"/>
          </a:xfrm>
          <a:prstGeom prst="rect">
            <a:avLst/>
          </a:prstGeom>
          <a:solidFill>
            <a:schemeClr val="bg1"/>
          </a:solidFill>
          <a:ln w="9525" algn="ctr">
            <a:solidFill>
              <a:srgbClr val="777777"/>
            </a:solidFill>
            <a:miter lim="800000"/>
            <a:headEnd/>
            <a:tailEnd/>
          </a:ln>
          <a:effectLst>
            <a:outerShdw dist="71842" dir="2700000" algn="ctr" rotWithShape="0">
              <a:srgbClr val="808080"/>
            </a:outerShdw>
          </a:effectLst>
        </p:spPr>
        <p:txBody>
          <a:bodyPr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40000"/>
              </a:lnSpc>
            </a:pPr>
            <a:r>
              <a:rPr lang="en-US" altLang="zh-CN" sz="1400" dirty="0">
                <a:latin typeface="微软雅黑" panose="020B0503020204020204" pitchFamily="34" charset="-122"/>
                <a:ea typeface="微软雅黑" panose="020B0503020204020204" pitchFamily="34" charset="-122"/>
              </a:rPr>
              <a:t> Duplex Mode: Full</a:t>
            </a:r>
          </a:p>
          <a:p>
            <a:pPr algn="l">
              <a:lnSpc>
                <a:spcPct val="140000"/>
              </a:lnSpc>
            </a:pPr>
            <a:r>
              <a:rPr lang="en-US" altLang="zh-CN" sz="1400" dirty="0">
                <a:latin typeface="微软雅黑" panose="020B0503020204020204" pitchFamily="34" charset="-122"/>
                <a:ea typeface="微软雅黑" panose="020B0503020204020204" pitchFamily="34" charset="-122"/>
              </a:rPr>
              <a:t> Speed: 1000</a:t>
            </a:r>
          </a:p>
        </p:txBody>
      </p:sp>
      <p:sp>
        <p:nvSpPr>
          <p:cNvPr id="20487" name="Rectangle 4"/>
          <p:cNvSpPr>
            <a:spLocks noChangeArrowheads="1"/>
          </p:cNvSpPr>
          <p:nvPr/>
        </p:nvSpPr>
        <p:spPr bwMode="auto">
          <a:xfrm>
            <a:off x="7608888" y="3689350"/>
            <a:ext cx="2087562" cy="603250"/>
          </a:xfrm>
          <a:prstGeom prst="rect">
            <a:avLst/>
          </a:prstGeom>
          <a:solidFill>
            <a:schemeClr val="bg1"/>
          </a:solidFill>
          <a:ln w="9525" algn="ctr">
            <a:solidFill>
              <a:srgbClr val="777777"/>
            </a:solidFill>
            <a:miter lim="800000"/>
            <a:headEnd/>
            <a:tailEnd/>
          </a:ln>
          <a:effectLst>
            <a:outerShdw dist="71842" dir="2700000" algn="ctr" rotWithShape="0">
              <a:srgbClr val="808080"/>
            </a:outerShdw>
          </a:effectLst>
        </p:spPr>
        <p:txBody>
          <a:bodyPr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40000"/>
              </a:lnSpc>
            </a:pPr>
            <a:r>
              <a:rPr lang="en-US" altLang="zh-CN" sz="1400" dirty="0">
                <a:latin typeface="微软雅黑" panose="020B0503020204020204" pitchFamily="34" charset="-122"/>
                <a:ea typeface="微软雅黑" panose="020B0503020204020204" pitchFamily="34" charset="-122"/>
              </a:rPr>
              <a:t> Duplex Mode: Full</a:t>
            </a:r>
          </a:p>
          <a:p>
            <a:pPr algn="l">
              <a:lnSpc>
                <a:spcPct val="140000"/>
              </a:lnSpc>
            </a:pPr>
            <a:r>
              <a:rPr lang="en-US" altLang="zh-CN" sz="1400" dirty="0">
                <a:latin typeface="微软雅黑" panose="020B0503020204020204" pitchFamily="34" charset="-122"/>
                <a:ea typeface="微软雅黑" panose="020B0503020204020204" pitchFamily="34" charset="-122"/>
              </a:rPr>
              <a:t> Speed: 1000</a:t>
            </a:r>
          </a:p>
        </p:txBody>
      </p:sp>
      <p:pic>
        <p:nvPicPr>
          <p:cNvPr id="26" name="图片 25" descr="接入交换机.png"/>
          <p:cNvPicPr>
            <a:picLocks noChangeAspect="1"/>
          </p:cNvPicPr>
          <p:nvPr/>
        </p:nvPicPr>
        <p:blipFill>
          <a:blip r:embed="rId3" cstate="print"/>
          <a:stretch>
            <a:fillRect/>
          </a:stretch>
        </p:blipFill>
        <p:spPr>
          <a:xfrm>
            <a:off x="3837518" y="2599450"/>
            <a:ext cx="804334" cy="658092"/>
          </a:xfrm>
          <a:prstGeom prst="rect">
            <a:avLst/>
          </a:prstGeom>
        </p:spPr>
      </p:pic>
      <p:pic>
        <p:nvPicPr>
          <p:cNvPr id="27" name="图片 26" descr="接入交换机.png"/>
          <p:cNvPicPr>
            <a:picLocks noChangeAspect="1"/>
          </p:cNvPicPr>
          <p:nvPr/>
        </p:nvPicPr>
        <p:blipFill>
          <a:blip r:embed="rId3" cstate="print"/>
          <a:stretch>
            <a:fillRect/>
          </a:stretch>
        </p:blipFill>
        <p:spPr>
          <a:xfrm>
            <a:off x="7440204" y="2604397"/>
            <a:ext cx="804334" cy="658092"/>
          </a:xfrm>
          <a:prstGeom prst="rect">
            <a:avLst/>
          </a:prstGeom>
        </p:spPr>
      </p:pic>
      <p:sp>
        <p:nvSpPr>
          <p:cNvPr id="28" name="椭圆 237"/>
          <p:cNvSpPr/>
          <p:nvPr/>
        </p:nvSpPr>
        <p:spPr bwMode="auto">
          <a:xfrm flipH="1">
            <a:off x="5995817" y="2635531"/>
            <a:ext cx="123792" cy="585929"/>
          </a:xfrm>
          <a:prstGeom prst="ellipse">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defTabSz="444500" fontAlgn="base">
              <a:buClr>
                <a:srgbClr val="A2A2A2"/>
              </a:buClr>
              <a:buSzPct val="70000"/>
            </a:pPr>
            <a:endParaRPr lang="zh-CN" altLang="en-US">
              <a:solidFill>
                <a:srgbClr val="333399"/>
              </a:solidFill>
              <a:latin typeface="+mn-ea"/>
              <a:ea typeface="+mn-ea"/>
            </a:endParaRPr>
          </a:p>
        </p:txBody>
      </p:sp>
    </p:spTree>
    <p:extLst>
      <p:ext uri="{BB962C8B-B14F-4D97-AF65-F5344CB8AC3E}">
        <p14:creationId xmlns:p14="http://schemas.microsoft.com/office/powerpoint/2010/main" val="1726870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578" name="直接连接符 12"/>
          <p:cNvCxnSpPr>
            <a:cxnSpLocks noChangeShapeType="1"/>
          </p:cNvCxnSpPr>
          <p:nvPr/>
        </p:nvCxnSpPr>
        <p:spPr bwMode="auto">
          <a:xfrm>
            <a:off x="4278313" y="2301875"/>
            <a:ext cx="295275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4579" name="直接连接符 12"/>
          <p:cNvCxnSpPr>
            <a:cxnSpLocks noChangeShapeType="1"/>
          </p:cNvCxnSpPr>
          <p:nvPr/>
        </p:nvCxnSpPr>
        <p:spPr bwMode="auto">
          <a:xfrm>
            <a:off x="4264026" y="2474913"/>
            <a:ext cx="2951163"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24581" name="标题 1"/>
          <p:cNvSpPr>
            <a:spLocks noGrp="1"/>
          </p:cNvSpPr>
          <p:nvPr>
            <p:ph type="title"/>
          </p:nvPr>
        </p:nvSpPr>
        <p:spPr/>
        <p:txBody>
          <a:bodyPr/>
          <a:lstStyle/>
          <a:p>
            <a:r>
              <a:rPr lang="zh-CN" altLang="en-US" smtClean="0"/>
              <a:t>二层链路聚合配置</a:t>
            </a:r>
          </a:p>
        </p:txBody>
      </p:sp>
      <p:sp>
        <p:nvSpPr>
          <p:cNvPr id="24582" name="AutoShape 28"/>
          <p:cNvSpPr>
            <a:spLocks/>
          </p:cNvSpPr>
          <p:nvPr/>
        </p:nvSpPr>
        <p:spPr bwMode="auto">
          <a:xfrm flipH="1">
            <a:off x="2927351" y="3500438"/>
            <a:ext cx="6265863" cy="1708150"/>
          </a:xfrm>
          <a:prstGeom prst="accentBorderCallout3">
            <a:avLst>
              <a:gd name="adj1" fmla="val 14088"/>
              <a:gd name="adj2" fmla="val 101218"/>
              <a:gd name="adj3" fmla="val 14088"/>
              <a:gd name="adj4" fmla="val 103042"/>
              <a:gd name="adj5" fmla="val -23870"/>
              <a:gd name="adj6" fmla="val 103042"/>
              <a:gd name="adj7" fmla="val -43426"/>
              <a:gd name="adj8" fmla="val 92574"/>
            </a:avLst>
          </a:prstGeom>
          <a:solidFill>
            <a:schemeClr val="bg1">
              <a:lumMod val="85000"/>
            </a:schemeClr>
          </a:solidFill>
          <a:ln w="19050" algn="ctr">
            <a:noFill/>
            <a:miter lim="800000"/>
            <a:headEnd/>
            <a:tailEnd type="arrow" w="med" len="med"/>
          </a:ln>
          <a:extLst/>
        </p:spPr>
        <p:txBody>
          <a:bodyPr anchor="ct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en-US" altLang="zh-CN" sz="1400" dirty="0">
                <a:latin typeface="Courier New" panose="02070309020205020404" pitchFamily="49" charset="0"/>
                <a:ea typeface="宋体" panose="02010600030101010101" pitchFamily="2" charset="-122"/>
              </a:rPr>
              <a:t>[SWA]interface Eth-Trunk 1 </a:t>
            </a:r>
          </a:p>
          <a:p>
            <a:pPr algn="l">
              <a:lnSpc>
                <a:spcPct val="150000"/>
              </a:lnSpc>
            </a:pPr>
            <a:r>
              <a:rPr lang="en-US" altLang="zh-CN" sz="1400" dirty="0">
                <a:latin typeface="Courier New" panose="02070309020205020404" pitchFamily="49" charset="0"/>
                <a:ea typeface="宋体" panose="02010600030101010101" pitchFamily="2" charset="-122"/>
              </a:rPr>
              <a:t>[SWA-Eth-Trunk1]interface GigabitEthernet0/0/1</a:t>
            </a:r>
          </a:p>
          <a:p>
            <a:pPr algn="l">
              <a:lnSpc>
                <a:spcPct val="150000"/>
              </a:lnSpc>
            </a:pPr>
            <a:r>
              <a:rPr lang="en-US" altLang="zh-CN" sz="1400" dirty="0">
                <a:latin typeface="Courier New" panose="02070309020205020404" pitchFamily="49" charset="0"/>
                <a:ea typeface="宋体" panose="02010600030101010101" pitchFamily="2" charset="-122"/>
              </a:rPr>
              <a:t>[SWA-GigabitEthernet0/0/1]</a:t>
            </a:r>
            <a:r>
              <a:rPr lang="en-US" altLang="zh-CN" sz="1400" dirty="0">
                <a:solidFill>
                  <a:srgbClr val="C00000"/>
                </a:solidFill>
                <a:latin typeface="Courier New" panose="02070309020205020404" pitchFamily="49" charset="0"/>
                <a:ea typeface="宋体" panose="02010600030101010101" pitchFamily="2" charset="-122"/>
              </a:rPr>
              <a:t>eth-trunk 1</a:t>
            </a:r>
          </a:p>
          <a:p>
            <a:pPr algn="l">
              <a:lnSpc>
                <a:spcPct val="150000"/>
              </a:lnSpc>
            </a:pPr>
            <a:r>
              <a:rPr lang="en-US" altLang="zh-CN" sz="1400" dirty="0">
                <a:latin typeface="Courier New" panose="02070309020205020404" pitchFamily="49" charset="0"/>
                <a:ea typeface="宋体" panose="02010600030101010101" pitchFamily="2" charset="-122"/>
              </a:rPr>
              <a:t>[SWA-GigabitEthernet0/0/1]interface GigabitEthernet0/0/2</a:t>
            </a:r>
          </a:p>
          <a:p>
            <a:pPr algn="l">
              <a:lnSpc>
                <a:spcPct val="150000"/>
              </a:lnSpc>
            </a:pPr>
            <a:r>
              <a:rPr lang="en-US" altLang="zh-CN" sz="1400" dirty="0">
                <a:latin typeface="Courier New" panose="02070309020205020404" pitchFamily="49" charset="0"/>
                <a:ea typeface="宋体" panose="02010600030101010101" pitchFamily="2" charset="-122"/>
              </a:rPr>
              <a:t>[SWA-GigabitEthernet0/0/2]</a:t>
            </a:r>
            <a:r>
              <a:rPr lang="en-US" altLang="zh-CN" sz="1400" dirty="0">
                <a:solidFill>
                  <a:srgbClr val="C00000"/>
                </a:solidFill>
                <a:latin typeface="Courier New" panose="02070309020205020404" pitchFamily="49" charset="0"/>
                <a:ea typeface="宋体" panose="02010600030101010101" pitchFamily="2" charset="-122"/>
              </a:rPr>
              <a:t>eth-trunk 1</a:t>
            </a:r>
          </a:p>
        </p:txBody>
      </p:sp>
      <p:sp>
        <p:nvSpPr>
          <p:cNvPr id="24585" name="TextBox 8"/>
          <p:cNvSpPr txBox="1">
            <a:spLocks noChangeArrowheads="1"/>
          </p:cNvSpPr>
          <p:nvPr/>
        </p:nvSpPr>
        <p:spPr bwMode="auto">
          <a:xfrm>
            <a:off x="3698876" y="1773238"/>
            <a:ext cx="5302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SWA</a:t>
            </a:r>
          </a:p>
        </p:txBody>
      </p:sp>
      <p:sp>
        <p:nvSpPr>
          <p:cNvPr id="24586" name="TextBox 8"/>
          <p:cNvSpPr txBox="1">
            <a:spLocks noChangeArrowheads="1"/>
          </p:cNvSpPr>
          <p:nvPr/>
        </p:nvSpPr>
        <p:spPr bwMode="auto">
          <a:xfrm>
            <a:off x="7272339" y="1773238"/>
            <a:ext cx="5349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SWB</a:t>
            </a:r>
          </a:p>
        </p:txBody>
      </p:sp>
      <p:sp>
        <p:nvSpPr>
          <p:cNvPr id="24587" name="TextBox 8"/>
          <p:cNvSpPr txBox="1">
            <a:spLocks noChangeArrowheads="1"/>
          </p:cNvSpPr>
          <p:nvPr/>
        </p:nvSpPr>
        <p:spPr bwMode="auto">
          <a:xfrm>
            <a:off x="4308904" y="2036764"/>
            <a:ext cx="6992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G0/0/1</a:t>
            </a:r>
          </a:p>
        </p:txBody>
      </p:sp>
      <p:sp>
        <p:nvSpPr>
          <p:cNvPr id="24588" name="TextBox 8"/>
          <p:cNvSpPr txBox="1">
            <a:spLocks noChangeArrowheads="1"/>
          </p:cNvSpPr>
          <p:nvPr/>
        </p:nvSpPr>
        <p:spPr bwMode="auto">
          <a:xfrm>
            <a:off x="6569504" y="2052638"/>
            <a:ext cx="6992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G0/0/1</a:t>
            </a:r>
          </a:p>
        </p:txBody>
      </p:sp>
      <p:sp>
        <p:nvSpPr>
          <p:cNvPr id="24589" name="TextBox 8"/>
          <p:cNvSpPr txBox="1">
            <a:spLocks noChangeArrowheads="1"/>
          </p:cNvSpPr>
          <p:nvPr/>
        </p:nvSpPr>
        <p:spPr bwMode="auto">
          <a:xfrm>
            <a:off x="4295410" y="2470151"/>
            <a:ext cx="6992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G0/0/2</a:t>
            </a:r>
          </a:p>
        </p:txBody>
      </p:sp>
      <p:sp>
        <p:nvSpPr>
          <p:cNvPr id="24590" name="TextBox 8"/>
          <p:cNvSpPr txBox="1">
            <a:spLocks noChangeArrowheads="1"/>
          </p:cNvSpPr>
          <p:nvPr/>
        </p:nvSpPr>
        <p:spPr bwMode="auto">
          <a:xfrm>
            <a:off x="6571093" y="2486026"/>
            <a:ext cx="6992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G0/0/2</a:t>
            </a:r>
          </a:p>
        </p:txBody>
      </p:sp>
      <p:pic>
        <p:nvPicPr>
          <p:cNvPr id="16" name="图片 15" descr="接入交换机.png"/>
          <p:cNvPicPr>
            <a:picLocks noChangeAspect="1"/>
          </p:cNvPicPr>
          <p:nvPr/>
        </p:nvPicPr>
        <p:blipFill>
          <a:blip r:embed="rId3" cstate="print"/>
          <a:stretch>
            <a:fillRect/>
          </a:stretch>
        </p:blipFill>
        <p:spPr>
          <a:xfrm>
            <a:off x="3556238" y="2058636"/>
            <a:ext cx="804334" cy="658092"/>
          </a:xfrm>
          <a:prstGeom prst="rect">
            <a:avLst/>
          </a:prstGeom>
        </p:spPr>
      </p:pic>
      <p:pic>
        <p:nvPicPr>
          <p:cNvPr id="17" name="图片 16" descr="接入交换机.png"/>
          <p:cNvPicPr>
            <a:picLocks noChangeAspect="1"/>
          </p:cNvPicPr>
          <p:nvPr/>
        </p:nvPicPr>
        <p:blipFill>
          <a:blip r:embed="rId3" cstate="print"/>
          <a:stretch>
            <a:fillRect/>
          </a:stretch>
        </p:blipFill>
        <p:spPr>
          <a:xfrm>
            <a:off x="7204490" y="2090908"/>
            <a:ext cx="804334" cy="658092"/>
          </a:xfrm>
          <a:prstGeom prst="rect">
            <a:avLst/>
          </a:prstGeom>
        </p:spPr>
      </p:pic>
      <p:sp>
        <p:nvSpPr>
          <p:cNvPr id="18" name="椭圆 237"/>
          <p:cNvSpPr/>
          <p:nvPr/>
        </p:nvSpPr>
        <p:spPr bwMode="auto">
          <a:xfrm flipH="1">
            <a:off x="5756390" y="2105204"/>
            <a:ext cx="123792" cy="585929"/>
          </a:xfrm>
          <a:prstGeom prst="ellipse">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defTabSz="444500" fontAlgn="base">
              <a:buClr>
                <a:srgbClr val="A2A2A2"/>
              </a:buClr>
              <a:buSzPct val="70000"/>
            </a:pPr>
            <a:endParaRPr lang="zh-CN" altLang="en-US">
              <a:solidFill>
                <a:srgbClr val="333399"/>
              </a:solidFill>
              <a:latin typeface="+mn-ea"/>
              <a:ea typeface="+mn-ea"/>
            </a:endParaRPr>
          </a:p>
        </p:txBody>
      </p:sp>
    </p:spTree>
    <p:extLst>
      <p:ext uri="{BB962C8B-B14F-4D97-AF65-F5344CB8AC3E}">
        <p14:creationId xmlns:p14="http://schemas.microsoft.com/office/powerpoint/2010/main" val="3234586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标题 1"/>
          <p:cNvSpPr>
            <a:spLocks noGrp="1"/>
          </p:cNvSpPr>
          <p:nvPr>
            <p:ph type="title"/>
          </p:nvPr>
        </p:nvSpPr>
        <p:spPr/>
        <p:txBody>
          <a:bodyPr/>
          <a:lstStyle/>
          <a:p>
            <a:r>
              <a:rPr lang="zh-CN" altLang="en-US" dirty="0" smtClean="0"/>
              <a:t>查看链路聚合信息</a:t>
            </a:r>
          </a:p>
        </p:txBody>
      </p:sp>
      <p:sp>
        <p:nvSpPr>
          <p:cNvPr id="4" name="文本占位符 3"/>
          <p:cNvSpPr>
            <a:spLocks noGrp="1"/>
          </p:cNvSpPr>
          <p:nvPr>
            <p:ph type="body" sz="quarter" idx="10"/>
          </p:nvPr>
        </p:nvSpPr>
        <p:spPr>
          <a:xfrm>
            <a:off x="912285" y="1124744"/>
            <a:ext cx="10560048" cy="4680000"/>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两个成员接口已经被绑定到</a:t>
            </a:r>
            <a:r>
              <a:rPr lang="en-US" altLang="zh-CN" dirty="0" smtClean="0"/>
              <a:t>Eth-trunk 1</a:t>
            </a:r>
            <a:r>
              <a:rPr lang="zh-CN" altLang="en-US" dirty="0" smtClean="0"/>
              <a:t>。</a:t>
            </a:r>
            <a:endParaRPr lang="en-US" altLang="zh-CN" dirty="0" smtClean="0"/>
          </a:p>
          <a:p>
            <a:endParaRPr lang="zh-CN" altLang="en-US" dirty="0"/>
          </a:p>
        </p:txBody>
      </p:sp>
      <p:sp>
        <p:nvSpPr>
          <p:cNvPr id="28676" name="Rectangle 4"/>
          <p:cNvSpPr>
            <a:spLocks noChangeArrowheads="1"/>
          </p:cNvSpPr>
          <p:nvPr/>
        </p:nvSpPr>
        <p:spPr bwMode="auto">
          <a:xfrm>
            <a:off x="2279650" y="1538288"/>
            <a:ext cx="7100888" cy="3619500"/>
          </a:xfrm>
          <a:prstGeom prst="rect">
            <a:avLst/>
          </a:prstGeom>
          <a:solidFill>
            <a:schemeClr val="bg1">
              <a:lumMod val="85000"/>
            </a:schemeClr>
          </a:solidFill>
          <a:ln w="9525" algn="ctr">
            <a:noFill/>
            <a:miter lim="800000"/>
            <a:headEnd/>
            <a:tailEnd/>
          </a:ln>
          <a:effectLst/>
        </p:spPr>
        <p:txBody>
          <a:bodyPr lIns="0" tIns="0" rIns="0" bIns="0">
            <a:spAutoFit/>
          </a:bodyPr>
          <a:lstStyle>
            <a:lvl1pPr marL="342900" indent="-342900" algn="ctr" defTabSz="784225">
              <a:defRPr sz="2100">
                <a:solidFill>
                  <a:schemeClr val="tx1"/>
                </a:solidFill>
                <a:latin typeface="Arial" panose="020B0604020202020204" pitchFamily="34" charset="0"/>
                <a:ea typeface="MS PGothic" panose="020B0600070205080204" pitchFamily="34" charset="-128"/>
              </a:defRPr>
            </a:lvl1pPr>
            <a:lvl2pPr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lvl="1" algn="l">
              <a:lnSpc>
                <a:spcPct val="140000"/>
              </a:lnSpc>
            </a:pPr>
            <a:r>
              <a:rPr lang="en-US" altLang="zh-CN" sz="1400" dirty="0">
                <a:latin typeface="Courier New" panose="02070309020205020404" pitchFamily="49" charset="0"/>
                <a:ea typeface="宋体" panose="02010600030101010101" pitchFamily="2" charset="-122"/>
              </a:rPr>
              <a:t>[SWA]</a:t>
            </a:r>
            <a:r>
              <a:rPr lang="en-US" altLang="zh-CN" sz="1400" dirty="0">
                <a:solidFill>
                  <a:srgbClr val="C00000"/>
                </a:solidFill>
                <a:latin typeface="Courier New" panose="02070309020205020404" pitchFamily="49" charset="0"/>
                <a:ea typeface="宋体" panose="02010600030101010101" pitchFamily="2" charset="-122"/>
              </a:rPr>
              <a:t>display interface eth-trunk 1</a:t>
            </a:r>
          </a:p>
          <a:p>
            <a:pPr lvl="1" algn="l">
              <a:lnSpc>
                <a:spcPct val="140000"/>
              </a:lnSpc>
            </a:pPr>
            <a:r>
              <a:rPr lang="en-US" altLang="zh-CN" sz="1400" dirty="0">
                <a:latin typeface="Courier New" panose="02070309020205020404" pitchFamily="49" charset="0"/>
                <a:ea typeface="宋体" panose="02010600030101010101" pitchFamily="2" charset="-122"/>
              </a:rPr>
              <a:t>Eth-Trunk1 current state : UP</a:t>
            </a:r>
          </a:p>
          <a:p>
            <a:pPr lvl="1" algn="l">
              <a:lnSpc>
                <a:spcPct val="140000"/>
              </a:lnSpc>
            </a:pPr>
            <a:r>
              <a:rPr lang="en-US" altLang="zh-CN" sz="1400" dirty="0">
                <a:latin typeface="Courier New" panose="02070309020205020404" pitchFamily="49" charset="0"/>
                <a:ea typeface="宋体" panose="02010600030101010101" pitchFamily="2" charset="-122"/>
              </a:rPr>
              <a:t>Line protocol current state : UP</a:t>
            </a:r>
          </a:p>
          <a:p>
            <a:pPr lvl="1" algn="l">
              <a:lnSpc>
                <a:spcPct val="140000"/>
              </a:lnSpc>
            </a:pPr>
            <a:r>
              <a:rPr lang="en-US" altLang="zh-CN" sz="1400" dirty="0">
                <a:latin typeface="Courier New" panose="02070309020205020404" pitchFamily="49" charset="0"/>
                <a:ea typeface="宋体" panose="02010600030101010101" pitchFamily="2" charset="-122"/>
              </a:rPr>
              <a:t>……</a:t>
            </a:r>
          </a:p>
          <a:p>
            <a:pPr lvl="1" algn="l">
              <a:lnSpc>
                <a:spcPct val="140000"/>
              </a:lnSpc>
            </a:pPr>
            <a:r>
              <a:rPr lang="en-US" altLang="zh-CN" sz="1400" dirty="0">
                <a:latin typeface="Courier New" panose="02070309020205020404" pitchFamily="49" charset="0"/>
                <a:ea typeface="宋体" panose="02010600030101010101" pitchFamily="2" charset="-122"/>
              </a:rPr>
              <a:t>-----------------------------------------------------</a:t>
            </a:r>
          </a:p>
          <a:p>
            <a:pPr lvl="1" algn="l">
              <a:lnSpc>
                <a:spcPct val="140000"/>
              </a:lnSpc>
            </a:pPr>
            <a:r>
              <a:rPr lang="en-US" altLang="zh-CN" sz="1400" dirty="0" err="1">
                <a:latin typeface="Courier New" panose="02070309020205020404" pitchFamily="49" charset="0"/>
                <a:ea typeface="宋体" panose="02010600030101010101" pitchFamily="2" charset="-122"/>
              </a:rPr>
              <a:t>PortName</a:t>
            </a:r>
            <a:r>
              <a:rPr lang="en-US" altLang="zh-CN" sz="1400" dirty="0">
                <a:latin typeface="Courier New" panose="02070309020205020404" pitchFamily="49" charset="0"/>
                <a:ea typeface="宋体" panose="02010600030101010101" pitchFamily="2" charset="-122"/>
              </a:rPr>
              <a:t>                      Status      Weight</a:t>
            </a:r>
          </a:p>
          <a:p>
            <a:pPr lvl="1" algn="l">
              <a:lnSpc>
                <a:spcPct val="140000"/>
              </a:lnSpc>
            </a:pPr>
            <a:r>
              <a:rPr lang="en-US" altLang="zh-CN" sz="1400" dirty="0">
                <a:latin typeface="Courier New" panose="02070309020205020404" pitchFamily="49" charset="0"/>
                <a:ea typeface="宋体" panose="02010600030101010101" pitchFamily="2" charset="-122"/>
              </a:rPr>
              <a:t>-----------------------------------------------------</a:t>
            </a:r>
          </a:p>
          <a:p>
            <a:pPr lvl="1" algn="l">
              <a:lnSpc>
                <a:spcPct val="140000"/>
              </a:lnSpc>
            </a:pPr>
            <a:r>
              <a:rPr lang="en-US" altLang="zh-CN" sz="1400" dirty="0">
                <a:solidFill>
                  <a:srgbClr val="C00000"/>
                </a:solidFill>
                <a:latin typeface="Courier New" panose="02070309020205020404" pitchFamily="49" charset="0"/>
                <a:ea typeface="宋体" panose="02010600030101010101" pitchFamily="2" charset="-122"/>
              </a:rPr>
              <a:t>GigabitEthernet0/0/1          UP          1</a:t>
            </a:r>
          </a:p>
          <a:p>
            <a:pPr lvl="1" algn="l">
              <a:lnSpc>
                <a:spcPct val="140000"/>
              </a:lnSpc>
            </a:pPr>
            <a:r>
              <a:rPr lang="en-US" altLang="zh-CN" sz="1400" dirty="0">
                <a:solidFill>
                  <a:srgbClr val="C00000"/>
                </a:solidFill>
                <a:latin typeface="Courier New" panose="02070309020205020404" pitchFamily="49" charset="0"/>
                <a:ea typeface="宋体" panose="02010600030101010101" pitchFamily="2" charset="-122"/>
              </a:rPr>
              <a:t>GigabitEthernet0/0/2          UP          1</a:t>
            </a:r>
          </a:p>
          <a:p>
            <a:pPr lvl="1" algn="l">
              <a:lnSpc>
                <a:spcPct val="140000"/>
              </a:lnSpc>
            </a:pPr>
            <a:r>
              <a:rPr lang="en-US" altLang="zh-CN" sz="1400" dirty="0">
                <a:latin typeface="Courier New" panose="02070309020205020404" pitchFamily="49" charset="0"/>
                <a:ea typeface="宋体" panose="02010600030101010101" pitchFamily="2" charset="-122"/>
              </a:rPr>
              <a:t>-----------------------------------------------------</a:t>
            </a:r>
          </a:p>
          <a:p>
            <a:pPr lvl="1" algn="l">
              <a:lnSpc>
                <a:spcPct val="140000"/>
              </a:lnSpc>
            </a:pPr>
            <a:r>
              <a:rPr lang="en-US" altLang="zh-CN" sz="1400" dirty="0">
                <a:latin typeface="Courier New" panose="02070309020205020404" pitchFamily="49" charset="0"/>
                <a:ea typeface="宋体" panose="02010600030101010101" pitchFamily="2" charset="-122"/>
              </a:rPr>
              <a:t>The Number of Ports in Trunk : 2</a:t>
            </a:r>
          </a:p>
          <a:p>
            <a:pPr lvl="1" algn="l">
              <a:lnSpc>
                <a:spcPct val="140000"/>
              </a:lnSpc>
            </a:pPr>
            <a:r>
              <a:rPr lang="en-US" altLang="zh-CN" sz="1400" dirty="0">
                <a:latin typeface="Courier New" panose="02070309020205020404" pitchFamily="49" charset="0"/>
                <a:ea typeface="宋体" panose="02010600030101010101" pitchFamily="2" charset="-122"/>
              </a:rPr>
              <a:t>The Number of UP Ports in Trunk : 2</a:t>
            </a:r>
            <a:endParaRPr lang="en-US" altLang="zh-CN" sz="1400" dirty="0">
              <a:solidFill>
                <a:srgbClr val="C00000"/>
              </a:solidFill>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3061321228"/>
      </p:ext>
    </p:extLst>
  </p:cSld>
  <p:clrMapOvr>
    <a:masterClrMapping/>
  </p:clrMapOvr>
  <p:timing>
    <p:tnLst>
      <p:par>
        <p:cTn id="1" dur="indefinite" restart="never" nodeType="tmRoot"/>
      </p:par>
    </p:tnLst>
  </p:timing>
</p:sld>
</file>

<file path=ppt/theme/theme1.xml><?xml version="1.0" encoding="utf-8"?>
<a:theme xmlns:a="http://schemas.openxmlformats.org/drawingml/2006/main" name="培训与认证部-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0">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文档" ma:contentTypeID="0x010100CC226774B8D87F4D92D9D1F6859ED44E" ma:contentTypeVersion="0" ma:contentTypeDescription="新建文档。" ma:contentTypeScope="" ma:versionID="15bce46875ac2ce7cb7e987677f92eb8">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E3093B-232B-4C15-AB25-7F1FBE134870}">
  <ds:schemaRefs>
    <ds:schemaRef ds:uri="http://purl.org/dc/elements/1.1/"/>
    <ds:schemaRef ds:uri="http://purl.org/dc/dcmitype/"/>
    <ds:schemaRef ds:uri="http://schemas.openxmlformats.org/package/2006/metadata/core-properties"/>
    <ds:schemaRef ds:uri="http://purl.org/dc/terms/"/>
    <ds:schemaRef ds:uri="http://www.w3.org/XML/1998/namespace"/>
    <ds:schemaRef ds:uri="http://schemas.microsoft.com/office/2006/documentManagement/type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E17BD8AE-C614-4C71-A6E9-9364E002D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23E6701-3943-4A44-84F3-F772B50888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64528</TotalTime>
  <Words>2153</Words>
  <Application>Microsoft Office PowerPoint</Application>
  <PresentationFormat>宽屏</PresentationFormat>
  <Paragraphs>176</Paragraphs>
  <Slides>13</Slides>
  <Notes>13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MS PGothic</vt:lpstr>
      <vt:lpstr>黑体</vt:lpstr>
      <vt:lpstr>华文细黑</vt:lpstr>
      <vt:lpstr>宋体</vt:lpstr>
      <vt:lpstr>微软雅黑</vt:lpstr>
      <vt:lpstr>Arial</vt:lpstr>
      <vt:lpstr>Courier New</vt:lpstr>
      <vt:lpstr>FrutigerNext LT Bold</vt:lpstr>
      <vt:lpstr>FrutigerNext LT Light</vt:lpstr>
      <vt:lpstr>FrutigerNext LT Medium</vt:lpstr>
      <vt:lpstr>FrutigerNext LT Regular</vt:lpstr>
      <vt:lpstr>Wingdings</vt:lpstr>
      <vt:lpstr>培训与认证部-母版</vt:lpstr>
      <vt:lpstr>链路聚合</vt:lpstr>
      <vt:lpstr>PowerPoint 演示文稿</vt:lpstr>
      <vt:lpstr>PowerPoint 演示文稿</vt:lpstr>
      <vt:lpstr>链路聚合的应用场景</vt:lpstr>
      <vt:lpstr>链路聚合</vt:lpstr>
      <vt:lpstr>链路聚合模式</vt:lpstr>
      <vt:lpstr>数据流控制</vt:lpstr>
      <vt:lpstr>二层链路聚合配置</vt:lpstr>
      <vt:lpstr>查看链路聚合信息</vt:lpstr>
      <vt:lpstr>三层链路聚合配置  </vt:lpstr>
      <vt:lpstr>查看链路聚合信息</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姜静</cp:lastModifiedBy>
  <cp:revision>2483</cp:revision>
  <dcterms:created xsi:type="dcterms:W3CDTF">2003-08-21T06:48:56Z</dcterms:created>
  <dcterms:modified xsi:type="dcterms:W3CDTF">2019-03-25T01:44:41Z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(3)531Xi1taAC6Umbl9aivzfyvckY3sOCa+mLTN1039Dbcl1DD2XR8QaWnd5KTO514mvDRAEHtB
okjM7z1D5CMFYcr8nCnHWk5p2treBneTFGrT3kXisMgEBEaJhKw+wTD+qZ4yVwajqDITKN6Q
dWMwsvTmXnqEkC7HCDIWweM+1ujI6bYa2ULfm267wOmnlYlykuxEst5Yik4hx+3Ndp2DUe9C
mI5aYIcRK1u+PY4Z75</vt:lpwstr>
  </property>
  <property fmtid="{D5CDD505-2E9C-101B-9397-08002B2CF9AE}" pid="18" name="_2015_ms_pID_7253431">
    <vt:lpwstr>QWF/TFokFdAmEXit8p2ty77qnAVRKVgpovGgxy2QKrHrSRwsEMVwq8
B/vGH7rqNSjIX+diegvZzF2ae/SazGNVcFZaDXVuErGbSloCobVlOhAbrOxBRHSOY5UxpQEQ
YA6CdD2ZuglBQ48up4F/YW+xWSj86Ha/Nf1v5Nr2+WMFrHtkIwIyOnXVTxhFltIs1Wvws7gE
NyWwyXn7VgMMT/MHfbid81b5zwvsq1qhISZ+</vt:lpwstr>
  </property>
  <property fmtid="{D5CDD505-2E9C-101B-9397-08002B2CF9AE}" pid="19" name="_2015_ms_pID_7253432">
    <vt:lpwstr>tVnAhAHKjv1GjHdArsvN3BT3qK+uwuPQzhji
2WY1hRdg3MOWQ/U3vg0dPK69OssjPQ==</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1553473499</vt:lpwstr>
  </property>
</Properties>
</file>