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8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712" autoAdjust="0"/>
  </p:normalViewPr>
  <p:slideViewPr>
    <p:cSldViewPr showGuides="1">
      <p:cViewPr varScale="1">
        <p:scale>
          <a:sx n="86" d="100"/>
          <a:sy n="86" d="100"/>
        </p:scale>
        <p:origin x="936" y="84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62" d="100"/>
          <a:sy n="62" d="100"/>
        </p:scale>
        <p:origin x="3378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73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 smtClean="0"/>
              <a:t>Trunk</a:t>
            </a:r>
            <a:r>
              <a:rPr lang="zh-CN" altLang="en-US" dirty="0" smtClean="0"/>
              <a:t>端口是交换机上用来和其他交换机连接的端口，它只能连接干道链路。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端口允许多个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的帧（带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标记）通过。</a:t>
            </a:r>
          </a:p>
          <a:p>
            <a:pPr eaLnBrk="1" hangingPunct="1">
              <a:defRPr/>
            </a:pPr>
            <a:r>
              <a:rPr lang="en-US" altLang="zh-CN" dirty="0" smtClean="0"/>
              <a:t>Trunk</a:t>
            </a:r>
            <a:r>
              <a:rPr lang="zh-CN" altLang="en-US" dirty="0" smtClean="0"/>
              <a:t>端口收发数据帧的规则如下：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当接收到对端设备发送的不带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的数据帧时，会添加该端口的</a:t>
            </a:r>
            <a:r>
              <a:rPr lang="en-US" altLang="zh-CN" dirty="0" smtClean="0"/>
              <a:t>PVID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PVID</a:t>
            </a:r>
            <a:r>
              <a:rPr lang="zh-CN" altLang="en-US" dirty="0" smtClean="0"/>
              <a:t>在允许通过的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列表中，则接收该报文，否则丢弃该报文。当接收到对端设备发送的带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的数据帧时，检查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是否在允许通过的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列表中。如果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在接口允许通过的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列表中，则接收该报文。否则丢弃该报文。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端口发送数据帧时，当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与端口的</a:t>
            </a:r>
            <a:r>
              <a:rPr lang="en-US" altLang="zh-CN" dirty="0" smtClean="0"/>
              <a:t>PVID</a:t>
            </a:r>
            <a:r>
              <a:rPr lang="zh-CN" altLang="en-US" dirty="0" smtClean="0"/>
              <a:t>相同，且是该端口允许通过的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时，去掉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，发送该报文。当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与端口的</a:t>
            </a:r>
            <a:r>
              <a:rPr lang="en-US" altLang="zh-CN" dirty="0" smtClean="0"/>
              <a:t>PVID</a:t>
            </a:r>
            <a:r>
              <a:rPr lang="zh-CN" altLang="en-US" dirty="0" smtClean="0"/>
              <a:t>不同，且是该端口允许通过的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时，保持原有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，发送该报文。</a:t>
            </a:r>
          </a:p>
          <a:p>
            <a:pPr eaLnBrk="1" hangingPunct="1">
              <a:defRPr/>
            </a:pPr>
            <a:r>
              <a:rPr lang="zh-CN" altLang="en-US" dirty="0" smtClean="0"/>
              <a:t>在本示例中，</a:t>
            </a:r>
            <a:r>
              <a:rPr lang="en-US" altLang="zh-CN" dirty="0" smtClean="0"/>
              <a:t>SWA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SWB</a:t>
            </a:r>
            <a:r>
              <a:rPr lang="zh-CN" altLang="en-US" dirty="0" smtClean="0"/>
              <a:t>连接主机的端口为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端口，</a:t>
            </a:r>
            <a:r>
              <a:rPr lang="en-US" altLang="zh-CN" dirty="0" smtClean="0"/>
              <a:t>PVID</a:t>
            </a:r>
            <a:r>
              <a:rPr lang="zh-CN" altLang="en-US" dirty="0" smtClean="0"/>
              <a:t>如图所示。</a:t>
            </a:r>
            <a:r>
              <a:rPr lang="en-US" altLang="zh-CN" dirty="0" smtClean="0"/>
              <a:t>SWA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SWB</a:t>
            </a:r>
            <a:r>
              <a:rPr lang="zh-CN" altLang="en-US" dirty="0" smtClean="0"/>
              <a:t>互连的端口为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端口，</a:t>
            </a:r>
            <a:r>
              <a:rPr lang="en-US" altLang="zh-CN" dirty="0" smtClean="0"/>
              <a:t>PVID</a:t>
            </a:r>
            <a:r>
              <a:rPr lang="zh-CN" altLang="en-US" dirty="0" smtClean="0"/>
              <a:t>都为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，此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链路允许所有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的流量通过。当</a:t>
            </a:r>
            <a:r>
              <a:rPr lang="en-US" altLang="zh-CN" dirty="0" smtClean="0"/>
              <a:t>SWA</a:t>
            </a:r>
            <a:r>
              <a:rPr lang="zh-CN" altLang="en-US" dirty="0" smtClean="0"/>
              <a:t>转发</a:t>
            </a:r>
            <a:r>
              <a:rPr lang="en-US" altLang="zh-CN" dirty="0" smtClean="0"/>
              <a:t>VLAN1</a:t>
            </a:r>
            <a:r>
              <a:rPr lang="zh-CN" altLang="en-US" dirty="0" smtClean="0"/>
              <a:t>的数据帧时会剥离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标签，然后发送到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链路上。而在转发</a:t>
            </a:r>
            <a:r>
              <a:rPr lang="en-US" altLang="zh-CN" dirty="0" smtClean="0"/>
              <a:t>VLAN20</a:t>
            </a:r>
            <a:r>
              <a:rPr lang="zh-CN" altLang="en-US" dirty="0" smtClean="0"/>
              <a:t>的数据帧时，不剥离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标签直接转发到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链路上。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868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Access</a:t>
            </a:r>
            <a:r>
              <a:rPr lang="zh-CN" altLang="en-US" dirty="0" smtClean="0">
                <a:latin typeface="+mn-ea"/>
                <a:ea typeface="+mn-ea"/>
              </a:rPr>
              <a:t>端口发往其他设备的报文，都是</a:t>
            </a:r>
            <a:r>
              <a:rPr lang="en-US" altLang="zh-CN" dirty="0" smtClean="0">
                <a:latin typeface="+mn-ea"/>
                <a:ea typeface="+mn-ea"/>
              </a:rPr>
              <a:t>Untagged</a:t>
            </a:r>
            <a:r>
              <a:rPr lang="zh-CN" altLang="en-US" dirty="0" smtClean="0">
                <a:latin typeface="+mn-ea"/>
                <a:ea typeface="+mn-ea"/>
              </a:rPr>
              <a:t>数据帧，而</a:t>
            </a:r>
            <a:r>
              <a:rPr lang="en-US" altLang="zh-CN" dirty="0" smtClean="0">
                <a:latin typeface="+mn-ea"/>
                <a:ea typeface="+mn-ea"/>
              </a:rPr>
              <a:t>Trunk</a:t>
            </a:r>
            <a:r>
              <a:rPr lang="zh-CN" altLang="en-US" dirty="0" smtClean="0">
                <a:latin typeface="+mn-ea"/>
                <a:ea typeface="+mn-ea"/>
              </a:rPr>
              <a:t>端口仅在一种特定情况下才能发出</a:t>
            </a:r>
            <a:r>
              <a:rPr lang="en-US" altLang="zh-CN" dirty="0" smtClean="0">
                <a:latin typeface="+mn-ea"/>
                <a:ea typeface="+mn-ea"/>
              </a:rPr>
              <a:t>untagged</a:t>
            </a:r>
            <a:r>
              <a:rPr lang="zh-CN" altLang="en-US" dirty="0" smtClean="0">
                <a:latin typeface="+mn-ea"/>
                <a:ea typeface="+mn-ea"/>
              </a:rPr>
              <a:t>数据帧，其它情况发出的都是</a:t>
            </a:r>
            <a:r>
              <a:rPr lang="en-US" altLang="zh-CN" dirty="0" smtClean="0">
                <a:latin typeface="+mn-ea"/>
                <a:ea typeface="+mn-ea"/>
              </a:rPr>
              <a:t>Tagged</a:t>
            </a:r>
            <a:r>
              <a:rPr lang="zh-CN" altLang="en-US" dirty="0" smtClean="0">
                <a:latin typeface="+mn-ea"/>
                <a:ea typeface="+mn-ea"/>
              </a:rPr>
              <a:t>数据帧。</a:t>
            </a:r>
          </a:p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端口是交换机上既可以连接用户主机，又可以连接其他交换机的端口。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端口既可以连接接入链路又可以连接干道链路。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端口允许多个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的帧通过，并可以在出端口方向将某些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帧的</a:t>
            </a:r>
            <a:r>
              <a:rPr lang="en-US" altLang="zh-CN" dirty="0" smtClean="0">
                <a:latin typeface="+mn-ea"/>
                <a:ea typeface="+mn-ea"/>
              </a:rPr>
              <a:t>Tag</a:t>
            </a:r>
            <a:r>
              <a:rPr lang="zh-CN" altLang="en-US" dirty="0" smtClean="0">
                <a:latin typeface="+mn-ea"/>
                <a:ea typeface="+mn-ea"/>
              </a:rPr>
              <a:t>剥掉。华为设备默认的端口类型是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在本示例中，要求主机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>
                <a:latin typeface="+mn-ea"/>
                <a:ea typeface="+mn-ea"/>
              </a:rPr>
              <a:t>和主机</a:t>
            </a:r>
            <a:r>
              <a:rPr lang="en-US" altLang="zh-CN" dirty="0" smtClean="0">
                <a:latin typeface="+mn-ea"/>
                <a:ea typeface="+mn-ea"/>
              </a:rPr>
              <a:t>B</a:t>
            </a:r>
            <a:r>
              <a:rPr lang="zh-CN" altLang="en-US" dirty="0" smtClean="0">
                <a:latin typeface="+mn-ea"/>
                <a:ea typeface="+mn-ea"/>
              </a:rPr>
              <a:t>都能访问服务器，但是它们之间不能互相访问。此时交换机连接主机和服务器的端口，以及交换机互连的端口都配置为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类型。交换机连接主机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>
                <a:latin typeface="+mn-ea"/>
                <a:ea typeface="+mn-ea"/>
              </a:rPr>
              <a:t>的端口的</a:t>
            </a:r>
            <a:r>
              <a:rPr lang="en-US" altLang="zh-CN" dirty="0" smtClean="0">
                <a:latin typeface="+mn-ea"/>
                <a:ea typeface="+mn-ea"/>
              </a:rPr>
              <a:t>PVID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 smtClean="0">
                <a:latin typeface="+mn-ea"/>
                <a:ea typeface="+mn-ea"/>
              </a:rPr>
              <a:t>，连接主机</a:t>
            </a:r>
            <a:r>
              <a:rPr lang="en-US" altLang="zh-CN" dirty="0" smtClean="0">
                <a:latin typeface="+mn-ea"/>
                <a:ea typeface="+mn-ea"/>
              </a:rPr>
              <a:t>B</a:t>
            </a:r>
            <a:r>
              <a:rPr lang="zh-CN" altLang="en-US" dirty="0" smtClean="0">
                <a:latin typeface="+mn-ea"/>
                <a:ea typeface="+mn-ea"/>
              </a:rPr>
              <a:t>的端口的</a:t>
            </a:r>
            <a:r>
              <a:rPr lang="en-US" altLang="zh-CN" dirty="0" smtClean="0">
                <a:latin typeface="+mn-ea"/>
                <a:ea typeface="+mn-ea"/>
              </a:rPr>
              <a:t>PVID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，连接服务器的端口的</a:t>
            </a:r>
            <a:r>
              <a:rPr lang="en-US" altLang="zh-CN" dirty="0" smtClean="0">
                <a:latin typeface="+mn-ea"/>
                <a:ea typeface="+mn-ea"/>
              </a:rPr>
              <a:t>PVID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en-US" altLang="zh-CN" dirty="0" smtClean="0">
                <a:latin typeface="+mn-ea"/>
                <a:ea typeface="+mn-ea"/>
              </a:rPr>
              <a:t>100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44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Hybrid</a:t>
            </a:r>
            <a:r>
              <a:rPr lang="zh-CN" altLang="en-US" smtClean="0"/>
              <a:t>端口收发数据帧的规则如下：</a:t>
            </a:r>
          </a:p>
          <a:p>
            <a:r>
              <a:rPr lang="zh-CN" altLang="en-US" smtClean="0"/>
              <a:t>当接收到对端设备发送的不带</a:t>
            </a:r>
            <a:r>
              <a:rPr lang="en-US" altLang="zh-CN" smtClean="0"/>
              <a:t>Tag</a:t>
            </a:r>
            <a:r>
              <a:rPr lang="zh-CN" altLang="en-US" smtClean="0"/>
              <a:t>的数据帧时，会添加该端口的</a:t>
            </a:r>
            <a:r>
              <a:rPr lang="en-US" altLang="zh-CN" smtClean="0"/>
              <a:t>PVID</a:t>
            </a:r>
            <a:r>
              <a:rPr lang="zh-CN" altLang="en-US" smtClean="0"/>
              <a:t>，如果</a:t>
            </a:r>
            <a:r>
              <a:rPr lang="en-US" altLang="zh-CN" smtClean="0"/>
              <a:t>PVID</a:t>
            </a:r>
            <a:r>
              <a:rPr lang="zh-CN" altLang="en-US" smtClean="0"/>
              <a:t>在允许通过的</a:t>
            </a:r>
            <a:r>
              <a:rPr lang="en-US" altLang="zh-CN" smtClean="0"/>
              <a:t>VLAN ID</a:t>
            </a:r>
            <a:r>
              <a:rPr lang="zh-CN" altLang="en-US" smtClean="0"/>
              <a:t>列表中，则接收该报文，否则丢弃该报文。当接收到对端设备发送的带</a:t>
            </a:r>
            <a:r>
              <a:rPr lang="en-US" altLang="zh-CN" smtClean="0"/>
              <a:t>Tag</a:t>
            </a:r>
            <a:r>
              <a:rPr lang="zh-CN" altLang="en-US" smtClean="0"/>
              <a:t>的数据帧时，检查</a:t>
            </a:r>
            <a:r>
              <a:rPr lang="en-US" altLang="zh-CN" smtClean="0"/>
              <a:t>VLAN ID</a:t>
            </a:r>
            <a:r>
              <a:rPr lang="zh-CN" altLang="en-US" smtClean="0"/>
              <a:t>是否在允许通过的</a:t>
            </a:r>
            <a:r>
              <a:rPr lang="en-US" altLang="zh-CN" smtClean="0"/>
              <a:t>VLAN ID</a:t>
            </a:r>
            <a:r>
              <a:rPr lang="zh-CN" altLang="en-US" smtClean="0"/>
              <a:t>列表中。如果</a:t>
            </a:r>
            <a:r>
              <a:rPr lang="en-US" altLang="zh-CN" smtClean="0"/>
              <a:t>VLAN ID</a:t>
            </a:r>
            <a:r>
              <a:rPr lang="zh-CN" altLang="en-US" smtClean="0"/>
              <a:t>在接口允许通过的</a:t>
            </a:r>
            <a:r>
              <a:rPr lang="en-US" altLang="zh-CN" smtClean="0"/>
              <a:t>VLAN ID</a:t>
            </a:r>
            <a:r>
              <a:rPr lang="zh-CN" altLang="en-US" smtClean="0"/>
              <a:t>列表中，则接收该报文，否则丢弃该报文。</a:t>
            </a:r>
            <a:endParaRPr lang="en-US" altLang="zh-CN" smtClean="0"/>
          </a:p>
          <a:p>
            <a:r>
              <a:rPr lang="en-US" altLang="zh-CN" smtClean="0"/>
              <a:t>Hybrid</a:t>
            </a:r>
            <a:r>
              <a:rPr lang="zh-CN" altLang="en-US" smtClean="0"/>
              <a:t>端口发送数据帧时，将检查该接口是否允许该</a:t>
            </a:r>
            <a:r>
              <a:rPr lang="en-US" altLang="zh-CN" smtClean="0"/>
              <a:t>VLAN</a:t>
            </a:r>
            <a:r>
              <a:rPr lang="zh-CN" altLang="en-US" smtClean="0"/>
              <a:t>数据帧通过。如果允许通过，则可以通过命令配置发送时是否携带</a:t>
            </a:r>
            <a:r>
              <a:rPr lang="en-US" altLang="zh-CN" smtClean="0"/>
              <a:t>Tag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配置</a:t>
            </a:r>
            <a:r>
              <a:rPr lang="en-US" altLang="zh-CN" smtClean="0"/>
              <a:t>port hybrid tagged vlan vlan-id</a:t>
            </a:r>
            <a:r>
              <a:rPr lang="zh-CN" altLang="en-US" smtClean="0"/>
              <a:t>命令后，接口发送该</a:t>
            </a:r>
            <a:r>
              <a:rPr lang="en-US" altLang="zh-CN" smtClean="0"/>
              <a:t>vlan-id</a:t>
            </a:r>
            <a:r>
              <a:rPr lang="zh-CN" altLang="en-US" smtClean="0"/>
              <a:t>的数据帧时，不剥离帧中的</a:t>
            </a:r>
            <a:r>
              <a:rPr lang="en-US" altLang="zh-CN" smtClean="0"/>
              <a:t>VLAN Tag</a:t>
            </a:r>
            <a:r>
              <a:rPr lang="zh-CN" altLang="en-US" smtClean="0"/>
              <a:t>，直接发送。该命令一般配置在连接交换机的端口上。</a:t>
            </a:r>
            <a:endParaRPr lang="en-US" altLang="zh-CN" smtClean="0"/>
          </a:p>
          <a:p>
            <a:r>
              <a:rPr lang="zh-CN" altLang="en-US" smtClean="0"/>
              <a:t>配置</a:t>
            </a:r>
            <a:r>
              <a:rPr lang="en-US" altLang="zh-CN" smtClean="0"/>
              <a:t>port hybrid untagged vlan vlan-id</a:t>
            </a:r>
            <a:r>
              <a:rPr lang="zh-CN" altLang="en-US" smtClean="0"/>
              <a:t>命令后，接口在发送</a:t>
            </a:r>
            <a:r>
              <a:rPr lang="en-US" altLang="zh-CN" smtClean="0"/>
              <a:t>vlan-id</a:t>
            </a:r>
            <a:r>
              <a:rPr lang="zh-CN" altLang="en-US" smtClean="0"/>
              <a:t>的数据帧时，会将帧中的</a:t>
            </a:r>
            <a:r>
              <a:rPr lang="en-US" altLang="zh-CN" smtClean="0"/>
              <a:t>VLAN Tag</a:t>
            </a:r>
            <a:r>
              <a:rPr lang="zh-CN" altLang="en-US" smtClean="0"/>
              <a:t>剥离掉再发送出去。该命令一般配置在连接主机的端口上。</a:t>
            </a:r>
            <a:endParaRPr lang="en-US" altLang="zh-CN" smtClean="0"/>
          </a:p>
          <a:p>
            <a:r>
              <a:rPr lang="zh-CN" altLang="en-US" smtClean="0"/>
              <a:t>本例介绍了主机</a:t>
            </a:r>
            <a:r>
              <a:rPr lang="en-US" altLang="zh-CN" smtClean="0"/>
              <a:t>A</a:t>
            </a:r>
            <a:r>
              <a:rPr lang="zh-CN" altLang="en-US" smtClean="0"/>
              <a:t>和主机</a:t>
            </a:r>
            <a:r>
              <a:rPr lang="en-US" altLang="zh-CN" smtClean="0"/>
              <a:t>B</a:t>
            </a:r>
            <a:r>
              <a:rPr lang="zh-CN" altLang="en-US" smtClean="0"/>
              <a:t>发送数据给服务器的情况。在</a:t>
            </a:r>
            <a:r>
              <a:rPr lang="en-US" altLang="zh-CN" smtClean="0"/>
              <a:t>SWA</a:t>
            </a:r>
            <a:r>
              <a:rPr lang="zh-CN" altLang="en-US" smtClean="0"/>
              <a:t>和</a:t>
            </a:r>
            <a:r>
              <a:rPr lang="en-US" altLang="zh-CN" smtClean="0"/>
              <a:t>SWB</a:t>
            </a:r>
            <a:r>
              <a:rPr lang="zh-CN" altLang="en-US" smtClean="0"/>
              <a:t>互连的端口上配置了</a:t>
            </a:r>
            <a:r>
              <a:rPr lang="en-US" altLang="zh-CN" smtClean="0"/>
              <a:t>port hybrid tagged vlan 2 3 100</a:t>
            </a:r>
            <a:r>
              <a:rPr lang="zh-CN" altLang="en-US" smtClean="0"/>
              <a:t>命令后，</a:t>
            </a:r>
            <a:r>
              <a:rPr lang="en-US" altLang="zh-CN" smtClean="0"/>
              <a:t>SWA</a:t>
            </a:r>
            <a:r>
              <a:rPr lang="zh-CN" altLang="en-US" smtClean="0"/>
              <a:t>和</a:t>
            </a:r>
            <a:r>
              <a:rPr lang="en-US" altLang="zh-CN" smtClean="0"/>
              <a:t>SWB</a:t>
            </a:r>
            <a:r>
              <a:rPr lang="zh-CN" altLang="en-US" smtClean="0"/>
              <a:t>之间的链路上传输的都是带</a:t>
            </a:r>
            <a:r>
              <a:rPr lang="en-US" altLang="zh-CN" smtClean="0"/>
              <a:t>Tag</a:t>
            </a:r>
            <a:r>
              <a:rPr lang="zh-CN" altLang="en-US" smtClean="0"/>
              <a:t>标签的数据帧。在</a:t>
            </a:r>
            <a:r>
              <a:rPr lang="en-US" altLang="zh-CN" smtClean="0"/>
              <a:t>SWB</a:t>
            </a:r>
            <a:r>
              <a:rPr lang="zh-CN" altLang="en-US" smtClean="0"/>
              <a:t>连接服务器的端口上配置了</a:t>
            </a:r>
            <a:r>
              <a:rPr lang="en-US" altLang="zh-CN" smtClean="0"/>
              <a:t>port hybrid untagged vlan 2 3</a:t>
            </a:r>
            <a:r>
              <a:rPr lang="zh-CN" altLang="en-US" smtClean="0"/>
              <a:t>，主机</a:t>
            </a:r>
            <a:r>
              <a:rPr lang="en-US" altLang="zh-CN" smtClean="0"/>
              <a:t>A</a:t>
            </a:r>
            <a:r>
              <a:rPr lang="zh-CN" altLang="en-US" smtClean="0"/>
              <a:t>和主机</a:t>
            </a:r>
            <a:r>
              <a:rPr lang="en-US" altLang="zh-CN" smtClean="0"/>
              <a:t>B</a:t>
            </a:r>
            <a:r>
              <a:rPr lang="zh-CN" altLang="en-US" smtClean="0"/>
              <a:t>发送的数据会被剥离</a:t>
            </a:r>
            <a:r>
              <a:rPr lang="en-US" altLang="zh-CN" smtClean="0"/>
              <a:t>VLAN</a:t>
            </a:r>
            <a:r>
              <a:rPr lang="zh-CN" altLang="en-US" smtClean="0"/>
              <a:t>标签后转发到服务器。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08324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的划分包括如下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种方法：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基于端口划分：根据交换机的端口编号来划分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。通过为交换机的每个端口配置不同的</a:t>
            </a:r>
            <a:r>
              <a:rPr lang="en-US" altLang="zh-CN" dirty="0" smtClean="0"/>
              <a:t>PVID</a:t>
            </a:r>
            <a:r>
              <a:rPr lang="zh-CN" altLang="en-US" dirty="0" smtClean="0"/>
              <a:t>，来将不同端口划分到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中。初始情况下，</a:t>
            </a:r>
            <a:r>
              <a:rPr lang="en-US" altLang="zh-CN" dirty="0" smtClean="0"/>
              <a:t>X7</a:t>
            </a:r>
            <a:r>
              <a:rPr lang="zh-CN" altLang="en-US" dirty="0" smtClean="0"/>
              <a:t>系列交换机的端口处于</a:t>
            </a:r>
            <a:r>
              <a:rPr lang="en-US" altLang="zh-CN" dirty="0" smtClean="0"/>
              <a:t>VLAN1</a:t>
            </a:r>
            <a:r>
              <a:rPr lang="zh-CN" altLang="en-US" dirty="0" smtClean="0"/>
              <a:t>中。此方法配置简单，但是当主机移动位置时，需要重新配置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地址划分：根据主机网卡的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地址划分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。此划分方法需要网络管理员提前配置网络中的主机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地址和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的映射关系。如果交换机收到不带标签的数据帧，会查找之前配置的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映射表，根据数据帧中携带的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地址来添加相应的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标签。在使用此方法配置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时，即使主机移动位置也不需要重新配置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子网划分：交换机在收到不带标签的数据帧时，根据报文携带的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地址给数据帧添加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标签。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基于协议划分：根据数据帧的协议类型（或协议族类型）、封装格式来分配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。网络管理员需要首先配置协议类型和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之间的映射关系。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基于策略划分：使用几个条件的组合来分配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标签。这些条件包括</a:t>
            </a:r>
            <a:r>
              <a:rPr lang="en-US" altLang="zh-CN" dirty="0" smtClean="0"/>
              <a:t>IP</a:t>
            </a:r>
            <a:r>
              <a:rPr lang="zh-CN" altLang="en-US" dirty="0" smtClean="0"/>
              <a:t>子网、端口和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地址等。只有当所有条件都匹配时，交换机才为数据帧添加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标签。另外，针对每一条策略都是需要手工配置的。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968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在交换机上划分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时，需要首先创建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。在交换机上执行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 &lt;</a:t>
            </a:r>
            <a:r>
              <a:rPr lang="en-US" altLang="zh-CN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-id&gt;</a:t>
            </a:r>
            <a:r>
              <a:rPr lang="zh-CN" altLang="en-US" dirty="0" smtClean="0">
                <a:latin typeface="+mn-ea"/>
                <a:ea typeface="+mn-ea"/>
              </a:rPr>
              <a:t>命令，创建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。如本例所示，执行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 10</a:t>
            </a:r>
            <a:r>
              <a:rPr lang="zh-CN" altLang="en-US" dirty="0" smtClean="0">
                <a:latin typeface="+mn-ea"/>
                <a:ea typeface="+mn-ea"/>
              </a:rPr>
              <a:t>命令后，就创建了</a:t>
            </a:r>
            <a:r>
              <a:rPr lang="en-US" altLang="zh-CN" dirty="0" smtClean="0">
                <a:latin typeface="+mn-ea"/>
                <a:ea typeface="+mn-ea"/>
              </a:rPr>
              <a:t>VLAN 10</a:t>
            </a:r>
            <a:r>
              <a:rPr lang="zh-CN" altLang="en-US" dirty="0" smtClean="0">
                <a:latin typeface="+mn-ea"/>
                <a:ea typeface="+mn-ea"/>
              </a:rPr>
              <a:t>，并进入了</a:t>
            </a:r>
            <a:r>
              <a:rPr lang="en-US" altLang="zh-CN" dirty="0" smtClean="0">
                <a:latin typeface="+mn-ea"/>
                <a:ea typeface="+mn-ea"/>
              </a:rPr>
              <a:t>VLAN 10</a:t>
            </a:r>
            <a:r>
              <a:rPr lang="zh-CN" altLang="en-US" dirty="0" smtClean="0">
                <a:latin typeface="+mn-ea"/>
                <a:ea typeface="+mn-ea"/>
              </a:rPr>
              <a:t>视图。</a:t>
            </a:r>
            <a:r>
              <a:rPr lang="en-US" altLang="zh-CN" dirty="0" smtClean="0">
                <a:latin typeface="+mn-ea"/>
                <a:ea typeface="+mn-ea"/>
              </a:rPr>
              <a:t>VLAN ID</a:t>
            </a:r>
            <a:r>
              <a:rPr lang="zh-CN" altLang="en-US" dirty="0" smtClean="0">
                <a:latin typeface="+mn-ea"/>
                <a:ea typeface="+mn-ea"/>
              </a:rPr>
              <a:t>的取值范围是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到</a:t>
            </a:r>
            <a:r>
              <a:rPr lang="en-US" altLang="zh-CN" dirty="0" smtClean="0">
                <a:latin typeface="+mn-ea"/>
                <a:ea typeface="+mn-ea"/>
              </a:rPr>
              <a:t>4094。</a:t>
            </a:r>
            <a:r>
              <a:rPr lang="zh-CN" altLang="en-US" dirty="0" smtClean="0">
                <a:latin typeface="+mn-ea"/>
                <a:ea typeface="+mn-ea"/>
              </a:rPr>
              <a:t>如需创建多个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，可以在交换机上执行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b="1" dirty="0" smtClean="0">
                <a:latin typeface="+mn-ea"/>
                <a:ea typeface="+mn-ea"/>
              </a:rPr>
              <a:t> batch</a:t>
            </a:r>
            <a:r>
              <a:rPr lang="en-US" altLang="zh-CN" dirty="0" smtClean="0">
                <a:latin typeface="+mn-ea"/>
                <a:ea typeface="+mn-ea"/>
              </a:rPr>
              <a:t> { </a:t>
            </a:r>
            <a:r>
              <a:rPr lang="en-US" altLang="zh-CN" i="1" dirty="0" smtClean="0">
                <a:latin typeface="+mn-ea"/>
                <a:ea typeface="+mn-ea"/>
              </a:rPr>
              <a:t>vlan-id1</a:t>
            </a:r>
            <a:r>
              <a:rPr lang="en-US" altLang="zh-CN" dirty="0" smtClean="0">
                <a:latin typeface="+mn-ea"/>
                <a:ea typeface="+mn-ea"/>
              </a:rPr>
              <a:t> [ </a:t>
            </a:r>
            <a:r>
              <a:rPr lang="en-US" altLang="zh-CN" b="1" dirty="0" smtClean="0">
                <a:latin typeface="+mn-ea"/>
                <a:ea typeface="+mn-ea"/>
              </a:rPr>
              <a:t>to</a:t>
            </a:r>
            <a:r>
              <a:rPr lang="en-US" altLang="zh-CN" dirty="0" smtClean="0">
                <a:latin typeface="+mn-ea"/>
                <a:ea typeface="+mn-ea"/>
              </a:rPr>
              <a:t> </a:t>
            </a:r>
            <a:r>
              <a:rPr lang="en-US" altLang="zh-CN" i="1" dirty="0" smtClean="0">
                <a:latin typeface="+mn-ea"/>
                <a:ea typeface="+mn-ea"/>
              </a:rPr>
              <a:t>vlan-id2</a:t>
            </a:r>
            <a:r>
              <a:rPr lang="en-US" altLang="zh-CN" dirty="0" smtClean="0">
                <a:latin typeface="+mn-ea"/>
                <a:ea typeface="+mn-ea"/>
              </a:rPr>
              <a:t> ] }</a:t>
            </a:r>
            <a:r>
              <a:rPr lang="zh-CN" altLang="en-US" dirty="0" smtClean="0">
                <a:latin typeface="+mn-ea"/>
                <a:ea typeface="+mn-ea"/>
              </a:rPr>
              <a:t>命令，以创建多个连续的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。也可以执行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b="1" dirty="0" smtClean="0">
                <a:latin typeface="+mn-ea"/>
                <a:ea typeface="+mn-ea"/>
              </a:rPr>
              <a:t> batch</a:t>
            </a:r>
            <a:r>
              <a:rPr lang="en-US" altLang="zh-CN" dirty="0" smtClean="0">
                <a:latin typeface="+mn-ea"/>
                <a:ea typeface="+mn-ea"/>
              </a:rPr>
              <a:t> { </a:t>
            </a:r>
            <a:r>
              <a:rPr lang="en-US" altLang="zh-CN" i="1" dirty="0" smtClean="0">
                <a:latin typeface="+mn-ea"/>
                <a:ea typeface="+mn-ea"/>
              </a:rPr>
              <a:t>vlan-id1</a:t>
            </a:r>
            <a:r>
              <a:rPr lang="en-US" altLang="zh-CN" dirty="0" smtClean="0">
                <a:latin typeface="+mn-ea"/>
                <a:ea typeface="+mn-ea"/>
              </a:rPr>
              <a:t> </a:t>
            </a:r>
            <a:r>
              <a:rPr lang="en-US" altLang="zh-CN" i="1" dirty="0" smtClean="0">
                <a:latin typeface="+mn-ea"/>
                <a:ea typeface="+mn-ea"/>
              </a:rPr>
              <a:t>vlan-id2 </a:t>
            </a:r>
            <a:r>
              <a:rPr lang="en-US" altLang="zh-CN" dirty="0" smtClean="0">
                <a:latin typeface="+mn-ea"/>
                <a:ea typeface="+mn-ea"/>
              </a:rPr>
              <a:t>}</a:t>
            </a:r>
            <a:r>
              <a:rPr lang="zh-CN" altLang="en-US" dirty="0" smtClean="0">
                <a:latin typeface="+mn-ea"/>
                <a:ea typeface="+mn-ea"/>
              </a:rPr>
              <a:t>命令，创建多个不连续的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号之间需要有空格。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207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创建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后，可以执行</a:t>
            </a:r>
            <a:r>
              <a:rPr lang="en-US" altLang="zh-CN" b="1" dirty="0" smtClean="0">
                <a:latin typeface="+mn-ea"/>
                <a:ea typeface="+mn-ea"/>
              </a:rPr>
              <a:t>display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命令验证配置结果。如果不指定任何参数，则该命令将显示所有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的简要信息。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display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 [ </a:t>
            </a:r>
            <a:r>
              <a:rPr lang="en-US" altLang="zh-CN" i="1" dirty="0" err="1" smtClean="0">
                <a:latin typeface="+mn-ea"/>
                <a:ea typeface="+mn-ea"/>
              </a:rPr>
              <a:t>vlan</a:t>
            </a:r>
            <a:r>
              <a:rPr lang="en-US" altLang="zh-CN" i="1" dirty="0" smtClean="0">
                <a:latin typeface="+mn-ea"/>
                <a:ea typeface="+mn-ea"/>
              </a:rPr>
              <a:t>-id</a:t>
            </a:r>
            <a:r>
              <a:rPr lang="en-US" altLang="zh-CN" dirty="0" smtClean="0">
                <a:latin typeface="+mn-ea"/>
                <a:ea typeface="+mn-ea"/>
              </a:rPr>
              <a:t> [ </a:t>
            </a:r>
            <a:r>
              <a:rPr lang="en-US" altLang="zh-CN" b="1" dirty="0" smtClean="0">
                <a:latin typeface="+mn-ea"/>
                <a:ea typeface="+mn-ea"/>
              </a:rPr>
              <a:t>verbose</a:t>
            </a:r>
            <a:r>
              <a:rPr lang="en-US" altLang="zh-CN" dirty="0" smtClean="0">
                <a:latin typeface="+mn-ea"/>
                <a:ea typeface="+mn-ea"/>
              </a:rPr>
              <a:t> ] ]</a:t>
            </a:r>
            <a:r>
              <a:rPr lang="zh-CN" altLang="en-US" dirty="0" smtClean="0">
                <a:latin typeface="+mn-ea"/>
                <a:ea typeface="+mn-ea"/>
              </a:rPr>
              <a:t>命令，可以查看指定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的详细信息，包括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ID</a:t>
            </a:r>
            <a:r>
              <a:rPr lang="zh-CN" altLang="en-US" dirty="0" smtClean="0">
                <a:latin typeface="+mn-ea"/>
                <a:ea typeface="+mn-ea"/>
              </a:rPr>
              <a:t>、类型、描述、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的状态、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中的端口、以及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中端口的模式等。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display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 </a:t>
            </a:r>
            <a:r>
              <a:rPr lang="en-US" altLang="zh-CN" i="1" dirty="0" err="1" smtClean="0">
                <a:latin typeface="+mn-ea"/>
                <a:ea typeface="+mn-ea"/>
              </a:rPr>
              <a:t>vlan</a:t>
            </a:r>
            <a:r>
              <a:rPr lang="en-US" altLang="zh-CN" i="1" dirty="0" smtClean="0">
                <a:latin typeface="+mn-ea"/>
                <a:ea typeface="+mn-ea"/>
              </a:rPr>
              <a:t>-id</a:t>
            </a:r>
            <a:r>
              <a:rPr lang="en-US" altLang="zh-CN" dirty="0" smtClean="0">
                <a:latin typeface="+mn-ea"/>
                <a:ea typeface="+mn-ea"/>
              </a:rPr>
              <a:t> </a:t>
            </a:r>
            <a:r>
              <a:rPr lang="en-US" altLang="zh-CN" b="1" dirty="0" smtClean="0">
                <a:latin typeface="+mn-ea"/>
                <a:ea typeface="+mn-ea"/>
              </a:rPr>
              <a:t>statistics</a:t>
            </a:r>
            <a:r>
              <a:rPr lang="zh-CN" altLang="en-US" dirty="0" smtClean="0">
                <a:latin typeface="+mn-ea"/>
                <a:ea typeface="+mn-ea"/>
              </a:rPr>
              <a:t>命令，可以查看指定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中的流量统计信息。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display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 </a:t>
            </a:r>
            <a:r>
              <a:rPr lang="en-US" altLang="zh-CN" b="1" dirty="0" smtClean="0">
                <a:latin typeface="+mn-ea"/>
                <a:ea typeface="+mn-ea"/>
              </a:rPr>
              <a:t>summary</a:t>
            </a:r>
            <a:r>
              <a:rPr lang="zh-CN" altLang="en-US" dirty="0" smtClean="0">
                <a:latin typeface="+mn-ea"/>
                <a:ea typeface="+mn-ea"/>
              </a:rPr>
              <a:t>命令，可以查看系统中所有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的汇总信息。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596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华为</a:t>
            </a:r>
            <a:r>
              <a:rPr lang="en-US" altLang="zh-CN" dirty="0" smtClean="0">
                <a:latin typeface="+mn-ea"/>
                <a:ea typeface="+mn-ea"/>
              </a:rPr>
              <a:t>X7</a:t>
            </a:r>
            <a:r>
              <a:rPr lang="zh-CN" altLang="en-US" dirty="0" smtClean="0">
                <a:latin typeface="+mn-ea"/>
                <a:ea typeface="+mn-ea"/>
              </a:rPr>
              <a:t>系列交换机上，默认的端口类型是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配置端口类型的命令是</a:t>
            </a:r>
            <a:r>
              <a:rPr lang="en-US" altLang="zh-CN" b="1" dirty="0" smtClean="0">
                <a:latin typeface="+mn-ea"/>
                <a:ea typeface="+mn-ea"/>
              </a:rPr>
              <a:t>port link-type </a:t>
            </a:r>
            <a:r>
              <a:rPr lang="en-US" altLang="zh-CN" i="1" dirty="0" smtClean="0">
                <a:latin typeface="+mn-ea"/>
                <a:ea typeface="+mn-ea"/>
              </a:rPr>
              <a:t>&lt;type&gt;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i="1" dirty="0" smtClean="0">
                <a:latin typeface="+mn-ea"/>
                <a:ea typeface="+mn-ea"/>
              </a:rPr>
              <a:t>type</a:t>
            </a:r>
            <a:r>
              <a:rPr lang="zh-CN" altLang="en-US" dirty="0" smtClean="0">
                <a:latin typeface="+mn-ea"/>
                <a:ea typeface="+mn-ea"/>
              </a:rPr>
              <a:t>可以配置为</a:t>
            </a:r>
            <a:r>
              <a:rPr lang="en-US" altLang="zh-CN" dirty="0" smtClean="0">
                <a:latin typeface="+mn-ea"/>
                <a:ea typeface="+mn-ea"/>
              </a:rPr>
              <a:t>Access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Trunk</a:t>
            </a:r>
            <a:r>
              <a:rPr lang="zh-CN" altLang="en-US" dirty="0" smtClean="0">
                <a:latin typeface="+mn-ea"/>
                <a:ea typeface="+mn-ea"/>
              </a:rPr>
              <a:t>或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。需要注意的是，如果查看端口配置时没有发现端口类型信息，说明端口使用了默认的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端口链路类型。当修改端口类型时，必须先恢复端口的默认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配置，使端口属于缺省的</a:t>
            </a:r>
            <a:r>
              <a:rPr lang="en-US" altLang="zh-CN" dirty="0" smtClean="0">
                <a:latin typeface="+mn-ea"/>
                <a:ea typeface="+mn-ea"/>
              </a:rPr>
              <a:t>VLAN 1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517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 smtClean="0"/>
              <a:t>可以使用两种方法把端口加入到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第一种方法是进入到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视图，执行</a:t>
            </a:r>
            <a:r>
              <a:rPr lang="en-US" altLang="zh-CN" dirty="0" smtClean="0"/>
              <a:t>port &lt;interface&gt;</a:t>
            </a:r>
            <a:r>
              <a:rPr lang="zh-CN" altLang="en-US" dirty="0" smtClean="0"/>
              <a:t>命令，把端口加入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第二种方法是进入到接口视图，执行</a:t>
            </a:r>
            <a:r>
              <a:rPr lang="en-US" altLang="zh-CN" dirty="0" smtClean="0"/>
              <a:t>port default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-id&gt;</a:t>
            </a:r>
            <a:r>
              <a:rPr lang="zh-CN" altLang="en-US" dirty="0" smtClean="0"/>
              <a:t>命令，把端口加入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-id</a:t>
            </a:r>
            <a:r>
              <a:rPr lang="zh-CN" altLang="en-US" dirty="0" smtClean="0"/>
              <a:t>是指端口要加入的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9892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display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命令，可以确认端口是否已经加入到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中。在本示例中，端口</a:t>
            </a:r>
            <a:r>
              <a:rPr lang="en-US" altLang="zh-CN" dirty="0" smtClean="0">
                <a:latin typeface="+mn-ea"/>
                <a:ea typeface="+mn-ea"/>
              </a:rPr>
              <a:t>GigabitEthernet0/0/5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GigabitEthernet0/0/7</a:t>
            </a:r>
            <a:r>
              <a:rPr lang="zh-CN" altLang="en-US" dirty="0" smtClean="0">
                <a:latin typeface="+mn-ea"/>
                <a:ea typeface="+mn-ea"/>
              </a:rPr>
              <a:t>分别加入了</a:t>
            </a:r>
            <a:r>
              <a:rPr lang="en-US" altLang="zh-CN" dirty="0" smtClean="0">
                <a:latin typeface="+mn-ea"/>
                <a:ea typeface="+mn-ea"/>
              </a:rPr>
              <a:t>VLAN 3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VLAN 2。</a:t>
            </a:r>
            <a:r>
              <a:rPr lang="en-US" altLang="zh-CN" b="1" dirty="0" smtClean="0">
                <a:latin typeface="+mn-ea"/>
                <a:ea typeface="+mn-ea"/>
              </a:rPr>
              <a:t>UT</a:t>
            </a:r>
            <a:r>
              <a:rPr lang="zh-CN" altLang="en-US" dirty="0" smtClean="0">
                <a:latin typeface="+mn-ea"/>
                <a:ea typeface="+mn-ea"/>
              </a:rPr>
              <a:t>表明该端口发送数据帧时，会剥离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标签，即此端口是一个</a:t>
            </a:r>
            <a:r>
              <a:rPr lang="en-US" altLang="zh-CN" dirty="0" smtClean="0">
                <a:latin typeface="+mn-ea"/>
                <a:ea typeface="+mn-ea"/>
              </a:rPr>
              <a:t>Access</a:t>
            </a:r>
            <a:r>
              <a:rPr lang="zh-CN" altLang="en-US" dirty="0" smtClean="0">
                <a:latin typeface="+mn-ea"/>
                <a:ea typeface="+mn-ea"/>
              </a:rPr>
              <a:t>端口或不带标签的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端口。</a:t>
            </a:r>
            <a:r>
              <a:rPr lang="en-US" altLang="zh-CN" b="1" dirty="0" smtClean="0">
                <a:latin typeface="+mn-ea"/>
                <a:ea typeface="+mn-ea"/>
              </a:rPr>
              <a:t>U</a:t>
            </a:r>
            <a:r>
              <a:rPr lang="zh-CN" altLang="en-US" dirty="0" smtClean="0">
                <a:latin typeface="+mn-ea"/>
                <a:ea typeface="+mn-ea"/>
              </a:rPr>
              <a:t>或</a:t>
            </a:r>
            <a:r>
              <a:rPr lang="en-US" altLang="zh-CN" b="1" dirty="0" smtClean="0">
                <a:latin typeface="+mn-ea"/>
                <a:ea typeface="+mn-ea"/>
              </a:rPr>
              <a:t>D</a:t>
            </a:r>
            <a:r>
              <a:rPr lang="zh-CN" altLang="en-US" dirty="0" smtClean="0">
                <a:latin typeface="+mn-ea"/>
                <a:ea typeface="+mn-ea"/>
              </a:rPr>
              <a:t>分别表示链路当前是</a:t>
            </a:r>
            <a:r>
              <a:rPr lang="en-US" altLang="zh-CN" dirty="0" smtClean="0">
                <a:latin typeface="+mn-ea"/>
                <a:ea typeface="+mn-ea"/>
              </a:rPr>
              <a:t>Up</a:t>
            </a:r>
            <a:r>
              <a:rPr lang="zh-CN" altLang="en-US" dirty="0" smtClean="0">
                <a:latin typeface="+mn-ea"/>
                <a:ea typeface="+mn-ea"/>
              </a:rPr>
              <a:t>状态或</a:t>
            </a:r>
            <a:r>
              <a:rPr lang="en-US" altLang="zh-CN" dirty="0" smtClean="0">
                <a:latin typeface="+mn-ea"/>
                <a:ea typeface="+mn-ea"/>
              </a:rPr>
              <a:t>Down</a:t>
            </a:r>
            <a:r>
              <a:rPr lang="zh-CN" altLang="en-US" dirty="0" smtClean="0">
                <a:latin typeface="+mn-ea"/>
                <a:ea typeface="+mn-ea"/>
              </a:rPr>
              <a:t>状态。</a:t>
            </a:r>
          </a:p>
        </p:txBody>
      </p:sp>
    </p:spTree>
    <p:extLst>
      <p:ext uri="{BB962C8B-B14F-4D97-AF65-F5344CB8AC3E}">
        <p14:creationId xmlns:p14="http://schemas.microsoft.com/office/powerpoint/2010/main" val="3662318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配置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时，应先使用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link-type trunk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命令修改端口的类型为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，然后再配置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端口允许哪些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的数据帧通过。执行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trunk allow-pass </a:t>
            </a:r>
            <a:r>
              <a:rPr lang="en-US" altLang="zh-CN" b="1" dirty="0" err="1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{ { </a:t>
            </a:r>
            <a:r>
              <a:rPr lang="en-US" altLang="zh-CN" i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vlan-id1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[ 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to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</a:t>
            </a:r>
            <a:r>
              <a:rPr lang="en-US" altLang="zh-CN" i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vlan-id2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] } | 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all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}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命令，可以配置端口允许的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all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表示允许所有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的数据帧通过。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执行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trunk </a:t>
            </a:r>
            <a:r>
              <a:rPr lang="en-US" altLang="zh-CN" b="1" dirty="0" err="1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pvid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</a:t>
            </a:r>
            <a:r>
              <a:rPr lang="en-US" altLang="zh-CN" i="1" dirty="0" err="1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i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-id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命令，可以修改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PVID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。修改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PVID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之后，需要注意：缺省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不一定是端口允许通过的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。只有使用命令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trunk allow-pass </a:t>
            </a:r>
            <a:r>
              <a:rPr lang="en-US" altLang="zh-CN" b="1" dirty="0" err="1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{ { </a:t>
            </a:r>
            <a:r>
              <a:rPr lang="en-US" altLang="zh-CN" i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vlan-id1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[ 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to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</a:t>
            </a:r>
            <a:r>
              <a:rPr lang="en-US" altLang="zh-CN" i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vlan-id2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] } | 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all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 }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允许缺省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数据通过，才能转发缺省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的数据帧。交换机的所有端口默认允许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的数据通过。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在本示例中，将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SWA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G0/0/1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端口配置为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端口，该端口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PVID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默认为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。配置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port trunk allow-pass </a:t>
            </a:r>
            <a:r>
              <a:rPr lang="en-US" altLang="zh-CN" b="1" dirty="0" err="1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2 3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命令之后，该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Trunk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允许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 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VLAN 3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的数据流量通过。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8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5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display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命令可以查看修改后的配置。</a:t>
            </a:r>
            <a:r>
              <a:rPr lang="en-US" altLang="zh-CN" dirty="0" smtClean="0">
                <a:latin typeface="+mn-ea"/>
                <a:ea typeface="+mn-ea"/>
              </a:rPr>
              <a:t>TG</a:t>
            </a:r>
            <a:r>
              <a:rPr lang="zh-CN" altLang="en-US" dirty="0" smtClean="0">
                <a:latin typeface="+mn-ea"/>
                <a:ea typeface="+mn-ea"/>
              </a:rPr>
              <a:t>表明该端口在转发对应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的数据帧时，不会剥离标签，直接进行转发，该端口可以是</a:t>
            </a:r>
            <a:r>
              <a:rPr lang="en-US" altLang="zh-CN" dirty="0" smtClean="0">
                <a:latin typeface="+mn-ea"/>
                <a:ea typeface="+mn-ea"/>
              </a:rPr>
              <a:t>Trunk</a:t>
            </a:r>
            <a:r>
              <a:rPr lang="zh-CN" altLang="en-US" dirty="0" smtClean="0">
                <a:latin typeface="+mn-ea"/>
                <a:ea typeface="+mn-ea"/>
              </a:rPr>
              <a:t>端口或带标签的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端口。本示例中，</a:t>
            </a:r>
            <a:r>
              <a:rPr lang="en-US" altLang="zh-CN" dirty="0" smtClean="0">
                <a:latin typeface="+mn-ea"/>
                <a:ea typeface="+mn-ea"/>
              </a:rPr>
              <a:t>GigabitEthernet0/0/1</a:t>
            </a:r>
            <a:r>
              <a:rPr lang="zh-CN" altLang="en-US" dirty="0" smtClean="0">
                <a:latin typeface="+mn-ea"/>
                <a:ea typeface="+mn-ea"/>
              </a:rPr>
              <a:t>在转发</a:t>
            </a:r>
            <a:r>
              <a:rPr lang="en-US" altLang="zh-CN" dirty="0" smtClean="0">
                <a:latin typeface="+mn-ea"/>
                <a:ea typeface="+mn-ea"/>
              </a:rPr>
              <a:t>VLAN 2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VLAN3</a:t>
            </a:r>
            <a:r>
              <a:rPr lang="zh-CN" altLang="en-US" dirty="0" smtClean="0">
                <a:latin typeface="+mn-ea"/>
                <a:ea typeface="+mn-ea"/>
              </a:rPr>
              <a:t>的流量时，不剥离标签，直接转发。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820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port link-type hybrid</a:t>
            </a:r>
            <a:r>
              <a:rPr lang="zh-CN" altLang="en-US" dirty="0" smtClean="0">
                <a:latin typeface="+mn-ea"/>
                <a:ea typeface="+mn-ea"/>
              </a:rPr>
              <a:t>命令的作用是将端口的类型配置为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。默认情况下，</a:t>
            </a:r>
            <a:r>
              <a:rPr lang="en-US" altLang="zh-CN" dirty="0" smtClean="0">
                <a:latin typeface="+mn-ea"/>
                <a:ea typeface="+mn-ea"/>
              </a:rPr>
              <a:t>X7</a:t>
            </a:r>
            <a:r>
              <a:rPr lang="zh-CN" altLang="en-US" dirty="0" smtClean="0">
                <a:latin typeface="+mn-ea"/>
                <a:ea typeface="+mn-ea"/>
              </a:rPr>
              <a:t>系列交换机的端口类型是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。因此，只有在把</a:t>
            </a:r>
            <a:r>
              <a:rPr lang="en-US" altLang="zh-CN" dirty="0" smtClean="0">
                <a:latin typeface="+mn-ea"/>
                <a:ea typeface="+mn-ea"/>
              </a:rPr>
              <a:t>Access</a:t>
            </a:r>
            <a:r>
              <a:rPr lang="zh-CN" altLang="en-US" dirty="0" smtClean="0">
                <a:latin typeface="+mn-ea"/>
                <a:ea typeface="+mn-ea"/>
              </a:rPr>
              <a:t>口或</a:t>
            </a:r>
            <a:r>
              <a:rPr lang="en-US" altLang="zh-CN" dirty="0" smtClean="0">
                <a:latin typeface="+mn-ea"/>
                <a:ea typeface="+mn-ea"/>
              </a:rPr>
              <a:t>Trunk</a:t>
            </a:r>
            <a:r>
              <a:rPr lang="zh-CN" altLang="en-US" dirty="0" smtClean="0">
                <a:latin typeface="+mn-ea"/>
                <a:ea typeface="+mn-ea"/>
              </a:rPr>
              <a:t>口配置成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时，才需要执行此命令。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port hybrid tagged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{ { </a:t>
            </a:r>
            <a:r>
              <a:rPr lang="en-US" altLang="zh-CN" i="1" dirty="0" smtClean="0">
                <a:latin typeface="+mn-ea"/>
                <a:ea typeface="+mn-ea"/>
              </a:rPr>
              <a:t>vlan-id1</a:t>
            </a:r>
            <a:r>
              <a:rPr lang="en-US" altLang="zh-CN" dirty="0" smtClean="0">
                <a:latin typeface="+mn-ea"/>
                <a:ea typeface="+mn-ea"/>
              </a:rPr>
              <a:t> [ </a:t>
            </a:r>
            <a:r>
              <a:rPr lang="en-US" altLang="zh-CN" b="1" dirty="0" smtClean="0">
                <a:latin typeface="+mn-ea"/>
                <a:ea typeface="+mn-ea"/>
              </a:rPr>
              <a:t>to</a:t>
            </a:r>
            <a:r>
              <a:rPr lang="en-US" altLang="zh-CN" dirty="0" smtClean="0">
                <a:latin typeface="+mn-ea"/>
                <a:ea typeface="+mn-ea"/>
              </a:rPr>
              <a:t> </a:t>
            </a:r>
            <a:r>
              <a:rPr lang="en-US" altLang="zh-CN" i="1" dirty="0" smtClean="0">
                <a:latin typeface="+mn-ea"/>
                <a:ea typeface="+mn-ea"/>
              </a:rPr>
              <a:t>vlan-id2</a:t>
            </a:r>
            <a:r>
              <a:rPr lang="en-US" altLang="zh-CN" dirty="0" smtClean="0">
                <a:latin typeface="+mn-ea"/>
                <a:ea typeface="+mn-ea"/>
              </a:rPr>
              <a:t> ] } | </a:t>
            </a:r>
            <a:r>
              <a:rPr lang="en-US" altLang="zh-CN" b="1" dirty="0" smtClean="0">
                <a:latin typeface="+mn-ea"/>
                <a:ea typeface="+mn-ea"/>
              </a:rPr>
              <a:t>all</a:t>
            </a:r>
            <a:r>
              <a:rPr lang="en-US" altLang="zh-CN" dirty="0" smtClean="0">
                <a:latin typeface="+mn-ea"/>
                <a:ea typeface="+mn-ea"/>
              </a:rPr>
              <a:t> }</a:t>
            </a:r>
            <a:r>
              <a:rPr lang="zh-CN" altLang="en-US" dirty="0" smtClean="0">
                <a:latin typeface="+mn-ea"/>
                <a:ea typeface="+mn-ea"/>
              </a:rPr>
              <a:t>命令用来配置允许哪些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的数据帧以</a:t>
            </a:r>
            <a:r>
              <a:rPr lang="en-US" altLang="zh-CN" dirty="0" smtClean="0">
                <a:latin typeface="+mn-ea"/>
                <a:ea typeface="+mn-ea"/>
              </a:rPr>
              <a:t>Tagged</a:t>
            </a:r>
            <a:r>
              <a:rPr lang="zh-CN" altLang="en-US" dirty="0" smtClean="0">
                <a:latin typeface="+mn-ea"/>
                <a:ea typeface="+mn-ea"/>
              </a:rPr>
              <a:t>方式通过该端口。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port hybrid untagged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 { { </a:t>
            </a:r>
            <a:r>
              <a:rPr lang="en-US" altLang="zh-CN" i="1" dirty="0" smtClean="0">
                <a:latin typeface="+mn-ea"/>
                <a:ea typeface="+mn-ea"/>
              </a:rPr>
              <a:t>vlan-id1</a:t>
            </a:r>
            <a:r>
              <a:rPr lang="en-US" altLang="zh-CN" dirty="0" smtClean="0">
                <a:latin typeface="+mn-ea"/>
                <a:ea typeface="+mn-ea"/>
              </a:rPr>
              <a:t> [ </a:t>
            </a:r>
            <a:r>
              <a:rPr lang="en-US" altLang="zh-CN" b="1" dirty="0" smtClean="0">
                <a:latin typeface="+mn-ea"/>
                <a:ea typeface="+mn-ea"/>
              </a:rPr>
              <a:t>to</a:t>
            </a:r>
            <a:r>
              <a:rPr lang="en-US" altLang="zh-CN" dirty="0" smtClean="0">
                <a:latin typeface="+mn-ea"/>
                <a:ea typeface="+mn-ea"/>
              </a:rPr>
              <a:t> </a:t>
            </a:r>
            <a:r>
              <a:rPr lang="en-US" altLang="zh-CN" i="1" dirty="0" smtClean="0">
                <a:latin typeface="+mn-ea"/>
                <a:ea typeface="+mn-ea"/>
              </a:rPr>
              <a:t>vlan-id2</a:t>
            </a:r>
            <a:r>
              <a:rPr lang="en-US" altLang="zh-CN" dirty="0" smtClean="0">
                <a:latin typeface="+mn-ea"/>
                <a:ea typeface="+mn-ea"/>
              </a:rPr>
              <a:t> ] } | </a:t>
            </a:r>
            <a:r>
              <a:rPr lang="en-US" altLang="zh-CN" b="1" dirty="0" smtClean="0">
                <a:latin typeface="+mn-ea"/>
                <a:ea typeface="+mn-ea"/>
              </a:rPr>
              <a:t>all</a:t>
            </a:r>
            <a:r>
              <a:rPr lang="en-US" altLang="zh-CN" dirty="0" smtClean="0">
                <a:latin typeface="+mn-ea"/>
                <a:ea typeface="+mn-ea"/>
              </a:rPr>
              <a:t> }</a:t>
            </a:r>
            <a:r>
              <a:rPr lang="zh-CN" altLang="en-US" dirty="0" smtClean="0">
                <a:latin typeface="+mn-ea"/>
                <a:ea typeface="+mn-ea"/>
              </a:rPr>
              <a:t>命令用来配置允许哪些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的数据帧以</a:t>
            </a:r>
            <a:r>
              <a:rPr lang="en-US" altLang="zh-CN" dirty="0" smtClean="0">
                <a:latin typeface="+mn-ea"/>
                <a:ea typeface="+mn-ea"/>
              </a:rPr>
              <a:t>Untagged</a:t>
            </a:r>
            <a:r>
              <a:rPr lang="zh-CN" altLang="en-US" dirty="0" smtClean="0">
                <a:latin typeface="+mn-ea"/>
                <a:ea typeface="+mn-ea"/>
              </a:rPr>
              <a:t>方式通过该端口。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在本示例中，要求主机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>
                <a:latin typeface="+mn-ea"/>
                <a:ea typeface="+mn-ea"/>
              </a:rPr>
              <a:t>和主机</a:t>
            </a:r>
            <a:r>
              <a:rPr lang="en-US" altLang="zh-CN" dirty="0" smtClean="0">
                <a:latin typeface="+mn-ea"/>
                <a:ea typeface="+mn-ea"/>
              </a:rPr>
              <a:t>B</a:t>
            </a:r>
            <a:r>
              <a:rPr lang="zh-CN" altLang="en-US" dirty="0" smtClean="0">
                <a:latin typeface="+mn-ea"/>
                <a:ea typeface="+mn-ea"/>
              </a:rPr>
              <a:t>都能访问服务器，但是它们之间不能互相访问。此时通过命令</a:t>
            </a:r>
            <a:r>
              <a:rPr lang="en-US" altLang="zh-CN" dirty="0" smtClean="0">
                <a:latin typeface="+mn-ea"/>
                <a:ea typeface="+mn-ea"/>
              </a:rPr>
              <a:t>port link-type hybrid</a:t>
            </a:r>
            <a:r>
              <a:rPr lang="zh-CN" altLang="en-US" dirty="0" smtClean="0">
                <a:latin typeface="+mn-ea"/>
                <a:ea typeface="+mn-ea"/>
              </a:rPr>
              <a:t>配置交换机连接主机和服务器的端口，以及交换机互连的端口都为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类型。通过命令</a:t>
            </a:r>
            <a:r>
              <a:rPr lang="en-US" altLang="zh-CN" dirty="0" smtClean="0">
                <a:latin typeface="+mn-ea"/>
                <a:ea typeface="+mn-ea"/>
              </a:rPr>
              <a:t>port hybrid </a:t>
            </a:r>
            <a:r>
              <a:rPr lang="en-US" altLang="zh-CN" dirty="0" err="1" smtClean="0">
                <a:latin typeface="+mn-ea"/>
                <a:ea typeface="+mn-ea"/>
              </a:rPr>
              <a:t>pvid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 2</a:t>
            </a:r>
            <a:r>
              <a:rPr lang="zh-CN" altLang="en-US" dirty="0" smtClean="0">
                <a:latin typeface="+mn-ea"/>
                <a:ea typeface="+mn-ea"/>
              </a:rPr>
              <a:t>配置交换机连接主机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>
                <a:latin typeface="+mn-ea"/>
                <a:ea typeface="+mn-ea"/>
              </a:rPr>
              <a:t>的端口的</a:t>
            </a:r>
            <a:r>
              <a:rPr lang="en-US" altLang="zh-CN" dirty="0" smtClean="0">
                <a:latin typeface="+mn-ea"/>
                <a:ea typeface="+mn-ea"/>
              </a:rPr>
              <a:t>PVID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 smtClean="0">
                <a:latin typeface="+mn-ea"/>
                <a:ea typeface="+mn-ea"/>
              </a:rPr>
              <a:t>。类似地，连接主机</a:t>
            </a:r>
            <a:r>
              <a:rPr lang="en-US" altLang="zh-CN" dirty="0" smtClean="0">
                <a:latin typeface="+mn-ea"/>
                <a:ea typeface="+mn-ea"/>
              </a:rPr>
              <a:t>B</a:t>
            </a:r>
            <a:r>
              <a:rPr lang="zh-CN" altLang="en-US" dirty="0" smtClean="0">
                <a:latin typeface="+mn-ea"/>
                <a:ea typeface="+mn-ea"/>
              </a:rPr>
              <a:t>的端口的</a:t>
            </a:r>
            <a:r>
              <a:rPr lang="en-US" altLang="zh-CN" dirty="0" smtClean="0">
                <a:latin typeface="+mn-ea"/>
                <a:ea typeface="+mn-ea"/>
              </a:rPr>
              <a:t>PVID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，连接服务器的端口的</a:t>
            </a:r>
            <a:r>
              <a:rPr lang="en-US" altLang="zh-CN" dirty="0" smtClean="0">
                <a:latin typeface="+mn-ea"/>
                <a:ea typeface="+mn-ea"/>
              </a:rPr>
              <a:t>PVID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en-US" altLang="zh-CN" dirty="0" smtClean="0">
                <a:latin typeface="+mn-ea"/>
                <a:ea typeface="+mn-ea"/>
              </a:rPr>
              <a:t>100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通过在</a:t>
            </a:r>
            <a:r>
              <a:rPr lang="en-US" altLang="zh-CN" dirty="0" smtClean="0">
                <a:latin typeface="+mn-ea"/>
                <a:ea typeface="+mn-ea"/>
              </a:rPr>
              <a:t>G0/0/1</a:t>
            </a:r>
            <a:r>
              <a:rPr lang="zh-CN" altLang="en-US" dirty="0" smtClean="0">
                <a:latin typeface="+mn-ea"/>
                <a:ea typeface="+mn-ea"/>
              </a:rPr>
              <a:t>端口下使用命令</a:t>
            </a:r>
            <a:r>
              <a:rPr lang="en-US" altLang="zh-CN" dirty="0" smtClean="0">
                <a:latin typeface="+mn-ea"/>
                <a:ea typeface="+mn-ea"/>
              </a:rPr>
              <a:t>port hybrid tagged </a:t>
            </a:r>
            <a:r>
              <a:rPr lang="en-US" altLang="zh-CN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 2 3 100</a:t>
            </a:r>
            <a:r>
              <a:rPr lang="zh-CN" altLang="en-US" dirty="0" smtClean="0">
                <a:latin typeface="+mn-ea"/>
                <a:ea typeface="+mn-ea"/>
              </a:rPr>
              <a:t>，配置</a:t>
            </a:r>
            <a:r>
              <a:rPr lang="en-US" altLang="zh-CN" dirty="0" smtClean="0">
                <a:latin typeface="+mn-ea"/>
                <a:ea typeface="+mn-ea"/>
              </a:rPr>
              <a:t>VLAN2,VLAN3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VLAN100</a:t>
            </a:r>
            <a:r>
              <a:rPr lang="zh-CN" altLang="en-US" dirty="0" smtClean="0">
                <a:latin typeface="+mn-ea"/>
                <a:ea typeface="+mn-ea"/>
              </a:rPr>
              <a:t>的数据帧在通过该端口时都携带标签。在</a:t>
            </a:r>
            <a:r>
              <a:rPr lang="en-US" altLang="zh-CN" dirty="0" smtClean="0">
                <a:latin typeface="+mn-ea"/>
                <a:ea typeface="+mn-ea"/>
              </a:rPr>
              <a:t>G0/0/2</a:t>
            </a:r>
            <a:r>
              <a:rPr lang="zh-CN" altLang="en-US" dirty="0" smtClean="0">
                <a:latin typeface="+mn-ea"/>
                <a:ea typeface="+mn-ea"/>
              </a:rPr>
              <a:t>端口下使用命令</a:t>
            </a:r>
            <a:r>
              <a:rPr lang="en-US" altLang="zh-CN" dirty="0" smtClean="0">
                <a:latin typeface="+mn-ea"/>
                <a:ea typeface="+mn-ea"/>
              </a:rPr>
              <a:t>port hybrid untagged </a:t>
            </a:r>
            <a:r>
              <a:rPr lang="en-US" altLang="zh-CN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 2 100</a:t>
            </a:r>
            <a:r>
              <a:rPr lang="zh-CN" altLang="en-US" dirty="0" smtClean="0">
                <a:latin typeface="+mn-ea"/>
                <a:ea typeface="+mn-ea"/>
              </a:rPr>
              <a:t>，配置</a:t>
            </a:r>
            <a:r>
              <a:rPr lang="en-US" altLang="zh-CN" dirty="0" smtClean="0">
                <a:latin typeface="+mn-ea"/>
                <a:ea typeface="+mn-ea"/>
              </a:rPr>
              <a:t>VLAN2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VLAN100</a:t>
            </a:r>
            <a:r>
              <a:rPr lang="zh-CN" altLang="en-US" dirty="0" smtClean="0">
                <a:latin typeface="+mn-ea"/>
                <a:ea typeface="+mn-ea"/>
              </a:rPr>
              <a:t>的数据帧在通过该端口时都不携带标签。在</a:t>
            </a:r>
            <a:r>
              <a:rPr lang="en-US" altLang="zh-CN" dirty="0" smtClean="0">
                <a:latin typeface="+mn-ea"/>
                <a:ea typeface="+mn-ea"/>
              </a:rPr>
              <a:t>G0/0/3</a:t>
            </a:r>
            <a:r>
              <a:rPr lang="zh-CN" altLang="en-US" dirty="0" smtClean="0">
                <a:latin typeface="+mn-ea"/>
                <a:ea typeface="+mn-ea"/>
              </a:rPr>
              <a:t>端口下使用命令</a:t>
            </a:r>
            <a:r>
              <a:rPr lang="en-US" altLang="zh-CN" dirty="0" smtClean="0">
                <a:latin typeface="+mn-ea"/>
                <a:ea typeface="+mn-ea"/>
              </a:rPr>
              <a:t>port hybrid untagged </a:t>
            </a:r>
            <a:r>
              <a:rPr lang="en-US" altLang="zh-CN" dirty="0" err="1" smtClean="0">
                <a:latin typeface="+mn-ea"/>
                <a:ea typeface="+mn-ea"/>
              </a:rPr>
              <a:t>vlan</a:t>
            </a:r>
            <a:r>
              <a:rPr lang="en-US" altLang="zh-CN" dirty="0" smtClean="0">
                <a:latin typeface="+mn-ea"/>
                <a:ea typeface="+mn-ea"/>
              </a:rPr>
              <a:t> 3 100</a:t>
            </a:r>
            <a:r>
              <a:rPr lang="zh-CN" altLang="en-US" dirty="0" smtClean="0">
                <a:latin typeface="+mn-ea"/>
                <a:ea typeface="+mn-ea"/>
              </a:rPr>
              <a:t>，配置</a:t>
            </a:r>
            <a:r>
              <a:rPr lang="en-US" altLang="zh-CN" dirty="0" smtClean="0">
                <a:latin typeface="+mn-ea"/>
                <a:ea typeface="+mn-ea"/>
              </a:rPr>
              <a:t>VLAN3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VLAN100</a:t>
            </a:r>
            <a:r>
              <a:rPr lang="zh-CN" altLang="en-US" dirty="0" smtClean="0">
                <a:latin typeface="+mn-ea"/>
                <a:ea typeface="+mn-ea"/>
              </a:rPr>
              <a:t>的数据帧在通过该端口时都不携带标签。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420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SWB</a:t>
            </a:r>
            <a:r>
              <a:rPr lang="zh-CN" altLang="en-US" dirty="0" smtClean="0">
                <a:latin typeface="+mn-ea"/>
                <a:ea typeface="+mn-ea"/>
              </a:rPr>
              <a:t>上继续进行配置，在</a:t>
            </a:r>
            <a:r>
              <a:rPr lang="en-US" altLang="zh-CN" dirty="0" smtClean="0">
                <a:latin typeface="+mn-ea"/>
                <a:ea typeface="+mn-ea"/>
              </a:rPr>
              <a:t>G0/0/1</a:t>
            </a:r>
            <a:r>
              <a:rPr lang="zh-CN" altLang="en-US" dirty="0" smtClean="0">
                <a:latin typeface="+mn-ea"/>
                <a:ea typeface="+mn-ea"/>
              </a:rPr>
              <a:t>端口下使用命令</a:t>
            </a:r>
            <a:r>
              <a:rPr lang="en-US" altLang="zh-CN" b="1" dirty="0" smtClean="0">
                <a:latin typeface="+mn-ea"/>
                <a:ea typeface="+mn-ea"/>
              </a:rPr>
              <a:t>port link-type hybrid</a:t>
            </a:r>
            <a:r>
              <a:rPr lang="zh-CN" altLang="en-US" dirty="0" smtClean="0">
                <a:latin typeface="+mn-ea"/>
                <a:ea typeface="+mn-ea"/>
              </a:rPr>
              <a:t>配置端口类型为</a:t>
            </a:r>
            <a:r>
              <a:rPr lang="en-US" altLang="zh-CN" dirty="0" smtClean="0">
                <a:latin typeface="+mn-ea"/>
                <a:ea typeface="+mn-ea"/>
              </a:rPr>
              <a:t>Hybrid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G0/0/1</a:t>
            </a:r>
            <a:r>
              <a:rPr lang="zh-CN" altLang="en-US" dirty="0" smtClean="0">
                <a:latin typeface="+mn-ea"/>
                <a:ea typeface="+mn-ea"/>
              </a:rPr>
              <a:t>端口下使用命令</a:t>
            </a:r>
            <a:r>
              <a:rPr lang="en-US" altLang="zh-CN" b="1" dirty="0" smtClean="0">
                <a:latin typeface="+mn-ea"/>
                <a:ea typeface="+mn-ea"/>
              </a:rPr>
              <a:t>port hybrid tagged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2 3 100</a:t>
            </a:r>
            <a:r>
              <a:rPr lang="zh-CN" altLang="en-US" dirty="0" smtClean="0">
                <a:latin typeface="+mn-ea"/>
                <a:ea typeface="+mn-ea"/>
              </a:rPr>
              <a:t>，配置</a:t>
            </a:r>
            <a:r>
              <a:rPr lang="en-US" altLang="zh-CN" dirty="0" smtClean="0">
                <a:latin typeface="+mn-ea"/>
                <a:ea typeface="+mn-ea"/>
              </a:rPr>
              <a:t>VLAN2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VLAN3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VLAN100</a:t>
            </a:r>
            <a:r>
              <a:rPr lang="zh-CN" altLang="en-US" dirty="0" smtClean="0">
                <a:latin typeface="+mn-ea"/>
                <a:ea typeface="+mn-ea"/>
              </a:rPr>
              <a:t>的数据帧在通过该端口时都携带标签。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G0/0/2</a:t>
            </a:r>
            <a:r>
              <a:rPr lang="zh-CN" altLang="en-US" dirty="0" smtClean="0">
                <a:latin typeface="+mn-ea"/>
                <a:ea typeface="+mn-ea"/>
              </a:rPr>
              <a:t>端口下使用命令</a:t>
            </a:r>
            <a:r>
              <a:rPr lang="en-US" altLang="zh-CN" b="1" dirty="0" smtClean="0">
                <a:latin typeface="+mn-ea"/>
                <a:ea typeface="+mn-ea"/>
              </a:rPr>
              <a:t>port hybrid untagged </a:t>
            </a:r>
            <a:r>
              <a:rPr lang="en-US" altLang="zh-CN" b="1" dirty="0" err="1" smtClean="0">
                <a:latin typeface="+mn-ea"/>
                <a:ea typeface="+mn-ea"/>
              </a:rPr>
              <a:t>vlan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2 3 100</a:t>
            </a:r>
            <a:r>
              <a:rPr lang="zh-CN" altLang="en-US" dirty="0" smtClean="0">
                <a:latin typeface="+mn-ea"/>
                <a:ea typeface="+mn-ea"/>
              </a:rPr>
              <a:t>，配置</a:t>
            </a:r>
            <a:r>
              <a:rPr lang="en-US" altLang="zh-CN" dirty="0" smtClean="0">
                <a:latin typeface="+mn-ea"/>
                <a:ea typeface="+mn-ea"/>
              </a:rPr>
              <a:t>VLAN2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VLAN3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VLAN100</a:t>
            </a:r>
            <a:r>
              <a:rPr lang="zh-CN" altLang="en-US" dirty="0" smtClean="0">
                <a:latin typeface="+mn-ea"/>
                <a:ea typeface="+mn-ea"/>
              </a:rPr>
              <a:t>的数据帧在通过该端口时都不携带标签。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268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SWA</a:t>
            </a:r>
            <a:r>
              <a:rPr lang="zh-CN" altLang="en-US" smtClean="0"/>
              <a:t>上执行</a:t>
            </a:r>
            <a:r>
              <a:rPr lang="en-US" altLang="zh-CN" smtClean="0"/>
              <a:t>display vlan</a:t>
            </a:r>
            <a:r>
              <a:rPr lang="zh-CN" altLang="en-US" smtClean="0"/>
              <a:t>命令，可以查看</a:t>
            </a:r>
            <a:r>
              <a:rPr lang="en-US" altLang="zh-CN" smtClean="0"/>
              <a:t>hybrid</a:t>
            </a:r>
            <a:r>
              <a:rPr lang="zh-CN" altLang="en-US" smtClean="0"/>
              <a:t>端口的配置。在本示例中，</a:t>
            </a:r>
            <a:r>
              <a:rPr lang="en-US" altLang="zh-CN" smtClean="0"/>
              <a:t>GigabitEthernet 0/0/2</a:t>
            </a:r>
            <a:r>
              <a:rPr lang="zh-CN" altLang="en-US" smtClean="0"/>
              <a:t>在发送</a:t>
            </a:r>
            <a:r>
              <a:rPr lang="en-US" altLang="zh-CN" smtClean="0"/>
              <a:t>VLAN2</a:t>
            </a:r>
            <a:r>
              <a:rPr lang="zh-CN" altLang="en-US" smtClean="0"/>
              <a:t>和</a:t>
            </a:r>
            <a:r>
              <a:rPr lang="en-US" altLang="zh-CN" smtClean="0"/>
              <a:t>VLAN100</a:t>
            </a:r>
            <a:r>
              <a:rPr lang="zh-CN" altLang="en-US" smtClean="0"/>
              <a:t>的数据帧时会剥离标签。</a:t>
            </a:r>
            <a:r>
              <a:rPr lang="en-US" altLang="zh-CN" smtClean="0"/>
              <a:t>GigabitEthernet 0/0/3</a:t>
            </a:r>
            <a:r>
              <a:rPr lang="zh-CN" altLang="en-US" smtClean="0"/>
              <a:t>在发送</a:t>
            </a:r>
            <a:r>
              <a:rPr lang="en-US" altLang="zh-CN" smtClean="0"/>
              <a:t>VLAN3</a:t>
            </a:r>
            <a:r>
              <a:rPr lang="zh-CN" altLang="en-US" smtClean="0"/>
              <a:t>和</a:t>
            </a:r>
            <a:r>
              <a:rPr lang="en-US" altLang="zh-CN" smtClean="0"/>
              <a:t>VLAN100</a:t>
            </a:r>
            <a:r>
              <a:rPr lang="zh-CN" altLang="en-US" smtClean="0"/>
              <a:t>的数据帧时会剥离标签。</a:t>
            </a:r>
            <a:r>
              <a:rPr lang="en-US" altLang="zh-CN" smtClean="0"/>
              <a:t>GigabitEthernet 0/0/1</a:t>
            </a:r>
            <a:r>
              <a:rPr lang="zh-CN" altLang="en-US" smtClean="0"/>
              <a:t>允许</a:t>
            </a:r>
            <a:r>
              <a:rPr lang="en-US" altLang="zh-CN" smtClean="0"/>
              <a:t>VLAN 2</a:t>
            </a:r>
            <a:r>
              <a:rPr lang="zh-CN" altLang="en-US" smtClean="0"/>
              <a:t>，</a:t>
            </a:r>
            <a:r>
              <a:rPr lang="en-US" altLang="zh-CN" smtClean="0"/>
              <a:t>VLAN 3</a:t>
            </a:r>
            <a:r>
              <a:rPr lang="zh-CN" altLang="en-US" smtClean="0"/>
              <a:t>和</a:t>
            </a:r>
            <a:r>
              <a:rPr lang="en-US" altLang="zh-CN" smtClean="0"/>
              <a:t>VLAN 100</a:t>
            </a:r>
            <a:r>
              <a:rPr lang="zh-CN" altLang="en-US" smtClean="0"/>
              <a:t>的带标签的数据帧通过。此配置满足了多个</a:t>
            </a:r>
            <a:r>
              <a:rPr lang="en-US" altLang="zh-CN" smtClean="0"/>
              <a:t>VLAN</a:t>
            </a:r>
            <a:r>
              <a:rPr lang="zh-CN" altLang="en-US" smtClean="0"/>
              <a:t>可以访问特定</a:t>
            </a:r>
            <a:r>
              <a:rPr lang="en-US" altLang="zh-CN" smtClean="0"/>
              <a:t>VLAN</a:t>
            </a:r>
            <a:r>
              <a:rPr lang="zh-CN" altLang="en-US" smtClean="0"/>
              <a:t>，而其他</a:t>
            </a:r>
            <a:r>
              <a:rPr lang="en-US" altLang="zh-CN" smtClean="0"/>
              <a:t>VLAN</a:t>
            </a:r>
            <a:r>
              <a:rPr lang="zh-CN" altLang="en-US" smtClean="0"/>
              <a:t>间不允许互相访问的需求。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1110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随着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网络的融合，</a:t>
            </a:r>
            <a:r>
              <a:rPr lang="en-US" altLang="zh-CN" dirty="0" smtClean="0">
                <a:latin typeface="+mn-ea"/>
                <a:ea typeface="+mn-ea"/>
              </a:rPr>
              <a:t>TCP/IP</a:t>
            </a:r>
            <a:r>
              <a:rPr lang="zh-CN" altLang="en-US" dirty="0" smtClean="0">
                <a:latin typeface="+mn-ea"/>
                <a:ea typeface="+mn-ea"/>
              </a:rPr>
              <a:t>网络可以为高速上网</a:t>
            </a:r>
            <a:r>
              <a:rPr lang="en-US" altLang="zh-CN" dirty="0" smtClean="0">
                <a:latin typeface="+mn-ea"/>
                <a:ea typeface="+mn-ea"/>
              </a:rPr>
              <a:t>HSI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High Speed Internet</a:t>
            </a:r>
            <a:r>
              <a:rPr lang="zh-CN" altLang="en-US" dirty="0" smtClean="0">
                <a:latin typeface="+mn-ea"/>
                <a:ea typeface="+mn-ea"/>
              </a:rPr>
              <a:t>）业务、</a:t>
            </a:r>
            <a:r>
              <a:rPr lang="en-US" altLang="zh-CN" dirty="0" smtClean="0">
                <a:latin typeface="+mn-ea"/>
                <a:ea typeface="+mn-ea"/>
              </a:rPr>
              <a:t>VoIP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Voice over IP</a:t>
            </a:r>
            <a:r>
              <a:rPr lang="zh-CN" altLang="en-US" dirty="0" smtClean="0">
                <a:latin typeface="+mn-ea"/>
                <a:ea typeface="+mn-ea"/>
              </a:rPr>
              <a:t>）业务、</a:t>
            </a:r>
            <a:r>
              <a:rPr lang="en-US" altLang="zh-CN" dirty="0" smtClean="0">
                <a:latin typeface="+mn-ea"/>
                <a:ea typeface="+mn-ea"/>
              </a:rPr>
              <a:t>IPTV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Internet Protocol Television</a:t>
            </a:r>
            <a:r>
              <a:rPr lang="zh-CN" altLang="en-US" dirty="0" smtClean="0">
                <a:latin typeface="+mn-ea"/>
                <a:ea typeface="+mn-ea"/>
              </a:rPr>
              <a:t>）业务提供服务。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语音数据在传输时需要具有比其他业务数据更高的优先级，以减少传输过程中可能产生的时延和丢包现象。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为了区分语音数据流，可在交换机上部署</a:t>
            </a:r>
            <a:r>
              <a:rPr lang="en-US" altLang="zh-CN" dirty="0" smtClean="0">
                <a:latin typeface="+mn-ea"/>
                <a:ea typeface="+mn-ea"/>
              </a:rPr>
              <a:t>Voice VLAN</a:t>
            </a:r>
            <a:r>
              <a:rPr lang="zh-CN" altLang="en-US" dirty="0" smtClean="0">
                <a:latin typeface="+mn-ea"/>
                <a:ea typeface="+mn-ea"/>
              </a:rPr>
              <a:t>功能，把</a:t>
            </a:r>
            <a:r>
              <a:rPr lang="en-US" altLang="zh-CN" dirty="0" smtClean="0">
                <a:latin typeface="+mn-ea"/>
                <a:ea typeface="+mn-ea"/>
              </a:rPr>
              <a:t>VoIP</a:t>
            </a:r>
            <a:r>
              <a:rPr lang="zh-CN" altLang="en-US" dirty="0" smtClean="0">
                <a:latin typeface="+mn-ea"/>
                <a:ea typeface="+mn-ea"/>
              </a:rPr>
              <a:t>的电话流量进行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隔离，并配置更高的优先级，从而能够保证通话质量。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854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执行</a:t>
            </a:r>
            <a:r>
              <a:rPr lang="en-US" altLang="zh-CN" smtClean="0"/>
              <a:t>voice-vlan &lt;vlan-id&gt; enable</a:t>
            </a:r>
            <a:r>
              <a:rPr lang="zh-CN" altLang="en-US" smtClean="0"/>
              <a:t>命令，可以把</a:t>
            </a:r>
            <a:r>
              <a:rPr lang="en-US" altLang="zh-CN" smtClean="0"/>
              <a:t>VLAN 2</a:t>
            </a:r>
            <a:r>
              <a:rPr lang="zh-CN" altLang="en-US" smtClean="0"/>
              <a:t>到</a:t>
            </a:r>
            <a:r>
              <a:rPr lang="en-US" altLang="zh-CN" smtClean="0"/>
              <a:t>VLAN 4094</a:t>
            </a:r>
            <a:r>
              <a:rPr lang="zh-CN" altLang="en-US" smtClean="0"/>
              <a:t>之间的任一</a:t>
            </a:r>
            <a:r>
              <a:rPr lang="en-US" altLang="zh-CN" smtClean="0"/>
              <a:t>VLAN</a:t>
            </a:r>
            <a:r>
              <a:rPr lang="zh-CN" altLang="en-US" smtClean="0"/>
              <a:t>配置成语音</a:t>
            </a:r>
            <a:r>
              <a:rPr lang="en-US" altLang="zh-CN" smtClean="0"/>
              <a:t>VLAN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执行</a:t>
            </a:r>
            <a:r>
              <a:rPr lang="en-US" altLang="zh-CN" smtClean="0"/>
              <a:t>voice-vlan mode &lt;mode&gt;</a:t>
            </a:r>
            <a:r>
              <a:rPr lang="zh-CN" altLang="en-US" smtClean="0"/>
              <a:t>命令，可以配置端口加入语音</a:t>
            </a:r>
            <a:r>
              <a:rPr lang="en-US" altLang="zh-CN" smtClean="0"/>
              <a:t>VLAN</a:t>
            </a:r>
            <a:r>
              <a:rPr lang="zh-CN" altLang="en-US" smtClean="0"/>
              <a:t>的模式。</a:t>
            </a:r>
            <a:endParaRPr lang="en-US" altLang="zh-CN" smtClean="0"/>
          </a:p>
          <a:p>
            <a:r>
              <a:rPr lang="zh-CN" altLang="en-US" smtClean="0"/>
              <a:t>端口加入</a:t>
            </a:r>
            <a:r>
              <a:rPr lang="en-US" altLang="zh-CN" smtClean="0"/>
              <a:t>Voice VLAN</a:t>
            </a:r>
            <a:r>
              <a:rPr lang="zh-CN" altLang="en-US" smtClean="0"/>
              <a:t>的模式有两种：</a:t>
            </a:r>
            <a:endParaRPr lang="en-US" altLang="zh-CN" smtClean="0"/>
          </a:p>
          <a:p>
            <a:r>
              <a:rPr lang="zh-CN" altLang="en-US" smtClean="0"/>
              <a:t>自动模式：使能</a:t>
            </a:r>
            <a:r>
              <a:rPr lang="en-US" altLang="zh-CN" smtClean="0"/>
              <a:t>Voice VLAN</a:t>
            </a:r>
            <a:r>
              <a:rPr lang="zh-CN" altLang="en-US" smtClean="0"/>
              <a:t>功能的端口根据进入端口的数据流中的源</a:t>
            </a:r>
            <a:r>
              <a:rPr lang="en-US" altLang="zh-CN" smtClean="0"/>
              <a:t>MAC</a:t>
            </a:r>
            <a:r>
              <a:rPr lang="zh-CN" altLang="en-US" smtClean="0"/>
              <a:t>地址字段来判断该数据流是否为语音数据流。源</a:t>
            </a:r>
            <a:r>
              <a:rPr lang="en-US" altLang="zh-CN" smtClean="0"/>
              <a:t>MAC</a:t>
            </a:r>
            <a:r>
              <a:rPr lang="zh-CN" altLang="en-US" smtClean="0"/>
              <a:t>地址符合系统设置的语音设备</a:t>
            </a:r>
            <a:r>
              <a:rPr lang="en-US" altLang="zh-CN" smtClean="0"/>
              <a:t>OUI</a:t>
            </a:r>
            <a:r>
              <a:rPr lang="zh-CN" altLang="en-US" smtClean="0"/>
              <a:t>（</a:t>
            </a:r>
            <a:r>
              <a:rPr lang="en-US" altLang="zh-CN" smtClean="0"/>
              <a:t>Organizationally Unique Identifier</a:t>
            </a:r>
            <a:r>
              <a:rPr lang="zh-CN" altLang="en-US" smtClean="0"/>
              <a:t>）地址的报文认为是语音数据流。接收到语音数据流的端口将自动加入</a:t>
            </a:r>
            <a:r>
              <a:rPr lang="en-US" altLang="zh-CN" smtClean="0"/>
              <a:t>Voice VLAN</a:t>
            </a:r>
            <a:r>
              <a:rPr lang="zh-CN" altLang="en-US" smtClean="0"/>
              <a:t>中传输，并通过老化机制维护</a:t>
            </a:r>
            <a:r>
              <a:rPr lang="en-US" altLang="zh-CN" smtClean="0"/>
              <a:t>Voice VLAN</a:t>
            </a:r>
            <a:r>
              <a:rPr lang="zh-CN" altLang="en-US" smtClean="0"/>
              <a:t>内的端口数量。</a:t>
            </a:r>
          </a:p>
          <a:p>
            <a:r>
              <a:rPr lang="zh-CN" altLang="en-US" smtClean="0"/>
              <a:t>手动模式：当接口使能</a:t>
            </a:r>
            <a:r>
              <a:rPr lang="en-US" altLang="zh-CN" smtClean="0"/>
              <a:t>Voice VLAN</a:t>
            </a:r>
            <a:r>
              <a:rPr lang="zh-CN" altLang="en-US" smtClean="0"/>
              <a:t>功能后，必须通过手工将连接语音设备的端口加入或退出</a:t>
            </a:r>
            <a:r>
              <a:rPr lang="en-US" altLang="zh-CN" smtClean="0"/>
              <a:t>Voice VLAN</a:t>
            </a:r>
            <a:r>
              <a:rPr lang="zh-CN" altLang="en-US" smtClean="0"/>
              <a:t>中，这样才能保证</a:t>
            </a:r>
            <a:r>
              <a:rPr lang="en-US" altLang="zh-CN" smtClean="0"/>
              <a:t>Voice VLAN</a:t>
            </a:r>
            <a:r>
              <a:rPr lang="zh-CN" altLang="en-US" smtClean="0"/>
              <a:t>功能生效。</a:t>
            </a:r>
            <a:endParaRPr lang="en-US" altLang="zh-CN" smtClean="0"/>
          </a:p>
          <a:p>
            <a:r>
              <a:rPr lang="zh-CN" altLang="en-US" smtClean="0"/>
              <a:t>执行</a:t>
            </a:r>
            <a:r>
              <a:rPr lang="en-US" altLang="zh-CN" smtClean="0"/>
              <a:t>voice-vlan mac-address mac-address mask oui-mask [ description text ]</a:t>
            </a:r>
            <a:r>
              <a:rPr lang="zh-CN" altLang="en-US" smtClean="0"/>
              <a:t>命令，用来配置</a:t>
            </a:r>
            <a:r>
              <a:rPr lang="en-US" altLang="zh-CN" smtClean="0"/>
              <a:t>Voice VLAN</a:t>
            </a:r>
            <a:r>
              <a:rPr lang="zh-CN" altLang="en-US" smtClean="0"/>
              <a:t>的</a:t>
            </a:r>
            <a:r>
              <a:rPr lang="en-US" altLang="zh-CN" smtClean="0"/>
              <a:t>OUI</a:t>
            </a:r>
            <a:r>
              <a:rPr lang="zh-CN" altLang="en-US" smtClean="0"/>
              <a:t>地址。</a:t>
            </a:r>
            <a:r>
              <a:rPr lang="en-US" altLang="zh-CN" smtClean="0"/>
              <a:t>OUI</a:t>
            </a:r>
            <a:r>
              <a:rPr lang="zh-CN" altLang="en-US" smtClean="0"/>
              <a:t>地址表示一个</a:t>
            </a:r>
            <a:r>
              <a:rPr lang="en-US" altLang="zh-CN" smtClean="0"/>
              <a:t>MAC</a:t>
            </a:r>
            <a:r>
              <a:rPr lang="zh-CN" altLang="en-US" smtClean="0"/>
              <a:t>地址段。交换机将</a:t>
            </a:r>
            <a:r>
              <a:rPr lang="en-US" altLang="zh-CN" smtClean="0"/>
              <a:t>48</a:t>
            </a:r>
            <a:r>
              <a:rPr lang="zh-CN" altLang="en-US" smtClean="0"/>
              <a:t>位的</a:t>
            </a:r>
            <a:r>
              <a:rPr lang="en-US" altLang="zh-CN" smtClean="0"/>
              <a:t>MAC</a:t>
            </a:r>
            <a:r>
              <a:rPr lang="zh-CN" altLang="en-US" smtClean="0"/>
              <a:t>地址和掩码的对应位做“与</a:t>
            </a:r>
            <a:r>
              <a:rPr lang="en-US" altLang="zh-CN" smtClean="0"/>
              <a:t>”</a:t>
            </a:r>
            <a:r>
              <a:rPr lang="zh-CN" altLang="en-US" smtClean="0"/>
              <a:t>运算可以确定出</a:t>
            </a:r>
            <a:r>
              <a:rPr lang="en-US" altLang="zh-CN" smtClean="0"/>
              <a:t>OUI</a:t>
            </a:r>
            <a:r>
              <a:rPr lang="zh-CN" altLang="en-US" smtClean="0"/>
              <a:t>地址。接入设备的</a:t>
            </a:r>
            <a:r>
              <a:rPr lang="en-US" altLang="zh-CN" smtClean="0"/>
              <a:t>MAC</a:t>
            </a:r>
            <a:r>
              <a:rPr lang="zh-CN" altLang="en-US" smtClean="0"/>
              <a:t>地址和</a:t>
            </a:r>
            <a:r>
              <a:rPr lang="en-US" altLang="zh-CN" smtClean="0"/>
              <a:t>OUI</a:t>
            </a:r>
            <a:r>
              <a:rPr lang="zh-CN" altLang="en-US" smtClean="0"/>
              <a:t>地址匹配的位数，由掩码中全“</a:t>
            </a:r>
            <a:r>
              <a:rPr lang="en-US" altLang="zh-CN" smtClean="0"/>
              <a:t>1”</a:t>
            </a:r>
            <a:r>
              <a:rPr lang="zh-CN" altLang="en-US" smtClean="0"/>
              <a:t>的长度决定。例如，</a:t>
            </a:r>
            <a:r>
              <a:rPr lang="en-US" altLang="zh-CN" smtClean="0"/>
              <a:t>MAC</a:t>
            </a:r>
            <a:r>
              <a:rPr lang="zh-CN" altLang="en-US" smtClean="0"/>
              <a:t>地址为</a:t>
            </a:r>
            <a:r>
              <a:rPr lang="en-US" altLang="zh-CN" smtClean="0"/>
              <a:t>0001–0001–0001</a:t>
            </a:r>
            <a:r>
              <a:rPr lang="zh-CN" altLang="en-US" smtClean="0"/>
              <a:t>，掩码为</a:t>
            </a:r>
            <a:r>
              <a:rPr lang="en-US" altLang="zh-CN" smtClean="0"/>
              <a:t>FFFF-FF00–0000</a:t>
            </a:r>
            <a:r>
              <a:rPr lang="zh-CN" altLang="en-US" smtClean="0"/>
              <a:t>，那么将</a:t>
            </a:r>
            <a:r>
              <a:rPr lang="en-US" altLang="zh-CN" smtClean="0"/>
              <a:t>MAC</a:t>
            </a:r>
            <a:r>
              <a:rPr lang="zh-CN" altLang="en-US" smtClean="0"/>
              <a:t>地址与其相应掩码位执行“与”运算的结果就是</a:t>
            </a:r>
            <a:r>
              <a:rPr lang="en-US" altLang="zh-CN" smtClean="0"/>
              <a:t>OUI</a:t>
            </a:r>
            <a:r>
              <a:rPr lang="zh-CN" altLang="en-US" smtClean="0"/>
              <a:t>地址</a:t>
            </a:r>
            <a:r>
              <a:rPr lang="en-US" altLang="zh-CN" smtClean="0"/>
              <a:t>0001–0000–0000</a:t>
            </a:r>
            <a:r>
              <a:rPr lang="zh-CN" altLang="en-US" smtClean="0"/>
              <a:t>。只要接入设备的</a:t>
            </a:r>
            <a:r>
              <a:rPr lang="en-US" altLang="zh-CN" smtClean="0"/>
              <a:t>MAC</a:t>
            </a:r>
            <a:r>
              <a:rPr lang="zh-CN" altLang="en-US" smtClean="0"/>
              <a:t>地址前</a:t>
            </a:r>
            <a:r>
              <a:rPr lang="en-US" altLang="zh-CN" smtClean="0"/>
              <a:t>24</a:t>
            </a:r>
            <a:r>
              <a:rPr lang="zh-CN" altLang="en-US" smtClean="0"/>
              <a:t>位和</a:t>
            </a:r>
            <a:r>
              <a:rPr lang="en-US" altLang="zh-CN" smtClean="0"/>
              <a:t>OUI</a:t>
            </a:r>
            <a:r>
              <a:rPr lang="zh-CN" altLang="en-US" smtClean="0"/>
              <a:t>地址的前</a:t>
            </a:r>
            <a:r>
              <a:rPr lang="en-US" altLang="zh-CN" smtClean="0"/>
              <a:t>24</a:t>
            </a:r>
            <a:r>
              <a:rPr lang="zh-CN" altLang="en-US" smtClean="0"/>
              <a:t>位匹配，那么使能</a:t>
            </a:r>
            <a:r>
              <a:rPr lang="en-US" altLang="zh-CN" smtClean="0"/>
              <a:t>Voice VLAN</a:t>
            </a:r>
            <a:r>
              <a:rPr lang="zh-CN" altLang="en-US" smtClean="0"/>
              <a:t>功能的端口将认为此数据流是语音数据流，接入的设备是语音设备。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98686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 smtClean="0"/>
              <a:t>执行</a:t>
            </a:r>
            <a:r>
              <a:rPr lang="en-US" altLang="zh-CN" b="1" dirty="0" smtClean="0"/>
              <a:t>display voice-</a:t>
            </a:r>
            <a:r>
              <a:rPr lang="en-US" altLang="zh-CN" b="1" dirty="0" err="1" smtClean="0"/>
              <a:t>vlan</a:t>
            </a:r>
            <a:r>
              <a:rPr lang="en-US" altLang="zh-CN" b="1" dirty="0" smtClean="0"/>
              <a:t> status</a:t>
            </a:r>
            <a:r>
              <a:rPr lang="zh-CN" altLang="en-US" dirty="0" smtClean="0"/>
              <a:t>命令，可以查看语音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的信息，包括状态、工作模式、老化时间、以及使能了语音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功能的端口信息。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b="1" dirty="0" smtClean="0"/>
              <a:t>Add-Mode</a:t>
            </a:r>
            <a:r>
              <a:rPr lang="zh-CN" altLang="en-US" dirty="0" smtClean="0"/>
              <a:t>字段表明语音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的添加模式。自动模式中，使能了语音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功能后，端口可以自动加入到语音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。如果语音设备发送的报文的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地址匹配了</a:t>
            </a:r>
            <a:r>
              <a:rPr lang="en-US" altLang="zh-CN" dirty="0" smtClean="0"/>
              <a:t>OUI</a:t>
            </a:r>
            <a:r>
              <a:rPr lang="zh-CN" altLang="en-US" dirty="0" smtClean="0"/>
              <a:t>，连接该语音设备的端口也会加入语音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。如果在老化时间内，端口没有收到语音设备的任何语音数据报文，端口自动会被删除。手动模式中，在端口上使能了语音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功能之后，必须手动把端口添加到语音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b="1" dirty="0" smtClean="0"/>
              <a:t>Security-Mode</a:t>
            </a:r>
            <a:r>
              <a:rPr lang="zh-CN" altLang="en-US" dirty="0" smtClean="0"/>
              <a:t>字段表示</a:t>
            </a:r>
            <a:r>
              <a:rPr lang="en-US" altLang="zh-CN" dirty="0" smtClean="0"/>
              <a:t>Voice VLAN</a:t>
            </a:r>
            <a:r>
              <a:rPr lang="zh-CN" altLang="en-US" dirty="0" smtClean="0"/>
              <a:t>端口的工作模式，有两种：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正常模式：可以传输语音数据和业务数据，但是容易受到恶意数据流量的攻击。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安全模式：只允许传输语音数据流。安全模式可以防止</a:t>
            </a:r>
            <a:r>
              <a:rPr lang="en-US" altLang="zh-CN" dirty="0" smtClean="0"/>
              <a:t>Voice VLAN</a:t>
            </a:r>
            <a:r>
              <a:rPr lang="zh-CN" altLang="en-US" dirty="0" smtClean="0"/>
              <a:t>受到恶意数据流量的攻击，但是检查报文的工作会占用一定的系统资源。</a:t>
            </a:r>
          </a:p>
          <a:p>
            <a:pPr eaLnBrk="1" hangingPunct="1">
              <a:defRPr/>
            </a:pPr>
            <a:r>
              <a:rPr lang="en-US" altLang="zh-CN" b="1" dirty="0" smtClean="0"/>
              <a:t>Legacy</a:t>
            </a:r>
            <a:r>
              <a:rPr lang="zh-CN" altLang="en-US" dirty="0" smtClean="0"/>
              <a:t>字段表明端口是否开启与其他厂商语音设备互通的功能，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表示开启，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表示关闭。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1302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执行了</a:t>
            </a:r>
            <a:r>
              <a:rPr lang="en-US" altLang="zh-CN" dirty="0" smtClean="0"/>
              <a:t>port trunk allow-pass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2 3</a:t>
            </a:r>
            <a:r>
              <a:rPr lang="zh-CN" altLang="en-US" dirty="0" smtClean="0"/>
              <a:t>命令后，</a:t>
            </a:r>
            <a:r>
              <a:rPr lang="en-US" altLang="zh-CN" dirty="0" smtClean="0"/>
              <a:t>VLAN 5</a:t>
            </a:r>
            <a:r>
              <a:rPr lang="zh-CN" altLang="en-US" dirty="0" smtClean="0"/>
              <a:t>的数据帧不能在此链路上进行传输。</a:t>
            </a:r>
            <a:r>
              <a:rPr lang="en-US" altLang="zh-CN" dirty="0" smtClean="0"/>
              <a:t>VLAN 1</a:t>
            </a:r>
            <a:r>
              <a:rPr lang="zh-CN" altLang="en-US" dirty="0" smtClean="0"/>
              <a:t>的数据默认也可以通过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链路进行传输。所以</a:t>
            </a:r>
            <a:r>
              <a:rPr lang="en-US" altLang="zh-CN" dirty="0" smtClean="0"/>
              <a:t>VLAN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VLAN 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VLAN 3</a:t>
            </a:r>
            <a:r>
              <a:rPr lang="zh-CN" altLang="en-US" dirty="0" smtClean="0"/>
              <a:t>的数据帧可以在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链路上传输。</a:t>
            </a:r>
            <a:endParaRPr lang="en-US" altLang="zh-CN" dirty="0" smtClean="0"/>
          </a:p>
          <a:p>
            <a:r>
              <a:rPr lang="zh-CN" altLang="en-US" dirty="0" smtClean="0"/>
              <a:t>收到不带标签的数据帧后，</a:t>
            </a:r>
            <a:r>
              <a:rPr lang="en-US" altLang="zh-CN" dirty="0" smtClean="0"/>
              <a:t>PVID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端口会给数据帧打上</a:t>
            </a:r>
            <a:r>
              <a:rPr lang="en-US" altLang="zh-CN" dirty="0" smtClean="0"/>
              <a:t>VLAN 2</a:t>
            </a:r>
            <a:r>
              <a:rPr lang="zh-CN" altLang="en-US" dirty="0" smtClean="0"/>
              <a:t>的标签。然后交换机会根据标签和目的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地址将数据帧发送到其他端口。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25710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72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3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早期的局域网</a:t>
            </a:r>
            <a:r>
              <a:rPr lang="en-US" altLang="zh-CN" smtClean="0"/>
              <a:t>LAN</a:t>
            </a:r>
            <a:r>
              <a:rPr lang="zh-CN" altLang="en-US" smtClean="0"/>
              <a:t>技术是基于总线型结构的，它存在以下主要问题：</a:t>
            </a:r>
          </a:p>
          <a:p>
            <a:r>
              <a:rPr lang="zh-CN" altLang="en-US" smtClean="0"/>
              <a:t>若某时刻有多个节点同时试图发送消息，那么它们将产生冲突。</a:t>
            </a:r>
          </a:p>
          <a:p>
            <a:r>
              <a:rPr lang="zh-CN" altLang="en-US" smtClean="0"/>
              <a:t>从任意节点发出的消息都会被发送到其他节点，形成广播。</a:t>
            </a:r>
          </a:p>
          <a:p>
            <a:r>
              <a:rPr lang="zh-CN" altLang="en-US" smtClean="0"/>
              <a:t>所有主机共享一条传输通道，无法控制网络中的信息安全。</a:t>
            </a:r>
          </a:p>
          <a:p>
            <a:r>
              <a:rPr lang="zh-CN" altLang="en-US" smtClean="0"/>
              <a:t>这种网络构成了一个冲突域，网络中计算机数量越多，冲突越严重，网络效率越低。同时，该网络也是一个广播域，当网络中发送信息的计算机数量变多时，广播流量将会耗费大量带宽。</a:t>
            </a:r>
          </a:p>
          <a:p>
            <a:r>
              <a:rPr lang="zh-CN" altLang="en-US" smtClean="0"/>
              <a:t>因此，传统局域网不仅面临冲突域太大和广播域太大两大难题，而且无法保障传输信息的安全。</a:t>
            </a:r>
          </a:p>
          <a:p>
            <a:r>
              <a:rPr lang="zh-CN" altLang="en-US" smtClean="0"/>
              <a:t>为了扩展传统</a:t>
            </a:r>
            <a:r>
              <a:rPr lang="en-US" altLang="zh-CN" smtClean="0"/>
              <a:t>LAN</a:t>
            </a:r>
            <a:r>
              <a:rPr lang="zh-CN" altLang="en-US" smtClean="0"/>
              <a:t>，以接入更多计算机，同时避免冲突的恶化，出现了网桥和二层交换机，它们能有效隔离冲突域。网桥和交换机采用交换方式将来自入端口的信息转发到出端口上，克服了共享网络中的冲突问题。但是，采用交换机进行组网时，广播域和信息安全问题依旧存在。</a:t>
            </a:r>
          </a:p>
          <a:p>
            <a:r>
              <a:rPr lang="zh-CN" altLang="en-US" smtClean="0"/>
              <a:t>为限制广播域的范围，减少广播流量，需要在没有二层互访需求的主机之间进行隔离。路由器是基于三层</a:t>
            </a:r>
            <a:r>
              <a:rPr lang="en-US" altLang="zh-CN" smtClean="0"/>
              <a:t>IP</a:t>
            </a:r>
            <a:r>
              <a:rPr lang="zh-CN" altLang="en-US" smtClean="0"/>
              <a:t>地址信息来选择路由和转发数据的，其连接两个网段时可以有效抑制广播报文的转发，但成本较高。因此，人们设想在物理局域网上构建多个逻辑局域网，即</a:t>
            </a:r>
            <a:r>
              <a:rPr lang="en-US" altLang="zh-CN" smtClean="0"/>
              <a:t>VLAN</a:t>
            </a:r>
            <a:r>
              <a:rPr lang="zh-CN" altLang="en-US" smtClean="0"/>
              <a:t>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7580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技术可以将一个物理局域网在逻辑上划分成多个广播域，也就是多个</a:t>
            </a:r>
            <a:r>
              <a:rPr lang="en-US" altLang="zh-CN" smtClean="0"/>
              <a:t>VLAN</a:t>
            </a:r>
            <a:r>
              <a:rPr lang="zh-CN" altLang="en-US" smtClean="0"/>
              <a:t>。</a:t>
            </a:r>
            <a:r>
              <a:rPr lang="en-US" altLang="zh-CN" smtClean="0"/>
              <a:t>VLAN</a:t>
            </a:r>
            <a:r>
              <a:rPr lang="zh-CN" altLang="en-US" smtClean="0"/>
              <a:t>技术部署在数据链路层，用于隔离二层流量。同一个</a:t>
            </a:r>
            <a:r>
              <a:rPr lang="en-US" altLang="zh-CN" smtClean="0"/>
              <a:t>VLAN</a:t>
            </a:r>
            <a:r>
              <a:rPr lang="zh-CN" altLang="en-US" smtClean="0"/>
              <a:t>内的主机共享同一个广播域，它们之间可以直接进行二层通信。而</a:t>
            </a:r>
            <a:r>
              <a:rPr lang="en-US" altLang="zh-CN" smtClean="0"/>
              <a:t>VLAN</a:t>
            </a:r>
            <a:r>
              <a:rPr lang="zh-CN" altLang="en-US" smtClean="0"/>
              <a:t>间的主机属于不同的广播域，不能直接实现二层互通。这样，广播报文就被限制在各个相应的</a:t>
            </a:r>
            <a:r>
              <a:rPr lang="en-US" altLang="zh-CN" smtClean="0"/>
              <a:t>VLAN</a:t>
            </a:r>
            <a:r>
              <a:rPr lang="zh-CN" altLang="en-US" smtClean="0"/>
              <a:t>内，同时也提高了网络安全性。</a:t>
            </a:r>
          </a:p>
          <a:p>
            <a:r>
              <a:rPr lang="zh-CN" altLang="en-US" smtClean="0"/>
              <a:t>本例中，原本属于同一广播域的主机被划分到了两个</a:t>
            </a:r>
            <a:r>
              <a:rPr lang="en-US" altLang="zh-CN" smtClean="0"/>
              <a:t>VLAN</a:t>
            </a:r>
            <a:r>
              <a:rPr lang="zh-CN" altLang="en-US" smtClean="0"/>
              <a:t>中，即，</a:t>
            </a:r>
            <a:r>
              <a:rPr lang="en-US" altLang="zh-CN" smtClean="0"/>
              <a:t>VLAN1</a:t>
            </a:r>
            <a:r>
              <a:rPr lang="zh-CN" altLang="en-US" smtClean="0"/>
              <a:t>和</a:t>
            </a:r>
            <a:r>
              <a:rPr lang="en-US" altLang="zh-CN" smtClean="0"/>
              <a:t>VLAN2</a:t>
            </a:r>
            <a:r>
              <a:rPr lang="zh-CN" altLang="en-US" smtClean="0"/>
              <a:t>。</a:t>
            </a:r>
            <a:r>
              <a:rPr lang="en-US" altLang="zh-CN" smtClean="0"/>
              <a:t>VLAN</a:t>
            </a:r>
            <a:r>
              <a:rPr lang="zh-CN" altLang="en-US" smtClean="0"/>
              <a:t>内部的主机可以直接在二层互相通信，</a:t>
            </a:r>
            <a:r>
              <a:rPr lang="en-US" altLang="zh-CN" smtClean="0"/>
              <a:t>VLAN1</a:t>
            </a:r>
            <a:r>
              <a:rPr lang="zh-CN" altLang="en-US" smtClean="0"/>
              <a:t>和</a:t>
            </a:r>
            <a:r>
              <a:rPr lang="en-US" altLang="zh-CN" smtClean="0"/>
              <a:t>VLAN2</a:t>
            </a:r>
            <a:r>
              <a:rPr lang="zh-CN" altLang="en-US" smtClean="0"/>
              <a:t>之间的主机无法直接实现二层通信。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1539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261938" algn="l"/>
              </a:tabLst>
            </a:pP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标签长</a:t>
            </a:r>
            <a:r>
              <a:rPr lang="en-US" altLang="zh-CN" dirty="0" smtClean="0">
                <a:latin typeface="+mn-ea"/>
                <a:ea typeface="+mn-ea"/>
              </a:rPr>
              <a:t>4</a:t>
            </a:r>
            <a:r>
              <a:rPr lang="zh-CN" altLang="en-US" dirty="0" smtClean="0">
                <a:latin typeface="+mn-ea"/>
                <a:ea typeface="+mn-ea"/>
              </a:rPr>
              <a:t>个字节，直接添加在以太网帧头中，</a:t>
            </a:r>
            <a:r>
              <a:rPr lang="en-US" altLang="zh-CN" dirty="0" smtClean="0">
                <a:latin typeface="+mn-ea"/>
                <a:ea typeface="+mn-ea"/>
              </a:rPr>
              <a:t>IEEE802.1Q</a:t>
            </a:r>
            <a:r>
              <a:rPr lang="zh-CN" altLang="en-US" dirty="0" smtClean="0">
                <a:latin typeface="+mn-ea"/>
                <a:ea typeface="+mn-ea"/>
              </a:rPr>
              <a:t>文档对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标签作出了说明。</a:t>
            </a:r>
          </a:p>
          <a:p>
            <a:pPr eaLnBrk="1" hangingPunct="1">
              <a:tabLst>
                <a:tab pos="261938" algn="l"/>
              </a:tabLst>
            </a:pPr>
            <a:r>
              <a:rPr lang="en-US" altLang="zh-CN" dirty="0" smtClean="0">
                <a:latin typeface="+mn-ea"/>
                <a:ea typeface="+mn-ea"/>
              </a:rPr>
              <a:t>TPID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Tag Protocol Identifier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 smtClean="0">
                <a:latin typeface="+mn-ea"/>
                <a:ea typeface="+mn-ea"/>
              </a:rPr>
              <a:t>字节，固定取值，</a:t>
            </a:r>
            <a:r>
              <a:rPr lang="en-US" altLang="zh-CN" dirty="0" smtClean="0">
                <a:latin typeface="+mn-ea"/>
                <a:ea typeface="+mn-ea"/>
              </a:rPr>
              <a:t>0x8100</a:t>
            </a:r>
            <a:r>
              <a:rPr lang="zh-CN" altLang="en-US" dirty="0" smtClean="0">
                <a:latin typeface="+mn-ea"/>
                <a:ea typeface="+mn-ea"/>
              </a:rPr>
              <a:t>，是</a:t>
            </a:r>
            <a:r>
              <a:rPr lang="en-US" altLang="zh-CN" dirty="0" smtClean="0">
                <a:latin typeface="+mn-ea"/>
                <a:ea typeface="+mn-ea"/>
              </a:rPr>
              <a:t>IEEE</a:t>
            </a:r>
            <a:r>
              <a:rPr lang="zh-CN" altLang="en-US" dirty="0" smtClean="0">
                <a:latin typeface="+mn-ea"/>
                <a:ea typeface="+mn-ea"/>
              </a:rPr>
              <a:t>定义的新类型，表明这是一个携带</a:t>
            </a:r>
            <a:r>
              <a:rPr lang="en-US" altLang="zh-CN" dirty="0" smtClean="0">
                <a:latin typeface="+mn-ea"/>
                <a:ea typeface="+mn-ea"/>
              </a:rPr>
              <a:t>802.1Q</a:t>
            </a:r>
            <a:r>
              <a:rPr lang="zh-CN" altLang="en-US" dirty="0" smtClean="0">
                <a:latin typeface="+mn-ea"/>
                <a:ea typeface="+mn-ea"/>
              </a:rPr>
              <a:t>标签的帧。如果不支持</a:t>
            </a:r>
            <a:r>
              <a:rPr lang="en-US" altLang="zh-CN" dirty="0" smtClean="0">
                <a:latin typeface="+mn-ea"/>
                <a:ea typeface="+mn-ea"/>
              </a:rPr>
              <a:t>802.1Q</a:t>
            </a:r>
            <a:r>
              <a:rPr lang="zh-CN" altLang="en-US" dirty="0" smtClean="0">
                <a:latin typeface="+mn-ea"/>
                <a:ea typeface="+mn-ea"/>
              </a:rPr>
              <a:t>的设备收到这样的帧，会将其丢弃。</a:t>
            </a:r>
          </a:p>
          <a:p>
            <a:pPr eaLnBrk="1" hangingPunct="1">
              <a:tabLst>
                <a:tab pos="261938" algn="l"/>
              </a:tabLst>
            </a:pPr>
            <a:r>
              <a:rPr lang="en-US" altLang="zh-CN" dirty="0" smtClean="0">
                <a:latin typeface="+mn-ea"/>
                <a:ea typeface="+mn-ea"/>
              </a:rPr>
              <a:t>TCI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en-US" dirty="0" smtClean="0">
                <a:latin typeface="+mn-ea"/>
                <a:ea typeface="+mn-ea"/>
              </a:rPr>
              <a:t>Tag Control Information</a:t>
            </a:r>
            <a:r>
              <a:rPr lang="en-US" altLang="zh-CN" dirty="0" smtClean="0">
                <a:latin typeface="+mn-ea"/>
                <a:ea typeface="+mn-ea"/>
              </a:rPr>
              <a:t>，2</a:t>
            </a:r>
            <a:r>
              <a:rPr lang="zh-CN" altLang="en-US" dirty="0" smtClean="0">
                <a:latin typeface="+mn-ea"/>
                <a:ea typeface="+mn-ea"/>
              </a:rPr>
              <a:t>字节。帧的控制信息，详细说明如下：</a:t>
            </a:r>
          </a:p>
          <a:p>
            <a:pPr marL="449263" lvl="1" indent="-269875" eaLnBrk="1" hangingPunct="1">
              <a:buFont typeface="Calibri" panose="020F0502020204030204" pitchFamily="34" charset="0"/>
              <a:buAutoNum type="arabicPeriod"/>
              <a:tabLst>
                <a:tab pos="261938" algn="l"/>
              </a:tabLst>
            </a:pPr>
            <a:r>
              <a:rPr lang="en-US" altLang="zh-CN" dirty="0" smtClean="0">
                <a:latin typeface="+mn-ea"/>
                <a:ea typeface="+mn-ea"/>
              </a:rPr>
              <a:t>Priority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比特，表示帧的优先级，取值范围为</a:t>
            </a:r>
            <a:r>
              <a:rPr lang="en-US" altLang="zh-CN" dirty="0" smtClean="0">
                <a:latin typeface="+mn-ea"/>
                <a:ea typeface="+mn-ea"/>
              </a:rPr>
              <a:t>0</a:t>
            </a:r>
            <a:r>
              <a:rPr lang="zh-CN" altLang="en-US" dirty="0" smtClean="0">
                <a:latin typeface="+mn-ea"/>
                <a:ea typeface="+mn-ea"/>
              </a:rPr>
              <a:t>～</a:t>
            </a:r>
            <a:r>
              <a:rPr lang="en-US" altLang="zh-CN" dirty="0" smtClean="0">
                <a:latin typeface="+mn-ea"/>
                <a:ea typeface="+mn-ea"/>
              </a:rPr>
              <a:t>7</a:t>
            </a:r>
            <a:r>
              <a:rPr lang="zh-CN" altLang="en-US" dirty="0" smtClean="0">
                <a:latin typeface="+mn-ea"/>
                <a:ea typeface="+mn-ea"/>
              </a:rPr>
              <a:t>，值越大优先级越高。当交换机阻塞时，优先发送优先级高的数据帧。</a:t>
            </a:r>
          </a:p>
          <a:p>
            <a:pPr marL="449263" lvl="1" indent="-269875" eaLnBrk="1" hangingPunct="1">
              <a:buFont typeface="Calibri" panose="020F0502020204030204" pitchFamily="34" charset="0"/>
              <a:buAutoNum type="arabicPeriod"/>
              <a:tabLst>
                <a:tab pos="261938" algn="l"/>
              </a:tabLst>
            </a:pPr>
            <a:r>
              <a:rPr lang="en-US" altLang="zh-CN" dirty="0" smtClean="0">
                <a:latin typeface="+mn-ea"/>
                <a:ea typeface="+mn-ea"/>
              </a:rPr>
              <a:t>CFI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Canonical Format Indicator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比特。</a:t>
            </a:r>
            <a:r>
              <a:rPr lang="en-US" altLang="zh-CN" dirty="0" smtClean="0">
                <a:latin typeface="+mn-ea"/>
                <a:ea typeface="+mn-ea"/>
              </a:rPr>
              <a:t>CFI</a:t>
            </a:r>
            <a:r>
              <a:rPr lang="zh-CN" altLang="en-US" dirty="0" smtClean="0">
                <a:latin typeface="+mn-ea"/>
                <a:ea typeface="+mn-ea"/>
              </a:rPr>
              <a:t>表示</a:t>
            </a:r>
            <a:r>
              <a:rPr lang="en-US" altLang="zh-CN" dirty="0" smtClean="0">
                <a:latin typeface="+mn-ea"/>
                <a:ea typeface="+mn-ea"/>
              </a:rPr>
              <a:t>MAC</a:t>
            </a:r>
            <a:r>
              <a:rPr lang="zh-CN" altLang="en-US" dirty="0" smtClean="0">
                <a:latin typeface="+mn-ea"/>
                <a:ea typeface="+mn-ea"/>
              </a:rPr>
              <a:t>地址是否是经典格式。</a:t>
            </a:r>
            <a:r>
              <a:rPr lang="en-US" altLang="zh-CN" dirty="0" smtClean="0">
                <a:latin typeface="+mn-ea"/>
                <a:ea typeface="+mn-ea"/>
              </a:rPr>
              <a:t>CFI</a:t>
            </a:r>
            <a:r>
              <a:rPr lang="zh-CN" altLang="en-US" dirty="0" smtClean="0">
                <a:latin typeface="+mn-ea"/>
                <a:ea typeface="+mn-ea"/>
              </a:rPr>
              <a:t>为</a:t>
            </a:r>
            <a:r>
              <a:rPr lang="en-US" altLang="zh-CN" dirty="0" smtClean="0">
                <a:latin typeface="+mn-ea"/>
                <a:ea typeface="+mn-ea"/>
              </a:rPr>
              <a:t>0</a:t>
            </a:r>
            <a:r>
              <a:rPr lang="zh-CN" altLang="en-US" dirty="0" smtClean="0">
                <a:latin typeface="+mn-ea"/>
                <a:ea typeface="+mn-ea"/>
              </a:rPr>
              <a:t>说明是经典格式，</a:t>
            </a:r>
            <a:r>
              <a:rPr lang="en-US" altLang="zh-CN" dirty="0" smtClean="0">
                <a:latin typeface="+mn-ea"/>
                <a:ea typeface="+mn-ea"/>
              </a:rPr>
              <a:t>CFI</a:t>
            </a:r>
            <a:r>
              <a:rPr lang="zh-CN" altLang="en-US" dirty="0" smtClean="0">
                <a:latin typeface="+mn-ea"/>
                <a:ea typeface="+mn-ea"/>
              </a:rPr>
              <a:t>为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表示为非经典格式。用于区分以太网帧、</a:t>
            </a:r>
            <a:r>
              <a:rPr lang="en-US" altLang="zh-CN" dirty="0" smtClean="0">
                <a:latin typeface="+mn-ea"/>
                <a:ea typeface="+mn-ea"/>
              </a:rPr>
              <a:t>FDDI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Fiber Distributed Digital Interface</a:t>
            </a:r>
            <a:r>
              <a:rPr lang="zh-CN" altLang="en-US" dirty="0" smtClean="0">
                <a:latin typeface="+mn-ea"/>
                <a:ea typeface="+mn-ea"/>
              </a:rPr>
              <a:t>）帧和令牌环网帧。在以太网中，</a:t>
            </a:r>
            <a:r>
              <a:rPr lang="en-US" altLang="zh-CN" dirty="0" smtClean="0">
                <a:latin typeface="+mn-ea"/>
                <a:ea typeface="+mn-ea"/>
              </a:rPr>
              <a:t>CFI</a:t>
            </a:r>
            <a:r>
              <a:rPr lang="zh-CN" altLang="en-US" dirty="0" smtClean="0">
                <a:latin typeface="+mn-ea"/>
                <a:ea typeface="+mn-ea"/>
              </a:rPr>
              <a:t>的值为</a:t>
            </a:r>
            <a:r>
              <a:rPr lang="en-US" altLang="zh-CN" dirty="0" smtClean="0">
                <a:latin typeface="+mn-ea"/>
                <a:ea typeface="+mn-ea"/>
              </a:rPr>
              <a:t>0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</a:p>
          <a:p>
            <a:pPr marL="449263" lvl="1" indent="-269875" eaLnBrk="1" hangingPunct="1">
              <a:buFont typeface="Calibri" panose="020F0502020204030204" pitchFamily="34" charset="0"/>
              <a:buAutoNum type="arabicPeriod"/>
              <a:tabLst>
                <a:tab pos="261938" algn="l"/>
              </a:tabLst>
            </a:pPr>
            <a:r>
              <a:rPr lang="en-US" altLang="zh-CN" dirty="0" smtClean="0">
                <a:latin typeface="+mn-ea"/>
                <a:ea typeface="+mn-ea"/>
              </a:rPr>
              <a:t>VLAN Identifier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VLAN ID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12</a:t>
            </a:r>
            <a:r>
              <a:rPr lang="zh-CN" altLang="en-US" dirty="0" smtClean="0">
                <a:latin typeface="+mn-ea"/>
                <a:ea typeface="+mn-ea"/>
              </a:rPr>
              <a:t>比特，在</a:t>
            </a:r>
            <a:r>
              <a:rPr lang="en-US" altLang="zh-CN" dirty="0" smtClean="0">
                <a:latin typeface="+mn-ea"/>
                <a:ea typeface="+mn-ea"/>
              </a:rPr>
              <a:t>X7</a:t>
            </a:r>
            <a:r>
              <a:rPr lang="zh-CN" altLang="en-US" dirty="0" smtClean="0">
                <a:latin typeface="+mn-ea"/>
                <a:ea typeface="+mn-ea"/>
              </a:rPr>
              <a:t>系列交换机中，可配置的</a:t>
            </a:r>
            <a:r>
              <a:rPr lang="en-US" altLang="zh-CN" dirty="0" smtClean="0">
                <a:latin typeface="+mn-ea"/>
                <a:ea typeface="+mn-ea"/>
              </a:rPr>
              <a:t>VLAN ID</a:t>
            </a:r>
            <a:r>
              <a:rPr lang="zh-CN" altLang="en-US" dirty="0" smtClean="0">
                <a:latin typeface="+mn-ea"/>
                <a:ea typeface="+mn-ea"/>
              </a:rPr>
              <a:t>取值范围为</a:t>
            </a:r>
            <a:r>
              <a:rPr lang="en-US" altLang="zh-CN" dirty="0" smtClean="0">
                <a:latin typeface="+mn-ea"/>
                <a:ea typeface="+mn-ea"/>
              </a:rPr>
              <a:t>0</a:t>
            </a:r>
            <a:r>
              <a:rPr lang="zh-CN" altLang="en-US" dirty="0" smtClean="0">
                <a:latin typeface="+mn-ea"/>
                <a:ea typeface="+mn-ea"/>
              </a:rPr>
              <a:t>～</a:t>
            </a:r>
            <a:r>
              <a:rPr lang="en-US" altLang="zh-CN" dirty="0" smtClean="0">
                <a:latin typeface="+mn-ea"/>
                <a:ea typeface="+mn-ea"/>
              </a:rPr>
              <a:t>4095</a:t>
            </a:r>
            <a:r>
              <a:rPr lang="zh-CN" altLang="en-US" dirty="0" smtClean="0">
                <a:latin typeface="+mn-ea"/>
                <a:ea typeface="+mn-ea"/>
              </a:rPr>
              <a:t>，但是</a:t>
            </a:r>
            <a:r>
              <a:rPr lang="en-US" altLang="zh-CN" dirty="0" smtClean="0">
                <a:latin typeface="+mn-ea"/>
                <a:ea typeface="+mn-ea"/>
              </a:rPr>
              <a:t>0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4095</a:t>
            </a:r>
            <a:r>
              <a:rPr lang="zh-CN" altLang="en-US" dirty="0" smtClean="0">
                <a:latin typeface="+mn-ea"/>
                <a:ea typeface="+mn-ea"/>
              </a:rPr>
              <a:t>在协议中规定为保留的</a:t>
            </a:r>
            <a:r>
              <a:rPr lang="en-US" altLang="zh-CN" dirty="0" smtClean="0">
                <a:latin typeface="+mn-ea"/>
                <a:ea typeface="+mn-ea"/>
              </a:rPr>
              <a:t>VLAN ID</a:t>
            </a:r>
            <a:r>
              <a:rPr lang="zh-CN" altLang="en-US" dirty="0" smtClean="0">
                <a:latin typeface="+mn-ea"/>
                <a:ea typeface="+mn-ea"/>
              </a:rPr>
              <a:t>，不能给用户使用。</a:t>
            </a:r>
          </a:p>
          <a:p>
            <a:pPr eaLnBrk="1" hangingPunct="1">
              <a:tabLst>
                <a:tab pos="261938" algn="l"/>
              </a:tabLst>
            </a:pPr>
            <a:r>
              <a:rPr lang="zh-CN" altLang="en-US" dirty="0" smtClean="0">
                <a:latin typeface="+mn-ea"/>
                <a:ea typeface="+mn-ea"/>
              </a:rPr>
              <a:t>在现有的交换网络环境中，以太网的帧有两种格式：</a:t>
            </a:r>
          </a:p>
          <a:p>
            <a:pPr eaLnBrk="1" hangingPunct="1">
              <a:tabLst>
                <a:tab pos="261938" algn="l"/>
              </a:tabLst>
            </a:pPr>
            <a:r>
              <a:rPr lang="zh-CN" altLang="en-US" dirty="0" smtClean="0">
                <a:latin typeface="+mn-ea"/>
                <a:ea typeface="+mn-ea"/>
              </a:rPr>
              <a:t>没有加上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标记的标准以太网帧（</a:t>
            </a:r>
            <a:r>
              <a:rPr lang="en-US" altLang="zh-CN" dirty="0" smtClean="0">
                <a:latin typeface="+mn-ea"/>
                <a:ea typeface="+mn-ea"/>
              </a:rPr>
              <a:t>untagged frame</a:t>
            </a:r>
            <a:r>
              <a:rPr lang="zh-CN" altLang="en-US" dirty="0" smtClean="0">
                <a:latin typeface="+mn-ea"/>
                <a:ea typeface="+mn-ea"/>
              </a:rPr>
              <a:t>）；有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标记的以太网帧（</a:t>
            </a:r>
            <a:r>
              <a:rPr lang="en-US" altLang="zh-CN" dirty="0" smtClean="0">
                <a:latin typeface="+mn-ea"/>
                <a:ea typeface="+mn-ea"/>
              </a:rPr>
              <a:t>tagged frame</a:t>
            </a:r>
            <a:r>
              <a:rPr lang="zh-CN" altLang="en-US" dirty="0" smtClean="0">
                <a:latin typeface="+mn-ea"/>
                <a:ea typeface="+mn-ea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76633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链路分为两种类型：</a:t>
            </a:r>
            <a:r>
              <a:rPr lang="en-US" altLang="zh-CN" dirty="0" smtClean="0">
                <a:latin typeface="+mn-ea"/>
                <a:ea typeface="+mn-ea"/>
              </a:rPr>
              <a:t>Access</a:t>
            </a:r>
            <a:r>
              <a:rPr lang="zh-CN" altLang="en-US" dirty="0" smtClean="0">
                <a:latin typeface="+mn-ea"/>
                <a:ea typeface="+mn-ea"/>
              </a:rPr>
              <a:t>链路和</a:t>
            </a:r>
            <a:r>
              <a:rPr lang="en-US" altLang="zh-CN" dirty="0" smtClean="0">
                <a:latin typeface="+mn-ea"/>
                <a:ea typeface="+mn-ea"/>
              </a:rPr>
              <a:t>Trunk</a:t>
            </a:r>
            <a:r>
              <a:rPr lang="zh-CN" altLang="en-US" dirty="0" smtClean="0">
                <a:latin typeface="+mn-ea"/>
                <a:ea typeface="+mn-ea"/>
              </a:rPr>
              <a:t>链路。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接入链路（</a:t>
            </a:r>
            <a:r>
              <a:rPr lang="en-US" altLang="zh-CN" dirty="0" smtClean="0">
                <a:latin typeface="+mn-ea"/>
                <a:ea typeface="+mn-ea"/>
              </a:rPr>
              <a:t>Access Link</a:t>
            </a:r>
            <a:r>
              <a:rPr lang="zh-CN" altLang="en-US" dirty="0" smtClean="0">
                <a:latin typeface="+mn-ea"/>
                <a:ea typeface="+mn-ea"/>
              </a:rPr>
              <a:t>）：连接用户主机和交换机的链路称为接入链路。如本例所示，图中主机和交换机之间的链路都是接入链路。</a:t>
            </a: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干道链路（</a:t>
            </a:r>
            <a:r>
              <a:rPr lang="en-US" altLang="zh-CN" dirty="0" smtClean="0">
                <a:latin typeface="+mn-ea"/>
                <a:ea typeface="+mn-ea"/>
              </a:rPr>
              <a:t>Trunk Link</a:t>
            </a:r>
            <a:r>
              <a:rPr lang="zh-CN" altLang="en-US" dirty="0" smtClean="0">
                <a:latin typeface="+mn-ea"/>
                <a:ea typeface="+mn-ea"/>
              </a:rPr>
              <a:t>）：连接交换机和交换机的链路称为干道链路。如本例所示，图中交换机之间的链路都是干道链路。干道链路上通过的帧一般为带</a:t>
            </a:r>
            <a:r>
              <a:rPr lang="en-US" altLang="zh-CN" dirty="0" smtClean="0">
                <a:latin typeface="+mn-ea"/>
                <a:ea typeface="+mn-ea"/>
              </a:rPr>
              <a:t>Tag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帧。</a:t>
            </a:r>
          </a:p>
        </p:txBody>
      </p:sp>
    </p:spTree>
    <p:extLst>
      <p:ext uri="{BB962C8B-B14F-4D97-AF65-F5344CB8AC3E}">
        <p14:creationId xmlns:p14="http://schemas.microsoft.com/office/powerpoint/2010/main" val="360347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8910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PVID</a:t>
            </a:r>
            <a:r>
              <a:rPr lang="zh-CN" altLang="en-US" dirty="0" smtClean="0">
                <a:latin typeface="+mn-ea"/>
                <a:ea typeface="+mn-ea"/>
              </a:rPr>
              <a:t>即</a:t>
            </a:r>
            <a:r>
              <a:rPr lang="en-US" altLang="zh-CN" dirty="0" smtClean="0">
                <a:latin typeface="+mn-ea"/>
                <a:ea typeface="+mn-ea"/>
              </a:rPr>
              <a:t>Port VLAN ID</a:t>
            </a:r>
            <a:r>
              <a:rPr lang="zh-CN" altLang="en-US" dirty="0" smtClean="0">
                <a:latin typeface="+mn-ea"/>
                <a:ea typeface="+mn-ea"/>
              </a:rPr>
              <a:t>，代表端口的缺省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。交换机从对端设备收到的帧有可能是</a:t>
            </a:r>
            <a:r>
              <a:rPr lang="en-US" altLang="zh-CN" dirty="0" smtClean="0">
                <a:latin typeface="+mn-ea"/>
                <a:ea typeface="+mn-ea"/>
              </a:rPr>
              <a:t>Untagged</a:t>
            </a:r>
            <a:r>
              <a:rPr lang="zh-CN" altLang="en-US" dirty="0" smtClean="0">
                <a:latin typeface="+mn-ea"/>
                <a:ea typeface="+mn-ea"/>
              </a:rPr>
              <a:t>的数据帧，但所有以太网帧在交换机中都是以</a:t>
            </a:r>
            <a:r>
              <a:rPr lang="en-US" altLang="zh-CN" dirty="0" smtClean="0">
                <a:latin typeface="+mn-ea"/>
                <a:ea typeface="+mn-ea"/>
              </a:rPr>
              <a:t>Tagged</a:t>
            </a:r>
            <a:r>
              <a:rPr lang="zh-CN" altLang="en-US" dirty="0" smtClean="0">
                <a:latin typeface="+mn-ea"/>
                <a:ea typeface="+mn-ea"/>
              </a:rPr>
              <a:t>的形式来被处理和转发的，因此交换机必须给端口收到的</a:t>
            </a:r>
            <a:r>
              <a:rPr lang="en-US" altLang="zh-CN" dirty="0" smtClean="0">
                <a:latin typeface="+mn-ea"/>
                <a:ea typeface="+mn-ea"/>
              </a:rPr>
              <a:t>Untagged</a:t>
            </a:r>
            <a:r>
              <a:rPr lang="zh-CN" altLang="en-US" dirty="0" smtClean="0">
                <a:latin typeface="+mn-ea"/>
                <a:ea typeface="+mn-ea"/>
              </a:rPr>
              <a:t>数据帧添加上</a:t>
            </a:r>
            <a:r>
              <a:rPr lang="en-US" altLang="zh-CN" dirty="0" smtClean="0">
                <a:latin typeface="+mn-ea"/>
                <a:ea typeface="+mn-ea"/>
              </a:rPr>
              <a:t>Tag</a:t>
            </a:r>
            <a:r>
              <a:rPr lang="zh-CN" altLang="en-US" dirty="0" smtClean="0">
                <a:latin typeface="+mn-ea"/>
                <a:ea typeface="+mn-ea"/>
              </a:rPr>
              <a:t>。为了实现此目的，必须为交换机配置端口的缺省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。当该端口收到</a:t>
            </a:r>
            <a:r>
              <a:rPr lang="en-US" altLang="zh-CN" dirty="0" smtClean="0">
                <a:latin typeface="+mn-ea"/>
                <a:ea typeface="+mn-ea"/>
              </a:rPr>
              <a:t>Untagged</a:t>
            </a:r>
            <a:r>
              <a:rPr lang="zh-CN" altLang="en-US" dirty="0" smtClean="0">
                <a:latin typeface="+mn-ea"/>
                <a:ea typeface="+mn-ea"/>
              </a:rPr>
              <a:t>数据帧时，交换机将给它加上该缺省</a:t>
            </a:r>
            <a:r>
              <a:rPr lang="en-US" altLang="zh-CN" dirty="0" smtClean="0">
                <a:latin typeface="+mn-ea"/>
                <a:ea typeface="+mn-ea"/>
              </a:rPr>
              <a:t>VLAN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VLAN Tag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227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Access</a:t>
            </a:r>
            <a:r>
              <a:rPr lang="zh-CN" altLang="en-US" smtClean="0"/>
              <a:t>端口是交换机上用来连接用户主机的端口，它只能连接接入链路，并且只能允许唯一的</a:t>
            </a:r>
            <a:r>
              <a:rPr lang="en-US" altLang="zh-CN" smtClean="0"/>
              <a:t>VLAN ID</a:t>
            </a:r>
            <a:r>
              <a:rPr lang="zh-CN" altLang="en-US" smtClean="0"/>
              <a:t>通过本端口。</a:t>
            </a:r>
            <a:endParaRPr lang="en-US" altLang="zh-CN" smtClean="0"/>
          </a:p>
          <a:p>
            <a:r>
              <a:rPr lang="en-US" altLang="zh-CN" smtClean="0"/>
              <a:t>Access</a:t>
            </a:r>
            <a:r>
              <a:rPr lang="zh-CN" altLang="en-US" smtClean="0"/>
              <a:t>端口收发数据帧的规则如下：</a:t>
            </a:r>
          </a:p>
          <a:p>
            <a:r>
              <a:rPr lang="zh-CN" altLang="en-US" smtClean="0"/>
              <a:t>如果该端口收到对端设备发送的帧是</a:t>
            </a:r>
            <a:r>
              <a:rPr lang="en-US" altLang="zh-CN" smtClean="0"/>
              <a:t>untagged</a:t>
            </a:r>
            <a:r>
              <a:rPr lang="zh-CN" altLang="en-US" smtClean="0"/>
              <a:t>（不带</a:t>
            </a:r>
            <a:r>
              <a:rPr lang="en-US" altLang="zh-CN" smtClean="0"/>
              <a:t>VLAN</a:t>
            </a:r>
            <a:r>
              <a:rPr lang="zh-CN" altLang="en-US" smtClean="0"/>
              <a:t>标签），交换机将强制加上该端口的</a:t>
            </a:r>
            <a:r>
              <a:rPr lang="en-US" altLang="zh-CN" smtClean="0"/>
              <a:t>PVID</a:t>
            </a:r>
            <a:r>
              <a:rPr lang="zh-CN" altLang="en-US" smtClean="0"/>
              <a:t>。如果该端口收到对端设备发送的帧是</a:t>
            </a:r>
            <a:r>
              <a:rPr lang="en-US" altLang="zh-CN" smtClean="0"/>
              <a:t>tagged</a:t>
            </a:r>
            <a:r>
              <a:rPr lang="zh-CN" altLang="en-US" smtClean="0"/>
              <a:t>（带</a:t>
            </a:r>
            <a:r>
              <a:rPr lang="en-US" altLang="zh-CN" smtClean="0"/>
              <a:t>VLAN</a:t>
            </a:r>
            <a:r>
              <a:rPr lang="zh-CN" altLang="en-US" smtClean="0"/>
              <a:t>标签），交换机会检查该标签内的</a:t>
            </a:r>
            <a:r>
              <a:rPr lang="en-US" altLang="zh-CN" smtClean="0"/>
              <a:t>VLAN ID</a:t>
            </a:r>
            <a:r>
              <a:rPr lang="zh-CN" altLang="en-US" smtClean="0"/>
              <a:t>。当</a:t>
            </a:r>
            <a:r>
              <a:rPr lang="en-US" altLang="zh-CN" smtClean="0"/>
              <a:t>VLAN ID</a:t>
            </a:r>
            <a:r>
              <a:rPr lang="zh-CN" altLang="en-US" smtClean="0"/>
              <a:t>与该端口的</a:t>
            </a:r>
            <a:r>
              <a:rPr lang="en-US" altLang="zh-CN" smtClean="0"/>
              <a:t>PVID</a:t>
            </a:r>
            <a:r>
              <a:rPr lang="zh-CN" altLang="en-US" smtClean="0"/>
              <a:t>相同时，接收该报文。当</a:t>
            </a:r>
            <a:r>
              <a:rPr lang="en-US" altLang="zh-CN" smtClean="0"/>
              <a:t>VLAN ID</a:t>
            </a:r>
            <a:r>
              <a:rPr lang="zh-CN" altLang="en-US" smtClean="0"/>
              <a:t>与该端口的</a:t>
            </a:r>
            <a:r>
              <a:rPr lang="en-US" altLang="zh-CN" smtClean="0"/>
              <a:t>PVID</a:t>
            </a:r>
            <a:r>
              <a:rPr lang="zh-CN" altLang="en-US" smtClean="0"/>
              <a:t>不同时，丢弃该报文。</a:t>
            </a:r>
          </a:p>
          <a:p>
            <a:r>
              <a:rPr lang="en-US" altLang="zh-CN" smtClean="0"/>
              <a:t>Access</a:t>
            </a:r>
            <a:r>
              <a:rPr lang="zh-CN" altLang="en-US" smtClean="0"/>
              <a:t>端口发送数据帧时，总是先剥离帧的</a:t>
            </a:r>
            <a:r>
              <a:rPr lang="en-US" altLang="zh-CN" smtClean="0"/>
              <a:t>Tag</a:t>
            </a:r>
            <a:r>
              <a:rPr lang="zh-CN" altLang="en-US" smtClean="0"/>
              <a:t>，然后再发送。</a:t>
            </a:r>
            <a:r>
              <a:rPr lang="en-US" altLang="zh-CN" smtClean="0"/>
              <a:t>Access</a:t>
            </a:r>
            <a:r>
              <a:rPr lang="zh-CN" altLang="en-US" smtClean="0"/>
              <a:t>端口发往对端设备的以太网帧永远是不带标签的帧。</a:t>
            </a:r>
          </a:p>
          <a:p>
            <a:r>
              <a:rPr lang="zh-CN" altLang="en-US" smtClean="0"/>
              <a:t>在本示例中，交换机的</a:t>
            </a:r>
            <a:r>
              <a:rPr lang="en-US" altLang="zh-CN" smtClean="0"/>
              <a:t>G0/0/1</a:t>
            </a:r>
            <a:r>
              <a:rPr lang="zh-CN" altLang="en-US" smtClean="0"/>
              <a:t>，</a:t>
            </a:r>
            <a:r>
              <a:rPr lang="en-US" altLang="zh-CN" smtClean="0"/>
              <a:t>G0/0/2</a:t>
            </a:r>
            <a:r>
              <a:rPr lang="zh-CN" altLang="en-US" smtClean="0"/>
              <a:t>，</a:t>
            </a:r>
            <a:r>
              <a:rPr lang="en-US" altLang="zh-CN" smtClean="0"/>
              <a:t>G0/0/3</a:t>
            </a:r>
            <a:r>
              <a:rPr lang="zh-CN" altLang="en-US" smtClean="0"/>
              <a:t>端口分别连接三台主机，都配置为</a:t>
            </a:r>
            <a:r>
              <a:rPr lang="en-US" altLang="zh-CN" smtClean="0"/>
              <a:t>Access</a:t>
            </a:r>
            <a:r>
              <a:rPr lang="zh-CN" altLang="en-US" smtClean="0"/>
              <a:t>端口。主机</a:t>
            </a:r>
            <a:r>
              <a:rPr lang="en-US" altLang="zh-CN" smtClean="0"/>
              <a:t>A</a:t>
            </a:r>
            <a:r>
              <a:rPr lang="zh-CN" altLang="en-US" smtClean="0"/>
              <a:t>把数据帧（未加标签）发送到交换机的</a:t>
            </a:r>
            <a:r>
              <a:rPr lang="en-US" altLang="zh-CN" smtClean="0"/>
              <a:t>G0/0/1</a:t>
            </a:r>
            <a:r>
              <a:rPr lang="zh-CN" altLang="en-US" smtClean="0"/>
              <a:t>端口，再由交换机发往其他目的地。收到数据帧之后，交换机根据端口的</a:t>
            </a:r>
            <a:r>
              <a:rPr lang="en-US" altLang="zh-CN" smtClean="0"/>
              <a:t>PVID</a:t>
            </a:r>
            <a:r>
              <a:rPr lang="zh-CN" altLang="en-US" smtClean="0"/>
              <a:t>给数据帧打上</a:t>
            </a:r>
            <a:r>
              <a:rPr lang="en-US" altLang="zh-CN" smtClean="0"/>
              <a:t>VLAN</a:t>
            </a:r>
            <a:r>
              <a:rPr lang="zh-CN" altLang="en-US" smtClean="0"/>
              <a:t>标签</a:t>
            </a:r>
            <a:r>
              <a:rPr lang="en-US" altLang="zh-CN" smtClean="0"/>
              <a:t>10</a:t>
            </a:r>
            <a:r>
              <a:rPr lang="zh-CN" altLang="en-US" smtClean="0"/>
              <a:t>，然后决定从</a:t>
            </a:r>
            <a:r>
              <a:rPr lang="en-US" altLang="zh-CN" smtClean="0"/>
              <a:t>G0/0/3</a:t>
            </a:r>
            <a:r>
              <a:rPr lang="zh-CN" altLang="en-US" smtClean="0"/>
              <a:t>端口转发数据帧。</a:t>
            </a:r>
            <a:r>
              <a:rPr lang="en-US" altLang="zh-CN" smtClean="0"/>
              <a:t>G0/0/3</a:t>
            </a:r>
            <a:r>
              <a:rPr lang="zh-CN" altLang="en-US" smtClean="0"/>
              <a:t>端口的</a:t>
            </a:r>
            <a:r>
              <a:rPr lang="en-US" altLang="zh-CN" smtClean="0"/>
              <a:t>PVID</a:t>
            </a:r>
            <a:r>
              <a:rPr lang="zh-CN" altLang="en-US" smtClean="0"/>
              <a:t>也是</a:t>
            </a:r>
            <a:r>
              <a:rPr lang="en-US" altLang="zh-CN" smtClean="0"/>
              <a:t>10</a:t>
            </a:r>
            <a:r>
              <a:rPr lang="zh-CN" altLang="en-US" smtClean="0"/>
              <a:t>，与</a:t>
            </a:r>
            <a:r>
              <a:rPr lang="en-US" altLang="zh-CN" smtClean="0"/>
              <a:t>VLAN</a:t>
            </a:r>
            <a:r>
              <a:rPr lang="zh-CN" altLang="en-US" smtClean="0"/>
              <a:t>标签中的</a:t>
            </a:r>
            <a:r>
              <a:rPr lang="en-US" altLang="zh-CN" smtClean="0"/>
              <a:t>VLAN ID</a:t>
            </a:r>
            <a:r>
              <a:rPr lang="zh-CN" altLang="en-US" smtClean="0"/>
              <a:t>相同，交换机移除标签，把数据帧发送到主机</a:t>
            </a:r>
            <a:r>
              <a:rPr lang="en-US" altLang="zh-CN" smtClean="0"/>
              <a:t>C</a:t>
            </a:r>
            <a:r>
              <a:rPr lang="zh-CN" altLang="en-US" smtClean="0"/>
              <a:t>。连接主机</a:t>
            </a:r>
            <a:r>
              <a:rPr lang="en-US" altLang="zh-CN" smtClean="0"/>
              <a:t>B</a:t>
            </a:r>
            <a:r>
              <a:rPr lang="zh-CN" altLang="en-US" smtClean="0"/>
              <a:t>的端口的</a:t>
            </a:r>
            <a:r>
              <a:rPr lang="en-US" altLang="zh-CN" smtClean="0"/>
              <a:t>PVID</a:t>
            </a:r>
            <a:r>
              <a:rPr lang="zh-CN" altLang="en-US" smtClean="0"/>
              <a:t>是</a:t>
            </a:r>
            <a:r>
              <a:rPr lang="en-US" altLang="zh-CN" smtClean="0"/>
              <a:t>2</a:t>
            </a:r>
            <a:r>
              <a:rPr lang="zh-CN" altLang="en-US" smtClean="0"/>
              <a:t>，与</a:t>
            </a:r>
            <a:r>
              <a:rPr lang="en-US" altLang="zh-CN" smtClean="0"/>
              <a:t>VLAN10</a:t>
            </a:r>
            <a:r>
              <a:rPr lang="zh-CN" altLang="en-US" smtClean="0"/>
              <a:t>不属于同一个</a:t>
            </a:r>
            <a:r>
              <a:rPr lang="en-US" altLang="zh-CN" smtClean="0"/>
              <a:t>VLAN</a:t>
            </a:r>
            <a:r>
              <a:rPr lang="zh-CN" altLang="en-US" smtClean="0"/>
              <a:t>，因此此端口不会接收到</a:t>
            </a:r>
            <a:r>
              <a:rPr lang="en-US" altLang="zh-CN" smtClean="0"/>
              <a:t>VLAN10</a:t>
            </a:r>
            <a:r>
              <a:rPr lang="zh-CN" altLang="en-US" smtClean="0"/>
              <a:t>的数据帧。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7355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/>
          <a:p>
            <a:pPr defTabSz="784225" eaLnBrk="1" hangingPunct="1">
              <a:defRPr/>
            </a:pPr>
            <a:r>
              <a:rPr lang="en-US" altLang="zh-CN" sz="1200">
                <a:latin typeface="FrutigerNext LT Bold" pitchFamily="20" charset="0"/>
              </a:rPr>
              <a:t>HUAWEI TECHNOLOGIES CO., LTD.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pitchFamily="20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092909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87B729F8-0774-456D-AB25-D59E83DBC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47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36B37248-DC4D-4723-BD5B-29E271D38F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24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476076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80" r:id="rId20"/>
    <p:sldLayoutId id="2147483881" r:id="rId21"/>
    <p:sldLayoutId id="2147483882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原理和配置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91097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端口类型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-Trunk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端口收到帧时，如果该帧不包含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，将添加上端口的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；如果该帧包含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，则不改变。</a:t>
            </a: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端口发送帧时，该帧的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 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的允许发送列表中：若与端口的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相同时，则剥离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发送；若与端口的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不同时，则直接发送。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9" name="Group 41"/>
          <p:cNvGrpSpPr>
            <a:grpSpLocks/>
          </p:cNvGrpSpPr>
          <p:nvPr/>
        </p:nvGrpSpPr>
        <p:grpSpPr bwMode="auto">
          <a:xfrm>
            <a:off x="2603612" y="1448780"/>
            <a:ext cx="6840760" cy="3132349"/>
            <a:chOff x="1079611" y="1724973"/>
            <a:chExt cx="6840760" cy="3133173"/>
          </a:xfrm>
        </p:grpSpPr>
        <p:cxnSp>
          <p:nvCxnSpPr>
            <p:cNvPr id="16390" name="直接连接符 15"/>
            <p:cNvCxnSpPr>
              <a:cxnSpLocks noChangeShapeType="1"/>
            </p:cNvCxnSpPr>
            <p:nvPr/>
          </p:nvCxnSpPr>
          <p:spPr bwMode="auto">
            <a:xfrm flipH="1">
              <a:off x="5172075" y="2565400"/>
              <a:ext cx="1079500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直接连接符 15"/>
            <p:cNvCxnSpPr>
              <a:cxnSpLocks noChangeShapeType="1"/>
            </p:cNvCxnSpPr>
            <p:nvPr/>
          </p:nvCxnSpPr>
          <p:spPr bwMode="auto">
            <a:xfrm>
              <a:off x="6396038" y="2565400"/>
              <a:ext cx="1152525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2" name="直接连接符 15"/>
            <p:cNvCxnSpPr>
              <a:cxnSpLocks noChangeShapeType="1"/>
            </p:cNvCxnSpPr>
            <p:nvPr/>
          </p:nvCxnSpPr>
          <p:spPr bwMode="auto">
            <a:xfrm>
              <a:off x="3125788" y="2420938"/>
              <a:ext cx="29527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直接连接符 15"/>
            <p:cNvCxnSpPr>
              <a:cxnSpLocks noChangeShapeType="1"/>
            </p:cNvCxnSpPr>
            <p:nvPr/>
          </p:nvCxnSpPr>
          <p:spPr bwMode="auto">
            <a:xfrm flipH="1">
              <a:off x="1549400" y="2565400"/>
              <a:ext cx="1079500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4" name="直接连接符 15"/>
            <p:cNvCxnSpPr>
              <a:cxnSpLocks noChangeShapeType="1"/>
            </p:cNvCxnSpPr>
            <p:nvPr/>
          </p:nvCxnSpPr>
          <p:spPr bwMode="auto">
            <a:xfrm>
              <a:off x="2773363" y="2565400"/>
              <a:ext cx="1152525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6395" name="Picture 461" descr="图片2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38" y="2060575"/>
              <a:ext cx="647700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1" name="Text Box 39"/>
            <p:cNvSpPr txBox="1">
              <a:spLocks noChangeArrowheads="1"/>
            </p:cNvSpPr>
            <p:nvPr/>
          </p:nvSpPr>
          <p:spPr bwMode="auto">
            <a:xfrm>
              <a:off x="1079611" y="4581073"/>
              <a:ext cx="601447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402" name="Text Box 39"/>
            <p:cNvSpPr txBox="1">
              <a:spLocks noChangeArrowheads="1"/>
            </p:cNvSpPr>
            <p:nvPr/>
          </p:nvSpPr>
          <p:spPr bwMode="auto">
            <a:xfrm>
              <a:off x="4840388" y="4581146"/>
              <a:ext cx="6030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403" name="Text Box 39"/>
            <p:cNvSpPr txBox="1">
              <a:spLocks noChangeArrowheads="1"/>
            </p:cNvSpPr>
            <p:nvPr/>
          </p:nvSpPr>
          <p:spPr bwMode="auto">
            <a:xfrm>
              <a:off x="3590270" y="4581146"/>
              <a:ext cx="595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6404" name="Text Box 39"/>
            <p:cNvSpPr txBox="1">
              <a:spLocks noChangeArrowheads="1"/>
            </p:cNvSpPr>
            <p:nvPr/>
          </p:nvSpPr>
          <p:spPr bwMode="auto">
            <a:xfrm>
              <a:off x="7310909" y="4581074"/>
              <a:ext cx="609462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6405" name="TextBox 32"/>
            <p:cNvSpPr txBox="1">
              <a:spLocks noChangeArrowheads="1"/>
            </p:cNvSpPr>
            <p:nvPr/>
          </p:nvSpPr>
          <p:spPr bwMode="auto">
            <a:xfrm rot="18662326">
              <a:off x="1262584" y="3115008"/>
              <a:ext cx="983819" cy="276999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6" name="TextBox 32"/>
            <p:cNvSpPr txBox="1">
              <a:spLocks noChangeArrowheads="1"/>
            </p:cNvSpPr>
            <p:nvPr/>
          </p:nvSpPr>
          <p:spPr bwMode="auto">
            <a:xfrm>
              <a:off x="4085605" y="1916113"/>
              <a:ext cx="915020" cy="277072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407" name="Group 53"/>
            <p:cNvGrpSpPr>
              <a:grpSpLocks/>
            </p:cNvGrpSpPr>
            <p:nvPr/>
          </p:nvGrpSpPr>
          <p:grpSpPr bwMode="auto">
            <a:xfrm>
              <a:off x="3989388" y="2646363"/>
              <a:ext cx="1174750" cy="277074"/>
              <a:chOff x="3922068" y="2646437"/>
              <a:chExt cx="1174999" cy="277077"/>
            </a:xfrm>
          </p:grpSpPr>
          <p:sp>
            <p:nvSpPr>
              <p:cNvPr id="16425" name="TextBox 32"/>
              <p:cNvSpPr txBox="1">
                <a:spLocks noChangeArrowheads="1"/>
              </p:cNvSpPr>
              <p:nvPr/>
            </p:nvSpPr>
            <p:spPr bwMode="auto">
              <a:xfrm>
                <a:off x="4283968" y="2646437"/>
                <a:ext cx="813099" cy="276999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Frame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26" name="TextBox 35"/>
              <p:cNvSpPr txBox="1">
                <a:spLocks noChangeArrowheads="1"/>
              </p:cNvSpPr>
              <p:nvPr/>
            </p:nvSpPr>
            <p:spPr bwMode="auto">
              <a:xfrm>
                <a:off x="3922068" y="2646439"/>
                <a:ext cx="364279" cy="27707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408" name="TextBox 32"/>
            <p:cNvSpPr txBox="1">
              <a:spLocks noChangeArrowheads="1"/>
            </p:cNvSpPr>
            <p:nvPr/>
          </p:nvSpPr>
          <p:spPr bwMode="auto">
            <a:xfrm rot="2767738">
              <a:off x="3209179" y="3076188"/>
              <a:ext cx="917480" cy="276999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409" name="直接箭头连接符 30"/>
            <p:cNvCxnSpPr>
              <a:cxnSpLocks noChangeShapeType="1"/>
            </p:cNvCxnSpPr>
            <p:nvPr/>
          </p:nvCxnSpPr>
          <p:spPr bwMode="auto">
            <a:xfrm flipV="1">
              <a:off x="1809750" y="3076575"/>
              <a:ext cx="504825" cy="5778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直接箭头连接符 30"/>
            <p:cNvCxnSpPr>
              <a:cxnSpLocks noChangeShapeType="1"/>
            </p:cNvCxnSpPr>
            <p:nvPr/>
          </p:nvCxnSpPr>
          <p:spPr bwMode="auto">
            <a:xfrm>
              <a:off x="3995738" y="2301875"/>
              <a:ext cx="11509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1" name="直接箭头连接符 30"/>
            <p:cNvCxnSpPr>
              <a:cxnSpLocks noChangeShapeType="1"/>
            </p:cNvCxnSpPr>
            <p:nvPr/>
          </p:nvCxnSpPr>
          <p:spPr bwMode="auto">
            <a:xfrm rot="10800000" flipV="1">
              <a:off x="5454650" y="3076575"/>
              <a:ext cx="504825" cy="5778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2" name="Text Box 39"/>
            <p:cNvSpPr txBox="1">
              <a:spLocks noChangeArrowheads="1"/>
            </p:cNvSpPr>
            <p:nvPr/>
          </p:nvSpPr>
          <p:spPr bwMode="auto">
            <a:xfrm>
              <a:off x="2447763" y="1724973"/>
              <a:ext cx="5286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16413" name="Text Box 39"/>
            <p:cNvSpPr txBox="1">
              <a:spLocks noChangeArrowheads="1"/>
            </p:cNvSpPr>
            <p:nvPr/>
          </p:nvSpPr>
          <p:spPr bwMode="auto">
            <a:xfrm>
              <a:off x="6078538" y="1724974"/>
              <a:ext cx="5349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16414" name="TextBox 32"/>
            <p:cNvSpPr txBox="1">
              <a:spLocks noChangeArrowheads="1"/>
            </p:cNvSpPr>
            <p:nvPr/>
          </p:nvSpPr>
          <p:spPr bwMode="auto">
            <a:xfrm rot="2767738">
              <a:off x="6819154" y="3076188"/>
              <a:ext cx="917480" cy="276999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5" name="TextBox 32"/>
            <p:cNvSpPr txBox="1">
              <a:spLocks noChangeArrowheads="1"/>
            </p:cNvSpPr>
            <p:nvPr/>
          </p:nvSpPr>
          <p:spPr bwMode="auto">
            <a:xfrm rot="18662326">
              <a:off x="4941125" y="3094992"/>
              <a:ext cx="930740" cy="276999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416" name="直接箭头连接符 30"/>
            <p:cNvCxnSpPr>
              <a:cxnSpLocks noChangeShapeType="1"/>
            </p:cNvCxnSpPr>
            <p:nvPr/>
          </p:nvCxnSpPr>
          <p:spPr bwMode="auto">
            <a:xfrm flipH="1" flipV="1">
              <a:off x="3130550" y="3124200"/>
              <a:ext cx="504825" cy="5302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7" name="直接箭头连接符 30"/>
            <p:cNvCxnSpPr>
              <a:cxnSpLocks noChangeShapeType="1"/>
            </p:cNvCxnSpPr>
            <p:nvPr/>
          </p:nvCxnSpPr>
          <p:spPr bwMode="auto">
            <a:xfrm>
              <a:off x="4005263" y="2536825"/>
              <a:ext cx="11509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8" name="Text Box 39"/>
            <p:cNvSpPr txBox="1">
              <a:spLocks noChangeArrowheads="1"/>
            </p:cNvSpPr>
            <p:nvPr/>
          </p:nvSpPr>
          <p:spPr bwMode="auto">
            <a:xfrm>
              <a:off x="5292079" y="2517269"/>
              <a:ext cx="635110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PVID1</a:t>
              </a:r>
            </a:p>
          </p:txBody>
        </p:sp>
        <p:sp>
          <p:nvSpPr>
            <p:cNvPr id="16419" name="Text Box 39"/>
            <p:cNvSpPr txBox="1">
              <a:spLocks noChangeArrowheads="1"/>
            </p:cNvSpPr>
            <p:nvPr/>
          </p:nvSpPr>
          <p:spPr bwMode="auto">
            <a:xfrm>
              <a:off x="6763445" y="2566988"/>
              <a:ext cx="724878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PVID20</a:t>
              </a:r>
            </a:p>
          </p:txBody>
        </p:sp>
        <p:sp>
          <p:nvSpPr>
            <p:cNvPr id="16420" name="Text Box 39"/>
            <p:cNvSpPr txBox="1">
              <a:spLocks noChangeArrowheads="1"/>
            </p:cNvSpPr>
            <p:nvPr/>
          </p:nvSpPr>
          <p:spPr bwMode="auto">
            <a:xfrm>
              <a:off x="1668637" y="2517269"/>
              <a:ext cx="635110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PVID1</a:t>
              </a:r>
            </a:p>
          </p:txBody>
        </p:sp>
        <p:sp>
          <p:nvSpPr>
            <p:cNvPr id="16421" name="Text Box 39"/>
            <p:cNvSpPr txBox="1">
              <a:spLocks noChangeArrowheads="1"/>
            </p:cNvSpPr>
            <p:nvPr/>
          </p:nvSpPr>
          <p:spPr bwMode="auto">
            <a:xfrm>
              <a:off x="3131839" y="2517269"/>
              <a:ext cx="724878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PVID20</a:t>
              </a:r>
            </a:p>
          </p:txBody>
        </p:sp>
        <p:cxnSp>
          <p:nvCxnSpPr>
            <p:cNvPr id="16422" name="直接箭头连接符 30"/>
            <p:cNvCxnSpPr>
              <a:cxnSpLocks noChangeShapeType="1"/>
            </p:cNvCxnSpPr>
            <p:nvPr/>
          </p:nvCxnSpPr>
          <p:spPr bwMode="auto">
            <a:xfrm rot="10800000" flipH="1" flipV="1">
              <a:off x="6784975" y="3124200"/>
              <a:ext cx="504825" cy="5302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3144801" y="2121122"/>
              <a:ext cx="635110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PVID1</a:t>
              </a:r>
            </a:p>
          </p:txBody>
        </p:sp>
        <p:sp>
          <p:nvSpPr>
            <p:cNvPr id="16424" name="Text Box 39"/>
            <p:cNvSpPr txBox="1">
              <a:spLocks noChangeArrowheads="1"/>
            </p:cNvSpPr>
            <p:nvPr/>
          </p:nvSpPr>
          <p:spPr bwMode="auto">
            <a:xfrm>
              <a:off x="5305041" y="2121122"/>
              <a:ext cx="635110" cy="27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PVID1</a:t>
              </a:r>
            </a:p>
          </p:txBody>
        </p:sp>
      </p:grpSp>
      <p:pic>
        <p:nvPicPr>
          <p:cNvPr id="48" name="图片 47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0261" y="1742696"/>
            <a:ext cx="949612" cy="776954"/>
          </a:xfrm>
          <a:prstGeom prst="rect">
            <a:avLst/>
          </a:prstGeom>
        </p:spPr>
      </p:pic>
      <p:pic>
        <p:nvPicPr>
          <p:cNvPr id="49" name="图片 48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76004" y="1743710"/>
            <a:ext cx="949612" cy="776954"/>
          </a:xfrm>
          <a:prstGeom prst="rect">
            <a:avLst/>
          </a:prstGeom>
        </p:spPr>
      </p:pic>
      <p:pic>
        <p:nvPicPr>
          <p:cNvPr id="50" name="图片 49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1292" y="3485540"/>
            <a:ext cx="1065555" cy="818345"/>
          </a:xfrm>
          <a:prstGeom prst="rect">
            <a:avLst/>
          </a:prstGeom>
        </p:spPr>
      </p:pic>
      <p:pic>
        <p:nvPicPr>
          <p:cNvPr id="51" name="图片 50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91542" y="3435892"/>
            <a:ext cx="1065555" cy="818345"/>
          </a:xfrm>
          <a:prstGeom prst="rect">
            <a:avLst/>
          </a:prstGeom>
        </p:spPr>
      </p:pic>
      <p:pic>
        <p:nvPicPr>
          <p:cNvPr id="52" name="图片 51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1067" y="3437113"/>
            <a:ext cx="1065555" cy="818345"/>
          </a:xfrm>
          <a:prstGeom prst="rect">
            <a:avLst/>
          </a:prstGeom>
        </p:spPr>
      </p:pic>
      <p:pic>
        <p:nvPicPr>
          <p:cNvPr id="53" name="图片 52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62988" y="3436409"/>
            <a:ext cx="1065555" cy="8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端口类型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-Hybrid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2756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端口既可以连接主机，又可以连接交换机。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端口可以以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Tagged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Untagged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方式加入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26737" y="1484784"/>
            <a:ext cx="7138525" cy="3384847"/>
            <a:chOff x="2582498" y="1484313"/>
            <a:chExt cx="6357818" cy="3014662"/>
          </a:xfrm>
        </p:grpSpPr>
        <p:grpSp>
          <p:nvGrpSpPr>
            <p:cNvPr id="17413" name="Group 52"/>
            <p:cNvGrpSpPr>
              <a:grpSpLocks/>
            </p:cNvGrpSpPr>
            <p:nvPr/>
          </p:nvGrpSpPr>
          <p:grpSpPr bwMode="auto">
            <a:xfrm>
              <a:off x="2737819" y="1484313"/>
              <a:ext cx="6202497" cy="3014662"/>
              <a:chOff x="1213803" y="1844675"/>
              <a:chExt cx="6201541" cy="3013452"/>
            </a:xfrm>
          </p:grpSpPr>
          <p:cxnSp>
            <p:nvCxnSpPr>
              <p:cNvPr id="17415" name="直接连接符 15"/>
              <p:cNvCxnSpPr>
                <a:cxnSpLocks noChangeShapeType="1"/>
              </p:cNvCxnSpPr>
              <p:nvPr/>
            </p:nvCxnSpPr>
            <p:spPr bwMode="auto">
              <a:xfrm>
                <a:off x="6371854" y="2492896"/>
                <a:ext cx="0" cy="144016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6" name="直接连接符 15"/>
              <p:cNvCxnSpPr>
                <a:cxnSpLocks noChangeShapeType="1"/>
              </p:cNvCxnSpPr>
              <p:nvPr/>
            </p:nvCxnSpPr>
            <p:spPr bwMode="auto">
              <a:xfrm>
                <a:off x="3113088" y="2420938"/>
                <a:ext cx="29527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7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549400" y="2565400"/>
                <a:ext cx="1079500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8" name="直接连接符 15"/>
              <p:cNvCxnSpPr>
                <a:cxnSpLocks noChangeShapeType="1"/>
              </p:cNvCxnSpPr>
              <p:nvPr/>
            </p:nvCxnSpPr>
            <p:spPr bwMode="auto">
              <a:xfrm>
                <a:off x="2773363" y="2565400"/>
                <a:ext cx="1152525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22" name="Text Box 39"/>
              <p:cNvSpPr txBox="1">
                <a:spLocks noChangeArrowheads="1"/>
              </p:cNvSpPr>
              <p:nvPr/>
            </p:nvSpPr>
            <p:spPr bwMode="auto">
              <a:xfrm>
                <a:off x="3116377" y="2086099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G0/0/1</a:t>
                </a:r>
              </a:p>
            </p:txBody>
          </p:sp>
          <p:sp>
            <p:nvSpPr>
              <p:cNvPr id="17424" name="Text Box 39"/>
              <p:cNvSpPr txBox="1">
                <a:spLocks noChangeArrowheads="1"/>
              </p:cNvSpPr>
              <p:nvPr/>
            </p:nvSpPr>
            <p:spPr bwMode="auto">
              <a:xfrm>
                <a:off x="1213803" y="4508500"/>
                <a:ext cx="601354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7425" name="Text Box 39"/>
              <p:cNvSpPr txBox="1">
                <a:spLocks noChangeArrowheads="1"/>
              </p:cNvSpPr>
              <p:nvPr/>
            </p:nvSpPr>
            <p:spPr bwMode="auto">
              <a:xfrm>
                <a:off x="3590290" y="4508500"/>
                <a:ext cx="594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7426" name="Text Box 39"/>
              <p:cNvSpPr txBox="1">
                <a:spLocks noChangeArrowheads="1"/>
              </p:cNvSpPr>
              <p:nvPr/>
            </p:nvSpPr>
            <p:spPr bwMode="auto">
              <a:xfrm>
                <a:off x="6134204" y="4581128"/>
                <a:ext cx="6462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服务器</a:t>
                </a:r>
                <a:endPara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427" name="TextBox 32"/>
              <p:cNvSpPr txBox="1">
                <a:spLocks noChangeArrowheads="1"/>
              </p:cNvSpPr>
              <p:nvPr/>
            </p:nvSpPr>
            <p:spPr bwMode="auto">
              <a:xfrm rot="18662326">
                <a:off x="1257913" y="3117147"/>
                <a:ext cx="989430" cy="276956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28" name="TextBox 32"/>
              <p:cNvSpPr txBox="1">
                <a:spLocks noChangeArrowheads="1"/>
              </p:cNvSpPr>
              <p:nvPr/>
            </p:nvSpPr>
            <p:spPr bwMode="auto">
              <a:xfrm>
                <a:off x="4367322" y="2059979"/>
                <a:ext cx="849312" cy="277812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Frame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29" name="Text Box 39"/>
              <p:cNvSpPr txBox="1">
                <a:spLocks noChangeArrowheads="1"/>
              </p:cNvSpPr>
              <p:nvPr/>
            </p:nvSpPr>
            <p:spPr bwMode="auto">
              <a:xfrm>
                <a:off x="5255437" y="2094607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G0/0/1</a:t>
                </a:r>
              </a:p>
            </p:txBody>
          </p:sp>
          <p:grpSp>
            <p:nvGrpSpPr>
              <p:cNvPr id="17430" name="Group 24"/>
              <p:cNvGrpSpPr>
                <a:grpSpLocks/>
              </p:cNvGrpSpPr>
              <p:nvPr/>
            </p:nvGrpSpPr>
            <p:grpSpPr bwMode="auto">
              <a:xfrm>
                <a:off x="4036389" y="2060700"/>
                <a:ext cx="3342957" cy="1357008"/>
                <a:chOff x="3969078" y="2060766"/>
                <a:chExt cx="3343665" cy="1357022"/>
              </a:xfrm>
            </p:grpSpPr>
            <p:sp>
              <p:nvSpPr>
                <p:cNvPr id="17438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4288519" y="2492817"/>
                  <a:ext cx="813099" cy="27699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Frame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39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969078" y="2492819"/>
                  <a:ext cx="274450" cy="276891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40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970885" y="2060766"/>
                  <a:ext cx="274450" cy="276891"/>
                </a:xfrm>
                <a:prstGeom prst="rect">
                  <a:avLst/>
                </a:prstGeom>
                <a:solidFill>
                  <a:srgbClr val="005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41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377055" y="3140897"/>
                  <a:ext cx="935688" cy="276891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Untagged</a:t>
                  </a:r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431" name="TextBox 32"/>
              <p:cNvSpPr txBox="1">
                <a:spLocks noChangeArrowheads="1"/>
              </p:cNvSpPr>
              <p:nvPr/>
            </p:nvSpPr>
            <p:spPr bwMode="auto">
              <a:xfrm rot="2767738">
                <a:off x="3209483" y="3076210"/>
                <a:ext cx="916871" cy="276956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32" name="Text Box 39"/>
              <p:cNvSpPr txBox="1">
                <a:spLocks noChangeArrowheads="1"/>
              </p:cNvSpPr>
              <p:nvPr/>
            </p:nvSpPr>
            <p:spPr bwMode="auto">
              <a:xfrm>
                <a:off x="2557463" y="1844675"/>
                <a:ext cx="528637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SWA</a:t>
                </a:r>
              </a:p>
            </p:txBody>
          </p:sp>
          <p:sp>
            <p:nvSpPr>
              <p:cNvPr id="17433" name="Text Box 39"/>
              <p:cNvSpPr txBox="1">
                <a:spLocks noChangeArrowheads="1"/>
              </p:cNvSpPr>
              <p:nvPr/>
            </p:nvSpPr>
            <p:spPr bwMode="auto">
              <a:xfrm>
                <a:off x="6078538" y="1844675"/>
                <a:ext cx="534987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SWB</a:t>
                </a:r>
              </a:p>
            </p:txBody>
          </p:sp>
          <p:sp>
            <p:nvSpPr>
              <p:cNvPr id="17434" name="Text Box 39"/>
              <p:cNvSpPr txBox="1">
                <a:spLocks noChangeArrowheads="1"/>
              </p:cNvSpPr>
              <p:nvPr/>
            </p:nvSpPr>
            <p:spPr bwMode="auto">
              <a:xfrm>
                <a:off x="6716222" y="2755913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G0/0/2</a:t>
                </a:r>
              </a:p>
            </p:txBody>
          </p:sp>
          <p:sp>
            <p:nvSpPr>
              <p:cNvPr id="17435" name="Text Box 39"/>
              <p:cNvSpPr txBox="1">
                <a:spLocks noChangeArrowheads="1"/>
              </p:cNvSpPr>
              <p:nvPr/>
            </p:nvSpPr>
            <p:spPr bwMode="auto">
              <a:xfrm>
                <a:off x="1583595" y="2568575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G0/0/2</a:t>
                </a:r>
              </a:p>
            </p:txBody>
          </p:sp>
          <p:sp>
            <p:nvSpPr>
              <p:cNvPr id="17436" name="Text Box 39"/>
              <p:cNvSpPr txBox="1">
                <a:spLocks noChangeArrowheads="1"/>
              </p:cNvSpPr>
              <p:nvPr/>
            </p:nvSpPr>
            <p:spPr bwMode="auto">
              <a:xfrm>
                <a:off x="3131528" y="2566988"/>
                <a:ext cx="699122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G0/0/3</a:t>
                </a:r>
              </a:p>
            </p:txBody>
          </p:sp>
          <p:sp>
            <p:nvSpPr>
              <p:cNvPr id="17437" name="TextBox 32"/>
              <p:cNvSpPr txBox="1">
                <a:spLocks noChangeArrowheads="1"/>
              </p:cNvSpPr>
              <p:nvPr/>
            </p:nvSpPr>
            <p:spPr bwMode="auto">
              <a:xfrm>
                <a:off x="5288705" y="3140819"/>
                <a:ext cx="996420" cy="276888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9" name="图片 38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731" y="1738575"/>
              <a:ext cx="786290" cy="643327"/>
            </a:xfrm>
            <a:prstGeom prst="rect">
              <a:avLst/>
            </a:prstGeom>
          </p:spPr>
        </p:pic>
        <p:pic>
          <p:nvPicPr>
            <p:cNvPr id="40" name="图片 39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7763" y="1744018"/>
              <a:ext cx="793386" cy="649133"/>
            </a:xfrm>
            <a:prstGeom prst="rect">
              <a:avLst/>
            </a:prstGeom>
          </p:spPr>
        </p:pic>
        <p:pic>
          <p:nvPicPr>
            <p:cNvPr id="41" name="图片 40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2844" y="3339324"/>
              <a:ext cx="861438" cy="661584"/>
            </a:xfrm>
            <a:prstGeom prst="rect">
              <a:avLst/>
            </a:prstGeom>
          </p:spPr>
        </p:pic>
        <p:pic>
          <p:nvPicPr>
            <p:cNvPr id="42" name="图片 41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2498" y="3345015"/>
              <a:ext cx="870128" cy="668257"/>
            </a:xfrm>
            <a:prstGeom prst="rect">
              <a:avLst/>
            </a:prstGeom>
          </p:spPr>
        </p:pic>
        <p:pic>
          <p:nvPicPr>
            <p:cNvPr id="43" name="图片 42" descr="通用服务器-蓝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9306" y="3318406"/>
              <a:ext cx="815329" cy="667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5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端口类型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-Hybrid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2284414" y="4581526"/>
            <a:ext cx="7627937" cy="1655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buFont typeface="Wingdings" pitchFamily="2" charset="2"/>
              <a:buChar char="l"/>
              <a:defRPr/>
            </a:pP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71353" y="1628800"/>
            <a:ext cx="6979818" cy="3528392"/>
            <a:chOff x="2500404" y="1603983"/>
            <a:chExt cx="6602983" cy="3337897"/>
          </a:xfrm>
        </p:grpSpPr>
        <p:grpSp>
          <p:nvGrpSpPr>
            <p:cNvPr id="18437" name="Group 52"/>
            <p:cNvGrpSpPr>
              <a:grpSpLocks/>
            </p:cNvGrpSpPr>
            <p:nvPr/>
          </p:nvGrpSpPr>
          <p:grpSpPr bwMode="auto">
            <a:xfrm>
              <a:off x="2737800" y="1603983"/>
              <a:ext cx="6365587" cy="3337897"/>
              <a:chOff x="1213803" y="1521567"/>
              <a:chExt cx="6365766" cy="3336560"/>
            </a:xfrm>
          </p:grpSpPr>
          <p:cxnSp>
            <p:nvCxnSpPr>
              <p:cNvPr id="18439" name="直接连接符 15"/>
              <p:cNvCxnSpPr>
                <a:cxnSpLocks noChangeShapeType="1"/>
              </p:cNvCxnSpPr>
              <p:nvPr/>
            </p:nvCxnSpPr>
            <p:spPr bwMode="auto">
              <a:xfrm>
                <a:off x="6371854" y="2492896"/>
                <a:ext cx="0" cy="144016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40" name="直接连接符 15"/>
              <p:cNvCxnSpPr>
                <a:cxnSpLocks noChangeShapeType="1"/>
              </p:cNvCxnSpPr>
              <p:nvPr/>
            </p:nvCxnSpPr>
            <p:spPr bwMode="auto">
              <a:xfrm>
                <a:off x="3113088" y="2420938"/>
                <a:ext cx="29527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41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549400" y="2565400"/>
                <a:ext cx="1079500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42" name="直接连接符 15"/>
              <p:cNvCxnSpPr>
                <a:cxnSpLocks noChangeShapeType="1"/>
              </p:cNvCxnSpPr>
              <p:nvPr/>
            </p:nvCxnSpPr>
            <p:spPr bwMode="auto">
              <a:xfrm>
                <a:off x="2773363" y="2565400"/>
                <a:ext cx="1152525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46" name="Text Box 39"/>
              <p:cNvSpPr txBox="1">
                <a:spLocks noChangeArrowheads="1"/>
              </p:cNvSpPr>
              <p:nvPr/>
            </p:nvSpPr>
            <p:spPr bwMode="auto">
              <a:xfrm>
                <a:off x="3144859" y="2136879"/>
                <a:ext cx="635128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</a:t>
                </a:r>
              </a:p>
            </p:txBody>
          </p:sp>
          <p:sp>
            <p:nvSpPr>
              <p:cNvPr id="18448" name="Text Box 39"/>
              <p:cNvSpPr txBox="1">
                <a:spLocks noChangeArrowheads="1"/>
              </p:cNvSpPr>
              <p:nvPr/>
            </p:nvSpPr>
            <p:spPr bwMode="auto">
              <a:xfrm>
                <a:off x="1213803" y="4580527"/>
                <a:ext cx="601464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8449" name="Text Box 39"/>
              <p:cNvSpPr txBox="1">
                <a:spLocks noChangeArrowheads="1"/>
              </p:cNvSpPr>
              <p:nvPr/>
            </p:nvSpPr>
            <p:spPr bwMode="auto">
              <a:xfrm>
                <a:off x="3590290" y="4580416"/>
                <a:ext cx="594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8450" name="Text Box 39"/>
              <p:cNvSpPr txBox="1">
                <a:spLocks noChangeArrowheads="1"/>
              </p:cNvSpPr>
              <p:nvPr/>
            </p:nvSpPr>
            <p:spPr bwMode="auto">
              <a:xfrm>
                <a:off x="6134204" y="4581128"/>
                <a:ext cx="64628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服务器</a:t>
                </a:r>
                <a:endPara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451" name="TextBox 32"/>
              <p:cNvSpPr txBox="1">
                <a:spLocks noChangeArrowheads="1"/>
              </p:cNvSpPr>
              <p:nvPr/>
            </p:nvSpPr>
            <p:spPr bwMode="auto">
              <a:xfrm rot="18662326">
                <a:off x="1319782" y="3088951"/>
                <a:ext cx="914736" cy="277007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2" name="TextBox 32"/>
              <p:cNvSpPr txBox="1">
                <a:spLocks noChangeArrowheads="1"/>
              </p:cNvSpPr>
              <p:nvPr/>
            </p:nvSpPr>
            <p:spPr bwMode="auto">
              <a:xfrm>
                <a:off x="4370490" y="1916113"/>
                <a:ext cx="849312" cy="277812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Frame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3" name="Text Box 39"/>
              <p:cNvSpPr txBox="1">
                <a:spLocks noChangeArrowheads="1"/>
              </p:cNvSpPr>
              <p:nvPr/>
            </p:nvSpPr>
            <p:spPr bwMode="auto">
              <a:xfrm>
                <a:off x="5269155" y="2094607"/>
                <a:ext cx="635128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</a:t>
                </a:r>
              </a:p>
            </p:txBody>
          </p:sp>
          <p:grpSp>
            <p:nvGrpSpPr>
              <p:cNvPr id="18454" name="Group 24"/>
              <p:cNvGrpSpPr>
                <a:grpSpLocks/>
              </p:cNvGrpSpPr>
              <p:nvPr/>
            </p:nvGrpSpPr>
            <p:grpSpPr bwMode="auto">
              <a:xfrm>
                <a:off x="4031814" y="1916833"/>
                <a:ext cx="3547755" cy="1501023"/>
                <a:chOff x="3964501" y="1916898"/>
                <a:chExt cx="3548506" cy="1501039"/>
              </a:xfrm>
            </p:grpSpPr>
            <p:sp>
              <p:nvSpPr>
                <p:cNvPr id="18468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4283968" y="2646437"/>
                  <a:ext cx="813099" cy="27699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Frame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69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964501" y="2646439"/>
                  <a:ext cx="274500" cy="276891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70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974027" y="1916898"/>
                  <a:ext cx="274500" cy="276891"/>
                </a:xfrm>
                <a:prstGeom prst="rect">
                  <a:avLst/>
                </a:prstGeom>
                <a:solidFill>
                  <a:srgbClr val="005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71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521091" y="3141046"/>
                  <a:ext cx="991916" cy="276891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Untagged</a:t>
                  </a:r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455" name="TextBox 32"/>
              <p:cNvSpPr txBox="1">
                <a:spLocks noChangeArrowheads="1"/>
              </p:cNvSpPr>
              <p:nvPr/>
            </p:nvSpPr>
            <p:spPr bwMode="auto">
              <a:xfrm rot="2767738">
                <a:off x="3209484" y="3076184"/>
                <a:ext cx="916871" cy="277007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456" name="直接箭头连接符 30"/>
              <p:cNvCxnSpPr>
                <a:cxnSpLocks noChangeShapeType="1"/>
              </p:cNvCxnSpPr>
              <p:nvPr/>
            </p:nvCxnSpPr>
            <p:spPr bwMode="auto">
              <a:xfrm flipV="1">
                <a:off x="1809750" y="3076575"/>
                <a:ext cx="504825" cy="577850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57" name="直接箭头连接符 30"/>
              <p:cNvCxnSpPr>
                <a:cxnSpLocks noChangeShapeType="1"/>
              </p:cNvCxnSpPr>
              <p:nvPr/>
            </p:nvCxnSpPr>
            <p:spPr bwMode="auto">
              <a:xfrm>
                <a:off x="3995738" y="2301875"/>
                <a:ext cx="1150937" cy="0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58" name="Text Box 39"/>
              <p:cNvSpPr txBox="1">
                <a:spLocks noChangeArrowheads="1"/>
              </p:cNvSpPr>
              <p:nvPr/>
            </p:nvSpPr>
            <p:spPr bwMode="auto">
              <a:xfrm>
                <a:off x="2398334" y="1521567"/>
                <a:ext cx="528637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SWA</a:t>
                </a:r>
              </a:p>
            </p:txBody>
          </p:sp>
          <p:sp>
            <p:nvSpPr>
              <p:cNvPr id="18459" name="Text Box 39"/>
              <p:cNvSpPr txBox="1">
                <a:spLocks noChangeArrowheads="1"/>
              </p:cNvSpPr>
              <p:nvPr/>
            </p:nvSpPr>
            <p:spPr bwMode="auto">
              <a:xfrm>
                <a:off x="6078538" y="1556477"/>
                <a:ext cx="534987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SWB</a:t>
                </a:r>
              </a:p>
            </p:txBody>
          </p:sp>
          <p:cxnSp>
            <p:nvCxnSpPr>
              <p:cNvPr id="18460" name="直接箭头连接符 30"/>
              <p:cNvCxnSpPr>
                <a:cxnSpLocks noChangeShapeType="1"/>
              </p:cNvCxnSpPr>
              <p:nvPr/>
            </p:nvCxnSpPr>
            <p:spPr bwMode="auto">
              <a:xfrm flipH="1" flipV="1">
                <a:off x="3130550" y="3124200"/>
                <a:ext cx="504825" cy="530225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1" name="直接箭头连接符 30"/>
              <p:cNvCxnSpPr>
                <a:cxnSpLocks noChangeShapeType="1"/>
              </p:cNvCxnSpPr>
              <p:nvPr/>
            </p:nvCxnSpPr>
            <p:spPr bwMode="auto">
              <a:xfrm>
                <a:off x="4005263" y="2536825"/>
                <a:ext cx="1150937" cy="0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62" name="Text Box 39"/>
              <p:cNvSpPr txBox="1">
                <a:spLocks noChangeArrowheads="1"/>
              </p:cNvSpPr>
              <p:nvPr/>
            </p:nvSpPr>
            <p:spPr bwMode="auto">
              <a:xfrm>
                <a:off x="6401763" y="2708920"/>
                <a:ext cx="814670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PVID100</a:t>
                </a:r>
              </a:p>
            </p:txBody>
          </p:sp>
          <p:sp>
            <p:nvSpPr>
              <p:cNvPr id="18463" name="Text Box 39"/>
              <p:cNvSpPr txBox="1">
                <a:spLocks noChangeArrowheads="1"/>
              </p:cNvSpPr>
              <p:nvPr/>
            </p:nvSpPr>
            <p:spPr bwMode="auto">
              <a:xfrm>
                <a:off x="1583681" y="2568575"/>
                <a:ext cx="635128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PVID2</a:t>
                </a:r>
              </a:p>
            </p:txBody>
          </p:sp>
          <p:sp>
            <p:nvSpPr>
              <p:cNvPr id="18464" name="Text Box 39"/>
              <p:cNvSpPr txBox="1">
                <a:spLocks noChangeArrowheads="1"/>
              </p:cNvSpPr>
              <p:nvPr/>
            </p:nvSpPr>
            <p:spPr bwMode="auto">
              <a:xfrm>
                <a:off x="3144859" y="2566988"/>
                <a:ext cx="635128" cy="27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PVID3</a:t>
                </a:r>
              </a:p>
            </p:txBody>
          </p:sp>
          <p:sp>
            <p:nvSpPr>
              <p:cNvPr id="18465" name="TextBox 32"/>
              <p:cNvSpPr txBox="1">
                <a:spLocks noChangeArrowheads="1"/>
              </p:cNvSpPr>
              <p:nvPr/>
            </p:nvSpPr>
            <p:spPr bwMode="auto">
              <a:xfrm>
                <a:off x="5219802" y="3140968"/>
                <a:ext cx="925631" cy="276888"/>
              </a:xfrm>
              <a:prstGeom prst="rect">
                <a:avLst/>
              </a:prstGeom>
              <a:solidFill>
                <a:srgbClr val="005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Untagged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466" name="直接箭头连接符 30"/>
              <p:cNvCxnSpPr>
                <a:cxnSpLocks noChangeShapeType="1"/>
              </p:cNvCxnSpPr>
              <p:nvPr/>
            </p:nvCxnSpPr>
            <p:spPr bwMode="auto">
              <a:xfrm>
                <a:off x="6515860" y="2996952"/>
                <a:ext cx="0" cy="576064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7" name="直接箭头连接符 30"/>
              <p:cNvCxnSpPr>
                <a:cxnSpLocks noChangeShapeType="1"/>
              </p:cNvCxnSpPr>
              <p:nvPr/>
            </p:nvCxnSpPr>
            <p:spPr bwMode="auto">
              <a:xfrm>
                <a:off x="6227847" y="2996952"/>
                <a:ext cx="0" cy="576064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41" name="图片 40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4823" y="2057139"/>
              <a:ext cx="868301" cy="710427"/>
            </a:xfrm>
            <a:prstGeom prst="rect">
              <a:avLst/>
            </a:prstGeom>
          </p:spPr>
        </p:pic>
        <p:pic>
          <p:nvPicPr>
            <p:cNvPr id="42" name="图片 41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584" y="2016133"/>
              <a:ext cx="820022" cy="670926"/>
            </a:xfrm>
            <a:prstGeom prst="rect">
              <a:avLst/>
            </a:prstGeom>
          </p:spPr>
        </p:pic>
        <p:pic>
          <p:nvPicPr>
            <p:cNvPr id="43" name="图片 42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0404" y="3769422"/>
              <a:ext cx="981711" cy="753955"/>
            </a:xfrm>
            <a:prstGeom prst="rect">
              <a:avLst/>
            </a:prstGeom>
          </p:spPr>
        </p:pic>
        <p:pic>
          <p:nvPicPr>
            <p:cNvPr id="44" name="图片 43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1202" y="3769424"/>
              <a:ext cx="998157" cy="766585"/>
            </a:xfrm>
            <a:prstGeom prst="rect">
              <a:avLst/>
            </a:prstGeom>
          </p:spPr>
        </p:pic>
        <p:pic>
          <p:nvPicPr>
            <p:cNvPr id="45" name="图片 44" descr="通用服务器-蓝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8148" y="3755872"/>
              <a:ext cx="938061" cy="767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1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基于端口的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划分方法在实际中最为常见。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43019"/>
              </p:ext>
            </p:extLst>
          </p:nvPr>
        </p:nvGraphicFramePr>
        <p:xfrm>
          <a:off x="6395590" y="1808820"/>
          <a:ext cx="4776973" cy="2700575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37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charset="0"/>
                        </a:rPr>
                        <a:t>VLAN</a:t>
                      </a:r>
                      <a:r>
                        <a:rPr lang="en-US" altLang="zh-CN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charset="0"/>
                        </a:rPr>
                        <a:t> 5</a:t>
                      </a:r>
                      <a:endParaRPr lang="en-US" altLang="zh-CN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charset="0"/>
                        </a:rPr>
                        <a:t>VLAN 10</a:t>
                      </a:r>
                      <a:endParaRPr lang="zh-CN" altLang="en-US" sz="1200" b="0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基于端口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G0/0/1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G0/0/7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G0/0/2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G0/0/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9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基于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MAC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地址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00-01-02-03-04-AA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00-01-02-03-04-CC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00-01-02-03-04-BB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00-01-02-03-04-DD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基于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IP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子网划分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10.0.1.*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10.0.2.*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charset="0"/>
                        </a:rPr>
                        <a:t>基于协议划分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IP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IPX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基于策略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10.0.1.* +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G0/0/1+ 00-01-02-03-04-AA</a:t>
                      </a: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10.0.2.*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+ G0/0/2 + 00-01-02-03-04-BB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27" marR="9142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490" name="Group 24"/>
          <p:cNvGrpSpPr>
            <a:grpSpLocks/>
          </p:cNvGrpSpPr>
          <p:nvPr/>
        </p:nvGrpSpPr>
        <p:grpSpPr bwMode="auto">
          <a:xfrm>
            <a:off x="2306078" y="1557338"/>
            <a:ext cx="3341221" cy="3714755"/>
            <a:chOff x="782077" y="1557338"/>
            <a:chExt cx="3341221" cy="3714755"/>
          </a:xfrm>
        </p:grpSpPr>
        <p:cxnSp>
          <p:nvCxnSpPr>
            <p:cNvPr id="19492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497138" y="2497138"/>
              <a:ext cx="358775" cy="187166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3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627313" y="2276475"/>
              <a:ext cx="1162050" cy="2051050"/>
            </a:xfrm>
            <a:prstGeom prst="line">
              <a:avLst/>
            </a:prstGeom>
            <a:noFill/>
            <a:ln w="28575" algn="ctr">
              <a:solidFill>
                <a:srgbClr val="005B9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4" name="Text Box 14"/>
            <p:cNvSpPr txBox="1">
              <a:spLocks noChangeArrowheads="1"/>
            </p:cNvSpPr>
            <p:nvPr/>
          </p:nvSpPr>
          <p:spPr bwMode="auto">
            <a:xfrm rot="18210414">
              <a:off x="1491909" y="2556293"/>
              <a:ext cx="699184" cy="27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</a:p>
          </p:txBody>
        </p:sp>
        <p:cxnSp>
          <p:nvCxnSpPr>
            <p:cNvPr id="19495" name="直接连接符 15"/>
            <p:cNvCxnSpPr>
              <a:cxnSpLocks noChangeShapeType="1"/>
            </p:cNvCxnSpPr>
            <p:nvPr/>
          </p:nvCxnSpPr>
          <p:spPr bwMode="auto">
            <a:xfrm flipH="1">
              <a:off x="1106488" y="2205038"/>
              <a:ext cx="1162050" cy="204946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直接连接符 15"/>
            <p:cNvCxnSpPr>
              <a:cxnSpLocks noChangeShapeType="1"/>
            </p:cNvCxnSpPr>
            <p:nvPr/>
          </p:nvCxnSpPr>
          <p:spPr bwMode="auto">
            <a:xfrm flipH="1">
              <a:off x="1979613" y="2492375"/>
              <a:ext cx="360362" cy="1873250"/>
            </a:xfrm>
            <a:prstGeom prst="line">
              <a:avLst/>
            </a:prstGeom>
            <a:noFill/>
            <a:ln w="28575" algn="ctr">
              <a:solidFill>
                <a:srgbClr val="005B9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498" name="Group 52"/>
            <p:cNvGrpSpPr>
              <a:grpSpLocks/>
            </p:cNvGrpSpPr>
            <p:nvPr/>
          </p:nvGrpSpPr>
          <p:grpSpPr bwMode="auto">
            <a:xfrm>
              <a:off x="782077" y="4797672"/>
              <a:ext cx="3341221" cy="474421"/>
              <a:chOff x="782078" y="4797425"/>
              <a:chExt cx="3341389" cy="474365"/>
            </a:xfrm>
          </p:grpSpPr>
          <p:sp>
            <p:nvSpPr>
              <p:cNvPr id="19503" name="Text Box 39"/>
              <p:cNvSpPr txBox="1">
                <a:spLocks noChangeArrowheads="1"/>
              </p:cNvSpPr>
              <p:nvPr/>
            </p:nvSpPr>
            <p:spPr bwMode="auto">
              <a:xfrm>
                <a:off x="782078" y="4797425"/>
                <a:ext cx="7393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</a:p>
              <a:p>
                <a:pPr algn="ctr"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10.0.1.1</a:t>
                </a:r>
              </a:p>
            </p:txBody>
          </p:sp>
          <p:sp>
            <p:nvSpPr>
              <p:cNvPr id="19504" name="Text Box 39"/>
              <p:cNvSpPr txBox="1">
                <a:spLocks noChangeArrowheads="1"/>
              </p:cNvSpPr>
              <p:nvPr/>
            </p:nvSpPr>
            <p:spPr bwMode="auto">
              <a:xfrm>
                <a:off x="3384161" y="4801658"/>
                <a:ext cx="7393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</a:p>
              <a:p>
                <a:pPr algn="ctr"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10.0.2.2</a:t>
                </a:r>
              </a:p>
            </p:txBody>
          </p:sp>
          <p:sp>
            <p:nvSpPr>
              <p:cNvPr id="19505" name="Text Box 39"/>
              <p:cNvSpPr txBox="1">
                <a:spLocks noChangeArrowheads="1"/>
              </p:cNvSpPr>
              <p:nvPr/>
            </p:nvSpPr>
            <p:spPr bwMode="auto">
              <a:xfrm>
                <a:off x="1571495" y="4805891"/>
                <a:ext cx="9350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</a:t>
                </a:r>
              </a:p>
              <a:p>
                <a:pPr algn="ctr"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10.0.2.1</a:t>
                </a:r>
              </a:p>
            </p:txBody>
          </p:sp>
          <p:sp>
            <p:nvSpPr>
              <p:cNvPr id="19510" name="Text Box 39"/>
              <p:cNvSpPr txBox="1">
                <a:spLocks noChangeArrowheads="1"/>
              </p:cNvSpPr>
              <p:nvPr/>
            </p:nvSpPr>
            <p:spPr bwMode="auto">
              <a:xfrm>
                <a:off x="2518544" y="4810125"/>
                <a:ext cx="7393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</a:t>
                </a:r>
              </a:p>
              <a:p>
                <a:pPr algn="ctr"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10.0.1.2</a:t>
                </a:r>
              </a:p>
            </p:txBody>
          </p:sp>
        </p:grpSp>
        <p:sp>
          <p:nvSpPr>
            <p:cNvPr id="19499" name="Text Box 14"/>
            <p:cNvSpPr txBox="1">
              <a:spLocks noChangeArrowheads="1"/>
            </p:cNvSpPr>
            <p:nvPr/>
          </p:nvSpPr>
          <p:spPr bwMode="auto">
            <a:xfrm rot="17154379">
              <a:off x="1826871" y="2659480"/>
              <a:ext cx="699184" cy="27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G0/0/2</a:t>
              </a:r>
            </a:p>
          </p:txBody>
        </p:sp>
        <p:sp>
          <p:nvSpPr>
            <p:cNvPr id="19500" name="Text Box 14"/>
            <p:cNvSpPr txBox="1">
              <a:spLocks noChangeArrowheads="1"/>
            </p:cNvSpPr>
            <p:nvPr/>
          </p:nvSpPr>
          <p:spPr bwMode="auto">
            <a:xfrm rot="4445650">
              <a:off x="2331696" y="2718218"/>
              <a:ext cx="699184" cy="27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G0/0/7</a:t>
              </a:r>
            </a:p>
          </p:txBody>
        </p:sp>
        <p:sp>
          <p:nvSpPr>
            <p:cNvPr id="19501" name="Text Box 14"/>
            <p:cNvSpPr txBox="1">
              <a:spLocks noChangeArrowheads="1"/>
            </p:cNvSpPr>
            <p:nvPr/>
          </p:nvSpPr>
          <p:spPr bwMode="auto">
            <a:xfrm rot="3330697">
              <a:off x="2719046" y="2678530"/>
              <a:ext cx="699184" cy="27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G0/0/9</a:t>
              </a:r>
            </a:p>
          </p:txBody>
        </p:sp>
        <p:sp>
          <p:nvSpPr>
            <p:cNvPr id="19502" name="Text Box 14"/>
            <p:cNvSpPr txBox="1">
              <a:spLocks noChangeArrowheads="1"/>
            </p:cNvSpPr>
            <p:nvPr/>
          </p:nvSpPr>
          <p:spPr bwMode="auto">
            <a:xfrm>
              <a:off x="22209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7" tIns="45709" rIns="91417" bIns="45709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SWA</a:t>
              </a:r>
            </a:p>
          </p:txBody>
        </p:sp>
      </p:grpSp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8721" y="1862576"/>
            <a:ext cx="788958" cy="645510"/>
          </a:xfrm>
          <a:prstGeom prst="rect">
            <a:avLst/>
          </a:prstGeom>
        </p:spPr>
      </p:pic>
      <p:pic>
        <p:nvPicPr>
          <p:cNvPr id="34" name="图片 3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9514" y="4137991"/>
            <a:ext cx="888263" cy="682186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08840" y="4137991"/>
            <a:ext cx="888263" cy="682186"/>
          </a:xfrm>
          <a:prstGeom prst="rect">
            <a:avLst/>
          </a:prstGeom>
        </p:spPr>
      </p:pic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1080" y="4143576"/>
            <a:ext cx="888263" cy="682186"/>
          </a:xfrm>
          <a:prstGeom prst="rect">
            <a:avLst/>
          </a:prstGeom>
        </p:spPr>
      </p:pic>
      <p:pic>
        <p:nvPicPr>
          <p:cNvPr id="40" name="图片 3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1754" y="4132176"/>
            <a:ext cx="888263" cy="6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grpSp>
        <p:nvGrpSpPr>
          <p:cNvPr id="20484" name="Group 21"/>
          <p:cNvGrpSpPr>
            <a:grpSpLocks/>
          </p:cNvGrpSpPr>
          <p:nvPr/>
        </p:nvGrpSpPr>
        <p:grpSpPr bwMode="auto">
          <a:xfrm>
            <a:off x="2495600" y="1557339"/>
            <a:ext cx="6840538" cy="4571961"/>
            <a:chOff x="971600" y="1557338"/>
            <a:chExt cx="6840538" cy="4571961"/>
          </a:xfrm>
        </p:grpSpPr>
        <p:sp>
          <p:nvSpPr>
            <p:cNvPr id="20485" name="AutoShape 28"/>
            <p:cNvSpPr>
              <a:spLocks/>
            </p:cNvSpPr>
            <p:nvPr/>
          </p:nvSpPr>
          <p:spPr bwMode="auto">
            <a:xfrm flipH="1">
              <a:off x="971600" y="4421139"/>
              <a:ext cx="6840538" cy="1708160"/>
            </a:xfrm>
            <a:prstGeom prst="accentBorderCallout3">
              <a:avLst>
                <a:gd name="adj1" fmla="val 14088"/>
                <a:gd name="adj2" fmla="val 101218"/>
                <a:gd name="adj3" fmla="val 14088"/>
                <a:gd name="adj4" fmla="val 103042"/>
                <a:gd name="adj5" fmla="val -42074"/>
                <a:gd name="adj6" fmla="val 103042"/>
                <a:gd name="adj7" fmla="val -110343"/>
                <a:gd name="adj8" fmla="val 8294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 type="arrow" w="med" len="med"/>
            </a:ln>
            <a:effectLst/>
            <a:extLst/>
          </p:spPr>
          <p:txBody>
            <a:bodyPr anchor="ctr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[SWA]</a:t>
              </a:r>
              <a:r>
                <a:rPr lang="en-US" altLang="zh-CN" sz="1400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vlan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10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[SWA-vlan10]quit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[SWA]</a:t>
              </a:r>
              <a:r>
                <a:rPr lang="en-US" altLang="zh-CN" sz="1400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vlan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batch 2 to 3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Info: This operation may take a few seconds. Please wait for a moment...done. </a:t>
              </a:r>
            </a:p>
          </p:txBody>
        </p:sp>
        <p:cxnSp>
          <p:nvCxnSpPr>
            <p:cNvPr id="20486" name="直接连接符 15"/>
            <p:cNvCxnSpPr>
              <a:cxnSpLocks noChangeShapeType="1"/>
            </p:cNvCxnSpPr>
            <p:nvPr/>
          </p:nvCxnSpPr>
          <p:spPr bwMode="auto">
            <a:xfrm>
              <a:off x="2916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7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5868988" y="24193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8" name="直接连接符 15"/>
            <p:cNvCxnSpPr>
              <a:cxnSpLocks noChangeShapeType="1"/>
            </p:cNvCxnSpPr>
            <p:nvPr/>
          </p:nvCxnSpPr>
          <p:spPr bwMode="auto">
            <a:xfrm flipH="1">
              <a:off x="5102225" y="24066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687638" y="24209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0" name="直接连接符 15"/>
            <p:cNvCxnSpPr>
              <a:cxnSpLocks noChangeShapeType="1"/>
            </p:cNvCxnSpPr>
            <p:nvPr/>
          </p:nvCxnSpPr>
          <p:spPr bwMode="auto">
            <a:xfrm flipH="1">
              <a:off x="1920875" y="24082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1353483" y="3860800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0498" name="Text Box 39"/>
            <p:cNvSpPr txBox="1">
              <a:spLocks noChangeArrowheads="1"/>
            </p:cNvSpPr>
            <p:nvPr/>
          </p:nvSpPr>
          <p:spPr bwMode="auto">
            <a:xfrm>
              <a:off x="6326288" y="3860800"/>
              <a:ext cx="6094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0499" name="Text Box 39"/>
            <p:cNvSpPr txBox="1">
              <a:spLocks noChangeArrowheads="1"/>
            </p:cNvSpPr>
            <p:nvPr/>
          </p:nvSpPr>
          <p:spPr bwMode="auto">
            <a:xfrm>
              <a:off x="2916238" y="3860800"/>
              <a:ext cx="9350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0500" name="Text Box 39"/>
            <p:cNvSpPr txBox="1">
              <a:spLocks noChangeArrowheads="1"/>
            </p:cNvSpPr>
            <p:nvPr/>
          </p:nvSpPr>
          <p:spPr bwMode="auto">
            <a:xfrm>
              <a:off x="4741963" y="3860800"/>
              <a:ext cx="6030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0501" name="Text Box 39"/>
            <p:cNvSpPr txBox="1">
              <a:spLocks noChangeArrowheads="1"/>
            </p:cNvSpPr>
            <p:nvPr/>
          </p:nvSpPr>
          <p:spPr bwMode="auto">
            <a:xfrm>
              <a:off x="24114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20502" name="Text Box 39"/>
            <p:cNvSpPr txBox="1">
              <a:spLocks noChangeArrowheads="1"/>
            </p:cNvSpPr>
            <p:nvPr/>
          </p:nvSpPr>
          <p:spPr bwMode="auto">
            <a:xfrm>
              <a:off x="5505450" y="1557338"/>
              <a:ext cx="5349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</p:grpSp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6046" y="1876159"/>
            <a:ext cx="788958" cy="645510"/>
          </a:xfrm>
          <a:prstGeom prst="rect">
            <a:avLst/>
          </a:prstGeom>
        </p:spPr>
      </p:pic>
      <p:pic>
        <p:nvPicPr>
          <p:cNvPr id="25" name="图片 2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8019" y="1888511"/>
            <a:ext cx="788958" cy="645510"/>
          </a:xfrm>
          <a:prstGeom prst="rect">
            <a:avLst/>
          </a:prstGeom>
        </p:spPr>
      </p:pic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8850" y="3115657"/>
            <a:ext cx="966990" cy="742648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2460" y="3115657"/>
            <a:ext cx="966990" cy="742648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3219" y="3121578"/>
            <a:ext cx="966990" cy="742648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2855" y="3118153"/>
            <a:ext cx="966990" cy="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23504" y="1557338"/>
            <a:ext cx="710088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[SWA]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display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vlan</a:t>
            </a: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The total number of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is : 4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U:Up; D:Down;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TG:Tagged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UT:Untagged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MP:Vlan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-mapping;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ST:Vlan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-stacking; #: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ProtocolTransparent-vlan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*:Management-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VID  Type    Ports                                                   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1    common  UT:GE0/0/1(U) 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2    common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3    common  </a:t>
            </a:r>
          </a:p>
          <a:p>
            <a:pPr marL="800100" lvl="1" indent="-342900" defTabSz="784225">
              <a:lnSpc>
                <a:spcPct val="140000"/>
              </a:lnSpc>
              <a:buFontTx/>
              <a:buAutoNum type="arabicPlain" startAt="10"/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common  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065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grpSp>
        <p:nvGrpSpPr>
          <p:cNvPr id="22532" name="Group 24"/>
          <p:cNvGrpSpPr>
            <a:grpSpLocks/>
          </p:cNvGrpSpPr>
          <p:nvPr/>
        </p:nvGrpSpPr>
        <p:grpSpPr bwMode="auto">
          <a:xfrm>
            <a:off x="2387588" y="1557339"/>
            <a:ext cx="7144717" cy="4372703"/>
            <a:chOff x="863587" y="1557338"/>
            <a:chExt cx="7144717" cy="4371761"/>
          </a:xfrm>
        </p:grpSpPr>
        <p:cxnSp>
          <p:nvCxnSpPr>
            <p:cNvPr id="22533" name="直接连接符 15"/>
            <p:cNvCxnSpPr>
              <a:cxnSpLocks noChangeShapeType="1"/>
            </p:cNvCxnSpPr>
            <p:nvPr/>
          </p:nvCxnSpPr>
          <p:spPr bwMode="auto">
            <a:xfrm>
              <a:off x="2916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4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5868988" y="24193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5" name="直接连接符 15"/>
            <p:cNvCxnSpPr>
              <a:cxnSpLocks noChangeShapeType="1"/>
            </p:cNvCxnSpPr>
            <p:nvPr/>
          </p:nvCxnSpPr>
          <p:spPr bwMode="auto">
            <a:xfrm flipH="1">
              <a:off x="5102225" y="24066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6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687638" y="24209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7" name="直接连接符 15"/>
            <p:cNvCxnSpPr>
              <a:cxnSpLocks noChangeShapeType="1"/>
            </p:cNvCxnSpPr>
            <p:nvPr/>
          </p:nvCxnSpPr>
          <p:spPr bwMode="auto">
            <a:xfrm flipH="1">
              <a:off x="1920875" y="24082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0" name="AutoShape 28"/>
            <p:cNvSpPr>
              <a:spLocks/>
            </p:cNvSpPr>
            <p:nvPr/>
          </p:nvSpPr>
          <p:spPr bwMode="auto">
            <a:xfrm flipH="1">
              <a:off x="863587" y="4544402"/>
              <a:ext cx="7144717" cy="1384697"/>
            </a:xfrm>
            <a:prstGeom prst="accentBorderCallout3">
              <a:avLst>
                <a:gd name="adj1" fmla="val 14088"/>
                <a:gd name="adj2" fmla="val 101218"/>
                <a:gd name="adj3" fmla="val 14088"/>
                <a:gd name="adj4" fmla="val 103042"/>
                <a:gd name="adj5" fmla="val -46662"/>
                <a:gd name="adj6" fmla="val 102861"/>
                <a:gd name="adj7" fmla="val -142639"/>
                <a:gd name="adj8" fmla="val 89954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 type="arrow" w="med" len="med"/>
            </a:ln>
            <a:effectLst/>
            <a:extLst/>
          </p:spPr>
          <p:txBody>
            <a:bodyPr wrap="square" anchor="ctr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[SWA]interface 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GigabitEthernet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0/0/5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[SWA-GigabitEthernet0/0/5]port link-type 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access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[SWA-GigabitEthernet0/0/5]interface 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GigabitEthernet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0/0/7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[SWA-GigabitEthernet0/0/7]port link-type 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access</a:t>
              </a:r>
            </a:p>
          </p:txBody>
        </p:sp>
        <p:sp>
          <p:nvSpPr>
            <p:cNvPr id="22541" name="Text Box 39"/>
            <p:cNvSpPr txBox="1">
              <a:spLocks noChangeArrowheads="1"/>
            </p:cNvSpPr>
            <p:nvPr/>
          </p:nvSpPr>
          <p:spPr bwMode="auto">
            <a:xfrm>
              <a:off x="24114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22542" name="Text Box 39"/>
            <p:cNvSpPr txBox="1">
              <a:spLocks noChangeArrowheads="1"/>
            </p:cNvSpPr>
            <p:nvPr/>
          </p:nvSpPr>
          <p:spPr bwMode="auto">
            <a:xfrm>
              <a:off x="5505450" y="1557338"/>
              <a:ext cx="5349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22543" name="Text Box 39"/>
            <p:cNvSpPr txBox="1">
              <a:spLocks noChangeArrowheads="1"/>
            </p:cNvSpPr>
            <p:nvPr/>
          </p:nvSpPr>
          <p:spPr bwMode="auto">
            <a:xfrm>
              <a:off x="3073400" y="1916113"/>
              <a:ext cx="699230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22548" name="Text Box 39"/>
            <p:cNvSpPr txBox="1">
              <a:spLocks noChangeArrowheads="1"/>
            </p:cNvSpPr>
            <p:nvPr/>
          </p:nvSpPr>
          <p:spPr bwMode="auto">
            <a:xfrm>
              <a:off x="2843213" y="2517775"/>
              <a:ext cx="699230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G0/0/7</a:t>
              </a:r>
            </a:p>
          </p:txBody>
        </p:sp>
        <p:sp>
          <p:nvSpPr>
            <p:cNvPr id="22549" name="Text Box 39"/>
            <p:cNvSpPr txBox="1">
              <a:spLocks noChangeArrowheads="1"/>
            </p:cNvSpPr>
            <p:nvPr/>
          </p:nvSpPr>
          <p:spPr bwMode="auto">
            <a:xfrm>
              <a:off x="1691679" y="2517775"/>
              <a:ext cx="699230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G0/0/5</a:t>
              </a:r>
            </a:p>
          </p:txBody>
        </p:sp>
        <p:sp>
          <p:nvSpPr>
            <p:cNvPr id="22550" name="Text Box 39"/>
            <p:cNvSpPr txBox="1">
              <a:spLocks noChangeArrowheads="1"/>
            </p:cNvSpPr>
            <p:nvPr/>
          </p:nvSpPr>
          <p:spPr bwMode="auto">
            <a:xfrm>
              <a:off x="1353483" y="3860800"/>
              <a:ext cx="601447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551" name="Text Box 39"/>
            <p:cNvSpPr txBox="1">
              <a:spLocks noChangeArrowheads="1"/>
            </p:cNvSpPr>
            <p:nvPr/>
          </p:nvSpPr>
          <p:spPr bwMode="auto">
            <a:xfrm>
              <a:off x="6326288" y="3860800"/>
              <a:ext cx="609462" cy="2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2552" name="Text Box 39"/>
            <p:cNvSpPr txBox="1">
              <a:spLocks noChangeArrowheads="1"/>
            </p:cNvSpPr>
            <p:nvPr/>
          </p:nvSpPr>
          <p:spPr bwMode="auto">
            <a:xfrm>
              <a:off x="2916238" y="3860800"/>
              <a:ext cx="9350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2553" name="Text Box 39"/>
            <p:cNvSpPr txBox="1">
              <a:spLocks noChangeArrowheads="1"/>
            </p:cNvSpPr>
            <p:nvPr/>
          </p:nvSpPr>
          <p:spPr bwMode="auto">
            <a:xfrm>
              <a:off x="4741963" y="3860800"/>
              <a:ext cx="6030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</p:grpSp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0002" y="1878803"/>
            <a:ext cx="788958" cy="645510"/>
          </a:xfrm>
          <a:prstGeom prst="rect">
            <a:avLst/>
          </a:prstGeom>
        </p:spPr>
      </p:pic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747" y="1876159"/>
            <a:ext cx="788958" cy="645510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9582" y="3130240"/>
            <a:ext cx="966990" cy="742648"/>
          </a:xfrm>
          <a:prstGeom prst="rect">
            <a:avLst/>
          </a:prstGeom>
        </p:spPr>
      </p:pic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7913" y="3127346"/>
            <a:ext cx="966990" cy="74264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0306" y="3118153"/>
            <a:ext cx="966990" cy="742648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525" y="3124434"/>
            <a:ext cx="966990" cy="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添加端口到</a:t>
            </a:r>
            <a:r>
              <a:rPr lang="en-US" altLang="zh-CN" smtClean="0"/>
              <a:t>VLAN</a:t>
            </a:r>
            <a:endParaRPr lang="zh-CN" altLang="en-US" smtClean="0"/>
          </a:p>
        </p:txBody>
      </p:sp>
      <p:grpSp>
        <p:nvGrpSpPr>
          <p:cNvPr id="23556" name="Group 24"/>
          <p:cNvGrpSpPr>
            <a:grpSpLocks/>
          </p:cNvGrpSpPr>
          <p:nvPr/>
        </p:nvGrpSpPr>
        <p:grpSpPr bwMode="auto">
          <a:xfrm>
            <a:off x="2495550" y="1557338"/>
            <a:ext cx="7416800" cy="4470400"/>
            <a:chOff x="971550" y="1557338"/>
            <a:chExt cx="7416800" cy="4470400"/>
          </a:xfrm>
        </p:grpSpPr>
        <p:cxnSp>
          <p:nvCxnSpPr>
            <p:cNvPr id="23557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5868988" y="24193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58" name="直接连接符 15"/>
            <p:cNvCxnSpPr>
              <a:cxnSpLocks noChangeShapeType="1"/>
            </p:cNvCxnSpPr>
            <p:nvPr/>
          </p:nvCxnSpPr>
          <p:spPr bwMode="auto">
            <a:xfrm flipH="1">
              <a:off x="5102225" y="2406650"/>
              <a:ext cx="6477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59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687638" y="24209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0" name="直接连接符 15"/>
            <p:cNvCxnSpPr>
              <a:cxnSpLocks noChangeShapeType="1"/>
            </p:cNvCxnSpPr>
            <p:nvPr/>
          </p:nvCxnSpPr>
          <p:spPr bwMode="auto">
            <a:xfrm>
              <a:off x="2916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1" name="直接连接符 15"/>
            <p:cNvCxnSpPr>
              <a:cxnSpLocks noChangeShapeType="1"/>
            </p:cNvCxnSpPr>
            <p:nvPr/>
          </p:nvCxnSpPr>
          <p:spPr bwMode="auto">
            <a:xfrm flipH="1">
              <a:off x="1920875" y="2408238"/>
              <a:ext cx="647700" cy="865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8" name="AutoShape 28"/>
            <p:cNvSpPr>
              <a:spLocks/>
            </p:cNvSpPr>
            <p:nvPr/>
          </p:nvSpPr>
          <p:spPr bwMode="auto">
            <a:xfrm flipH="1">
              <a:off x="971550" y="4319588"/>
              <a:ext cx="7416800" cy="1708150"/>
            </a:xfrm>
            <a:prstGeom prst="accentBorderCallout3">
              <a:avLst>
                <a:gd name="adj1" fmla="val 14088"/>
                <a:gd name="adj2" fmla="val 101218"/>
                <a:gd name="adj3" fmla="val 14088"/>
                <a:gd name="adj4" fmla="val 103042"/>
                <a:gd name="adj5" fmla="val -42074"/>
                <a:gd name="adj6" fmla="val 103042"/>
                <a:gd name="adj7" fmla="val -120861"/>
                <a:gd name="adj8" fmla="val 85727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 type="arrow" w="med" len="med"/>
            </a:ln>
            <a:effectLst/>
            <a:extLst/>
          </p:spPr>
          <p:txBody>
            <a:bodyPr anchor="ctr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[SWA]</a:t>
              </a:r>
              <a:r>
                <a:rPr lang="en-US" altLang="zh-CN" sz="1400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vlan</a:t>
              </a: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2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[SWA-vlan2]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port </a:t>
              </a:r>
              <a:r>
                <a:rPr lang="en-US" altLang="zh-CN" sz="1400" dirty="0" err="1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GigabitEthernet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0/0/7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[SWA-vlan2]quit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[SWA]interface GigabitEthernet0/0/5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[SWA-GigabitEthernet0/0/5]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port default </a:t>
              </a:r>
              <a:r>
                <a:rPr lang="en-US" altLang="zh-CN" sz="1400" dirty="0" err="1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vlan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3</a:t>
              </a:r>
            </a:p>
          </p:txBody>
        </p:sp>
        <p:sp>
          <p:nvSpPr>
            <p:cNvPr id="23569" name="Text Box 39"/>
            <p:cNvSpPr txBox="1">
              <a:spLocks noChangeArrowheads="1"/>
            </p:cNvSpPr>
            <p:nvPr/>
          </p:nvSpPr>
          <p:spPr bwMode="auto">
            <a:xfrm>
              <a:off x="24114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23570" name="Text Box 39"/>
            <p:cNvSpPr txBox="1">
              <a:spLocks noChangeArrowheads="1"/>
            </p:cNvSpPr>
            <p:nvPr/>
          </p:nvSpPr>
          <p:spPr bwMode="auto">
            <a:xfrm>
              <a:off x="5505450" y="1557338"/>
              <a:ext cx="5349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23571" name="Text Box 39"/>
            <p:cNvSpPr txBox="1">
              <a:spLocks noChangeArrowheads="1"/>
            </p:cNvSpPr>
            <p:nvPr/>
          </p:nvSpPr>
          <p:spPr bwMode="auto">
            <a:xfrm>
              <a:off x="3073400" y="1916113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843213" y="25177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G0/0/7</a:t>
              </a:r>
            </a:p>
          </p:txBody>
        </p:sp>
        <p:sp>
          <p:nvSpPr>
            <p:cNvPr id="23573" name="Text Box 39"/>
            <p:cNvSpPr txBox="1">
              <a:spLocks noChangeArrowheads="1"/>
            </p:cNvSpPr>
            <p:nvPr/>
          </p:nvSpPr>
          <p:spPr bwMode="auto">
            <a:xfrm>
              <a:off x="1712530" y="2492896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G0/0/5</a:t>
              </a:r>
            </a:p>
          </p:txBody>
        </p:sp>
        <p:sp>
          <p:nvSpPr>
            <p:cNvPr id="23574" name="Text Box 39"/>
            <p:cNvSpPr txBox="1">
              <a:spLocks noChangeArrowheads="1"/>
            </p:cNvSpPr>
            <p:nvPr/>
          </p:nvSpPr>
          <p:spPr bwMode="auto">
            <a:xfrm>
              <a:off x="1353483" y="3860800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3575" name="Text Box 39"/>
            <p:cNvSpPr txBox="1">
              <a:spLocks noChangeArrowheads="1"/>
            </p:cNvSpPr>
            <p:nvPr/>
          </p:nvSpPr>
          <p:spPr bwMode="auto">
            <a:xfrm>
              <a:off x="6326288" y="3860800"/>
              <a:ext cx="6094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3576" name="Text Box 39"/>
            <p:cNvSpPr txBox="1">
              <a:spLocks noChangeArrowheads="1"/>
            </p:cNvSpPr>
            <p:nvPr/>
          </p:nvSpPr>
          <p:spPr bwMode="auto">
            <a:xfrm>
              <a:off x="2916238" y="3860800"/>
              <a:ext cx="9350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3577" name="Text Box 39"/>
            <p:cNvSpPr txBox="1">
              <a:spLocks noChangeArrowheads="1"/>
            </p:cNvSpPr>
            <p:nvPr/>
          </p:nvSpPr>
          <p:spPr bwMode="auto">
            <a:xfrm>
              <a:off x="4741963" y="3860800"/>
              <a:ext cx="6030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</p:grpSp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2581" y="1867503"/>
            <a:ext cx="788958" cy="645510"/>
          </a:xfrm>
          <a:prstGeom prst="rect">
            <a:avLst/>
          </a:prstGeom>
        </p:spPr>
      </p:pic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3320" y="1873821"/>
            <a:ext cx="788958" cy="645510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5800" y="3123586"/>
            <a:ext cx="966990" cy="742648"/>
          </a:xfrm>
          <a:prstGeom prst="rect">
            <a:avLst/>
          </a:prstGeom>
        </p:spPr>
      </p:pic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4840" y="3123586"/>
            <a:ext cx="966990" cy="74264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5696" y="3127525"/>
            <a:ext cx="966990" cy="742648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524" y="3127525"/>
            <a:ext cx="966990" cy="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1557338"/>
            <a:ext cx="710088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[SWA]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display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vlan</a:t>
            </a: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The total number of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is : 4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U:Up; D:Down;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TG:Tagged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UT:Untagged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MP:Vlan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-mapping;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ST:Vlan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-stacking; #: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ProtocolTransparent-vlan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*:Management-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VID  Type    Ports                                                   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1    common  UT:GE0/0/1(U) 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2    common  </a:t>
            </a:r>
            <a:r>
              <a:rPr lang="sv-SE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UT:GE0/0/7(U)                                                      </a:t>
            </a:r>
          </a:p>
          <a:p>
            <a:pPr marL="800100" lvl="1" indent="-342900" defTabSz="784225">
              <a:lnSpc>
                <a:spcPct val="140000"/>
              </a:lnSpc>
              <a:buFontTx/>
              <a:buAutoNum type="arabicPlain" startAt="3"/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  common  </a:t>
            </a:r>
            <a:r>
              <a:rPr lang="sv-SE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UT:GE0/0/5(U) 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10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common  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343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sp>
        <p:nvSpPr>
          <p:cNvPr id="25604" name="AutoShape 28"/>
          <p:cNvSpPr>
            <a:spLocks/>
          </p:cNvSpPr>
          <p:nvPr/>
        </p:nvSpPr>
        <p:spPr bwMode="auto">
          <a:xfrm flipH="1">
            <a:off x="2423592" y="5101493"/>
            <a:ext cx="7416800" cy="73977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19491"/>
              <a:gd name="adj6" fmla="val 102912"/>
              <a:gd name="adj7" fmla="val -302773"/>
              <a:gd name="adj8" fmla="val 83810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port link-type trunk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port trunk allow-pass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2 3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27073" y="1557338"/>
            <a:ext cx="6630336" cy="2951781"/>
            <a:chOff x="3165789" y="1557339"/>
            <a:chExt cx="5794719" cy="2579770"/>
          </a:xfrm>
        </p:grpSpPr>
        <p:grpSp>
          <p:nvGrpSpPr>
            <p:cNvPr id="25605" name="Group 23"/>
            <p:cNvGrpSpPr>
              <a:grpSpLocks/>
            </p:cNvGrpSpPr>
            <p:nvPr/>
          </p:nvGrpSpPr>
          <p:grpSpPr bwMode="auto">
            <a:xfrm>
              <a:off x="3306109" y="1557339"/>
              <a:ext cx="5582267" cy="2579770"/>
              <a:chOff x="1353483" y="1557338"/>
              <a:chExt cx="5582267" cy="2580544"/>
            </a:xfrm>
          </p:grpSpPr>
          <p:cxnSp>
            <p:nvCxnSpPr>
              <p:cNvPr id="25606" name="直接连接符 15"/>
              <p:cNvCxnSpPr>
                <a:cxnSpLocks noChangeShapeType="1"/>
              </p:cNvCxnSpPr>
              <p:nvPr/>
            </p:nvCxnSpPr>
            <p:spPr bwMode="auto">
              <a:xfrm flipH="1" flipV="1">
                <a:off x="5868988" y="2419350"/>
                <a:ext cx="647700" cy="8651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07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5102225" y="2406650"/>
                <a:ext cx="647700" cy="8651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08" name="直接连接符 15"/>
              <p:cNvCxnSpPr>
                <a:cxnSpLocks noChangeShapeType="1"/>
              </p:cNvCxnSpPr>
              <p:nvPr/>
            </p:nvCxnSpPr>
            <p:spPr bwMode="auto">
              <a:xfrm flipH="1" flipV="1">
                <a:off x="2687638" y="2420938"/>
                <a:ext cx="647700" cy="86518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09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920875" y="2408238"/>
                <a:ext cx="647700" cy="86518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10" name="直接连接符 15"/>
              <p:cNvCxnSpPr>
                <a:cxnSpLocks noChangeShapeType="1"/>
              </p:cNvCxnSpPr>
              <p:nvPr/>
            </p:nvCxnSpPr>
            <p:spPr bwMode="auto">
              <a:xfrm>
                <a:off x="2916238" y="2205038"/>
                <a:ext cx="295116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3" name="Text Box 39"/>
              <p:cNvSpPr txBox="1">
                <a:spLocks noChangeArrowheads="1"/>
              </p:cNvSpPr>
              <p:nvPr/>
            </p:nvSpPr>
            <p:spPr bwMode="auto">
              <a:xfrm>
                <a:off x="2411413" y="1557338"/>
                <a:ext cx="5302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SWA</a:t>
                </a:r>
              </a:p>
            </p:txBody>
          </p:sp>
          <p:sp>
            <p:nvSpPr>
              <p:cNvPr id="25614" name="Text Box 39"/>
              <p:cNvSpPr txBox="1">
                <a:spLocks noChangeArrowheads="1"/>
              </p:cNvSpPr>
              <p:nvPr/>
            </p:nvSpPr>
            <p:spPr bwMode="auto">
              <a:xfrm>
                <a:off x="5505450" y="1557338"/>
                <a:ext cx="5349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SWB</a:t>
                </a:r>
              </a:p>
            </p:txBody>
          </p:sp>
          <p:sp>
            <p:nvSpPr>
              <p:cNvPr id="25615" name="Text Box 39"/>
              <p:cNvSpPr txBox="1">
                <a:spLocks noChangeArrowheads="1"/>
              </p:cNvSpPr>
              <p:nvPr/>
            </p:nvSpPr>
            <p:spPr bwMode="auto">
              <a:xfrm>
                <a:off x="3073400" y="1916113"/>
                <a:ext cx="699230" cy="277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G0/0/1</a:t>
                </a:r>
              </a:p>
            </p:txBody>
          </p:sp>
          <p:sp>
            <p:nvSpPr>
              <p:cNvPr id="25616" name="Text Box 39"/>
              <p:cNvSpPr txBox="1">
                <a:spLocks noChangeArrowheads="1"/>
              </p:cNvSpPr>
              <p:nvPr/>
            </p:nvSpPr>
            <p:spPr bwMode="auto">
              <a:xfrm>
                <a:off x="4791446" y="1916113"/>
                <a:ext cx="699230" cy="277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G0/0/1</a:t>
                </a:r>
              </a:p>
            </p:txBody>
          </p:sp>
          <p:sp>
            <p:nvSpPr>
              <p:cNvPr id="25621" name="Text Box 39"/>
              <p:cNvSpPr txBox="1">
                <a:spLocks noChangeArrowheads="1"/>
              </p:cNvSpPr>
              <p:nvPr/>
            </p:nvSpPr>
            <p:spPr bwMode="auto">
              <a:xfrm>
                <a:off x="1353483" y="3860800"/>
                <a:ext cx="601447" cy="277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2" name="Text Box 39"/>
              <p:cNvSpPr txBox="1">
                <a:spLocks noChangeArrowheads="1"/>
              </p:cNvSpPr>
              <p:nvPr/>
            </p:nvSpPr>
            <p:spPr bwMode="auto">
              <a:xfrm>
                <a:off x="6326288" y="3860800"/>
                <a:ext cx="609462" cy="277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25623" name="Text Box 39"/>
              <p:cNvSpPr txBox="1">
                <a:spLocks noChangeArrowheads="1"/>
              </p:cNvSpPr>
              <p:nvPr/>
            </p:nvSpPr>
            <p:spPr bwMode="auto">
              <a:xfrm>
                <a:off x="2916238" y="3860800"/>
                <a:ext cx="93503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24" name="Text Box 39"/>
              <p:cNvSpPr txBox="1">
                <a:spLocks noChangeArrowheads="1"/>
              </p:cNvSpPr>
              <p:nvPr/>
            </p:nvSpPr>
            <p:spPr bwMode="auto">
              <a:xfrm>
                <a:off x="4741963" y="3860800"/>
                <a:ext cx="60304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主机</a:t>
                </a:r>
                <a:r>
                  <a:rPr kumimoji="1"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pic>
          <p:nvPicPr>
            <p:cNvPr id="26" name="图片 25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1651" y="1865720"/>
              <a:ext cx="755933" cy="618490"/>
            </a:xfrm>
            <a:prstGeom prst="rect">
              <a:avLst/>
            </a:prstGeom>
          </p:spPr>
        </p:pic>
        <p:pic>
          <p:nvPicPr>
            <p:cNvPr id="27" name="图片 2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9814" y="1863427"/>
              <a:ext cx="774251" cy="633478"/>
            </a:xfrm>
            <a:prstGeom prst="rect">
              <a:avLst/>
            </a:prstGeom>
          </p:spPr>
        </p:pic>
        <p:pic>
          <p:nvPicPr>
            <p:cNvPr id="28" name="图片 27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5789" y="3147467"/>
              <a:ext cx="869412" cy="667708"/>
            </a:xfrm>
            <a:prstGeom prst="rect">
              <a:avLst/>
            </a:prstGeom>
          </p:spPr>
        </p:pic>
        <p:pic>
          <p:nvPicPr>
            <p:cNvPr id="29" name="图片 28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5478" y="3120519"/>
              <a:ext cx="889070" cy="682805"/>
            </a:xfrm>
            <a:prstGeom prst="rect">
              <a:avLst/>
            </a:prstGeom>
          </p:spPr>
        </p:pic>
        <p:pic>
          <p:nvPicPr>
            <p:cNvPr id="30" name="图片 29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7469" y="3117462"/>
              <a:ext cx="874454" cy="671580"/>
            </a:xfrm>
            <a:prstGeom prst="rect">
              <a:avLst/>
            </a:prstGeom>
          </p:spPr>
        </p:pic>
        <p:pic>
          <p:nvPicPr>
            <p:cNvPr id="31" name="图片 30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523" y="3117462"/>
              <a:ext cx="890985" cy="68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随着网络中计算机的数量越来越多，传统的以太网络开始面临冲突严重、广播泛滥以及安全性无法保障等各种问题。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VLAN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Virtual Local Area Network</a:t>
            </a:r>
            <a:r>
              <a:rPr lang="zh-CN" altLang="en-US" dirty="0" smtClean="0"/>
              <a:t>）即虚拟局域网，是将一个物理的局域网在逻辑上划分成多个广播域的技术。通过在交换机上配置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，可以实现在同一个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内的用户可以进行二层互访，而不同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间的用户被二层隔离。这样既能够隔离广播域，又能够提升网络的安全性。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1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0" y="1557338"/>
            <a:ext cx="710088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[SWA]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display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vlan</a:t>
            </a: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The total number of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is : 4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U:Up; D:Down;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TG:Tagged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UT:Untagged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MP:Vlan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-mapping;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ST:Vlan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-stacking; #: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ProtocolTransparent-vlan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 *:Management-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VID  Type    Ports                                                     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1    common  UT:GE0/0/1(U) ……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2    common  UT:GE0/0/7(D) </a:t>
            </a:r>
            <a:r>
              <a:rPr lang="sv-SE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TG:GE0/0/1(U)</a:t>
            </a: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                                                     </a:t>
            </a:r>
          </a:p>
          <a:p>
            <a:pPr marL="800100" lvl="1" indent="-342900" defTabSz="784225">
              <a:lnSpc>
                <a:spcPct val="140000"/>
              </a:lnSpc>
              <a:buFontTx/>
              <a:buAutoNum type="arabicPlain" startAt="3"/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  common  UT:GE0/0/5(U) </a:t>
            </a:r>
            <a:r>
              <a:rPr lang="sv-SE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TG:GE0/0/1(U)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</a:rPr>
              <a:t>10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common  </a:t>
            </a:r>
          </a:p>
          <a:p>
            <a:pPr marL="800100" lvl="1" indent="-342900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9366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AutoShape 28"/>
          <p:cNvSpPr>
            <a:spLocks/>
          </p:cNvSpPr>
          <p:nvPr/>
        </p:nvSpPr>
        <p:spPr bwMode="auto">
          <a:xfrm flipH="1">
            <a:off x="2387588" y="4206900"/>
            <a:ext cx="7416800" cy="2030412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42074"/>
              <a:gd name="adj6" fmla="val 103042"/>
              <a:gd name="adj7" fmla="val -102801"/>
              <a:gd name="adj8" fmla="val 83116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[SWA-GigabitEthernet0/0/1]port link-type hybrid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[SWA-GigabitEthernet0/0/1]port hybrid tagged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2 3 100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[SWA-GigabitEthernet0/0/2]port hybrid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pvid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[SWA-GigabitEthernet0/0/2]port hybrid untagged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2 100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[SWA-GigabitEthernet0/0/3]port hybrid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pvid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3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[SWA-GigabitEthernet0/0/3]port hybrid untagged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3 100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20981" y="1340768"/>
            <a:ext cx="6110453" cy="2747046"/>
            <a:chOff x="2520981" y="1340768"/>
            <a:chExt cx="6110453" cy="2747046"/>
          </a:xfrm>
        </p:grpSpPr>
        <p:cxnSp>
          <p:nvCxnSpPr>
            <p:cNvPr id="27653" name="直接连接符 15"/>
            <p:cNvCxnSpPr>
              <a:cxnSpLocks noChangeShapeType="1"/>
            </p:cNvCxnSpPr>
            <p:nvPr/>
          </p:nvCxnSpPr>
          <p:spPr bwMode="auto">
            <a:xfrm>
              <a:off x="7896225" y="2132013"/>
              <a:ext cx="0" cy="14414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4" name="直接连接符 15"/>
            <p:cNvCxnSpPr>
              <a:cxnSpLocks noChangeShapeType="1"/>
            </p:cNvCxnSpPr>
            <p:nvPr/>
          </p:nvCxnSpPr>
          <p:spPr bwMode="auto">
            <a:xfrm>
              <a:off x="4637088" y="2060575"/>
              <a:ext cx="29527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5" name="直接连接符 15"/>
            <p:cNvCxnSpPr>
              <a:cxnSpLocks noChangeShapeType="1"/>
            </p:cNvCxnSpPr>
            <p:nvPr/>
          </p:nvCxnSpPr>
          <p:spPr bwMode="auto">
            <a:xfrm flipH="1">
              <a:off x="3073400" y="2205038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6" name="直接连接符 15"/>
            <p:cNvCxnSpPr>
              <a:cxnSpLocks noChangeShapeType="1"/>
            </p:cNvCxnSpPr>
            <p:nvPr/>
          </p:nvCxnSpPr>
          <p:spPr bwMode="auto">
            <a:xfrm>
              <a:off x="4297364" y="2205038"/>
              <a:ext cx="1152525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4640686" y="1725613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27662" name="Text Box 39"/>
            <p:cNvSpPr txBox="1">
              <a:spLocks noChangeArrowheads="1"/>
            </p:cNvSpPr>
            <p:nvPr/>
          </p:nvSpPr>
          <p:spPr bwMode="auto">
            <a:xfrm>
              <a:off x="2738439" y="3800073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7663" name="Text Box 39"/>
            <p:cNvSpPr txBox="1">
              <a:spLocks noChangeArrowheads="1"/>
            </p:cNvSpPr>
            <p:nvPr/>
          </p:nvSpPr>
          <p:spPr bwMode="auto">
            <a:xfrm>
              <a:off x="5114926" y="3800847"/>
              <a:ext cx="5953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7664" name="Text Box 39"/>
            <p:cNvSpPr txBox="1">
              <a:spLocks noChangeArrowheads="1"/>
            </p:cNvSpPr>
            <p:nvPr/>
          </p:nvSpPr>
          <p:spPr bwMode="auto">
            <a:xfrm>
              <a:off x="7574123" y="3811589"/>
              <a:ext cx="6461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服务器</a:t>
              </a:r>
              <a:endPara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665" name="Text Box 39"/>
            <p:cNvSpPr txBox="1">
              <a:spLocks noChangeArrowheads="1"/>
            </p:cNvSpPr>
            <p:nvPr/>
          </p:nvSpPr>
          <p:spPr bwMode="auto">
            <a:xfrm>
              <a:off x="6816080" y="1735139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27666" name="Text Box 39"/>
            <p:cNvSpPr txBox="1">
              <a:spLocks noChangeArrowheads="1"/>
            </p:cNvSpPr>
            <p:nvPr/>
          </p:nvSpPr>
          <p:spPr bwMode="auto">
            <a:xfrm>
              <a:off x="3971764" y="1340768"/>
              <a:ext cx="5286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27667" name="Text Box 39"/>
            <p:cNvSpPr txBox="1">
              <a:spLocks noChangeArrowheads="1"/>
            </p:cNvSpPr>
            <p:nvPr/>
          </p:nvSpPr>
          <p:spPr bwMode="auto">
            <a:xfrm>
              <a:off x="7608168" y="1340768"/>
              <a:ext cx="5365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27668" name="Text Box 39"/>
            <p:cNvSpPr txBox="1">
              <a:spLocks noChangeArrowheads="1"/>
            </p:cNvSpPr>
            <p:nvPr/>
          </p:nvSpPr>
          <p:spPr bwMode="auto">
            <a:xfrm>
              <a:off x="7932204" y="2395917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G0/0/2</a:t>
              </a:r>
            </a:p>
          </p:txBody>
        </p:sp>
        <p:sp>
          <p:nvSpPr>
            <p:cNvPr id="27669" name="Text Box 39"/>
            <p:cNvSpPr txBox="1">
              <a:spLocks noChangeArrowheads="1"/>
            </p:cNvSpPr>
            <p:nvPr/>
          </p:nvSpPr>
          <p:spPr bwMode="auto">
            <a:xfrm>
              <a:off x="3179676" y="228790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G0/0/2</a:t>
              </a:r>
            </a:p>
          </p:txBody>
        </p:sp>
        <p:sp>
          <p:nvSpPr>
            <p:cNvPr id="27670" name="Text Box 39"/>
            <p:cNvSpPr txBox="1">
              <a:spLocks noChangeArrowheads="1"/>
            </p:cNvSpPr>
            <p:nvPr/>
          </p:nvSpPr>
          <p:spPr bwMode="auto">
            <a:xfrm>
              <a:off x="4591051" y="228790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G0/0/3</a:t>
              </a:r>
            </a:p>
          </p:txBody>
        </p:sp>
        <p:pic>
          <p:nvPicPr>
            <p:cNvPr id="25" name="图片 24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4696" y="1650747"/>
              <a:ext cx="852392" cy="697411"/>
            </a:xfrm>
            <a:prstGeom prst="rect">
              <a:avLst/>
            </a:prstGeom>
          </p:spPr>
        </p:pic>
        <p:pic>
          <p:nvPicPr>
            <p:cNvPr id="26" name="图片 25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4861" y="1663710"/>
              <a:ext cx="894922" cy="732208"/>
            </a:xfrm>
            <a:prstGeom prst="rect">
              <a:avLst/>
            </a:prstGeom>
          </p:spPr>
        </p:pic>
        <p:pic>
          <p:nvPicPr>
            <p:cNvPr id="27" name="图片 26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981" y="2996952"/>
              <a:ext cx="1023118" cy="785754"/>
            </a:xfrm>
            <a:prstGeom prst="rect">
              <a:avLst/>
            </a:prstGeom>
          </p:spPr>
        </p:pic>
        <p:pic>
          <p:nvPicPr>
            <p:cNvPr id="28" name="图片 27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2078" y="2975304"/>
              <a:ext cx="1051305" cy="807402"/>
            </a:xfrm>
            <a:prstGeom prst="rect">
              <a:avLst/>
            </a:prstGeom>
          </p:spPr>
        </p:pic>
        <p:pic>
          <p:nvPicPr>
            <p:cNvPr id="30" name="图片 29" descr="通用服务器-蓝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2335" y="2974524"/>
              <a:ext cx="937448" cy="76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50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Hybrid</a:t>
            </a:r>
          </a:p>
        </p:txBody>
      </p:sp>
      <p:sp>
        <p:nvSpPr>
          <p:cNvPr id="28676" name="AutoShape 28"/>
          <p:cNvSpPr>
            <a:spLocks/>
          </p:cNvSpPr>
          <p:nvPr/>
        </p:nvSpPr>
        <p:spPr bwMode="auto">
          <a:xfrm rot="10800000" flipH="1" flipV="1">
            <a:off x="2279650" y="4635400"/>
            <a:ext cx="7416800" cy="1385887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41157"/>
              <a:gd name="adj6" fmla="val 103065"/>
              <a:gd name="adj7" fmla="val -178778"/>
              <a:gd name="adj8" fmla="val 83019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[SWB-GigabitEthernet0/0/1]port link-type hybrid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[SWB-GigabitEthernet0/0/1]port hybrid tagged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2 3 100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[SWB-GigabitEthernet0/0/2]port hybrid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pvid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100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[SWB-GigabitEthernet0/0/2]port hybrid untagged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2 3 100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675620" y="1340768"/>
            <a:ext cx="6110453" cy="2747046"/>
            <a:chOff x="2520981" y="1340768"/>
            <a:chExt cx="6110453" cy="2747046"/>
          </a:xfrm>
        </p:grpSpPr>
        <p:cxnSp>
          <p:nvCxnSpPr>
            <p:cNvPr id="46" name="直接连接符 15"/>
            <p:cNvCxnSpPr>
              <a:cxnSpLocks noChangeShapeType="1"/>
            </p:cNvCxnSpPr>
            <p:nvPr/>
          </p:nvCxnSpPr>
          <p:spPr bwMode="auto">
            <a:xfrm>
              <a:off x="7896225" y="2132013"/>
              <a:ext cx="0" cy="14414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连接符 15"/>
            <p:cNvCxnSpPr>
              <a:cxnSpLocks noChangeShapeType="1"/>
            </p:cNvCxnSpPr>
            <p:nvPr/>
          </p:nvCxnSpPr>
          <p:spPr bwMode="auto">
            <a:xfrm>
              <a:off x="4637088" y="2060575"/>
              <a:ext cx="29527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15"/>
            <p:cNvCxnSpPr>
              <a:cxnSpLocks noChangeShapeType="1"/>
            </p:cNvCxnSpPr>
            <p:nvPr/>
          </p:nvCxnSpPr>
          <p:spPr bwMode="auto">
            <a:xfrm flipH="1">
              <a:off x="3073400" y="2205038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接连接符 15"/>
            <p:cNvCxnSpPr>
              <a:cxnSpLocks noChangeShapeType="1"/>
            </p:cNvCxnSpPr>
            <p:nvPr/>
          </p:nvCxnSpPr>
          <p:spPr bwMode="auto">
            <a:xfrm>
              <a:off x="4297364" y="2205038"/>
              <a:ext cx="1152525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4640686" y="1725613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2738439" y="3800073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5114926" y="3800847"/>
              <a:ext cx="5953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7574123" y="3811589"/>
              <a:ext cx="6461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服务器</a:t>
              </a:r>
              <a:endPara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6816080" y="1735139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3971764" y="1340768"/>
              <a:ext cx="5286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7608168" y="1340768"/>
              <a:ext cx="5365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7932204" y="2395917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G0/0/2</a:t>
              </a: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3179676" y="228790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G0/0/2</a:t>
              </a:r>
            </a:p>
          </p:txBody>
        </p: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4591051" y="228790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G0/0/3</a:t>
              </a:r>
            </a:p>
          </p:txBody>
        </p:sp>
        <p:pic>
          <p:nvPicPr>
            <p:cNvPr id="60" name="图片 59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4696" y="1650747"/>
              <a:ext cx="852392" cy="697411"/>
            </a:xfrm>
            <a:prstGeom prst="rect">
              <a:avLst/>
            </a:prstGeom>
          </p:spPr>
        </p:pic>
        <p:pic>
          <p:nvPicPr>
            <p:cNvPr id="61" name="图片 60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4861" y="1663710"/>
              <a:ext cx="894922" cy="732208"/>
            </a:xfrm>
            <a:prstGeom prst="rect">
              <a:avLst/>
            </a:prstGeom>
          </p:spPr>
        </p:pic>
        <p:pic>
          <p:nvPicPr>
            <p:cNvPr id="62" name="图片 61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981" y="2996952"/>
              <a:ext cx="1023118" cy="785754"/>
            </a:xfrm>
            <a:prstGeom prst="rect">
              <a:avLst/>
            </a:prstGeom>
          </p:spPr>
        </p:pic>
        <p:pic>
          <p:nvPicPr>
            <p:cNvPr id="63" name="图片 62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2078" y="2975304"/>
              <a:ext cx="1051305" cy="807402"/>
            </a:xfrm>
            <a:prstGeom prst="rect">
              <a:avLst/>
            </a:prstGeom>
          </p:spPr>
        </p:pic>
        <p:pic>
          <p:nvPicPr>
            <p:cNvPr id="64" name="图片 63" descr="通用服务器-蓝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2335" y="2974524"/>
              <a:ext cx="937448" cy="76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配置验证</a:t>
            </a:r>
            <a:endParaRPr lang="en-US" altLang="zh-CN" dirty="0" smtClean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79650" y="1789720"/>
            <a:ext cx="7488238" cy="3619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display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vlan</a:t>
            </a: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The total number of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vlans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is : 4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------------------------------------------------------------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U:Up; D:Down;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TG:Tagged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UT:Untagged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MP:Vlan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-mapping;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ST:Vlan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-stacking; #: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ProtocolTransparent-vlan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; *:Management-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vlan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sv-SE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1   common   UT:GE0/0/1(U)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……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2   common   UT:GE0/0/2(U)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       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TG:GE0/0/1(U)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3   common   UT:GE0/0/3(U)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       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TG:GE0/0/1(U)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100  common  UT:GE0/0/2(U)      GE0/0/3(U)                                      </a:t>
            </a:r>
            <a:endParaRPr lang="zh-CN" altLang="en-US" sz="1400" dirty="0"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         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TG:GE0/0/1(U) </a:t>
            </a:r>
          </a:p>
        </p:txBody>
      </p:sp>
    </p:spTree>
    <p:extLst>
      <p:ext uri="{BB962C8B-B14F-4D97-AF65-F5344CB8AC3E}">
        <p14:creationId xmlns:p14="http://schemas.microsoft.com/office/powerpoint/2010/main" val="35733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Voice VLAN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Voice VLAN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可以区分语音流量和业务流量，使语音流量优于业务流量，从而为语音流量提供服务保证。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5" name="Group 21"/>
          <p:cNvGrpSpPr>
            <a:grpSpLocks/>
          </p:cNvGrpSpPr>
          <p:nvPr/>
        </p:nvGrpSpPr>
        <p:grpSpPr bwMode="auto">
          <a:xfrm>
            <a:off x="3071813" y="1557338"/>
            <a:ext cx="5386390" cy="2869386"/>
            <a:chOff x="1547664" y="1557338"/>
            <a:chExt cx="5386536" cy="2869386"/>
          </a:xfrm>
        </p:grpSpPr>
        <p:cxnSp>
          <p:nvCxnSpPr>
            <p:cNvPr id="30726" name="直接连接符 15"/>
            <p:cNvCxnSpPr>
              <a:cxnSpLocks noChangeShapeType="1"/>
            </p:cNvCxnSpPr>
            <p:nvPr/>
          </p:nvCxnSpPr>
          <p:spPr bwMode="auto">
            <a:xfrm>
              <a:off x="3805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27" name="Text Box 39"/>
            <p:cNvSpPr txBox="1">
              <a:spLocks noChangeArrowheads="1"/>
            </p:cNvSpPr>
            <p:nvPr/>
          </p:nvSpPr>
          <p:spPr bwMode="auto">
            <a:xfrm>
              <a:off x="6399213" y="1557338"/>
              <a:ext cx="5349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cxnSp>
          <p:nvCxnSpPr>
            <p:cNvPr id="30729" name="直接连接符 15"/>
            <p:cNvCxnSpPr>
              <a:cxnSpLocks noChangeShapeType="1"/>
            </p:cNvCxnSpPr>
            <p:nvPr/>
          </p:nvCxnSpPr>
          <p:spPr bwMode="auto">
            <a:xfrm flipH="1">
              <a:off x="2292350" y="2492375"/>
              <a:ext cx="1152525" cy="936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0" name="直接连接符 15"/>
            <p:cNvCxnSpPr>
              <a:cxnSpLocks noChangeShapeType="1"/>
            </p:cNvCxnSpPr>
            <p:nvPr/>
          </p:nvCxnSpPr>
          <p:spPr bwMode="auto">
            <a:xfrm flipH="1">
              <a:off x="3589338" y="2420938"/>
              <a:ext cx="0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直接连接符 15"/>
            <p:cNvCxnSpPr>
              <a:cxnSpLocks noChangeShapeType="1"/>
            </p:cNvCxnSpPr>
            <p:nvPr/>
          </p:nvCxnSpPr>
          <p:spPr bwMode="auto">
            <a:xfrm>
              <a:off x="3805238" y="2492375"/>
              <a:ext cx="1223962" cy="10810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4" name="Text Box 39"/>
            <p:cNvSpPr txBox="1">
              <a:spLocks noChangeArrowheads="1"/>
            </p:cNvSpPr>
            <p:nvPr/>
          </p:nvSpPr>
          <p:spPr bwMode="auto">
            <a:xfrm>
              <a:off x="1547664" y="4123680"/>
              <a:ext cx="6014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735" name="Text Box 39"/>
            <p:cNvSpPr txBox="1">
              <a:spLocks noChangeArrowheads="1"/>
            </p:cNvSpPr>
            <p:nvPr/>
          </p:nvSpPr>
          <p:spPr bwMode="auto">
            <a:xfrm>
              <a:off x="3300413" y="1557338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30736" name="Text Box 39"/>
            <p:cNvSpPr txBox="1">
              <a:spLocks noChangeArrowheads="1"/>
            </p:cNvSpPr>
            <p:nvPr/>
          </p:nvSpPr>
          <p:spPr bwMode="auto">
            <a:xfrm>
              <a:off x="3219450" y="3921125"/>
              <a:ext cx="5156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VoIP</a:t>
              </a:r>
            </a:p>
          </p:txBody>
        </p:sp>
        <p:sp>
          <p:nvSpPr>
            <p:cNvPr id="30739" name="Text Box 39"/>
            <p:cNvSpPr txBox="1">
              <a:spLocks noChangeArrowheads="1"/>
            </p:cNvSpPr>
            <p:nvPr/>
          </p:nvSpPr>
          <p:spPr bwMode="auto">
            <a:xfrm>
              <a:off x="4668838" y="3933825"/>
              <a:ext cx="527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IPTV</a:t>
              </a:r>
            </a:p>
          </p:txBody>
        </p:sp>
        <p:sp>
          <p:nvSpPr>
            <p:cNvPr id="30740" name="Text Box 39"/>
            <p:cNvSpPr txBox="1">
              <a:spLocks noChangeArrowheads="1"/>
            </p:cNvSpPr>
            <p:nvPr/>
          </p:nvSpPr>
          <p:spPr bwMode="auto">
            <a:xfrm>
              <a:off x="5532438" y="1916113"/>
              <a:ext cx="6992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30741" name="矩形 20"/>
            <p:cNvSpPr>
              <a:spLocks noChangeArrowheads="1"/>
            </p:cNvSpPr>
            <p:nvPr/>
          </p:nvSpPr>
          <p:spPr bwMode="auto">
            <a:xfrm>
              <a:off x="2613025" y="4149725"/>
              <a:ext cx="18384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MAC: 0011-2200-0001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742" name="矩形 21"/>
            <p:cNvSpPr>
              <a:spLocks noChangeArrowheads="1"/>
            </p:cNvSpPr>
            <p:nvPr/>
          </p:nvSpPr>
          <p:spPr bwMode="auto">
            <a:xfrm>
              <a:off x="4652963" y="4149725"/>
              <a:ext cx="18384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MAC: 0011-2200-0002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3850" y="1869599"/>
            <a:ext cx="826968" cy="676610"/>
          </a:xfrm>
          <a:prstGeom prst="rect">
            <a:avLst/>
          </a:prstGeom>
        </p:spPr>
      </p:pic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8278" y="1846295"/>
            <a:ext cx="876927" cy="717485"/>
          </a:xfrm>
          <a:prstGeom prst="rect">
            <a:avLst/>
          </a:prstGeom>
        </p:spPr>
      </p:pic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6132" y="3328334"/>
            <a:ext cx="927441" cy="712274"/>
          </a:xfrm>
          <a:prstGeom prst="rect">
            <a:avLst/>
          </a:prstGeom>
        </p:spPr>
      </p:pic>
      <p:pic>
        <p:nvPicPr>
          <p:cNvPr id="31" name="图片 30" descr="IP电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2975" y="3238406"/>
            <a:ext cx="793287" cy="745763"/>
          </a:xfrm>
          <a:prstGeom prst="rect">
            <a:avLst/>
          </a:prstGeom>
        </p:spPr>
      </p:pic>
      <p:pic>
        <p:nvPicPr>
          <p:cNvPr id="32" name="图片 31" descr="组播服务器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2435" y="3363492"/>
            <a:ext cx="784044" cy="6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Voice VLAN</a:t>
            </a:r>
            <a:endParaRPr lang="zh-CN" altLang="en-US" smtClean="0"/>
          </a:p>
        </p:txBody>
      </p:sp>
      <p:sp>
        <p:nvSpPr>
          <p:cNvPr id="31748" name="AutoShape 28"/>
          <p:cNvSpPr>
            <a:spLocks/>
          </p:cNvSpPr>
          <p:nvPr/>
        </p:nvSpPr>
        <p:spPr bwMode="auto">
          <a:xfrm>
            <a:off x="2311410" y="4277995"/>
            <a:ext cx="7488238" cy="203132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42074"/>
              <a:gd name="adj6" fmla="val 103042"/>
              <a:gd name="adj7" fmla="val -98163"/>
              <a:gd name="adj8" fmla="val 82392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  <a:ex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[SWB]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2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[SWB-vlan2]interface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GigabitEthernet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0/0/1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[SWB-GigabitEthernet0/0/1]voice-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2 enable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[SWB-GigabitEthernet0/0/1]voice-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mode auto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[SWB-GigabitEthernet0/0/1]quit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[SWB]voice-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vlan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mac-address 0011-2200-0000 mask ffff-ff00-0000 </a:t>
            </a:r>
          </a:p>
        </p:txBody>
      </p:sp>
      <p:grpSp>
        <p:nvGrpSpPr>
          <p:cNvPr id="31749" name="Group 21"/>
          <p:cNvGrpSpPr>
            <a:grpSpLocks/>
          </p:cNvGrpSpPr>
          <p:nvPr/>
        </p:nvGrpSpPr>
        <p:grpSpPr bwMode="auto">
          <a:xfrm>
            <a:off x="3071664" y="1196752"/>
            <a:ext cx="5362575" cy="2943526"/>
            <a:chOff x="1571625" y="1482479"/>
            <a:chExt cx="5362575" cy="2944320"/>
          </a:xfrm>
        </p:grpSpPr>
        <p:cxnSp>
          <p:nvCxnSpPr>
            <p:cNvPr id="31750" name="直接连接符 15"/>
            <p:cNvCxnSpPr>
              <a:cxnSpLocks noChangeShapeType="1"/>
            </p:cNvCxnSpPr>
            <p:nvPr/>
          </p:nvCxnSpPr>
          <p:spPr bwMode="auto">
            <a:xfrm>
              <a:off x="3805238" y="2205038"/>
              <a:ext cx="29511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1" name="Text Box 39"/>
            <p:cNvSpPr txBox="1">
              <a:spLocks noChangeArrowheads="1"/>
            </p:cNvSpPr>
            <p:nvPr/>
          </p:nvSpPr>
          <p:spPr bwMode="auto">
            <a:xfrm>
              <a:off x="6399213" y="1482479"/>
              <a:ext cx="5349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cxnSp>
          <p:nvCxnSpPr>
            <p:cNvPr id="31753" name="直接连接符 15"/>
            <p:cNvCxnSpPr>
              <a:cxnSpLocks noChangeShapeType="1"/>
            </p:cNvCxnSpPr>
            <p:nvPr/>
          </p:nvCxnSpPr>
          <p:spPr bwMode="auto">
            <a:xfrm flipH="1">
              <a:off x="2292350" y="2492375"/>
              <a:ext cx="1152525" cy="936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直接连接符 15"/>
            <p:cNvCxnSpPr>
              <a:cxnSpLocks noChangeShapeType="1"/>
            </p:cNvCxnSpPr>
            <p:nvPr/>
          </p:nvCxnSpPr>
          <p:spPr bwMode="auto">
            <a:xfrm flipH="1">
              <a:off x="3589338" y="2420938"/>
              <a:ext cx="0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直接连接符 15"/>
            <p:cNvCxnSpPr>
              <a:cxnSpLocks noChangeShapeType="1"/>
            </p:cNvCxnSpPr>
            <p:nvPr/>
          </p:nvCxnSpPr>
          <p:spPr bwMode="auto">
            <a:xfrm>
              <a:off x="3805238" y="2492375"/>
              <a:ext cx="1223962" cy="10810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8" name="Text Box 39"/>
            <p:cNvSpPr txBox="1">
              <a:spLocks noChangeArrowheads="1"/>
            </p:cNvSpPr>
            <p:nvPr/>
          </p:nvSpPr>
          <p:spPr bwMode="auto">
            <a:xfrm>
              <a:off x="1571625" y="3933825"/>
              <a:ext cx="1224136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ea typeface="宋体" panose="02010600030101010101" pitchFamily="2" charset="-122"/>
                  <a:cs typeface="Arial" panose="020B0604020202020204" pitchFamily="34" charset="0"/>
                </a:rPr>
                <a:t>Host </a:t>
              </a:r>
              <a:r>
                <a:rPr kumimoji="1" lang="en-US" altLang="zh-CN" sz="1200" dirty="0" smtClean="0">
                  <a:ea typeface="宋体" panose="02010600030101010101" pitchFamily="2" charset="-122"/>
                  <a:cs typeface="Arial" panose="020B0604020202020204" pitchFamily="34" charset="0"/>
                </a:rPr>
                <a:t> A</a:t>
              </a:r>
              <a:endParaRPr kumimoji="1" lang="en-US" altLang="zh-CN" sz="120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759" name="Text Box 39"/>
            <p:cNvSpPr txBox="1">
              <a:spLocks noChangeArrowheads="1"/>
            </p:cNvSpPr>
            <p:nvPr/>
          </p:nvSpPr>
          <p:spPr bwMode="auto">
            <a:xfrm>
              <a:off x="3300413" y="1482479"/>
              <a:ext cx="5302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31760" name="Text Box 39"/>
            <p:cNvSpPr txBox="1">
              <a:spLocks noChangeArrowheads="1"/>
            </p:cNvSpPr>
            <p:nvPr/>
          </p:nvSpPr>
          <p:spPr bwMode="auto">
            <a:xfrm>
              <a:off x="3219450" y="3921125"/>
              <a:ext cx="515654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VoIP</a:t>
              </a:r>
            </a:p>
          </p:txBody>
        </p:sp>
        <p:sp>
          <p:nvSpPr>
            <p:cNvPr id="31763" name="Text Box 39"/>
            <p:cNvSpPr txBox="1">
              <a:spLocks noChangeArrowheads="1"/>
            </p:cNvSpPr>
            <p:nvPr/>
          </p:nvSpPr>
          <p:spPr bwMode="auto">
            <a:xfrm>
              <a:off x="4668838" y="3933825"/>
              <a:ext cx="527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IPTV</a:t>
              </a:r>
            </a:p>
          </p:txBody>
        </p:sp>
        <p:sp>
          <p:nvSpPr>
            <p:cNvPr id="31764" name="Text Box 39"/>
            <p:cNvSpPr txBox="1">
              <a:spLocks noChangeArrowheads="1"/>
            </p:cNvSpPr>
            <p:nvPr/>
          </p:nvSpPr>
          <p:spPr bwMode="auto">
            <a:xfrm>
              <a:off x="5532438" y="1916113"/>
              <a:ext cx="699230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G0/0/1</a:t>
              </a:r>
            </a:p>
          </p:txBody>
        </p:sp>
        <p:sp>
          <p:nvSpPr>
            <p:cNvPr id="31765" name="矩形 20"/>
            <p:cNvSpPr>
              <a:spLocks noChangeArrowheads="1"/>
            </p:cNvSpPr>
            <p:nvPr/>
          </p:nvSpPr>
          <p:spPr bwMode="auto">
            <a:xfrm>
              <a:off x="2613025" y="4149725"/>
              <a:ext cx="1824538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MAC: 0011-2200-0001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766" name="矩形 21"/>
            <p:cNvSpPr>
              <a:spLocks noChangeArrowheads="1"/>
            </p:cNvSpPr>
            <p:nvPr/>
          </p:nvSpPr>
          <p:spPr bwMode="auto">
            <a:xfrm>
              <a:off x="4672991" y="4149725"/>
              <a:ext cx="1838388" cy="2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MAC: 0012-2400-0002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1859" y="1580811"/>
            <a:ext cx="826968" cy="676610"/>
          </a:xfrm>
          <a:prstGeom prst="rect">
            <a:avLst/>
          </a:prstGeom>
        </p:spPr>
      </p:pic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2955" y="1531294"/>
            <a:ext cx="826968" cy="676610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3748" y="2931035"/>
            <a:ext cx="927441" cy="712274"/>
          </a:xfrm>
          <a:prstGeom prst="rect">
            <a:avLst/>
          </a:prstGeom>
        </p:spPr>
      </p:pic>
      <p:pic>
        <p:nvPicPr>
          <p:cNvPr id="29" name="图片 28" descr="IP电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7670" y="2909940"/>
            <a:ext cx="793287" cy="745763"/>
          </a:xfrm>
          <a:prstGeom prst="rect">
            <a:avLst/>
          </a:prstGeom>
        </p:spPr>
      </p:pic>
      <p:pic>
        <p:nvPicPr>
          <p:cNvPr id="30" name="图片 29" descr="组播服务器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8564" y="3011250"/>
            <a:ext cx="784044" cy="6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  <a:endParaRPr lang="en-US" altLang="zh-CN" smtClean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79650" y="1557338"/>
            <a:ext cx="7488238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[SWB]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display voice-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vlan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status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Configurations: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ID       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status   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Enable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aging time    : 1440(minutes)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8021p remark  : 6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Voice VLAN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dscp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remark   : 46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Port Information: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Port                     Add-Mode  Security-Mode  Legacy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-----------------------------------------------------------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GigabitEthernet0/0/1     Auto      Security       Disable</a:t>
            </a:r>
          </a:p>
        </p:txBody>
      </p:sp>
    </p:spTree>
    <p:extLst>
      <p:ext uri="{BB962C8B-B14F-4D97-AF65-F5344CB8AC3E}">
        <p14:creationId xmlns:p14="http://schemas.microsoft.com/office/powerpoint/2010/main" val="15313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smtClean="0"/>
              <a:t>如果一个</a:t>
            </a:r>
            <a:r>
              <a:rPr lang="en-US" altLang="zh-CN" smtClean="0"/>
              <a:t>Trunk</a:t>
            </a:r>
            <a:r>
              <a:rPr lang="zh-CN" altLang="en-US" smtClean="0"/>
              <a:t>链路</a:t>
            </a:r>
            <a:r>
              <a:rPr lang="en-US" altLang="zh-CN" smtClean="0"/>
              <a:t>PVID</a:t>
            </a:r>
            <a:r>
              <a:rPr lang="zh-CN" altLang="en-US" smtClean="0"/>
              <a:t>是</a:t>
            </a:r>
            <a:r>
              <a:rPr lang="en-US" altLang="zh-CN" smtClean="0"/>
              <a:t>5</a:t>
            </a:r>
            <a:r>
              <a:rPr lang="zh-CN" altLang="en-US" smtClean="0"/>
              <a:t>，且端口下配置</a:t>
            </a:r>
            <a:r>
              <a:rPr lang="en-US" altLang="zh-CN" smtClean="0"/>
              <a:t>port trunk allow-pass vlan 2 3</a:t>
            </a:r>
            <a:r>
              <a:rPr lang="zh-CN" altLang="en-US" smtClean="0"/>
              <a:t>，那么哪些</a:t>
            </a:r>
            <a:r>
              <a:rPr lang="en-US" altLang="zh-CN" smtClean="0"/>
              <a:t>VLAN</a:t>
            </a:r>
            <a:r>
              <a:rPr lang="zh-CN" altLang="en-US" smtClean="0"/>
              <a:t>的流量可以通过该</a:t>
            </a:r>
            <a:r>
              <a:rPr lang="en-US" altLang="zh-CN" smtClean="0"/>
              <a:t>Trunk</a:t>
            </a:r>
            <a:r>
              <a:rPr lang="zh-CN" altLang="en-US" smtClean="0"/>
              <a:t>链路进行传输？</a:t>
            </a:r>
            <a:endParaRPr lang="en-US" altLang="zh-CN" smtClean="0"/>
          </a:p>
          <a:p>
            <a:pPr lvl="1"/>
            <a:r>
              <a:rPr lang="en-US" altLang="zh-CN" smtClean="0"/>
              <a:t>PVID</a:t>
            </a:r>
            <a:r>
              <a:rPr lang="zh-CN" altLang="en-US" smtClean="0"/>
              <a:t>为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Access</a:t>
            </a:r>
            <a:r>
              <a:rPr lang="zh-CN" altLang="en-US" smtClean="0"/>
              <a:t>端口收到一个不带标记的帧会采取什么样的动作？</a:t>
            </a:r>
            <a:endParaRPr lang="en-US" altLang="zh-CN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941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854885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的基本配置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传统以太网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6876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随着主机数量的增加，共享网络中的冲突会越来越严重，交换网络中的广播也会越来越多。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883532" y="2159570"/>
            <a:ext cx="3517918" cy="2559605"/>
            <a:chOff x="2315914" y="2159570"/>
            <a:chExt cx="3517918" cy="2559605"/>
          </a:xfrm>
        </p:grpSpPr>
        <p:cxnSp>
          <p:nvCxnSpPr>
            <p:cNvPr id="10261" name="直接箭头连接符 20"/>
            <p:cNvCxnSpPr>
              <a:cxnSpLocks noChangeShapeType="1"/>
            </p:cNvCxnSpPr>
            <p:nvPr/>
          </p:nvCxnSpPr>
          <p:spPr bwMode="auto">
            <a:xfrm>
              <a:off x="2898776" y="3006726"/>
              <a:ext cx="1008063" cy="358775"/>
            </a:xfrm>
            <a:prstGeom prst="bentConnector3">
              <a:avLst>
                <a:gd name="adj1" fmla="val 870"/>
              </a:avLst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直接箭头连接符 29"/>
            <p:cNvCxnSpPr>
              <a:cxnSpLocks noChangeShapeType="1"/>
            </p:cNvCxnSpPr>
            <p:nvPr/>
          </p:nvCxnSpPr>
          <p:spPr bwMode="auto">
            <a:xfrm>
              <a:off x="3432175" y="3530601"/>
              <a:ext cx="0" cy="36036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2566989" y="3459164"/>
              <a:ext cx="3241675" cy="95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直接连接符 15"/>
            <p:cNvCxnSpPr>
              <a:cxnSpLocks noChangeShapeType="1"/>
            </p:cNvCxnSpPr>
            <p:nvPr/>
          </p:nvCxnSpPr>
          <p:spPr bwMode="auto">
            <a:xfrm>
              <a:off x="3287713" y="3459164"/>
              <a:ext cx="0" cy="784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5" name="直接连接符 15"/>
            <p:cNvCxnSpPr>
              <a:cxnSpLocks noChangeShapeType="1"/>
            </p:cNvCxnSpPr>
            <p:nvPr/>
          </p:nvCxnSpPr>
          <p:spPr bwMode="auto">
            <a:xfrm>
              <a:off x="5375275" y="3459164"/>
              <a:ext cx="0" cy="784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8" name="直接连接符 15"/>
            <p:cNvCxnSpPr>
              <a:cxnSpLocks noChangeShapeType="1"/>
            </p:cNvCxnSpPr>
            <p:nvPr/>
          </p:nvCxnSpPr>
          <p:spPr bwMode="auto">
            <a:xfrm>
              <a:off x="2782888" y="2679701"/>
              <a:ext cx="0" cy="784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9" name="直接连接符 15"/>
            <p:cNvCxnSpPr>
              <a:cxnSpLocks noChangeShapeType="1"/>
            </p:cNvCxnSpPr>
            <p:nvPr/>
          </p:nvCxnSpPr>
          <p:spPr bwMode="auto">
            <a:xfrm>
              <a:off x="4872038" y="2679701"/>
              <a:ext cx="0" cy="784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2" name="直接箭头连接符 20"/>
            <p:cNvCxnSpPr>
              <a:cxnSpLocks noChangeShapeType="1"/>
            </p:cNvCxnSpPr>
            <p:nvPr/>
          </p:nvCxnSpPr>
          <p:spPr bwMode="auto">
            <a:xfrm flipH="1" flipV="1">
              <a:off x="4283076" y="3568701"/>
              <a:ext cx="1008063" cy="360363"/>
            </a:xfrm>
            <a:prstGeom prst="bentConnector3">
              <a:avLst>
                <a:gd name="adj1" fmla="val 870"/>
              </a:avLst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3" name="直接箭头连接符 29"/>
            <p:cNvCxnSpPr>
              <a:cxnSpLocks noChangeShapeType="1"/>
            </p:cNvCxnSpPr>
            <p:nvPr/>
          </p:nvCxnSpPr>
          <p:spPr bwMode="auto">
            <a:xfrm flipV="1">
              <a:off x="4727575" y="3027363"/>
              <a:ext cx="0" cy="36036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274" name="组合 95"/>
            <p:cNvGrpSpPr>
              <a:grpSpLocks/>
            </p:cNvGrpSpPr>
            <p:nvPr/>
          </p:nvGrpSpPr>
          <p:grpSpPr bwMode="auto">
            <a:xfrm>
              <a:off x="3935414" y="3238500"/>
              <a:ext cx="401637" cy="457200"/>
              <a:chOff x="4314661" y="3043847"/>
              <a:chExt cx="595508" cy="758091"/>
            </a:xfrm>
          </p:grpSpPr>
          <p:pic>
            <p:nvPicPr>
              <p:cNvPr id="10275" name="Picture 23" descr="D:\2012\美化PPT\分层\美化30\红色块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584728" flipV="1">
                <a:off x="4555870" y="3092990"/>
                <a:ext cx="403441" cy="30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6" name="Picture 23" descr="D:\2012\美化PPT\分层\美化30\红色块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584728" flipV="1">
                <a:off x="4516014" y="3447640"/>
                <a:ext cx="403441" cy="30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7" name="Picture 23" descr="D:\2012\美化PPT\分层\美化30\红色块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584728" flipV="1">
                <a:off x="4263993" y="3244582"/>
                <a:ext cx="415959" cy="314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3" name="图片 42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5914" y="2159570"/>
              <a:ext cx="885286" cy="679899"/>
            </a:xfrm>
            <a:prstGeom prst="rect">
              <a:avLst/>
            </a:prstGeom>
          </p:spPr>
        </p:pic>
        <p:pic>
          <p:nvPicPr>
            <p:cNvPr id="47" name="图片 46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395" y="2165176"/>
              <a:ext cx="885286" cy="679899"/>
            </a:xfrm>
            <a:prstGeom prst="rect">
              <a:avLst/>
            </a:prstGeom>
          </p:spPr>
        </p:pic>
        <p:pic>
          <p:nvPicPr>
            <p:cNvPr id="48" name="图片 47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5330" y="4036962"/>
              <a:ext cx="885286" cy="679899"/>
            </a:xfrm>
            <a:prstGeom prst="rect">
              <a:avLst/>
            </a:prstGeom>
          </p:spPr>
        </p:pic>
        <p:pic>
          <p:nvPicPr>
            <p:cNvPr id="49" name="图片 48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8546" y="4039276"/>
              <a:ext cx="885286" cy="6798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975133" y="1855877"/>
            <a:ext cx="3117311" cy="2867979"/>
            <a:chOff x="6722015" y="1855877"/>
            <a:chExt cx="3117311" cy="2867979"/>
          </a:xfrm>
        </p:grpSpPr>
        <p:cxnSp>
          <p:nvCxnSpPr>
            <p:cNvPr id="10245" name="直接连接符 15"/>
            <p:cNvCxnSpPr>
              <a:cxnSpLocks noChangeShapeType="1"/>
            </p:cNvCxnSpPr>
            <p:nvPr/>
          </p:nvCxnSpPr>
          <p:spPr bwMode="auto">
            <a:xfrm flipH="1">
              <a:off x="7680325" y="2357438"/>
              <a:ext cx="584200" cy="6397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直接连接符 15"/>
            <p:cNvCxnSpPr>
              <a:cxnSpLocks noChangeShapeType="1"/>
            </p:cNvCxnSpPr>
            <p:nvPr/>
          </p:nvCxnSpPr>
          <p:spPr bwMode="auto">
            <a:xfrm>
              <a:off x="8264525" y="2347913"/>
              <a:ext cx="495300" cy="5778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直接连接符 15"/>
            <p:cNvCxnSpPr>
              <a:cxnSpLocks noChangeShapeType="1"/>
            </p:cNvCxnSpPr>
            <p:nvPr/>
          </p:nvCxnSpPr>
          <p:spPr bwMode="auto">
            <a:xfrm>
              <a:off x="8905875" y="3429000"/>
              <a:ext cx="395288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7751763" y="3429000"/>
              <a:ext cx="431800" cy="865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直接连接符 15"/>
            <p:cNvCxnSpPr>
              <a:cxnSpLocks noChangeShapeType="1"/>
            </p:cNvCxnSpPr>
            <p:nvPr/>
          </p:nvCxnSpPr>
          <p:spPr bwMode="auto">
            <a:xfrm flipV="1">
              <a:off x="7175501" y="3427414"/>
              <a:ext cx="225425" cy="6508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6" name="直接箭头连接符 50"/>
            <p:cNvCxnSpPr>
              <a:cxnSpLocks noChangeShapeType="1"/>
            </p:cNvCxnSpPr>
            <p:nvPr/>
          </p:nvCxnSpPr>
          <p:spPr bwMode="auto">
            <a:xfrm flipH="1">
              <a:off x="7680325" y="2527300"/>
              <a:ext cx="274638" cy="32543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7" name="直接箭头连接符 50"/>
            <p:cNvCxnSpPr>
              <a:cxnSpLocks noChangeShapeType="1"/>
            </p:cNvCxnSpPr>
            <p:nvPr/>
          </p:nvCxnSpPr>
          <p:spPr bwMode="auto">
            <a:xfrm>
              <a:off x="8675689" y="2611439"/>
              <a:ext cx="300037" cy="3143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直接箭头连接符 50"/>
            <p:cNvCxnSpPr>
              <a:cxnSpLocks noChangeShapeType="1"/>
            </p:cNvCxnSpPr>
            <p:nvPr/>
          </p:nvCxnSpPr>
          <p:spPr bwMode="auto">
            <a:xfrm>
              <a:off x="9120188" y="3625850"/>
              <a:ext cx="100012" cy="23653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直接箭头连接符 50"/>
            <p:cNvCxnSpPr>
              <a:cxnSpLocks noChangeShapeType="1"/>
            </p:cNvCxnSpPr>
            <p:nvPr/>
          </p:nvCxnSpPr>
          <p:spPr bwMode="auto">
            <a:xfrm flipH="1">
              <a:off x="7104063" y="3500438"/>
              <a:ext cx="144462" cy="3619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直接箭头连接符 50"/>
            <p:cNvCxnSpPr>
              <a:cxnSpLocks noChangeShapeType="1"/>
            </p:cNvCxnSpPr>
            <p:nvPr/>
          </p:nvCxnSpPr>
          <p:spPr bwMode="auto">
            <a:xfrm>
              <a:off x="7680325" y="3573463"/>
              <a:ext cx="215900" cy="36036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0" name="图片 49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4040" y="4025900"/>
              <a:ext cx="885286" cy="679899"/>
            </a:xfrm>
            <a:prstGeom prst="rect">
              <a:avLst/>
            </a:prstGeom>
          </p:spPr>
        </p:pic>
        <p:pic>
          <p:nvPicPr>
            <p:cNvPr id="51" name="图片 50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4214" y="4043957"/>
              <a:ext cx="885286" cy="679899"/>
            </a:xfrm>
            <a:prstGeom prst="rect">
              <a:avLst/>
            </a:prstGeom>
          </p:spPr>
        </p:pic>
        <p:pic>
          <p:nvPicPr>
            <p:cNvPr id="52" name="图片 51" descr="PC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2015" y="4025900"/>
              <a:ext cx="885286" cy="679899"/>
            </a:xfrm>
            <a:prstGeom prst="rect">
              <a:avLst/>
            </a:prstGeom>
          </p:spPr>
        </p:pic>
        <p:pic>
          <p:nvPicPr>
            <p:cNvPr id="54" name="图片 53" descr="接入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7847" y="2919870"/>
              <a:ext cx="722296" cy="590969"/>
            </a:xfrm>
            <a:prstGeom prst="rect">
              <a:avLst/>
            </a:prstGeom>
          </p:spPr>
        </p:pic>
        <p:pic>
          <p:nvPicPr>
            <p:cNvPr id="56" name="图片 55" descr="接入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5904" y="2902634"/>
              <a:ext cx="722296" cy="590969"/>
            </a:xfrm>
            <a:prstGeom prst="rect">
              <a:avLst/>
            </a:prstGeom>
          </p:spPr>
        </p:pic>
        <p:pic>
          <p:nvPicPr>
            <p:cNvPr id="57" name="图片 56" descr="接入交换机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7921" y="1855877"/>
              <a:ext cx="722296" cy="590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VLAN</a:t>
            </a:r>
            <a:r>
              <a:rPr lang="zh-CN" altLang="en-US" dirty="0" smtClean="0"/>
              <a:t>技术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VLAN</a:t>
            </a:r>
            <a:r>
              <a:rPr lang="zh-CN" altLang="en-US" dirty="0" smtClean="0"/>
              <a:t>能够隔离广播域。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1269" name="Group 38"/>
          <p:cNvGrpSpPr>
            <a:grpSpLocks/>
          </p:cNvGrpSpPr>
          <p:nvPr/>
        </p:nvGrpSpPr>
        <p:grpSpPr bwMode="auto">
          <a:xfrm>
            <a:off x="2216151" y="1895476"/>
            <a:ext cx="7777163" cy="3692525"/>
            <a:chOff x="692150" y="1895475"/>
            <a:chExt cx="7777163" cy="3692525"/>
          </a:xfrm>
        </p:grpSpPr>
        <p:cxnSp>
          <p:nvCxnSpPr>
            <p:cNvPr id="11270" name="直接连接符 15"/>
            <p:cNvCxnSpPr>
              <a:cxnSpLocks noChangeShapeType="1"/>
            </p:cNvCxnSpPr>
            <p:nvPr/>
          </p:nvCxnSpPr>
          <p:spPr bwMode="auto">
            <a:xfrm flipH="1">
              <a:off x="5445125" y="2141538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1" name="直接连接符 15"/>
            <p:cNvCxnSpPr>
              <a:cxnSpLocks noChangeShapeType="1"/>
            </p:cNvCxnSpPr>
            <p:nvPr/>
          </p:nvCxnSpPr>
          <p:spPr bwMode="auto">
            <a:xfrm>
              <a:off x="6524625" y="2132013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2" name="Freeform 52"/>
            <p:cNvSpPr>
              <a:spLocks/>
            </p:cNvSpPr>
            <p:nvPr/>
          </p:nvSpPr>
          <p:spPr bwMode="auto">
            <a:xfrm>
              <a:off x="692150" y="4124325"/>
              <a:ext cx="7777163" cy="1463675"/>
            </a:xfrm>
            <a:custGeom>
              <a:avLst/>
              <a:gdLst>
                <a:gd name="T0" fmla="*/ 2147483647 w 10000"/>
                <a:gd name="T1" fmla="*/ 2147483647 h 10179"/>
                <a:gd name="T2" fmla="*/ 2147483647 w 10000"/>
                <a:gd name="T3" fmla="*/ 2147483647 h 10179"/>
                <a:gd name="T4" fmla="*/ 2147483647 w 10000"/>
                <a:gd name="T5" fmla="*/ 2147483647 h 10179"/>
                <a:gd name="T6" fmla="*/ 2147483647 w 10000"/>
                <a:gd name="T7" fmla="*/ 2147483647 h 10179"/>
                <a:gd name="T8" fmla="*/ 2147483647 w 10000"/>
                <a:gd name="T9" fmla="*/ 2147483647 h 10179"/>
                <a:gd name="T10" fmla="*/ 2147483647 w 10000"/>
                <a:gd name="T11" fmla="*/ 2147483647 h 10179"/>
                <a:gd name="T12" fmla="*/ 2147483647 w 10000"/>
                <a:gd name="T13" fmla="*/ 2147483647 h 10179"/>
                <a:gd name="T14" fmla="*/ 2147483647 w 10000"/>
                <a:gd name="T15" fmla="*/ 2147483647 h 10179"/>
                <a:gd name="T16" fmla="*/ 2147483647 w 10000"/>
                <a:gd name="T17" fmla="*/ 2147483647 h 10179"/>
                <a:gd name="T18" fmla="*/ 2147483647 w 10000"/>
                <a:gd name="T19" fmla="*/ 2147483647 h 10179"/>
                <a:gd name="T20" fmla="*/ 2147483647 w 10000"/>
                <a:gd name="T21" fmla="*/ 2147483647 h 10179"/>
                <a:gd name="T22" fmla="*/ 2147483647 w 10000"/>
                <a:gd name="T23" fmla="*/ 2147483647 h 10179"/>
                <a:gd name="T24" fmla="*/ 2147483647 w 10000"/>
                <a:gd name="T25" fmla="*/ 2147483647 h 10179"/>
                <a:gd name="T26" fmla="*/ 2147483647 w 10000"/>
                <a:gd name="T27" fmla="*/ 2147483647 h 10179"/>
                <a:gd name="T28" fmla="*/ 2147483647 w 10000"/>
                <a:gd name="T29" fmla="*/ 2147483647 h 10179"/>
                <a:gd name="T30" fmla="*/ 2147483647 w 10000"/>
                <a:gd name="T31" fmla="*/ 2147483647 h 10179"/>
                <a:gd name="T32" fmla="*/ 2147483647 w 10000"/>
                <a:gd name="T33" fmla="*/ 2147483647 h 10179"/>
                <a:gd name="T34" fmla="*/ 2147483647 w 10000"/>
                <a:gd name="T35" fmla="*/ 2147483647 h 1017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000"/>
                <a:gd name="T55" fmla="*/ 0 h 10179"/>
                <a:gd name="T56" fmla="*/ 10000 w 10000"/>
                <a:gd name="T57" fmla="*/ 10179 h 1017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000" h="10179">
                  <a:moveTo>
                    <a:pt x="230" y="3387"/>
                  </a:moveTo>
                  <a:cubicBezTo>
                    <a:pt x="32" y="4190"/>
                    <a:pt x="0" y="5714"/>
                    <a:pt x="46" y="6611"/>
                  </a:cubicBezTo>
                  <a:cubicBezTo>
                    <a:pt x="93" y="7509"/>
                    <a:pt x="77" y="8395"/>
                    <a:pt x="503" y="8749"/>
                  </a:cubicBezTo>
                  <a:cubicBezTo>
                    <a:pt x="930" y="9104"/>
                    <a:pt x="2154" y="8927"/>
                    <a:pt x="2603" y="8749"/>
                  </a:cubicBezTo>
                  <a:cubicBezTo>
                    <a:pt x="3052" y="8571"/>
                    <a:pt x="3059" y="8577"/>
                    <a:pt x="3196" y="7680"/>
                  </a:cubicBezTo>
                  <a:cubicBezTo>
                    <a:pt x="3333" y="6782"/>
                    <a:pt x="3016" y="4548"/>
                    <a:pt x="3425" y="3387"/>
                  </a:cubicBezTo>
                  <a:cubicBezTo>
                    <a:pt x="3834" y="2226"/>
                    <a:pt x="4934" y="714"/>
                    <a:pt x="5648" y="714"/>
                  </a:cubicBezTo>
                  <a:cubicBezTo>
                    <a:pt x="6363" y="714"/>
                    <a:pt x="7220" y="2227"/>
                    <a:pt x="7717" y="3387"/>
                  </a:cubicBezTo>
                  <a:cubicBezTo>
                    <a:pt x="8214" y="4547"/>
                    <a:pt x="8281" y="6695"/>
                    <a:pt x="8631" y="7675"/>
                  </a:cubicBezTo>
                  <a:cubicBezTo>
                    <a:pt x="8981" y="8655"/>
                    <a:pt x="9634" y="10179"/>
                    <a:pt x="9817" y="9281"/>
                  </a:cubicBezTo>
                  <a:cubicBezTo>
                    <a:pt x="10000" y="8384"/>
                    <a:pt x="9942" y="3759"/>
                    <a:pt x="9726" y="2324"/>
                  </a:cubicBezTo>
                  <a:cubicBezTo>
                    <a:pt x="9510" y="889"/>
                    <a:pt x="8904" y="1029"/>
                    <a:pt x="8518" y="670"/>
                  </a:cubicBezTo>
                  <a:cubicBezTo>
                    <a:pt x="8132" y="311"/>
                    <a:pt x="7762" y="251"/>
                    <a:pt x="7407" y="169"/>
                  </a:cubicBezTo>
                  <a:cubicBezTo>
                    <a:pt x="7052" y="87"/>
                    <a:pt x="6728" y="176"/>
                    <a:pt x="6389" y="178"/>
                  </a:cubicBezTo>
                  <a:cubicBezTo>
                    <a:pt x="6050" y="180"/>
                    <a:pt x="5879" y="0"/>
                    <a:pt x="5370" y="179"/>
                  </a:cubicBezTo>
                  <a:cubicBezTo>
                    <a:pt x="4861" y="358"/>
                    <a:pt x="4023" y="983"/>
                    <a:pt x="3334" y="1249"/>
                  </a:cubicBezTo>
                  <a:cubicBezTo>
                    <a:pt x="2645" y="1516"/>
                    <a:pt x="1752" y="1426"/>
                    <a:pt x="1234" y="1781"/>
                  </a:cubicBezTo>
                  <a:cubicBezTo>
                    <a:pt x="717" y="2135"/>
                    <a:pt x="427" y="2583"/>
                    <a:pt x="230" y="33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273" name="直接连接符 15"/>
            <p:cNvCxnSpPr>
              <a:cxnSpLocks noChangeShapeType="1"/>
            </p:cNvCxnSpPr>
            <p:nvPr/>
          </p:nvCxnSpPr>
          <p:spPr bwMode="auto">
            <a:xfrm>
              <a:off x="2708275" y="1989138"/>
              <a:ext cx="352901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4" name="直接连接符 15"/>
            <p:cNvCxnSpPr>
              <a:cxnSpLocks noChangeShapeType="1"/>
            </p:cNvCxnSpPr>
            <p:nvPr/>
          </p:nvCxnSpPr>
          <p:spPr bwMode="auto">
            <a:xfrm>
              <a:off x="2492375" y="2060575"/>
              <a:ext cx="1079500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直接连接符 15"/>
            <p:cNvCxnSpPr>
              <a:cxnSpLocks noChangeShapeType="1"/>
            </p:cNvCxnSpPr>
            <p:nvPr/>
          </p:nvCxnSpPr>
          <p:spPr bwMode="auto">
            <a:xfrm>
              <a:off x="7569200" y="3644900"/>
              <a:ext cx="395288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椭圆 28"/>
            <p:cNvSpPr>
              <a:spLocks noChangeArrowheads="1"/>
            </p:cNvSpPr>
            <p:nvPr/>
          </p:nvSpPr>
          <p:spPr bwMode="auto">
            <a:xfrm>
              <a:off x="3324225" y="4364038"/>
              <a:ext cx="3527425" cy="1223962"/>
            </a:xfrm>
            <a:prstGeom prst="ellipse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80" name="TextBox 8"/>
            <p:cNvSpPr txBox="1">
              <a:spLocks noChangeArrowheads="1"/>
            </p:cNvSpPr>
            <p:nvPr/>
          </p:nvSpPr>
          <p:spPr bwMode="auto">
            <a:xfrm>
              <a:off x="4810399" y="5300663"/>
              <a:ext cx="7575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en-US" altLang="zh-CN" sz="12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 1</a:t>
              </a:r>
              <a:endPara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1" name="TextBox 8"/>
            <p:cNvSpPr txBox="1">
              <a:spLocks noChangeArrowheads="1"/>
            </p:cNvSpPr>
            <p:nvPr/>
          </p:nvSpPr>
          <p:spPr bwMode="auto">
            <a:xfrm>
              <a:off x="1657624" y="5084763"/>
              <a:ext cx="7575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en-US" altLang="zh-CN" sz="12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 2</a:t>
              </a:r>
              <a:endPara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1282" name="直接连接符 15"/>
            <p:cNvCxnSpPr>
              <a:cxnSpLocks noChangeShapeType="1"/>
            </p:cNvCxnSpPr>
            <p:nvPr/>
          </p:nvCxnSpPr>
          <p:spPr bwMode="auto">
            <a:xfrm>
              <a:off x="3571875" y="3543300"/>
              <a:ext cx="504825" cy="13684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5635625" y="3643313"/>
              <a:ext cx="504825" cy="13700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6" name="直接连接符 15"/>
            <p:cNvCxnSpPr>
              <a:cxnSpLocks noChangeShapeType="1"/>
            </p:cNvCxnSpPr>
            <p:nvPr/>
          </p:nvCxnSpPr>
          <p:spPr bwMode="auto">
            <a:xfrm flipV="1">
              <a:off x="4940300" y="3643313"/>
              <a:ext cx="504825" cy="13700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9" name="直接连接符 15"/>
            <p:cNvCxnSpPr>
              <a:cxnSpLocks noChangeShapeType="1"/>
            </p:cNvCxnSpPr>
            <p:nvPr/>
          </p:nvCxnSpPr>
          <p:spPr bwMode="auto">
            <a:xfrm flipH="1">
              <a:off x="2936622" y="3644900"/>
              <a:ext cx="482854" cy="116840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2" name="直接连接符 15"/>
            <p:cNvCxnSpPr>
              <a:cxnSpLocks noChangeShapeType="1"/>
            </p:cNvCxnSpPr>
            <p:nvPr/>
          </p:nvCxnSpPr>
          <p:spPr bwMode="auto">
            <a:xfrm flipV="1">
              <a:off x="1412875" y="2060575"/>
              <a:ext cx="1079500" cy="1223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3" name="直接连接符 15"/>
            <p:cNvCxnSpPr>
              <a:cxnSpLocks noChangeShapeType="1"/>
            </p:cNvCxnSpPr>
            <p:nvPr/>
          </p:nvCxnSpPr>
          <p:spPr bwMode="auto">
            <a:xfrm flipH="1">
              <a:off x="1116013" y="3500438"/>
              <a:ext cx="360362" cy="12969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直接箭头连接符 50"/>
            <p:cNvCxnSpPr>
              <a:cxnSpLocks noChangeShapeType="1"/>
            </p:cNvCxnSpPr>
            <p:nvPr/>
          </p:nvCxnSpPr>
          <p:spPr bwMode="auto">
            <a:xfrm flipV="1">
              <a:off x="1042988" y="3644900"/>
              <a:ext cx="215900" cy="8826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直接箭头连接符 50"/>
            <p:cNvCxnSpPr>
              <a:cxnSpLocks noChangeShapeType="1"/>
            </p:cNvCxnSpPr>
            <p:nvPr/>
          </p:nvCxnSpPr>
          <p:spPr bwMode="auto">
            <a:xfrm flipV="1">
              <a:off x="1593850" y="2217738"/>
              <a:ext cx="576263" cy="6477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直接箭头连接符 50"/>
            <p:cNvCxnSpPr>
              <a:cxnSpLocks noChangeShapeType="1"/>
            </p:cNvCxnSpPr>
            <p:nvPr/>
          </p:nvCxnSpPr>
          <p:spPr bwMode="auto">
            <a:xfrm>
              <a:off x="2941638" y="1895475"/>
              <a:ext cx="3168650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0" name="直接箭头连接符 50"/>
            <p:cNvCxnSpPr>
              <a:cxnSpLocks noChangeShapeType="1"/>
            </p:cNvCxnSpPr>
            <p:nvPr/>
          </p:nvCxnSpPr>
          <p:spPr bwMode="auto">
            <a:xfrm>
              <a:off x="2843213" y="2295525"/>
              <a:ext cx="576262" cy="6286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1" name="直接箭头连接符 50"/>
            <p:cNvCxnSpPr>
              <a:cxnSpLocks noChangeShapeType="1"/>
            </p:cNvCxnSpPr>
            <p:nvPr/>
          </p:nvCxnSpPr>
          <p:spPr bwMode="auto">
            <a:xfrm flipH="1">
              <a:off x="2987675" y="3735388"/>
              <a:ext cx="288925" cy="7016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2" name="直接箭头连接符 50"/>
            <p:cNvCxnSpPr>
              <a:cxnSpLocks noChangeShapeType="1"/>
            </p:cNvCxnSpPr>
            <p:nvPr/>
          </p:nvCxnSpPr>
          <p:spPr bwMode="auto">
            <a:xfrm>
              <a:off x="6935788" y="2395538"/>
              <a:ext cx="576262" cy="62865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直接箭头连接符 50"/>
            <p:cNvCxnSpPr>
              <a:cxnSpLocks noChangeShapeType="1"/>
            </p:cNvCxnSpPr>
            <p:nvPr/>
          </p:nvCxnSpPr>
          <p:spPr bwMode="auto">
            <a:xfrm>
              <a:off x="7783513" y="3841750"/>
              <a:ext cx="228600" cy="63976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2" name="图片 6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1905" y="1611898"/>
            <a:ext cx="722296" cy="590969"/>
          </a:xfrm>
          <a:prstGeom prst="rect">
            <a:avLst/>
          </a:prstGeom>
        </p:spPr>
      </p:pic>
      <p:pic>
        <p:nvPicPr>
          <p:cNvPr id="63" name="图片 6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7493" y="1693654"/>
            <a:ext cx="722296" cy="590969"/>
          </a:xfrm>
          <a:prstGeom prst="rect">
            <a:avLst/>
          </a:prstGeom>
        </p:spPr>
      </p:pic>
      <p:pic>
        <p:nvPicPr>
          <p:cNvPr id="64" name="图片 6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9500" y="3056313"/>
            <a:ext cx="722296" cy="590969"/>
          </a:xfrm>
          <a:prstGeom prst="rect">
            <a:avLst/>
          </a:prstGeom>
        </p:spPr>
      </p:pic>
      <p:pic>
        <p:nvPicPr>
          <p:cNvPr id="65" name="图片 6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0859" y="3070016"/>
            <a:ext cx="722296" cy="590969"/>
          </a:xfrm>
          <a:prstGeom prst="rect">
            <a:avLst/>
          </a:prstGeom>
        </p:spPr>
      </p:pic>
      <p:pic>
        <p:nvPicPr>
          <p:cNvPr id="66" name="图片 6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1063" y="3105738"/>
            <a:ext cx="722296" cy="590969"/>
          </a:xfrm>
          <a:prstGeom prst="rect">
            <a:avLst/>
          </a:prstGeom>
        </p:spPr>
      </p:pic>
      <p:pic>
        <p:nvPicPr>
          <p:cNvPr id="67" name="图片 6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2103" y="3031500"/>
            <a:ext cx="722296" cy="590969"/>
          </a:xfrm>
          <a:prstGeom prst="rect">
            <a:avLst/>
          </a:prstGeom>
        </p:spPr>
      </p:pic>
      <p:pic>
        <p:nvPicPr>
          <p:cNvPr id="68" name="图片 6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4249" y="4566739"/>
            <a:ext cx="885286" cy="679899"/>
          </a:xfrm>
          <a:prstGeom prst="rect">
            <a:avLst/>
          </a:prstGeom>
        </p:spPr>
      </p:pic>
      <p:pic>
        <p:nvPicPr>
          <p:cNvPr id="69" name="图片 6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3294" y="4618790"/>
            <a:ext cx="885286" cy="679899"/>
          </a:xfrm>
          <a:prstGeom prst="rect">
            <a:avLst/>
          </a:prstGeom>
        </p:spPr>
      </p:pic>
      <p:pic>
        <p:nvPicPr>
          <p:cNvPr id="70" name="图片 6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8199" y="4623127"/>
            <a:ext cx="885286" cy="679899"/>
          </a:xfrm>
          <a:prstGeom prst="rect">
            <a:avLst/>
          </a:prstGeom>
        </p:spPr>
      </p:pic>
      <p:pic>
        <p:nvPicPr>
          <p:cNvPr id="71" name="图片 7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24990" y="4618791"/>
            <a:ext cx="885286" cy="679899"/>
          </a:xfrm>
          <a:prstGeom prst="rect">
            <a:avLst/>
          </a:prstGeom>
        </p:spPr>
      </p:pic>
      <p:pic>
        <p:nvPicPr>
          <p:cNvPr id="72" name="图片 7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3937" y="4570595"/>
            <a:ext cx="885286" cy="679899"/>
          </a:xfrm>
          <a:prstGeom prst="rect">
            <a:avLst/>
          </a:prstGeom>
        </p:spPr>
      </p:pic>
      <p:pic>
        <p:nvPicPr>
          <p:cNvPr id="73" name="图片 7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0139" y="4570596"/>
            <a:ext cx="885286" cy="6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区分不同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2" name="Group 36"/>
          <p:cNvGrpSpPr>
            <a:grpSpLocks/>
          </p:cNvGrpSpPr>
          <p:nvPr/>
        </p:nvGrpSpPr>
        <p:grpSpPr bwMode="auto">
          <a:xfrm>
            <a:off x="2260601" y="1557338"/>
            <a:ext cx="7764463" cy="3937774"/>
            <a:chOff x="736526" y="1557335"/>
            <a:chExt cx="7764738" cy="3937777"/>
          </a:xfrm>
        </p:grpSpPr>
        <p:sp>
          <p:nvSpPr>
            <p:cNvPr id="111" name="任意多边形 110"/>
            <p:cNvSpPr/>
            <p:nvPr/>
          </p:nvSpPr>
          <p:spPr bwMode="auto">
            <a:xfrm>
              <a:off x="844480" y="3573462"/>
              <a:ext cx="5383404" cy="1008063"/>
            </a:xfrm>
            <a:custGeom>
              <a:avLst/>
              <a:gdLst>
                <a:gd name="connsiteX0" fmla="*/ 693683 w 3799490"/>
                <a:gd name="connsiteY0" fmla="*/ 0 h 1497724"/>
                <a:gd name="connsiteX1" fmla="*/ 2144111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693683 w 3799490"/>
                <a:gd name="connsiteY4" fmla="*/ 0 h 1497724"/>
                <a:gd name="connsiteX0" fmla="*/ 948279 w 3799490"/>
                <a:gd name="connsiteY0" fmla="*/ 0 h 1497724"/>
                <a:gd name="connsiteX1" fmla="*/ 2144111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948279 w 3799490"/>
                <a:gd name="connsiteY4" fmla="*/ 0 h 1497724"/>
                <a:gd name="connsiteX0" fmla="*/ 948279 w 3799490"/>
                <a:gd name="connsiteY0" fmla="*/ 0 h 1497724"/>
                <a:gd name="connsiteX1" fmla="*/ 1833339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948279 w 3799490"/>
                <a:gd name="connsiteY4" fmla="*/ 0 h 1497724"/>
                <a:gd name="connsiteX0" fmla="*/ 948279 w 3799490"/>
                <a:gd name="connsiteY0" fmla="*/ 0 h 1497724"/>
                <a:gd name="connsiteX1" fmla="*/ 1706902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948279 w 3799490"/>
                <a:gd name="connsiteY4" fmla="*/ 0 h 1497724"/>
                <a:gd name="connsiteX0" fmla="*/ 948279 w 3799490"/>
                <a:gd name="connsiteY0" fmla="*/ 0 h 1497724"/>
                <a:gd name="connsiteX1" fmla="*/ 1541822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948279 w 3799490"/>
                <a:gd name="connsiteY4" fmla="*/ 0 h 1497724"/>
                <a:gd name="connsiteX0" fmla="*/ 770911 w 3799490"/>
                <a:gd name="connsiteY0" fmla="*/ 0 h 1497724"/>
                <a:gd name="connsiteX1" fmla="*/ 1541822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770911 w 3799490"/>
                <a:gd name="connsiteY4" fmla="*/ 0 h 1497724"/>
                <a:gd name="connsiteX0" fmla="*/ 770911 w 3799490"/>
                <a:gd name="connsiteY0" fmla="*/ 0 h 1497724"/>
                <a:gd name="connsiteX1" fmla="*/ 1474701 w 3799490"/>
                <a:gd name="connsiteY1" fmla="*/ 0 h 1497724"/>
                <a:gd name="connsiteX2" fmla="*/ 3799490 w 3799490"/>
                <a:gd name="connsiteY2" fmla="*/ 1497724 h 1497724"/>
                <a:gd name="connsiteX3" fmla="*/ 0 w 3799490"/>
                <a:gd name="connsiteY3" fmla="*/ 1497724 h 1497724"/>
                <a:gd name="connsiteX4" fmla="*/ 770911 w 3799490"/>
                <a:gd name="connsiteY4" fmla="*/ 0 h 1497724"/>
                <a:gd name="connsiteX0" fmla="*/ 770911 w 3500052"/>
                <a:gd name="connsiteY0" fmla="*/ 0 h 1497724"/>
                <a:gd name="connsiteX1" fmla="*/ 1474701 w 3500052"/>
                <a:gd name="connsiteY1" fmla="*/ 0 h 1497724"/>
                <a:gd name="connsiteX2" fmla="*/ 3500052 w 3500052"/>
                <a:gd name="connsiteY2" fmla="*/ 1497724 h 1497724"/>
                <a:gd name="connsiteX3" fmla="*/ 0 w 3500052"/>
                <a:gd name="connsiteY3" fmla="*/ 1497724 h 1497724"/>
                <a:gd name="connsiteX4" fmla="*/ 770911 w 3500052"/>
                <a:gd name="connsiteY4" fmla="*/ 0 h 1497724"/>
                <a:gd name="connsiteX0" fmla="*/ 770911 w 2643249"/>
                <a:gd name="connsiteY0" fmla="*/ 0 h 1497724"/>
                <a:gd name="connsiteX1" fmla="*/ 1474701 w 2643249"/>
                <a:gd name="connsiteY1" fmla="*/ 0 h 1497724"/>
                <a:gd name="connsiteX2" fmla="*/ 2643249 w 2643249"/>
                <a:gd name="connsiteY2" fmla="*/ 1497582 h 1497724"/>
                <a:gd name="connsiteX3" fmla="*/ 0 w 2643249"/>
                <a:gd name="connsiteY3" fmla="*/ 1497724 h 1497724"/>
                <a:gd name="connsiteX4" fmla="*/ 770911 w 2643249"/>
                <a:gd name="connsiteY4" fmla="*/ 0 h 1497724"/>
                <a:gd name="connsiteX0" fmla="*/ 770911 w 2037504"/>
                <a:gd name="connsiteY0" fmla="*/ 0 h 1497724"/>
                <a:gd name="connsiteX1" fmla="*/ 1474701 w 2037504"/>
                <a:gd name="connsiteY1" fmla="*/ 0 h 1497724"/>
                <a:gd name="connsiteX2" fmla="*/ 2037504 w 2037504"/>
                <a:gd name="connsiteY2" fmla="*/ 1497582 h 1497724"/>
                <a:gd name="connsiteX3" fmla="*/ 0 w 2037504"/>
                <a:gd name="connsiteY3" fmla="*/ 1497724 h 1497724"/>
                <a:gd name="connsiteX4" fmla="*/ 770911 w 2037504"/>
                <a:gd name="connsiteY4" fmla="*/ 0 h 1497724"/>
                <a:gd name="connsiteX0" fmla="*/ 495573 w 1762166"/>
                <a:gd name="connsiteY0" fmla="*/ 0 h 1497582"/>
                <a:gd name="connsiteX1" fmla="*/ 1199363 w 1762166"/>
                <a:gd name="connsiteY1" fmla="*/ 0 h 1497582"/>
                <a:gd name="connsiteX2" fmla="*/ 1762166 w 1762166"/>
                <a:gd name="connsiteY2" fmla="*/ 1497582 h 1497582"/>
                <a:gd name="connsiteX3" fmla="*/ 0 w 1762166"/>
                <a:gd name="connsiteY3" fmla="*/ 1497582 h 1497582"/>
                <a:gd name="connsiteX4" fmla="*/ 495573 w 1762166"/>
                <a:gd name="connsiteY4" fmla="*/ 0 h 1497582"/>
                <a:gd name="connsiteX0" fmla="*/ 880914 w 2147507"/>
                <a:gd name="connsiteY0" fmla="*/ 0 h 1769702"/>
                <a:gd name="connsiteX1" fmla="*/ 1584704 w 2147507"/>
                <a:gd name="connsiteY1" fmla="*/ 0 h 1769702"/>
                <a:gd name="connsiteX2" fmla="*/ 2147507 w 2147507"/>
                <a:gd name="connsiteY2" fmla="*/ 1497582 h 1769702"/>
                <a:gd name="connsiteX3" fmla="*/ 0 w 2147507"/>
                <a:gd name="connsiteY3" fmla="*/ 1769702 h 1769702"/>
                <a:gd name="connsiteX4" fmla="*/ 880914 w 2147507"/>
                <a:gd name="connsiteY4" fmla="*/ 0 h 1769702"/>
                <a:gd name="connsiteX0" fmla="*/ 880914 w 3688264"/>
                <a:gd name="connsiteY0" fmla="*/ 0 h 1769702"/>
                <a:gd name="connsiteX1" fmla="*/ 1584704 w 3688264"/>
                <a:gd name="connsiteY1" fmla="*/ 0 h 1769702"/>
                <a:gd name="connsiteX2" fmla="*/ 3688264 w 3688264"/>
                <a:gd name="connsiteY2" fmla="*/ 1769700 h 1769702"/>
                <a:gd name="connsiteX3" fmla="*/ 0 w 3688264"/>
                <a:gd name="connsiteY3" fmla="*/ 1769702 h 1769702"/>
                <a:gd name="connsiteX4" fmla="*/ 880914 w 3688264"/>
                <a:gd name="connsiteY4" fmla="*/ 0 h 1769702"/>
                <a:gd name="connsiteX0" fmla="*/ 880914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880914 w 3688264"/>
                <a:gd name="connsiteY4" fmla="*/ 2 h 1769704"/>
                <a:gd name="connsiteX0" fmla="*/ 990877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990877 w 3688264"/>
                <a:gd name="connsiteY4" fmla="*/ 2 h 1769704"/>
                <a:gd name="connsiteX0" fmla="*/ 990877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990877 w 3688264"/>
                <a:gd name="connsiteY4" fmla="*/ 2 h 1769704"/>
                <a:gd name="connsiteX0" fmla="*/ 990877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990877 w 3688264"/>
                <a:gd name="connsiteY4" fmla="*/ 2 h 1769704"/>
                <a:gd name="connsiteX0" fmla="*/ 990877 w 3688264"/>
                <a:gd name="connsiteY0" fmla="*/ 2 h 1769704"/>
                <a:gd name="connsiteX1" fmla="*/ 1486315 w 3688264"/>
                <a:gd name="connsiteY1" fmla="*/ 0 h 1769704"/>
                <a:gd name="connsiteX2" fmla="*/ 3688264 w 3688264"/>
                <a:gd name="connsiteY2" fmla="*/ 1769702 h 1769704"/>
                <a:gd name="connsiteX3" fmla="*/ 0 w 3688264"/>
                <a:gd name="connsiteY3" fmla="*/ 1769704 h 1769704"/>
                <a:gd name="connsiteX4" fmla="*/ 990877 w 3688264"/>
                <a:gd name="connsiteY4" fmla="*/ 2 h 1769704"/>
                <a:gd name="connsiteX0" fmla="*/ 1541308 w 4238695"/>
                <a:gd name="connsiteY0" fmla="*/ 2 h 1905835"/>
                <a:gd name="connsiteX1" fmla="*/ 2036746 w 4238695"/>
                <a:gd name="connsiteY1" fmla="*/ 0 h 1905835"/>
                <a:gd name="connsiteX2" fmla="*/ 4238695 w 4238695"/>
                <a:gd name="connsiteY2" fmla="*/ 1769702 h 1905835"/>
                <a:gd name="connsiteX3" fmla="*/ 0 w 4238695"/>
                <a:gd name="connsiteY3" fmla="*/ 1905835 h 1905835"/>
                <a:gd name="connsiteX4" fmla="*/ 1541308 w 4238695"/>
                <a:gd name="connsiteY4" fmla="*/ 2 h 1905835"/>
                <a:gd name="connsiteX0" fmla="*/ 1541308 w 4183646"/>
                <a:gd name="connsiteY0" fmla="*/ 2 h 1905835"/>
                <a:gd name="connsiteX1" fmla="*/ 2036746 w 4183646"/>
                <a:gd name="connsiteY1" fmla="*/ 0 h 1905835"/>
                <a:gd name="connsiteX2" fmla="*/ 4183646 w 4183646"/>
                <a:gd name="connsiteY2" fmla="*/ 1778779 h 1905835"/>
                <a:gd name="connsiteX3" fmla="*/ 0 w 4183646"/>
                <a:gd name="connsiteY3" fmla="*/ 1905835 h 1905835"/>
                <a:gd name="connsiteX4" fmla="*/ 1541308 w 4183646"/>
                <a:gd name="connsiteY4" fmla="*/ 2 h 1905835"/>
                <a:gd name="connsiteX0" fmla="*/ 1486314 w 4128652"/>
                <a:gd name="connsiteY0" fmla="*/ 2 h 1778779"/>
                <a:gd name="connsiteX1" fmla="*/ 1981752 w 4128652"/>
                <a:gd name="connsiteY1" fmla="*/ 0 h 1778779"/>
                <a:gd name="connsiteX2" fmla="*/ 4128652 w 4128652"/>
                <a:gd name="connsiteY2" fmla="*/ 1778779 h 1778779"/>
                <a:gd name="connsiteX3" fmla="*/ 0 w 4128652"/>
                <a:gd name="connsiteY3" fmla="*/ 1778779 h 1778779"/>
                <a:gd name="connsiteX4" fmla="*/ 1486314 w 4128652"/>
                <a:gd name="connsiteY4" fmla="*/ 2 h 1778779"/>
                <a:gd name="connsiteX0" fmla="*/ 1431625 w 4128652"/>
                <a:gd name="connsiteY0" fmla="*/ 0 h 1779568"/>
                <a:gd name="connsiteX1" fmla="*/ 1981752 w 4128652"/>
                <a:gd name="connsiteY1" fmla="*/ 789 h 1779568"/>
                <a:gd name="connsiteX2" fmla="*/ 4128652 w 4128652"/>
                <a:gd name="connsiteY2" fmla="*/ 1779568 h 1779568"/>
                <a:gd name="connsiteX3" fmla="*/ 0 w 4128652"/>
                <a:gd name="connsiteY3" fmla="*/ 1779568 h 1779568"/>
                <a:gd name="connsiteX4" fmla="*/ 1431625 w 4128652"/>
                <a:gd name="connsiteY4" fmla="*/ 0 h 1779568"/>
                <a:gd name="connsiteX0" fmla="*/ 1431625 w 4170293"/>
                <a:gd name="connsiteY0" fmla="*/ 0 h 1779568"/>
                <a:gd name="connsiteX1" fmla="*/ 1981752 w 4170293"/>
                <a:gd name="connsiteY1" fmla="*/ 789 h 1779568"/>
                <a:gd name="connsiteX2" fmla="*/ 4170293 w 4170293"/>
                <a:gd name="connsiteY2" fmla="*/ 1778867 h 1779568"/>
                <a:gd name="connsiteX3" fmla="*/ 0 w 4170293"/>
                <a:gd name="connsiteY3" fmla="*/ 1779568 h 1779568"/>
                <a:gd name="connsiteX4" fmla="*/ 1431625 w 4170293"/>
                <a:gd name="connsiteY4" fmla="*/ 0 h 1779568"/>
                <a:gd name="connsiteX0" fmla="*/ 1431625 w 4115245"/>
                <a:gd name="connsiteY0" fmla="*/ 0 h 1779568"/>
                <a:gd name="connsiteX1" fmla="*/ 1981752 w 4115245"/>
                <a:gd name="connsiteY1" fmla="*/ 789 h 1779568"/>
                <a:gd name="connsiteX2" fmla="*/ 4115245 w 4115245"/>
                <a:gd name="connsiteY2" fmla="*/ 1778867 h 1779568"/>
                <a:gd name="connsiteX3" fmla="*/ 0 w 4115245"/>
                <a:gd name="connsiteY3" fmla="*/ 1779568 h 1779568"/>
                <a:gd name="connsiteX4" fmla="*/ 1431625 w 4115245"/>
                <a:gd name="connsiteY4" fmla="*/ 0 h 177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45" h="1779568">
                  <a:moveTo>
                    <a:pt x="1431625" y="0"/>
                  </a:moveTo>
                  <a:lnTo>
                    <a:pt x="1981752" y="789"/>
                  </a:lnTo>
                  <a:lnTo>
                    <a:pt x="4115245" y="1778867"/>
                  </a:lnTo>
                  <a:lnTo>
                    <a:pt x="0" y="1779568"/>
                  </a:lnTo>
                  <a:lnTo>
                    <a:pt x="1431625" y="0"/>
                  </a:lnTo>
                  <a:close/>
                </a:path>
              </a:pathLst>
            </a:custGeom>
            <a:gradFill>
              <a:gsLst>
                <a:gs pos="0">
                  <a:srgbClr val="1D9EFF"/>
                </a:gs>
                <a:gs pos="73000">
                  <a:schemeClr val="accent1">
                    <a:tint val="44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784225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5" name="Text Box 39"/>
            <p:cNvSpPr txBox="1">
              <a:spLocks noChangeArrowheads="1"/>
            </p:cNvSpPr>
            <p:nvPr/>
          </p:nvSpPr>
          <p:spPr bwMode="auto">
            <a:xfrm>
              <a:off x="6951465" y="1989138"/>
              <a:ext cx="154979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没有携带</a:t>
              </a:r>
              <a:r>
                <a:rPr kumimoji="1" lang="en-US" altLang="zh-CN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Tag</a:t>
              </a:r>
              <a:r>
                <a:rPr kumimoji="1" lang="zh-CN" altLang="en-US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的帧</a:t>
              </a:r>
              <a:endParaRPr kumimoji="1"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96" name="Text Box 40"/>
            <p:cNvSpPr txBox="1">
              <a:spLocks noChangeArrowheads="1"/>
            </p:cNvSpPr>
            <p:nvPr/>
          </p:nvSpPr>
          <p:spPr bwMode="auto">
            <a:xfrm>
              <a:off x="7210580" y="3213098"/>
              <a:ext cx="119972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携带</a:t>
              </a:r>
              <a:r>
                <a:rPr kumimoji="1" lang="en-US" altLang="zh-CN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Tag</a:t>
              </a:r>
              <a:r>
                <a:rPr kumimoji="1" lang="zh-CN" altLang="en-US" sz="1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的帧</a:t>
              </a:r>
              <a:endParaRPr kumimoji="1"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graphicFrame>
          <p:nvGraphicFramePr>
            <p:cNvPr id="54" name="Group 1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9485885"/>
                </p:ext>
              </p:extLst>
            </p:nvPr>
          </p:nvGraphicFramePr>
          <p:xfrm>
            <a:off x="827088" y="4570413"/>
            <a:ext cx="5400791" cy="434976"/>
          </p:xfrm>
          <a:graphic>
            <a:graphicData uri="http://schemas.openxmlformats.org/drawingml/2006/table">
              <a:tbl>
                <a:tblPr/>
                <a:tblGrid>
                  <a:gridCol w="216073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437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70755">
                  <a:tc>
                    <a:txBody>
                      <a:bodyPr/>
                      <a:lstStyle/>
                      <a:p>
                        <a:pPr marL="0" marR="0" lvl="0" indent="0" algn="ctr" defTabSz="801688" rtl="0" eaLnBrk="1" fontAlgn="base" latinLnBrk="0" hangingPunct="1">
                          <a:lnSpc>
                            <a:spcPct val="140000"/>
                          </a:lnSpc>
                          <a:spcBef>
                            <a:spcPct val="30000"/>
                          </a:spcBef>
                          <a:spcAft>
                            <a:spcPct val="0"/>
                          </a:spcAft>
                          <a:buClr>
                            <a:srgbClr val="808080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0x8100</a:t>
                        </a:r>
                      </a:p>
                    </a:txBody>
                    <a:tcPr marL="90000" marR="90000" marT="46800" marB="46800" anchorCtr="1" horzOverflow="overflow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801688" rtl="0" eaLnBrk="1" fontAlgn="base" latinLnBrk="0" hangingPunct="1">
                          <a:lnSpc>
                            <a:spcPct val="140000"/>
                          </a:lnSpc>
                          <a:spcBef>
                            <a:spcPct val="30000"/>
                          </a:spcBef>
                          <a:spcAft>
                            <a:spcPct val="0"/>
                          </a:spcAft>
                          <a:buClr>
                            <a:srgbClr val="808080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PRI</a:t>
                        </a:r>
                      </a:p>
                    </a:txBody>
                    <a:tcPr marL="90000" marR="90000" marT="46800" marB="46800" anchorCtr="1" horzOverflow="overflow">
                      <a:lnL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801688" rtl="0" eaLnBrk="1" fontAlgn="base" latinLnBrk="0" hangingPunct="1">
                          <a:lnSpc>
                            <a:spcPct val="140000"/>
                          </a:lnSpc>
                          <a:spcBef>
                            <a:spcPct val="30000"/>
                          </a:spcBef>
                          <a:spcAft>
                            <a:spcPct val="0"/>
                          </a:spcAft>
                          <a:buClr>
                            <a:srgbClr val="808080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CFI</a:t>
                        </a:r>
                        <a:endPara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endParaRPr>
                      </a:p>
                    </a:txBody>
                    <a:tcPr marL="90000" marR="90000" marT="46800" marB="46800" anchorCtr="1" horzOverflow="overflow">
                      <a:lnL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801688" rtl="0" eaLnBrk="1" fontAlgn="base" latinLnBrk="0" hangingPunct="1">
                          <a:lnSpc>
                            <a:spcPct val="140000"/>
                          </a:lnSpc>
                          <a:spcBef>
                            <a:spcPct val="30000"/>
                          </a:spcBef>
                          <a:spcAft>
                            <a:spcPct val="0"/>
                          </a:spcAft>
                          <a:buClr>
                            <a:srgbClr val="808080"/>
                          </a:buClr>
                          <a:buSzPct val="6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VLAN ID</a:t>
                        </a:r>
                        <a:r>
                          <a:rPr kumimoji="0" lang="zh-CN" alt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（</a:t>
                        </a:r>
                        <a:r>
                          <a:rPr kumimoji="0" lang="en-US" altLang="zh-CN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12b</a:t>
                        </a:r>
                        <a:r>
                          <a:rPr kumimoji="0" lang="zh-CN" alt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Arial" pitchFamily="34" charset="0"/>
                          </a:rPr>
                          <a:t>）</a:t>
                        </a:r>
                      </a:p>
                    </a:txBody>
                    <a:tcPr marL="90000" marR="90000" marT="46800" marB="46800" anchorCtr="1" horzOverflow="overflow">
                      <a:lnL w="1905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2298" name="Line 59"/>
            <p:cNvSpPr>
              <a:spLocks noChangeShapeType="1"/>
            </p:cNvSpPr>
            <p:nvPr/>
          </p:nvSpPr>
          <p:spPr bwMode="auto">
            <a:xfrm>
              <a:off x="2347913" y="5157788"/>
              <a:ext cx="608012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9" name="Line 61"/>
            <p:cNvSpPr>
              <a:spLocks noChangeShapeType="1"/>
            </p:cNvSpPr>
            <p:nvPr/>
          </p:nvSpPr>
          <p:spPr bwMode="auto">
            <a:xfrm>
              <a:off x="3043238" y="5157788"/>
              <a:ext cx="1298575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0" name="Line 62"/>
            <p:cNvSpPr>
              <a:spLocks noChangeShapeType="1"/>
            </p:cNvSpPr>
            <p:nvPr/>
          </p:nvSpPr>
          <p:spPr bwMode="auto">
            <a:xfrm>
              <a:off x="4916488" y="5157788"/>
              <a:ext cx="1298575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1" name="Text Box 110"/>
            <p:cNvSpPr txBox="1">
              <a:spLocks noChangeArrowheads="1"/>
            </p:cNvSpPr>
            <p:nvPr/>
          </p:nvSpPr>
          <p:spPr bwMode="auto">
            <a:xfrm>
              <a:off x="4338638" y="5218113"/>
              <a:ext cx="712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 bytes</a:t>
              </a:r>
            </a:p>
          </p:txBody>
        </p:sp>
        <p:sp>
          <p:nvSpPr>
            <p:cNvPr id="12302" name="Text Box 114"/>
            <p:cNvSpPr txBox="1">
              <a:spLocks noChangeArrowheads="1"/>
            </p:cNvSpPr>
            <p:nvPr/>
          </p:nvSpPr>
          <p:spPr bwMode="auto">
            <a:xfrm>
              <a:off x="1576388" y="5218113"/>
              <a:ext cx="712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 bytes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765102" y="1935161"/>
              <a:ext cx="97200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DMAC</a:t>
              </a: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442097" y="1931986"/>
              <a:ext cx="2342353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758525" y="1932707"/>
              <a:ext cx="97200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SMAC</a:t>
              </a: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2752750" y="1932707"/>
              <a:ext cx="667195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</a:t>
              </a: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5806359" y="1932072"/>
              <a:ext cx="71773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FCS</a:t>
              </a:r>
            </a:p>
          </p:txBody>
        </p:sp>
        <p:sp>
          <p:nvSpPr>
            <p:cNvPr id="93" name="TextBox 16"/>
            <p:cNvSpPr txBox="1">
              <a:spLocks noChangeArrowheads="1"/>
            </p:cNvSpPr>
            <p:nvPr/>
          </p:nvSpPr>
          <p:spPr bwMode="auto">
            <a:xfrm>
              <a:off x="736526" y="1557335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Box 17"/>
            <p:cNvSpPr txBox="1">
              <a:spLocks noChangeArrowheads="1"/>
            </p:cNvSpPr>
            <p:nvPr/>
          </p:nvSpPr>
          <p:spPr bwMode="auto">
            <a:xfrm>
              <a:off x="1691680" y="1557338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18"/>
            <p:cNvSpPr txBox="1">
              <a:spLocks noChangeArrowheads="1"/>
            </p:cNvSpPr>
            <p:nvPr/>
          </p:nvSpPr>
          <p:spPr bwMode="auto">
            <a:xfrm>
              <a:off x="2555776" y="1557338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Box 19"/>
            <p:cNvSpPr txBox="1">
              <a:spLocks noChangeArrowheads="1"/>
            </p:cNvSpPr>
            <p:nvPr/>
          </p:nvSpPr>
          <p:spPr bwMode="auto">
            <a:xfrm>
              <a:off x="3707904" y="1557338"/>
              <a:ext cx="19020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46-1500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Box 20"/>
            <p:cNvSpPr txBox="1">
              <a:spLocks noChangeArrowheads="1"/>
            </p:cNvSpPr>
            <p:nvPr/>
          </p:nvSpPr>
          <p:spPr bwMode="auto">
            <a:xfrm>
              <a:off x="5637606" y="1557338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765176" y="3143422"/>
              <a:ext cx="97200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DMAC</a:t>
              </a: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4090169" y="3140247"/>
              <a:ext cx="2342353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1758599" y="3140968"/>
              <a:ext cx="97200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SMAC</a:t>
              </a: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3400822" y="3140968"/>
              <a:ext cx="667195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</a:t>
              </a: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454431" y="3140333"/>
              <a:ext cx="717730" cy="432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FCS</a:t>
              </a:r>
            </a:p>
          </p:txBody>
        </p:sp>
        <p:sp>
          <p:nvSpPr>
            <p:cNvPr id="103" name="TextBox 16"/>
            <p:cNvSpPr txBox="1">
              <a:spLocks noChangeArrowheads="1"/>
            </p:cNvSpPr>
            <p:nvPr/>
          </p:nvSpPr>
          <p:spPr bwMode="auto">
            <a:xfrm>
              <a:off x="736600" y="2765596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TextBox 17"/>
            <p:cNvSpPr txBox="1">
              <a:spLocks noChangeArrowheads="1"/>
            </p:cNvSpPr>
            <p:nvPr/>
          </p:nvSpPr>
          <p:spPr bwMode="auto">
            <a:xfrm>
              <a:off x="1691754" y="2765599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Box 18"/>
            <p:cNvSpPr txBox="1">
              <a:spLocks noChangeArrowheads="1"/>
            </p:cNvSpPr>
            <p:nvPr/>
          </p:nvSpPr>
          <p:spPr bwMode="auto">
            <a:xfrm>
              <a:off x="3203848" y="2765599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TextBox 19"/>
            <p:cNvSpPr txBox="1">
              <a:spLocks noChangeArrowheads="1"/>
            </p:cNvSpPr>
            <p:nvPr/>
          </p:nvSpPr>
          <p:spPr bwMode="auto">
            <a:xfrm>
              <a:off x="4355976" y="2765599"/>
              <a:ext cx="19020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46-1500 bytes</a:t>
              </a:r>
            </a:p>
          </p:txBody>
        </p:sp>
        <p:sp>
          <p:nvSpPr>
            <p:cNvPr id="107" name="TextBox 20"/>
            <p:cNvSpPr txBox="1">
              <a:spLocks noChangeArrowheads="1"/>
            </p:cNvSpPr>
            <p:nvPr/>
          </p:nvSpPr>
          <p:spPr bwMode="auto">
            <a:xfrm>
              <a:off x="6300192" y="2765599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752750" y="3140968"/>
              <a:ext cx="667195" cy="432000"/>
            </a:xfrm>
            <a:prstGeom prst="rect">
              <a:avLst/>
            </a:prstGeom>
            <a:solidFill>
              <a:srgbClr val="00669A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12366" name="Text Box 54"/>
            <p:cNvSpPr txBox="1">
              <a:spLocks noChangeArrowheads="1"/>
            </p:cNvSpPr>
            <p:nvPr/>
          </p:nvSpPr>
          <p:spPr bwMode="auto">
            <a:xfrm>
              <a:off x="1635125" y="5013325"/>
              <a:ext cx="593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TPID</a:t>
              </a:r>
            </a:p>
          </p:txBody>
        </p:sp>
        <p:sp>
          <p:nvSpPr>
            <p:cNvPr id="12367" name="Text Box 55"/>
            <p:cNvSpPr txBox="1">
              <a:spLocks noChangeArrowheads="1"/>
            </p:cNvSpPr>
            <p:nvPr/>
          </p:nvSpPr>
          <p:spPr bwMode="auto">
            <a:xfrm>
              <a:off x="4443413" y="5013325"/>
              <a:ext cx="4517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TCI</a:t>
              </a:r>
            </a:p>
          </p:txBody>
        </p:sp>
        <p:sp>
          <p:nvSpPr>
            <p:cNvPr id="12368" name="Line 61"/>
            <p:cNvSpPr>
              <a:spLocks noChangeShapeType="1"/>
            </p:cNvSpPr>
            <p:nvPr/>
          </p:nvSpPr>
          <p:spPr bwMode="auto">
            <a:xfrm>
              <a:off x="852488" y="5157788"/>
              <a:ext cx="608012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2543066" y="2755526"/>
              <a:ext cx="10099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bytes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1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链路类型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68760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用户主机和交换机之间的链路为接入链路，交换机与交换机之间的链路为干道链路。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0070" y="1413297"/>
            <a:ext cx="7471860" cy="4032447"/>
            <a:chOff x="2640014" y="1700809"/>
            <a:chExt cx="6840537" cy="3691732"/>
          </a:xfrm>
        </p:grpSpPr>
        <p:grpSp>
          <p:nvGrpSpPr>
            <p:cNvPr id="13316" name="Group 34"/>
            <p:cNvGrpSpPr>
              <a:grpSpLocks/>
            </p:cNvGrpSpPr>
            <p:nvPr/>
          </p:nvGrpSpPr>
          <p:grpSpPr bwMode="auto">
            <a:xfrm>
              <a:off x="2640014" y="1700809"/>
              <a:ext cx="6840537" cy="3691732"/>
              <a:chOff x="1115792" y="1700808"/>
              <a:chExt cx="6840758" cy="3691732"/>
            </a:xfrm>
          </p:grpSpPr>
          <p:cxnSp>
            <p:nvCxnSpPr>
              <p:cNvPr id="13318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792288" y="2076450"/>
                <a:ext cx="1079500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19" name="直接连接符 15"/>
              <p:cNvCxnSpPr>
                <a:cxnSpLocks noChangeShapeType="1"/>
              </p:cNvCxnSpPr>
              <p:nvPr/>
            </p:nvCxnSpPr>
            <p:spPr bwMode="auto">
              <a:xfrm>
                <a:off x="2584450" y="2076450"/>
                <a:ext cx="1152525" cy="12239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0" name="圆角矩形 67"/>
              <p:cNvSpPr>
                <a:spLocks noChangeArrowheads="1"/>
              </p:cNvSpPr>
              <p:nvPr/>
            </p:nvSpPr>
            <p:spPr bwMode="auto">
              <a:xfrm>
                <a:off x="1115792" y="3860800"/>
                <a:ext cx="3257771" cy="1223963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 algn="ctr">
                <a:solidFill>
                  <a:schemeClr val="accent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321" name="直接连接符 15"/>
              <p:cNvCxnSpPr>
                <a:cxnSpLocks noChangeShapeType="1"/>
              </p:cNvCxnSpPr>
              <p:nvPr/>
            </p:nvCxnSpPr>
            <p:spPr bwMode="auto">
              <a:xfrm>
                <a:off x="3657600" y="3211513"/>
                <a:ext cx="0" cy="115252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2" name="圆角矩形 67"/>
              <p:cNvSpPr>
                <a:spLocks noChangeArrowheads="1"/>
              </p:cNvSpPr>
              <p:nvPr/>
            </p:nvSpPr>
            <p:spPr bwMode="auto">
              <a:xfrm>
                <a:off x="4529138" y="3860800"/>
                <a:ext cx="3241675" cy="1223963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 algn="ctr">
                <a:solidFill>
                  <a:schemeClr val="accent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323" name="直接连接符 15"/>
              <p:cNvCxnSpPr>
                <a:cxnSpLocks noChangeShapeType="1"/>
              </p:cNvCxnSpPr>
              <p:nvPr/>
            </p:nvCxnSpPr>
            <p:spPr bwMode="auto">
              <a:xfrm>
                <a:off x="2649538" y="2058988"/>
                <a:ext cx="3527425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6" name="直接连接符 15"/>
              <p:cNvCxnSpPr>
                <a:cxnSpLocks noChangeShapeType="1"/>
              </p:cNvCxnSpPr>
              <p:nvPr/>
            </p:nvCxnSpPr>
            <p:spPr bwMode="auto">
              <a:xfrm>
                <a:off x="5241925" y="3284538"/>
                <a:ext cx="0" cy="122396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7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5097463" y="2132013"/>
                <a:ext cx="1079500" cy="122396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8" name="直接连接符 15"/>
              <p:cNvCxnSpPr>
                <a:cxnSpLocks noChangeShapeType="1"/>
              </p:cNvCxnSpPr>
              <p:nvPr/>
            </p:nvCxnSpPr>
            <p:spPr bwMode="auto">
              <a:xfrm>
                <a:off x="5889625" y="2132013"/>
                <a:ext cx="1152525" cy="122396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32" name="Text Box 39"/>
              <p:cNvSpPr txBox="1">
                <a:spLocks noChangeArrowheads="1"/>
              </p:cNvSpPr>
              <p:nvPr/>
            </p:nvSpPr>
            <p:spPr bwMode="auto">
              <a:xfrm>
                <a:off x="5724128" y="2636912"/>
                <a:ext cx="65834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Trunk</a:t>
                </a:r>
              </a:p>
            </p:txBody>
          </p:sp>
          <p:sp>
            <p:nvSpPr>
              <p:cNvPr id="13333" name="Text Box 40"/>
              <p:cNvSpPr txBox="1">
                <a:spLocks noChangeArrowheads="1"/>
              </p:cNvSpPr>
              <p:nvPr/>
            </p:nvSpPr>
            <p:spPr bwMode="auto">
              <a:xfrm>
                <a:off x="7192963" y="3552825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  <p:sp>
            <p:nvSpPr>
              <p:cNvPr id="13334" name="Text Box 110"/>
              <p:cNvSpPr txBox="1">
                <a:spLocks noChangeArrowheads="1"/>
              </p:cNvSpPr>
              <p:nvPr/>
            </p:nvSpPr>
            <p:spPr bwMode="auto">
              <a:xfrm>
                <a:off x="5746750" y="5084763"/>
                <a:ext cx="78184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VLAN3</a:t>
                </a:r>
              </a:p>
            </p:txBody>
          </p:sp>
          <p:cxnSp>
            <p:nvCxnSpPr>
              <p:cNvPr id="13335" name="直接连接符 15"/>
              <p:cNvCxnSpPr>
                <a:cxnSpLocks noChangeShapeType="1"/>
              </p:cNvCxnSpPr>
              <p:nvPr/>
            </p:nvCxnSpPr>
            <p:spPr bwMode="auto">
              <a:xfrm>
                <a:off x="6826250" y="3211513"/>
                <a:ext cx="576263" cy="136683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37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6262688" y="3211513"/>
                <a:ext cx="576262" cy="136683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40" name="Text Box 110"/>
              <p:cNvSpPr txBox="1">
                <a:spLocks noChangeArrowheads="1"/>
              </p:cNvSpPr>
              <p:nvPr/>
            </p:nvSpPr>
            <p:spPr bwMode="auto">
              <a:xfrm>
                <a:off x="2433638" y="5084763"/>
                <a:ext cx="78184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VLAN2</a:t>
                </a:r>
              </a:p>
            </p:txBody>
          </p:sp>
          <p:cxnSp>
            <p:nvCxnSpPr>
              <p:cNvPr id="13342" name="直接连接符 15"/>
              <p:cNvCxnSpPr>
                <a:cxnSpLocks noChangeShapeType="1"/>
              </p:cNvCxnSpPr>
              <p:nvPr/>
            </p:nvCxnSpPr>
            <p:spPr bwMode="auto">
              <a:xfrm>
                <a:off x="2123728" y="3356992"/>
                <a:ext cx="670272" cy="107848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3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475656" y="3211513"/>
                <a:ext cx="453157" cy="1225599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47" name="Text Box 39"/>
              <p:cNvSpPr txBox="1">
                <a:spLocks noChangeArrowheads="1"/>
              </p:cNvSpPr>
              <p:nvPr/>
            </p:nvSpPr>
            <p:spPr bwMode="auto">
              <a:xfrm>
                <a:off x="4067944" y="1700808"/>
                <a:ext cx="65834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Trunk</a:t>
                </a:r>
              </a:p>
            </p:txBody>
          </p:sp>
          <p:sp>
            <p:nvSpPr>
              <p:cNvPr id="13348" name="Text Box 39"/>
              <p:cNvSpPr txBox="1">
                <a:spLocks noChangeArrowheads="1"/>
              </p:cNvSpPr>
              <p:nvPr/>
            </p:nvSpPr>
            <p:spPr bwMode="auto">
              <a:xfrm>
                <a:off x="2411760" y="2564904"/>
                <a:ext cx="65834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Trunk</a:t>
                </a:r>
              </a:p>
            </p:txBody>
          </p:sp>
          <p:sp>
            <p:nvSpPr>
              <p:cNvPr id="13349" name="Text Box 40"/>
              <p:cNvSpPr txBox="1">
                <a:spLocks noChangeArrowheads="1"/>
              </p:cNvSpPr>
              <p:nvPr/>
            </p:nvSpPr>
            <p:spPr bwMode="auto">
              <a:xfrm>
                <a:off x="5868144" y="3573016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  <p:sp>
            <p:nvSpPr>
              <p:cNvPr id="13350" name="Text Box 40"/>
              <p:cNvSpPr txBox="1">
                <a:spLocks noChangeArrowheads="1"/>
              </p:cNvSpPr>
              <p:nvPr/>
            </p:nvSpPr>
            <p:spPr bwMode="auto">
              <a:xfrm>
                <a:off x="4499992" y="3573016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  <p:sp>
            <p:nvSpPr>
              <p:cNvPr id="13351" name="Text Box 40"/>
              <p:cNvSpPr txBox="1">
                <a:spLocks noChangeArrowheads="1"/>
              </p:cNvSpPr>
              <p:nvPr/>
            </p:nvSpPr>
            <p:spPr bwMode="auto">
              <a:xfrm>
                <a:off x="2915816" y="3573016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  <p:sp>
            <p:nvSpPr>
              <p:cNvPr id="13352" name="Text Box 40"/>
              <p:cNvSpPr txBox="1">
                <a:spLocks noChangeArrowheads="1"/>
              </p:cNvSpPr>
              <p:nvPr/>
            </p:nvSpPr>
            <p:spPr bwMode="auto">
              <a:xfrm>
                <a:off x="1666280" y="3573016"/>
                <a:ext cx="76358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Access</a:t>
                </a:r>
              </a:p>
            </p:txBody>
          </p:sp>
        </p:grpSp>
        <p:pic>
          <p:nvPicPr>
            <p:cNvPr id="46" name="图片 45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671" y="1736181"/>
              <a:ext cx="722296" cy="590969"/>
            </a:xfrm>
            <a:prstGeom prst="rect">
              <a:avLst/>
            </a:prstGeom>
          </p:spPr>
        </p:pic>
        <p:pic>
          <p:nvPicPr>
            <p:cNvPr id="47" name="图片 4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3276" y="2858567"/>
              <a:ext cx="722296" cy="590969"/>
            </a:xfrm>
            <a:prstGeom prst="rect">
              <a:avLst/>
            </a:prstGeom>
          </p:spPr>
        </p:pic>
        <p:pic>
          <p:nvPicPr>
            <p:cNvPr id="48" name="图片 47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2471" y="2869104"/>
              <a:ext cx="722296" cy="590969"/>
            </a:xfrm>
            <a:prstGeom prst="rect">
              <a:avLst/>
            </a:prstGeom>
          </p:spPr>
        </p:pic>
        <p:pic>
          <p:nvPicPr>
            <p:cNvPr id="49" name="图片 48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6279" y="2855302"/>
              <a:ext cx="722296" cy="590969"/>
            </a:xfrm>
            <a:prstGeom prst="rect">
              <a:avLst/>
            </a:prstGeom>
          </p:spPr>
        </p:pic>
        <p:pic>
          <p:nvPicPr>
            <p:cNvPr id="50" name="图片 49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0759" y="2863642"/>
              <a:ext cx="722296" cy="590969"/>
            </a:xfrm>
            <a:prstGeom prst="rect">
              <a:avLst/>
            </a:prstGeom>
          </p:spPr>
        </p:pic>
        <p:pic>
          <p:nvPicPr>
            <p:cNvPr id="51" name="图片 50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0971" y="1742643"/>
              <a:ext cx="722296" cy="590969"/>
            </a:xfrm>
            <a:prstGeom prst="rect">
              <a:avLst/>
            </a:prstGeom>
          </p:spPr>
        </p:pic>
        <p:pic>
          <p:nvPicPr>
            <p:cNvPr id="52" name="图片 51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9477" y="4193951"/>
              <a:ext cx="885286" cy="679899"/>
            </a:xfrm>
            <a:prstGeom prst="rect">
              <a:avLst/>
            </a:prstGeom>
          </p:spPr>
        </p:pic>
        <p:pic>
          <p:nvPicPr>
            <p:cNvPr id="53" name="图片 52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7217" y="4193951"/>
              <a:ext cx="885286" cy="679899"/>
            </a:xfrm>
            <a:prstGeom prst="rect">
              <a:avLst/>
            </a:prstGeom>
          </p:spPr>
        </p:pic>
        <p:pic>
          <p:nvPicPr>
            <p:cNvPr id="54" name="图片 53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0288" y="4184981"/>
              <a:ext cx="885286" cy="679899"/>
            </a:xfrm>
            <a:prstGeom prst="rect">
              <a:avLst/>
            </a:prstGeom>
          </p:spPr>
        </p:pic>
        <p:pic>
          <p:nvPicPr>
            <p:cNvPr id="55" name="图片 54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307" y="4189069"/>
              <a:ext cx="885286" cy="679899"/>
            </a:xfrm>
            <a:prstGeom prst="rect">
              <a:avLst/>
            </a:prstGeom>
          </p:spPr>
        </p:pic>
        <p:pic>
          <p:nvPicPr>
            <p:cNvPr id="56" name="图片 55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6054" y="4184981"/>
              <a:ext cx="885286" cy="679899"/>
            </a:xfrm>
            <a:prstGeom prst="rect">
              <a:avLst/>
            </a:prstGeom>
          </p:spPr>
        </p:pic>
        <p:pic>
          <p:nvPicPr>
            <p:cNvPr id="57" name="图片 56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9138" y="4190329"/>
              <a:ext cx="885286" cy="679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5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341288"/>
            <a:ext cx="10560048" cy="468000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表示端口在缺省情况下所属的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缺省情况下，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系列交换机每个端口的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09993" y="1319504"/>
            <a:ext cx="7172014" cy="3924460"/>
            <a:chOff x="3038746" y="1628776"/>
            <a:chExt cx="5958666" cy="3260527"/>
          </a:xfrm>
        </p:grpSpPr>
        <p:grpSp>
          <p:nvGrpSpPr>
            <p:cNvPr id="14340" name="Group 21"/>
            <p:cNvGrpSpPr>
              <a:grpSpLocks/>
            </p:cNvGrpSpPr>
            <p:nvPr/>
          </p:nvGrpSpPr>
          <p:grpSpPr bwMode="auto">
            <a:xfrm>
              <a:off x="3481389" y="2139950"/>
              <a:ext cx="5122129" cy="1524000"/>
              <a:chOff x="1957388" y="2139950"/>
              <a:chExt cx="5122129" cy="1524000"/>
            </a:xfrm>
          </p:grpSpPr>
          <p:cxnSp>
            <p:nvCxnSpPr>
              <p:cNvPr id="14352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1979613" y="2492375"/>
                <a:ext cx="863600" cy="10985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3" name="直接连接符 15"/>
              <p:cNvCxnSpPr>
                <a:cxnSpLocks noChangeShapeType="1"/>
              </p:cNvCxnSpPr>
              <p:nvPr/>
            </p:nvCxnSpPr>
            <p:spPr bwMode="auto">
              <a:xfrm flipH="1" flipV="1">
                <a:off x="2987675" y="2565400"/>
                <a:ext cx="863600" cy="10985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4" name="直接连接符 15"/>
              <p:cNvCxnSpPr>
                <a:cxnSpLocks noChangeShapeType="1"/>
              </p:cNvCxnSpPr>
              <p:nvPr/>
            </p:nvCxnSpPr>
            <p:spPr bwMode="auto">
              <a:xfrm flipH="1" flipV="1">
                <a:off x="6156325" y="2565400"/>
                <a:ext cx="863600" cy="10985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5" name="直接连接符 15"/>
              <p:cNvCxnSpPr>
                <a:cxnSpLocks noChangeShapeType="1"/>
              </p:cNvCxnSpPr>
              <p:nvPr/>
            </p:nvCxnSpPr>
            <p:spPr bwMode="auto">
              <a:xfrm flipH="1">
                <a:off x="5076825" y="2492375"/>
                <a:ext cx="863600" cy="10985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6" name="直接连接符 15"/>
              <p:cNvCxnSpPr>
                <a:cxnSpLocks noChangeShapeType="1"/>
              </p:cNvCxnSpPr>
              <p:nvPr/>
            </p:nvCxnSpPr>
            <p:spPr bwMode="auto">
              <a:xfrm>
                <a:off x="2914650" y="2439988"/>
                <a:ext cx="29527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0" name="Text Box 39"/>
              <p:cNvSpPr txBox="1">
                <a:spLocks noChangeArrowheads="1"/>
              </p:cNvSpPr>
              <p:nvPr/>
            </p:nvSpPr>
            <p:spPr bwMode="auto">
              <a:xfrm>
                <a:off x="3292475" y="2147888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</a:t>
                </a:r>
              </a:p>
            </p:txBody>
          </p:sp>
          <p:sp>
            <p:nvSpPr>
              <p:cNvPr id="14363" name="Text Box 39"/>
              <p:cNvSpPr txBox="1">
                <a:spLocks noChangeArrowheads="1"/>
              </p:cNvSpPr>
              <p:nvPr/>
            </p:nvSpPr>
            <p:spPr bwMode="auto">
              <a:xfrm>
                <a:off x="1957388" y="25844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 dirty="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PVID2</a:t>
                </a:r>
              </a:p>
            </p:txBody>
          </p:sp>
          <p:sp>
            <p:nvSpPr>
              <p:cNvPr id="14364" name="Text Box 39"/>
              <p:cNvSpPr txBox="1">
                <a:spLocks noChangeArrowheads="1"/>
              </p:cNvSpPr>
              <p:nvPr/>
            </p:nvSpPr>
            <p:spPr bwMode="auto">
              <a:xfrm>
                <a:off x="5049838" y="25844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PVID2</a:t>
                </a:r>
              </a:p>
            </p:txBody>
          </p:sp>
          <p:sp>
            <p:nvSpPr>
              <p:cNvPr id="14365" name="Text Box 39"/>
              <p:cNvSpPr txBox="1">
                <a:spLocks noChangeArrowheads="1"/>
              </p:cNvSpPr>
              <p:nvPr/>
            </p:nvSpPr>
            <p:spPr bwMode="auto">
              <a:xfrm>
                <a:off x="3228975" y="25844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005B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PVID3</a:t>
                </a:r>
              </a:p>
            </p:txBody>
          </p:sp>
          <p:sp>
            <p:nvSpPr>
              <p:cNvPr id="14366" name="Text Box 39"/>
              <p:cNvSpPr txBox="1">
                <a:spLocks noChangeArrowheads="1"/>
              </p:cNvSpPr>
              <p:nvPr/>
            </p:nvSpPr>
            <p:spPr bwMode="auto">
              <a:xfrm>
                <a:off x="6367463" y="25844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005B9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PVID3</a:t>
                </a:r>
              </a:p>
            </p:txBody>
          </p:sp>
          <p:sp>
            <p:nvSpPr>
              <p:cNvPr id="14368" name="Text Box 39"/>
              <p:cNvSpPr txBox="1">
                <a:spLocks noChangeArrowheads="1"/>
              </p:cNvSpPr>
              <p:nvPr/>
            </p:nvSpPr>
            <p:spPr bwMode="auto">
              <a:xfrm>
                <a:off x="5049838" y="213995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CN" sz="1400">
                    <a:solidFill>
                      <a:srgbClr val="99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PVID1</a:t>
                </a:r>
              </a:p>
            </p:txBody>
          </p:sp>
        </p:grpSp>
        <p:sp>
          <p:nvSpPr>
            <p:cNvPr id="14342" name="Text Box 39"/>
            <p:cNvSpPr txBox="1">
              <a:spLocks noChangeArrowheads="1"/>
            </p:cNvSpPr>
            <p:nvPr/>
          </p:nvSpPr>
          <p:spPr bwMode="auto">
            <a:xfrm>
              <a:off x="4198939" y="1628776"/>
              <a:ext cx="5286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SWA</a:t>
              </a:r>
            </a:p>
          </p:txBody>
        </p:sp>
        <p:sp>
          <p:nvSpPr>
            <p:cNvPr id="14343" name="Text Box 39"/>
            <p:cNvSpPr txBox="1">
              <a:spLocks noChangeArrowheads="1"/>
            </p:cNvSpPr>
            <p:nvPr/>
          </p:nvSpPr>
          <p:spPr bwMode="auto">
            <a:xfrm>
              <a:off x="7319964" y="1628776"/>
              <a:ext cx="5349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SWB</a:t>
              </a:r>
            </a:p>
          </p:txBody>
        </p:sp>
        <p:sp>
          <p:nvSpPr>
            <p:cNvPr id="14344" name="Text Box 39"/>
            <p:cNvSpPr txBox="1">
              <a:spLocks noChangeArrowheads="1"/>
            </p:cNvSpPr>
            <p:nvPr/>
          </p:nvSpPr>
          <p:spPr bwMode="auto">
            <a:xfrm>
              <a:off x="3124201" y="4329100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345" name="Text Box 39"/>
            <p:cNvSpPr txBox="1">
              <a:spLocks noChangeArrowheads="1"/>
            </p:cNvSpPr>
            <p:nvPr/>
          </p:nvSpPr>
          <p:spPr bwMode="auto">
            <a:xfrm>
              <a:off x="6364288" y="4329100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4346" name="Text Box 39"/>
            <p:cNvSpPr txBox="1">
              <a:spLocks noChangeArrowheads="1"/>
            </p:cNvSpPr>
            <p:nvPr/>
          </p:nvSpPr>
          <p:spPr bwMode="auto">
            <a:xfrm>
              <a:off x="5114926" y="4329100"/>
              <a:ext cx="5937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4347" name="Text Box 39"/>
            <p:cNvSpPr txBox="1">
              <a:spLocks noChangeArrowheads="1"/>
            </p:cNvSpPr>
            <p:nvPr/>
          </p:nvSpPr>
          <p:spPr bwMode="auto">
            <a:xfrm>
              <a:off x="8256588" y="4329100"/>
              <a:ext cx="6094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4348" name="Text Box 110"/>
            <p:cNvSpPr txBox="1">
              <a:spLocks noChangeArrowheads="1"/>
            </p:cNvSpPr>
            <p:nvPr/>
          </p:nvSpPr>
          <p:spPr bwMode="auto">
            <a:xfrm>
              <a:off x="3071664" y="4581526"/>
              <a:ext cx="7818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VLAN2</a:t>
              </a:r>
            </a:p>
          </p:txBody>
        </p:sp>
        <p:sp>
          <p:nvSpPr>
            <p:cNvPr id="14349" name="Text Box 110"/>
            <p:cNvSpPr txBox="1">
              <a:spLocks noChangeArrowheads="1"/>
            </p:cNvSpPr>
            <p:nvPr/>
          </p:nvSpPr>
          <p:spPr bwMode="auto">
            <a:xfrm>
              <a:off x="6311901" y="4581526"/>
              <a:ext cx="7818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VLAN2</a:t>
              </a:r>
            </a:p>
          </p:txBody>
        </p:sp>
        <p:sp>
          <p:nvSpPr>
            <p:cNvPr id="14350" name="Text Box 110"/>
            <p:cNvSpPr txBox="1">
              <a:spLocks noChangeArrowheads="1"/>
            </p:cNvSpPr>
            <p:nvPr/>
          </p:nvSpPr>
          <p:spPr bwMode="auto">
            <a:xfrm>
              <a:off x="8183563" y="4581526"/>
              <a:ext cx="7818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005B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VLAN3</a:t>
              </a:r>
            </a:p>
          </p:txBody>
        </p:sp>
        <p:sp>
          <p:nvSpPr>
            <p:cNvPr id="14351" name="Text Box 110"/>
            <p:cNvSpPr txBox="1">
              <a:spLocks noChangeArrowheads="1"/>
            </p:cNvSpPr>
            <p:nvPr/>
          </p:nvSpPr>
          <p:spPr bwMode="auto">
            <a:xfrm>
              <a:off x="5016501" y="4581526"/>
              <a:ext cx="7818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005B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VLAN3</a:t>
              </a:r>
            </a:p>
          </p:txBody>
        </p:sp>
        <p:pic>
          <p:nvPicPr>
            <p:cNvPr id="33" name="图片 32" descr="P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126" y="3482664"/>
              <a:ext cx="885286" cy="679899"/>
            </a:xfrm>
            <a:prstGeom prst="rect">
              <a:avLst/>
            </a:prstGeom>
          </p:spPr>
        </p:pic>
        <p:pic>
          <p:nvPicPr>
            <p:cNvPr id="34" name="图片 33" descr="P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4447" y="3481559"/>
              <a:ext cx="885286" cy="679899"/>
            </a:xfrm>
            <a:prstGeom prst="rect">
              <a:avLst/>
            </a:prstGeom>
          </p:spPr>
        </p:pic>
        <p:pic>
          <p:nvPicPr>
            <p:cNvPr id="35" name="图片 34" descr="P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2158" y="3481559"/>
              <a:ext cx="885286" cy="679899"/>
            </a:xfrm>
            <a:prstGeom prst="rect">
              <a:avLst/>
            </a:prstGeom>
          </p:spPr>
        </p:pic>
        <p:pic>
          <p:nvPicPr>
            <p:cNvPr id="36" name="图片 35" descr="P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746" y="3487260"/>
              <a:ext cx="885286" cy="679899"/>
            </a:xfrm>
            <a:prstGeom prst="rect">
              <a:avLst/>
            </a:prstGeom>
          </p:spPr>
        </p:pic>
        <p:pic>
          <p:nvPicPr>
            <p:cNvPr id="44" name="图片 43" descr="接入交换机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9199" y="1992095"/>
              <a:ext cx="788958" cy="645510"/>
            </a:xfrm>
            <a:prstGeom prst="rect">
              <a:avLst/>
            </a:prstGeom>
          </p:spPr>
        </p:pic>
        <p:pic>
          <p:nvPicPr>
            <p:cNvPr id="45" name="图片 44" descr="接入交换机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375" y="1979021"/>
              <a:ext cx="788958" cy="645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00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端口类型</a:t>
            </a:r>
            <a:r>
              <a:rPr lang="en-US" altLang="zh-CN" smtClean="0"/>
              <a:t>-Access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Access</a:t>
            </a:r>
            <a:r>
              <a:rPr lang="zh-CN" altLang="en-US" dirty="0" smtClean="0"/>
              <a:t>端口在收到数据后会添加</a:t>
            </a:r>
            <a:r>
              <a:rPr lang="en-US" altLang="zh-CN" dirty="0" smtClean="0"/>
              <a:t>VLAN Tag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VLAN ID</a:t>
            </a:r>
            <a:r>
              <a:rPr lang="zh-CN" altLang="en-US" dirty="0" smtClean="0"/>
              <a:t>和端口的</a:t>
            </a:r>
            <a:r>
              <a:rPr lang="en-US" altLang="zh-CN" dirty="0" smtClean="0"/>
              <a:t>PVID</a:t>
            </a:r>
            <a:r>
              <a:rPr lang="zh-CN" altLang="en-US" dirty="0" smtClean="0"/>
              <a:t>相同。</a:t>
            </a:r>
            <a:endParaRPr lang="en-US" altLang="zh-CN" dirty="0" smtClean="0"/>
          </a:p>
          <a:p>
            <a:r>
              <a:rPr lang="en-US" altLang="zh-CN" dirty="0" smtClean="0"/>
              <a:t>Access</a:t>
            </a:r>
            <a:r>
              <a:rPr lang="zh-CN" altLang="en-US" dirty="0" smtClean="0"/>
              <a:t>端口在转发数据前会移除</a:t>
            </a:r>
            <a:r>
              <a:rPr lang="en-US" altLang="zh-CN" dirty="0" smtClean="0"/>
              <a:t>VLAN Tag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5364" name="Group 24"/>
          <p:cNvGrpSpPr>
            <a:grpSpLocks/>
          </p:cNvGrpSpPr>
          <p:nvPr/>
        </p:nvGrpSpPr>
        <p:grpSpPr bwMode="auto">
          <a:xfrm>
            <a:off x="3533913" y="1614492"/>
            <a:ext cx="4991656" cy="3386197"/>
            <a:chOff x="2009913" y="1614491"/>
            <a:chExt cx="4991656" cy="3386971"/>
          </a:xfrm>
        </p:grpSpPr>
        <p:cxnSp>
          <p:nvCxnSpPr>
            <p:cNvPr id="15370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4716463" y="2492375"/>
              <a:ext cx="1871662" cy="16573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直接连接符 15"/>
            <p:cNvCxnSpPr>
              <a:cxnSpLocks noChangeShapeType="1"/>
            </p:cNvCxnSpPr>
            <p:nvPr/>
          </p:nvCxnSpPr>
          <p:spPr bwMode="auto">
            <a:xfrm flipH="1">
              <a:off x="2382838" y="2492375"/>
              <a:ext cx="1871662" cy="16573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直接连接符 15"/>
            <p:cNvCxnSpPr>
              <a:cxnSpLocks noChangeShapeType="1"/>
            </p:cNvCxnSpPr>
            <p:nvPr/>
          </p:nvCxnSpPr>
          <p:spPr bwMode="auto">
            <a:xfrm>
              <a:off x="4470400" y="2060575"/>
              <a:ext cx="0" cy="20161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6" name="Text Box 39"/>
            <p:cNvSpPr txBox="1">
              <a:spLocks noChangeArrowheads="1"/>
            </p:cNvSpPr>
            <p:nvPr/>
          </p:nvSpPr>
          <p:spPr bwMode="auto">
            <a:xfrm>
              <a:off x="2009913" y="4724400"/>
              <a:ext cx="601447" cy="27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377" name="Text Box 39"/>
            <p:cNvSpPr txBox="1">
              <a:spLocks noChangeArrowheads="1"/>
            </p:cNvSpPr>
            <p:nvPr/>
          </p:nvSpPr>
          <p:spPr bwMode="auto">
            <a:xfrm>
              <a:off x="6398519" y="4724400"/>
              <a:ext cx="603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5378" name="Text Box 39"/>
            <p:cNvSpPr txBox="1">
              <a:spLocks noChangeArrowheads="1"/>
            </p:cNvSpPr>
            <p:nvPr/>
          </p:nvSpPr>
          <p:spPr bwMode="auto">
            <a:xfrm>
              <a:off x="4212570" y="4724400"/>
              <a:ext cx="595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zh-CN" altLang="en-US" sz="1200" dirty="0">
                  <a:latin typeface="+mn-ea"/>
                  <a:ea typeface="+mn-ea"/>
                  <a:cs typeface="Arial" panose="020B0604020202020204" pitchFamily="34" charset="0"/>
                </a:rPr>
                <a:t>主机</a:t>
              </a:r>
              <a:r>
                <a:rPr kumimoji="1"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379" name="TextBox 32"/>
            <p:cNvSpPr txBox="1">
              <a:spLocks noChangeArrowheads="1"/>
            </p:cNvSpPr>
            <p:nvPr/>
          </p:nvSpPr>
          <p:spPr bwMode="auto">
            <a:xfrm rot="19078985">
              <a:off x="2636538" y="3060887"/>
              <a:ext cx="924168" cy="277062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5380" name="直接箭头连接符 30"/>
            <p:cNvCxnSpPr>
              <a:cxnSpLocks noChangeShapeType="1"/>
            </p:cNvCxnSpPr>
            <p:nvPr/>
          </p:nvCxnSpPr>
          <p:spPr bwMode="auto">
            <a:xfrm flipV="1">
              <a:off x="2884488" y="3062288"/>
              <a:ext cx="863600" cy="79216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直接箭头连接符 30"/>
            <p:cNvCxnSpPr>
              <a:cxnSpLocks noChangeShapeType="1"/>
            </p:cNvCxnSpPr>
            <p:nvPr/>
          </p:nvCxnSpPr>
          <p:spPr bwMode="auto">
            <a:xfrm>
              <a:off x="5230813" y="3062288"/>
              <a:ext cx="863600" cy="79533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2" name="TextBox 32"/>
            <p:cNvSpPr txBox="1">
              <a:spLocks noChangeArrowheads="1"/>
            </p:cNvSpPr>
            <p:nvPr/>
          </p:nvSpPr>
          <p:spPr bwMode="auto">
            <a:xfrm rot="2521015" flipH="1">
              <a:off x="5475966" y="3109517"/>
              <a:ext cx="916554" cy="277062"/>
            </a:xfrm>
            <a:prstGeom prst="rect">
              <a:avLst/>
            </a:prstGeom>
            <a:solidFill>
              <a:srgbClr val="74C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</a:rPr>
                <a:t>Untagged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384" name="Text Box 39"/>
            <p:cNvSpPr txBox="1">
              <a:spLocks noChangeArrowheads="1"/>
            </p:cNvSpPr>
            <p:nvPr/>
          </p:nvSpPr>
          <p:spPr bwMode="auto">
            <a:xfrm>
              <a:off x="3311860" y="2420938"/>
              <a:ext cx="724878" cy="27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PVID10</a:t>
              </a:r>
            </a:p>
          </p:txBody>
        </p:sp>
        <p:sp>
          <p:nvSpPr>
            <p:cNvPr id="15385" name="Text Box 39"/>
            <p:cNvSpPr txBox="1">
              <a:spLocks noChangeArrowheads="1"/>
            </p:cNvSpPr>
            <p:nvPr/>
          </p:nvSpPr>
          <p:spPr bwMode="auto">
            <a:xfrm>
              <a:off x="4927242" y="2432050"/>
              <a:ext cx="724878" cy="27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rgbClr val="99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PVID10</a:t>
              </a:r>
            </a:p>
          </p:txBody>
        </p:sp>
        <p:sp>
          <p:nvSpPr>
            <p:cNvPr id="15386" name="Text Box 39"/>
            <p:cNvSpPr txBox="1">
              <a:spLocks noChangeArrowheads="1"/>
            </p:cNvSpPr>
            <p:nvPr/>
          </p:nvSpPr>
          <p:spPr bwMode="auto">
            <a:xfrm>
              <a:off x="4427984" y="2709170"/>
              <a:ext cx="635110" cy="27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rgbClr val="99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PVID2</a:t>
              </a:r>
            </a:p>
          </p:txBody>
        </p:sp>
        <p:grpSp>
          <p:nvGrpSpPr>
            <p:cNvPr id="15387" name="Group 24"/>
            <p:cNvGrpSpPr>
              <a:grpSpLocks/>
            </p:cNvGrpSpPr>
            <p:nvPr/>
          </p:nvGrpSpPr>
          <p:grpSpPr bwMode="auto">
            <a:xfrm>
              <a:off x="3860800" y="1614491"/>
              <a:ext cx="1176338" cy="277065"/>
              <a:chOff x="3922055" y="2646437"/>
              <a:chExt cx="1175012" cy="277843"/>
            </a:xfrm>
          </p:grpSpPr>
          <p:sp>
            <p:nvSpPr>
              <p:cNvPr id="15388" name="TextBox 32"/>
              <p:cNvSpPr txBox="1">
                <a:spLocks noChangeArrowheads="1"/>
              </p:cNvSpPr>
              <p:nvPr/>
            </p:nvSpPr>
            <p:spPr bwMode="auto">
              <a:xfrm>
                <a:off x="4283968" y="2646437"/>
                <a:ext cx="813099" cy="276999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Frame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389" name="TextBox 35"/>
              <p:cNvSpPr txBox="1">
                <a:spLocks noChangeArrowheads="1"/>
              </p:cNvSpPr>
              <p:nvPr/>
            </p:nvSpPr>
            <p:spPr bwMode="auto">
              <a:xfrm>
                <a:off x="3922055" y="2646439"/>
                <a:ext cx="363791" cy="277841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solidFill>
                      <a:schemeClr val="bg1"/>
                    </a:solidFill>
                    <a:latin typeface="+mn-ea"/>
                    <a:ea typeface="+mn-ea"/>
                  </a:rPr>
                  <a:t>10</a:t>
                </a:r>
                <a:endParaRPr lang="zh-CN" altLang="en-US" sz="12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366" name="Text Box 39"/>
          <p:cNvSpPr txBox="1">
            <a:spLocks noChangeArrowheads="1"/>
          </p:cNvSpPr>
          <p:nvPr/>
        </p:nvSpPr>
        <p:spPr bwMode="auto">
          <a:xfrm>
            <a:off x="5016500" y="2060576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15367" name="Text Box 39"/>
          <p:cNvSpPr txBox="1">
            <a:spLocks noChangeArrowheads="1"/>
          </p:cNvSpPr>
          <p:nvPr/>
        </p:nvSpPr>
        <p:spPr bwMode="auto">
          <a:xfrm>
            <a:off x="5245101" y="27813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G0/0/1</a:t>
            </a:r>
          </a:p>
        </p:txBody>
      </p:sp>
      <p:sp>
        <p:nvSpPr>
          <p:cNvPr id="15368" name="Text Box 39"/>
          <p:cNvSpPr txBox="1">
            <a:spLocks noChangeArrowheads="1"/>
          </p:cNvSpPr>
          <p:nvPr/>
        </p:nvSpPr>
        <p:spPr bwMode="auto">
          <a:xfrm>
            <a:off x="5951538" y="29241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G0/0/2</a:t>
            </a:r>
          </a:p>
        </p:txBody>
      </p:sp>
      <p:sp>
        <p:nvSpPr>
          <p:cNvPr id="15369" name="Text Box 39"/>
          <p:cNvSpPr txBox="1">
            <a:spLocks noChangeArrowheads="1"/>
          </p:cNvSpPr>
          <p:nvPr/>
        </p:nvSpPr>
        <p:spPr bwMode="auto">
          <a:xfrm>
            <a:off x="6600826" y="2636838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  <a:cs typeface="Arial" panose="020B0604020202020204" pitchFamily="34" charset="0"/>
              </a:rPr>
              <a:t>G0/0/3</a:t>
            </a:r>
          </a:p>
        </p:txBody>
      </p:sp>
      <p:pic>
        <p:nvPicPr>
          <p:cNvPr id="35" name="图片 3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9594" y="1962571"/>
            <a:ext cx="949612" cy="776954"/>
          </a:xfrm>
          <a:prstGeom prst="rect">
            <a:avLst/>
          </a:prstGeom>
        </p:spPr>
      </p:pic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69597" y="3913380"/>
            <a:ext cx="1065555" cy="818345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2467" y="3913381"/>
            <a:ext cx="1065555" cy="818345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3797" y="3904336"/>
            <a:ext cx="1065555" cy="8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71094</TotalTime>
  <Words>4597</Words>
  <Application>Microsoft Office PowerPoint</Application>
  <PresentationFormat>宽屏</PresentationFormat>
  <Paragraphs>530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FrutigerNext LT Bold</vt:lpstr>
      <vt:lpstr>FrutigerNext LT Light</vt:lpstr>
      <vt:lpstr>FrutigerNext LT Medium</vt:lpstr>
      <vt:lpstr>FrutigerNext LT Regular</vt:lpstr>
      <vt:lpstr>MS PGothic</vt:lpstr>
      <vt:lpstr>黑体</vt:lpstr>
      <vt:lpstr>宋体</vt:lpstr>
      <vt:lpstr>微软雅黑</vt:lpstr>
      <vt:lpstr>Arial</vt:lpstr>
      <vt:lpstr>Calibri</vt:lpstr>
      <vt:lpstr>Courier New</vt:lpstr>
      <vt:lpstr>Wingdings</vt:lpstr>
      <vt:lpstr>培训与认证部-母版</vt:lpstr>
      <vt:lpstr>VLAN原理和配置</vt:lpstr>
      <vt:lpstr>PowerPoint 演示文稿</vt:lpstr>
      <vt:lpstr>PowerPoint 演示文稿</vt:lpstr>
      <vt:lpstr>传统以太网</vt:lpstr>
      <vt:lpstr>VLAN技术</vt:lpstr>
      <vt:lpstr>VLAN帧格式</vt:lpstr>
      <vt:lpstr>链路类型</vt:lpstr>
      <vt:lpstr>PVID</vt:lpstr>
      <vt:lpstr>端口类型-Access</vt:lpstr>
      <vt:lpstr>端口类型-Trunk</vt:lpstr>
      <vt:lpstr>端口类型-Hybrid</vt:lpstr>
      <vt:lpstr>端口类型-Hybrid</vt:lpstr>
      <vt:lpstr>VLAN划分方法</vt:lpstr>
      <vt:lpstr>VLAN配置</vt:lpstr>
      <vt:lpstr>配置验证</vt:lpstr>
      <vt:lpstr>配置Access端口</vt:lpstr>
      <vt:lpstr>添加端口到VLAN</vt:lpstr>
      <vt:lpstr>配置验证</vt:lpstr>
      <vt:lpstr>配置Trunk端口</vt:lpstr>
      <vt:lpstr>配置验证</vt:lpstr>
      <vt:lpstr>配置Hybrid端口</vt:lpstr>
      <vt:lpstr>配置Hybrid</vt:lpstr>
      <vt:lpstr>配置验证</vt:lpstr>
      <vt:lpstr>Voice VLAN应用</vt:lpstr>
      <vt:lpstr>配置Voice VLAN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My</cp:lastModifiedBy>
  <cp:revision>2500</cp:revision>
  <dcterms:created xsi:type="dcterms:W3CDTF">2003-08-21T06:48:56Z</dcterms:created>
  <dcterms:modified xsi:type="dcterms:W3CDTF">2021-02-09T09:01:18Z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(3)VYckp9rB9/nuQnvhn8RayLzRo9hi+Fo15w17v0OHlXUyTtahg1CdC+mqnheog/MLofrk8YMP
DXxI7U0D1S1MXs4KF4DKBO2BRHjshuqt4Fivk19M5XBACdjshrwcwMnGYTnKnqI8b1yeph6o
Px8GiRPrlhSXp5iw6AKzBuTjm9eNViu8bhXhfP4eF1ok3Lh3GhfxVCZlr0zcTIllkbiOU+DW
D4sWG+gGeCB1T3l/3F</vt:lpwstr>
  </property>
  <property fmtid="{D5CDD505-2E9C-101B-9397-08002B2CF9AE}" pid="18" name="_2015_ms_pID_7253431">
    <vt:lpwstr>GznrZlCQqAluViVEl9gLDxDuqbBHEVPbz741Hs/VqSgPzsP2v161cu
8TX7UUr0XeJl9bNYrBrpA2FJ+ofGcjpqWtTubyZ2IpGutSIyudg0o4vzLVDCzZrs65oKqsPN
EG+coDRFxl5yEV4c1rxl2S7sFSNc5/mGuGngz1Mz7bR9g6NzLbBXg1j6U8jtldhSMg5eOWC1
TgqL7JBOVyMOOIRIiDpNxdJMYBY51sp2517h</vt:lpwstr>
  </property>
  <property fmtid="{D5CDD505-2E9C-101B-9397-08002B2CF9AE}" pid="19" name="_2015_ms_pID_7253432">
    <vt:lpwstr>xA9r8tFaG+kePhyix5oJFp9sFBjunhW4lTxt
GMrILAW5vCkTPCYjrtVscEdoFQJg3g==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