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6"/>
  </p:notesMasterIdLst>
  <p:handoutMasterIdLst>
    <p:handoutMasterId r:id="rId27"/>
  </p:handoutMasterIdLst>
  <p:sldIdLst>
    <p:sldId id="256" r:id="rId5"/>
    <p:sldId id="257" r:id="rId6"/>
    <p:sldId id="27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17"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841" autoAdjust="0"/>
    <p:restoredTop sz="90244" autoAdjust="0"/>
  </p:normalViewPr>
  <p:slideViewPr>
    <p:cSldViewPr showGuides="1">
      <p:cViewPr varScale="1">
        <p:scale>
          <a:sx n="85" d="100"/>
          <a:sy n="85" d="100"/>
        </p:scale>
        <p:origin x="120" y="378"/>
      </p:cViewPr>
      <p:guideLst>
        <p:guide orient="horz" pos="459"/>
        <p:guide pos="3817"/>
      </p:guideLst>
    </p:cSldViewPr>
  </p:slideViewPr>
  <p:notesTextViewPr>
    <p:cViewPr>
      <p:scale>
        <a:sx n="3" d="2"/>
        <a:sy n="3" d="2"/>
      </p:scale>
      <p:origin x="0" y="0"/>
    </p:cViewPr>
  </p:notesTextViewPr>
  <p:sorterViewPr>
    <p:cViewPr>
      <p:scale>
        <a:sx n="66" d="100"/>
        <a:sy n="66" d="100"/>
      </p:scale>
      <p:origin x="0" y="3576"/>
    </p:cViewPr>
  </p:sorterViewPr>
  <p:notesViewPr>
    <p:cSldViewPr showGuides="1">
      <p:cViewPr varScale="1">
        <p:scale>
          <a:sx n="74" d="100"/>
          <a:sy n="74" d="100"/>
        </p:scale>
        <p:origin x="2136"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36524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584200" y="765175"/>
            <a:ext cx="5930900" cy="3336925"/>
          </a:xfrm>
          <a:ln/>
        </p:spPr>
      </p:sp>
      <p:sp>
        <p:nvSpPr>
          <p:cNvPr id="27651" name="备注占位符 2"/>
          <p:cNvSpPr>
            <a:spLocks noGrp="1"/>
          </p:cNvSpPr>
          <p:nvPr>
            <p:ph type="body" idx="1"/>
          </p:nvPr>
        </p:nvSpPr>
        <p:spPr bwMode="auto">
          <a:xfrm>
            <a:off x="584200" y="464925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smtClean="0">
                <a:latin typeface="+mn-ea"/>
                <a:ea typeface="+mn-ea"/>
              </a:rPr>
              <a:t>如果</a:t>
            </a:r>
            <a:r>
              <a:rPr lang="zh-CN" altLang="en-US" dirty="0" smtClean="0">
                <a:latin typeface="+mn-ea"/>
                <a:ea typeface="+mn-ea"/>
              </a:rPr>
              <a:t>服务器</a:t>
            </a:r>
            <a:r>
              <a:rPr lang="zh-CN" altLang="zh-CN" dirty="0" smtClean="0">
                <a:latin typeface="+mn-ea"/>
                <a:ea typeface="+mn-ea"/>
              </a:rPr>
              <a:t>可以提供客户端请求的服务，</a:t>
            </a:r>
            <a:r>
              <a:rPr lang="zh-CN" altLang="en-US" dirty="0" smtClean="0">
                <a:latin typeface="+mn-ea"/>
                <a:ea typeface="+mn-ea"/>
              </a:rPr>
              <a:t>就</a:t>
            </a:r>
            <a:r>
              <a:rPr lang="zh-CN" altLang="zh-CN" dirty="0" smtClean="0">
                <a:latin typeface="+mn-ea"/>
                <a:ea typeface="+mn-ea"/>
              </a:rPr>
              <a:t>会回复一个</a:t>
            </a:r>
            <a:r>
              <a:rPr lang="en-US" altLang="zh-CN" dirty="0" smtClean="0">
                <a:latin typeface="+mn-ea"/>
                <a:ea typeface="+mn-ea"/>
              </a:rPr>
              <a:t>PADO</a:t>
            </a:r>
            <a:r>
              <a:rPr lang="zh-CN" altLang="zh-CN" dirty="0" smtClean="0">
                <a:latin typeface="+mn-ea"/>
                <a:ea typeface="+mn-ea"/>
              </a:rPr>
              <a:t>报文。客户端（</a:t>
            </a:r>
            <a:r>
              <a:rPr lang="en-US" altLang="zh-CN" dirty="0" smtClean="0">
                <a:latin typeface="+mn-ea"/>
                <a:ea typeface="+mn-ea"/>
              </a:rPr>
              <a:t>RTA</a:t>
            </a:r>
            <a:r>
              <a:rPr lang="zh-CN" altLang="zh-CN" dirty="0" smtClean="0">
                <a:latin typeface="+mn-ea"/>
                <a:ea typeface="+mn-ea"/>
              </a:rPr>
              <a:t>）可能会收到多个</a:t>
            </a:r>
            <a:r>
              <a:rPr lang="en-US" altLang="zh-CN" dirty="0" smtClean="0">
                <a:latin typeface="+mn-ea"/>
                <a:ea typeface="+mn-ea"/>
              </a:rPr>
              <a:t>PPPoE</a:t>
            </a:r>
            <a:r>
              <a:rPr lang="zh-CN" altLang="zh-CN" dirty="0" smtClean="0">
                <a:latin typeface="+mn-ea"/>
                <a:ea typeface="+mn-ea"/>
              </a:rPr>
              <a:t>服务器发送的</a:t>
            </a:r>
            <a:r>
              <a:rPr lang="en-US" altLang="zh-CN" dirty="0" smtClean="0">
                <a:latin typeface="+mn-ea"/>
                <a:ea typeface="+mn-ea"/>
              </a:rPr>
              <a:t>PADO</a:t>
            </a:r>
            <a:r>
              <a:rPr lang="zh-CN" altLang="zh-CN" dirty="0" smtClean="0">
                <a:latin typeface="+mn-ea"/>
                <a:ea typeface="+mn-ea"/>
              </a:rPr>
              <a:t>报文。在</a:t>
            </a:r>
            <a:r>
              <a:rPr lang="en-US" altLang="zh-CN" dirty="0" smtClean="0">
                <a:latin typeface="+mn-ea"/>
                <a:ea typeface="+mn-ea"/>
              </a:rPr>
              <a:t>PADO</a:t>
            </a:r>
            <a:r>
              <a:rPr lang="zh-CN" altLang="zh-CN" dirty="0" smtClean="0">
                <a:latin typeface="+mn-ea"/>
                <a:ea typeface="+mn-ea"/>
              </a:rPr>
              <a:t>报文中，目的地址是发送</a:t>
            </a:r>
            <a:r>
              <a:rPr lang="en-US" altLang="zh-CN" dirty="0" smtClean="0">
                <a:latin typeface="+mn-ea"/>
                <a:ea typeface="+mn-ea"/>
              </a:rPr>
              <a:t>PADI</a:t>
            </a:r>
            <a:r>
              <a:rPr lang="zh-CN" altLang="zh-CN" dirty="0" smtClean="0">
                <a:latin typeface="+mn-ea"/>
                <a:ea typeface="+mn-ea"/>
              </a:rPr>
              <a:t>报文的客户端</a:t>
            </a:r>
            <a:r>
              <a:rPr lang="en-US" altLang="zh-CN" dirty="0" smtClean="0">
                <a:latin typeface="+mn-ea"/>
                <a:ea typeface="+mn-ea"/>
              </a:rPr>
              <a:t>MAC</a:t>
            </a:r>
            <a:r>
              <a:rPr lang="zh-CN" altLang="zh-CN" dirty="0" smtClean="0">
                <a:latin typeface="+mn-ea"/>
                <a:ea typeface="+mn-ea"/>
              </a:rPr>
              <a:t>地址，</a:t>
            </a:r>
            <a:r>
              <a:rPr lang="en-US" altLang="zh-CN" dirty="0" smtClean="0">
                <a:latin typeface="+mn-ea"/>
                <a:ea typeface="+mn-ea"/>
              </a:rPr>
              <a:t>Code</a:t>
            </a:r>
            <a:r>
              <a:rPr lang="zh-CN" altLang="zh-CN" dirty="0" smtClean="0">
                <a:latin typeface="+mn-ea"/>
                <a:ea typeface="+mn-ea"/>
              </a:rPr>
              <a:t>字段为</a:t>
            </a:r>
            <a:r>
              <a:rPr lang="en-US" altLang="zh-CN" dirty="0" smtClean="0">
                <a:latin typeface="+mn-ea"/>
                <a:ea typeface="+mn-ea"/>
              </a:rPr>
              <a:t>0x07</a:t>
            </a:r>
            <a:r>
              <a:rPr lang="zh-CN" altLang="zh-CN" dirty="0" smtClean="0">
                <a:latin typeface="+mn-ea"/>
                <a:ea typeface="+mn-ea"/>
              </a:rPr>
              <a:t>，</a:t>
            </a:r>
            <a:r>
              <a:rPr lang="en-US" altLang="zh-CN" dirty="0" smtClean="0">
                <a:latin typeface="+mn-ea"/>
                <a:ea typeface="+mn-ea"/>
              </a:rPr>
              <a:t>Session ID</a:t>
            </a:r>
            <a:r>
              <a:rPr lang="zh-CN" altLang="zh-CN" dirty="0" smtClean="0">
                <a:latin typeface="+mn-ea"/>
                <a:ea typeface="+mn-ea"/>
              </a:rPr>
              <a:t>字段为</a:t>
            </a:r>
            <a:r>
              <a:rPr lang="en-US" altLang="zh-CN" dirty="0" smtClean="0">
                <a:latin typeface="+mn-ea"/>
                <a:ea typeface="+mn-ea"/>
              </a:rPr>
              <a:t>0x0000</a:t>
            </a:r>
            <a:r>
              <a:rPr lang="zh-CN" altLang="zh-CN" dirty="0" smtClean="0">
                <a:latin typeface="+mn-ea"/>
                <a:ea typeface="+mn-ea"/>
              </a:rPr>
              <a:t>。</a:t>
            </a:r>
            <a:endParaRPr lang="en-US" altLang="zh-CN" dirty="0" smtClean="0">
              <a:latin typeface="+mn-ea"/>
              <a:ea typeface="+mn-ea"/>
            </a:endParaRPr>
          </a:p>
        </p:txBody>
      </p:sp>
    </p:spTree>
    <p:extLst>
      <p:ext uri="{BB962C8B-B14F-4D97-AF65-F5344CB8AC3E}">
        <p14:creationId xmlns:p14="http://schemas.microsoft.com/office/powerpoint/2010/main" val="4140107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a:ln/>
        </p:spPr>
      </p:sp>
      <p:sp>
        <p:nvSpPr>
          <p:cNvPr id="34819" name="备注占位符 2"/>
          <p:cNvSpPr>
            <a:spLocks noGrp="1"/>
          </p:cNvSpPr>
          <p:nvPr>
            <p:ph type="body" idx="1"/>
          </p:nvPr>
        </p:nvSpPr>
        <p:spPr bwMode="auto">
          <a:xfrm>
            <a:off x="584200" y="4638910"/>
            <a:ext cx="5930900" cy="4114800"/>
          </a:xfrm>
        </p:spPr>
        <p:txBody>
          <a:bodyPr wrap="square" numCol="1" anchor="t" anchorCtr="0" compatLnSpc="1">
            <a:prstTxWarp prst="textNoShape">
              <a:avLst/>
            </a:prstTxWarp>
          </a:bodyPr>
          <a:lstStyle/>
          <a:p>
            <a:pPr eaLnBrk="1" hangingPunct="1">
              <a:defRPr/>
            </a:pPr>
            <a:r>
              <a:rPr lang="zh-CN" altLang="zh-CN" dirty="0" smtClean="0">
                <a:latin typeface="+mn-ea"/>
                <a:ea typeface="+mn-ea"/>
              </a:rPr>
              <a:t>因为</a:t>
            </a:r>
            <a:r>
              <a:rPr lang="en-US" altLang="zh-CN" dirty="0" smtClean="0">
                <a:latin typeface="+mn-ea"/>
                <a:ea typeface="+mn-ea"/>
              </a:rPr>
              <a:t>PPPoE</a:t>
            </a:r>
            <a:r>
              <a:rPr lang="zh-CN" altLang="zh-CN" dirty="0" smtClean="0">
                <a:latin typeface="+mn-ea"/>
                <a:ea typeface="+mn-ea"/>
              </a:rPr>
              <a:t>客户端</a:t>
            </a:r>
            <a:r>
              <a:rPr lang="zh-CN" altLang="en-US" dirty="0" smtClean="0">
                <a:latin typeface="+mn-ea"/>
                <a:ea typeface="+mn-ea"/>
              </a:rPr>
              <a:t>是</a:t>
            </a:r>
            <a:r>
              <a:rPr lang="zh-CN" altLang="zh-CN" dirty="0" smtClean="0">
                <a:latin typeface="+mn-ea"/>
                <a:ea typeface="+mn-ea"/>
              </a:rPr>
              <a:t>以广播的形式发送</a:t>
            </a:r>
            <a:r>
              <a:rPr lang="en-US" altLang="zh-CN" dirty="0" smtClean="0">
                <a:latin typeface="+mn-ea"/>
                <a:ea typeface="+mn-ea"/>
              </a:rPr>
              <a:t>PADI</a:t>
            </a:r>
            <a:r>
              <a:rPr lang="zh-CN" altLang="zh-CN" dirty="0" smtClean="0">
                <a:latin typeface="+mn-ea"/>
                <a:ea typeface="+mn-ea"/>
              </a:rPr>
              <a:t>报文，所以客户端可能会收到多个</a:t>
            </a:r>
            <a:r>
              <a:rPr lang="en-US" altLang="zh-CN" dirty="0" smtClean="0">
                <a:latin typeface="+mn-ea"/>
                <a:ea typeface="+mn-ea"/>
              </a:rPr>
              <a:t>PADO</a:t>
            </a:r>
            <a:r>
              <a:rPr lang="zh-CN" altLang="zh-CN" dirty="0" smtClean="0">
                <a:latin typeface="+mn-ea"/>
                <a:ea typeface="+mn-ea"/>
              </a:rPr>
              <a:t>报文。在接收到的所有</a:t>
            </a:r>
            <a:r>
              <a:rPr lang="en-US" altLang="zh-CN" dirty="0" smtClean="0">
                <a:latin typeface="+mn-ea"/>
                <a:ea typeface="+mn-ea"/>
              </a:rPr>
              <a:t>PADO</a:t>
            </a:r>
            <a:r>
              <a:rPr lang="zh-CN" altLang="zh-CN" dirty="0" smtClean="0">
                <a:latin typeface="+mn-ea"/>
                <a:ea typeface="+mn-ea"/>
              </a:rPr>
              <a:t>报文中，</a:t>
            </a:r>
            <a:r>
              <a:rPr lang="en-US" altLang="zh-CN" kern="0" dirty="0" smtClean="0">
                <a:latin typeface="+mn-ea"/>
                <a:ea typeface="+mn-ea"/>
                <a:cs typeface="Arial" charset="0"/>
              </a:rPr>
              <a:t>PPPoE</a:t>
            </a:r>
            <a:r>
              <a:rPr lang="zh-CN" altLang="en-US" kern="0" dirty="0" smtClean="0">
                <a:latin typeface="+mn-ea"/>
                <a:ea typeface="+mn-ea"/>
                <a:cs typeface="Arial" charset="0"/>
              </a:rPr>
              <a:t>客户端选择最先收到的</a:t>
            </a:r>
            <a:r>
              <a:rPr lang="en-US" altLang="zh-CN" kern="0" dirty="0" smtClean="0">
                <a:latin typeface="+mn-ea"/>
                <a:ea typeface="+mn-ea"/>
                <a:cs typeface="Arial" charset="0"/>
              </a:rPr>
              <a:t>PADO</a:t>
            </a:r>
            <a:r>
              <a:rPr lang="zh-CN" altLang="en-US" kern="0" dirty="0" smtClean="0">
                <a:latin typeface="+mn-ea"/>
                <a:ea typeface="+mn-ea"/>
                <a:cs typeface="Arial" charset="0"/>
              </a:rPr>
              <a:t>报文对应的</a:t>
            </a:r>
            <a:r>
              <a:rPr lang="en-US" altLang="zh-CN" kern="0" dirty="0" smtClean="0">
                <a:latin typeface="+mn-ea"/>
                <a:ea typeface="+mn-ea"/>
                <a:cs typeface="Arial" charset="0"/>
              </a:rPr>
              <a:t>PPPoE</a:t>
            </a:r>
            <a:r>
              <a:rPr lang="zh-CN" altLang="en-US" kern="0" dirty="0" smtClean="0">
                <a:latin typeface="+mn-ea"/>
                <a:ea typeface="+mn-ea"/>
                <a:cs typeface="Arial" charset="0"/>
              </a:rPr>
              <a:t>服务器，</a:t>
            </a:r>
            <a:r>
              <a:rPr lang="zh-CN" altLang="zh-CN" dirty="0" smtClean="0">
                <a:latin typeface="+mn-ea"/>
                <a:ea typeface="+mn-ea"/>
              </a:rPr>
              <a:t>并发送一个</a:t>
            </a:r>
            <a:r>
              <a:rPr lang="en-US" altLang="zh-CN" dirty="0" smtClean="0">
                <a:latin typeface="+mn-ea"/>
                <a:ea typeface="+mn-ea"/>
              </a:rPr>
              <a:t>PADR</a:t>
            </a:r>
            <a:r>
              <a:rPr lang="zh-CN" altLang="zh-CN" dirty="0" smtClean="0">
                <a:latin typeface="+mn-ea"/>
                <a:ea typeface="+mn-ea"/>
              </a:rPr>
              <a:t>报文给这个服务器。在</a:t>
            </a:r>
            <a:r>
              <a:rPr lang="en-US" altLang="zh-CN" dirty="0" smtClean="0">
                <a:latin typeface="+mn-ea"/>
                <a:ea typeface="+mn-ea"/>
              </a:rPr>
              <a:t>PADR</a:t>
            </a:r>
            <a:r>
              <a:rPr lang="zh-CN" altLang="zh-CN" dirty="0" smtClean="0">
                <a:latin typeface="+mn-ea"/>
                <a:ea typeface="+mn-ea"/>
              </a:rPr>
              <a:t>报文中，目的地址是选中的服务器的</a:t>
            </a:r>
            <a:r>
              <a:rPr lang="en-US" altLang="zh-CN" dirty="0" smtClean="0">
                <a:latin typeface="+mn-ea"/>
                <a:ea typeface="+mn-ea"/>
              </a:rPr>
              <a:t>MAC</a:t>
            </a:r>
            <a:r>
              <a:rPr lang="zh-CN" altLang="zh-CN" dirty="0" smtClean="0">
                <a:latin typeface="+mn-ea"/>
                <a:ea typeface="+mn-ea"/>
              </a:rPr>
              <a:t>地址，</a:t>
            </a:r>
            <a:r>
              <a:rPr lang="en-US" altLang="zh-CN" dirty="0" smtClean="0">
                <a:latin typeface="+mn-ea"/>
                <a:ea typeface="+mn-ea"/>
              </a:rPr>
              <a:t>Code</a:t>
            </a:r>
            <a:r>
              <a:rPr lang="zh-CN" altLang="zh-CN" dirty="0" smtClean="0">
                <a:latin typeface="+mn-ea"/>
                <a:ea typeface="+mn-ea"/>
              </a:rPr>
              <a:t>字段为</a:t>
            </a:r>
            <a:r>
              <a:rPr lang="en-US" altLang="zh-CN" dirty="0" smtClean="0">
                <a:latin typeface="+mn-ea"/>
                <a:ea typeface="+mn-ea"/>
              </a:rPr>
              <a:t>0x19</a:t>
            </a:r>
            <a:r>
              <a:rPr lang="zh-CN" altLang="zh-CN" dirty="0" smtClean="0">
                <a:latin typeface="+mn-ea"/>
                <a:ea typeface="+mn-ea"/>
              </a:rPr>
              <a:t>，</a:t>
            </a:r>
            <a:r>
              <a:rPr lang="en-US" altLang="zh-CN" dirty="0" smtClean="0">
                <a:latin typeface="+mn-ea"/>
                <a:ea typeface="+mn-ea"/>
              </a:rPr>
              <a:t>Session ID</a:t>
            </a:r>
            <a:r>
              <a:rPr lang="zh-CN" altLang="zh-CN" dirty="0" smtClean="0">
                <a:latin typeface="+mn-ea"/>
                <a:ea typeface="+mn-ea"/>
              </a:rPr>
              <a:t>字段为</a:t>
            </a:r>
            <a:r>
              <a:rPr lang="en-US" altLang="zh-CN" dirty="0" smtClean="0">
                <a:latin typeface="+mn-ea"/>
                <a:ea typeface="+mn-ea"/>
              </a:rPr>
              <a:t>0x0000</a:t>
            </a:r>
            <a:r>
              <a:rPr lang="zh-CN" altLang="zh-CN" dirty="0" smtClean="0">
                <a:latin typeface="+mn-ea"/>
                <a:ea typeface="+mn-ea"/>
              </a:rPr>
              <a:t>。</a:t>
            </a:r>
          </a:p>
        </p:txBody>
      </p:sp>
    </p:spTree>
    <p:extLst>
      <p:ext uri="{BB962C8B-B14F-4D97-AF65-F5344CB8AC3E}">
        <p14:creationId xmlns:p14="http://schemas.microsoft.com/office/powerpoint/2010/main" val="1920104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a:ln/>
        </p:spPr>
      </p:sp>
      <p:sp>
        <p:nvSpPr>
          <p:cNvPr id="31747"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smtClean="0">
                <a:latin typeface="+mn-ea"/>
                <a:ea typeface="+mn-ea"/>
              </a:rPr>
              <a:t>PPPoE</a:t>
            </a:r>
            <a:r>
              <a:rPr lang="zh-CN" altLang="zh-CN" dirty="0" smtClean="0">
                <a:latin typeface="+mn-ea"/>
                <a:ea typeface="+mn-ea"/>
              </a:rPr>
              <a:t>服务器收到</a:t>
            </a:r>
            <a:r>
              <a:rPr lang="en-US" altLang="zh-CN" dirty="0" smtClean="0">
                <a:latin typeface="+mn-ea"/>
                <a:ea typeface="+mn-ea"/>
              </a:rPr>
              <a:t>PADR</a:t>
            </a:r>
            <a:r>
              <a:rPr lang="zh-CN" altLang="zh-CN" dirty="0" smtClean="0">
                <a:latin typeface="+mn-ea"/>
                <a:ea typeface="+mn-ea"/>
              </a:rPr>
              <a:t>报文后，</a:t>
            </a:r>
            <a:r>
              <a:rPr lang="zh-CN" altLang="en-US" dirty="0" smtClean="0">
                <a:latin typeface="+mn-ea"/>
                <a:ea typeface="+mn-ea"/>
              </a:rPr>
              <a:t>会</a:t>
            </a:r>
            <a:r>
              <a:rPr lang="zh-CN" altLang="zh-CN" dirty="0" smtClean="0">
                <a:latin typeface="+mn-ea"/>
                <a:ea typeface="+mn-ea"/>
              </a:rPr>
              <a:t>生成一个唯一的</a:t>
            </a:r>
            <a:r>
              <a:rPr lang="en-US" altLang="zh-CN" dirty="0" smtClean="0">
                <a:latin typeface="+mn-ea"/>
                <a:ea typeface="+mn-ea"/>
              </a:rPr>
              <a:t>Session ID</a:t>
            </a:r>
            <a:r>
              <a:rPr lang="zh-CN" altLang="zh-CN" dirty="0" smtClean="0">
                <a:latin typeface="+mn-ea"/>
                <a:ea typeface="+mn-ea"/>
              </a:rPr>
              <a:t>来标识和</a:t>
            </a:r>
            <a:r>
              <a:rPr lang="en-US" altLang="zh-CN" dirty="0" smtClean="0">
                <a:latin typeface="+mn-ea"/>
                <a:ea typeface="+mn-ea"/>
              </a:rPr>
              <a:t>PPPoE</a:t>
            </a:r>
            <a:r>
              <a:rPr lang="zh-CN" altLang="zh-CN" dirty="0" smtClean="0">
                <a:latin typeface="+mn-ea"/>
                <a:ea typeface="+mn-ea"/>
              </a:rPr>
              <a:t>客户端的会话，并通过一个</a:t>
            </a:r>
            <a:r>
              <a:rPr lang="en-US" altLang="zh-CN" dirty="0" smtClean="0">
                <a:latin typeface="+mn-ea"/>
                <a:ea typeface="+mn-ea"/>
              </a:rPr>
              <a:t>PADS</a:t>
            </a:r>
            <a:r>
              <a:rPr lang="zh-CN" altLang="zh-CN" dirty="0" smtClean="0">
                <a:latin typeface="+mn-ea"/>
                <a:ea typeface="+mn-ea"/>
              </a:rPr>
              <a:t>报文把</a:t>
            </a:r>
            <a:r>
              <a:rPr lang="en-US" altLang="zh-CN" dirty="0" smtClean="0">
                <a:latin typeface="+mn-ea"/>
                <a:ea typeface="+mn-ea"/>
              </a:rPr>
              <a:t>Session ID</a:t>
            </a:r>
            <a:r>
              <a:rPr lang="zh-CN" altLang="zh-CN" dirty="0" smtClean="0">
                <a:latin typeface="+mn-ea"/>
                <a:ea typeface="+mn-ea"/>
              </a:rPr>
              <a:t>发送给</a:t>
            </a:r>
            <a:r>
              <a:rPr lang="en-US" altLang="zh-CN" dirty="0" smtClean="0">
                <a:latin typeface="+mn-ea"/>
                <a:ea typeface="+mn-ea"/>
              </a:rPr>
              <a:t>PPPoE</a:t>
            </a:r>
            <a:r>
              <a:rPr lang="zh-CN" altLang="zh-CN" dirty="0" smtClean="0">
                <a:latin typeface="+mn-ea"/>
                <a:ea typeface="+mn-ea"/>
              </a:rPr>
              <a:t>客户端。在</a:t>
            </a:r>
            <a:r>
              <a:rPr lang="en-US" altLang="zh-CN" dirty="0" smtClean="0">
                <a:latin typeface="+mn-ea"/>
                <a:ea typeface="+mn-ea"/>
              </a:rPr>
              <a:t>PADS</a:t>
            </a:r>
            <a:r>
              <a:rPr lang="zh-CN" altLang="zh-CN" dirty="0" smtClean="0">
                <a:latin typeface="+mn-ea"/>
                <a:ea typeface="+mn-ea"/>
              </a:rPr>
              <a:t>报文中，目的地址是</a:t>
            </a:r>
            <a:r>
              <a:rPr lang="en-US" altLang="zh-CN" dirty="0" smtClean="0">
                <a:latin typeface="+mn-ea"/>
                <a:ea typeface="+mn-ea"/>
              </a:rPr>
              <a:t>PPPoE</a:t>
            </a:r>
            <a:r>
              <a:rPr lang="zh-CN" altLang="zh-CN" dirty="0" smtClean="0">
                <a:latin typeface="+mn-ea"/>
                <a:ea typeface="+mn-ea"/>
              </a:rPr>
              <a:t>客户端的</a:t>
            </a:r>
            <a:r>
              <a:rPr lang="en-US" altLang="zh-CN" dirty="0" smtClean="0">
                <a:latin typeface="+mn-ea"/>
                <a:ea typeface="+mn-ea"/>
              </a:rPr>
              <a:t>MAC</a:t>
            </a:r>
            <a:r>
              <a:rPr lang="zh-CN" altLang="zh-CN" dirty="0" smtClean="0">
                <a:latin typeface="+mn-ea"/>
                <a:ea typeface="+mn-ea"/>
              </a:rPr>
              <a:t>地址，</a:t>
            </a:r>
            <a:r>
              <a:rPr lang="en-US" altLang="zh-CN" dirty="0" smtClean="0">
                <a:latin typeface="+mn-ea"/>
                <a:ea typeface="+mn-ea"/>
              </a:rPr>
              <a:t>Code</a:t>
            </a:r>
            <a:r>
              <a:rPr lang="zh-CN" altLang="zh-CN" dirty="0" smtClean="0">
                <a:latin typeface="+mn-ea"/>
                <a:ea typeface="+mn-ea"/>
              </a:rPr>
              <a:t>字段为</a:t>
            </a:r>
            <a:r>
              <a:rPr lang="en-US" altLang="zh-CN" dirty="0" smtClean="0">
                <a:latin typeface="+mn-ea"/>
                <a:ea typeface="+mn-ea"/>
              </a:rPr>
              <a:t>0x65</a:t>
            </a:r>
            <a:r>
              <a:rPr lang="zh-CN" altLang="zh-CN" dirty="0" smtClean="0">
                <a:latin typeface="+mn-ea"/>
                <a:ea typeface="+mn-ea"/>
              </a:rPr>
              <a:t>，</a:t>
            </a:r>
            <a:r>
              <a:rPr lang="en-US" altLang="zh-CN" dirty="0" smtClean="0">
                <a:latin typeface="+mn-ea"/>
                <a:ea typeface="+mn-ea"/>
              </a:rPr>
              <a:t>Session ID</a:t>
            </a:r>
            <a:r>
              <a:rPr lang="zh-CN" altLang="zh-CN" dirty="0" smtClean="0">
                <a:latin typeface="+mn-ea"/>
                <a:ea typeface="+mn-ea"/>
              </a:rPr>
              <a:t>字段是</a:t>
            </a:r>
            <a:r>
              <a:rPr lang="en-US" altLang="zh-CN" dirty="0" smtClean="0">
                <a:latin typeface="+mn-ea"/>
                <a:ea typeface="+mn-ea"/>
              </a:rPr>
              <a:t>PPPoE</a:t>
            </a:r>
            <a:r>
              <a:rPr lang="zh-CN" altLang="zh-CN" dirty="0" smtClean="0">
                <a:latin typeface="+mn-ea"/>
                <a:ea typeface="+mn-ea"/>
              </a:rPr>
              <a:t>服务器为本</a:t>
            </a:r>
            <a:r>
              <a:rPr lang="en-US" altLang="zh-CN" dirty="0" smtClean="0">
                <a:latin typeface="+mn-ea"/>
                <a:ea typeface="+mn-ea"/>
              </a:rPr>
              <a:t>PPPoE</a:t>
            </a:r>
            <a:r>
              <a:rPr lang="zh-CN" altLang="zh-CN" dirty="0" smtClean="0">
                <a:latin typeface="+mn-ea"/>
                <a:ea typeface="+mn-ea"/>
              </a:rPr>
              <a:t>会话产生的</a:t>
            </a:r>
            <a:r>
              <a:rPr lang="en-US" altLang="zh-CN" dirty="0" smtClean="0">
                <a:latin typeface="+mn-ea"/>
                <a:ea typeface="+mn-ea"/>
              </a:rPr>
              <a:t>Session ID</a:t>
            </a:r>
            <a:r>
              <a:rPr lang="zh-CN" altLang="zh-CN" dirty="0" smtClean="0">
                <a:latin typeface="+mn-ea"/>
                <a:ea typeface="+mn-ea"/>
              </a:rPr>
              <a:t>。会话建立成功后，</a:t>
            </a:r>
            <a:r>
              <a:rPr lang="en-US" altLang="zh-CN" dirty="0" smtClean="0">
                <a:latin typeface="+mn-ea"/>
                <a:ea typeface="+mn-ea"/>
              </a:rPr>
              <a:t>PPPoE</a:t>
            </a:r>
            <a:r>
              <a:rPr lang="zh-CN" altLang="zh-CN" dirty="0" smtClean="0">
                <a:latin typeface="+mn-ea"/>
                <a:ea typeface="+mn-ea"/>
              </a:rPr>
              <a:t>客户端和服务器进入</a:t>
            </a:r>
            <a:r>
              <a:rPr lang="en-US" altLang="zh-CN" dirty="0" smtClean="0">
                <a:latin typeface="+mn-ea"/>
                <a:ea typeface="+mn-ea"/>
              </a:rPr>
              <a:t>PPPoE</a:t>
            </a:r>
            <a:r>
              <a:rPr lang="zh-CN" altLang="en-US" dirty="0" smtClean="0">
                <a:latin typeface="+mn-ea"/>
                <a:ea typeface="+mn-ea"/>
              </a:rPr>
              <a:t>会话</a:t>
            </a:r>
            <a:r>
              <a:rPr lang="zh-CN" altLang="zh-CN" dirty="0" smtClean="0">
                <a:latin typeface="+mn-ea"/>
                <a:ea typeface="+mn-ea"/>
              </a:rPr>
              <a:t>阶段。</a:t>
            </a:r>
          </a:p>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55302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584200" y="765175"/>
            <a:ext cx="5930900" cy="3336925"/>
          </a:xfrm>
          <a:ln/>
        </p:spPr>
      </p:sp>
      <p:sp>
        <p:nvSpPr>
          <p:cNvPr id="39939" name="备注占位符 2"/>
          <p:cNvSpPr>
            <a:spLocks noGrp="1"/>
          </p:cNvSpPr>
          <p:nvPr>
            <p:ph type="body" idx="1"/>
          </p:nvPr>
        </p:nvSpPr>
        <p:spPr bwMode="auto">
          <a:xfrm>
            <a:off x="584200" y="4638910"/>
            <a:ext cx="5930900" cy="4114800"/>
          </a:xfrm>
        </p:spPr>
        <p:txBody>
          <a:bodyPr wrap="square" numCol="1" anchor="t" anchorCtr="0" compatLnSpc="1">
            <a:prstTxWarp prst="textNoShape">
              <a:avLst/>
            </a:prstTxWarp>
          </a:bodyPr>
          <a:lstStyle/>
          <a:p>
            <a:pPr eaLnBrk="1" hangingPunct="1">
              <a:defRPr/>
            </a:pPr>
            <a:r>
              <a:rPr lang="en-US" altLang="zh-CN" dirty="0" smtClean="0"/>
              <a:t>PPPoE</a:t>
            </a:r>
            <a:r>
              <a:rPr lang="zh-CN" altLang="en-US" dirty="0" smtClean="0"/>
              <a:t>会话阶段可分为两部分：</a:t>
            </a:r>
            <a:r>
              <a:rPr lang="en-US" altLang="zh-CN" dirty="0" smtClean="0"/>
              <a:t>PPP</a:t>
            </a:r>
            <a:r>
              <a:rPr lang="zh-CN" altLang="en-US" dirty="0" smtClean="0"/>
              <a:t>协商阶段和</a:t>
            </a:r>
            <a:r>
              <a:rPr lang="en-US" altLang="zh-CN" dirty="0" smtClean="0"/>
              <a:t>PPP</a:t>
            </a:r>
            <a:r>
              <a:rPr lang="zh-CN" altLang="en-US" dirty="0" smtClean="0"/>
              <a:t>报文传输阶段。</a:t>
            </a:r>
            <a:endParaRPr lang="en-US" altLang="zh-CN" dirty="0" smtClean="0"/>
          </a:p>
          <a:p>
            <a:pPr marL="228600" indent="-228600" eaLnBrk="1" hangingPunct="1">
              <a:buFont typeface="+mj-lt"/>
              <a:buAutoNum type="arabicPeriod"/>
              <a:defRPr/>
            </a:pPr>
            <a:r>
              <a:rPr lang="en-US" altLang="zh-CN" dirty="0" smtClean="0"/>
              <a:t>PPPoE Session</a:t>
            </a:r>
            <a:r>
              <a:rPr lang="zh-CN" altLang="en-US" dirty="0" smtClean="0"/>
              <a:t>上的</a:t>
            </a:r>
            <a:r>
              <a:rPr lang="en-US" altLang="zh-CN" dirty="0" smtClean="0"/>
              <a:t>PPP</a:t>
            </a:r>
            <a:r>
              <a:rPr lang="zh-CN" altLang="en-US" dirty="0" smtClean="0"/>
              <a:t>协商和普通的</a:t>
            </a:r>
            <a:r>
              <a:rPr lang="en-US" altLang="zh-CN" dirty="0" smtClean="0"/>
              <a:t>PPP</a:t>
            </a:r>
            <a:r>
              <a:rPr lang="zh-CN" altLang="en-US" dirty="0" smtClean="0"/>
              <a:t>协商方式一致，分为</a:t>
            </a:r>
            <a:r>
              <a:rPr lang="en-US" altLang="zh-CN" dirty="0" smtClean="0"/>
              <a:t>LCP</a:t>
            </a:r>
            <a:r>
              <a:rPr lang="zh-CN" altLang="en-US" dirty="0" smtClean="0"/>
              <a:t>、认证、</a:t>
            </a:r>
            <a:r>
              <a:rPr lang="en-US" altLang="zh-CN" dirty="0" smtClean="0"/>
              <a:t>NCP</a:t>
            </a:r>
            <a:r>
              <a:rPr lang="zh-CN" altLang="en-US" dirty="0" smtClean="0"/>
              <a:t>三个阶段。</a:t>
            </a:r>
            <a:r>
              <a:rPr lang="en-US" altLang="zh-CN" dirty="0" smtClean="0"/>
              <a:t>LCP</a:t>
            </a:r>
            <a:r>
              <a:rPr lang="zh-CN" altLang="en-US" dirty="0" smtClean="0"/>
              <a:t>阶段主要完成建立、配置和检测数据链路连接。</a:t>
            </a:r>
            <a:r>
              <a:rPr lang="en-US" altLang="zh-CN" dirty="0" smtClean="0"/>
              <a:t>LCP</a:t>
            </a:r>
            <a:r>
              <a:rPr lang="zh-CN" altLang="en-US" dirty="0" smtClean="0"/>
              <a:t>协商成功后，开始进行认证，认证协议类型由</a:t>
            </a:r>
            <a:r>
              <a:rPr lang="en-US" altLang="zh-CN" dirty="0" smtClean="0"/>
              <a:t>LCP</a:t>
            </a:r>
            <a:r>
              <a:rPr lang="zh-CN" altLang="en-US" dirty="0" smtClean="0"/>
              <a:t>协商结果决定。认证成功后，</a:t>
            </a:r>
            <a:r>
              <a:rPr lang="en-US" altLang="zh-CN" dirty="0" smtClean="0"/>
              <a:t>PPP</a:t>
            </a:r>
            <a:r>
              <a:rPr lang="zh-CN" altLang="en-US" dirty="0" smtClean="0"/>
              <a:t>进入</a:t>
            </a:r>
            <a:r>
              <a:rPr lang="en-US" altLang="zh-CN" dirty="0" smtClean="0"/>
              <a:t>NCP</a:t>
            </a:r>
            <a:r>
              <a:rPr lang="zh-CN" altLang="en-US" dirty="0" smtClean="0"/>
              <a:t>阶段，</a:t>
            </a:r>
            <a:r>
              <a:rPr lang="en-US" altLang="zh-CN" dirty="0" smtClean="0"/>
              <a:t>NCP</a:t>
            </a:r>
            <a:r>
              <a:rPr lang="zh-CN" altLang="en-US" dirty="0" smtClean="0"/>
              <a:t>是一个协议族，用于配置不同的网络层协议，常用的是</a:t>
            </a:r>
            <a:r>
              <a:rPr lang="en-US" altLang="zh-CN" dirty="0" smtClean="0"/>
              <a:t>IP</a:t>
            </a:r>
            <a:r>
              <a:rPr lang="zh-CN" altLang="en-US" dirty="0" smtClean="0"/>
              <a:t>控制协议（</a:t>
            </a:r>
            <a:r>
              <a:rPr lang="en-US" altLang="zh-CN" dirty="0" smtClean="0"/>
              <a:t>IPCP</a:t>
            </a:r>
            <a:r>
              <a:rPr lang="zh-CN" altLang="en-US" dirty="0" smtClean="0"/>
              <a:t>），它负责配置用户的</a:t>
            </a:r>
            <a:r>
              <a:rPr lang="en-US" altLang="zh-CN" dirty="0" smtClean="0"/>
              <a:t>IP</a:t>
            </a:r>
            <a:r>
              <a:rPr lang="zh-CN" altLang="en-US" dirty="0" smtClean="0"/>
              <a:t>地址和</a:t>
            </a:r>
            <a:r>
              <a:rPr lang="en-US" altLang="zh-CN" dirty="0" smtClean="0"/>
              <a:t>DNS</a:t>
            </a:r>
            <a:r>
              <a:rPr lang="zh-CN" altLang="en-US" dirty="0" smtClean="0"/>
              <a:t>服务器地址等。</a:t>
            </a:r>
          </a:p>
          <a:p>
            <a:pPr marL="228600" indent="-228600" eaLnBrk="1" hangingPunct="1">
              <a:buFont typeface="+mj-lt"/>
              <a:buAutoNum type="arabicPeriod"/>
              <a:defRPr/>
            </a:pPr>
            <a:r>
              <a:rPr lang="en-US" altLang="zh-CN" dirty="0" smtClean="0"/>
              <a:t>PPPoE Session</a:t>
            </a:r>
            <a:r>
              <a:rPr lang="zh-CN" altLang="en-US" dirty="0" smtClean="0"/>
              <a:t>的</a:t>
            </a:r>
            <a:r>
              <a:rPr lang="en-US" altLang="zh-CN" dirty="0" smtClean="0"/>
              <a:t>PPP</a:t>
            </a:r>
            <a:r>
              <a:rPr lang="zh-CN" altLang="en-US" dirty="0" smtClean="0"/>
              <a:t>协商成功后，就可以承载</a:t>
            </a:r>
            <a:r>
              <a:rPr lang="en-US" altLang="zh-CN" dirty="0" smtClean="0"/>
              <a:t>PPP</a:t>
            </a:r>
            <a:r>
              <a:rPr lang="zh-CN" altLang="en-US" dirty="0" smtClean="0"/>
              <a:t>数据报文。在这一阶段传输的数据包中必须包含在发现阶段确定的</a:t>
            </a:r>
            <a:r>
              <a:rPr lang="en-US" altLang="zh-CN" dirty="0" smtClean="0"/>
              <a:t>Session ID</a:t>
            </a:r>
            <a:r>
              <a:rPr lang="zh-CN" altLang="en-US" dirty="0" smtClean="0"/>
              <a:t>并保持不变。</a:t>
            </a:r>
          </a:p>
        </p:txBody>
      </p:sp>
    </p:spTree>
    <p:extLst>
      <p:ext uri="{BB962C8B-B14F-4D97-AF65-F5344CB8AC3E}">
        <p14:creationId xmlns:p14="http://schemas.microsoft.com/office/powerpoint/2010/main" val="4052967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584200" y="765175"/>
            <a:ext cx="5930900" cy="3336925"/>
          </a:xfrm>
          <a:ln/>
        </p:spPr>
      </p:sp>
      <p:sp>
        <p:nvSpPr>
          <p:cNvPr id="35843"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smtClean="0">
                <a:latin typeface="+mn-ea"/>
                <a:ea typeface="+mn-ea"/>
              </a:rPr>
              <a:t>当</a:t>
            </a:r>
            <a:r>
              <a:rPr lang="en-US" altLang="zh-CN" dirty="0" smtClean="0">
                <a:latin typeface="+mn-ea"/>
                <a:ea typeface="+mn-ea"/>
              </a:rPr>
              <a:t>PPPOE</a:t>
            </a:r>
            <a:r>
              <a:rPr lang="zh-CN" altLang="zh-CN" dirty="0" smtClean="0">
                <a:latin typeface="+mn-ea"/>
                <a:ea typeface="+mn-ea"/>
              </a:rPr>
              <a:t>客户端希望关闭连接时，可以向</a:t>
            </a:r>
            <a:r>
              <a:rPr lang="en-US" altLang="zh-CN" dirty="0" smtClean="0">
                <a:latin typeface="+mn-ea"/>
                <a:ea typeface="+mn-ea"/>
              </a:rPr>
              <a:t>PPPOE</a:t>
            </a:r>
            <a:r>
              <a:rPr lang="zh-CN" altLang="zh-CN" dirty="0" smtClean="0">
                <a:latin typeface="+mn-ea"/>
                <a:ea typeface="+mn-ea"/>
              </a:rPr>
              <a:t>服务器端发送一个</a:t>
            </a:r>
            <a:r>
              <a:rPr lang="en-US" altLang="zh-CN" dirty="0" smtClean="0">
                <a:latin typeface="+mn-ea"/>
                <a:ea typeface="+mn-ea"/>
              </a:rPr>
              <a:t>PADT</a:t>
            </a:r>
            <a:r>
              <a:rPr lang="zh-CN" altLang="zh-CN" dirty="0" smtClean="0">
                <a:latin typeface="+mn-ea"/>
                <a:ea typeface="+mn-ea"/>
              </a:rPr>
              <a:t>报文</a:t>
            </a:r>
            <a:r>
              <a:rPr lang="zh-CN" altLang="en-US" dirty="0" smtClean="0">
                <a:latin typeface="+mn-ea"/>
                <a:ea typeface="+mn-ea"/>
              </a:rPr>
              <a:t>。</a:t>
            </a:r>
            <a:r>
              <a:rPr lang="zh-CN" altLang="zh-CN" dirty="0" smtClean="0">
                <a:latin typeface="+mn-ea"/>
                <a:ea typeface="+mn-ea"/>
              </a:rPr>
              <a:t>同样，如果</a:t>
            </a:r>
            <a:r>
              <a:rPr lang="en-US" altLang="zh-CN" dirty="0" smtClean="0">
                <a:latin typeface="+mn-ea"/>
                <a:ea typeface="+mn-ea"/>
              </a:rPr>
              <a:t>PPPOE</a:t>
            </a:r>
            <a:r>
              <a:rPr lang="zh-CN" altLang="zh-CN" dirty="0" smtClean="0">
                <a:latin typeface="+mn-ea"/>
                <a:ea typeface="+mn-ea"/>
              </a:rPr>
              <a:t>服务器端希望关闭连接时，也可以向</a:t>
            </a:r>
            <a:r>
              <a:rPr lang="en-US" altLang="zh-CN" dirty="0" smtClean="0">
                <a:latin typeface="+mn-ea"/>
                <a:ea typeface="+mn-ea"/>
              </a:rPr>
              <a:t>PPPOE</a:t>
            </a:r>
            <a:r>
              <a:rPr lang="zh-CN" altLang="zh-CN" dirty="0" smtClean="0">
                <a:latin typeface="+mn-ea"/>
                <a:ea typeface="+mn-ea"/>
              </a:rPr>
              <a:t>客户端发送一个</a:t>
            </a:r>
            <a:r>
              <a:rPr lang="en-US" altLang="zh-CN" dirty="0" smtClean="0">
                <a:latin typeface="+mn-ea"/>
                <a:ea typeface="+mn-ea"/>
              </a:rPr>
              <a:t>PADT</a:t>
            </a:r>
            <a:r>
              <a:rPr lang="zh-CN" altLang="zh-CN" dirty="0" smtClean="0">
                <a:latin typeface="+mn-ea"/>
                <a:ea typeface="+mn-ea"/>
              </a:rPr>
              <a:t>报文，此报文用于关闭连接。</a:t>
            </a:r>
          </a:p>
          <a:p>
            <a:pPr eaLnBrk="1" hangingPunct="1"/>
            <a:r>
              <a:rPr lang="zh-CN" altLang="zh-CN" dirty="0" smtClean="0">
                <a:latin typeface="+mn-ea"/>
                <a:ea typeface="+mn-ea"/>
              </a:rPr>
              <a:t>在</a:t>
            </a:r>
            <a:r>
              <a:rPr lang="en-US" altLang="zh-CN" dirty="0" smtClean="0">
                <a:latin typeface="+mn-ea"/>
                <a:ea typeface="+mn-ea"/>
              </a:rPr>
              <a:t>PADT</a:t>
            </a:r>
            <a:r>
              <a:rPr lang="zh-CN" altLang="zh-CN" dirty="0" smtClean="0">
                <a:latin typeface="+mn-ea"/>
                <a:ea typeface="+mn-ea"/>
              </a:rPr>
              <a:t>报文中，目的</a:t>
            </a:r>
            <a:r>
              <a:rPr lang="en-US" altLang="zh-CN" dirty="0" smtClean="0">
                <a:latin typeface="+mn-ea"/>
                <a:ea typeface="+mn-ea"/>
              </a:rPr>
              <a:t>MAC</a:t>
            </a:r>
            <a:r>
              <a:rPr lang="zh-CN" altLang="zh-CN" dirty="0" smtClean="0">
                <a:latin typeface="+mn-ea"/>
                <a:ea typeface="+mn-ea"/>
              </a:rPr>
              <a:t>地址为单播地址，</a:t>
            </a:r>
            <a:r>
              <a:rPr lang="en-US" altLang="zh-CN" dirty="0" smtClean="0">
                <a:latin typeface="+mn-ea"/>
                <a:ea typeface="+mn-ea"/>
              </a:rPr>
              <a:t>Session ID</a:t>
            </a:r>
            <a:r>
              <a:rPr lang="zh-CN" altLang="zh-CN" dirty="0" smtClean="0">
                <a:latin typeface="+mn-ea"/>
                <a:ea typeface="+mn-ea"/>
              </a:rPr>
              <a:t>为希望关闭的连接的</a:t>
            </a:r>
            <a:r>
              <a:rPr lang="en-US" altLang="zh-CN" dirty="0" smtClean="0">
                <a:latin typeface="+mn-ea"/>
                <a:ea typeface="+mn-ea"/>
              </a:rPr>
              <a:t>Session ID</a:t>
            </a:r>
            <a:r>
              <a:rPr lang="zh-CN" altLang="zh-CN" dirty="0" smtClean="0">
                <a:latin typeface="+mn-ea"/>
                <a:ea typeface="+mn-ea"/>
              </a:rPr>
              <a:t>。一旦收到一个</a:t>
            </a:r>
            <a:r>
              <a:rPr lang="en-US" altLang="zh-CN" dirty="0" smtClean="0">
                <a:latin typeface="+mn-ea"/>
                <a:ea typeface="+mn-ea"/>
              </a:rPr>
              <a:t>PADT</a:t>
            </a:r>
            <a:r>
              <a:rPr lang="zh-CN" altLang="zh-CN" dirty="0" smtClean="0">
                <a:latin typeface="+mn-ea"/>
                <a:ea typeface="+mn-ea"/>
              </a:rPr>
              <a:t>报文之后，连接随即关闭。</a:t>
            </a:r>
            <a:endParaRPr lang="zh-CN" altLang="en-US" dirty="0" smtClean="0">
              <a:latin typeface="+mn-ea"/>
              <a:ea typeface="+mn-ea"/>
            </a:endParaRPr>
          </a:p>
          <a:p>
            <a:pPr eaLnBrk="1" hangingPunct="1"/>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6993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zh-CN" smtClean="0"/>
              <a:t>用户客户端向</a:t>
            </a:r>
            <a:r>
              <a:rPr lang="zh-CN" altLang="en-US" smtClean="0"/>
              <a:t>服务器</a:t>
            </a:r>
            <a:r>
              <a:rPr lang="zh-CN" altLang="zh-CN" smtClean="0"/>
              <a:t>发送一个</a:t>
            </a:r>
            <a:r>
              <a:rPr lang="en-US" altLang="zh-CN" smtClean="0"/>
              <a:t>PADI</a:t>
            </a:r>
            <a:r>
              <a:rPr lang="zh-CN" altLang="zh-CN" smtClean="0"/>
              <a:t>报文，开始</a:t>
            </a:r>
            <a:r>
              <a:rPr lang="en-US" altLang="zh-CN" smtClean="0"/>
              <a:t>PPPOE</a:t>
            </a:r>
            <a:r>
              <a:rPr lang="zh-CN" altLang="zh-CN" smtClean="0"/>
              <a:t>接入。</a:t>
            </a:r>
          </a:p>
          <a:p>
            <a:r>
              <a:rPr lang="zh-CN" altLang="zh-CN" smtClean="0"/>
              <a:t>服务器向客户端发送</a:t>
            </a:r>
            <a:r>
              <a:rPr lang="en-US" altLang="zh-CN" smtClean="0"/>
              <a:t>PADO</a:t>
            </a:r>
            <a:r>
              <a:rPr lang="zh-CN" altLang="zh-CN" smtClean="0"/>
              <a:t>报文。</a:t>
            </a:r>
          </a:p>
          <a:p>
            <a:r>
              <a:rPr lang="zh-CN" altLang="zh-CN" smtClean="0"/>
              <a:t>客户端根据回应，发起</a:t>
            </a:r>
            <a:r>
              <a:rPr lang="en-US" altLang="zh-CN" smtClean="0"/>
              <a:t>PADR</a:t>
            </a:r>
            <a:r>
              <a:rPr lang="zh-CN" altLang="zh-CN" smtClean="0"/>
              <a:t>请求给</a:t>
            </a:r>
            <a:r>
              <a:rPr lang="zh-CN" altLang="en-US" smtClean="0"/>
              <a:t>服务器</a:t>
            </a:r>
            <a:r>
              <a:rPr lang="zh-CN" altLang="zh-CN" smtClean="0"/>
              <a:t>。</a:t>
            </a:r>
          </a:p>
          <a:p>
            <a:r>
              <a:rPr lang="zh-CN" altLang="en-US" smtClean="0"/>
              <a:t>服务器</a:t>
            </a:r>
            <a:r>
              <a:rPr lang="zh-CN" altLang="zh-CN" smtClean="0"/>
              <a:t>产生一个</a:t>
            </a:r>
            <a:r>
              <a:rPr lang="en-US" altLang="zh-CN" smtClean="0"/>
              <a:t>Session ID</a:t>
            </a:r>
            <a:r>
              <a:rPr lang="zh-CN" altLang="zh-CN" smtClean="0"/>
              <a:t>，通过</a:t>
            </a:r>
            <a:r>
              <a:rPr lang="en-US" altLang="zh-CN" smtClean="0"/>
              <a:t>PADS</a:t>
            </a:r>
            <a:r>
              <a:rPr lang="zh-CN" altLang="zh-CN" smtClean="0"/>
              <a:t>发给客户端。</a:t>
            </a:r>
          </a:p>
          <a:p>
            <a:r>
              <a:rPr lang="zh-CN" altLang="zh-CN" smtClean="0"/>
              <a:t>客户端和</a:t>
            </a:r>
            <a:r>
              <a:rPr lang="zh-CN" altLang="en-US" smtClean="0"/>
              <a:t>服务器</a:t>
            </a:r>
            <a:r>
              <a:rPr lang="zh-CN" altLang="zh-CN" smtClean="0"/>
              <a:t>之间进行</a:t>
            </a:r>
            <a:r>
              <a:rPr lang="en-US" altLang="zh-CN" smtClean="0"/>
              <a:t>PPP</a:t>
            </a:r>
            <a:r>
              <a:rPr lang="zh-CN" altLang="zh-CN" smtClean="0"/>
              <a:t>的</a:t>
            </a:r>
            <a:r>
              <a:rPr lang="en-US" altLang="zh-CN" smtClean="0"/>
              <a:t>LCP</a:t>
            </a:r>
            <a:r>
              <a:rPr lang="zh-CN" altLang="zh-CN" smtClean="0"/>
              <a:t>协商，建立链路层通信。同时，协商使用</a:t>
            </a:r>
            <a:r>
              <a:rPr lang="en-US" altLang="zh-CN" smtClean="0"/>
              <a:t>CHAP</a:t>
            </a:r>
            <a:r>
              <a:rPr lang="zh-CN" altLang="zh-CN" smtClean="0"/>
              <a:t>认证方式。</a:t>
            </a:r>
          </a:p>
          <a:p>
            <a:r>
              <a:rPr lang="zh-CN" altLang="en-US" smtClean="0"/>
              <a:t>服务器</a:t>
            </a:r>
            <a:r>
              <a:rPr lang="zh-CN" altLang="zh-CN" smtClean="0"/>
              <a:t>通过</a:t>
            </a:r>
            <a:r>
              <a:rPr lang="en-US" altLang="zh-CN" smtClean="0"/>
              <a:t>Challenge</a:t>
            </a:r>
            <a:r>
              <a:rPr lang="zh-CN" altLang="zh-CN" smtClean="0"/>
              <a:t>报文发送给认证客户端</a:t>
            </a:r>
            <a:r>
              <a:rPr lang="zh-CN" altLang="en-US" smtClean="0"/>
              <a:t>，</a:t>
            </a:r>
            <a:r>
              <a:rPr lang="zh-CN" altLang="zh-CN" smtClean="0"/>
              <a:t>提供一个</a:t>
            </a:r>
            <a:r>
              <a:rPr lang="en-US" altLang="zh-CN" smtClean="0"/>
              <a:t>128bit</a:t>
            </a:r>
            <a:r>
              <a:rPr lang="zh-CN" altLang="zh-CN" smtClean="0"/>
              <a:t>的</a:t>
            </a:r>
            <a:r>
              <a:rPr lang="en-US" altLang="zh-CN" smtClean="0"/>
              <a:t>Challenge</a:t>
            </a:r>
            <a:r>
              <a:rPr lang="zh-CN" altLang="zh-CN" smtClean="0"/>
              <a:t>。</a:t>
            </a:r>
          </a:p>
          <a:p>
            <a:r>
              <a:rPr lang="zh-CN" altLang="zh-CN" smtClean="0"/>
              <a:t>客户端收到</a:t>
            </a:r>
            <a:r>
              <a:rPr lang="en-US" altLang="zh-CN" smtClean="0"/>
              <a:t>Challenge</a:t>
            </a:r>
            <a:r>
              <a:rPr lang="zh-CN" altLang="zh-CN" smtClean="0"/>
              <a:t>报文后，</a:t>
            </a:r>
            <a:r>
              <a:rPr lang="zh-CN" altLang="en-US" smtClean="0"/>
              <a:t>并</a:t>
            </a:r>
            <a:r>
              <a:rPr lang="zh-CN" altLang="zh-CN" smtClean="0"/>
              <a:t>将密码和</a:t>
            </a:r>
            <a:r>
              <a:rPr lang="en-US" altLang="zh-CN" smtClean="0"/>
              <a:t>Challenge</a:t>
            </a:r>
            <a:r>
              <a:rPr lang="zh-CN" altLang="zh-CN" smtClean="0"/>
              <a:t>做</a:t>
            </a:r>
            <a:r>
              <a:rPr lang="en-US" altLang="zh-CN" smtClean="0"/>
              <a:t>MD5</a:t>
            </a:r>
            <a:r>
              <a:rPr lang="zh-CN" altLang="zh-CN" smtClean="0"/>
              <a:t>算法</a:t>
            </a:r>
            <a:r>
              <a:rPr lang="zh-CN" altLang="en-US" smtClean="0"/>
              <a:t>运算</a:t>
            </a:r>
            <a:r>
              <a:rPr lang="zh-CN" altLang="zh-CN" smtClean="0"/>
              <a:t>后，在</a:t>
            </a:r>
            <a:r>
              <a:rPr lang="en-US" altLang="zh-CN" smtClean="0"/>
              <a:t>Response</a:t>
            </a:r>
            <a:r>
              <a:rPr lang="zh-CN" altLang="zh-CN" smtClean="0"/>
              <a:t>回应报文中把</a:t>
            </a:r>
            <a:r>
              <a:rPr lang="zh-CN" altLang="en-US" smtClean="0"/>
              <a:t>结果</a:t>
            </a:r>
            <a:r>
              <a:rPr lang="zh-CN" altLang="zh-CN" smtClean="0"/>
              <a:t>发送给</a:t>
            </a:r>
            <a:r>
              <a:rPr lang="zh-CN" altLang="en-US" smtClean="0"/>
              <a:t>服务器</a:t>
            </a:r>
            <a:r>
              <a:rPr lang="zh-CN" altLang="zh-CN" smtClean="0"/>
              <a:t>。</a:t>
            </a:r>
          </a:p>
          <a:p>
            <a:r>
              <a:rPr lang="zh-CN" altLang="en-US" smtClean="0"/>
              <a:t>服务器</a:t>
            </a:r>
            <a:r>
              <a:rPr lang="zh-CN" altLang="zh-CN" smtClean="0"/>
              <a:t>根据用户</a:t>
            </a:r>
            <a:r>
              <a:rPr lang="zh-CN" altLang="en-US" smtClean="0"/>
              <a:t>发送的</a:t>
            </a:r>
            <a:r>
              <a:rPr lang="zh-CN" altLang="zh-CN" smtClean="0"/>
              <a:t>信息判断用户是否合法，然后回应认证成功</a:t>
            </a:r>
            <a:r>
              <a:rPr lang="en-US" altLang="zh-CN" smtClean="0"/>
              <a:t>/</a:t>
            </a:r>
            <a:r>
              <a:rPr lang="zh-CN" altLang="zh-CN" smtClean="0"/>
              <a:t>失败报文</a:t>
            </a:r>
            <a:r>
              <a:rPr lang="zh-CN" altLang="en-US" smtClean="0"/>
              <a:t>，</a:t>
            </a:r>
            <a:r>
              <a:rPr lang="zh-CN" altLang="zh-CN" smtClean="0"/>
              <a:t>将认证结果返回给客户端。</a:t>
            </a:r>
            <a:endParaRPr lang="en-US" altLang="zh-CN" smtClean="0"/>
          </a:p>
          <a:p>
            <a:r>
              <a:rPr lang="zh-CN" altLang="zh-CN" smtClean="0"/>
              <a:t>进行</a:t>
            </a:r>
            <a:r>
              <a:rPr lang="en-US" altLang="zh-CN" smtClean="0"/>
              <a:t>NCP</a:t>
            </a:r>
            <a:r>
              <a:rPr lang="zh-CN" altLang="zh-CN" smtClean="0"/>
              <a:t>（如</a:t>
            </a:r>
            <a:r>
              <a:rPr lang="en-US" altLang="zh-CN" smtClean="0"/>
              <a:t>IPCP</a:t>
            </a:r>
            <a:r>
              <a:rPr lang="zh-CN" altLang="zh-CN" smtClean="0"/>
              <a:t>）协商，通过</a:t>
            </a:r>
            <a:r>
              <a:rPr lang="zh-CN" altLang="en-US" smtClean="0"/>
              <a:t>服务器</a:t>
            </a:r>
            <a:r>
              <a:rPr lang="zh-CN" altLang="zh-CN" smtClean="0"/>
              <a:t>获取到规划的</a:t>
            </a:r>
            <a:r>
              <a:rPr lang="en-US" altLang="zh-CN" smtClean="0"/>
              <a:t>IP</a:t>
            </a:r>
            <a:r>
              <a:rPr lang="zh-CN" altLang="zh-CN" smtClean="0"/>
              <a:t>地址等参数。</a:t>
            </a:r>
            <a:endParaRPr lang="zh-CN" altLang="en-US"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722242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584200" y="765175"/>
            <a:ext cx="5930900" cy="3336925"/>
          </a:xfrm>
          <a:ln/>
        </p:spPr>
      </p:sp>
      <p:sp>
        <p:nvSpPr>
          <p:cNvPr id="39939"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smtClean="0">
                <a:latin typeface="+mn-ea"/>
                <a:ea typeface="+mn-ea"/>
              </a:rPr>
              <a:t>PPPoE</a:t>
            </a:r>
            <a:r>
              <a:rPr lang="zh-CN" altLang="zh-CN" dirty="0" smtClean="0">
                <a:latin typeface="+mn-ea"/>
                <a:ea typeface="+mn-ea"/>
              </a:rPr>
              <a:t>客户端配置包括三</a:t>
            </a:r>
            <a:r>
              <a:rPr lang="zh-CN" altLang="en-US" dirty="0" smtClean="0">
                <a:latin typeface="+mn-ea"/>
                <a:ea typeface="+mn-ea"/>
              </a:rPr>
              <a:t>个</a:t>
            </a:r>
            <a:r>
              <a:rPr lang="zh-CN" altLang="zh-CN" dirty="0" smtClean="0">
                <a:latin typeface="+mn-ea"/>
                <a:ea typeface="+mn-ea"/>
              </a:rPr>
              <a:t>步骤。</a:t>
            </a:r>
            <a:endParaRPr lang="en-US" altLang="zh-CN" dirty="0" smtClean="0">
              <a:latin typeface="+mn-ea"/>
              <a:ea typeface="+mn-ea"/>
            </a:endParaRPr>
          </a:p>
          <a:p>
            <a:pPr eaLnBrk="1" hangingPunct="1"/>
            <a:r>
              <a:rPr lang="zh-CN" altLang="zh-CN" dirty="0" smtClean="0">
                <a:latin typeface="+mn-ea"/>
                <a:ea typeface="+mn-ea"/>
              </a:rPr>
              <a:t>首先需要配置一个拨号接口。</a:t>
            </a:r>
            <a:endParaRPr lang="en-US" altLang="zh-CN" dirty="0" smtClean="0">
              <a:latin typeface="+mn-ea"/>
              <a:ea typeface="+mn-ea"/>
            </a:endParaRPr>
          </a:p>
          <a:p>
            <a:pPr eaLnBrk="1" hangingPunct="1"/>
            <a:r>
              <a:rPr lang="en-US" altLang="zh-CN" b="1" dirty="0" smtClean="0">
                <a:latin typeface="+mn-ea"/>
                <a:ea typeface="+mn-ea"/>
              </a:rPr>
              <a:t>dialer-rule</a:t>
            </a:r>
            <a:r>
              <a:rPr lang="zh-CN" altLang="zh-CN" dirty="0" smtClean="0">
                <a:latin typeface="+mn-ea"/>
                <a:ea typeface="+mn-ea"/>
              </a:rPr>
              <a:t>命令用于进入</a:t>
            </a:r>
            <a:r>
              <a:rPr lang="en-US" altLang="zh-CN" dirty="0" smtClean="0">
                <a:latin typeface="+mn-ea"/>
                <a:ea typeface="+mn-ea"/>
              </a:rPr>
              <a:t>Dialer-rule</a:t>
            </a:r>
            <a:r>
              <a:rPr lang="zh-CN" altLang="zh-CN" dirty="0" smtClean="0">
                <a:latin typeface="+mn-ea"/>
                <a:ea typeface="+mn-ea"/>
              </a:rPr>
              <a:t>视图，在该视图下，可以通过拨号规则来配置发起</a:t>
            </a:r>
            <a:r>
              <a:rPr lang="en-US" altLang="zh-CN" dirty="0" smtClean="0">
                <a:latin typeface="+mn-ea"/>
                <a:ea typeface="+mn-ea"/>
              </a:rPr>
              <a:t>PPPoE</a:t>
            </a:r>
            <a:r>
              <a:rPr lang="zh-CN" altLang="zh-CN" dirty="0" smtClean="0">
                <a:latin typeface="+mn-ea"/>
                <a:ea typeface="+mn-ea"/>
              </a:rPr>
              <a:t>会话的条件。</a:t>
            </a:r>
            <a:endParaRPr lang="en-US" altLang="zh-CN" dirty="0" smtClean="0">
              <a:latin typeface="+mn-ea"/>
              <a:ea typeface="+mn-ea"/>
            </a:endParaRPr>
          </a:p>
          <a:p>
            <a:pPr eaLnBrk="1" hangingPunct="1"/>
            <a:r>
              <a:rPr lang="en-US" altLang="zh-CN" b="1" dirty="0" smtClean="0">
                <a:latin typeface="+mn-ea"/>
                <a:ea typeface="+mn-ea"/>
              </a:rPr>
              <a:t>interface dialer </a:t>
            </a:r>
            <a:r>
              <a:rPr lang="en-US" altLang="zh-CN" i="1" dirty="0" smtClean="0">
                <a:latin typeface="+mn-ea"/>
                <a:ea typeface="+mn-ea"/>
              </a:rPr>
              <a:t>number</a:t>
            </a:r>
            <a:r>
              <a:rPr lang="zh-CN" altLang="en-US" dirty="0" smtClean="0">
                <a:latin typeface="+mn-ea"/>
                <a:ea typeface="+mn-ea"/>
              </a:rPr>
              <a:t>命令用来创建并进入</a:t>
            </a:r>
            <a:r>
              <a:rPr lang="en-US" altLang="zh-CN" dirty="0" smtClean="0">
                <a:latin typeface="+mn-ea"/>
                <a:ea typeface="+mn-ea"/>
              </a:rPr>
              <a:t>Dialer</a:t>
            </a:r>
            <a:r>
              <a:rPr lang="zh-CN" altLang="en-US" dirty="0" smtClean="0">
                <a:latin typeface="+mn-ea"/>
                <a:ea typeface="+mn-ea"/>
              </a:rPr>
              <a:t>接口。</a:t>
            </a:r>
            <a:endParaRPr lang="en-US" altLang="zh-CN" dirty="0" smtClean="0">
              <a:latin typeface="+mn-ea"/>
              <a:ea typeface="+mn-ea"/>
            </a:endParaRPr>
          </a:p>
          <a:p>
            <a:pPr eaLnBrk="1" hangingPunct="1"/>
            <a:r>
              <a:rPr lang="en-US" altLang="zh-CN" b="1" dirty="0" smtClean="0">
                <a:latin typeface="+mn-ea"/>
                <a:ea typeface="+mn-ea"/>
              </a:rPr>
              <a:t>dialer user </a:t>
            </a:r>
            <a:r>
              <a:rPr lang="en-US" altLang="zh-CN" i="1" dirty="0" smtClean="0">
                <a:latin typeface="+mn-ea"/>
                <a:ea typeface="+mn-ea"/>
              </a:rPr>
              <a:t>user-name</a:t>
            </a:r>
            <a:r>
              <a:rPr lang="zh-CN" altLang="zh-CN" dirty="0" smtClean="0">
                <a:latin typeface="+mn-ea"/>
                <a:ea typeface="+mn-ea"/>
              </a:rPr>
              <a:t>命令用于配置对端用户名，这个用户名必须与对端服务器上的</a:t>
            </a:r>
            <a:r>
              <a:rPr lang="en-US" altLang="zh-CN" dirty="0" smtClean="0">
                <a:latin typeface="+mn-ea"/>
                <a:ea typeface="+mn-ea"/>
              </a:rPr>
              <a:t>PPP</a:t>
            </a:r>
            <a:r>
              <a:rPr lang="zh-CN" altLang="zh-CN" dirty="0" smtClean="0">
                <a:latin typeface="+mn-ea"/>
                <a:ea typeface="+mn-ea"/>
              </a:rPr>
              <a:t>用户名相同。</a:t>
            </a:r>
            <a:endParaRPr lang="en-US" altLang="zh-CN" dirty="0" smtClean="0">
              <a:latin typeface="+mn-ea"/>
              <a:ea typeface="+mn-ea"/>
            </a:endParaRPr>
          </a:p>
          <a:p>
            <a:pPr eaLnBrk="1" hangingPunct="1"/>
            <a:r>
              <a:rPr lang="en-US" altLang="zh-CN" b="1" dirty="0" smtClean="0">
                <a:latin typeface="+mn-ea"/>
                <a:ea typeface="+mn-ea"/>
              </a:rPr>
              <a:t>dialer-group </a:t>
            </a:r>
            <a:r>
              <a:rPr lang="en-US" altLang="zh-CN" i="1" dirty="0" smtClean="0">
                <a:latin typeface="+mn-ea"/>
                <a:ea typeface="+mn-ea"/>
              </a:rPr>
              <a:t>group-number</a:t>
            </a:r>
            <a:r>
              <a:rPr lang="zh-CN" altLang="en-US" dirty="0" smtClean="0">
                <a:latin typeface="+mn-ea"/>
                <a:ea typeface="+mn-ea"/>
              </a:rPr>
              <a:t>命令用来将接口置于一个拨号访问组。</a:t>
            </a:r>
            <a:endParaRPr lang="en-US" altLang="zh-CN" dirty="0" smtClean="0">
              <a:latin typeface="+mn-ea"/>
              <a:ea typeface="+mn-ea"/>
            </a:endParaRPr>
          </a:p>
          <a:p>
            <a:pPr eaLnBrk="1" hangingPunct="1"/>
            <a:r>
              <a:rPr lang="en-US" altLang="zh-CN" b="1" dirty="0" smtClean="0">
                <a:latin typeface="+mn-ea"/>
                <a:ea typeface="+mn-ea"/>
              </a:rPr>
              <a:t>dialer bundle</a:t>
            </a:r>
            <a:r>
              <a:rPr lang="en-US" altLang="zh-CN" dirty="0" smtClean="0">
                <a:latin typeface="+mn-ea"/>
                <a:ea typeface="+mn-ea"/>
              </a:rPr>
              <a:t> </a:t>
            </a:r>
            <a:r>
              <a:rPr lang="en-US" altLang="zh-CN" i="1" dirty="0" smtClean="0">
                <a:latin typeface="+mn-ea"/>
                <a:ea typeface="+mn-ea"/>
              </a:rPr>
              <a:t>number</a:t>
            </a:r>
            <a:r>
              <a:rPr lang="zh-CN" altLang="en-US" dirty="0" smtClean="0">
                <a:latin typeface="+mn-ea"/>
                <a:ea typeface="+mn-ea"/>
              </a:rPr>
              <a:t>命令用来指定</a:t>
            </a:r>
            <a:r>
              <a:rPr lang="en-US" altLang="zh-CN" dirty="0" smtClean="0">
                <a:latin typeface="+mn-ea"/>
                <a:ea typeface="+mn-ea"/>
              </a:rPr>
              <a:t>Dialer</a:t>
            </a:r>
            <a:r>
              <a:rPr lang="zh-CN" altLang="en-US" dirty="0" smtClean="0">
                <a:latin typeface="+mn-ea"/>
                <a:ea typeface="+mn-ea"/>
              </a:rPr>
              <a:t>接口使用的</a:t>
            </a:r>
            <a:r>
              <a:rPr lang="en-US" altLang="zh-CN" dirty="0" smtClean="0">
                <a:latin typeface="+mn-ea"/>
                <a:ea typeface="+mn-ea"/>
              </a:rPr>
              <a:t>Dialer bundle</a:t>
            </a:r>
            <a:r>
              <a:rPr lang="zh-CN" altLang="en-US" dirty="0" smtClean="0">
                <a:latin typeface="+mn-ea"/>
                <a:ea typeface="+mn-ea"/>
              </a:rPr>
              <a:t>。设备通过</a:t>
            </a:r>
            <a:r>
              <a:rPr lang="en-US" altLang="zh-CN" dirty="0" smtClean="0">
                <a:latin typeface="+mn-ea"/>
                <a:ea typeface="+mn-ea"/>
              </a:rPr>
              <a:t>Dialer bundle</a:t>
            </a:r>
            <a:r>
              <a:rPr lang="zh-CN" altLang="en-US" dirty="0" smtClean="0">
                <a:latin typeface="+mn-ea"/>
                <a:ea typeface="+mn-ea"/>
              </a:rPr>
              <a:t>将物理接口与拨号接口关联起来。</a:t>
            </a:r>
            <a:endParaRPr lang="en-US" altLang="zh-CN" dirty="0" smtClean="0">
              <a:latin typeface="+mn-ea"/>
              <a:ea typeface="+mn-ea"/>
            </a:endParaRPr>
          </a:p>
          <a:p>
            <a:pPr eaLnBrk="1" hangingPunct="1"/>
            <a:endParaRPr lang="zh-CN" altLang="en-US" i="1" dirty="0" smtClean="0">
              <a:latin typeface="Arial" panose="020B0604020202020204" pitchFamily="34" charset="0"/>
            </a:endParaRPr>
          </a:p>
        </p:txBody>
      </p:sp>
    </p:spTree>
    <p:extLst>
      <p:ext uri="{BB962C8B-B14F-4D97-AF65-F5344CB8AC3E}">
        <p14:creationId xmlns:p14="http://schemas.microsoft.com/office/powerpoint/2010/main" val="4006751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a:ln/>
        </p:spPr>
      </p:sp>
      <p:sp>
        <p:nvSpPr>
          <p:cNvPr id="41987"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smtClean="0">
                <a:latin typeface="+mn-ea"/>
                <a:ea typeface="+mn-ea"/>
              </a:rPr>
              <a:t>第二个步骤是在接口上将</a:t>
            </a:r>
            <a:r>
              <a:rPr lang="en-US" altLang="zh-CN" dirty="0" smtClean="0">
                <a:latin typeface="+mn-ea"/>
                <a:ea typeface="+mn-ea"/>
              </a:rPr>
              <a:t>Dialer Bundle</a:t>
            </a:r>
            <a:r>
              <a:rPr lang="zh-CN" altLang="zh-CN" dirty="0" smtClean="0">
                <a:latin typeface="+mn-ea"/>
                <a:ea typeface="+mn-ea"/>
              </a:rPr>
              <a:t>和接口绑定</a:t>
            </a:r>
            <a:r>
              <a:rPr lang="zh-CN" altLang="en-US" dirty="0" smtClean="0">
                <a:latin typeface="+mn-ea"/>
                <a:ea typeface="+mn-ea"/>
              </a:rPr>
              <a:t>：</a:t>
            </a:r>
            <a:endParaRPr lang="en-US" altLang="zh-CN" dirty="0" smtClean="0">
              <a:latin typeface="+mn-ea"/>
              <a:ea typeface="+mn-ea"/>
            </a:endParaRPr>
          </a:p>
          <a:p>
            <a:pPr eaLnBrk="1" hangingPunct="1"/>
            <a:r>
              <a:rPr lang="en-US" altLang="zh-CN" b="1" dirty="0" err="1" smtClean="0">
                <a:latin typeface="+mn-ea"/>
                <a:ea typeface="+mn-ea"/>
              </a:rPr>
              <a:t>pppoe</a:t>
            </a:r>
            <a:r>
              <a:rPr lang="en-US" altLang="zh-CN" b="1" dirty="0" smtClean="0">
                <a:latin typeface="+mn-ea"/>
                <a:ea typeface="+mn-ea"/>
              </a:rPr>
              <a:t>-client dial-bundle-number</a:t>
            </a:r>
            <a:r>
              <a:rPr lang="en-US" altLang="zh-CN" i="1" dirty="0" smtClean="0">
                <a:latin typeface="+mn-ea"/>
                <a:ea typeface="+mn-ea"/>
              </a:rPr>
              <a:t> number</a:t>
            </a:r>
            <a:r>
              <a:rPr lang="zh-CN" altLang="zh-CN" dirty="0" smtClean="0">
                <a:latin typeface="+mn-ea"/>
                <a:ea typeface="+mn-ea"/>
              </a:rPr>
              <a:t>命令来实现</a:t>
            </a:r>
            <a:r>
              <a:rPr lang="en-US" altLang="zh-CN" dirty="0" smtClean="0">
                <a:latin typeface="+mn-ea"/>
                <a:ea typeface="+mn-ea"/>
              </a:rPr>
              <a:t>Dialer Bundle</a:t>
            </a:r>
            <a:r>
              <a:rPr lang="zh-CN" altLang="zh-CN" dirty="0" smtClean="0">
                <a:latin typeface="+mn-ea"/>
                <a:ea typeface="+mn-ea"/>
              </a:rPr>
              <a:t>和</a:t>
            </a:r>
            <a:r>
              <a:rPr lang="zh-CN" altLang="en-US" dirty="0" smtClean="0">
                <a:latin typeface="+mn-ea"/>
                <a:ea typeface="+mn-ea"/>
              </a:rPr>
              <a:t>物理</a:t>
            </a:r>
            <a:r>
              <a:rPr lang="zh-CN" altLang="zh-CN" dirty="0" smtClean="0">
                <a:latin typeface="+mn-ea"/>
                <a:ea typeface="+mn-ea"/>
              </a:rPr>
              <a:t>接口</a:t>
            </a:r>
            <a:r>
              <a:rPr lang="zh-CN" altLang="en-US" dirty="0" smtClean="0">
                <a:latin typeface="+mn-ea"/>
                <a:ea typeface="+mn-ea"/>
              </a:rPr>
              <a:t>的</a:t>
            </a:r>
            <a:r>
              <a:rPr lang="zh-CN" altLang="zh-CN" dirty="0" smtClean="0">
                <a:latin typeface="+mn-ea"/>
                <a:ea typeface="+mn-ea"/>
              </a:rPr>
              <a:t>绑定，</a:t>
            </a:r>
            <a:r>
              <a:rPr lang="zh-CN" altLang="en-US" dirty="0" smtClean="0">
                <a:latin typeface="+mn-ea"/>
                <a:ea typeface="+mn-ea"/>
              </a:rPr>
              <a:t>用来指定</a:t>
            </a:r>
            <a:r>
              <a:rPr lang="en-US" altLang="zh-CN" dirty="0" smtClean="0">
                <a:latin typeface="+mn-ea"/>
                <a:ea typeface="+mn-ea"/>
              </a:rPr>
              <a:t>PPPoE</a:t>
            </a:r>
            <a:r>
              <a:rPr lang="zh-CN" altLang="en-US" dirty="0" smtClean="0">
                <a:latin typeface="+mn-ea"/>
                <a:ea typeface="+mn-ea"/>
              </a:rPr>
              <a:t>会话对应的</a:t>
            </a:r>
            <a:r>
              <a:rPr lang="en-US" altLang="zh-CN" dirty="0" smtClean="0">
                <a:latin typeface="+mn-ea"/>
                <a:ea typeface="+mn-ea"/>
              </a:rPr>
              <a:t>Dialer Bundle</a:t>
            </a:r>
            <a:r>
              <a:rPr lang="zh-CN" altLang="en-US" dirty="0" smtClean="0">
                <a:latin typeface="+mn-ea"/>
                <a:ea typeface="+mn-ea"/>
              </a:rPr>
              <a:t>，</a:t>
            </a:r>
            <a:r>
              <a:rPr lang="zh-CN" altLang="zh-CN" dirty="0" smtClean="0">
                <a:latin typeface="+mn-ea"/>
                <a:ea typeface="+mn-ea"/>
              </a:rPr>
              <a:t>其中</a:t>
            </a:r>
            <a:r>
              <a:rPr lang="en-US" altLang="zh-CN" i="1" dirty="0" smtClean="0">
                <a:latin typeface="+mn-ea"/>
                <a:ea typeface="+mn-ea"/>
              </a:rPr>
              <a:t>number</a:t>
            </a:r>
            <a:r>
              <a:rPr lang="zh-CN" altLang="zh-CN" dirty="0" smtClean="0">
                <a:latin typeface="+mn-ea"/>
                <a:ea typeface="+mn-ea"/>
              </a:rPr>
              <a:t>是</a:t>
            </a:r>
            <a:r>
              <a:rPr lang="zh-CN" altLang="en-US" dirty="0" smtClean="0">
                <a:latin typeface="+mn-ea"/>
                <a:ea typeface="+mn-ea"/>
              </a:rPr>
              <a:t>与</a:t>
            </a:r>
            <a:r>
              <a:rPr lang="en-US" altLang="zh-CN" dirty="0" smtClean="0">
                <a:latin typeface="+mn-ea"/>
                <a:ea typeface="+mn-ea"/>
              </a:rPr>
              <a:t>PPPoE</a:t>
            </a:r>
            <a:r>
              <a:rPr lang="zh-CN" altLang="en-US" dirty="0" smtClean="0">
                <a:latin typeface="+mn-ea"/>
                <a:ea typeface="+mn-ea"/>
              </a:rPr>
              <a:t>会话相对应的</a:t>
            </a:r>
            <a:r>
              <a:rPr lang="en-US" altLang="zh-CN" dirty="0" smtClean="0">
                <a:latin typeface="+mn-ea"/>
                <a:ea typeface="+mn-ea"/>
              </a:rPr>
              <a:t>Dialer Bundle</a:t>
            </a:r>
            <a:r>
              <a:rPr lang="zh-CN" altLang="en-US" dirty="0" smtClean="0">
                <a:latin typeface="+mn-ea"/>
                <a:ea typeface="+mn-ea"/>
              </a:rPr>
              <a:t>编号。</a:t>
            </a:r>
            <a:r>
              <a:rPr lang="en-US" altLang="zh-CN" b="1" dirty="0" smtClean="0">
                <a:latin typeface="+mn-ea"/>
                <a:ea typeface="+mn-ea"/>
              </a:rPr>
              <a:t>on-demand</a:t>
            </a:r>
            <a:r>
              <a:rPr lang="zh-CN" altLang="en-US" dirty="0" smtClean="0">
                <a:latin typeface="+mn-ea"/>
                <a:ea typeface="+mn-ea"/>
              </a:rPr>
              <a:t>表示</a:t>
            </a:r>
            <a:r>
              <a:rPr lang="en-US" altLang="zh-CN" dirty="0" smtClean="0">
                <a:latin typeface="+mn-ea"/>
                <a:ea typeface="+mn-ea"/>
              </a:rPr>
              <a:t>PPPoE</a:t>
            </a:r>
            <a:r>
              <a:rPr lang="zh-CN" altLang="zh-CN" dirty="0" smtClean="0">
                <a:latin typeface="+mn-ea"/>
                <a:ea typeface="+mn-ea"/>
              </a:rPr>
              <a:t>会话工作在按需拨号模式。</a:t>
            </a:r>
            <a:r>
              <a:rPr lang="en-US" altLang="zh-CN" dirty="0" smtClean="0">
                <a:latin typeface="+mn-ea"/>
                <a:ea typeface="+mn-ea"/>
              </a:rPr>
              <a:t>AR2200</a:t>
            </a:r>
            <a:r>
              <a:rPr lang="zh-CN" altLang="zh-CN" dirty="0" smtClean="0">
                <a:latin typeface="+mn-ea"/>
                <a:ea typeface="+mn-ea"/>
              </a:rPr>
              <a:t>支持报文触发方式的按需拨号。</a:t>
            </a:r>
            <a:r>
              <a:rPr lang="zh-CN" altLang="en-US" dirty="0" smtClean="0">
                <a:latin typeface="+mn-ea"/>
                <a:ea typeface="+mn-ea"/>
              </a:rPr>
              <a:t>目前</a:t>
            </a:r>
            <a:r>
              <a:rPr lang="en-US" altLang="zh-CN" dirty="0" smtClean="0">
                <a:latin typeface="+mn-ea"/>
                <a:ea typeface="+mn-ea"/>
              </a:rPr>
              <a:t>ARG3</a:t>
            </a:r>
            <a:r>
              <a:rPr lang="zh-CN" altLang="en-US" dirty="0" smtClean="0">
                <a:latin typeface="+mn-ea"/>
                <a:ea typeface="+mn-ea"/>
              </a:rPr>
              <a:t>系列路由器支持的按需拨号方式为报文触发方式，即当物理线路</a:t>
            </a:r>
            <a:r>
              <a:rPr lang="en-US" altLang="zh-CN" dirty="0" smtClean="0">
                <a:latin typeface="+mn-ea"/>
                <a:ea typeface="+mn-ea"/>
              </a:rPr>
              <a:t>Up</a:t>
            </a:r>
            <a:r>
              <a:rPr lang="zh-CN" altLang="en-US" dirty="0" smtClean="0">
                <a:latin typeface="+mn-ea"/>
                <a:ea typeface="+mn-ea"/>
              </a:rPr>
              <a:t>后，设备不会立即发起</a:t>
            </a:r>
            <a:r>
              <a:rPr lang="en-US" altLang="zh-CN" dirty="0" smtClean="0">
                <a:latin typeface="+mn-ea"/>
                <a:ea typeface="+mn-ea"/>
              </a:rPr>
              <a:t>PPPoE</a:t>
            </a:r>
            <a:r>
              <a:rPr lang="zh-CN" altLang="en-US" dirty="0" smtClean="0">
                <a:latin typeface="+mn-ea"/>
                <a:ea typeface="+mn-ea"/>
              </a:rPr>
              <a:t>呼叫，只有当有数据需要传送时，设备才会发起</a:t>
            </a:r>
            <a:r>
              <a:rPr lang="en-US" altLang="zh-CN" dirty="0" smtClean="0">
                <a:latin typeface="+mn-ea"/>
                <a:ea typeface="+mn-ea"/>
              </a:rPr>
              <a:t>PPPoE</a:t>
            </a:r>
            <a:r>
              <a:rPr lang="zh-CN" altLang="en-US" dirty="0" smtClean="0">
                <a:latin typeface="+mn-ea"/>
                <a:ea typeface="+mn-ea"/>
              </a:rPr>
              <a:t>呼叫，建立</a:t>
            </a:r>
            <a:r>
              <a:rPr lang="en-US" altLang="zh-CN" dirty="0" smtClean="0">
                <a:latin typeface="+mn-ea"/>
                <a:ea typeface="+mn-ea"/>
              </a:rPr>
              <a:t>PPPoE</a:t>
            </a:r>
            <a:r>
              <a:rPr lang="zh-CN" altLang="en-US" dirty="0" smtClean="0">
                <a:latin typeface="+mn-ea"/>
                <a:ea typeface="+mn-ea"/>
              </a:rPr>
              <a:t>会话。</a:t>
            </a:r>
            <a:endParaRPr lang="zh-CN" altLang="zh-CN" dirty="0" smtClean="0">
              <a:latin typeface="+mn-ea"/>
              <a:ea typeface="+mn-ea"/>
            </a:endParaRPr>
          </a:p>
          <a:p>
            <a:pPr eaLnBrk="1" hangingPunct="1"/>
            <a:r>
              <a:rPr lang="zh-CN" altLang="zh-CN" dirty="0" smtClean="0">
                <a:latin typeface="+mn-ea"/>
                <a:ea typeface="+mn-ea"/>
              </a:rPr>
              <a:t>第</a:t>
            </a:r>
            <a:r>
              <a:rPr lang="zh-CN" altLang="en-US" dirty="0" smtClean="0">
                <a:latin typeface="+mn-ea"/>
                <a:ea typeface="+mn-ea"/>
              </a:rPr>
              <a:t>三</a:t>
            </a:r>
            <a:r>
              <a:rPr lang="zh-CN" altLang="zh-CN" dirty="0" smtClean="0">
                <a:latin typeface="+mn-ea"/>
                <a:ea typeface="+mn-ea"/>
              </a:rPr>
              <a:t>个步骤是配置一条缺省静态路由，该路由允许在路由表中没有相应匹配表项的流量都能通过拨号接口发起</a:t>
            </a:r>
            <a:r>
              <a:rPr lang="en-US" altLang="zh-CN" dirty="0" smtClean="0">
                <a:latin typeface="+mn-ea"/>
                <a:ea typeface="+mn-ea"/>
              </a:rPr>
              <a:t>PPPoE</a:t>
            </a:r>
            <a:r>
              <a:rPr lang="zh-CN" altLang="zh-CN" dirty="0" smtClean="0">
                <a:latin typeface="+mn-ea"/>
                <a:ea typeface="+mn-ea"/>
              </a:rPr>
              <a:t>会话。</a:t>
            </a:r>
          </a:p>
        </p:txBody>
      </p:sp>
    </p:spTree>
    <p:extLst>
      <p:ext uri="{BB962C8B-B14F-4D97-AF65-F5344CB8AC3E}">
        <p14:creationId xmlns:p14="http://schemas.microsoft.com/office/powerpoint/2010/main" val="2378392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584200" y="765175"/>
            <a:ext cx="5930900" cy="3336925"/>
          </a:xfrm>
          <a:ln/>
        </p:spPr>
      </p:sp>
      <p:sp>
        <p:nvSpPr>
          <p:cNvPr id="44035"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dirty="0" smtClean="0">
                <a:solidFill>
                  <a:schemeClr val="tx1"/>
                </a:solidFill>
                <a:latin typeface="+mn-ea"/>
                <a:ea typeface="+mn-ea"/>
              </a:rPr>
              <a:t>display interface dialer</a:t>
            </a:r>
            <a:r>
              <a:rPr lang="en-US" altLang="zh-CN" dirty="0" smtClean="0">
                <a:solidFill>
                  <a:schemeClr val="tx1"/>
                </a:solidFill>
                <a:latin typeface="+mn-ea"/>
                <a:ea typeface="+mn-ea"/>
              </a:rPr>
              <a:t>[ </a:t>
            </a:r>
            <a:r>
              <a:rPr lang="en-US" altLang="zh-CN" i="1" dirty="0" smtClean="0">
                <a:solidFill>
                  <a:schemeClr val="tx1"/>
                </a:solidFill>
                <a:latin typeface="+mn-ea"/>
                <a:ea typeface="+mn-ea"/>
              </a:rPr>
              <a:t>number</a:t>
            </a:r>
            <a:r>
              <a:rPr lang="en-US" altLang="zh-CN" dirty="0" smtClean="0">
                <a:solidFill>
                  <a:schemeClr val="tx1"/>
                </a:solidFill>
                <a:latin typeface="+mn-ea"/>
                <a:ea typeface="+mn-ea"/>
              </a:rPr>
              <a:t> ]</a:t>
            </a:r>
            <a:r>
              <a:rPr lang="zh-CN" altLang="zh-CN" dirty="0" smtClean="0">
                <a:solidFill>
                  <a:schemeClr val="tx1"/>
                </a:solidFill>
                <a:latin typeface="+mn-ea"/>
                <a:ea typeface="+mn-ea"/>
              </a:rPr>
              <a:t>命令用于查看拨号接口的配置，便于定位拨号接口的故障。</a:t>
            </a:r>
            <a:endParaRPr lang="en-US" altLang="zh-CN" dirty="0" smtClean="0">
              <a:solidFill>
                <a:schemeClr val="tx1"/>
              </a:solidFill>
              <a:latin typeface="+mn-ea"/>
              <a:ea typeface="+mn-ea"/>
            </a:endParaRPr>
          </a:p>
          <a:p>
            <a:pPr eaLnBrk="1" hangingPunct="1">
              <a:lnSpc>
                <a:spcPct val="150000"/>
              </a:lnSpc>
            </a:pPr>
            <a:r>
              <a:rPr lang="en-US" altLang="zh-CN" b="1" dirty="0" smtClean="0">
                <a:solidFill>
                  <a:schemeClr val="tx1"/>
                </a:solidFill>
                <a:latin typeface="+mn-ea"/>
                <a:ea typeface="+mn-ea"/>
              </a:rPr>
              <a:t>LCP opened, IPCP opened</a:t>
            </a:r>
            <a:r>
              <a:rPr lang="zh-CN" altLang="en-US" dirty="0" smtClean="0">
                <a:solidFill>
                  <a:schemeClr val="tx1"/>
                </a:solidFill>
                <a:latin typeface="+mn-ea"/>
                <a:ea typeface="+mn-ea"/>
              </a:rPr>
              <a:t>表示链路的状态完全正常。</a:t>
            </a:r>
          </a:p>
        </p:txBody>
      </p:sp>
    </p:spTree>
    <p:extLst>
      <p:ext uri="{BB962C8B-B14F-4D97-AF65-F5344CB8AC3E}">
        <p14:creationId xmlns:p14="http://schemas.microsoft.com/office/powerpoint/2010/main" val="1734587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584200" y="765175"/>
            <a:ext cx="5930900" cy="3336925"/>
          </a:xfrm>
          <a:ln/>
        </p:spPr>
      </p:sp>
      <p:sp>
        <p:nvSpPr>
          <p:cNvPr id="46083" name="备注占位符 2"/>
          <p:cNvSpPr>
            <a:spLocks noGrp="1"/>
          </p:cNvSpPr>
          <p:nvPr>
            <p:ph type="body" idx="1"/>
          </p:nvPr>
        </p:nvSpPr>
        <p:spPr bwMode="auto">
          <a:xfrm>
            <a:off x="584200" y="4638910"/>
            <a:ext cx="5930900" cy="4114800"/>
          </a:xfrm>
        </p:spPr>
        <p:txBody>
          <a:bodyPr wrap="square" numCol="1" anchor="t" anchorCtr="0" compatLnSpc="1">
            <a:prstTxWarp prst="textNoShape">
              <a:avLst/>
            </a:prstTxWarp>
          </a:bodyPr>
          <a:lstStyle/>
          <a:p>
            <a:pPr eaLnBrk="1" hangingPunct="1">
              <a:defRPr/>
            </a:pPr>
            <a:r>
              <a:rPr lang="en-US" altLang="zh-CN" b="1" dirty="0" smtClean="0"/>
              <a:t>display </a:t>
            </a:r>
            <a:r>
              <a:rPr lang="en-US" altLang="zh-CN" b="1" dirty="0" err="1" smtClean="0"/>
              <a:t>pppoe</a:t>
            </a:r>
            <a:r>
              <a:rPr lang="en-US" altLang="zh-CN" b="1" dirty="0" smtClean="0"/>
              <a:t>-client session summary</a:t>
            </a:r>
            <a:r>
              <a:rPr lang="zh-CN" altLang="zh-CN" dirty="0" smtClean="0"/>
              <a:t>命令用于查看</a:t>
            </a:r>
            <a:r>
              <a:rPr lang="en-US" altLang="zh-CN" dirty="0" smtClean="0"/>
              <a:t>PPPoE</a:t>
            </a:r>
            <a:r>
              <a:rPr lang="zh-CN" altLang="zh-CN" dirty="0" smtClean="0"/>
              <a:t>客户端的</a:t>
            </a:r>
            <a:r>
              <a:rPr lang="en-US" altLang="zh-CN" dirty="0" smtClean="0"/>
              <a:t>PPPoE</a:t>
            </a:r>
            <a:r>
              <a:rPr lang="zh-CN" altLang="zh-CN" dirty="0" smtClean="0"/>
              <a:t>会话状态和统计信息。</a:t>
            </a:r>
            <a:endParaRPr lang="en-US" altLang="zh-CN" dirty="0" smtClean="0"/>
          </a:p>
          <a:p>
            <a:pPr eaLnBrk="1" hangingPunct="1">
              <a:defRPr/>
            </a:pPr>
            <a:r>
              <a:rPr lang="zh-CN" altLang="zh-CN" dirty="0" smtClean="0"/>
              <a:t>本节给出了两个例子来说明不同的</a:t>
            </a:r>
            <a:r>
              <a:rPr lang="en-US" altLang="zh-CN" dirty="0" smtClean="0"/>
              <a:t>PPPoE</a:t>
            </a:r>
            <a:r>
              <a:rPr lang="zh-CN" altLang="zh-CN" dirty="0" smtClean="0"/>
              <a:t>会话状态。</a:t>
            </a:r>
            <a:endParaRPr lang="en-US" altLang="zh-CN" dirty="0" smtClean="0"/>
          </a:p>
          <a:p>
            <a:pPr eaLnBrk="1" hangingPunct="1">
              <a:defRPr/>
            </a:pPr>
            <a:r>
              <a:rPr lang="en-US" altLang="zh-CN" b="1" dirty="0" smtClean="0"/>
              <a:t>ID</a:t>
            </a:r>
            <a:r>
              <a:rPr lang="zh-CN" altLang="zh-CN" dirty="0" smtClean="0"/>
              <a:t>表示</a:t>
            </a:r>
            <a:r>
              <a:rPr lang="en-US" altLang="zh-CN" dirty="0" smtClean="0"/>
              <a:t>PPPoE</a:t>
            </a:r>
            <a:r>
              <a:rPr lang="zh-CN" altLang="zh-CN" dirty="0" smtClean="0"/>
              <a:t>会话</a:t>
            </a:r>
            <a:r>
              <a:rPr lang="en-US" altLang="zh-CN" dirty="0" smtClean="0"/>
              <a:t>ID</a:t>
            </a:r>
            <a:r>
              <a:rPr lang="zh-CN" altLang="zh-CN" dirty="0" smtClean="0"/>
              <a:t>，</a:t>
            </a:r>
            <a:r>
              <a:rPr lang="en-US" altLang="zh-CN" dirty="0" smtClean="0"/>
              <a:t>Bundle ID</a:t>
            </a:r>
            <a:r>
              <a:rPr lang="zh-CN" altLang="zh-CN" dirty="0" smtClean="0"/>
              <a:t>和</a:t>
            </a:r>
            <a:r>
              <a:rPr lang="en-US" altLang="zh-CN" dirty="0" smtClean="0"/>
              <a:t>Dialer ID</a:t>
            </a:r>
            <a:r>
              <a:rPr lang="zh-CN" altLang="zh-CN" dirty="0" smtClean="0"/>
              <a:t>的值与拨号参数配置有关。</a:t>
            </a:r>
            <a:endParaRPr lang="en-US" altLang="zh-CN" dirty="0" smtClean="0"/>
          </a:p>
          <a:p>
            <a:pPr eaLnBrk="1" hangingPunct="1">
              <a:defRPr/>
            </a:pPr>
            <a:r>
              <a:rPr lang="en-US" altLang="zh-CN" b="1" dirty="0" err="1" smtClean="0"/>
              <a:t>Intf</a:t>
            </a:r>
            <a:r>
              <a:rPr lang="zh-CN" altLang="zh-CN" dirty="0" smtClean="0"/>
              <a:t>表示客户端侧协商</a:t>
            </a:r>
            <a:r>
              <a:rPr lang="zh-CN" altLang="en-US" dirty="0" smtClean="0"/>
              <a:t>时</a:t>
            </a:r>
            <a:r>
              <a:rPr lang="zh-CN" altLang="zh-CN" dirty="0" smtClean="0"/>
              <a:t>的</a:t>
            </a:r>
            <a:r>
              <a:rPr lang="zh-CN" altLang="en-US" dirty="0" smtClean="0"/>
              <a:t>物理</a:t>
            </a:r>
            <a:r>
              <a:rPr lang="zh-CN" altLang="zh-CN" dirty="0" smtClean="0"/>
              <a:t>接口。</a:t>
            </a:r>
            <a:endParaRPr lang="en-US" altLang="zh-CN" dirty="0" smtClean="0"/>
          </a:p>
          <a:p>
            <a:pPr eaLnBrk="1" hangingPunct="1">
              <a:defRPr/>
            </a:pPr>
            <a:r>
              <a:rPr lang="en-US" altLang="zh-CN" b="1" dirty="0" smtClean="0"/>
              <a:t>State</a:t>
            </a:r>
            <a:r>
              <a:rPr lang="zh-CN" altLang="zh-CN" dirty="0" smtClean="0"/>
              <a:t>表示</a:t>
            </a:r>
            <a:r>
              <a:rPr lang="en-US" altLang="zh-CN" dirty="0" smtClean="0"/>
              <a:t>PPPoE</a:t>
            </a:r>
            <a:r>
              <a:rPr lang="zh-CN" altLang="zh-CN" dirty="0" smtClean="0"/>
              <a:t>会话的状态，包括以下四种：</a:t>
            </a:r>
          </a:p>
          <a:p>
            <a:pPr marL="228600" indent="-228600" eaLnBrk="1" hangingPunct="1">
              <a:defRPr/>
            </a:pPr>
            <a:r>
              <a:rPr lang="en-US" altLang="zh-CN" dirty="0" smtClean="0"/>
              <a:t>1.   </a:t>
            </a:r>
            <a:r>
              <a:rPr lang="en-US" altLang="zh-CN" b="1" dirty="0" smtClean="0"/>
              <a:t>IDLE</a:t>
            </a:r>
            <a:r>
              <a:rPr lang="zh-CN" altLang="zh-CN" dirty="0" smtClean="0"/>
              <a:t>表示当前会话</a:t>
            </a:r>
            <a:r>
              <a:rPr lang="zh-CN" altLang="en-US" dirty="0" smtClean="0"/>
              <a:t>状态为空闲</a:t>
            </a:r>
            <a:r>
              <a:rPr lang="zh-CN" altLang="zh-CN" dirty="0" smtClean="0"/>
              <a:t>。</a:t>
            </a:r>
          </a:p>
          <a:p>
            <a:pPr marL="228600" indent="-228600" eaLnBrk="1" hangingPunct="1">
              <a:defRPr/>
            </a:pPr>
            <a:r>
              <a:rPr lang="en-US" altLang="zh-CN" dirty="0" smtClean="0"/>
              <a:t>2.   </a:t>
            </a:r>
            <a:r>
              <a:rPr lang="en-US" altLang="zh-CN" b="1" dirty="0" smtClean="0"/>
              <a:t>PADI</a:t>
            </a:r>
            <a:r>
              <a:rPr lang="zh-CN" altLang="zh-CN" dirty="0" smtClean="0"/>
              <a:t>表示</a:t>
            </a:r>
            <a:r>
              <a:rPr lang="en-US" altLang="zh-CN" dirty="0" smtClean="0"/>
              <a:t>PPPoE</a:t>
            </a:r>
            <a:r>
              <a:rPr lang="zh-CN" altLang="zh-CN" dirty="0" smtClean="0"/>
              <a:t>会话处于</a:t>
            </a:r>
            <a:r>
              <a:rPr lang="zh-CN" altLang="en-US" dirty="0" smtClean="0"/>
              <a:t>发现</a:t>
            </a:r>
            <a:r>
              <a:rPr lang="zh-CN" altLang="zh-CN" dirty="0" smtClean="0"/>
              <a:t>阶段，并已经发送</a:t>
            </a:r>
            <a:r>
              <a:rPr lang="en-US" altLang="zh-CN" dirty="0" smtClean="0"/>
              <a:t>PADI</a:t>
            </a:r>
            <a:r>
              <a:rPr lang="zh-CN" altLang="zh-CN" dirty="0" smtClean="0"/>
              <a:t>报文。</a:t>
            </a:r>
          </a:p>
          <a:p>
            <a:pPr marL="228600" indent="-228600" eaLnBrk="1" hangingPunct="1">
              <a:defRPr/>
            </a:pPr>
            <a:r>
              <a:rPr lang="en-US" altLang="zh-CN" dirty="0" smtClean="0"/>
              <a:t>3.   </a:t>
            </a:r>
            <a:r>
              <a:rPr lang="en-US" altLang="zh-CN" b="1" dirty="0" smtClean="0"/>
              <a:t>PADR</a:t>
            </a:r>
            <a:r>
              <a:rPr lang="zh-CN" altLang="zh-CN" dirty="0" smtClean="0"/>
              <a:t>表示</a:t>
            </a:r>
            <a:r>
              <a:rPr lang="en-US" altLang="zh-CN" dirty="0" smtClean="0"/>
              <a:t>PPPoE</a:t>
            </a:r>
            <a:r>
              <a:rPr lang="zh-CN" altLang="zh-CN" dirty="0" smtClean="0"/>
              <a:t>会话处于</a:t>
            </a:r>
            <a:r>
              <a:rPr lang="zh-CN" altLang="en-US" dirty="0" smtClean="0"/>
              <a:t>发现</a:t>
            </a:r>
            <a:r>
              <a:rPr lang="zh-CN" altLang="zh-CN" dirty="0" smtClean="0"/>
              <a:t>阶段，并已经发送</a:t>
            </a:r>
            <a:r>
              <a:rPr lang="en-US" altLang="zh-CN" dirty="0" smtClean="0"/>
              <a:t>PADR</a:t>
            </a:r>
            <a:r>
              <a:rPr lang="zh-CN" altLang="zh-CN" dirty="0" smtClean="0"/>
              <a:t>报文。</a:t>
            </a:r>
          </a:p>
          <a:p>
            <a:pPr marL="228600" indent="-228600" eaLnBrk="1" hangingPunct="1">
              <a:defRPr/>
            </a:pPr>
            <a:r>
              <a:rPr lang="en-US" altLang="zh-CN" dirty="0" smtClean="0"/>
              <a:t>4.   </a:t>
            </a:r>
            <a:r>
              <a:rPr lang="en-US" altLang="zh-CN" b="1" dirty="0" smtClean="0"/>
              <a:t>UP</a:t>
            </a:r>
            <a:r>
              <a:rPr lang="zh-CN" altLang="zh-CN" dirty="0" smtClean="0"/>
              <a:t>表示</a:t>
            </a:r>
            <a:r>
              <a:rPr lang="en-US" altLang="zh-CN" dirty="0" smtClean="0"/>
              <a:t>PPPoE</a:t>
            </a:r>
            <a:r>
              <a:rPr lang="zh-CN" altLang="zh-CN" dirty="0" smtClean="0"/>
              <a:t>会话建立成功。</a:t>
            </a:r>
            <a:endParaRPr lang="en-US" altLang="zh-CN" dirty="0" smtClean="0"/>
          </a:p>
          <a:p>
            <a:pPr eaLnBrk="1" hangingPunct="1">
              <a:defRPr/>
            </a:pPr>
            <a:endParaRPr lang="zh-CN" altLang="en-US" dirty="0" smtClean="0"/>
          </a:p>
        </p:txBody>
      </p:sp>
    </p:spTree>
    <p:extLst>
      <p:ext uri="{BB962C8B-B14F-4D97-AF65-F5344CB8AC3E}">
        <p14:creationId xmlns:p14="http://schemas.microsoft.com/office/powerpoint/2010/main" val="134809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2218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r>
              <a:rPr lang="zh-CN" altLang="zh-CN" smtClean="0"/>
              <a:t>以太网</a:t>
            </a:r>
            <a:r>
              <a:rPr lang="zh-CN" altLang="en-US" smtClean="0"/>
              <a:t>中默认</a:t>
            </a:r>
            <a:r>
              <a:rPr lang="zh-CN" altLang="zh-CN" smtClean="0"/>
              <a:t>最大支持</a:t>
            </a:r>
            <a:r>
              <a:rPr lang="en-US" altLang="zh-CN" smtClean="0"/>
              <a:t>1500</a:t>
            </a:r>
            <a:r>
              <a:rPr lang="zh-CN" altLang="zh-CN" smtClean="0"/>
              <a:t>字节的有效载荷</a:t>
            </a:r>
            <a:r>
              <a:rPr lang="zh-CN" altLang="en-US" smtClean="0"/>
              <a:t>。</a:t>
            </a:r>
            <a:r>
              <a:rPr lang="en-US" altLang="zh-CN" smtClean="0"/>
              <a:t>PPPoE</a:t>
            </a:r>
            <a:r>
              <a:rPr lang="zh-CN" altLang="zh-CN" smtClean="0"/>
              <a:t>头</a:t>
            </a:r>
            <a:r>
              <a:rPr lang="zh-CN" altLang="en-US" smtClean="0"/>
              <a:t>部长度为</a:t>
            </a:r>
            <a:r>
              <a:rPr lang="en-US" altLang="zh-CN" smtClean="0"/>
              <a:t>6</a:t>
            </a:r>
            <a:r>
              <a:rPr lang="zh-CN" altLang="zh-CN" smtClean="0"/>
              <a:t>字节，</a:t>
            </a:r>
            <a:r>
              <a:rPr lang="en-US" altLang="zh-CN" smtClean="0"/>
              <a:t>PPP</a:t>
            </a:r>
            <a:r>
              <a:rPr lang="zh-CN" altLang="zh-CN" smtClean="0"/>
              <a:t>协议</a:t>
            </a:r>
            <a:r>
              <a:rPr lang="en-US" altLang="zh-CN" smtClean="0"/>
              <a:t>ID</a:t>
            </a:r>
            <a:r>
              <a:rPr lang="zh-CN" altLang="en-US" smtClean="0"/>
              <a:t>长度为</a:t>
            </a:r>
            <a:r>
              <a:rPr lang="en-US" altLang="zh-CN" smtClean="0"/>
              <a:t>2</a:t>
            </a:r>
            <a:r>
              <a:rPr lang="zh-CN" altLang="zh-CN" smtClean="0"/>
              <a:t>字节，所以</a:t>
            </a:r>
            <a:r>
              <a:rPr lang="en-US" altLang="zh-CN" smtClean="0"/>
              <a:t>PPPoE</a:t>
            </a:r>
            <a:r>
              <a:rPr lang="zh-CN" altLang="zh-CN" smtClean="0"/>
              <a:t>帧中的</a:t>
            </a:r>
            <a:r>
              <a:rPr lang="en-US" altLang="zh-CN" smtClean="0"/>
              <a:t>MTU</a:t>
            </a:r>
            <a:r>
              <a:rPr lang="zh-CN" altLang="zh-CN" smtClean="0"/>
              <a:t>不能超过</a:t>
            </a:r>
            <a:r>
              <a:rPr lang="en-US" altLang="zh-CN" smtClean="0"/>
              <a:t>1492</a:t>
            </a:r>
            <a:r>
              <a:rPr lang="zh-CN" altLang="zh-CN" smtClean="0"/>
              <a:t>字节。</a:t>
            </a:r>
            <a:endParaRPr lang="en-US" altLang="zh-CN" smtClean="0"/>
          </a:p>
          <a:p>
            <a:r>
              <a:rPr lang="en-US" altLang="zh-CN" smtClean="0"/>
              <a:t>2.   dialer bundle</a:t>
            </a:r>
            <a:r>
              <a:rPr lang="zh-CN" altLang="en-US" smtClean="0"/>
              <a:t>命令用来指定</a:t>
            </a:r>
            <a:r>
              <a:rPr lang="en-US" altLang="zh-CN" smtClean="0"/>
              <a:t>Dialer</a:t>
            </a:r>
            <a:r>
              <a:rPr lang="zh-CN" altLang="en-US" smtClean="0"/>
              <a:t>接口使用的</a:t>
            </a:r>
            <a:r>
              <a:rPr lang="en-US" altLang="zh-CN" smtClean="0"/>
              <a:t>Dialer bundle</a:t>
            </a:r>
            <a:r>
              <a:rPr lang="zh-CN" altLang="en-US" smtClean="0"/>
              <a:t>。设备通过</a:t>
            </a:r>
            <a:r>
              <a:rPr lang="en-US" altLang="zh-CN" smtClean="0"/>
              <a:t>Dialer bundle</a:t>
            </a:r>
            <a:r>
              <a:rPr lang="zh-CN" altLang="en-US" smtClean="0"/>
              <a:t>将物理接口与拨号接口关联起来。</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251880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584200" y="765175"/>
            <a:ext cx="5930900" cy="3336925"/>
          </a:xfrm>
          <a:ln/>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24048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2307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Notes Placeholder 2"/>
          <p:cNvSpPr>
            <a:spLocks noGrp="1"/>
          </p:cNvSpPr>
          <p:nvPr>
            <p:ph type="body" idx="1"/>
          </p:nvPr>
        </p:nvSpPr>
        <p:spPr/>
        <p:txBody>
          <a:bodyPr/>
          <a:lstStyle/>
          <a:p>
            <a:r>
              <a:rPr lang="en-US" altLang="zh-CN" smtClean="0"/>
              <a:t>DSL</a:t>
            </a:r>
            <a:r>
              <a:rPr lang="zh-CN" altLang="zh-CN" smtClean="0"/>
              <a:t>是一种利用现有电话网络实现数据通信的宽带技术。</a:t>
            </a:r>
            <a:r>
              <a:rPr lang="zh-CN" altLang="en-US" smtClean="0"/>
              <a:t>在使用</a:t>
            </a:r>
            <a:r>
              <a:rPr lang="en-US" altLang="zh-CN" smtClean="0"/>
              <a:t>DSL</a:t>
            </a:r>
            <a:r>
              <a:rPr lang="zh-CN" altLang="en-US" smtClean="0"/>
              <a:t>接入网络时，</a:t>
            </a:r>
            <a:r>
              <a:rPr lang="zh-CN" altLang="zh-CN" smtClean="0"/>
              <a:t>用户侧</a:t>
            </a:r>
            <a:r>
              <a:rPr lang="zh-CN" altLang="en-US" smtClean="0"/>
              <a:t>会安装</a:t>
            </a:r>
            <a:r>
              <a:rPr lang="zh-CN" altLang="zh-CN" smtClean="0"/>
              <a:t>调制解调器</a:t>
            </a:r>
            <a:r>
              <a:rPr lang="zh-CN" altLang="en-US" smtClean="0"/>
              <a:t>，然后</a:t>
            </a:r>
            <a:r>
              <a:rPr lang="zh-CN" altLang="zh-CN" smtClean="0"/>
              <a:t>通过现有的电话线与</a:t>
            </a:r>
            <a:r>
              <a:rPr lang="zh-CN" altLang="en-US" smtClean="0"/>
              <a:t>数字用户线路接入复用器</a:t>
            </a:r>
            <a:r>
              <a:rPr lang="zh-CN" altLang="zh-CN" smtClean="0"/>
              <a:t>（</a:t>
            </a:r>
            <a:r>
              <a:rPr lang="en-US" altLang="zh-CN" smtClean="0"/>
              <a:t>DSLAM</a:t>
            </a:r>
            <a:r>
              <a:rPr lang="zh-CN" altLang="zh-CN" smtClean="0"/>
              <a:t>）</a:t>
            </a:r>
            <a:r>
              <a:rPr lang="zh-CN" altLang="en-US" smtClean="0"/>
              <a:t>相连</a:t>
            </a:r>
            <a:r>
              <a:rPr lang="zh-CN" altLang="zh-CN" smtClean="0"/>
              <a:t>。</a:t>
            </a:r>
            <a:r>
              <a:rPr lang="en-US" altLang="zh-CN" smtClean="0"/>
              <a:t>DSLAM</a:t>
            </a:r>
            <a:r>
              <a:rPr lang="zh-CN" altLang="en-US" smtClean="0"/>
              <a:t>是各种</a:t>
            </a:r>
            <a:r>
              <a:rPr lang="en-US" altLang="zh-CN" smtClean="0"/>
              <a:t>DSL</a:t>
            </a:r>
            <a:r>
              <a:rPr lang="zh-CN" altLang="en-US" smtClean="0"/>
              <a:t>系统的局端设备，属于最后一公里接入设备。</a:t>
            </a:r>
            <a:endParaRPr lang="en-US" altLang="zh-CN" smtClean="0"/>
          </a:p>
          <a:p>
            <a:r>
              <a:rPr lang="zh-CN" altLang="en-US" smtClean="0"/>
              <a:t>然后，</a:t>
            </a:r>
            <a:r>
              <a:rPr lang="en-US" altLang="zh-CN" smtClean="0"/>
              <a:t>DSLAM</a:t>
            </a:r>
            <a:r>
              <a:rPr lang="zh-CN" altLang="en-US" smtClean="0"/>
              <a:t>通过</a:t>
            </a:r>
            <a:r>
              <a:rPr lang="zh-CN" altLang="zh-CN" smtClean="0"/>
              <a:t>高速</a:t>
            </a:r>
            <a:r>
              <a:rPr lang="en-US" altLang="zh-CN" smtClean="0"/>
              <a:t>ATM</a:t>
            </a:r>
            <a:r>
              <a:rPr lang="zh-CN" altLang="zh-CN" smtClean="0"/>
              <a:t>网络或者以太网</a:t>
            </a:r>
            <a:r>
              <a:rPr lang="zh-CN" altLang="en-US" smtClean="0"/>
              <a:t>将用户的</a:t>
            </a:r>
            <a:r>
              <a:rPr lang="zh-CN" altLang="zh-CN" smtClean="0"/>
              <a:t>数据流量</a:t>
            </a:r>
            <a:r>
              <a:rPr lang="zh-CN" altLang="en-US" smtClean="0"/>
              <a:t>转发给</a:t>
            </a:r>
            <a:r>
              <a:rPr lang="zh-CN" altLang="zh-CN" smtClean="0"/>
              <a:t>宽带远程接入服务器（</a:t>
            </a:r>
            <a:r>
              <a:rPr lang="en-US" altLang="zh-CN" smtClean="0"/>
              <a:t>BRAS</a:t>
            </a:r>
            <a:r>
              <a:rPr lang="zh-CN" altLang="zh-CN" smtClean="0"/>
              <a:t>）。</a:t>
            </a:r>
            <a:r>
              <a:rPr lang="en-US" altLang="zh-CN" smtClean="0"/>
              <a:t>BRAS</a:t>
            </a:r>
            <a:r>
              <a:rPr lang="zh-CN" altLang="en-US" smtClean="0"/>
              <a:t>是面向宽带网络应用的接入网关，位于骨干网的边缘层。</a:t>
            </a:r>
            <a:endParaRPr lang="en-US" altLang="zh-CN" smtClean="0"/>
          </a:p>
          <a:p>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9876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584200" y="765175"/>
            <a:ext cx="5930900" cy="3336925"/>
          </a:xfrm>
          <a:ln/>
        </p:spPr>
      </p:sp>
      <p:sp>
        <p:nvSpPr>
          <p:cNvPr id="17411"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latin typeface="+mn-ea"/>
                <a:ea typeface="+mn-ea"/>
              </a:rPr>
              <a:t>运营商希望通过同一台接入设备来连接远程的多个主机，同时接入设备能够提供访问控制和计费功能。在众多的接入技术中，把多个主机连接到接入设备的最经济的方法就是以太网，而</a:t>
            </a:r>
            <a:r>
              <a:rPr lang="en-US" altLang="zh-CN" dirty="0" smtClean="0">
                <a:latin typeface="+mn-ea"/>
                <a:ea typeface="+mn-ea"/>
              </a:rPr>
              <a:t>PPP</a:t>
            </a:r>
            <a:r>
              <a:rPr lang="zh-CN" altLang="en-US" dirty="0" smtClean="0">
                <a:latin typeface="+mn-ea"/>
                <a:ea typeface="+mn-ea"/>
              </a:rPr>
              <a:t>协议可以提供良好的访问控制和计费功能，于是产生了在以太网上传输</a:t>
            </a:r>
            <a:r>
              <a:rPr lang="en-US" altLang="zh-CN" dirty="0" smtClean="0">
                <a:latin typeface="+mn-ea"/>
                <a:ea typeface="+mn-ea"/>
              </a:rPr>
              <a:t>PPP</a:t>
            </a:r>
            <a:r>
              <a:rPr lang="zh-CN" altLang="en-US" dirty="0" smtClean="0">
                <a:latin typeface="+mn-ea"/>
                <a:ea typeface="+mn-ea"/>
              </a:rPr>
              <a:t>报文的技术，即</a:t>
            </a:r>
            <a:r>
              <a:rPr lang="en-US" altLang="zh-CN" dirty="0" smtClean="0">
                <a:latin typeface="+mn-ea"/>
                <a:ea typeface="+mn-ea"/>
              </a:rPr>
              <a:t>PPPoE</a:t>
            </a:r>
            <a:r>
              <a:rPr lang="zh-CN" altLang="en-US" dirty="0" smtClean="0">
                <a:latin typeface="+mn-ea"/>
                <a:ea typeface="+mn-ea"/>
              </a:rPr>
              <a:t>。</a:t>
            </a:r>
          </a:p>
          <a:p>
            <a:pPr eaLnBrk="1" hangingPunct="1"/>
            <a:r>
              <a:rPr lang="en-US" altLang="zh-CN" dirty="0" smtClean="0">
                <a:latin typeface="+mn-ea"/>
                <a:ea typeface="+mn-ea"/>
              </a:rPr>
              <a:t>PPPoE</a:t>
            </a:r>
            <a:r>
              <a:rPr lang="zh-CN" altLang="en-US" dirty="0" smtClean="0">
                <a:latin typeface="+mn-ea"/>
                <a:ea typeface="+mn-ea"/>
              </a:rPr>
              <a:t>利用以太网将大量主机组成网络，通过一个远端接入设备连入因特网，并运用</a:t>
            </a:r>
            <a:r>
              <a:rPr lang="en-US" altLang="zh-CN" dirty="0" smtClean="0">
                <a:latin typeface="+mn-ea"/>
                <a:ea typeface="+mn-ea"/>
              </a:rPr>
              <a:t>PPP</a:t>
            </a:r>
            <a:r>
              <a:rPr lang="zh-CN" altLang="en-US" dirty="0" smtClean="0">
                <a:latin typeface="+mn-ea"/>
                <a:ea typeface="+mn-ea"/>
              </a:rPr>
              <a:t>协议对接入的每个主机进行控制，具有适用范围广、安全性高、计费方便的特点。</a:t>
            </a:r>
          </a:p>
          <a:p>
            <a:pPr eaLnBrk="1" hangingPunct="1"/>
            <a:r>
              <a:rPr lang="en-US" altLang="zh-CN" dirty="0" smtClean="0">
                <a:latin typeface="+mn-ea"/>
                <a:ea typeface="+mn-ea"/>
              </a:rPr>
              <a:t>PPPoE</a:t>
            </a:r>
            <a:r>
              <a:rPr lang="zh-CN" altLang="en-US" dirty="0" smtClean="0">
                <a:latin typeface="+mn-ea"/>
                <a:ea typeface="+mn-ea"/>
              </a:rPr>
              <a:t>技术解决了用户上网收费等实际应用问题，得到了宽带接入运营商的认可并被广泛应用。</a:t>
            </a:r>
          </a:p>
        </p:txBody>
      </p:sp>
    </p:spTree>
    <p:extLst>
      <p:ext uri="{BB962C8B-B14F-4D97-AF65-F5344CB8AC3E}">
        <p14:creationId xmlns:p14="http://schemas.microsoft.com/office/powerpoint/2010/main" val="228452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584200" y="765175"/>
            <a:ext cx="5930900" cy="3336925"/>
          </a:xfrm>
          <a:ln/>
        </p:spPr>
      </p:sp>
      <p:sp>
        <p:nvSpPr>
          <p:cNvPr id="32771" name="备注占位符 2"/>
          <p:cNvSpPr>
            <a:spLocks noGrp="1"/>
          </p:cNvSpPr>
          <p:nvPr>
            <p:ph type="body" idx="1"/>
          </p:nvPr>
        </p:nvSpPr>
        <p:spPr bwMode="auto">
          <a:xfrm>
            <a:off x="584200" y="4638910"/>
            <a:ext cx="5930900" cy="4114800"/>
          </a:xfrm>
        </p:spPr>
        <p:txBody>
          <a:bodyPr wrap="square" numCol="1" anchor="t" anchorCtr="0" compatLnSpc="1">
            <a:prstTxWarp prst="textNoShape">
              <a:avLst/>
            </a:prstTxWarp>
          </a:bodyPr>
          <a:lstStyle/>
          <a:p>
            <a:pPr eaLnBrk="1" hangingPunct="1">
              <a:defRPr/>
            </a:pPr>
            <a:r>
              <a:rPr lang="en-US" altLang="zh-CN" dirty="0" smtClean="0"/>
              <a:t>PPPoE</a:t>
            </a:r>
            <a:r>
              <a:rPr lang="zh-CN" altLang="en-US" dirty="0" smtClean="0"/>
              <a:t>报文是使用</a:t>
            </a:r>
            <a:r>
              <a:rPr lang="en-US" altLang="zh-CN" dirty="0" smtClean="0"/>
              <a:t>Ethernet</a:t>
            </a:r>
            <a:r>
              <a:rPr lang="zh-CN" altLang="en-US" dirty="0" smtClean="0"/>
              <a:t>格式进行封装的，</a:t>
            </a:r>
            <a:r>
              <a:rPr lang="en-US" altLang="zh-CN" dirty="0" smtClean="0"/>
              <a:t>Ethernet</a:t>
            </a:r>
            <a:r>
              <a:rPr lang="zh-CN" altLang="en-US" dirty="0" smtClean="0"/>
              <a:t>中各字段解释如下：</a:t>
            </a:r>
            <a:endParaRPr lang="en-US" altLang="zh-CN" dirty="0" smtClean="0"/>
          </a:p>
          <a:p>
            <a:pPr marL="228600" indent="-228600" eaLnBrk="1" hangingPunct="1">
              <a:buFont typeface="+mj-lt"/>
              <a:buAutoNum type="arabicPeriod"/>
              <a:defRPr/>
            </a:pPr>
            <a:r>
              <a:rPr lang="en-US" altLang="zh-CN" dirty="0" smtClean="0"/>
              <a:t>DMAC</a:t>
            </a:r>
            <a:r>
              <a:rPr lang="zh-CN" altLang="en-US" dirty="0" smtClean="0"/>
              <a:t>：表示目的设备的</a:t>
            </a:r>
            <a:r>
              <a:rPr lang="en-US" altLang="zh-CN" dirty="0" smtClean="0"/>
              <a:t>MAC</a:t>
            </a:r>
            <a:r>
              <a:rPr lang="zh-CN" altLang="en-US" dirty="0" smtClean="0"/>
              <a:t>地址，通常为以太网单播目的地址或者以太网广播地址（</a:t>
            </a:r>
            <a:r>
              <a:rPr lang="en-US" altLang="zh-CN" dirty="0" smtClean="0"/>
              <a:t>0xFFFFFFFF</a:t>
            </a:r>
            <a:r>
              <a:rPr lang="zh-CN" altLang="en-US" dirty="0" smtClean="0"/>
              <a:t>）。</a:t>
            </a:r>
            <a:endParaRPr lang="en-US" altLang="zh-CN" dirty="0" smtClean="0"/>
          </a:p>
          <a:p>
            <a:pPr marL="228600" indent="-228600" eaLnBrk="1" hangingPunct="1">
              <a:buFont typeface="+mj-lt"/>
              <a:buAutoNum type="arabicPeriod"/>
              <a:defRPr/>
            </a:pPr>
            <a:r>
              <a:rPr lang="en-US" altLang="zh-CN" dirty="0" smtClean="0"/>
              <a:t>SMAC</a:t>
            </a:r>
            <a:r>
              <a:rPr lang="zh-CN" altLang="en-US" dirty="0" smtClean="0"/>
              <a:t>：表示源设备的以太网</a:t>
            </a:r>
            <a:r>
              <a:rPr lang="en-US" altLang="zh-CN" dirty="0" smtClean="0"/>
              <a:t>MAC</a:t>
            </a:r>
            <a:r>
              <a:rPr lang="zh-CN" altLang="en-US" dirty="0" smtClean="0"/>
              <a:t>地址。</a:t>
            </a:r>
            <a:endParaRPr lang="en-US" altLang="zh-CN" dirty="0" smtClean="0"/>
          </a:p>
          <a:p>
            <a:pPr marL="228600" indent="-228600" eaLnBrk="1" hangingPunct="1">
              <a:buFont typeface="+mj-lt"/>
              <a:buAutoNum type="arabicPeriod"/>
              <a:defRPr/>
            </a:pPr>
            <a:r>
              <a:rPr lang="en-US" altLang="zh-CN" dirty="0" smtClean="0"/>
              <a:t>Type</a:t>
            </a:r>
            <a:r>
              <a:rPr lang="zh-CN" altLang="en-US" dirty="0" smtClean="0"/>
              <a:t>：表示协议类型字段，当值为</a:t>
            </a:r>
            <a:r>
              <a:rPr lang="en-US" altLang="zh-CN" dirty="0" smtClean="0"/>
              <a:t>0x8863</a:t>
            </a:r>
            <a:r>
              <a:rPr lang="zh-CN" altLang="en-US" dirty="0" smtClean="0"/>
              <a:t>时表示承载的是</a:t>
            </a:r>
            <a:r>
              <a:rPr lang="en-US" altLang="zh-CN" dirty="0" smtClean="0"/>
              <a:t>PPPoE</a:t>
            </a:r>
            <a:r>
              <a:rPr lang="zh-CN" altLang="en-US" dirty="0" smtClean="0"/>
              <a:t>发现阶段的报文。当值为</a:t>
            </a:r>
            <a:r>
              <a:rPr lang="en-US" altLang="zh-CN" dirty="0" smtClean="0"/>
              <a:t>0x8864</a:t>
            </a:r>
            <a:r>
              <a:rPr lang="zh-CN" altLang="en-US" dirty="0" smtClean="0"/>
              <a:t>时表示承载的是</a:t>
            </a:r>
            <a:r>
              <a:rPr lang="en-US" altLang="zh-CN" dirty="0" smtClean="0"/>
              <a:t>PPPoE</a:t>
            </a:r>
            <a:r>
              <a:rPr lang="zh-CN" altLang="en-US" dirty="0" smtClean="0"/>
              <a:t>会话阶段的报文。</a:t>
            </a:r>
            <a:endParaRPr lang="en-US" altLang="zh-CN" dirty="0" smtClean="0"/>
          </a:p>
          <a:p>
            <a:pPr eaLnBrk="1" hangingPunct="1">
              <a:defRPr/>
            </a:pPr>
            <a:r>
              <a:rPr lang="en-US" altLang="zh-CN" dirty="0" smtClean="0"/>
              <a:t>PPPoE</a:t>
            </a:r>
            <a:r>
              <a:rPr lang="zh-CN" altLang="en-US" dirty="0" smtClean="0"/>
              <a:t>字段中的各个字段解释如下：</a:t>
            </a:r>
          </a:p>
          <a:p>
            <a:pPr marL="228600" indent="-228600" eaLnBrk="1" hangingPunct="1">
              <a:buFont typeface="+mj-lt"/>
              <a:buAutoNum type="arabicPeriod"/>
              <a:defRPr/>
            </a:pPr>
            <a:r>
              <a:rPr lang="en-US" altLang="zh-CN" dirty="0" smtClean="0"/>
              <a:t>VER</a:t>
            </a:r>
            <a:r>
              <a:rPr lang="zh-CN" altLang="en-US" dirty="0" smtClean="0"/>
              <a:t>：表示</a:t>
            </a:r>
            <a:r>
              <a:rPr lang="en-US" altLang="zh-CN" dirty="0" smtClean="0"/>
              <a:t>PPPoE</a:t>
            </a:r>
            <a:r>
              <a:rPr lang="zh-CN" altLang="en-US" dirty="0" smtClean="0"/>
              <a:t>版本号，值为</a:t>
            </a:r>
            <a:r>
              <a:rPr lang="en-US" altLang="zh-CN" dirty="0" smtClean="0"/>
              <a:t>0x01</a:t>
            </a:r>
            <a:r>
              <a:rPr lang="zh-CN" altLang="en-US" dirty="0" smtClean="0"/>
              <a:t>。</a:t>
            </a:r>
          </a:p>
          <a:p>
            <a:pPr marL="228600" indent="-228600" eaLnBrk="1" hangingPunct="1">
              <a:buFont typeface="+mj-lt"/>
              <a:buAutoNum type="arabicPeriod"/>
              <a:defRPr/>
            </a:pPr>
            <a:r>
              <a:rPr lang="en-US" altLang="zh-CN" dirty="0" smtClean="0"/>
              <a:t>Type</a:t>
            </a:r>
            <a:r>
              <a:rPr lang="zh-CN" altLang="en-US" dirty="0" smtClean="0"/>
              <a:t>：表示类型，值为</a:t>
            </a:r>
            <a:r>
              <a:rPr lang="en-US" altLang="zh-CN" dirty="0" smtClean="0"/>
              <a:t>0x01</a:t>
            </a:r>
            <a:r>
              <a:rPr lang="zh-CN" altLang="en-US" dirty="0" smtClean="0"/>
              <a:t>。</a:t>
            </a:r>
          </a:p>
          <a:p>
            <a:pPr marL="228600" indent="-228600" eaLnBrk="1" hangingPunct="1">
              <a:buFont typeface="+mj-lt"/>
              <a:buAutoNum type="arabicPeriod"/>
              <a:defRPr/>
            </a:pPr>
            <a:r>
              <a:rPr lang="en-US" altLang="zh-CN" dirty="0" smtClean="0"/>
              <a:t>Code</a:t>
            </a:r>
            <a:r>
              <a:rPr lang="zh-CN" altLang="en-US" dirty="0" smtClean="0"/>
              <a:t>：表示</a:t>
            </a:r>
            <a:r>
              <a:rPr lang="en-US" altLang="zh-CN" dirty="0" smtClean="0"/>
              <a:t>PPPoE</a:t>
            </a:r>
            <a:r>
              <a:rPr lang="zh-CN" altLang="en-US" dirty="0" smtClean="0"/>
              <a:t>报文类型，不同取值标识不同的</a:t>
            </a:r>
            <a:r>
              <a:rPr lang="en-US" altLang="zh-CN" dirty="0" smtClean="0"/>
              <a:t>PPPoE</a:t>
            </a:r>
            <a:r>
              <a:rPr lang="zh-CN" altLang="en-US" dirty="0" smtClean="0"/>
              <a:t>报文类型。</a:t>
            </a:r>
            <a:endParaRPr lang="en-US" altLang="zh-CN" dirty="0" smtClean="0"/>
          </a:p>
          <a:p>
            <a:pPr marL="228600" indent="-228600" eaLnBrk="1" hangingPunct="1">
              <a:buFont typeface="+mj-lt"/>
              <a:buAutoNum type="arabicPeriod"/>
              <a:defRPr/>
            </a:pPr>
            <a:r>
              <a:rPr lang="en-US" altLang="zh-CN" dirty="0" smtClean="0"/>
              <a:t>PPPoE</a:t>
            </a:r>
            <a:r>
              <a:rPr lang="zh-CN" altLang="en-US" dirty="0" smtClean="0"/>
              <a:t>会话</a:t>
            </a:r>
            <a:r>
              <a:rPr lang="en-US" altLang="zh-CN" dirty="0" smtClean="0"/>
              <a:t>ID</a:t>
            </a:r>
            <a:r>
              <a:rPr lang="zh-CN" altLang="en-US" dirty="0" smtClean="0"/>
              <a:t>，与以太网</a:t>
            </a:r>
            <a:r>
              <a:rPr lang="en-US" altLang="zh-CN" dirty="0" smtClean="0"/>
              <a:t>SMAC</a:t>
            </a:r>
            <a:r>
              <a:rPr lang="zh-CN" altLang="en-US" dirty="0" smtClean="0"/>
              <a:t>和</a:t>
            </a:r>
            <a:r>
              <a:rPr lang="en-US" altLang="zh-CN" dirty="0" smtClean="0"/>
              <a:t>DMAC</a:t>
            </a:r>
            <a:r>
              <a:rPr lang="zh-CN" altLang="en-US" dirty="0" smtClean="0"/>
              <a:t>一起定义了一个</a:t>
            </a:r>
            <a:r>
              <a:rPr lang="en-US" altLang="zh-CN" dirty="0" smtClean="0"/>
              <a:t>PPPoE</a:t>
            </a:r>
            <a:r>
              <a:rPr lang="zh-CN" altLang="en-US" dirty="0" smtClean="0"/>
              <a:t>会话。</a:t>
            </a:r>
            <a:endParaRPr lang="en-US" altLang="zh-CN" dirty="0" smtClean="0"/>
          </a:p>
          <a:p>
            <a:pPr marL="228600" indent="-228600" eaLnBrk="1" hangingPunct="1">
              <a:buFont typeface="+mj-lt"/>
              <a:buAutoNum type="arabicPeriod"/>
              <a:defRPr/>
            </a:pPr>
            <a:r>
              <a:rPr lang="en-US" altLang="zh-CN" dirty="0" smtClean="0"/>
              <a:t>Length</a:t>
            </a:r>
            <a:r>
              <a:rPr lang="zh-CN" altLang="en-US" dirty="0" smtClean="0"/>
              <a:t>：表示</a:t>
            </a:r>
            <a:r>
              <a:rPr lang="en-US" altLang="zh-CN" dirty="0" smtClean="0"/>
              <a:t>PPPoE</a:t>
            </a:r>
            <a:r>
              <a:rPr lang="zh-CN" altLang="en-US" dirty="0" smtClean="0"/>
              <a:t>报文的</a:t>
            </a:r>
            <a:r>
              <a:rPr lang="en-US" altLang="zh-CN" dirty="0" smtClean="0"/>
              <a:t>Payload</a:t>
            </a:r>
            <a:r>
              <a:rPr lang="zh-CN" altLang="en-US" dirty="0" smtClean="0"/>
              <a:t>长度，不包括以太网头部和</a:t>
            </a:r>
            <a:r>
              <a:rPr lang="en-US" altLang="zh-CN" dirty="0" smtClean="0"/>
              <a:t>PPPoE</a:t>
            </a:r>
            <a:r>
              <a:rPr lang="zh-CN" altLang="en-US" dirty="0" smtClean="0"/>
              <a:t>头部的长度。</a:t>
            </a:r>
          </a:p>
          <a:p>
            <a:pPr eaLnBrk="1" hangingPunct="1">
              <a:defRPr/>
            </a:pPr>
            <a:endParaRPr lang="en-US" altLang="zh-CN" dirty="0" smtClean="0"/>
          </a:p>
        </p:txBody>
      </p:sp>
    </p:spTree>
    <p:extLst>
      <p:ext uri="{BB962C8B-B14F-4D97-AF65-F5344CB8AC3E}">
        <p14:creationId xmlns:p14="http://schemas.microsoft.com/office/powerpoint/2010/main" val="109075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584200" y="765175"/>
            <a:ext cx="5930900" cy="3336925"/>
          </a:xfrm>
          <a:ln/>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smtClean="0">
                <a:latin typeface="+mn-ea"/>
                <a:ea typeface="+mn-ea"/>
              </a:rPr>
              <a:t>PPPoE</a:t>
            </a:r>
            <a:r>
              <a:rPr lang="zh-CN" altLang="en-US" dirty="0" smtClean="0">
                <a:latin typeface="+mn-ea"/>
                <a:ea typeface="+mn-ea"/>
              </a:rPr>
              <a:t>可分为三个阶段，即发现阶段、会话阶段和会话终结阶段。</a:t>
            </a:r>
            <a:endParaRPr lang="en-US" altLang="zh-CN" dirty="0" smtClean="0">
              <a:latin typeface="+mn-ea"/>
              <a:ea typeface="+mn-ea"/>
            </a:endParaRPr>
          </a:p>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92596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584200" y="765175"/>
            <a:ext cx="5930900" cy="3336925"/>
          </a:xfrm>
          <a:ln/>
        </p:spPr>
      </p:sp>
      <p:sp>
        <p:nvSpPr>
          <p:cNvPr id="23555"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buFont typeface="Calibri" panose="020F0502020204030204" pitchFamily="34" charset="0"/>
              <a:buAutoNum type="arabicPeriod"/>
            </a:pPr>
            <a:r>
              <a:rPr lang="en-US" altLang="zh-CN" dirty="0" smtClean="0">
                <a:latin typeface="+mn-ea"/>
                <a:ea typeface="+mn-ea"/>
              </a:rPr>
              <a:t>PADI</a:t>
            </a:r>
            <a:r>
              <a:rPr lang="zh-CN" altLang="zh-CN" dirty="0" smtClean="0">
                <a:latin typeface="+mn-ea"/>
                <a:ea typeface="+mn-ea"/>
              </a:rPr>
              <a:t>（</a:t>
            </a:r>
            <a:r>
              <a:rPr lang="en-US" altLang="zh-CN" dirty="0" smtClean="0">
                <a:latin typeface="+mn-ea"/>
                <a:ea typeface="+mn-ea"/>
              </a:rPr>
              <a:t>PPPoE Active Discovery Initiation</a:t>
            </a:r>
            <a:r>
              <a:rPr lang="zh-CN" altLang="zh-CN" dirty="0" smtClean="0">
                <a:latin typeface="+mn-ea"/>
                <a:ea typeface="+mn-ea"/>
              </a:rPr>
              <a:t>）报文</a:t>
            </a:r>
            <a:r>
              <a:rPr lang="zh-CN" altLang="en-US" dirty="0" smtClean="0">
                <a:latin typeface="+mn-ea"/>
                <a:ea typeface="+mn-ea"/>
              </a:rPr>
              <a:t>：用户主机发起的</a:t>
            </a:r>
            <a:r>
              <a:rPr lang="en-US" altLang="zh-CN" dirty="0" smtClean="0">
                <a:latin typeface="+mn-ea"/>
                <a:ea typeface="+mn-ea"/>
              </a:rPr>
              <a:t>PPPoE</a:t>
            </a:r>
            <a:r>
              <a:rPr lang="zh-CN" altLang="en-US" dirty="0" smtClean="0">
                <a:latin typeface="+mn-ea"/>
                <a:ea typeface="+mn-ea"/>
              </a:rPr>
              <a:t>服务器探测报文，目的</a:t>
            </a:r>
            <a:r>
              <a:rPr lang="en-US" altLang="zh-CN" dirty="0" smtClean="0">
                <a:latin typeface="+mn-ea"/>
                <a:ea typeface="+mn-ea"/>
              </a:rPr>
              <a:t>MAC</a:t>
            </a:r>
            <a:r>
              <a:rPr lang="zh-CN" altLang="en-US" dirty="0" smtClean="0">
                <a:latin typeface="+mn-ea"/>
                <a:ea typeface="+mn-ea"/>
              </a:rPr>
              <a:t>地址为广播地址。</a:t>
            </a:r>
            <a:endParaRPr lang="en-US" altLang="zh-CN" dirty="0" smtClean="0">
              <a:latin typeface="+mn-ea"/>
              <a:ea typeface="+mn-ea"/>
            </a:endParaRPr>
          </a:p>
          <a:p>
            <a:pPr marL="228600" indent="-228600" eaLnBrk="1" hangingPunct="1">
              <a:buFont typeface="Calibri" panose="020F0502020204030204" pitchFamily="34" charset="0"/>
              <a:buAutoNum type="arabicPeriod"/>
            </a:pPr>
            <a:r>
              <a:rPr lang="en-US" altLang="zh-CN" dirty="0" smtClean="0">
                <a:latin typeface="+mn-ea"/>
                <a:ea typeface="+mn-ea"/>
              </a:rPr>
              <a:t>PADO</a:t>
            </a:r>
            <a:r>
              <a:rPr lang="zh-CN" altLang="zh-CN" dirty="0" smtClean="0">
                <a:latin typeface="+mn-ea"/>
                <a:ea typeface="+mn-ea"/>
              </a:rPr>
              <a:t>（</a:t>
            </a:r>
            <a:r>
              <a:rPr lang="en-US" altLang="zh-CN" dirty="0" smtClean="0">
                <a:latin typeface="+mn-ea"/>
                <a:ea typeface="+mn-ea"/>
              </a:rPr>
              <a:t>PPPoE Active Discovery</a:t>
            </a:r>
            <a:r>
              <a:rPr lang="en-US" altLang="zh-CN" baseline="0" dirty="0" smtClean="0">
                <a:latin typeface="+mn-ea"/>
                <a:ea typeface="+mn-ea"/>
              </a:rPr>
              <a:t> </a:t>
            </a:r>
            <a:r>
              <a:rPr lang="en-US" altLang="zh-CN" dirty="0" smtClean="0">
                <a:latin typeface="+mn-ea"/>
                <a:ea typeface="+mn-ea"/>
              </a:rPr>
              <a:t>Offer</a:t>
            </a:r>
            <a:r>
              <a:rPr lang="zh-CN" altLang="zh-CN" dirty="0" smtClean="0">
                <a:latin typeface="+mn-ea"/>
                <a:ea typeface="+mn-ea"/>
              </a:rPr>
              <a:t>）报文</a:t>
            </a:r>
            <a:r>
              <a:rPr lang="zh-CN" altLang="en-US" dirty="0" smtClean="0">
                <a:latin typeface="+mn-ea"/>
                <a:ea typeface="+mn-ea"/>
              </a:rPr>
              <a:t>：</a:t>
            </a:r>
            <a:r>
              <a:rPr lang="en-US" altLang="zh-CN" dirty="0" smtClean="0">
                <a:latin typeface="+mn-ea"/>
                <a:ea typeface="+mn-ea"/>
              </a:rPr>
              <a:t>PPPoE</a:t>
            </a:r>
            <a:r>
              <a:rPr lang="zh-CN" altLang="en-US" dirty="0" smtClean="0">
                <a:latin typeface="+mn-ea"/>
                <a:ea typeface="+mn-ea"/>
              </a:rPr>
              <a:t>服务器收到</a:t>
            </a:r>
            <a:r>
              <a:rPr lang="en-US" altLang="zh-CN" dirty="0" smtClean="0">
                <a:latin typeface="+mn-ea"/>
                <a:ea typeface="+mn-ea"/>
              </a:rPr>
              <a:t>PADI</a:t>
            </a:r>
            <a:r>
              <a:rPr lang="zh-CN" altLang="en-US" dirty="0" smtClean="0">
                <a:latin typeface="+mn-ea"/>
                <a:ea typeface="+mn-ea"/>
              </a:rPr>
              <a:t>报文之后的回应报文，目的</a:t>
            </a:r>
            <a:r>
              <a:rPr lang="en-US" altLang="zh-CN" dirty="0" smtClean="0">
                <a:latin typeface="+mn-ea"/>
                <a:ea typeface="+mn-ea"/>
              </a:rPr>
              <a:t>MAC</a:t>
            </a:r>
            <a:r>
              <a:rPr lang="zh-CN" altLang="en-US" dirty="0" smtClean="0">
                <a:latin typeface="+mn-ea"/>
                <a:ea typeface="+mn-ea"/>
              </a:rPr>
              <a:t>地址为客户端主机的</a:t>
            </a:r>
            <a:r>
              <a:rPr lang="en-US" altLang="zh-CN" dirty="0" smtClean="0">
                <a:latin typeface="+mn-ea"/>
                <a:ea typeface="+mn-ea"/>
              </a:rPr>
              <a:t>MAC</a:t>
            </a:r>
            <a:r>
              <a:rPr lang="zh-CN" altLang="en-US" dirty="0" smtClean="0">
                <a:latin typeface="+mn-ea"/>
                <a:ea typeface="+mn-ea"/>
              </a:rPr>
              <a:t>地址。</a:t>
            </a:r>
            <a:endParaRPr lang="en-US" altLang="zh-CN" dirty="0" smtClean="0">
              <a:latin typeface="+mn-ea"/>
              <a:ea typeface="+mn-ea"/>
            </a:endParaRPr>
          </a:p>
          <a:p>
            <a:pPr marL="228600" indent="-228600" eaLnBrk="1" hangingPunct="1">
              <a:buFont typeface="Calibri" panose="020F0502020204030204" pitchFamily="34" charset="0"/>
              <a:buAutoNum type="arabicPeriod"/>
            </a:pPr>
            <a:r>
              <a:rPr lang="en-US" altLang="zh-CN" dirty="0" smtClean="0">
                <a:latin typeface="+mn-ea"/>
                <a:ea typeface="+mn-ea"/>
              </a:rPr>
              <a:t>PADR</a:t>
            </a:r>
            <a:r>
              <a:rPr lang="zh-CN" altLang="zh-CN" dirty="0" smtClean="0">
                <a:latin typeface="+mn-ea"/>
                <a:ea typeface="+mn-ea"/>
              </a:rPr>
              <a:t>（</a:t>
            </a:r>
            <a:r>
              <a:rPr lang="en-US" altLang="zh-CN" dirty="0" smtClean="0">
                <a:latin typeface="+mn-ea"/>
                <a:ea typeface="+mn-ea"/>
              </a:rPr>
              <a:t>PPPoE Active Discovery Request</a:t>
            </a:r>
            <a:r>
              <a:rPr lang="zh-CN" altLang="zh-CN" dirty="0" smtClean="0">
                <a:latin typeface="+mn-ea"/>
                <a:ea typeface="+mn-ea"/>
              </a:rPr>
              <a:t>）报文</a:t>
            </a:r>
            <a:r>
              <a:rPr lang="zh-CN" altLang="en-US" dirty="0" smtClean="0">
                <a:latin typeface="+mn-ea"/>
                <a:ea typeface="+mn-ea"/>
              </a:rPr>
              <a:t>：用户主机收到</a:t>
            </a:r>
            <a:r>
              <a:rPr lang="en-US" altLang="zh-CN" dirty="0" smtClean="0">
                <a:latin typeface="+mn-ea"/>
                <a:ea typeface="+mn-ea"/>
              </a:rPr>
              <a:t>PPPoE</a:t>
            </a:r>
            <a:r>
              <a:rPr lang="zh-CN" altLang="en-US" dirty="0" smtClean="0">
                <a:latin typeface="+mn-ea"/>
                <a:ea typeface="+mn-ea"/>
              </a:rPr>
              <a:t>服务器回应的</a:t>
            </a:r>
            <a:r>
              <a:rPr lang="en-US" altLang="zh-CN" dirty="0" smtClean="0">
                <a:latin typeface="+mn-ea"/>
                <a:ea typeface="+mn-ea"/>
              </a:rPr>
              <a:t>PADO</a:t>
            </a:r>
            <a:r>
              <a:rPr lang="zh-CN" altLang="en-US" dirty="0" smtClean="0">
                <a:latin typeface="+mn-ea"/>
                <a:ea typeface="+mn-ea"/>
              </a:rPr>
              <a:t>报文后，单播发起的请求报文，目的地址为此用户选定的那个</a:t>
            </a:r>
            <a:r>
              <a:rPr lang="en-US" altLang="zh-CN" dirty="0" smtClean="0">
                <a:latin typeface="+mn-ea"/>
                <a:ea typeface="+mn-ea"/>
              </a:rPr>
              <a:t>PPPoE</a:t>
            </a:r>
            <a:r>
              <a:rPr lang="zh-CN" altLang="en-US" dirty="0" smtClean="0">
                <a:latin typeface="+mn-ea"/>
                <a:ea typeface="+mn-ea"/>
              </a:rPr>
              <a:t>服务器的</a:t>
            </a:r>
            <a:r>
              <a:rPr lang="en-US" altLang="zh-CN" dirty="0" smtClean="0">
                <a:latin typeface="+mn-ea"/>
                <a:ea typeface="+mn-ea"/>
              </a:rPr>
              <a:t>MAC</a:t>
            </a:r>
            <a:r>
              <a:rPr lang="zh-CN" altLang="en-US" dirty="0" smtClean="0">
                <a:latin typeface="+mn-ea"/>
                <a:ea typeface="+mn-ea"/>
              </a:rPr>
              <a:t>地址。</a:t>
            </a:r>
            <a:endParaRPr lang="en-US" altLang="zh-CN" dirty="0" smtClean="0">
              <a:latin typeface="+mn-ea"/>
              <a:ea typeface="+mn-ea"/>
            </a:endParaRPr>
          </a:p>
          <a:p>
            <a:pPr marL="228600" indent="-228600" eaLnBrk="1" hangingPunct="1">
              <a:buFont typeface="Calibri" panose="020F0502020204030204" pitchFamily="34" charset="0"/>
              <a:buAutoNum type="arabicPeriod"/>
            </a:pPr>
            <a:r>
              <a:rPr lang="en-US" altLang="zh-CN" dirty="0" smtClean="0">
                <a:latin typeface="+mn-ea"/>
                <a:ea typeface="+mn-ea"/>
              </a:rPr>
              <a:t>PADS</a:t>
            </a:r>
            <a:r>
              <a:rPr lang="zh-CN" altLang="zh-CN" dirty="0" smtClean="0">
                <a:latin typeface="+mn-ea"/>
                <a:ea typeface="+mn-ea"/>
              </a:rPr>
              <a:t>（</a:t>
            </a:r>
            <a:r>
              <a:rPr lang="en-US" altLang="zh-CN" dirty="0" smtClean="0">
                <a:latin typeface="+mn-ea"/>
                <a:ea typeface="+mn-ea"/>
              </a:rPr>
              <a:t>PPPoE Active Discovery Session Configuration</a:t>
            </a:r>
            <a:r>
              <a:rPr lang="zh-CN" altLang="zh-CN" dirty="0" smtClean="0">
                <a:latin typeface="+mn-ea"/>
                <a:ea typeface="+mn-ea"/>
              </a:rPr>
              <a:t>）报文</a:t>
            </a:r>
            <a:r>
              <a:rPr lang="zh-CN" altLang="en-US" dirty="0" smtClean="0">
                <a:latin typeface="+mn-ea"/>
                <a:ea typeface="+mn-ea"/>
              </a:rPr>
              <a:t>：</a:t>
            </a:r>
            <a:r>
              <a:rPr lang="en-US" altLang="zh-CN" dirty="0" smtClean="0">
                <a:latin typeface="+mn-ea"/>
                <a:ea typeface="+mn-ea"/>
              </a:rPr>
              <a:t>PPPoE</a:t>
            </a:r>
            <a:r>
              <a:rPr lang="zh-CN" altLang="en-US" dirty="0" smtClean="0">
                <a:latin typeface="+mn-ea"/>
                <a:ea typeface="+mn-ea"/>
              </a:rPr>
              <a:t>服务器分配一个唯一的会话进程</a:t>
            </a:r>
            <a:r>
              <a:rPr lang="en-US" altLang="zh-CN" dirty="0" smtClean="0">
                <a:latin typeface="+mn-ea"/>
                <a:ea typeface="+mn-ea"/>
              </a:rPr>
              <a:t>ID</a:t>
            </a:r>
            <a:r>
              <a:rPr lang="zh-CN" altLang="en-US" dirty="0" smtClean="0">
                <a:latin typeface="+mn-ea"/>
                <a:ea typeface="+mn-ea"/>
              </a:rPr>
              <a:t>，并通过</a:t>
            </a:r>
            <a:r>
              <a:rPr lang="en-US" altLang="zh-CN" dirty="0" smtClean="0">
                <a:latin typeface="+mn-ea"/>
                <a:ea typeface="+mn-ea"/>
              </a:rPr>
              <a:t>PADS</a:t>
            </a:r>
            <a:r>
              <a:rPr lang="zh-CN" altLang="en-US" dirty="0" smtClean="0">
                <a:latin typeface="+mn-ea"/>
                <a:ea typeface="+mn-ea"/>
              </a:rPr>
              <a:t>报文发送给主机。</a:t>
            </a:r>
            <a:endParaRPr lang="en-US" altLang="zh-CN" dirty="0" smtClean="0">
              <a:latin typeface="+mn-ea"/>
              <a:ea typeface="+mn-ea"/>
            </a:endParaRPr>
          </a:p>
          <a:p>
            <a:pPr marL="228600" indent="-228600" eaLnBrk="1" hangingPunct="1">
              <a:buFont typeface="Calibri" panose="020F0502020204030204" pitchFamily="34" charset="0"/>
              <a:buAutoNum type="arabicPeriod"/>
            </a:pPr>
            <a:r>
              <a:rPr lang="en-US" altLang="zh-CN" dirty="0" smtClean="0">
                <a:latin typeface="+mn-ea"/>
                <a:ea typeface="+mn-ea"/>
              </a:rPr>
              <a:t>PADT</a:t>
            </a:r>
            <a:r>
              <a:rPr lang="zh-CN" altLang="zh-CN" dirty="0" smtClean="0">
                <a:latin typeface="+mn-ea"/>
                <a:ea typeface="+mn-ea"/>
              </a:rPr>
              <a:t>（</a:t>
            </a:r>
            <a:r>
              <a:rPr lang="en-US" altLang="zh-CN" dirty="0" smtClean="0">
                <a:latin typeface="+mn-ea"/>
                <a:ea typeface="+mn-ea"/>
              </a:rPr>
              <a:t>PPPoE Active Discovery Terminate</a:t>
            </a:r>
            <a:r>
              <a:rPr lang="zh-CN" altLang="zh-CN" dirty="0" smtClean="0">
                <a:latin typeface="+mn-ea"/>
                <a:ea typeface="+mn-ea"/>
              </a:rPr>
              <a:t>）报文</a:t>
            </a:r>
            <a:r>
              <a:rPr lang="zh-CN" altLang="en-US" dirty="0" smtClean="0">
                <a:latin typeface="+mn-ea"/>
                <a:ea typeface="+mn-ea"/>
              </a:rPr>
              <a:t>：当用户或者服务器需要终止会话时，可以发送这种</a:t>
            </a:r>
            <a:r>
              <a:rPr lang="en-US" altLang="zh-CN" dirty="0" smtClean="0">
                <a:latin typeface="+mn-ea"/>
                <a:ea typeface="+mn-ea"/>
              </a:rPr>
              <a:t>PADT</a:t>
            </a:r>
            <a:r>
              <a:rPr lang="zh-CN" altLang="en-US" dirty="0" smtClean="0">
                <a:latin typeface="+mn-ea"/>
                <a:ea typeface="+mn-ea"/>
              </a:rPr>
              <a:t>报文</a:t>
            </a:r>
            <a:r>
              <a:rPr lang="zh-CN" altLang="zh-CN" dirty="0" smtClean="0">
                <a:latin typeface="+mn-ea"/>
                <a:ea typeface="+mn-ea"/>
              </a:rPr>
              <a:t>。</a:t>
            </a:r>
            <a:endParaRPr lang="zh-CN" altLang="en-US" dirty="0" smtClean="0">
              <a:latin typeface="+mn-ea"/>
              <a:ea typeface="+mn-ea"/>
            </a:endParaRPr>
          </a:p>
        </p:txBody>
      </p:sp>
    </p:spTree>
    <p:extLst>
      <p:ext uri="{BB962C8B-B14F-4D97-AF65-F5344CB8AC3E}">
        <p14:creationId xmlns:p14="http://schemas.microsoft.com/office/powerpoint/2010/main" val="2148046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584200" y="765175"/>
            <a:ext cx="5930900" cy="3336925"/>
          </a:xfrm>
          <a:ln/>
        </p:spPr>
      </p:sp>
      <p:sp>
        <p:nvSpPr>
          <p:cNvPr id="25603" name="备注占位符 2"/>
          <p:cNvSpPr>
            <a:spLocks noGrp="1"/>
          </p:cNvSpPr>
          <p:nvPr>
            <p:ph type="body" idx="1"/>
          </p:nvPr>
        </p:nvSpPr>
        <p:spPr bwMode="auto">
          <a:xfrm>
            <a:off x="584200" y="4638910"/>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smtClean="0">
                <a:latin typeface="+mn-ea"/>
                <a:ea typeface="+mn-ea"/>
              </a:rPr>
              <a:t>在</a:t>
            </a:r>
            <a:r>
              <a:rPr lang="zh-CN" altLang="en-US" dirty="0" smtClean="0">
                <a:latin typeface="+mn-ea"/>
                <a:ea typeface="+mn-ea"/>
              </a:rPr>
              <a:t>发现</a:t>
            </a:r>
            <a:r>
              <a:rPr lang="zh-CN" altLang="zh-CN" dirty="0" smtClean="0">
                <a:latin typeface="+mn-ea"/>
                <a:ea typeface="+mn-ea"/>
              </a:rPr>
              <a:t>阶段，</a:t>
            </a:r>
            <a:r>
              <a:rPr lang="en-US" altLang="zh-CN" dirty="0" smtClean="0">
                <a:latin typeface="+mn-ea"/>
                <a:ea typeface="+mn-ea"/>
              </a:rPr>
              <a:t>PPPoE</a:t>
            </a:r>
            <a:r>
              <a:rPr lang="zh-CN" altLang="zh-CN" dirty="0" smtClean="0">
                <a:latin typeface="+mn-ea"/>
                <a:ea typeface="+mn-ea"/>
              </a:rPr>
              <a:t>客户端在本地以太网中广播一个</a:t>
            </a:r>
            <a:r>
              <a:rPr lang="en-US" altLang="zh-CN" dirty="0" smtClean="0">
                <a:latin typeface="+mn-ea"/>
                <a:ea typeface="+mn-ea"/>
              </a:rPr>
              <a:t>PADI</a:t>
            </a:r>
            <a:r>
              <a:rPr lang="zh-CN" altLang="zh-CN" dirty="0" smtClean="0">
                <a:latin typeface="+mn-ea"/>
                <a:ea typeface="+mn-ea"/>
              </a:rPr>
              <a:t>报文，此</a:t>
            </a:r>
            <a:r>
              <a:rPr lang="en-US" altLang="zh-CN" dirty="0" smtClean="0">
                <a:latin typeface="+mn-ea"/>
                <a:ea typeface="+mn-ea"/>
              </a:rPr>
              <a:t>PADI</a:t>
            </a:r>
            <a:r>
              <a:rPr lang="zh-CN" altLang="zh-CN" dirty="0" smtClean="0">
                <a:latin typeface="+mn-ea"/>
                <a:ea typeface="+mn-ea"/>
              </a:rPr>
              <a:t>报文中包含了客户端需要的服务信息。在</a:t>
            </a:r>
            <a:r>
              <a:rPr lang="en-US" altLang="zh-CN" dirty="0" smtClean="0">
                <a:latin typeface="+mn-ea"/>
                <a:ea typeface="+mn-ea"/>
              </a:rPr>
              <a:t>PADI</a:t>
            </a:r>
            <a:r>
              <a:rPr lang="zh-CN" altLang="zh-CN" dirty="0" smtClean="0">
                <a:latin typeface="+mn-ea"/>
                <a:ea typeface="+mn-ea"/>
              </a:rPr>
              <a:t>报文中，目的</a:t>
            </a:r>
            <a:r>
              <a:rPr lang="en-US" altLang="zh-CN" dirty="0" smtClean="0">
                <a:latin typeface="+mn-ea"/>
                <a:ea typeface="+mn-ea"/>
              </a:rPr>
              <a:t>MAC</a:t>
            </a:r>
            <a:r>
              <a:rPr lang="zh-CN" altLang="zh-CN" dirty="0" smtClean="0">
                <a:latin typeface="+mn-ea"/>
                <a:ea typeface="+mn-ea"/>
              </a:rPr>
              <a:t>地址是一个广播地址，</a:t>
            </a:r>
            <a:r>
              <a:rPr lang="en-US" altLang="zh-CN" dirty="0" smtClean="0">
                <a:latin typeface="+mn-ea"/>
                <a:ea typeface="+mn-ea"/>
              </a:rPr>
              <a:t>Code</a:t>
            </a:r>
            <a:r>
              <a:rPr lang="zh-CN" altLang="zh-CN" dirty="0" smtClean="0">
                <a:latin typeface="+mn-ea"/>
                <a:ea typeface="+mn-ea"/>
              </a:rPr>
              <a:t>字段为</a:t>
            </a:r>
            <a:r>
              <a:rPr lang="en-US" altLang="zh-CN" dirty="0" smtClean="0">
                <a:latin typeface="+mn-ea"/>
                <a:ea typeface="+mn-ea"/>
              </a:rPr>
              <a:t>0x09</a:t>
            </a:r>
            <a:r>
              <a:rPr lang="zh-CN" altLang="zh-CN" dirty="0" smtClean="0">
                <a:latin typeface="+mn-ea"/>
                <a:ea typeface="+mn-ea"/>
              </a:rPr>
              <a:t>，</a:t>
            </a:r>
            <a:r>
              <a:rPr lang="en-US" altLang="zh-CN" dirty="0" smtClean="0">
                <a:latin typeface="+mn-ea"/>
                <a:ea typeface="+mn-ea"/>
              </a:rPr>
              <a:t>Session ID</a:t>
            </a:r>
            <a:r>
              <a:rPr lang="zh-CN" altLang="zh-CN" dirty="0" smtClean="0">
                <a:latin typeface="+mn-ea"/>
                <a:ea typeface="+mn-ea"/>
              </a:rPr>
              <a:t>字段为</a:t>
            </a:r>
            <a:r>
              <a:rPr lang="en-US" altLang="zh-CN" dirty="0" smtClean="0">
                <a:latin typeface="+mn-ea"/>
                <a:ea typeface="+mn-ea"/>
              </a:rPr>
              <a:t>0x0000</a:t>
            </a:r>
            <a:r>
              <a:rPr lang="zh-CN" altLang="zh-CN" dirty="0" smtClean="0">
                <a:latin typeface="+mn-ea"/>
                <a:ea typeface="+mn-ea"/>
              </a:rPr>
              <a:t>。所有</a:t>
            </a:r>
            <a:r>
              <a:rPr lang="en-US" altLang="zh-CN" dirty="0" smtClean="0">
                <a:latin typeface="+mn-ea"/>
                <a:ea typeface="+mn-ea"/>
              </a:rPr>
              <a:t>PPPoE</a:t>
            </a:r>
            <a:r>
              <a:rPr lang="zh-CN" altLang="zh-CN" dirty="0" smtClean="0">
                <a:latin typeface="+mn-ea"/>
                <a:ea typeface="+mn-ea"/>
              </a:rPr>
              <a:t>服务器收到</a:t>
            </a:r>
            <a:r>
              <a:rPr lang="en-US" altLang="zh-CN" dirty="0" smtClean="0">
                <a:latin typeface="+mn-ea"/>
                <a:ea typeface="+mn-ea"/>
              </a:rPr>
              <a:t>PADI</a:t>
            </a:r>
            <a:r>
              <a:rPr lang="zh-CN" altLang="zh-CN" dirty="0" smtClean="0">
                <a:latin typeface="+mn-ea"/>
                <a:ea typeface="+mn-ea"/>
              </a:rPr>
              <a:t>报文之后，</a:t>
            </a:r>
            <a:r>
              <a:rPr lang="zh-CN" altLang="en-US" dirty="0" smtClean="0">
                <a:latin typeface="+mn-ea"/>
                <a:ea typeface="+mn-ea"/>
              </a:rPr>
              <a:t>会</a:t>
            </a:r>
            <a:r>
              <a:rPr lang="zh-CN" altLang="zh-CN" dirty="0" smtClean="0">
                <a:latin typeface="+mn-ea"/>
                <a:ea typeface="+mn-ea"/>
              </a:rPr>
              <a:t>将</a:t>
            </a:r>
            <a:r>
              <a:rPr lang="zh-CN" altLang="en-US" dirty="0" smtClean="0">
                <a:latin typeface="+mn-ea"/>
                <a:ea typeface="+mn-ea"/>
              </a:rPr>
              <a:t>报文中所</a:t>
            </a:r>
            <a:r>
              <a:rPr lang="zh-CN" altLang="zh-CN" dirty="0" smtClean="0">
                <a:latin typeface="+mn-ea"/>
                <a:ea typeface="+mn-ea"/>
              </a:rPr>
              <a:t>请求的服务与自己能够提供的服务进行比较。</a:t>
            </a:r>
            <a:endParaRPr lang="en-US" altLang="zh-CN" dirty="0" smtClean="0">
              <a:latin typeface="+mn-ea"/>
              <a:ea typeface="+mn-ea"/>
            </a:endParaRPr>
          </a:p>
        </p:txBody>
      </p:sp>
    </p:spTree>
    <p:extLst>
      <p:ext uri="{BB962C8B-B14F-4D97-AF65-F5344CB8AC3E}">
        <p14:creationId xmlns:p14="http://schemas.microsoft.com/office/powerpoint/2010/main" val="2566169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a:spLocks noChangeArrowheads="1"/>
          </p:cNvSpPr>
          <p:nvPr userDrawn="1"/>
        </p:nvSpPr>
        <p:spPr bwMode="auto">
          <a:xfrm>
            <a:off x="1446962" y="6205539"/>
            <a:ext cx="2609408" cy="263648"/>
          </a:xfrm>
          <a:prstGeom prst="rect">
            <a:avLst/>
          </a:prstGeom>
          <a:noFill/>
          <a:ln>
            <a:noFill/>
          </a:ln>
          <a:extLst/>
        </p:spPr>
        <p:txBody>
          <a:bodyPr wrap="none" lIns="78220" tIns="39109" rIns="78220" bIns="39109">
            <a:spAutoFit/>
          </a:bodyPr>
          <a:lstStyle>
            <a:lvl1pPr defTabSz="784225" eaLnBrk="0" hangingPunct="0">
              <a:defRPr>
                <a:solidFill>
                  <a:schemeClr val="tx1"/>
                </a:solidFill>
                <a:latin typeface="Arial" charset="0"/>
                <a:ea typeface="宋体" charset="-122"/>
              </a:defRPr>
            </a:lvl1pPr>
            <a:lvl2pPr marL="742950" indent="-285750" defTabSz="784225" eaLnBrk="0" hangingPunct="0">
              <a:defRPr>
                <a:solidFill>
                  <a:schemeClr val="tx1"/>
                </a:solidFill>
                <a:latin typeface="Arial" charset="0"/>
                <a:ea typeface="宋体" charset="-122"/>
              </a:defRPr>
            </a:lvl2pPr>
            <a:lvl3pPr marL="1143000" indent="-228600" defTabSz="784225" eaLnBrk="0" hangingPunct="0">
              <a:defRPr>
                <a:solidFill>
                  <a:schemeClr val="tx1"/>
                </a:solidFill>
                <a:latin typeface="Arial" charset="0"/>
                <a:ea typeface="宋体" charset="-122"/>
              </a:defRPr>
            </a:lvl3pPr>
            <a:lvl4pPr marL="1600200" indent="-228600" defTabSz="784225" eaLnBrk="0" hangingPunct="0">
              <a:defRPr>
                <a:solidFill>
                  <a:schemeClr val="tx1"/>
                </a:solidFill>
                <a:latin typeface="Arial" charset="0"/>
                <a:ea typeface="宋体" charset="-122"/>
              </a:defRPr>
            </a:lvl4pPr>
            <a:lvl5pPr marL="2057400" indent="-228600" defTabSz="784225" eaLnBrk="0" hangingPunct="0">
              <a:defRPr>
                <a:solidFill>
                  <a:schemeClr val="tx1"/>
                </a:solidFill>
                <a:latin typeface="Arial" charset="0"/>
                <a:ea typeface="宋体" charset="-122"/>
              </a:defRPr>
            </a:lvl5pPr>
            <a:lvl6pPr marL="2514600" indent="-228600" defTabSz="784225" eaLnBrk="0" fontAlgn="base" hangingPunct="0">
              <a:spcBef>
                <a:spcPct val="0"/>
              </a:spcBef>
              <a:spcAft>
                <a:spcPct val="0"/>
              </a:spcAft>
              <a:defRPr>
                <a:solidFill>
                  <a:schemeClr val="tx1"/>
                </a:solidFill>
                <a:latin typeface="Arial" charset="0"/>
                <a:ea typeface="宋体" charset="-122"/>
              </a:defRPr>
            </a:lvl6pPr>
            <a:lvl7pPr marL="2971800" indent="-228600" defTabSz="784225" eaLnBrk="0" fontAlgn="base" hangingPunct="0">
              <a:spcBef>
                <a:spcPct val="0"/>
              </a:spcBef>
              <a:spcAft>
                <a:spcPct val="0"/>
              </a:spcAft>
              <a:defRPr>
                <a:solidFill>
                  <a:schemeClr val="tx1"/>
                </a:solidFill>
                <a:latin typeface="Arial" charset="0"/>
                <a:ea typeface="宋体" charset="-122"/>
              </a:defRPr>
            </a:lvl7pPr>
            <a:lvl8pPr marL="3429000" indent="-228600" defTabSz="784225" eaLnBrk="0" fontAlgn="base" hangingPunct="0">
              <a:spcBef>
                <a:spcPct val="0"/>
              </a:spcBef>
              <a:spcAft>
                <a:spcPct val="0"/>
              </a:spcAft>
              <a:defRPr>
                <a:solidFill>
                  <a:schemeClr val="tx1"/>
                </a:solidFill>
                <a:latin typeface="Arial" charset="0"/>
                <a:ea typeface="宋体" charset="-122"/>
              </a:defRPr>
            </a:lvl8pPr>
            <a:lvl9pPr marL="3886200" indent="-228600" defTabSz="784225"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en-US" altLang="zh-CN" sz="1200" dirty="0">
                <a:latin typeface="FrutigerNext LT Bold" charset="0"/>
                <a:ea typeface="MS PGothic" pitchFamily="34" charset="-128"/>
              </a:rPr>
              <a:t>HUAWEI TECHNOLOGIES CO., LTD.</a:t>
            </a:r>
            <a:endParaRPr lang="en-US" altLang="zh-CN" sz="1000" dirty="0">
              <a:ea typeface="MS PGothic" pitchFamily="34" charset="-128"/>
            </a:endParaRPr>
          </a:p>
        </p:txBody>
      </p:sp>
      <p:sp>
        <p:nvSpPr>
          <p:cNvPr id="6" name="Title 3"/>
          <p:cNvSpPr>
            <a:spLocks noGrp="1"/>
          </p:cNvSpPr>
          <p:nvPr>
            <p:ph type="title"/>
          </p:nvPr>
        </p:nvSpPr>
        <p:spPr>
          <a:xfrm>
            <a:off x="1007534" y="2263775"/>
            <a:ext cx="7584017" cy="579438"/>
          </a:xfrm>
        </p:spPr>
        <p:txBody>
          <a:bodyPr/>
          <a:lstStyle/>
          <a:p>
            <a:r>
              <a:rPr lang="en-US" dirty="0" smtClean="0"/>
              <a:t>Click to edit Master title style</a:t>
            </a:r>
            <a:endParaRPr lang="en-US" dirty="0"/>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defTabSz="914400" eaLnBrk="1" hangingPunct="1">
              <a:lnSpc>
                <a:spcPct val="100000"/>
              </a:lnSpc>
              <a:defRPr kumimoji="1" sz="1400">
                <a:solidFill>
                  <a:srgbClr val="808080"/>
                </a:solidFill>
                <a:latin typeface="FrutigerNext LT Bold" charset="0"/>
              </a:defRPr>
            </a:lvl1pPr>
          </a:lstStyle>
          <a:p>
            <a:pPr>
              <a:defRPr/>
            </a:pPr>
            <a:endParaRPr lang="en-US" altLang="zh-CN"/>
          </a:p>
        </p:txBody>
      </p:sp>
    </p:spTree>
    <p:extLst>
      <p:ext uri="{BB962C8B-B14F-4D97-AF65-F5344CB8AC3E}">
        <p14:creationId xmlns:p14="http://schemas.microsoft.com/office/powerpoint/2010/main" val="2394142570"/>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382" y="1393478"/>
            <a:ext cx="5183716"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8" y="1393478"/>
            <a:ext cx="5185833"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6"/>
          <p:cNvSpPr>
            <a:spLocks noGrp="1" noChangeArrowheads="1"/>
          </p:cNvSpPr>
          <p:nvPr>
            <p:ph type="sldNum" sz="quarter" idx="10"/>
          </p:nvPr>
        </p:nvSpPr>
        <p:spPr>
          <a:xfrm>
            <a:off x="8128000" y="6524626"/>
            <a:ext cx="2025651" cy="333375"/>
          </a:xfrm>
          <a:prstGeom prst="rect">
            <a:avLst/>
          </a:prstGeom>
          <a:ln/>
        </p:spPr>
        <p:txBody>
          <a:bodyPr/>
          <a:lstStyle>
            <a:lvl1pPr>
              <a:defRPr/>
            </a:lvl1pPr>
          </a:lstStyle>
          <a:p>
            <a:pPr>
              <a:defRPr/>
            </a:pPr>
            <a:r>
              <a:rPr lang="en-US" altLang="zh-CN"/>
              <a:t>Page </a:t>
            </a:r>
            <a:fld id="{A78999B5-2B37-4C69-B582-B23AFAEAD4A8}" type="slidenum">
              <a:rPr lang="en-US" altLang="zh-CN"/>
              <a:pPr>
                <a:defRPr/>
              </a:pPr>
              <a:t>‹#›</a:t>
            </a:fld>
            <a:endParaRPr lang="en-US" altLang="zh-CN"/>
          </a:p>
        </p:txBody>
      </p:sp>
    </p:spTree>
    <p:extLst>
      <p:ext uri="{BB962C8B-B14F-4D97-AF65-F5344CB8AC3E}">
        <p14:creationId xmlns:p14="http://schemas.microsoft.com/office/powerpoint/2010/main" val="303876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03417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80" r:id="rId20"/>
    <p:sldLayoutId id="2147483881" r:id="rId21"/>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sz="quarter"/>
          </p:nvPr>
        </p:nvSpPr>
        <p:spPr/>
        <p:txBody>
          <a:bodyPr/>
          <a:lstStyle/>
          <a:p>
            <a:r>
              <a:rPr lang="en-US" altLang="zh-CN" smtClean="0"/>
              <a:t>PPPoE</a:t>
            </a:r>
            <a:r>
              <a:rPr lang="zh-CN" altLang="en-US" smtClean="0"/>
              <a:t>原理和配置</a:t>
            </a:r>
            <a:endParaRPr lang="zh-CN" altLang="en-US" dirty="0" smtClean="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619768880"/>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en-US" altLang="zh-CN" smtClean="0"/>
              <a:t>PPPoE</a:t>
            </a:r>
            <a:r>
              <a:rPr lang="zh-CN" altLang="en-US" smtClean="0"/>
              <a:t>发现阶段</a:t>
            </a:r>
            <a:endParaRPr lang="en-US" altLang="zh-CN" dirty="0"/>
          </a:p>
        </p:txBody>
      </p:sp>
      <p:sp>
        <p:nvSpPr>
          <p:cNvPr id="4" name="文本占位符 3"/>
          <p:cNvSpPr>
            <a:spLocks noGrp="1"/>
          </p:cNvSpPr>
          <p:nvPr>
            <p:ph type="body"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所有的</a:t>
            </a:r>
            <a:r>
              <a:rPr lang="en-US" altLang="zh-CN" dirty="0" err="1" smtClean="0"/>
              <a:t>PPPoE</a:t>
            </a:r>
            <a:r>
              <a:rPr lang="en-US" altLang="zh-CN" dirty="0" smtClean="0"/>
              <a:t> </a:t>
            </a:r>
            <a:r>
              <a:rPr lang="zh-CN" altLang="en-US" dirty="0" smtClean="0"/>
              <a:t>服务器在收到</a:t>
            </a:r>
            <a:r>
              <a:rPr lang="en-US" altLang="zh-CN" dirty="0" smtClean="0"/>
              <a:t>PADI</a:t>
            </a:r>
            <a:r>
              <a:rPr lang="zh-CN" altLang="en-US" dirty="0" smtClean="0"/>
              <a:t>报文之后，将客户端请求的服务与自己能够提供的服务进行比较，如果可以提供，则单播回复</a:t>
            </a:r>
            <a:r>
              <a:rPr lang="en-US" altLang="zh-CN" dirty="0" smtClean="0"/>
              <a:t>PADO</a:t>
            </a:r>
            <a:r>
              <a:rPr lang="zh-CN" altLang="en-US" dirty="0" smtClean="0"/>
              <a:t>报文。</a:t>
            </a:r>
            <a:endParaRPr lang="en-US" altLang="zh-CN" dirty="0" smtClean="0"/>
          </a:p>
          <a:p>
            <a:endParaRPr lang="zh-CN" altLang="en-US" dirty="0"/>
          </a:p>
        </p:txBody>
      </p:sp>
      <p:cxnSp>
        <p:nvCxnSpPr>
          <p:cNvPr id="26628" name="直接箭头连接符 24"/>
          <p:cNvCxnSpPr>
            <a:cxnSpLocks noChangeShapeType="1"/>
          </p:cNvCxnSpPr>
          <p:nvPr/>
        </p:nvCxnSpPr>
        <p:spPr bwMode="auto">
          <a:xfrm flipH="1">
            <a:off x="3819526" y="3789364"/>
            <a:ext cx="936625" cy="1587"/>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6629" name="Text Box 39"/>
          <p:cNvSpPr txBox="1">
            <a:spLocks noChangeArrowheads="1"/>
          </p:cNvSpPr>
          <p:nvPr/>
        </p:nvSpPr>
        <p:spPr bwMode="auto">
          <a:xfrm>
            <a:off x="3883852" y="3500438"/>
            <a:ext cx="7809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PADO-B</a:t>
            </a:r>
          </a:p>
        </p:txBody>
      </p:sp>
      <p:cxnSp>
        <p:nvCxnSpPr>
          <p:cNvPr id="26630" name="直接箭头连接符 24"/>
          <p:cNvCxnSpPr>
            <a:cxnSpLocks noChangeShapeType="1"/>
          </p:cNvCxnSpPr>
          <p:nvPr/>
        </p:nvCxnSpPr>
        <p:spPr bwMode="auto">
          <a:xfrm flipH="1">
            <a:off x="7104064" y="3386138"/>
            <a:ext cx="719137"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6631" name="Text Box 39"/>
          <p:cNvSpPr txBox="1">
            <a:spLocks noChangeArrowheads="1"/>
          </p:cNvSpPr>
          <p:nvPr/>
        </p:nvSpPr>
        <p:spPr bwMode="auto">
          <a:xfrm>
            <a:off x="7050916" y="3068638"/>
            <a:ext cx="7809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PADO-B</a:t>
            </a:r>
          </a:p>
        </p:txBody>
      </p:sp>
      <p:sp>
        <p:nvSpPr>
          <p:cNvPr id="26632" name="Text Box 39"/>
          <p:cNvSpPr txBox="1">
            <a:spLocks noChangeArrowheads="1"/>
          </p:cNvSpPr>
          <p:nvPr/>
        </p:nvSpPr>
        <p:spPr bwMode="auto">
          <a:xfrm>
            <a:off x="3875854" y="3068638"/>
            <a:ext cx="7938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PADO-A</a:t>
            </a:r>
          </a:p>
        </p:txBody>
      </p:sp>
      <p:cxnSp>
        <p:nvCxnSpPr>
          <p:cNvPr id="26633" name="直接箭头连接符 24"/>
          <p:cNvCxnSpPr>
            <a:cxnSpLocks noChangeShapeType="1"/>
          </p:cNvCxnSpPr>
          <p:nvPr/>
        </p:nvCxnSpPr>
        <p:spPr bwMode="auto">
          <a:xfrm flipH="1">
            <a:off x="3819526" y="3357563"/>
            <a:ext cx="9366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6634"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6635"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6636" name="直接连接符 15"/>
          <p:cNvCxnSpPr>
            <a:cxnSpLocks noChangeShapeType="1"/>
          </p:cNvCxnSpPr>
          <p:nvPr/>
        </p:nvCxnSpPr>
        <p:spPr bwMode="auto">
          <a:xfrm flipH="1">
            <a:off x="6042026" y="2417764"/>
            <a:ext cx="2232025" cy="101123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6637" name="直接连接符 15"/>
          <p:cNvCxnSpPr>
            <a:cxnSpLocks noChangeShapeType="1"/>
          </p:cNvCxnSpPr>
          <p:nvPr/>
        </p:nvCxnSpPr>
        <p:spPr bwMode="auto">
          <a:xfrm>
            <a:off x="6115050" y="3644901"/>
            <a:ext cx="2159000" cy="9382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6641" name="Text Box 39"/>
          <p:cNvSpPr txBox="1">
            <a:spLocks noChangeArrowheads="1"/>
          </p:cNvSpPr>
          <p:nvPr/>
        </p:nvSpPr>
        <p:spPr bwMode="auto">
          <a:xfrm>
            <a:off x="551338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SWA</a:t>
            </a:r>
          </a:p>
        </p:txBody>
      </p:sp>
      <p:sp>
        <p:nvSpPr>
          <p:cNvPr id="26645"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cxnSp>
        <p:nvCxnSpPr>
          <p:cNvPr id="26646" name="直接箭头连接符 24"/>
          <p:cNvCxnSpPr>
            <a:cxnSpLocks noChangeShapeType="1"/>
          </p:cNvCxnSpPr>
          <p:nvPr/>
        </p:nvCxnSpPr>
        <p:spPr bwMode="auto">
          <a:xfrm flipH="1">
            <a:off x="6735763" y="2549525"/>
            <a:ext cx="800100" cy="37465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6647" name="Text Box 39"/>
          <p:cNvSpPr txBox="1">
            <a:spLocks noChangeArrowheads="1"/>
          </p:cNvSpPr>
          <p:nvPr/>
        </p:nvSpPr>
        <p:spPr bwMode="auto">
          <a:xfrm rot="-1656362">
            <a:off x="6611115" y="2414994"/>
            <a:ext cx="7938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PADO-A</a:t>
            </a:r>
          </a:p>
        </p:txBody>
      </p:sp>
      <p:sp>
        <p:nvSpPr>
          <p:cNvPr id="26648" name="Rectangle 484"/>
          <p:cNvSpPr>
            <a:spLocks noChangeAspect="1" noChangeArrowheads="1"/>
          </p:cNvSpPr>
          <p:nvPr/>
        </p:nvSpPr>
        <p:spPr bwMode="auto">
          <a:xfrm>
            <a:off x="7967664" y="1803400"/>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p>
        </p:txBody>
      </p:sp>
      <p:sp>
        <p:nvSpPr>
          <p:cNvPr id="26649" name="Rectangle 484"/>
          <p:cNvSpPr>
            <a:spLocks noChangeAspect="1" noChangeArrowheads="1"/>
          </p:cNvSpPr>
          <p:nvPr/>
        </p:nvSpPr>
        <p:spPr bwMode="auto">
          <a:xfrm>
            <a:off x="7967664" y="2881314"/>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B</a:t>
            </a:r>
          </a:p>
        </p:txBody>
      </p:sp>
      <p:sp>
        <p:nvSpPr>
          <p:cNvPr id="26650" name="Rectangle 484"/>
          <p:cNvSpPr>
            <a:spLocks noChangeAspect="1" noChangeArrowheads="1"/>
          </p:cNvSpPr>
          <p:nvPr/>
        </p:nvSpPr>
        <p:spPr bwMode="auto">
          <a:xfrm>
            <a:off x="7967664" y="4005263"/>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C </a:t>
            </a: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61591" y="3209796"/>
            <a:ext cx="852077" cy="625310"/>
          </a:xfrm>
          <a:prstGeom prst="rect">
            <a:avLst/>
          </a:prstGeom>
        </p:spPr>
      </p:pic>
      <p:pic>
        <p:nvPicPr>
          <p:cNvPr id="35" name="图片 34" descr="接入交换机.png"/>
          <p:cNvPicPr>
            <a:picLocks noChangeAspect="1"/>
          </p:cNvPicPr>
          <p:nvPr/>
        </p:nvPicPr>
        <p:blipFill>
          <a:blip r:embed="rId4" cstate="print"/>
          <a:stretch>
            <a:fillRect/>
          </a:stretch>
        </p:blipFill>
        <p:spPr>
          <a:xfrm>
            <a:off x="5470664" y="3182989"/>
            <a:ext cx="811600" cy="664036"/>
          </a:xfrm>
          <a:prstGeom prst="rect">
            <a:avLst/>
          </a:prstGeom>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3080" y="2090454"/>
            <a:ext cx="852077" cy="625310"/>
          </a:xfrm>
          <a:prstGeom prst="rect">
            <a:avLst/>
          </a:prstGeom>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3079" y="3192055"/>
            <a:ext cx="852077" cy="625310"/>
          </a:xfrm>
          <a:prstGeom prst="rect">
            <a:avLst/>
          </a:prstGeom>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3079" y="4300622"/>
            <a:ext cx="852077" cy="625310"/>
          </a:xfrm>
          <a:prstGeom prst="rect">
            <a:avLst/>
          </a:prstGeom>
        </p:spPr>
      </p:pic>
    </p:spTree>
    <p:extLst>
      <p:ext uri="{BB962C8B-B14F-4D97-AF65-F5344CB8AC3E}">
        <p14:creationId xmlns:p14="http://schemas.microsoft.com/office/powerpoint/2010/main" val="3061816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9"/>
          <p:cNvSpPr>
            <a:spLocks noGrp="1"/>
          </p:cNvSpPr>
          <p:nvPr>
            <p:ph type="title"/>
          </p:nvPr>
        </p:nvSpPr>
        <p:spPr/>
        <p:txBody>
          <a:bodyPr/>
          <a:lstStyle/>
          <a:p>
            <a:r>
              <a:rPr lang="en-US" altLang="zh-CN" smtClean="0"/>
              <a:t>PPPoE</a:t>
            </a:r>
            <a:r>
              <a:rPr lang="zh-CN" altLang="en-US" smtClean="0"/>
              <a:t>发现阶段</a:t>
            </a:r>
            <a:endParaRPr lang="en-US" altLang="zh-CN" dirty="0"/>
          </a:p>
        </p:txBody>
      </p:sp>
      <p:sp>
        <p:nvSpPr>
          <p:cNvPr id="4" name="文本占位符 3"/>
          <p:cNvSpPr>
            <a:spLocks noGrp="1"/>
          </p:cNvSpPr>
          <p:nvPr>
            <p:ph type="body" sz="quarter" idx="10"/>
          </p:nvPr>
        </p:nvSpPr>
        <p:spPr>
          <a:xfrm>
            <a:off x="912285" y="1413296"/>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err="1" smtClean="0"/>
              <a:t>PPPoE</a:t>
            </a:r>
            <a:r>
              <a:rPr lang="zh-CN" altLang="en-US" dirty="0" smtClean="0"/>
              <a:t>客户端选择最先收到的</a:t>
            </a:r>
            <a:r>
              <a:rPr lang="en-US" altLang="zh-CN" dirty="0" smtClean="0"/>
              <a:t>PADO</a:t>
            </a:r>
            <a:r>
              <a:rPr lang="zh-CN" altLang="en-US" dirty="0" smtClean="0"/>
              <a:t>报文对应的</a:t>
            </a:r>
            <a:r>
              <a:rPr lang="en-US" altLang="zh-CN" dirty="0" err="1" smtClean="0"/>
              <a:t>PPPoE</a:t>
            </a:r>
            <a:r>
              <a:rPr lang="zh-CN" altLang="en-US" dirty="0" smtClean="0"/>
              <a:t>服务器，并单播发送一个</a:t>
            </a:r>
            <a:r>
              <a:rPr lang="en-US" altLang="zh-CN" dirty="0" smtClean="0"/>
              <a:t>PADR</a:t>
            </a:r>
            <a:r>
              <a:rPr lang="zh-CN" altLang="en-US" dirty="0" smtClean="0"/>
              <a:t>报文。</a:t>
            </a:r>
            <a:endParaRPr lang="en-US" altLang="zh-CN" dirty="0" smtClean="0"/>
          </a:p>
          <a:p>
            <a:endParaRPr lang="zh-CN" altLang="en-US" dirty="0"/>
          </a:p>
        </p:txBody>
      </p:sp>
      <p:cxnSp>
        <p:nvCxnSpPr>
          <p:cNvPr id="28676" name="直接箭头连接符 24"/>
          <p:cNvCxnSpPr>
            <a:cxnSpLocks noChangeShapeType="1"/>
          </p:cNvCxnSpPr>
          <p:nvPr/>
        </p:nvCxnSpPr>
        <p:spPr bwMode="auto">
          <a:xfrm flipH="1">
            <a:off x="3800476" y="3355975"/>
            <a:ext cx="936625" cy="1588"/>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8677" name="Text Box 39"/>
          <p:cNvSpPr txBox="1">
            <a:spLocks noChangeArrowheads="1"/>
          </p:cNvSpPr>
          <p:nvPr/>
        </p:nvSpPr>
        <p:spPr bwMode="auto">
          <a:xfrm>
            <a:off x="3956051" y="3068639"/>
            <a:ext cx="600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PADR</a:t>
            </a:r>
          </a:p>
        </p:txBody>
      </p:sp>
      <p:cxnSp>
        <p:nvCxnSpPr>
          <p:cNvPr id="28678" name="直接箭头连接符 24"/>
          <p:cNvCxnSpPr>
            <a:cxnSpLocks noChangeShapeType="1"/>
          </p:cNvCxnSpPr>
          <p:nvPr/>
        </p:nvCxnSpPr>
        <p:spPr bwMode="auto">
          <a:xfrm flipH="1">
            <a:off x="6724650" y="2433639"/>
            <a:ext cx="719138" cy="433387"/>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8679" name="Text Box 39"/>
          <p:cNvSpPr txBox="1">
            <a:spLocks noChangeArrowheads="1"/>
          </p:cNvSpPr>
          <p:nvPr/>
        </p:nvSpPr>
        <p:spPr bwMode="auto">
          <a:xfrm rot="-1656362">
            <a:off x="6697664" y="2397126"/>
            <a:ext cx="6000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PADR</a:t>
            </a:r>
          </a:p>
        </p:txBody>
      </p:sp>
      <p:cxnSp>
        <p:nvCxnSpPr>
          <p:cNvPr id="28680"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8681"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8682" name="直接连接符 15"/>
          <p:cNvCxnSpPr>
            <a:cxnSpLocks noChangeShapeType="1"/>
          </p:cNvCxnSpPr>
          <p:nvPr/>
        </p:nvCxnSpPr>
        <p:spPr bwMode="auto">
          <a:xfrm flipH="1">
            <a:off x="6042026" y="2208214"/>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8683" name="直接连接符 15"/>
          <p:cNvCxnSpPr>
            <a:cxnSpLocks noChangeShapeType="1"/>
          </p:cNvCxnSpPr>
          <p:nvPr/>
        </p:nvCxnSpPr>
        <p:spPr bwMode="auto">
          <a:xfrm>
            <a:off x="6115051" y="3644901"/>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8687" name="Text Box 39"/>
          <p:cNvSpPr txBox="1">
            <a:spLocks noChangeArrowheads="1"/>
          </p:cNvSpPr>
          <p:nvPr/>
        </p:nvSpPr>
        <p:spPr bwMode="auto">
          <a:xfrm>
            <a:off x="551338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SWA</a:t>
            </a:r>
          </a:p>
        </p:txBody>
      </p:sp>
      <p:sp>
        <p:nvSpPr>
          <p:cNvPr id="28691"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28692" name="Rectangle 484"/>
          <p:cNvSpPr>
            <a:spLocks noChangeAspect="1" noChangeArrowheads="1"/>
          </p:cNvSpPr>
          <p:nvPr/>
        </p:nvSpPr>
        <p:spPr bwMode="auto">
          <a:xfrm>
            <a:off x="7967664" y="15573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p>
        </p:txBody>
      </p:sp>
      <p:sp>
        <p:nvSpPr>
          <p:cNvPr id="28693" name="Rectangle 484"/>
          <p:cNvSpPr>
            <a:spLocks noChangeAspect="1" noChangeArrowheads="1"/>
          </p:cNvSpPr>
          <p:nvPr/>
        </p:nvSpPr>
        <p:spPr bwMode="auto">
          <a:xfrm>
            <a:off x="7967664" y="2852739"/>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B</a:t>
            </a:r>
          </a:p>
        </p:txBody>
      </p:sp>
      <p:sp>
        <p:nvSpPr>
          <p:cNvPr id="28694" name="Rectangle 484"/>
          <p:cNvSpPr>
            <a:spLocks noChangeAspect="1" noChangeArrowheads="1"/>
          </p:cNvSpPr>
          <p:nvPr/>
        </p:nvSpPr>
        <p:spPr bwMode="auto">
          <a:xfrm>
            <a:off x="7967664" y="42941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C </a:t>
            </a:r>
          </a:p>
        </p:txBody>
      </p:sp>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61591" y="3209796"/>
            <a:ext cx="852077" cy="62531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47268" y="1914334"/>
            <a:ext cx="852077" cy="625310"/>
          </a:xfrm>
          <a:prstGeom prst="rect">
            <a:avLst/>
          </a:prstGeom>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57527" y="3195250"/>
            <a:ext cx="852077" cy="625310"/>
          </a:xfrm>
          <a:prstGeom prst="rect">
            <a:avLst/>
          </a:prstGeom>
        </p:spPr>
      </p:pic>
      <p:pic>
        <p:nvPicPr>
          <p:cNvPr id="33" name="图片 3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4556209"/>
            <a:ext cx="852077" cy="625310"/>
          </a:xfrm>
          <a:prstGeom prst="rect">
            <a:avLst/>
          </a:prstGeom>
        </p:spPr>
      </p:pic>
      <p:pic>
        <p:nvPicPr>
          <p:cNvPr id="34" name="图片 33" descr="接入交换机.png"/>
          <p:cNvPicPr>
            <a:picLocks noChangeAspect="1"/>
          </p:cNvPicPr>
          <p:nvPr/>
        </p:nvPicPr>
        <p:blipFill>
          <a:blip r:embed="rId4" cstate="print"/>
          <a:stretch>
            <a:fillRect/>
          </a:stretch>
        </p:blipFill>
        <p:spPr>
          <a:xfrm>
            <a:off x="5444509" y="3195250"/>
            <a:ext cx="775729" cy="634687"/>
          </a:xfrm>
          <a:prstGeom prst="rect">
            <a:avLst/>
          </a:prstGeom>
        </p:spPr>
      </p:pic>
    </p:spTree>
    <p:extLst>
      <p:ext uri="{BB962C8B-B14F-4D97-AF65-F5344CB8AC3E}">
        <p14:creationId xmlns:p14="http://schemas.microsoft.com/office/powerpoint/2010/main" val="1773057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en-US" altLang="zh-CN" smtClean="0"/>
              <a:t>PPPoE</a:t>
            </a:r>
            <a:r>
              <a:rPr lang="zh-CN" altLang="en-US" smtClean="0"/>
              <a:t>发现阶段</a:t>
            </a:r>
            <a:endParaRPr lang="zh-CN" altLang="en-US" dirty="0" smtClean="0"/>
          </a:p>
        </p:txBody>
      </p:sp>
      <p:sp>
        <p:nvSpPr>
          <p:cNvPr id="4" name="文本占位符 3"/>
          <p:cNvSpPr>
            <a:spLocks noGrp="1"/>
          </p:cNvSpPr>
          <p:nvPr>
            <p:ph type="body" sz="quarter" idx="10"/>
          </p:nvPr>
        </p:nvSpPr>
        <p:spPr>
          <a:xfrm>
            <a:off x="912285" y="1305284"/>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err="1" smtClean="0"/>
              <a:t>PPPoE</a:t>
            </a:r>
            <a:r>
              <a:rPr lang="zh-CN" altLang="en-US" dirty="0" smtClean="0"/>
              <a:t>服务器生成唯一的</a:t>
            </a:r>
            <a:r>
              <a:rPr lang="en-US" altLang="zh-CN" dirty="0" err="1" smtClean="0"/>
              <a:t>PPPoE</a:t>
            </a:r>
            <a:r>
              <a:rPr lang="en-US" altLang="zh-CN" dirty="0" smtClean="0"/>
              <a:t> Session ID</a:t>
            </a:r>
            <a:r>
              <a:rPr lang="zh-CN" altLang="en-US" dirty="0" smtClean="0"/>
              <a:t>，并发送</a:t>
            </a:r>
            <a:r>
              <a:rPr lang="en-US" altLang="zh-CN" dirty="0" smtClean="0"/>
              <a:t>PADS</a:t>
            </a:r>
            <a:r>
              <a:rPr lang="zh-CN" altLang="en-US" dirty="0" smtClean="0"/>
              <a:t>报文给客户端，会话建立成功。</a:t>
            </a:r>
            <a:endParaRPr lang="en-US" altLang="zh-CN" dirty="0" smtClean="0"/>
          </a:p>
          <a:p>
            <a:endParaRPr lang="zh-CN" altLang="en-US" dirty="0"/>
          </a:p>
        </p:txBody>
      </p:sp>
      <p:cxnSp>
        <p:nvCxnSpPr>
          <p:cNvPr id="30724" name="直接箭头连接符 24"/>
          <p:cNvCxnSpPr>
            <a:cxnSpLocks noChangeShapeType="1"/>
          </p:cNvCxnSpPr>
          <p:nvPr/>
        </p:nvCxnSpPr>
        <p:spPr bwMode="auto">
          <a:xfrm flipH="1">
            <a:off x="3800476" y="3355975"/>
            <a:ext cx="936625" cy="158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0725" name="Text Box 39"/>
          <p:cNvSpPr txBox="1">
            <a:spLocks noChangeArrowheads="1"/>
          </p:cNvSpPr>
          <p:nvPr/>
        </p:nvSpPr>
        <p:spPr bwMode="auto">
          <a:xfrm>
            <a:off x="3959225" y="3068639"/>
            <a:ext cx="592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PADS</a:t>
            </a:r>
          </a:p>
        </p:txBody>
      </p:sp>
      <p:cxnSp>
        <p:nvCxnSpPr>
          <p:cNvPr id="30726" name="直接箭头连接符 24"/>
          <p:cNvCxnSpPr>
            <a:cxnSpLocks noChangeShapeType="1"/>
          </p:cNvCxnSpPr>
          <p:nvPr/>
        </p:nvCxnSpPr>
        <p:spPr bwMode="auto">
          <a:xfrm flipH="1">
            <a:off x="6735764" y="2435225"/>
            <a:ext cx="719137" cy="43338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0727" name="Text Box 39"/>
          <p:cNvSpPr txBox="1">
            <a:spLocks noChangeArrowheads="1"/>
          </p:cNvSpPr>
          <p:nvPr/>
        </p:nvSpPr>
        <p:spPr bwMode="auto">
          <a:xfrm rot="-1656362">
            <a:off x="6711950" y="2398713"/>
            <a:ext cx="592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PADS</a:t>
            </a:r>
          </a:p>
        </p:txBody>
      </p:sp>
      <p:cxnSp>
        <p:nvCxnSpPr>
          <p:cNvPr id="30728"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729"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730" name="直接连接符 15"/>
          <p:cNvCxnSpPr>
            <a:cxnSpLocks noChangeShapeType="1"/>
          </p:cNvCxnSpPr>
          <p:nvPr/>
        </p:nvCxnSpPr>
        <p:spPr bwMode="auto">
          <a:xfrm flipH="1">
            <a:off x="6042026" y="2208214"/>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731" name="直接连接符 15"/>
          <p:cNvCxnSpPr>
            <a:cxnSpLocks noChangeShapeType="1"/>
          </p:cNvCxnSpPr>
          <p:nvPr/>
        </p:nvCxnSpPr>
        <p:spPr bwMode="auto">
          <a:xfrm>
            <a:off x="6115051" y="3644901"/>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0735" name="Text Box 39"/>
          <p:cNvSpPr txBox="1">
            <a:spLocks noChangeArrowheads="1"/>
          </p:cNvSpPr>
          <p:nvPr/>
        </p:nvSpPr>
        <p:spPr bwMode="auto">
          <a:xfrm>
            <a:off x="551338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SWA</a:t>
            </a:r>
          </a:p>
        </p:txBody>
      </p:sp>
      <p:sp>
        <p:nvSpPr>
          <p:cNvPr id="30739"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30740" name="Rectangle 484"/>
          <p:cNvSpPr>
            <a:spLocks noChangeAspect="1" noChangeArrowheads="1"/>
          </p:cNvSpPr>
          <p:nvPr/>
        </p:nvSpPr>
        <p:spPr bwMode="auto">
          <a:xfrm>
            <a:off x="7967664" y="15573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p>
        </p:txBody>
      </p:sp>
      <p:sp>
        <p:nvSpPr>
          <p:cNvPr id="30741" name="Rectangle 484"/>
          <p:cNvSpPr>
            <a:spLocks noChangeAspect="1" noChangeArrowheads="1"/>
          </p:cNvSpPr>
          <p:nvPr/>
        </p:nvSpPr>
        <p:spPr bwMode="auto">
          <a:xfrm>
            <a:off x="7967664" y="2852739"/>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B</a:t>
            </a:r>
          </a:p>
        </p:txBody>
      </p:sp>
      <p:sp>
        <p:nvSpPr>
          <p:cNvPr id="30742" name="Rectangle 484"/>
          <p:cNvSpPr>
            <a:spLocks noChangeAspect="1" noChangeArrowheads="1"/>
          </p:cNvSpPr>
          <p:nvPr/>
        </p:nvSpPr>
        <p:spPr bwMode="auto">
          <a:xfrm>
            <a:off x="7967664" y="42941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C </a:t>
            </a:r>
          </a:p>
        </p:txBody>
      </p:sp>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61591" y="3209796"/>
            <a:ext cx="852077" cy="62531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1882775"/>
            <a:ext cx="852077" cy="62531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3203740"/>
            <a:ext cx="852077" cy="62531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0" y="4606501"/>
            <a:ext cx="852077" cy="625310"/>
          </a:xfrm>
          <a:prstGeom prst="rect">
            <a:avLst/>
          </a:prstGeom>
        </p:spPr>
      </p:pic>
      <p:pic>
        <p:nvPicPr>
          <p:cNvPr id="32" name="图片 31" descr="接入交换机.png"/>
          <p:cNvPicPr>
            <a:picLocks noChangeAspect="1"/>
          </p:cNvPicPr>
          <p:nvPr/>
        </p:nvPicPr>
        <p:blipFill>
          <a:blip r:embed="rId4" cstate="print"/>
          <a:stretch>
            <a:fillRect/>
          </a:stretch>
        </p:blipFill>
        <p:spPr>
          <a:xfrm>
            <a:off x="5444509" y="3195250"/>
            <a:ext cx="775729" cy="634687"/>
          </a:xfrm>
          <a:prstGeom prst="rect">
            <a:avLst/>
          </a:prstGeom>
        </p:spPr>
      </p:pic>
    </p:spTree>
    <p:extLst>
      <p:ext uri="{BB962C8B-B14F-4D97-AF65-F5344CB8AC3E}">
        <p14:creationId xmlns:p14="http://schemas.microsoft.com/office/powerpoint/2010/main" val="3745181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en-US" altLang="zh-CN" smtClean="0"/>
              <a:t>PPPoE</a:t>
            </a:r>
            <a:r>
              <a:rPr lang="zh-CN" altLang="en-US" smtClean="0"/>
              <a:t>会话阶段</a:t>
            </a:r>
            <a:endParaRPr lang="zh-CN" altLang="en-US" dirty="0" smtClean="0"/>
          </a:p>
        </p:txBody>
      </p:sp>
      <p:sp>
        <p:nvSpPr>
          <p:cNvPr id="4" name="文本占位符 3"/>
          <p:cNvSpPr>
            <a:spLocks noGrp="1"/>
          </p:cNvSpPr>
          <p:nvPr>
            <p:ph type="body" sz="quarter" idx="10"/>
          </p:nvPr>
        </p:nvSpPr>
        <p:spPr>
          <a:xfrm>
            <a:off x="912285" y="1016732"/>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err="1" smtClean="0"/>
              <a:t>PPPoE</a:t>
            </a:r>
            <a:r>
              <a:rPr lang="zh-CN" altLang="en-US" sz="2000" dirty="0" smtClean="0"/>
              <a:t>会话上的</a:t>
            </a:r>
            <a:r>
              <a:rPr lang="en-US" altLang="zh-CN" sz="2000" dirty="0" smtClean="0"/>
              <a:t>PPP</a:t>
            </a:r>
            <a:r>
              <a:rPr lang="zh-CN" altLang="en-US" sz="2000" dirty="0" smtClean="0"/>
              <a:t>协商和普通的</a:t>
            </a:r>
            <a:r>
              <a:rPr lang="en-US" altLang="zh-CN" sz="2000" dirty="0" smtClean="0"/>
              <a:t>PPP</a:t>
            </a:r>
            <a:r>
              <a:rPr lang="zh-CN" altLang="en-US" sz="2000" dirty="0" smtClean="0"/>
              <a:t>协商方式一致，分为</a:t>
            </a:r>
            <a:r>
              <a:rPr lang="en-US" altLang="zh-CN" sz="2000" dirty="0" smtClean="0"/>
              <a:t>LCP</a:t>
            </a:r>
            <a:r>
              <a:rPr lang="zh-CN" altLang="en-US" sz="2000" dirty="0" smtClean="0"/>
              <a:t>、认证、</a:t>
            </a:r>
            <a:r>
              <a:rPr lang="en-US" altLang="zh-CN" sz="2000" dirty="0" smtClean="0"/>
              <a:t>NCP</a:t>
            </a:r>
            <a:r>
              <a:rPr lang="zh-CN" altLang="en-US" sz="2000" dirty="0" smtClean="0"/>
              <a:t>三个阶段。</a:t>
            </a:r>
            <a:endParaRPr lang="en-US" altLang="zh-CN" sz="2000" dirty="0" smtClean="0"/>
          </a:p>
          <a:p>
            <a:r>
              <a:rPr lang="en-US" altLang="zh-CN" sz="2000" dirty="0" err="1" smtClean="0"/>
              <a:t>PPPoE</a:t>
            </a:r>
            <a:r>
              <a:rPr lang="zh-CN" altLang="en-US" sz="2000" dirty="0" smtClean="0"/>
              <a:t>会话的</a:t>
            </a:r>
            <a:r>
              <a:rPr lang="en-US" altLang="zh-CN" sz="2000" dirty="0" smtClean="0"/>
              <a:t>PPP</a:t>
            </a:r>
            <a:r>
              <a:rPr lang="zh-CN" altLang="en-US" sz="2000" dirty="0" smtClean="0"/>
              <a:t>协商成功后，就可以传输</a:t>
            </a:r>
            <a:r>
              <a:rPr lang="en-US" altLang="zh-CN" sz="2000" dirty="0" smtClean="0"/>
              <a:t>PPP</a:t>
            </a:r>
            <a:r>
              <a:rPr lang="zh-CN" altLang="en-US" sz="2000" dirty="0" smtClean="0"/>
              <a:t>数据。</a:t>
            </a:r>
            <a:endParaRPr lang="en-US" altLang="zh-CN" sz="2000" dirty="0" smtClean="0"/>
          </a:p>
          <a:p>
            <a:endParaRPr lang="zh-CN" altLang="en-US" dirty="0"/>
          </a:p>
        </p:txBody>
      </p:sp>
      <p:cxnSp>
        <p:nvCxnSpPr>
          <p:cNvPr id="32773" name="直接箭头连接符 24"/>
          <p:cNvCxnSpPr>
            <a:cxnSpLocks noChangeShapeType="1"/>
          </p:cNvCxnSpPr>
          <p:nvPr/>
        </p:nvCxnSpPr>
        <p:spPr bwMode="auto">
          <a:xfrm flipH="1">
            <a:off x="3763963" y="3181350"/>
            <a:ext cx="1016000" cy="1588"/>
          </a:xfrm>
          <a:prstGeom prst="straightConnector1">
            <a:avLst/>
          </a:prstGeom>
          <a:noFill/>
          <a:ln w="28575" algn="ctr">
            <a:solidFill>
              <a:srgbClr val="C00000"/>
            </a:solidFill>
            <a:round/>
            <a:headEnd type="arrow" w="med" len="med"/>
            <a:tailEnd type="arrow" w="med" len="med"/>
          </a:ln>
          <a:extLst>
            <a:ext uri="{909E8E84-426E-40DD-AFC4-6F175D3DCCD1}">
              <a14:hiddenFill xmlns:a14="http://schemas.microsoft.com/office/drawing/2010/main">
                <a:noFill/>
              </a14:hiddenFill>
            </a:ext>
          </a:extLst>
        </p:spPr>
      </p:cxnSp>
      <p:sp>
        <p:nvSpPr>
          <p:cNvPr id="32774" name="Text Box 39"/>
          <p:cNvSpPr txBox="1">
            <a:spLocks noChangeArrowheads="1"/>
          </p:cNvSpPr>
          <p:nvPr/>
        </p:nvSpPr>
        <p:spPr bwMode="auto">
          <a:xfrm>
            <a:off x="3702050" y="2894013"/>
            <a:ext cx="11064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PPP</a:t>
            </a:r>
            <a:r>
              <a:rPr kumimoji="1" lang="zh-CN" altLang="en-US" sz="1200" dirty="0">
                <a:latin typeface="+mn-ea"/>
                <a:ea typeface="+mn-ea"/>
                <a:cs typeface="Arial" panose="020B0604020202020204" pitchFamily="34" charset="0"/>
              </a:rPr>
              <a:t>参数协商</a:t>
            </a:r>
            <a:endParaRPr kumimoji="1" lang="en-US" altLang="zh-CN" sz="1200" dirty="0">
              <a:latin typeface="+mn-ea"/>
              <a:ea typeface="+mn-ea"/>
              <a:cs typeface="Arial" panose="020B0604020202020204" pitchFamily="34" charset="0"/>
            </a:endParaRPr>
          </a:p>
        </p:txBody>
      </p:sp>
      <p:cxnSp>
        <p:nvCxnSpPr>
          <p:cNvPr id="32775" name="直接箭头连接符 24"/>
          <p:cNvCxnSpPr>
            <a:cxnSpLocks noChangeShapeType="1"/>
          </p:cNvCxnSpPr>
          <p:nvPr/>
        </p:nvCxnSpPr>
        <p:spPr bwMode="auto">
          <a:xfrm flipH="1">
            <a:off x="6600826" y="2174876"/>
            <a:ext cx="1008063" cy="576263"/>
          </a:xfrm>
          <a:prstGeom prst="straightConnector1">
            <a:avLst/>
          </a:prstGeom>
          <a:noFill/>
          <a:ln w="28575" algn="ctr">
            <a:solidFill>
              <a:srgbClr val="C00000"/>
            </a:solidFill>
            <a:round/>
            <a:headEnd type="arrow" w="med" len="med"/>
            <a:tailEnd type="arrow" w="med" len="med"/>
          </a:ln>
          <a:extLst>
            <a:ext uri="{909E8E84-426E-40DD-AFC4-6F175D3DCCD1}">
              <a14:hiddenFill xmlns:a14="http://schemas.microsoft.com/office/drawing/2010/main">
                <a:noFill/>
              </a14:hiddenFill>
            </a:ext>
          </a:extLst>
        </p:spPr>
      </p:cxnSp>
      <p:sp>
        <p:nvSpPr>
          <p:cNvPr id="32776" name="Text Box 39"/>
          <p:cNvSpPr txBox="1">
            <a:spLocks noChangeArrowheads="1"/>
          </p:cNvSpPr>
          <p:nvPr/>
        </p:nvSpPr>
        <p:spPr bwMode="auto">
          <a:xfrm rot="-1656362">
            <a:off x="6456364" y="2200276"/>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PPP</a:t>
            </a:r>
            <a:r>
              <a:rPr kumimoji="1" lang="zh-CN" altLang="en-US" sz="1200" dirty="0">
                <a:latin typeface="+mn-ea"/>
                <a:ea typeface="+mn-ea"/>
                <a:cs typeface="Arial" panose="020B0604020202020204" pitchFamily="34" charset="0"/>
              </a:rPr>
              <a:t>参数协商</a:t>
            </a:r>
            <a:endParaRPr kumimoji="1" lang="en-US" altLang="zh-CN" sz="1200" dirty="0">
              <a:latin typeface="+mn-ea"/>
              <a:ea typeface="+mn-ea"/>
              <a:cs typeface="Arial" panose="020B0604020202020204" pitchFamily="34" charset="0"/>
            </a:endParaRPr>
          </a:p>
        </p:txBody>
      </p:sp>
      <p:cxnSp>
        <p:nvCxnSpPr>
          <p:cNvPr id="32777" name="直接连接符 15"/>
          <p:cNvCxnSpPr>
            <a:cxnSpLocks noChangeShapeType="1"/>
          </p:cNvCxnSpPr>
          <p:nvPr/>
        </p:nvCxnSpPr>
        <p:spPr bwMode="auto">
          <a:xfrm flipH="1">
            <a:off x="3162300" y="3325814"/>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2778" name="直接连接符 15"/>
          <p:cNvCxnSpPr>
            <a:cxnSpLocks noChangeShapeType="1"/>
          </p:cNvCxnSpPr>
          <p:nvPr/>
        </p:nvCxnSpPr>
        <p:spPr bwMode="auto">
          <a:xfrm flipH="1">
            <a:off x="6192839" y="3325814"/>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2779" name="直接连接符 15"/>
          <p:cNvCxnSpPr>
            <a:cxnSpLocks noChangeShapeType="1"/>
          </p:cNvCxnSpPr>
          <p:nvPr/>
        </p:nvCxnSpPr>
        <p:spPr bwMode="auto">
          <a:xfrm flipH="1">
            <a:off x="6042026" y="2033589"/>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2780" name="直接连接符 15"/>
          <p:cNvCxnSpPr>
            <a:cxnSpLocks noChangeShapeType="1"/>
          </p:cNvCxnSpPr>
          <p:nvPr/>
        </p:nvCxnSpPr>
        <p:spPr bwMode="auto">
          <a:xfrm>
            <a:off x="6115051" y="3470276"/>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2784" name="Text Box 39"/>
          <p:cNvSpPr txBox="1">
            <a:spLocks noChangeArrowheads="1"/>
          </p:cNvSpPr>
          <p:nvPr/>
        </p:nvSpPr>
        <p:spPr bwMode="auto">
          <a:xfrm>
            <a:off x="5513389" y="2678114"/>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SWA</a:t>
            </a:r>
          </a:p>
        </p:txBody>
      </p:sp>
      <p:sp>
        <p:nvSpPr>
          <p:cNvPr id="32787" name="Text Box 39"/>
          <p:cNvSpPr txBox="1">
            <a:spLocks noChangeArrowheads="1"/>
          </p:cNvSpPr>
          <p:nvPr/>
        </p:nvSpPr>
        <p:spPr bwMode="auto">
          <a:xfrm>
            <a:off x="2820989" y="2678114"/>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32788" name="Rectangle 484"/>
          <p:cNvSpPr>
            <a:spLocks noChangeAspect="1" noChangeArrowheads="1"/>
          </p:cNvSpPr>
          <p:nvPr/>
        </p:nvSpPr>
        <p:spPr bwMode="auto">
          <a:xfrm>
            <a:off x="7967664" y="1382713"/>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p>
        </p:txBody>
      </p:sp>
      <p:sp>
        <p:nvSpPr>
          <p:cNvPr id="32789" name="Rectangle 484"/>
          <p:cNvSpPr>
            <a:spLocks noChangeAspect="1" noChangeArrowheads="1"/>
          </p:cNvSpPr>
          <p:nvPr/>
        </p:nvSpPr>
        <p:spPr bwMode="auto">
          <a:xfrm>
            <a:off x="7967664" y="2678114"/>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B</a:t>
            </a:r>
          </a:p>
        </p:txBody>
      </p:sp>
      <p:sp>
        <p:nvSpPr>
          <p:cNvPr id="32790" name="Rectangle 484"/>
          <p:cNvSpPr>
            <a:spLocks noChangeAspect="1" noChangeArrowheads="1"/>
          </p:cNvSpPr>
          <p:nvPr/>
        </p:nvSpPr>
        <p:spPr bwMode="auto">
          <a:xfrm>
            <a:off x="7967664" y="4119563"/>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C </a:t>
            </a:r>
          </a:p>
        </p:txBody>
      </p:sp>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29460" y="3044077"/>
            <a:ext cx="852077" cy="62531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47269" y="1698011"/>
            <a:ext cx="852077" cy="62531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47269" y="2995013"/>
            <a:ext cx="852077" cy="62531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5462" y="4452783"/>
            <a:ext cx="852077" cy="625310"/>
          </a:xfrm>
          <a:prstGeom prst="rect">
            <a:avLst/>
          </a:prstGeom>
        </p:spPr>
      </p:pic>
      <p:pic>
        <p:nvPicPr>
          <p:cNvPr id="32" name="图片 31" descr="接入交换机.png"/>
          <p:cNvPicPr>
            <a:picLocks noChangeAspect="1"/>
          </p:cNvPicPr>
          <p:nvPr/>
        </p:nvPicPr>
        <p:blipFill>
          <a:blip r:embed="rId4" cstate="print"/>
          <a:stretch>
            <a:fillRect/>
          </a:stretch>
        </p:blipFill>
        <p:spPr>
          <a:xfrm>
            <a:off x="5420375" y="3008470"/>
            <a:ext cx="775729" cy="634687"/>
          </a:xfrm>
          <a:prstGeom prst="rect">
            <a:avLst/>
          </a:prstGeom>
        </p:spPr>
      </p:pic>
    </p:spTree>
    <p:extLst>
      <p:ext uri="{BB962C8B-B14F-4D97-AF65-F5344CB8AC3E}">
        <p14:creationId xmlns:p14="http://schemas.microsoft.com/office/powerpoint/2010/main" val="3806937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9"/>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PPPoE</a:t>
            </a:r>
            <a:r>
              <a:rPr lang="zh-CN" altLang="en-US" smtClean="0">
                <a:latin typeface="微软雅黑" panose="020B0503020204020204" pitchFamily="34" charset="-122"/>
                <a:ea typeface="微软雅黑" panose="020B0503020204020204" pitchFamily="34" charset="-122"/>
              </a:rPr>
              <a:t>会话终结</a:t>
            </a:r>
            <a:endParaRPr lang="zh-CN" altLang="en-US" dirty="0" smtClean="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160748"/>
            <a:ext cx="10560048" cy="4680000"/>
          </a:xfrm>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PADT</a:t>
            </a:r>
            <a:r>
              <a:rPr lang="zh-CN" altLang="en-US" dirty="0" smtClean="0">
                <a:latin typeface="微软雅黑" panose="020B0503020204020204" pitchFamily="34" charset="-122"/>
                <a:ea typeface="微软雅黑" panose="020B0503020204020204" pitchFamily="34" charset="-122"/>
              </a:rPr>
              <a:t>报文用于通知对端</a:t>
            </a:r>
            <a:r>
              <a:rPr lang="en-US" altLang="zh-CN" dirty="0" err="1" smtClean="0">
                <a:latin typeface="微软雅黑" panose="020B0503020204020204" pitchFamily="34" charset="-122"/>
                <a:ea typeface="微软雅黑" panose="020B0503020204020204" pitchFamily="34" charset="-122"/>
              </a:rPr>
              <a:t>PPPoE</a:t>
            </a:r>
            <a:r>
              <a:rPr lang="zh-CN" altLang="en-US" dirty="0" smtClean="0">
                <a:latin typeface="微软雅黑" panose="020B0503020204020204" pitchFamily="34" charset="-122"/>
                <a:ea typeface="微软雅黑" panose="020B0503020204020204" pitchFamily="34" charset="-122"/>
              </a:rPr>
              <a:t>会话结束。</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cxnSp>
        <p:nvCxnSpPr>
          <p:cNvPr id="34820" name="直接箭头连接符 24"/>
          <p:cNvCxnSpPr>
            <a:cxnSpLocks noChangeShapeType="1"/>
          </p:cNvCxnSpPr>
          <p:nvPr/>
        </p:nvCxnSpPr>
        <p:spPr bwMode="auto">
          <a:xfrm flipH="1">
            <a:off x="3800476" y="3355975"/>
            <a:ext cx="936625" cy="1588"/>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34821" name="Text Box 39"/>
          <p:cNvSpPr txBox="1">
            <a:spLocks noChangeArrowheads="1"/>
          </p:cNvSpPr>
          <p:nvPr/>
        </p:nvSpPr>
        <p:spPr bwMode="auto">
          <a:xfrm>
            <a:off x="3963988" y="3068639"/>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PADT</a:t>
            </a:r>
          </a:p>
        </p:txBody>
      </p:sp>
      <p:cxnSp>
        <p:nvCxnSpPr>
          <p:cNvPr id="34822" name="直接箭头连接符 24"/>
          <p:cNvCxnSpPr>
            <a:cxnSpLocks noChangeShapeType="1"/>
          </p:cNvCxnSpPr>
          <p:nvPr/>
        </p:nvCxnSpPr>
        <p:spPr bwMode="auto">
          <a:xfrm flipH="1">
            <a:off x="6724650" y="2433639"/>
            <a:ext cx="719138" cy="433387"/>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34823" name="Text Box 39"/>
          <p:cNvSpPr txBox="1">
            <a:spLocks noChangeArrowheads="1"/>
          </p:cNvSpPr>
          <p:nvPr/>
        </p:nvSpPr>
        <p:spPr bwMode="auto">
          <a:xfrm rot="-1656362">
            <a:off x="6705600" y="2397126"/>
            <a:ext cx="584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PADT</a:t>
            </a:r>
          </a:p>
        </p:txBody>
      </p:sp>
      <p:cxnSp>
        <p:nvCxnSpPr>
          <p:cNvPr id="34824"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4825"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4826" name="直接连接符 15"/>
          <p:cNvCxnSpPr>
            <a:cxnSpLocks noChangeShapeType="1"/>
          </p:cNvCxnSpPr>
          <p:nvPr/>
        </p:nvCxnSpPr>
        <p:spPr bwMode="auto">
          <a:xfrm flipH="1">
            <a:off x="6042026" y="2208214"/>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4827" name="直接连接符 15"/>
          <p:cNvCxnSpPr>
            <a:cxnSpLocks noChangeShapeType="1"/>
          </p:cNvCxnSpPr>
          <p:nvPr/>
        </p:nvCxnSpPr>
        <p:spPr bwMode="auto">
          <a:xfrm>
            <a:off x="6115051" y="3644901"/>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4831" name="Text Box 39"/>
          <p:cNvSpPr txBox="1">
            <a:spLocks noChangeArrowheads="1"/>
          </p:cNvSpPr>
          <p:nvPr/>
        </p:nvSpPr>
        <p:spPr bwMode="auto">
          <a:xfrm>
            <a:off x="551338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cs typeface="Arial" panose="020B0604020202020204" pitchFamily="34" charset="0"/>
              </a:rPr>
              <a:t>SWA</a:t>
            </a:r>
          </a:p>
        </p:txBody>
      </p:sp>
      <p:sp>
        <p:nvSpPr>
          <p:cNvPr id="34833"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RTA</a:t>
            </a:r>
          </a:p>
        </p:txBody>
      </p:sp>
      <p:sp>
        <p:nvSpPr>
          <p:cNvPr id="34836" name="Rectangle 484"/>
          <p:cNvSpPr>
            <a:spLocks noChangeAspect="1" noChangeArrowheads="1"/>
          </p:cNvSpPr>
          <p:nvPr/>
        </p:nvSpPr>
        <p:spPr bwMode="auto">
          <a:xfrm>
            <a:off x="7967664" y="16144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服务器</a:t>
            </a:r>
            <a:r>
              <a:rPr lang="en-US" altLang="zh-CN" sz="1200">
                <a:latin typeface="微软雅黑" panose="020B0503020204020204" pitchFamily="34" charset="-122"/>
                <a:ea typeface="微软雅黑" panose="020B0503020204020204" pitchFamily="34" charset="-122"/>
              </a:rPr>
              <a:t>A</a:t>
            </a:r>
          </a:p>
        </p:txBody>
      </p:sp>
      <p:sp>
        <p:nvSpPr>
          <p:cNvPr id="34837" name="Rectangle 484"/>
          <p:cNvSpPr>
            <a:spLocks noChangeAspect="1" noChangeArrowheads="1"/>
          </p:cNvSpPr>
          <p:nvPr/>
        </p:nvSpPr>
        <p:spPr bwMode="auto">
          <a:xfrm>
            <a:off x="7967664" y="2909889"/>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服务器</a:t>
            </a:r>
            <a:r>
              <a:rPr lang="en-US" altLang="zh-CN" sz="1200">
                <a:latin typeface="微软雅黑" panose="020B0503020204020204" pitchFamily="34" charset="-122"/>
                <a:ea typeface="微软雅黑" panose="020B0503020204020204" pitchFamily="34" charset="-122"/>
              </a:rPr>
              <a:t>B</a:t>
            </a:r>
          </a:p>
        </p:txBody>
      </p:sp>
      <p:sp>
        <p:nvSpPr>
          <p:cNvPr id="34838" name="Rectangle 484"/>
          <p:cNvSpPr>
            <a:spLocks noChangeAspect="1" noChangeArrowheads="1"/>
          </p:cNvSpPr>
          <p:nvPr/>
        </p:nvSpPr>
        <p:spPr bwMode="auto">
          <a:xfrm>
            <a:off x="7967664" y="43513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服务器</a:t>
            </a:r>
            <a:r>
              <a:rPr lang="en-US" altLang="zh-CN" sz="1200" dirty="0">
                <a:latin typeface="微软雅黑" panose="020B0503020204020204" pitchFamily="34" charset="-122"/>
                <a:ea typeface="微软雅黑" panose="020B0503020204020204" pitchFamily="34" charset="-122"/>
              </a:rPr>
              <a:t>C </a:t>
            </a:r>
          </a:p>
        </p:txBody>
      </p:sp>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02323" y="3187784"/>
            <a:ext cx="852077" cy="62531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1903040"/>
            <a:ext cx="852077" cy="625310"/>
          </a:xfrm>
          <a:prstGeom prst="rect">
            <a:avLst/>
          </a:prstGeom>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0" y="3224296"/>
            <a:ext cx="852077" cy="625310"/>
          </a:xfrm>
          <a:prstGeom prst="rect">
            <a:avLst/>
          </a:prstGeom>
        </p:spPr>
      </p:pic>
      <p:pic>
        <p:nvPicPr>
          <p:cNvPr id="33" name="图片 3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5344" y="4645036"/>
            <a:ext cx="852077" cy="625310"/>
          </a:xfrm>
          <a:prstGeom prst="rect">
            <a:avLst/>
          </a:prstGeom>
        </p:spPr>
      </p:pic>
      <p:pic>
        <p:nvPicPr>
          <p:cNvPr id="34" name="图片 33" descr="接入交换机.png"/>
          <p:cNvPicPr>
            <a:picLocks noChangeAspect="1"/>
          </p:cNvPicPr>
          <p:nvPr/>
        </p:nvPicPr>
        <p:blipFill>
          <a:blip r:embed="rId4" cstate="print"/>
          <a:stretch>
            <a:fillRect/>
          </a:stretch>
        </p:blipFill>
        <p:spPr>
          <a:xfrm>
            <a:off x="5465248" y="3203890"/>
            <a:ext cx="775729" cy="634687"/>
          </a:xfrm>
          <a:prstGeom prst="rect">
            <a:avLst/>
          </a:prstGeom>
        </p:spPr>
      </p:pic>
    </p:spTree>
    <p:extLst>
      <p:ext uri="{BB962C8B-B14F-4D97-AF65-F5344CB8AC3E}">
        <p14:creationId xmlns:p14="http://schemas.microsoft.com/office/powerpoint/2010/main" val="3612798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9"/>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PPPoE</a:t>
            </a:r>
            <a:r>
              <a:rPr lang="zh-CN" altLang="en-US" smtClean="0">
                <a:latin typeface="微软雅黑" panose="020B0503020204020204" pitchFamily="34" charset="-122"/>
                <a:ea typeface="微软雅黑" panose="020B0503020204020204" pitchFamily="34" charset="-122"/>
              </a:rPr>
              <a:t>会话建立过程</a:t>
            </a:r>
            <a:endParaRPr lang="zh-CN" altLang="en-US" dirty="0" smtClean="0">
              <a:latin typeface="微软雅黑" panose="020B0503020204020204" pitchFamily="34" charset="-122"/>
              <a:ea typeface="微软雅黑" panose="020B0503020204020204" pitchFamily="34" charset="-122"/>
            </a:endParaRPr>
          </a:p>
        </p:txBody>
      </p:sp>
      <p:grpSp>
        <p:nvGrpSpPr>
          <p:cNvPr id="36868" name="Group 38"/>
          <p:cNvGrpSpPr>
            <a:grpSpLocks/>
          </p:cNvGrpSpPr>
          <p:nvPr/>
        </p:nvGrpSpPr>
        <p:grpSpPr bwMode="auto">
          <a:xfrm>
            <a:off x="2855914" y="1466851"/>
            <a:ext cx="6624637" cy="4608512"/>
            <a:chOff x="1331739" y="1556792"/>
            <a:chExt cx="6624637" cy="4609057"/>
          </a:xfrm>
        </p:grpSpPr>
        <p:cxnSp>
          <p:nvCxnSpPr>
            <p:cNvPr id="36871" name="直接连接符 15"/>
            <p:cNvCxnSpPr>
              <a:cxnSpLocks noChangeShapeType="1"/>
            </p:cNvCxnSpPr>
            <p:nvPr/>
          </p:nvCxnSpPr>
          <p:spPr bwMode="auto">
            <a:xfrm flipH="1">
              <a:off x="2628726" y="2205038"/>
              <a:ext cx="417671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6873" name="Text Box 39"/>
            <p:cNvSpPr txBox="1">
              <a:spLocks noChangeArrowheads="1"/>
            </p:cNvSpPr>
            <p:nvPr/>
          </p:nvSpPr>
          <p:spPr bwMode="auto">
            <a:xfrm>
              <a:off x="6525435" y="1557566"/>
              <a:ext cx="748924" cy="27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dirty="0">
                  <a:latin typeface="微软雅黑" panose="020B0503020204020204" pitchFamily="34" charset="-122"/>
                  <a:ea typeface="微软雅黑" panose="020B0503020204020204" pitchFamily="34" charset="-122"/>
                  <a:cs typeface="Arial" panose="020B0604020202020204" pitchFamily="34" charset="0"/>
                </a:rPr>
                <a:t>服务器</a:t>
              </a:r>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A</a:t>
              </a:r>
            </a:p>
          </p:txBody>
        </p:sp>
        <p:grpSp>
          <p:nvGrpSpPr>
            <p:cNvPr id="36874" name="Group 38"/>
            <p:cNvGrpSpPr>
              <a:grpSpLocks/>
            </p:cNvGrpSpPr>
            <p:nvPr/>
          </p:nvGrpSpPr>
          <p:grpSpPr bwMode="auto">
            <a:xfrm>
              <a:off x="2843039" y="4311355"/>
              <a:ext cx="3598862" cy="1854494"/>
              <a:chOff x="2554288" y="4311562"/>
              <a:chExt cx="3599482" cy="1853741"/>
            </a:xfrm>
          </p:grpSpPr>
          <p:sp>
            <p:nvSpPr>
              <p:cNvPr id="36893" name="Text Box 21"/>
              <p:cNvSpPr txBox="1">
                <a:spLocks noChangeArrowheads="1"/>
              </p:cNvSpPr>
              <p:nvPr/>
            </p:nvSpPr>
            <p:spPr bwMode="auto">
              <a:xfrm>
                <a:off x="3622826" y="4311562"/>
                <a:ext cx="1419469" cy="215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LCP Negotiation</a:t>
                </a:r>
              </a:p>
            </p:txBody>
          </p:sp>
          <p:sp>
            <p:nvSpPr>
              <p:cNvPr id="36894" name="Line 20"/>
              <p:cNvSpPr>
                <a:spLocks noChangeShapeType="1"/>
              </p:cNvSpPr>
              <p:nvPr/>
            </p:nvSpPr>
            <p:spPr bwMode="auto">
              <a:xfrm>
                <a:off x="2554288" y="4587329"/>
                <a:ext cx="3598862" cy="0"/>
              </a:xfrm>
              <a:prstGeom prst="line">
                <a:avLst/>
              </a:prstGeom>
              <a:noFill/>
              <a:ln w="25400">
                <a:solidFill>
                  <a:srgbClr val="990000"/>
                </a:solidFill>
                <a:round/>
                <a:headEnd type="arrow"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95" name="Line 20"/>
              <p:cNvSpPr>
                <a:spLocks noChangeShapeType="1"/>
              </p:cNvSpPr>
              <p:nvPr/>
            </p:nvSpPr>
            <p:spPr bwMode="auto">
              <a:xfrm>
                <a:off x="2554288" y="4981426"/>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96" name="Text Box 21"/>
              <p:cNvSpPr txBox="1">
                <a:spLocks noChangeArrowheads="1"/>
              </p:cNvSpPr>
              <p:nvPr/>
            </p:nvSpPr>
            <p:spPr bwMode="auto">
              <a:xfrm>
                <a:off x="3854326" y="4707492"/>
                <a:ext cx="863625" cy="21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Challenge</a:t>
                </a:r>
              </a:p>
            </p:txBody>
          </p:sp>
          <p:sp>
            <p:nvSpPr>
              <p:cNvPr id="36897" name="Text Box 21"/>
              <p:cNvSpPr txBox="1">
                <a:spLocks noChangeArrowheads="1"/>
              </p:cNvSpPr>
              <p:nvPr/>
            </p:nvSpPr>
            <p:spPr bwMode="auto">
              <a:xfrm>
                <a:off x="3875732" y="5139416"/>
                <a:ext cx="820812" cy="21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Response</a:t>
                </a:r>
              </a:p>
            </p:txBody>
          </p:sp>
          <p:sp>
            <p:nvSpPr>
              <p:cNvPr id="36898" name="Line 20"/>
              <p:cNvSpPr>
                <a:spLocks noChangeShapeType="1"/>
              </p:cNvSpPr>
              <p:nvPr/>
            </p:nvSpPr>
            <p:spPr bwMode="auto">
              <a:xfrm>
                <a:off x="2554288" y="5375523"/>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99" name="Line 20"/>
              <p:cNvSpPr>
                <a:spLocks noChangeShapeType="1"/>
              </p:cNvSpPr>
              <p:nvPr/>
            </p:nvSpPr>
            <p:spPr bwMode="auto">
              <a:xfrm>
                <a:off x="2554288" y="5771208"/>
                <a:ext cx="359948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900" name="Text Box 21"/>
              <p:cNvSpPr txBox="1">
                <a:spLocks noChangeArrowheads="1"/>
              </p:cNvSpPr>
              <p:nvPr/>
            </p:nvSpPr>
            <p:spPr bwMode="auto">
              <a:xfrm>
                <a:off x="3637992" y="5535345"/>
                <a:ext cx="1296292"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Success/Failure</a:t>
                </a:r>
              </a:p>
            </p:txBody>
          </p:sp>
          <p:sp>
            <p:nvSpPr>
              <p:cNvPr id="36901" name="Line 20"/>
              <p:cNvSpPr>
                <a:spLocks noChangeShapeType="1"/>
              </p:cNvSpPr>
              <p:nvPr/>
            </p:nvSpPr>
            <p:spPr bwMode="auto">
              <a:xfrm>
                <a:off x="2554288" y="6165303"/>
                <a:ext cx="3599482" cy="0"/>
              </a:xfrm>
              <a:prstGeom prst="line">
                <a:avLst/>
              </a:prstGeom>
              <a:noFill/>
              <a:ln w="25400">
                <a:solidFill>
                  <a:srgbClr val="990000"/>
                </a:solidFill>
                <a:round/>
                <a:headEnd type="arrow"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902" name="Text Box 21"/>
              <p:cNvSpPr txBox="1">
                <a:spLocks noChangeArrowheads="1"/>
              </p:cNvSpPr>
              <p:nvPr/>
            </p:nvSpPr>
            <p:spPr bwMode="auto">
              <a:xfrm>
                <a:off x="3529980" y="5895282"/>
                <a:ext cx="15123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NCP Negotiation</a:t>
                </a:r>
              </a:p>
            </p:txBody>
          </p:sp>
        </p:grpSp>
        <p:grpSp>
          <p:nvGrpSpPr>
            <p:cNvPr id="36875" name="Group 39"/>
            <p:cNvGrpSpPr>
              <a:grpSpLocks/>
            </p:cNvGrpSpPr>
            <p:nvPr/>
          </p:nvGrpSpPr>
          <p:grpSpPr bwMode="auto">
            <a:xfrm>
              <a:off x="1755903" y="2493963"/>
              <a:ext cx="4685997" cy="1590675"/>
              <a:chOff x="1467739" y="2493591"/>
              <a:chExt cx="4685411" cy="1591567"/>
            </a:xfrm>
          </p:grpSpPr>
          <p:grpSp>
            <p:nvGrpSpPr>
              <p:cNvPr id="36880" name="组合 32"/>
              <p:cNvGrpSpPr>
                <a:grpSpLocks/>
              </p:cNvGrpSpPr>
              <p:nvPr/>
            </p:nvGrpSpPr>
            <p:grpSpPr bwMode="auto">
              <a:xfrm>
                <a:off x="2554288" y="2947913"/>
                <a:ext cx="3598862" cy="277812"/>
                <a:chOff x="2555776" y="3151482"/>
                <a:chExt cx="3598862" cy="277518"/>
              </a:xfrm>
            </p:grpSpPr>
            <p:sp>
              <p:nvSpPr>
                <p:cNvPr id="36891" name="Text Box 15"/>
                <p:cNvSpPr txBox="1">
                  <a:spLocks noChangeArrowheads="1"/>
                </p:cNvSpPr>
                <p:nvPr/>
              </p:nvSpPr>
              <p:spPr bwMode="auto">
                <a:xfrm>
                  <a:off x="2680395" y="3151482"/>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PADO</a:t>
                  </a:r>
                </a:p>
              </p:txBody>
            </p:sp>
            <p:sp>
              <p:nvSpPr>
                <p:cNvPr id="36892" name="Line 16"/>
                <p:cNvSpPr>
                  <a:spLocks noChangeShapeType="1"/>
                </p:cNvSpPr>
                <p:nvPr/>
              </p:nvSpPr>
              <p:spPr bwMode="auto">
                <a:xfrm>
                  <a:off x="2555776" y="3429000"/>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grpSp>
          <p:grpSp>
            <p:nvGrpSpPr>
              <p:cNvPr id="36881" name="组合 31"/>
              <p:cNvGrpSpPr>
                <a:grpSpLocks/>
              </p:cNvGrpSpPr>
              <p:nvPr/>
            </p:nvGrpSpPr>
            <p:grpSpPr bwMode="auto">
              <a:xfrm>
                <a:off x="2554288" y="3392710"/>
                <a:ext cx="3598862" cy="266700"/>
                <a:chOff x="2555776" y="3594044"/>
                <a:chExt cx="3598862" cy="267004"/>
              </a:xfrm>
            </p:grpSpPr>
            <p:sp>
              <p:nvSpPr>
                <p:cNvPr id="36889" name="Line 14"/>
                <p:cNvSpPr>
                  <a:spLocks noChangeShapeType="1"/>
                </p:cNvSpPr>
                <p:nvPr/>
              </p:nvSpPr>
              <p:spPr bwMode="auto">
                <a:xfrm>
                  <a:off x="2555776" y="3861048"/>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90" name="Text Box 17"/>
                <p:cNvSpPr txBox="1">
                  <a:spLocks noChangeArrowheads="1"/>
                </p:cNvSpPr>
                <p:nvPr/>
              </p:nvSpPr>
              <p:spPr bwMode="auto">
                <a:xfrm>
                  <a:off x="3003451" y="3594044"/>
                  <a:ext cx="25892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PADR</a:t>
                  </a:r>
                </a:p>
              </p:txBody>
            </p:sp>
          </p:grpSp>
          <p:grpSp>
            <p:nvGrpSpPr>
              <p:cNvPr id="36882" name="组合 30"/>
              <p:cNvGrpSpPr>
                <a:grpSpLocks/>
              </p:cNvGrpSpPr>
              <p:nvPr/>
            </p:nvGrpSpPr>
            <p:grpSpPr bwMode="auto">
              <a:xfrm>
                <a:off x="2554288" y="3826396"/>
                <a:ext cx="3598862" cy="258762"/>
                <a:chOff x="2555776" y="4035018"/>
                <a:chExt cx="3598863" cy="258078"/>
              </a:xfrm>
            </p:grpSpPr>
            <p:sp>
              <p:nvSpPr>
                <p:cNvPr id="36887" name="Line 18"/>
                <p:cNvSpPr>
                  <a:spLocks noChangeShapeType="1"/>
                </p:cNvSpPr>
                <p:nvPr/>
              </p:nvSpPr>
              <p:spPr bwMode="auto">
                <a:xfrm>
                  <a:off x="2555776" y="4293096"/>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88" name="Text Box 19"/>
                <p:cNvSpPr txBox="1">
                  <a:spLocks noChangeArrowheads="1"/>
                </p:cNvSpPr>
                <p:nvPr/>
              </p:nvSpPr>
              <p:spPr bwMode="auto">
                <a:xfrm>
                  <a:off x="2680395" y="4035018"/>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PADS</a:t>
                  </a:r>
                </a:p>
              </p:txBody>
            </p:sp>
          </p:grpSp>
          <p:grpSp>
            <p:nvGrpSpPr>
              <p:cNvPr id="36883" name="组合 33"/>
              <p:cNvGrpSpPr>
                <a:grpSpLocks/>
              </p:cNvGrpSpPr>
              <p:nvPr/>
            </p:nvGrpSpPr>
            <p:grpSpPr bwMode="auto">
              <a:xfrm>
                <a:off x="2554288" y="2493591"/>
                <a:ext cx="3598862" cy="287337"/>
                <a:chOff x="2555776" y="2708920"/>
                <a:chExt cx="3598862" cy="288032"/>
              </a:xfrm>
            </p:grpSpPr>
            <p:sp>
              <p:nvSpPr>
                <p:cNvPr id="36885" name="Line 14"/>
                <p:cNvSpPr>
                  <a:spLocks noChangeShapeType="1"/>
                </p:cNvSpPr>
                <p:nvPr/>
              </p:nvSpPr>
              <p:spPr bwMode="auto">
                <a:xfrm>
                  <a:off x="2555776" y="2996952"/>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86" name="Text Box 15"/>
                <p:cNvSpPr txBox="1">
                  <a:spLocks noChangeArrowheads="1"/>
                </p:cNvSpPr>
                <p:nvPr/>
              </p:nvSpPr>
              <p:spPr bwMode="auto">
                <a:xfrm>
                  <a:off x="2680395" y="2708920"/>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400" dirty="0">
                      <a:latin typeface="微软雅黑" panose="020B0503020204020204" pitchFamily="34" charset="-122"/>
                      <a:ea typeface="微软雅黑" panose="020B0503020204020204" pitchFamily="34" charset="-122"/>
                    </a:rPr>
                    <a:t>PADI</a:t>
                  </a:r>
                </a:p>
              </p:txBody>
            </p:sp>
          </p:grpSp>
          <p:sp>
            <p:nvSpPr>
              <p:cNvPr id="36884" name="Rectangle 30"/>
              <p:cNvSpPr>
                <a:spLocks noChangeArrowheads="1"/>
              </p:cNvSpPr>
              <p:nvPr/>
            </p:nvSpPr>
            <p:spPr bwMode="auto">
              <a:xfrm>
                <a:off x="1467739" y="3429521"/>
                <a:ext cx="577009" cy="4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PPPOE</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协商</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6876" name="Rectangle 46"/>
            <p:cNvSpPr>
              <a:spLocks noChangeArrowheads="1"/>
            </p:cNvSpPr>
            <p:nvPr/>
          </p:nvSpPr>
          <p:spPr bwMode="auto">
            <a:xfrm>
              <a:off x="1468264" y="4683125"/>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PPP</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1400" dirty="0">
                  <a:latin typeface="微软雅黑" panose="020B0503020204020204" pitchFamily="34" charset="-122"/>
                  <a:ea typeface="微软雅黑" panose="020B0503020204020204" pitchFamily="34" charset="-122"/>
                  <a:cs typeface="Arial" panose="020B0604020202020204" pitchFamily="34" charset="0"/>
                </a:rPr>
                <a:t>协商</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877" name="直接连接符 43"/>
            <p:cNvCxnSpPr>
              <a:cxnSpLocks noChangeShapeType="1"/>
            </p:cNvCxnSpPr>
            <p:nvPr/>
          </p:nvCxnSpPr>
          <p:spPr bwMode="auto">
            <a:xfrm>
              <a:off x="1331739" y="4221163"/>
              <a:ext cx="6624637" cy="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36878" name="Text Box 39"/>
            <p:cNvSpPr txBox="1">
              <a:spLocks noChangeArrowheads="1"/>
            </p:cNvSpPr>
            <p:nvPr/>
          </p:nvSpPr>
          <p:spPr bwMode="auto">
            <a:xfrm>
              <a:off x="2077504" y="1556792"/>
              <a:ext cx="4782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cs typeface="Arial" panose="020B0604020202020204" pitchFamily="34" charset="0"/>
                </a:rPr>
                <a:t>RTA</a:t>
              </a:r>
            </a:p>
          </p:txBody>
        </p:sp>
      </p:grpSp>
      <p:sp>
        <p:nvSpPr>
          <p:cNvPr id="36869" name="Line 13"/>
          <p:cNvSpPr>
            <a:spLocks noChangeShapeType="1"/>
          </p:cNvSpPr>
          <p:nvPr/>
        </p:nvSpPr>
        <p:spPr bwMode="auto">
          <a:xfrm>
            <a:off x="4008438" y="2565400"/>
            <a:ext cx="0" cy="35321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36870" name="Line 20"/>
          <p:cNvSpPr>
            <a:spLocks noChangeShapeType="1"/>
          </p:cNvSpPr>
          <p:nvPr/>
        </p:nvSpPr>
        <p:spPr bwMode="auto">
          <a:xfrm flipH="1">
            <a:off x="8328025" y="2565400"/>
            <a:ext cx="0" cy="35321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40" name="图片 3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58457" y="1834421"/>
            <a:ext cx="764715" cy="561198"/>
          </a:xfrm>
          <a:prstGeom prst="rect">
            <a:avLst/>
          </a:prstGeom>
        </p:spPr>
      </p:pic>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9610" y="1834421"/>
            <a:ext cx="764715" cy="561198"/>
          </a:xfrm>
          <a:prstGeom prst="rect">
            <a:avLst/>
          </a:prstGeom>
        </p:spPr>
      </p:pic>
    </p:spTree>
    <p:extLst>
      <p:ext uri="{BB962C8B-B14F-4D97-AF65-F5344CB8AC3E}">
        <p14:creationId xmlns:p14="http://schemas.microsoft.com/office/powerpoint/2010/main" val="218447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en-US" altLang="zh-CN" dirty="0" err="1" smtClean="0"/>
              <a:t>PPPoE</a:t>
            </a:r>
            <a:r>
              <a:rPr lang="zh-CN" altLang="en-US" dirty="0" smtClean="0"/>
              <a:t>配置</a:t>
            </a:r>
          </a:p>
        </p:txBody>
      </p:sp>
      <p:grpSp>
        <p:nvGrpSpPr>
          <p:cNvPr id="38916" name="Group 14"/>
          <p:cNvGrpSpPr>
            <a:grpSpLocks/>
          </p:cNvGrpSpPr>
          <p:nvPr/>
        </p:nvGrpSpPr>
        <p:grpSpPr bwMode="auto">
          <a:xfrm>
            <a:off x="3149709" y="1557339"/>
            <a:ext cx="5970480" cy="1239837"/>
            <a:chOff x="1625856" y="1557338"/>
            <a:chExt cx="5970480" cy="1239837"/>
          </a:xfrm>
        </p:grpSpPr>
        <p:cxnSp>
          <p:nvCxnSpPr>
            <p:cNvPr id="38918" name="直接连接符 15"/>
            <p:cNvCxnSpPr>
              <a:cxnSpLocks noChangeShapeType="1"/>
            </p:cNvCxnSpPr>
            <p:nvPr/>
          </p:nvCxnSpPr>
          <p:spPr bwMode="auto">
            <a:xfrm flipH="1" flipV="1">
              <a:off x="4056211" y="2205038"/>
              <a:ext cx="2592387"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8919" name="直接连接符 15"/>
            <p:cNvCxnSpPr>
              <a:cxnSpLocks noChangeShapeType="1"/>
            </p:cNvCxnSpPr>
            <p:nvPr/>
          </p:nvCxnSpPr>
          <p:spPr bwMode="auto">
            <a:xfrm flipH="1">
              <a:off x="2111523" y="2205038"/>
              <a:ext cx="15128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8922" name="Text Box 39"/>
            <p:cNvSpPr txBox="1">
              <a:spLocks noChangeArrowheads="1"/>
            </p:cNvSpPr>
            <p:nvPr/>
          </p:nvSpPr>
          <p:spPr bwMode="auto">
            <a:xfrm>
              <a:off x="3551386" y="1557338"/>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38923" name="Text Box 39"/>
            <p:cNvSpPr txBox="1">
              <a:spLocks noChangeArrowheads="1"/>
            </p:cNvSpPr>
            <p:nvPr/>
          </p:nvSpPr>
          <p:spPr bwMode="auto">
            <a:xfrm>
              <a:off x="1625856" y="15573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dirty="0">
                  <a:latin typeface="+mn-ea"/>
                  <a:ea typeface="+mn-ea"/>
                  <a:cs typeface="Arial" panose="020B0604020202020204" pitchFamily="34" charset="0"/>
                </a:rPr>
                <a:t>主机</a:t>
              </a:r>
              <a:r>
                <a:rPr kumimoji="1" lang="en-US" altLang="zh-CN" sz="1200" dirty="0">
                  <a:latin typeface="+mn-ea"/>
                  <a:ea typeface="+mn-ea"/>
                  <a:cs typeface="Arial" panose="020B0604020202020204" pitchFamily="34" charset="0"/>
                </a:rPr>
                <a:t>A</a:t>
              </a:r>
            </a:p>
          </p:txBody>
        </p:sp>
        <p:sp>
          <p:nvSpPr>
            <p:cNvPr id="38925" name="Text Box 39"/>
            <p:cNvSpPr txBox="1">
              <a:spLocks noChangeArrowheads="1"/>
            </p:cNvSpPr>
            <p:nvPr/>
          </p:nvSpPr>
          <p:spPr bwMode="auto">
            <a:xfrm>
              <a:off x="6582433" y="1557338"/>
              <a:ext cx="4657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RTB</a:t>
              </a:r>
            </a:p>
          </p:txBody>
        </p:sp>
        <p:sp>
          <p:nvSpPr>
            <p:cNvPr id="38926" name="Rectangle 484"/>
            <p:cNvSpPr>
              <a:spLocks noChangeAspect="1" noChangeArrowheads="1"/>
            </p:cNvSpPr>
            <p:nvPr/>
          </p:nvSpPr>
          <p:spPr bwMode="auto">
            <a:xfrm>
              <a:off x="6165998" y="2611438"/>
              <a:ext cx="1430338"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服务器</a:t>
              </a:r>
              <a:endParaRPr lang="en-US" altLang="zh-CN" sz="1200" dirty="0">
                <a:latin typeface="+mn-ea"/>
                <a:ea typeface="+mn-ea"/>
              </a:endParaRPr>
            </a:p>
          </p:txBody>
        </p:sp>
        <p:sp>
          <p:nvSpPr>
            <p:cNvPr id="38927" name="Rectangle 484"/>
            <p:cNvSpPr>
              <a:spLocks noChangeAspect="1" noChangeArrowheads="1"/>
            </p:cNvSpPr>
            <p:nvPr/>
          </p:nvSpPr>
          <p:spPr bwMode="auto">
            <a:xfrm>
              <a:off x="3094186" y="26114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客户端</a:t>
              </a:r>
              <a:endParaRPr lang="en-US" altLang="zh-CN" sz="1200" dirty="0">
                <a:latin typeface="+mn-ea"/>
                <a:ea typeface="+mn-ea"/>
              </a:endParaRPr>
            </a:p>
          </p:txBody>
        </p:sp>
      </p:grpSp>
      <p:sp>
        <p:nvSpPr>
          <p:cNvPr id="38917" name="Rectangle 4"/>
          <p:cNvSpPr>
            <a:spLocks noChangeArrowheads="1"/>
          </p:cNvSpPr>
          <p:nvPr/>
        </p:nvSpPr>
        <p:spPr bwMode="auto">
          <a:xfrm>
            <a:off x="2279650" y="2969158"/>
            <a:ext cx="7488238" cy="3232150"/>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[RTA]dialer-rule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[RTA-dialer-rule]dialer-rule 1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permit</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[RTA-dialer-rule]quit</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dialer 1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[RTA-Dialer1]dialer user enterprise</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[RTA-Dialer1]dialer-group 1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[RTA-Dialer1]dialer bundle 1</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chap user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enterprise@huawei</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chap password cipher huawei123</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[RTA-Dialer1]</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-negotiate</a:t>
            </a:r>
          </a:p>
        </p:txBody>
      </p:sp>
      <p:pic>
        <p:nvPicPr>
          <p:cNvPr id="17" name="图片 16" descr="PC.png"/>
          <p:cNvPicPr>
            <a:picLocks noChangeAspect="1"/>
          </p:cNvPicPr>
          <p:nvPr/>
        </p:nvPicPr>
        <p:blipFill>
          <a:blip r:embed="rId3" cstate="print"/>
          <a:stretch>
            <a:fillRect/>
          </a:stretch>
        </p:blipFill>
        <p:spPr>
          <a:xfrm>
            <a:off x="3082493" y="1898502"/>
            <a:ext cx="798273" cy="613073"/>
          </a:xfrm>
          <a:prstGeom prst="rect">
            <a:avLst/>
          </a:prstGeom>
        </p:spPr>
      </p:pic>
      <p:pic>
        <p:nvPicPr>
          <p:cNvPr id="18" name="图片 1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951643" y="1913085"/>
            <a:ext cx="764715" cy="561198"/>
          </a:xfrm>
          <a:prstGeom prst="rect">
            <a:avLst/>
          </a:prstGeom>
        </p:spPr>
      </p:pic>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956780" y="1925165"/>
            <a:ext cx="764715" cy="561198"/>
          </a:xfrm>
          <a:prstGeom prst="rect">
            <a:avLst/>
          </a:prstGeom>
        </p:spPr>
      </p:pic>
    </p:spTree>
    <p:extLst>
      <p:ext uri="{BB962C8B-B14F-4D97-AF65-F5344CB8AC3E}">
        <p14:creationId xmlns:p14="http://schemas.microsoft.com/office/powerpoint/2010/main" val="1546553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9"/>
          <p:cNvSpPr>
            <a:spLocks noGrp="1"/>
          </p:cNvSpPr>
          <p:nvPr>
            <p:ph type="title"/>
          </p:nvPr>
        </p:nvSpPr>
        <p:spPr/>
        <p:txBody>
          <a:bodyPr/>
          <a:lstStyle/>
          <a:p>
            <a:r>
              <a:rPr lang="en-US" altLang="zh-CN" smtClean="0"/>
              <a:t>PPPoE</a:t>
            </a:r>
            <a:r>
              <a:rPr lang="zh-CN" altLang="en-US" smtClean="0"/>
              <a:t>配置</a:t>
            </a:r>
            <a:endParaRPr lang="zh-CN" altLang="en-US" dirty="0" smtClean="0"/>
          </a:p>
        </p:txBody>
      </p:sp>
      <p:sp>
        <p:nvSpPr>
          <p:cNvPr id="40964" name="Rectangle 484"/>
          <p:cNvSpPr>
            <a:spLocks noChangeAspect="1" noChangeArrowheads="1"/>
          </p:cNvSpPr>
          <p:nvPr/>
        </p:nvSpPr>
        <p:spPr bwMode="auto">
          <a:xfrm>
            <a:off x="5735638" y="1989138"/>
            <a:ext cx="647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p>
        </p:txBody>
      </p:sp>
      <p:sp>
        <p:nvSpPr>
          <p:cNvPr id="40965" name="AutoShape 28"/>
          <p:cNvSpPr>
            <a:spLocks/>
          </p:cNvSpPr>
          <p:nvPr/>
        </p:nvSpPr>
        <p:spPr bwMode="auto">
          <a:xfrm flipH="1">
            <a:off x="2279650" y="3700463"/>
            <a:ext cx="7632700" cy="1384300"/>
          </a:xfrm>
          <a:prstGeom prst="accentBorderCallout3">
            <a:avLst>
              <a:gd name="adj1" fmla="val 14088"/>
              <a:gd name="adj2" fmla="val 101218"/>
              <a:gd name="adj3" fmla="val 14088"/>
              <a:gd name="adj4" fmla="val 103042"/>
              <a:gd name="adj5" fmla="val -42074"/>
              <a:gd name="adj6" fmla="val 103042"/>
              <a:gd name="adj7" fmla="val -91042"/>
              <a:gd name="adj8" fmla="val 67856"/>
            </a:avLst>
          </a:prstGeom>
          <a:solidFill>
            <a:schemeClr val="bg1">
              <a:lumMod val="85000"/>
            </a:schemeClr>
          </a:solidFill>
          <a:ln w="19050" algn="ctr">
            <a:noFill/>
            <a:miter lim="800000"/>
            <a:headEnd/>
            <a:tailEnd type="arrow" w="med" len="med"/>
          </a:ln>
          <a:effectLst/>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mn-ea"/>
                <a:cs typeface="Courier New" panose="02070309020205020404" pitchFamily="49" charset="0"/>
              </a:rPr>
              <a:t>[RTA]interface GigabitEthernet 0/0/1 </a:t>
            </a: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a:t>
            </a:r>
            <a:r>
              <a:rPr lang="en-US" altLang="zh-CN" sz="1400" dirty="0" err="1">
                <a:solidFill>
                  <a:srgbClr val="C00000"/>
                </a:solidFill>
                <a:latin typeface="Courier New" panose="02070309020205020404" pitchFamily="49" charset="0"/>
                <a:ea typeface="+mn-ea"/>
                <a:cs typeface="Courier New" panose="02070309020205020404" pitchFamily="49" charset="0"/>
              </a:rPr>
              <a:t>pppoe</a:t>
            </a:r>
            <a:r>
              <a:rPr lang="en-US" altLang="zh-CN" sz="1400" dirty="0">
                <a:solidFill>
                  <a:srgbClr val="C00000"/>
                </a:solidFill>
                <a:latin typeface="Courier New" panose="02070309020205020404" pitchFamily="49" charset="0"/>
                <a:ea typeface="+mn-ea"/>
                <a:cs typeface="Courier New" panose="02070309020205020404" pitchFamily="49" charset="0"/>
              </a:rPr>
              <a:t>-client dial-bundle-number 1 on-demand</a:t>
            </a: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[RTA-GigabitEthernet0/0/1]quit</a:t>
            </a:r>
            <a:endParaRPr lang="en-US" altLang="zh-CN" sz="1400" dirty="0">
              <a:solidFill>
                <a:srgbClr val="C00000"/>
              </a:solidFill>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[RTA]ip route-static 0.0.0.0 0 dialer 1</a:t>
            </a:r>
          </a:p>
        </p:txBody>
      </p:sp>
      <p:grpSp>
        <p:nvGrpSpPr>
          <p:cNvPr id="40966" name="Group 14"/>
          <p:cNvGrpSpPr>
            <a:grpSpLocks/>
          </p:cNvGrpSpPr>
          <p:nvPr/>
        </p:nvGrpSpPr>
        <p:grpSpPr bwMode="auto">
          <a:xfrm>
            <a:off x="3149709" y="1557339"/>
            <a:ext cx="5970480" cy="1239837"/>
            <a:chOff x="1625856" y="1557338"/>
            <a:chExt cx="5970480" cy="1239837"/>
          </a:xfrm>
        </p:grpSpPr>
        <p:cxnSp>
          <p:nvCxnSpPr>
            <p:cNvPr id="40967" name="直接连接符 15"/>
            <p:cNvCxnSpPr>
              <a:cxnSpLocks noChangeShapeType="1"/>
            </p:cNvCxnSpPr>
            <p:nvPr/>
          </p:nvCxnSpPr>
          <p:spPr bwMode="auto">
            <a:xfrm flipH="1" flipV="1">
              <a:off x="4056211" y="2205038"/>
              <a:ext cx="2592387"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68" name="直接连接符 15"/>
            <p:cNvCxnSpPr>
              <a:cxnSpLocks noChangeShapeType="1"/>
            </p:cNvCxnSpPr>
            <p:nvPr/>
          </p:nvCxnSpPr>
          <p:spPr bwMode="auto">
            <a:xfrm flipH="1">
              <a:off x="2111523" y="2205038"/>
              <a:ext cx="15128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0971" name="Text Box 39"/>
            <p:cNvSpPr txBox="1">
              <a:spLocks noChangeArrowheads="1"/>
            </p:cNvSpPr>
            <p:nvPr/>
          </p:nvSpPr>
          <p:spPr bwMode="auto">
            <a:xfrm>
              <a:off x="3551386" y="1557338"/>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sp>
          <p:nvSpPr>
            <p:cNvPr id="40972" name="Text Box 39"/>
            <p:cNvSpPr txBox="1">
              <a:spLocks noChangeArrowheads="1"/>
            </p:cNvSpPr>
            <p:nvPr/>
          </p:nvSpPr>
          <p:spPr bwMode="auto">
            <a:xfrm>
              <a:off x="1625856" y="15573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dirty="0">
                  <a:latin typeface="+mn-ea"/>
                  <a:ea typeface="+mn-ea"/>
                  <a:cs typeface="Arial" panose="020B0604020202020204" pitchFamily="34" charset="0"/>
                </a:rPr>
                <a:t>主机</a:t>
              </a:r>
              <a:r>
                <a:rPr kumimoji="1" lang="en-US" altLang="zh-CN" sz="1200" dirty="0">
                  <a:latin typeface="+mn-ea"/>
                  <a:ea typeface="+mn-ea"/>
                  <a:cs typeface="Arial" panose="020B0604020202020204" pitchFamily="34" charset="0"/>
                </a:rPr>
                <a:t>A</a:t>
              </a:r>
            </a:p>
          </p:txBody>
        </p:sp>
        <p:sp>
          <p:nvSpPr>
            <p:cNvPr id="40974" name="Text Box 39"/>
            <p:cNvSpPr txBox="1">
              <a:spLocks noChangeArrowheads="1"/>
            </p:cNvSpPr>
            <p:nvPr/>
          </p:nvSpPr>
          <p:spPr bwMode="auto">
            <a:xfrm>
              <a:off x="6582433" y="1557338"/>
              <a:ext cx="4657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RTB</a:t>
              </a:r>
            </a:p>
          </p:txBody>
        </p:sp>
        <p:sp>
          <p:nvSpPr>
            <p:cNvPr id="40975" name="Rectangle 484"/>
            <p:cNvSpPr>
              <a:spLocks noChangeAspect="1" noChangeArrowheads="1"/>
            </p:cNvSpPr>
            <p:nvPr/>
          </p:nvSpPr>
          <p:spPr bwMode="auto">
            <a:xfrm>
              <a:off x="6165998" y="2611438"/>
              <a:ext cx="1430338"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服务器</a:t>
              </a:r>
              <a:endParaRPr lang="en-US" altLang="zh-CN" sz="1200" dirty="0">
                <a:latin typeface="+mn-ea"/>
                <a:ea typeface="+mn-ea"/>
              </a:endParaRPr>
            </a:p>
          </p:txBody>
        </p:sp>
        <p:sp>
          <p:nvSpPr>
            <p:cNvPr id="40976" name="Rectangle 484"/>
            <p:cNvSpPr>
              <a:spLocks noChangeAspect="1" noChangeArrowheads="1"/>
            </p:cNvSpPr>
            <p:nvPr/>
          </p:nvSpPr>
          <p:spPr bwMode="auto">
            <a:xfrm>
              <a:off x="3094186" y="26114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客户端</a:t>
              </a:r>
              <a:endParaRPr lang="en-US" altLang="zh-CN" sz="1200" dirty="0">
                <a:latin typeface="+mn-ea"/>
                <a:ea typeface="+mn-ea"/>
              </a:endParaRPr>
            </a:p>
          </p:txBody>
        </p:sp>
      </p:grpSp>
      <p:pic>
        <p:nvPicPr>
          <p:cNvPr id="18" name="图片 17" descr="PC.png"/>
          <p:cNvPicPr>
            <a:picLocks noChangeAspect="1"/>
          </p:cNvPicPr>
          <p:nvPr/>
        </p:nvPicPr>
        <p:blipFill>
          <a:blip r:embed="rId3" cstate="print"/>
          <a:stretch>
            <a:fillRect/>
          </a:stretch>
        </p:blipFill>
        <p:spPr>
          <a:xfrm>
            <a:off x="3052763" y="1898502"/>
            <a:ext cx="798273" cy="613073"/>
          </a:xfrm>
          <a:prstGeom prst="rect">
            <a:avLst/>
          </a:prstGeom>
        </p:spPr>
      </p:pic>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951643" y="1913085"/>
            <a:ext cx="764715" cy="561198"/>
          </a:xfrm>
          <a:prstGeom prst="rect">
            <a:avLst/>
          </a:prstGeom>
        </p:spPr>
      </p:pic>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971382" y="1917126"/>
            <a:ext cx="735511" cy="539766"/>
          </a:xfrm>
          <a:prstGeom prst="rect">
            <a:avLst/>
          </a:prstGeom>
        </p:spPr>
      </p:pic>
    </p:spTree>
    <p:extLst>
      <p:ext uri="{BB962C8B-B14F-4D97-AF65-F5344CB8AC3E}">
        <p14:creationId xmlns:p14="http://schemas.microsoft.com/office/powerpoint/2010/main" val="306658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9"/>
          <p:cNvSpPr>
            <a:spLocks noGrp="1"/>
          </p:cNvSpPr>
          <p:nvPr>
            <p:ph type="title"/>
          </p:nvPr>
        </p:nvSpPr>
        <p:spPr/>
        <p:txBody>
          <a:bodyPr/>
          <a:lstStyle/>
          <a:p>
            <a:r>
              <a:rPr lang="zh-CN" altLang="en-US" smtClean="0"/>
              <a:t>配置验证</a:t>
            </a:r>
          </a:p>
        </p:txBody>
      </p:sp>
      <p:sp>
        <p:nvSpPr>
          <p:cNvPr id="22" name="Rectangle 4"/>
          <p:cNvSpPr>
            <a:spLocks noChangeArrowheads="1"/>
          </p:cNvSpPr>
          <p:nvPr/>
        </p:nvSpPr>
        <p:spPr bwMode="auto">
          <a:xfrm>
            <a:off x="2279650" y="1485901"/>
            <a:ext cx="7488238" cy="4708525"/>
          </a:xfrm>
          <a:prstGeom prst="rect">
            <a:avLst/>
          </a:prstGeom>
          <a:solidFill>
            <a:schemeClr val="bg1">
              <a:lumMod val="85000"/>
            </a:schemeClr>
          </a:solidFill>
          <a:ln w="9525" algn="ctr">
            <a:noFill/>
            <a:miter lim="800000"/>
            <a:headEnd/>
            <a:tailEnd/>
          </a:ln>
          <a:effectLst/>
        </p:spPr>
        <p:txBody>
          <a:bodyPr lIns="0" tIns="0" rIns="0" bIns="0">
            <a:spAutoFit/>
          </a:bodyPr>
          <a:lstStyle/>
          <a:p>
            <a:pPr defTabSz="784225">
              <a:lnSpc>
                <a:spcPct val="150000"/>
              </a:lnSpc>
              <a:defRPr/>
            </a:pPr>
            <a:r>
              <a:rPr lang="en-US" altLang="zh-CN" sz="1400" dirty="0">
                <a:latin typeface="Courier New" pitchFamily="49" charset="0"/>
                <a:ea typeface="宋体" pitchFamily="2" charset="-122"/>
              </a:rPr>
              <a:t>&lt;RTA&gt;display interface Dialer 1</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Dialer1 current state: </a:t>
            </a:r>
            <a:r>
              <a:rPr lang="en-US" altLang="zh-CN" sz="1400" dirty="0">
                <a:solidFill>
                  <a:srgbClr val="C00000"/>
                </a:solidFill>
                <a:latin typeface="Courier New" pitchFamily="49" charset="0"/>
                <a:ea typeface="宋体" pitchFamily="2" charset="-122"/>
              </a:rPr>
              <a:t>UP</a:t>
            </a:r>
            <a:endParaRPr lang="zh-CN" altLang="en-US" sz="1400" dirty="0">
              <a:solidFill>
                <a:srgbClr val="C00000"/>
              </a:solidFill>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Line protocol current state: </a:t>
            </a:r>
            <a:r>
              <a:rPr lang="en-US" altLang="zh-CN" sz="1400" dirty="0">
                <a:solidFill>
                  <a:srgbClr val="C00000"/>
                </a:solidFill>
                <a:latin typeface="Courier New" pitchFamily="49" charset="0"/>
                <a:ea typeface="宋体" pitchFamily="2" charset="-122"/>
              </a:rPr>
              <a:t>UP</a:t>
            </a:r>
            <a:r>
              <a:rPr lang="en-US" altLang="zh-CN" sz="1400" dirty="0">
                <a:latin typeface="Courier New" pitchFamily="49" charset="0"/>
                <a:ea typeface="宋体" pitchFamily="2" charset="-122"/>
              </a:rPr>
              <a:t> (spoofing)</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Description: HUAWEI, AR Series, Dialer1 Interface</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Route Port, The Maximum Transmit Unit is 1500, Hold timer is 10(sec)</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Internet Address is negotiated, 192.168.10.254/32</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Link layer protocol is PPP</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LCP initial</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Physical is Dialer</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Bound to Dialer1:0:</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Dialer1:0 current state : UP </a:t>
            </a:r>
            <a:endParaRPr lang="zh-CN" altLang="en-US" sz="14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Line protocol current state : UP</a:t>
            </a:r>
            <a:endParaRPr lang="zh-CN" altLang="en-US" sz="1400" dirty="0">
              <a:latin typeface="Courier New" pitchFamily="49" charset="0"/>
              <a:ea typeface="宋体" pitchFamily="2" charset="-122"/>
            </a:endParaRPr>
          </a:p>
          <a:p>
            <a:pPr defTabSz="784225">
              <a:lnSpc>
                <a:spcPct val="150000"/>
              </a:lnSpc>
              <a:defRPr/>
            </a:pPr>
            <a:endParaRPr lang="en-US" altLang="zh-CN" sz="800" kern="700" dirty="0">
              <a:latin typeface="Courier New" pitchFamily="49" charset="0"/>
              <a:ea typeface="宋体" pitchFamily="2" charset="-122"/>
            </a:endParaRPr>
          </a:p>
          <a:p>
            <a:pPr defTabSz="784225">
              <a:lnSpc>
                <a:spcPct val="150000"/>
              </a:lnSpc>
              <a:defRPr/>
            </a:pPr>
            <a:r>
              <a:rPr lang="en-US" altLang="zh-CN" sz="1400" dirty="0">
                <a:latin typeface="Courier New" pitchFamily="49" charset="0"/>
                <a:ea typeface="宋体" pitchFamily="2" charset="-122"/>
              </a:rPr>
              <a:t>Link layer protocol is PPP</a:t>
            </a:r>
            <a:endParaRPr lang="zh-CN" altLang="en-US" sz="1400" dirty="0">
              <a:latin typeface="Courier New" pitchFamily="49" charset="0"/>
              <a:ea typeface="宋体" pitchFamily="2" charset="-122"/>
            </a:endParaRPr>
          </a:p>
          <a:p>
            <a:pPr defTabSz="784225">
              <a:lnSpc>
                <a:spcPct val="150000"/>
              </a:lnSpc>
              <a:defRPr/>
            </a:pPr>
            <a:r>
              <a:rPr lang="en-US" altLang="zh-CN" sz="1400" dirty="0">
                <a:solidFill>
                  <a:srgbClr val="C00000"/>
                </a:solidFill>
                <a:latin typeface="Courier New" pitchFamily="49" charset="0"/>
                <a:ea typeface="宋体" pitchFamily="2" charset="-122"/>
              </a:rPr>
              <a:t>LCP opened, IPCP opened</a:t>
            </a:r>
            <a:endParaRPr lang="zh-CN" altLang="en-US" sz="1400" dirty="0">
              <a:solidFill>
                <a:srgbClr val="C00000"/>
              </a:solidFill>
              <a:latin typeface="Courier New" pitchFamily="49" charset="0"/>
              <a:ea typeface="宋体" pitchFamily="2" charset="-122"/>
            </a:endParaRPr>
          </a:p>
        </p:txBody>
      </p:sp>
    </p:spTree>
    <p:extLst>
      <p:ext uri="{BB962C8B-B14F-4D97-AF65-F5344CB8AC3E}">
        <p14:creationId xmlns:p14="http://schemas.microsoft.com/office/powerpoint/2010/main" val="3758535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9"/>
          <p:cNvSpPr>
            <a:spLocks noGrp="1"/>
          </p:cNvSpPr>
          <p:nvPr>
            <p:ph type="title"/>
          </p:nvPr>
        </p:nvSpPr>
        <p:spPr/>
        <p:txBody>
          <a:bodyPr/>
          <a:lstStyle/>
          <a:p>
            <a:r>
              <a:rPr lang="zh-CN" altLang="en-US" smtClean="0"/>
              <a:t>配置验证</a:t>
            </a:r>
          </a:p>
        </p:txBody>
      </p:sp>
      <p:sp>
        <p:nvSpPr>
          <p:cNvPr id="45060" name="Rectangle 4"/>
          <p:cNvSpPr>
            <a:spLocks noChangeArrowheads="1"/>
          </p:cNvSpPr>
          <p:nvPr/>
        </p:nvSpPr>
        <p:spPr bwMode="auto">
          <a:xfrm>
            <a:off x="2279650" y="1773239"/>
            <a:ext cx="7416800" cy="1292225"/>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宋体" panose="02010600030101010101" pitchFamily="2" charset="-122"/>
              </a:rPr>
              <a:t> [RTA]display </a:t>
            </a:r>
            <a:r>
              <a:rPr lang="en-US" altLang="zh-CN" sz="1400" dirty="0" err="1">
                <a:latin typeface="Courier New" panose="02070309020205020404" pitchFamily="49" charset="0"/>
                <a:ea typeface="宋体" panose="02010600030101010101" pitchFamily="2" charset="-122"/>
              </a:rPr>
              <a:t>pppoe</a:t>
            </a:r>
            <a:r>
              <a:rPr lang="en-US" altLang="zh-CN" sz="1400" dirty="0">
                <a:latin typeface="Courier New" panose="02070309020205020404" pitchFamily="49" charset="0"/>
                <a:ea typeface="宋体" panose="02010600030101010101" pitchFamily="2" charset="-122"/>
              </a:rPr>
              <a:t>-client session summary </a:t>
            </a:r>
          </a:p>
          <a:p>
            <a:pPr algn="l">
              <a:lnSpc>
                <a:spcPct val="150000"/>
              </a:lnSpc>
            </a:pPr>
            <a:r>
              <a:rPr lang="en-US" altLang="zh-CN" sz="1400" dirty="0">
                <a:latin typeface="Courier New" panose="02070309020205020404" pitchFamily="49" charset="0"/>
                <a:ea typeface="宋体" panose="02010600030101010101" pitchFamily="2" charset="-122"/>
              </a:rPr>
              <a:t> PPPoE Client Session:</a:t>
            </a:r>
          </a:p>
          <a:p>
            <a:pPr algn="l">
              <a:lnSpc>
                <a:spcPct val="150000"/>
              </a:lnSpc>
            </a:pPr>
            <a:r>
              <a:rPr lang="en-US" altLang="zh-CN" sz="1400" dirty="0">
                <a:latin typeface="Courier New" panose="02070309020205020404" pitchFamily="49" charset="0"/>
                <a:ea typeface="宋体" panose="02010600030101010101" pitchFamily="2" charset="-122"/>
              </a:rPr>
              <a:t> ID   Bundle  Dialer  </a:t>
            </a:r>
            <a:r>
              <a:rPr lang="en-US" altLang="zh-CN" sz="1400" dirty="0" err="1">
                <a:latin typeface="Courier New" panose="02070309020205020404" pitchFamily="49" charset="0"/>
                <a:ea typeface="宋体" panose="02010600030101010101" pitchFamily="2" charset="-122"/>
              </a:rPr>
              <a:t>Intf</a:t>
            </a:r>
            <a:r>
              <a:rPr lang="en-US" altLang="zh-CN" sz="1400" dirty="0">
                <a:latin typeface="Courier New" panose="02070309020205020404" pitchFamily="49" charset="0"/>
                <a:ea typeface="宋体" panose="02010600030101010101" pitchFamily="2" charset="-122"/>
              </a:rPr>
              <a:t>          Client-MAC    Server-MAC    State</a:t>
            </a:r>
          </a:p>
          <a:p>
            <a:pPr algn="l">
              <a:lnSpc>
                <a:spcPct val="150000"/>
              </a:lnSpc>
            </a:pPr>
            <a:r>
              <a:rPr lang="en-US" altLang="zh-CN" sz="1400" dirty="0">
                <a:latin typeface="Courier New" panose="02070309020205020404" pitchFamily="49" charset="0"/>
                <a:ea typeface="宋体" panose="02010600030101010101" pitchFamily="2" charset="-122"/>
              </a:rPr>
              <a:t> 0    1       1       GE0/0/1       54899876830c  000000000000  IDLE </a:t>
            </a:r>
          </a:p>
        </p:txBody>
      </p:sp>
      <p:sp>
        <p:nvSpPr>
          <p:cNvPr id="45061" name="Rectangle 4"/>
          <p:cNvSpPr>
            <a:spLocks noChangeArrowheads="1"/>
          </p:cNvSpPr>
          <p:nvPr/>
        </p:nvSpPr>
        <p:spPr bwMode="auto">
          <a:xfrm>
            <a:off x="2279650" y="3721101"/>
            <a:ext cx="7416800" cy="1292225"/>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宋体" panose="02010600030101010101" pitchFamily="2" charset="-122"/>
              </a:rPr>
              <a:t> [RTA]display </a:t>
            </a:r>
            <a:r>
              <a:rPr lang="en-US" altLang="zh-CN" sz="1400" dirty="0" err="1">
                <a:latin typeface="Courier New" panose="02070309020205020404" pitchFamily="49" charset="0"/>
                <a:ea typeface="宋体" panose="02010600030101010101" pitchFamily="2" charset="-122"/>
              </a:rPr>
              <a:t>pppoe</a:t>
            </a:r>
            <a:r>
              <a:rPr lang="en-US" altLang="zh-CN" sz="1400" dirty="0">
                <a:latin typeface="Courier New" panose="02070309020205020404" pitchFamily="49" charset="0"/>
                <a:ea typeface="宋体" panose="02010600030101010101" pitchFamily="2" charset="-122"/>
              </a:rPr>
              <a:t>-client session summary </a:t>
            </a:r>
          </a:p>
          <a:p>
            <a:pPr algn="l">
              <a:lnSpc>
                <a:spcPct val="150000"/>
              </a:lnSpc>
            </a:pPr>
            <a:r>
              <a:rPr lang="en-US" altLang="zh-CN" sz="1400" dirty="0">
                <a:latin typeface="Courier New" panose="02070309020205020404" pitchFamily="49" charset="0"/>
                <a:ea typeface="宋体" panose="02010600030101010101" pitchFamily="2" charset="-122"/>
              </a:rPr>
              <a:t> PPPoE Client Session:</a:t>
            </a:r>
            <a:endParaRPr lang="zh-CN" altLang="en-US" sz="1400" dirty="0">
              <a:latin typeface="Courier New" panose="02070309020205020404" pitchFamily="49" charset="0"/>
              <a:ea typeface="宋体" panose="02010600030101010101" pitchFamily="2" charset="-122"/>
            </a:endParaRPr>
          </a:p>
          <a:p>
            <a:pPr algn="l">
              <a:lnSpc>
                <a:spcPct val="150000"/>
              </a:lnSpc>
            </a:pPr>
            <a:r>
              <a:rPr lang="en-US" altLang="zh-CN" sz="1400" dirty="0">
                <a:latin typeface="Courier New" panose="02070309020205020404" pitchFamily="49" charset="0"/>
                <a:ea typeface="宋体" panose="02010600030101010101" pitchFamily="2" charset="-122"/>
              </a:rPr>
              <a:t> ID   Bundle  Dialer  </a:t>
            </a:r>
            <a:r>
              <a:rPr lang="en-US" altLang="zh-CN" sz="1400" dirty="0" err="1">
                <a:latin typeface="Courier New" panose="02070309020205020404" pitchFamily="49" charset="0"/>
                <a:ea typeface="宋体" panose="02010600030101010101" pitchFamily="2" charset="-122"/>
              </a:rPr>
              <a:t>Intf</a:t>
            </a:r>
            <a:r>
              <a:rPr lang="en-US" altLang="zh-CN" sz="1400" dirty="0">
                <a:latin typeface="Courier New" panose="02070309020205020404" pitchFamily="49" charset="0"/>
                <a:ea typeface="宋体" panose="02010600030101010101" pitchFamily="2" charset="-122"/>
              </a:rPr>
              <a:t>          Client-MAC    Server-MAC    State</a:t>
            </a:r>
            <a:endParaRPr lang="zh-CN" altLang="en-US" sz="1400" dirty="0">
              <a:latin typeface="Courier New" panose="02070309020205020404" pitchFamily="49" charset="0"/>
              <a:ea typeface="宋体" panose="02010600030101010101" pitchFamily="2" charset="-122"/>
            </a:endParaRPr>
          </a:p>
          <a:p>
            <a:pPr algn="l">
              <a:lnSpc>
                <a:spcPct val="150000"/>
              </a:lnSpc>
            </a:pPr>
            <a:r>
              <a:rPr lang="en-US" altLang="zh-CN" sz="1400" dirty="0">
                <a:latin typeface="Courier New" panose="02070309020205020404" pitchFamily="49" charset="0"/>
                <a:ea typeface="宋体" panose="02010600030101010101" pitchFamily="2" charset="-122"/>
              </a:rPr>
              <a:t> 1    1       1       GE0/0/1       00e0fc0308f6  00e0fc036781  UP</a:t>
            </a:r>
          </a:p>
        </p:txBody>
      </p:sp>
    </p:spTree>
    <p:extLst>
      <p:ext uri="{BB962C8B-B14F-4D97-AF65-F5344CB8AC3E}">
        <p14:creationId xmlns:p14="http://schemas.microsoft.com/office/powerpoint/2010/main" val="1533379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p:txBody>
          <a:bodyPr/>
          <a:lstStyle/>
          <a:p>
            <a:r>
              <a:rPr lang="zh-CN" altLang="en-US" dirty="0" smtClean="0"/>
              <a:t>数字用户线路</a:t>
            </a:r>
            <a:r>
              <a:rPr lang="en-US" altLang="zh-CN" dirty="0" smtClean="0"/>
              <a:t>DSL(Digital Subscriber Line)</a:t>
            </a:r>
            <a:r>
              <a:rPr lang="zh-CN" altLang="en-US" dirty="0" smtClean="0"/>
              <a:t>是以电话线为传输介质的传输技术，人们通常把所有的</a:t>
            </a:r>
            <a:r>
              <a:rPr lang="en-US" altLang="zh-CN" dirty="0" smtClean="0"/>
              <a:t>DSL</a:t>
            </a:r>
            <a:r>
              <a:rPr lang="zh-CN" altLang="en-US" dirty="0" smtClean="0"/>
              <a:t>技术统称为</a:t>
            </a:r>
            <a:r>
              <a:rPr lang="en-US" altLang="zh-CN" dirty="0" err="1" smtClean="0"/>
              <a:t>xDSL</a:t>
            </a:r>
            <a:r>
              <a:rPr lang="zh-CN" altLang="en-US" dirty="0" smtClean="0"/>
              <a:t>，</a:t>
            </a:r>
            <a:r>
              <a:rPr lang="en-US" altLang="zh-CN" dirty="0" smtClean="0"/>
              <a:t>x</a:t>
            </a:r>
            <a:r>
              <a:rPr lang="zh-CN" altLang="en-US" dirty="0" smtClean="0"/>
              <a:t>代表不同种类的数字用户线路技术。目前比较流行的宽带接入方式为</a:t>
            </a:r>
            <a:r>
              <a:rPr lang="en-US" altLang="zh-CN" dirty="0" smtClean="0"/>
              <a:t>ADSL</a:t>
            </a:r>
            <a:r>
              <a:rPr lang="zh-CN" altLang="en-US" dirty="0" smtClean="0"/>
              <a:t>，</a:t>
            </a:r>
            <a:r>
              <a:rPr lang="en-US" altLang="zh-CN" dirty="0" smtClean="0"/>
              <a:t>ADSL</a:t>
            </a:r>
            <a:r>
              <a:rPr lang="zh-CN" altLang="en-US" dirty="0" smtClean="0"/>
              <a:t>是非对称</a:t>
            </a:r>
            <a:r>
              <a:rPr lang="en-US" altLang="zh-CN" dirty="0" smtClean="0"/>
              <a:t>DSL</a:t>
            </a:r>
            <a:r>
              <a:rPr lang="zh-CN" altLang="en-US" dirty="0" smtClean="0"/>
              <a:t>技术，使用的是</a:t>
            </a:r>
            <a:r>
              <a:rPr lang="en-US" altLang="zh-CN" dirty="0" err="1" smtClean="0"/>
              <a:t>PPPoE</a:t>
            </a:r>
            <a:r>
              <a:rPr lang="zh-CN" altLang="en-US" dirty="0" smtClean="0"/>
              <a:t>（</a:t>
            </a:r>
            <a:r>
              <a:rPr lang="en-US" altLang="zh-CN" dirty="0" smtClean="0"/>
              <a:t>PPP over Ethernet</a:t>
            </a:r>
            <a:r>
              <a:rPr lang="zh-CN" altLang="en-US" dirty="0" smtClean="0"/>
              <a:t>）协议。</a:t>
            </a:r>
            <a:endParaRPr lang="en-US" altLang="zh-CN" dirty="0" smtClean="0"/>
          </a:p>
          <a:p>
            <a:r>
              <a:rPr lang="en-US" altLang="zh-CN" dirty="0" err="1" smtClean="0"/>
              <a:t>PPPoE</a:t>
            </a:r>
            <a:r>
              <a:rPr lang="zh-CN" altLang="en-US" dirty="0" smtClean="0"/>
              <a:t>协议通过在</a:t>
            </a:r>
            <a:r>
              <a:rPr lang="zh-CN" altLang="zh-CN" dirty="0" smtClean="0"/>
              <a:t>以太网上提供点到点的连接，建立</a:t>
            </a:r>
            <a:r>
              <a:rPr lang="en-US" altLang="zh-CN" dirty="0" smtClean="0"/>
              <a:t>PPP</a:t>
            </a:r>
            <a:r>
              <a:rPr lang="zh-CN" altLang="zh-CN" dirty="0" smtClean="0"/>
              <a:t>会话，</a:t>
            </a:r>
            <a:r>
              <a:rPr lang="zh-CN" altLang="en-US" dirty="0" smtClean="0"/>
              <a:t>使得以太网中的主机能够连接到远端的宽带接入服务器上。</a:t>
            </a:r>
            <a:r>
              <a:rPr lang="en-US" altLang="zh-CN" dirty="0" err="1" smtClean="0"/>
              <a:t>PPPoE</a:t>
            </a:r>
            <a:r>
              <a:rPr lang="zh-CN" altLang="en-US" dirty="0" smtClean="0"/>
              <a:t>具有适用范围广、安全性高、计费方便等特点。</a:t>
            </a:r>
          </a:p>
          <a:p>
            <a:endParaRPr lang="zh-CN" altLang="en-US" dirty="0"/>
          </a:p>
        </p:txBody>
      </p:sp>
    </p:spTree>
    <p:extLst>
      <p:ext uri="{BB962C8B-B14F-4D97-AF65-F5344CB8AC3E}">
        <p14:creationId xmlns:p14="http://schemas.microsoft.com/office/powerpoint/2010/main" val="2051757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body" sz="quarter" idx="11"/>
          </p:nvPr>
        </p:nvSpPr>
        <p:spPr/>
        <p:txBody>
          <a:bodyPr/>
          <a:lstStyle/>
          <a:p>
            <a:pPr lvl="1"/>
            <a:r>
              <a:rPr lang="en-US" altLang="zh-CN" dirty="0" err="1" smtClean="0"/>
              <a:t>PPPoE</a:t>
            </a:r>
            <a:r>
              <a:rPr lang="zh-CN" altLang="en-US" dirty="0" smtClean="0"/>
              <a:t>帧为什么要降低</a:t>
            </a:r>
            <a:r>
              <a:rPr lang="en-US" altLang="zh-CN" dirty="0" smtClean="0"/>
              <a:t>MTU</a:t>
            </a:r>
            <a:r>
              <a:rPr lang="zh-CN" altLang="en-US" dirty="0" smtClean="0"/>
              <a:t>大小？</a:t>
            </a:r>
            <a:endParaRPr lang="en-US" altLang="zh-CN" dirty="0" smtClean="0"/>
          </a:p>
          <a:p>
            <a:pPr lvl="1"/>
            <a:r>
              <a:rPr lang="zh-CN" altLang="en-US" dirty="0" smtClean="0"/>
              <a:t>在配置</a:t>
            </a:r>
            <a:r>
              <a:rPr lang="en-US" altLang="zh-CN" dirty="0" err="1" smtClean="0"/>
              <a:t>PPPoE</a:t>
            </a:r>
            <a:r>
              <a:rPr lang="zh-CN" altLang="en-US" dirty="0" smtClean="0"/>
              <a:t>时，</a:t>
            </a:r>
            <a:r>
              <a:rPr lang="en-US" altLang="zh-CN" dirty="0" smtClean="0"/>
              <a:t> dialer bundle</a:t>
            </a:r>
            <a:r>
              <a:rPr lang="zh-CN" altLang="en-US" dirty="0" smtClean="0"/>
              <a:t>命令的作用是什么？</a:t>
            </a:r>
            <a:endParaRPr lang="en-US" altLang="zh-CN" dirty="0"/>
          </a:p>
        </p:txBody>
      </p:sp>
    </p:spTree>
    <p:extLst>
      <p:ext uri="{BB962C8B-B14F-4D97-AF65-F5344CB8AC3E}">
        <p14:creationId xmlns:p14="http://schemas.microsoft.com/office/powerpoint/2010/main" val="89809560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701083"/>
      </p:ext>
    </p:extLst>
  </p:cSld>
  <p:clrMapOvr>
    <a:masterClrMapping/>
  </p:clrMapOvr>
  <p:transition advClick="0" advTm="8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a:t>掌握</a:t>
            </a:r>
            <a:r>
              <a:rPr lang="en-US" altLang="zh-CN" dirty="0" err="1"/>
              <a:t>PPPoE</a:t>
            </a:r>
            <a:r>
              <a:rPr lang="zh-CN" altLang="en-US" dirty="0"/>
              <a:t>连接协商过程</a:t>
            </a:r>
          </a:p>
          <a:p>
            <a:pPr lvl="1"/>
            <a:r>
              <a:rPr lang="zh-CN" altLang="en-US" dirty="0"/>
              <a:t>掌握</a:t>
            </a:r>
            <a:r>
              <a:rPr lang="en-US" altLang="zh-CN" dirty="0" err="1"/>
              <a:t>PPPoE</a:t>
            </a:r>
            <a:r>
              <a:rPr lang="zh-CN" altLang="en-US" dirty="0"/>
              <a:t>的配置</a:t>
            </a:r>
            <a:endParaRPr lang="en-US" altLang="zh-CN" dirty="0" smtClean="0"/>
          </a:p>
        </p:txBody>
      </p:sp>
    </p:spTree>
    <p:extLst>
      <p:ext uri="{BB962C8B-B14F-4D97-AF65-F5344CB8AC3E}">
        <p14:creationId xmlns:p14="http://schemas.microsoft.com/office/powerpoint/2010/main" val="3518628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任意多边形 8"/>
          <p:cNvSpPr>
            <a:spLocks/>
          </p:cNvSpPr>
          <p:nvPr/>
        </p:nvSpPr>
        <p:spPr bwMode="auto">
          <a:xfrm flipV="1">
            <a:off x="6240464" y="3357564"/>
            <a:ext cx="2016125" cy="268287"/>
          </a:xfrm>
          <a:custGeom>
            <a:avLst/>
            <a:gdLst>
              <a:gd name="T0" fmla="*/ 0 w 2383481"/>
              <a:gd name="T1" fmla="*/ 95343 h 297542"/>
              <a:gd name="T2" fmla="*/ 108027 w 2383481"/>
              <a:gd name="T3" fmla="*/ 18603 h 297542"/>
              <a:gd name="T4" fmla="*/ 256562 w 2383481"/>
              <a:gd name="T5" fmla="*/ 51158 h 297542"/>
              <a:gd name="T6" fmla="*/ 378092 w 2383481"/>
              <a:gd name="T7" fmla="*/ 0 h 297542"/>
              <a:gd name="T8" fmla="*/ 0 60000 65536"/>
              <a:gd name="T9" fmla="*/ 0 60000 65536"/>
              <a:gd name="T10" fmla="*/ 0 60000 65536"/>
              <a:gd name="T11" fmla="*/ 0 60000 65536"/>
              <a:gd name="T12" fmla="*/ 0 w 2383481"/>
              <a:gd name="T13" fmla="*/ 0 h 297542"/>
              <a:gd name="T14" fmla="*/ 2383481 w 2383481"/>
              <a:gd name="T15" fmla="*/ 297542 h 297542"/>
            </a:gdLst>
            <a:ahLst/>
            <a:cxnLst>
              <a:cxn ang="T8">
                <a:pos x="T0" y="T1"/>
              </a:cxn>
              <a:cxn ang="T9">
                <a:pos x="T2" y="T3"/>
              </a:cxn>
              <a:cxn ang="T10">
                <a:pos x="T4" y="T5"/>
              </a:cxn>
              <a:cxn ang="T11">
                <a:pos x="T6" y="T7"/>
              </a:cxn>
            </a:cxnLst>
            <a:rect l="T12" t="T13" r="T14" b="T15"/>
            <a:pathLst>
              <a:path w="2383481" h="297542">
                <a:moveTo>
                  <a:pt x="0" y="297542"/>
                </a:moveTo>
                <a:cubicBezTo>
                  <a:pt x="304800" y="148771"/>
                  <a:pt x="411435" y="81038"/>
                  <a:pt x="680995" y="58057"/>
                </a:cubicBezTo>
                <a:cubicBezTo>
                  <a:pt x="950555" y="35076"/>
                  <a:pt x="1333614" y="169331"/>
                  <a:pt x="1617362" y="159655"/>
                </a:cubicBezTo>
                <a:cubicBezTo>
                  <a:pt x="1901110" y="149979"/>
                  <a:pt x="1994014" y="21771"/>
                  <a:pt x="2383481" y="0"/>
                </a:cubicBezTo>
              </a:path>
            </a:pathLst>
          </a:custGeom>
          <a:noFill/>
          <a:ln w="25400"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4339" name="任意多边形 8"/>
          <p:cNvSpPr>
            <a:spLocks/>
          </p:cNvSpPr>
          <p:nvPr/>
        </p:nvSpPr>
        <p:spPr bwMode="auto">
          <a:xfrm>
            <a:off x="6096001" y="2728914"/>
            <a:ext cx="2016125" cy="269875"/>
          </a:xfrm>
          <a:custGeom>
            <a:avLst/>
            <a:gdLst>
              <a:gd name="T0" fmla="*/ 0 w 2383481"/>
              <a:gd name="T1" fmla="*/ 101139 h 297542"/>
              <a:gd name="T2" fmla="*/ 121529 w 2383481"/>
              <a:gd name="T3" fmla="*/ 19322 h 297542"/>
              <a:gd name="T4" fmla="*/ 256562 w 2383481"/>
              <a:gd name="T5" fmla="*/ 54269 h 297542"/>
              <a:gd name="T6" fmla="*/ 378092 w 2383481"/>
              <a:gd name="T7" fmla="*/ 0 h 297542"/>
              <a:gd name="T8" fmla="*/ 0 60000 65536"/>
              <a:gd name="T9" fmla="*/ 0 60000 65536"/>
              <a:gd name="T10" fmla="*/ 0 60000 65536"/>
              <a:gd name="T11" fmla="*/ 0 60000 65536"/>
              <a:gd name="T12" fmla="*/ 0 w 2383481"/>
              <a:gd name="T13" fmla="*/ 0 h 297542"/>
              <a:gd name="T14" fmla="*/ 2383481 w 2383481"/>
              <a:gd name="T15" fmla="*/ 297542 h 297542"/>
            </a:gdLst>
            <a:ahLst/>
            <a:cxnLst>
              <a:cxn ang="T8">
                <a:pos x="T0" y="T1"/>
              </a:cxn>
              <a:cxn ang="T9">
                <a:pos x="T2" y="T3"/>
              </a:cxn>
              <a:cxn ang="T10">
                <a:pos x="T4" y="T5"/>
              </a:cxn>
              <a:cxn ang="T11">
                <a:pos x="T6" y="T7"/>
              </a:cxn>
            </a:cxnLst>
            <a:rect l="T12" t="T13" r="T14" b="T15"/>
            <a:pathLst>
              <a:path w="2383481" h="297542">
                <a:moveTo>
                  <a:pt x="0" y="297542"/>
                </a:moveTo>
                <a:cubicBezTo>
                  <a:pt x="304800" y="148771"/>
                  <a:pt x="496559" y="79827"/>
                  <a:pt x="766119" y="56846"/>
                </a:cubicBezTo>
                <a:cubicBezTo>
                  <a:pt x="1035679" y="33865"/>
                  <a:pt x="1347802" y="169129"/>
                  <a:pt x="1617362" y="159655"/>
                </a:cubicBezTo>
                <a:cubicBezTo>
                  <a:pt x="1886922" y="150181"/>
                  <a:pt x="1994014" y="21771"/>
                  <a:pt x="2383481" y="0"/>
                </a:cubicBezTo>
              </a:path>
            </a:pathLst>
          </a:custGeom>
          <a:noFill/>
          <a:ln w="25400"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4340" name="Title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DSL</a:t>
            </a:r>
            <a:r>
              <a:rPr lang="zh-CN" altLang="en-US" smtClean="0">
                <a:latin typeface="微软雅黑" panose="020B0503020204020204" pitchFamily="34" charset="-122"/>
                <a:ea typeface="微软雅黑" panose="020B0503020204020204" pitchFamily="34" charset="-122"/>
              </a:rPr>
              <a:t>应用场景</a:t>
            </a:r>
            <a:endParaRPr lang="en-US" altLang="zh-CN" smtClean="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数字用户线路</a:t>
            </a:r>
            <a:r>
              <a:rPr lang="en-US" altLang="zh-CN" dirty="0" smtClean="0">
                <a:latin typeface="微软雅黑" panose="020B0503020204020204" pitchFamily="34" charset="-122"/>
                <a:ea typeface="微软雅黑" panose="020B0503020204020204" pitchFamily="34" charset="-122"/>
              </a:rPr>
              <a:t>DSL</a:t>
            </a:r>
            <a:r>
              <a:rPr lang="zh-CN" altLang="en-US" dirty="0" smtClean="0">
                <a:latin typeface="微软雅黑" panose="020B0503020204020204" pitchFamily="34" charset="-122"/>
                <a:ea typeface="微软雅黑" panose="020B0503020204020204" pitchFamily="34" charset="-122"/>
              </a:rPr>
              <a:t>是以电话线为传输介质的传输技术。</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14342" name="Group 20"/>
          <p:cNvGrpSpPr>
            <a:grpSpLocks/>
          </p:cNvGrpSpPr>
          <p:nvPr/>
        </p:nvGrpSpPr>
        <p:grpSpPr bwMode="auto">
          <a:xfrm>
            <a:off x="2667000" y="2419351"/>
            <a:ext cx="6308576" cy="1946275"/>
            <a:chOff x="1143000" y="2068513"/>
            <a:chExt cx="6308576" cy="1946275"/>
          </a:xfrm>
        </p:grpSpPr>
        <p:pic>
          <p:nvPicPr>
            <p:cNvPr id="14344" name="Picture 183" descr="图片7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12811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83" descr="图片7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590800"/>
              <a:ext cx="1935163"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TextBox 41"/>
            <p:cNvSpPr txBox="1">
              <a:spLocks noChangeArrowheads="1"/>
            </p:cNvSpPr>
            <p:nvPr/>
          </p:nvSpPr>
          <p:spPr bwMode="auto">
            <a:xfrm>
              <a:off x="2133600" y="2449513"/>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BRAS</a:t>
              </a:r>
            </a:p>
          </p:txBody>
        </p:sp>
        <p:sp>
          <p:nvSpPr>
            <p:cNvPr id="14349" name="TextBox 42"/>
            <p:cNvSpPr txBox="1">
              <a:spLocks noChangeArrowheads="1"/>
            </p:cNvSpPr>
            <p:nvPr/>
          </p:nvSpPr>
          <p:spPr bwMode="auto">
            <a:xfrm>
              <a:off x="3886200" y="2068513"/>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DSLAM</a:t>
              </a:r>
            </a:p>
          </p:txBody>
        </p:sp>
        <p:sp>
          <p:nvSpPr>
            <p:cNvPr id="14350" name="TextBox 43"/>
            <p:cNvSpPr txBox="1">
              <a:spLocks noChangeArrowheads="1"/>
            </p:cNvSpPr>
            <p:nvPr/>
          </p:nvSpPr>
          <p:spPr bwMode="auto">
            <a:xfrm>
              <a:off x="2843808" y="3138714"/>
              <a:ext cx="1440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ATM/Ethernet</a:t>
              </a:r>
            </a:p>
          </p:txBody>
        </p:sp>
        <p:sp>
          <p:nvSpPr>
            <p:cNvPr id="14351" name="TextBox 45"/>
            <p:cNvSpPr txBox="1">
              <a:spLocks noChangeArrowheads="1"/>
            </p:cNvSpPr>
            <p:nvPr/>
          </p:nvSpPr>
          <p:spPr bwMode="auto">
            <a:xfrm>
              <a:off x="1600200" y="3017838"/>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ISP</a:t>
              </a:r>
            </a:p>
          </p:txBody>
        </p:sp>
        <p:sp>
          <p:nvSpPr>
            <p:cNvPr id="14352" name="TextBox 46"/>
            <p:cNvSpPr txBox="1">
              <a:spLocks noChangeArrowheads="1"/>
            </p:cNvSpPr>
            <p:nvPr/>
          </p:nvSpPr>
          <p:spPr bwMode="auto">
            <a:xfrm>
              <a:off x="6156176" y="3562473"/>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住宅</a:t>
              </a:r>
              <a:r>
                <a:rPr lang="en-US" altLang="zh-CN" sz="1400" dirty="0">
                  <a:latin typeface="微软雅黑" panose="020B0503020204020204" pitchFamily="34" charset="-122"/>
                  <a:ea typeface="微软雅黑" panose="020B0503020204020204" pitchFamily="34" charset="-122"/>
                </a:rPr>
                <a:t>/SOHO</a:t>
              </a:r>
            </a:p>
          </p:txBody>
        </p:sp>
      </p:grpSp>
      <p:pic>
        <p:nvPicPr>
          <p:cNvPr id="24" name="图片 23" descr="大型网管-蓝.png"/>
          <p:cNvPicPr>
            <a:picLocks noChangeAspect="1"/>
          </p:cNvPicPr>
          <p:nvPr/>
        </p:nvPicPr>
        <p:blipFill>
          <a:blip r:embed="rId4" cstate="print"/>
          <a:stretch>
            <a:fillRect/>
          </a:stretch>
        </p:blipFill>
        <p:spPr>
          <a:xfrm>
            <a:off x="7738133" y="2185990"/>
            <a:ext cx="951782" cy="779296"/>
          </a:xfrm>
          <a:prstGeom prst="rect">
            <a:avLst/>
          </a:prstGeom>
        </p:spPr>
      </p:pic>
      <p:pic>
        <p:nvPicPr>
          <p:cNvPr id="25" name="图片 24" descr="住宅.png"/>
          <p:cNvPicPr>
            <a:picLocks noChangeAspect="1"/>
          </p:cNvPicPr>
          <p:nvPr/>
        </p:nvPicPr>
        <p:blipFill>
          <a:blip r:embed="rId5" cstate="print"/>
          <a:stretch>
            <a:fillRect/>
          </a:stretch>
        </p:blipFill>
        <p:spPr>
          <a:xfrm>
            <a:off x="7833178" y="3173808"/>
            <a:ext cx="927970" cy="759248"/>
          </a:xfrm>
          <a:prstGeom prst="rect">
            <a:avLst/>
          </a:prstGeom>
        </p:spPr>
      </p:pic>
      <p:pic>
        <p:nvPicPr>
          <p:cNvPr id="26" name="图片 25" descr="封闭网络-蓝.png"/>
          <p:cNvPicPr>
            <a:picLocks noChangeAspect="1"/>
          </p:cNvPicPr>
          <p:nvPr/>
        </p:nvPicPr>
        <p:blipFill>
          <a:blip r:embed="rId6" cstate="print"/>
          <a:stretch>
            <a:fillRect/>
          </a:stretch>
        </p:blipFill>
        <p:spPr>
          <a:xfrm>
            <a:off x="3703624" y="3148435"/>
            <a:ext cx="731276" cy="598752"/>
          </a:xfrm>
          <a:prstGeom prst="rect">
            <a:avLst/>
          </a:prstGeom>
        </p:spPr>
      </p:pic>
      <p:pic>
        <p:nvPicPr>
          <p:cNvPr id="27" name="图片 26" descr="DSLAM-蓝.png"/>
          <p:cNvPicPr>
            <a:picLocks noChangeAspect="1"/>
          </p:cNvPicPr>
          <p:nvPr/>
        </p:nvPicPr>
        <p:blipFill>
          <a:blip r:embed="rId7" cstate="print"/>
          <a:stretch>
            <a:fillRect/>
          </a:stretch>
        </p:blipFill>
        <p:spPr>
          <a:xfrm>
            <a:off x="5638168" y="2835584"/>
            <a:ext cx="764747" cy="625701"/>
          </a:xfrm>
          <a:prstGeom prst="rect">
            <a:avLst/>
          </a:prstGeom>
        </p:spPr>
      </p:pic>
    </p:spTree>
    <p:extLst>
      <p:ext uri="{BB962C8B-B14F-4D97-AF65-F5344CB8AC3E}">
        <p14:creationId xmlns:p14="http://schemas.microsoft.com/office/powerpoint/2010/main" val="2674536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en-US" altLang="zh-CN" dirty="0" err="1" smtClean="0"/>
              <a:t>PPPoE</a:t>
            </a:r>
            <a:r>
              <a:rPr lang="zh-CN" altLang="en-US" dirty="0" smtClean="0"/>
              <a:t>在</a:t>
            </a:r>
            <a:r>
              <a:rPr lang="en-US" altLang="zh-CN" dirty="0" smtClean="0"/>
              <a:t>DSL</a:t>
            </a:r>
            <a:r>
              <a:rPr lang="zh-CN" altLang="en-US" dirty="0" smtClean="0"/>
              <a:t>中的应用</a:t>
            </a:r>
          </a:p>
        </p:txBody>
      </p:sp>
      <p:grpSp>
        <p:nvGrpSpPr>
          <p:cNvPr id="16388" name="Group 26"/>
          <p:cNvGrpSpPr>
            <a:grpSpLocks/>
          </p:cNvGrpSpPr>
          <p:nvPr/>
        </p:nvGrpSpPr>
        <p:grpSpPr bwMode="auto">
          <a:xfrm>
            <a:off x="2279650" y="1557338"/>
            <a:ext cx="7129463" cy="4608512"/>
            <a:chOff x="755650" y="1700213"/>
            <a:chExt cx="7129463" cy="4608512"/>
          </a:xfrm>
        </p:grpSpPr>
        <p:cxnSp>
          <p:nvCxnSpPr>
            <p:cNvPr id="16389" name="直接连接符 15"/>
            <p:cNvCxnSpPr>
              <a:cxnSpLocks noChangeShapeType="1"/>
            </p:cNvCxnSpPr>
            <p:nvPr/>
          </p:nvCxnSpPr>
          <p:spPr bwMode="auto">
            <a:xfrm flipH="1">
              <a:off x="6443663" y="2565400"/>
              <a:ext cx="14414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0" name="直接连接符 15"/>
            <p:cNvCxnSpPr>
              <a:cxnSpLocks noChangeShapeType="1"/>
            </p:cNvCxnSpPr>
            <p:nvPr/>
          </p:nvCxnSpPr>
          <p:spPr bwMode="auto">
            <a:xfrm flipH="1">
              <a:off x="4716463" y="2565400"/>
              <a:ext cx="14398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1" name="直接连接符 15"/>
            <p:cNvCxnSpPr>
              <a:cxnSpLocks noChangeShapeType="1"/>
            </p:cNvCxnSpPr>
            <p:nvPr/>
          </p:nvCxnSpPr>
          <p:spPr bwMode="auto">
            <a:xfrm flipH="1">
              <a:off x="2987675" y="4652963"/>
              <a:ext cx="14398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2" name="直接连接符 15"/>
            <p:cNvCxnSpPr>
              <a:cxnSpLocks noChangeShapeType="1"/>
            </p:cNvCxnSpPr>
            <p:nvPr/>
          </p:nvCxnSpPr>
          <p:spPr bwMode="auto">
            <a:xfrm>
              <a:off x="4572000" y="2781300"/>
              <a:ext cx="0" cy="15113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3" name="直接连接符 15"/>
            <p:cNvCxnSpPr>
              <a:cxnSpLocks noChangeShapeType="1"/>
            </p:cNvCxnSpPr>
            <p:nvPr/>
          </p:nvCxnSpPr>
          <p:spPr bwMode="auto">
            <a:xfrm>
              <a:off x="1403350" y="4149725"/>
              <a:ext cx="936625" cy="4333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4" name="直接连接符 15"/>
            <p:cNvCxnSpPr>
              <a:cxnSpLocks noChangeShapeType="1"/>
            </p:cNvCxnSpPr>
            <p:nvPr/>
          </p:nvCxnSpPr>
          <p:spPr bwMode="auto">
            <a:xfrm flipV="1">
              <a:off x="1547813" y="4652963"/>
              <a:ext cx="936625" cy="6746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398" name="Text Box 39"/>
            <p:cNvSpPr txBox="1">
              <a:spLocks noChangeArrowheads="1"/>
            </p:cNvSpPr>
            <p:nvPr/>
          </p:nvSpPr>
          <p:spPr bwMode="auto">
            <a:xfrm>
              <a:off x="2630991" y="4941888"/>
              <a:ext cx="1847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kumimoji="1" lang="en-US" altLang="zh-CN" sz="1200">
                <a:latin typeface="+mn-ea"/>
                <a:ea typeface="+mn-ea"/>
                <a:cs typeface="Arial" panose="020B0604020202020204" pitchFamily="34" charset="0"/>
              </a:endParaRPr>
            </a:p>
          </p:txBody>
        </p:sp>
        <p:sp>
          <p:nvSpPr>
            <p:cNvPr id="16399" name="Text Box 39"/>
            <p:cNvSpPr txBox="1">
              <a:spLocks noChangeArrowheads="1"/>
            </p:cNvSpPr>
            <p:nvPr/>
          </p:nvSpPr>
          <p:spPr bwMode="auto">
            <a:xfrm>
              <a:off x="910539" y="4508500"/>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a:latin typeface="+mn-ea"/>
                  <a:ea typeface="+mn-ea"/>
                  <a:cs typeface="Arial" panose="020B0604020202020204" pitchFamily="34" charset="0"/>
                </a:rPr>
                <a:t>主机</a:t>
              </a:r>
              <a:r>
                <a:rPr kumimoji="1" lang="en-US" altLang="zh-CN" sz="1200">
                  <a:latin typeface="+mn-ea"/>
                  <a:ea typeface="+mn-ea"/>
                  <a:cs typeface="Arial" panose="020B0604020202020204" pitchFamily="34" charset="0"/>
                </a:rPr>
                <a:t>A</a:t>
              </a:r>
            </a:p>
          </p:txBody>
        </p:sp>
        <p:sp>
          <p:nvSpPr>
            <p:cNvPr id="16400" name="Text Box 39"/>
            <p:cNvSpPr txBox="1">
              <a:spLocks noChangeArrowheads="1"/>
            </p:cNvSpPr>
            <p:nvPr/>
          </p:nvSpPr>
          <p:spPr bwMode="auto">
            <a:xfrm>
              <a:off x="927239" y="5732463"/>
              <a:ext cx="5950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200">
                  <a:latin typeface="+mn-ea"/>
                  <a:ea typeface="+mn-ea"/>
                  <a:cs typeface="Arial" panose="020B0604020202020204" pitchFamily="34" charset="0"/>
                </a:rPr>
                <a:t>主机</a:t>
              </a:r>
              <a:r>
                <a:rPr kumimoji="1" lang="en-US" altLang="zh-CN" sz="1200">
                  <a:latin typeface="+mn-ea"/>
                  <a:ea typeface="+mn-ea"/>
                  <a:cs typeface="Arial" panose="020B0604020202020204" pitchFamily="34" charset="0"/>
                </a:rPr>
                <a:t>B</a:t>
              </a:r>
            </a:p>
          </p:txBody>
        </p:sp>
        <p:sp>
          <p:nvSpPr>
            <p:cNvPr id="16401" name="Rectangle 484"/>
            <p:cNvSpPr>
              <a:spLocks noChangeAspect="1" noChangeArrowheads="1"/>
            </p:cNvSpPr>
            <p:nvPr/>
          </p:nvSpPr>
          <p:spPr bwMode="auto">
            <a:xfrm>
              <a:off x="3995738" y="49418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Modem </a:t>
              </a:r>
            </a:p>
          </p:txBody>
        </p:sp>
        <p:sp>
          <p:nvSpPr>
            <p:cNvPr id="16406" name="Rectangle 484"/>
            <p:cNvSpPr>
              <a:spLocks noChangeAspect="1" noChangeArrowheads="1"/>
            </p:cNvSpPr>
            <p:nvPr/>
          </p:nvSpPr>
          <p:spPr bwMode="auto">
            <a:xfrm>
              <a:off x="3924300" y="1916113"/>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DSLAM</a:t>
              </a:r>
            </a:p>
          </p:txBody>
        </p:sp>
        <p:sp>
          <p:nvSpPr>
            <p:cNvPr id="16407" name="Rectangle 484"/>
            <p:cNvSpPr>
              <a:spLocks noChangeAspect="1" noChangeArrowheads="1"/>
            </p:cNvSpPr>
            <p:nvPr/>
          </p:nvSpPr>
          <p:spPr bwMode="auto">
            <a:xfrm>
              <a:off x="5364163" y="1916113"/>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 </a:t>
              </a:r>
              <a:r>
                <a:rPr lang="zh-CN" altLang="en-US" sz="1200" dirty="0">
                  <a:latin typeface="+mn-ea"/>
                  <a:ea typeface="+mn-ea"/>
                </a:rPr>
                <a:t>服务器</a:t>
              </a:r>
              <a:endParaRPr lang="en-US" altLang="zh-CN" sz="1200" dirty="0">
                <a:latin typeface="+mn-ea"/>
                <a:ea typeface="+mn-ea"/>
              </a:endParaRPr>
            </a:p>
          </p:txBody>
        </p:sp>
        <p:sp>
          <p:nvSpPr>
            <p:cNvPr id="38" name="圆角矩形 37"/>
            <p:cNvSpPr/>
            <p:nvPr/>
          </p:nvSpPr>
          <p:spPr bwMode="auto">
            <a:xfrm>
              <a:off x="755650" y="3573463"/>
              <a:ext cx="4679950" cy="2735262"/>
            </a:xfrm>
            <a:prstGeom prst="roundRect">
              <a:avLst/>
            </a:prstGeom>
            <a:noFill/>
            <a:ln w="9525" cap="flat" cmpd="sng" algn="ctr">
              <a:solidFill>
                <a:schemeClr val="bg1">
                  <a:lumMod val="50000"/>
                </a:schemeClr>
              </a:solidFill>
              <a:prstDash val="dash"/>
              <a:round/>
              <a:headEnd type="none" w="med" len="med"/>
              <a:tailEnd type="none" w="med" len="med"/>
            </a:ln>
            <a:effectLst/>
          </p:spPr>
          <p:txBody>
            <a:bodyPr/>
            <a:lstStyle/>
            <a:p>
              <a:pPr algn="ctr" defTabSz="784225">
                <a:defRPr/>
              </a:pPr>
              <a:endParaRPr lang="zh-CN" altLang="en-US">
                <a:latin typeface="+mn-ea"/>
                <a:ea typeface="+mn-ea"/>
              </a:endParaRPr>
            </a:p>
          </p:txBody>
        </p:sp>
        <p:sp>
          <p:nvSpPr>
            <p:cNvPr id="39" name="圆角矩形 38"/>
            <p:cNvSpPr/>
            <p:nvPr/>
          </p:nvSpPr>
          <p:spPr bwMode="auto">
            <a:xfrm>
              <a:off x="4211638" y="1700213"/>
              <a:ext cx="2520950" cy="1657350"/>
            </a:xfrm>
            <a:prstGeom prst="roundRect">
              <a:avLst/>
            </a:prstGeom>
            <a:noFill/>
            <a:ln w="9525" cap="flat" cmpd="sng" algn="ctr">
              <a:solidFill>
                <a:schemeClr val="bg1">
                  <a:lumMod val="50000"/>
                </a:schemeClr>
              </a:solidFill>
              <a:prstDash val="dash"/>
              <a:round/>
              <a:headEnd type="none" w="med" len="med"/>
              <a:tailEnd type="none" w="med" len="med"/>
            </a:ln>
            <a:effectLst/>
          </p:spPr>
          <p:txBody>
            <a:bodyPr/>
            <a:lstStyle/>
            <a:p>
              <a:pPr algn="ctr" defTabSz="784225">
                <a:defRPr/>
              </a:pPr>
              <a:endParaRPr lang="zh-CN" altLang="en-US">
                <a:latin typeface="+mn-ea"/>
                <a:ea typeface="+mn-ea"/>
              </a:endParaRPr>
            </a:p>
          </p:txBody>
        </p:sp>
        <p:sp>
          <p:nvSpPr>
            <p:cNvPr id="10266" name="Rectangle 484"/>
            <p:cNvSpPr>
              <a:spLocks noChangeAspect="1" noChangeArrowheads="1"/>
            </p:cNvSpPr>
            <p:nvPr/>
          </p:nvSpPr>
          <p:spPr bwMode="auto">
            <a:xfrm>
              <a:off x="3059113" y="5732463"/>
              <a:ext cx="1431925" cy="307975"/>
            </a:xfrm>
            <a:prstGeom prst="rect">
              <a:avLst/>
            </a:prstGeom>
            <a:noFill/>
            <a:ln w="9525" algn="ctr">
              <a:noFill/>
              <a:miter lim="800000"/>
              <a:headEnd/>
              <a:tailEnd/>
            </a:ln>
          </p:spPr>
          <p:txBody>
            <a:bodyPr lIns="0" tIns="0" rIns="0" bIns="0">
              <a:spAutoFit/>
            </a:bodyPr>
            <a:lstStyle/>
            <a:p>
              <a:pPr algn="ctr" defTabSz="1066800">
                <a:defRPr/>
              </a:pPr>
              <a:r>
                <a:rPr lang="zh-CN" altLang="en-US" sz="2000" dirty="0">
                  <a:latin typeface="+mn-ea"/>
                  <a:ea typeface="+mn-ea"/>
                </a:rPr>
                <a:t>企业网络</a:t>
              </a:r>
              <a:endParaRPr lang="en-US" altLang="zh-CN" sz="2000" dirty="0">
                <a:latin typeface="+mn-ea"/>
                <a:ea typeface="+mn-ea"/>
              </a:endParaRPr>
            </a:p>
          </p:txBody>
        </p:sp>
        <p:sp>
          <p:nvSpPr>
            <p:cNvPr id="16411" name="Rectangle 484"/>
            <p:cNvSpPr>
              <a:spLocks noChangeAspect="1" noChangeArrowheads="1"/>
            </p:cNvSpPr>
            <p:nvPr/>
          </p:nvSpPr>
          <p:spPr bwMode="auto">
            <a:xfrm>
              <a:off x="4932363" y="2997200"/>
              <a:ext cx="1431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2000">
                  <a:latin typeface="+mn-ea"/>
                  <a:ea typeface="+mn-ea"/>
                </a:rPr>
                <a:t>ISP</a:t>
              </a:r>
            </a:p>
          </p:txBody>
        </p:sp>
        <p:sp>
          <p:nvSpPr>
            <p:cNvPr id="16412" name="Rectangle 484"/>
            <p:cNvSpPr>
              <a:spLocks noChangeAspect="1" noChangeArrowheads="1"/>
            </p:cNvSpPr>
            <p:nvPr/>
          </p:nvSpPr>
          <p:spPr bwMode="auto">
            <a:xfrm>
              <a:off x="2051720" y="4003923"/>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PPPoE</a:t>
              </a:r>
              <a:r>
                <a:rPr lang="zh-CN" altLang="en-US" sz="1200" dirty="0">
                  <a:latin typeface="+mn-ea"/>
                  <a:ea typeface="+mn-ea"/>
                </a:rPr>
                <a:t>客户端</a:t>
              </a:r>
              <a:endParaRPr lang="en-US" altLang="zh-CN" sz="1200" dirty="0">
                <a:latin typeface="+mn-ea"/>
                <a:ea typeface="+mn-ea"/>
              </a:endParaRPr>
            </a:p>
          </p:txBody>
        </p:sp>
      </p:grpSp>
      <p:pic>
        <p:nvPicPr>
          <p:cNvPr id="31" name="图片 30" descr="DSLAM-蓝.png"/>
          <p:cNvPicPr>
            <a:picLocks noChangeAspect="1"/>
          </p:cNvPicPr>
          <p:nvPr/>
        </p:nvPicPr>
        <p:blipFill>
          <a:blip r:embed="rId3" cstate="print"/>
          <a:stretch>
            <a:fillRect/>
          </a:stretch>
        </p:blipFill>
        <p:spPr>
          <a:xfrm>
            <a:off x="5784191" y="2125342"/>
            <a:ext cx="757102" cy="619446"/>
          </a:xfrm>
          <a:prstGeom prst="rect">
            <a:avLst/>
          </a:prstGeom>
        </p:spPr>
      </p:pic>
      <p:pic>
        <p:nvPicPr>
          <p:cNvPr id="32" name="图片 3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218691" y="2120144"/>
            <a:ext cx="821914" cy="603174"/>
          </a:xfrm>
          <a:prstGeom prst="rect">
            <a:avLst/>
          </a:prstGeom>
        </p:spPr>
      </p:pic>
      <p:pic>
        <p:nvPicPr>
          <p:cNvPr id="33" name="图片 3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28149" y="4202537"/>
            <a:ext cx="821914" cy="603174"/>
          </a:xfrm>
          <a:prstGeom prst="rect">
            <a:avLst/>
          </a:prstGeom>
        </p:spPr>
      </p:pic>
      <p:pic>
        <p:nvPicPr>
          <p:cNvPr id="34" name="图片 33" descr="PC.png"/>
          <p:cNvPicPr>
            <a:picLocks noChangeAspect="1"/>
          </p:cNvPicPr>
          <p:nvPr/>
        </p:nvPicPr>
        <p:blipFill>
          <a:blip r:embed="rId5" cstate="print"/>
          <a:stretch>
            <a:fillRect/>
          </a:stretch>
        </p:blipFill>
        <p:spPr>
          <a:xfrm>
            <a:off x="2370723" y="3724875"/>
            <a:ext cx="729075" cy="559929"/>
          </a:xfrm>
          <a:prstGeom prst="rect">
            <a:avLst/>
          </a:prstGeom>
        </p:spPr>
      </p:pic>
      <p:pic>
        <p:nvPicPr>
          <p:cNvPr id="35" name="图片 34" descr="PC.png"/>
          <p:cNvPicPr>
            <a:picLocks noChangeAspect="1"/>
          </p:cNvPicPr>
          <p:nvPr/>
        </p:nvPicPr>
        <p:blipFill>
          <a:blip r:embed="rId5" cstate="print"/>
          <a:stretch>
            <a:fillRect/>
          </a:stretch>
        </p:blipFill>
        <p:spPr>
          <a:xfrm>
            <a:off x="2370724" y="4963969"/>
            <a:ext cx="729075" cy="559929"/>
          </a:xfrm>
          <a:prstGeom prst="rect">
            <a:avLst/>
          </a:prstGeom>
        </p:spPr>
      </p:pic>
      <p:pic>
        <p:nvPicPr>
          <p:cNvPr id="36" name="图片 35" descr="SOC服务器.png"/>
          <p:cNvPicPr>
            <a:picLocks noChangeAspect="1"/>
          </p:cNvPicPr>
          <p:nvPr/>
        </p:nvPicPr>
        <p:blipFill>
          <a:blip r:embed="rId6" cstate="print"/>
          <a:stretch>
            <a:fillRect/>
          </a:stretch>
        </p:blipFill>
        <p:spPr>
          <a:xfrm>
            <a:off x="5729704" y="4130950"/>
            <a:ext cx="732591" cy="599829"/>
          </a:xfrm>
          <a:prstGeom prst="rect">
            <a:avLst/>
          </a:prstGeom>
        </p:spPr>
      </p:pic>
      <p:pic>
        <p:nvPicPr>
          <p:cNvPr id="37" name="图片 36" descr="internet-蓝.png"/>
          <p:cNvPicPr>
            <a:picLocks noChangeAspect="1"/>
          </p:cNvPicPr>
          <p:nvPr/>
        </p:nvPicPr>
        <p:blipFill>
          <a:blip r:embed="rId7" cstate="print"/>
          <a:stretch>
            <a:fillRect/>
          </a:stretch>
        </p:blipFill>
        <p:spPr>
          <a:xfrm>
            <a:off x="8230337" y="1996894"/>
            <a:ext cx="1726523" cy="876341"/>
          </a:xfrm>
          <a:prstGeom prst="rect">
            <a:avLst/>
          </a:prstGeom>
        </p:spPr>
      </p:pic>
    </p:spTree>
    <p:extLst>
      <p:ext uri="{BB962C8B-B14F-4D97-AF65-F5344CB8AC3E}">
        <p14:creationId xmlns:p14="http://schemas.microsoft.com/office/powerpoint/2010/main" val="125398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28"/>
          <p:cNvSpPr/>
          <p:nvPr/>
        </p:nvSpPr>
        <p:spPr bwMode="auto">
          <a:xfrm>
            <a:off x="3575051" y="2781300"/>
            <a:ext cx="5616575" cy="863600"/>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2068804"/>
              <a:gd name="connsiteY0" fmla="*/ 0 h 1497724"/>
              <a:gd name="connsiteX1" fmla="*/ 1474701 w 2068804"/>
              <a:gd name="connsiteY1" fmla="*/ 0 h 1497724"/>
              <a:gd name="connsiteX2" fmla="*/ 2068804 w 2068804"/>
              <a:gd name="connsiteY2" fmla="*/ 1361814 h 1497724"/>
              <a:gd name="connsiteX3" fmla="*/ 0 w 2068804"/>
              <a:gd name="connsiteY3" fmla="*/ 1497724 h 1497724"/>
              <a:gd name="connsiteX4" fmla="*/ 770911 w 2068804"/>
              <a:gd name="connsiteY4" fmla="*/ 0 h 1497724"/>
              <a:gd name="connsiteX0" fmla="*/ 770911 w 2068804"/>
              <a:gd name="connsiteY0" fmla="*/ 0 h 1497958"/>
              <a:gd name="connsiteX1" fmla="*/ 1474701 w 2068804"/>
              <a:gd name="connsiteY1" fmla="*/ 0 h 1497958"/>
              <a:gd name="connsiteX2" fmla="*/ 2068804 w 2068804"/>
              <a:gd name="connsiteY2" fmla="*/ 1497958 h 1497958"/>
              <a:gd name="connsiteX3" fmla="*/ 0 w 2068804"/>
              <a:gd name="connsiteY3" fmla="*/ 1497724 h 1497958"/>
              <a:gd name="connsiteX4" fmla="*/ 770911 w 2068804"/>
              <a:gd name="connsiteY4" fmla="*/ 0 h 1497958"/>
              <a:gd name="connsiteX0" fmla="*/ 770911 w 2344142"/>
              <a:gd name="connsiteY0" fmla="*/ 0 h 1497958"/>
              <a:gd name="connsiteX1" fmla="*/ 1474701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770911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586036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86036 w 2344142"/>
              <a:gd name="connsiteY0" fmla="*/ 0 h 1497958"/>
              <a:gd name="connsiteX1" fmla="*/ 1758107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60473 w 2344142"/>
              <a:gd name="connsiteY0" fmla="*/ 985 h 1497958"/>
              <a:gd name="connsiteX1" fmla="*/ 1758107 w 2344142"/>
              <a:gd name="connsiteY1" fmla="*/ 0 h 1497958"/>
              <a:gd name="connsiteX2" fmla="*/ 2344142 w 2344142"/>
              <a:gd name="connsiteY2" fmla="*/ 1497958 h 1497958"/>
              <a:gd name="connsiteX3" fmla="*/ 0 w 2344142"/>
              <a:gd name="connsiteY3" fmla="*/ 1497724 h 1497958"/>
              <a:gd name="connsiteX4" fmla="*/ 560473 w 2344142"/>
              <a:gd name="connsiteY4" fmla="*/ 985 h 1497958"/>
              <a:gd name="connsiteX0" fmla="*/ 560473 w 2344142"/>
              <a:gd name="connsiteY0" fmla="*/ 0 h 1496973"/>
              <a:gd name="connsiteX1" fmla="*/ 1733217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0 h 1496973"/>
              <a:gd name="connsiteX1" fmla="*/ 1837410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41122 w 2324791"/>
              <a:gd name="connsiteY0" fmla="*/ 2 h 1497816"/>
              <a:gd name="connsiteX1" fmla="*/ 1818059 w 2324791"/>
              <a:gd name="connsiteY1" fmla="*/ 2 h 1497816"/>
              <a:gd name="connsiteX2" fmla="*/ 2324791 w 2324791"/>
              <a:gd name="connsiteY2" fmla="*/ 1496975 h 1497816"/>
              <a:gd name="connsiteX3" fmla="*/ 0 w 2324791"/>
              <a:gd name="connsiteY3" fmla="*/ 1497816 h 1497816"/>
              <a:gd name="connsiteX4" fmla="*/ 541122 w 2324791"/>
              <a:gd name="connsiteY4" fmla="*/ 2 h 1497816"/>
              <a:gd name="connsiteX0" fmla="*/ 541122 w 2324791"/>
              <a:gd name="connsiteY0" fmla="*/ 0 h 1497814"/>
              <a:gd name="connsiteX1" fmla="*/ 1818059 w 2324791"/>
              <a:gd name="connsiteY1" fmla="*/ 0 h 1497814"/>
              <a:gd name="connsiteX2" fmla="*/ 2324791 w 2324791"/>
              <a:gd name="connsiteY2" fmla="*/ 1496973 h 1497814"/>
              <a:gd name="connsiteX3" fmla="*/ 0 w 2324791"/>
              <a:gd name="connsiteY3" fmla="*/ 1497814 h 1497814"/>
              <a:gd name="connsiteX4" fmla="*/ 541122 w 2324791"/>
              <a:gd name="connsiteY4" fmla="*/ 0 h 1497814"/>
              <a:gd name="connsiteX0" fmla="*/ 586372 w 2324791"/>
              <a:gd name="connsiteY0" fmla="*/ 2 h 1497818"/>
              <a:gd name="connsiteX1" fmla="*/ 1818059 w 2324791"/>
              <a:gd name="connsiteY1" fmla="*/ 4 h 1497818"/>
              <a:gd name="connsiteX2" fmla="*/ 2324791 w 2324791"/>
              <a:gd name="connsiteY2" fmla="*/ 1496977 h 1497818"/>
              <a:gd name="connsiteX3" fmla="*/ 0 w 2324791"/>
              <a:gd name="connsiteY3" fmla="*/ 1497818 h 1497818"/>
              <a:gd name="connsiteX4" fmla="*/ 586372 w 2324791"/>
              <a:gd name="connsiteY4" fmla="*/ 2 h 1497818"/>
              <a:gd name="connsiteX0" fmla="*/ 586372 w 2324791"/>
              <a:gd name="connsiteY0" fmla="*/ 0 h 1497816"/>
              <a:gd name="connsiteX1" fmla="*/ 1818059 w 2324791"/>
              <a:gd name="connsiteY1" fmla="*/ 2 h 1497816"/>
              <a:gd name="connsiteX2" fmla="*/ 2324791 w 2324791"/>
              <a:gd name="connsiteY2" fmla="*/ 1496975 h 1497816"/>
              <a:gd name="connsiteX3" fmla="*/ 0 w 2324791"/>
              <a:gd name="connsiteY3" fmla="*/ 1497816 h 1497816"/>
              <a:gd name="connsiteX4" fmla="*/ 586372 w 2324791"/>
              <a:gd name="connsiteY4" fmla="*/ 0 h 1497816"/>
              <a:gd name="connsiteX0" fmla="*/ 586372 w 2324791"/>
              <a:gd name="connsiteY0" fmla="*/ 2 h 1497816"/>
              <a:gd name="connsiteX1" fmla="*/ 1818059 w 2324791"/>
              <a:gd name="connsiteY1" fmla="*/ 4 h 1497816"/>
              <a:gd name="connsiteX2" fmla="*/ 2324791 w 2324791"/>
              <a:gd name="connsiteY2" fmla="*/ 1496977 h 1497816"/>
              <a:gd name="connsiteX3" fmla="*/ 0 w 2324791"/>
              <a:gd name="connsiteY3" fmla="*/ 1497816 h 1497816"/>
              <a:gd name="connsiteX4" fmla="*/ 586372 w 2324791"/>
              <a:gd name="connsiteY4" fmla="*/ 2 h 1497816"/>
              <a:gd name="connsiteX0" fmla="*/ 0 w 2715713"/>
              <a:gd name="connsiteY0" fmla="*/ 2 h 1497818"/>
              <a:gd name="connsiteX1" fmla="*/ 2208981 w 2715713"/>
              <a:gd name="connsiteY1" fmla="*/ 6 h 1497818"/>
              <a:gd name="connsiteX2" fmla="*/ 2715713 w 2715713"/>
              <a:gd name="connsiteY2" fmla="*/ 1496979 h 1497818"/>
              <a:gd name="connsiteX3" fmla="*/ 390922 w 2715713"/>
              <a:gd name="connsiteY3" fmla="*/ 1497818 h 1497818"/>
              <a:gd name="connsiteX4" fmla="*/ 0 w 2715713"/>
              <a:gd name="connsiteY4" fmla="*/ 2 h 1497818"/>
              <a:gd name="connsiteX0" fmla="*/ 0 w 3420564"/>
              <a:gd name="connsiteY0" fmla="*/ 0 h 1497816"/>
              <a:gd name="connsiteX1" fmla="*/ 3420564 w 3420564"/>
              <a:gd name="connsiteY1" fmla="*/ 2 h 1497816"/>
              <a:gd name="connsiteX2" fmla="*/ 2715713 w 3420564"/>
              <a:gd name="connsiteY2" fmla="*/ 1496977 h 1497816"/>
              <a:gd name="connsiteX3" fmla="*/ 390922 w 3420564"/>
              <a:gd name="connsiteY3" fmla="*/ 1497816 h 1497816"/>
              <a:gd name="connsiteX4" fmla="*/ 0 w 3420564"/>
              <a:gd name="connsiteY4" fmla="*/ 0 h 1497816"/>
              <a:gd name="connsiteX0" fmla="*/ 0 w 4788790"/>
              <a:gd name="connsiteY0" fmla="*/ 0 h 1633828"/>
              <a:gd name="connsiteX1" fmla="*/ 3420564 w 4788790"/>
              <a:gd name="connsiteY1" fmla="*/ 2 h 1633828"/>
              <a:gd name="connsiteX2" fmla="*/ 4788790 w 4788790"/>
              <a:gd name="connsiteY2" fmla="*/ 1633828 h 1633828"/>
              <a:gd name="connsiteX3" fmla="*/ 390922 w 4788790"/>
              <a:gd name="connsiteY3" fmla="*/ 1497816 h 1633828"/>
              <a:gd name="connsiteX4" fmla="*/ 0 w 4788790"/>
              <a:gd name="connsiteY4" fmla="*/ 0 h 1633828"/>
              <a:gd name="connsiteX0" fmla="*/ 2834182 w 7622972"/>
              <a:gd name="connsiteY0" fmla="*/ 0 h 1633828"/>
              <a:gd name="connsiteX1" fmla="*/ 6254746 w 7622972"/>
              <a:gd name="connsiteY1" fmla="*/ 2 h 1633828"/>
              <a:gd name="connsiteX2" fmla="*/ 7622972 w 7622972"/>
              <a:gd name="connsiteY2" fmla="*/ 1633828 h 1633828"/>
              <a:gd name="connsiteX3" fmla="*/ 0 w 7622972"/>
              <a:gd name="connsiteY3" fmla="*/ 1633828 h 1633828"/>
              <a:gd name="connsiteX4" fmla="*/ 2834182 w 7622972"/>
              <a:gd name="connsiteY4" fmla="*/ 0 h 163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2972" h="1633828">
                <a:moveTo>
                  <a:pt x="2834182" y="0"/>
                </a:moveTo>
                <a:lnTo>
                  <a:pt x="6254746" y="2"/>
                </a:lnTo>
                <a:lnTo>
                  <a:pt x="7622972" y="1633828"/>
                </a:lnTo>
                <a:lnTo>
                  <a:pt x="0" y="1633828"/>
                </a:lnTo>
                <a:lnTo>
                  <a:pt x="2834182"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18435" name="标题 9"/>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PPPoE</a:t>
            </a:r>
            <a:r>
              <a:rPr lang="zh-CN" altLang="en-US" smtClean="0">
                <a:latin typeface="微软雅黑" panose="020B0503020204020204" pitchFamily="34" charset="-122"/>
                <a:ea typeface="微软雅黑" panose="020B0503020204020204" pitchFamily="34" charset="-122"/>
              </a:rPr>
              <a:t>报文</a:t>
            </a:r>
            <a:endParaRPr lang="zh-CN" altLang="en-US" dirty="0" smtClean="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PPPoE</a:t>
            </a:r>
            <a:r>
              <a:rPr lang="zh-CN" altLang="en-US" dirty="0" smtClean="0">
                <a:latin typeface="微软雅黑" panose="020B0503020204020204" pitchFamily="34" charset="-122"/>
                <a:ea typeface="微软雅黑" panose="020B0503020204020204" pitchFamily="34" charset="-122"/>
              </a:rPr>
              <a:t>报文是使用</a:t>
            </a:r>
            <a:r>
              <a:rPr lang="en-US" altLang="zh-CN" dirty="0" smtClean="0">
                <a:latin typeface="微软雅黑" panose="020B0503020204020204" pitchFamily="34" charset="-122"/>
                <a:ea typeface="微软雅黑" panose="020B0503020204020204" pitchFamily="34" charset="-122"/>
              </a:rPr>
              <a:t>Ethernet</a:t>
            </a:r>
            <a:r>
              <a:rPr lang="zh-CN" altLang="en-US" dirty="0" smtClean="0">
                <a:latin typeface="微软雅黑" panose="020B0503020204020204" pitchFamily="34" charset="-122"/>
                <a:ea typeface="微软雅黑" panose="020B0503020204020204" pitchFamily="34" charset="-122"/>
              </a:rPr>
              <a:t>格式来进行封装的。</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18437" name="Group 18"/>
          <p:cNvGrpSpPr>
            <a:grpSpLocks/>
          </p:cNvGrpSpPr>
          <p:nvPr/>
        </p:nvGrpSpPr>
        <p:grpSpPr bwMode="auto">
          <a:xfrm>
            <a:off x="2898776" y="2049463"/>
            <a:ext cx="5978525" cy="749300"/>
            <a:chOff x="971320" y="2247233"/>
            <a:chExt cx="5976833" cy="750086"/>
          </a:xfrm>
        </p:grpSpPr>
        <p:sp>
          <p:nvSpPr>
            <p:cNvPr id="5" name="矩形 4"/>
            <p:cNvSpPr/>
            <p:nvPr/>
          </p:nvSpPr>
          <p:spPr bwMode="auto">
            <a:xfrm>
              <a:off x="1015136" y="2564904"/>
              <a:ext cx="9720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DMAC</a:t>
              </a:r>
            </a:p>
          </p:txBody>
        </p:sp>
        <p:sp>
          <p:nvSpPr>
            <p:cNvPr id="8" name="矩形 7"/>
            <p:cNvSpPr/>
            <p:nvPr/>
          </p:nvSpPr>
          <p:spPr bwMode="auto">
            <a:xfrm>
              <a:off x="2916198" y="2565319"/>
              <a:ext cx="791968"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Type</a:t>
              </a:r>
            </a:p>
          </p:txBody>
        </p:sp>
        <p:sp>
          <p:nvSpPr>
            <p:cNvPr id="10" name="TextBox 16"/>
            <p:cNvSpPr txBox="1">
              <a:spLocks noChangeArrowheads="1"/>
            </p:cNvSpPr>
            <p:nvPr/>
          </p:nvSpPr>
          <p:spPr bwMode="auto">
            <a:xfrm>
              <a:off x="971320" y="2247233"/>
              <a:ext cx="1009961" cy="307778"/>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6 B</a:t>
              </a:r>
              <a:endParaRPr lang="zh-CN" altLang="en-US" sz="1400" dirty="0">
                <a:latin typeface="微软雅黑" panose="020B0503020204020204" pitchFamily="34" charset="-122"/>
                <a:ea typeface="微软雅黑" panose="020B0503020204020204" pitchFamily="34" charset="-122"/>
              </a:endParaRPr>
            </a:p>
          </p:txBody>
        </p:sp>
        <p:sp>
          <p:nvSpPr>
            <p:cNvPr id="11" name="TextBox 17"/>
            <p:cNvSpPr txBox="1">
              <a:spLocks noChangeArrowheads="1"/>
            </p:cNvSpPr>
            <p:nvPr/>
          </p:nvSpPr>
          <p:spPr bwMode="auto">
            <a:xfrm>
              <a:off x="1951240" y="2247233"/>
              <a:ext cx="795460" cy="307778"/>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6 B</a:t>
              </a:r>
              <a:endParaRPr lang="zh-CN" altLang="en-US" sz="1400" dirty="0">
                <a:latin typeface="微软雅黑" panose="020B0503020204020204" pitchFamily="34" charset="-122"/>
                <a:ea typeface="微软雅黑" panose="020B0503020204020204" pitchFamily="34" charset="-122"/>
              </a:endParaRPr>
            </a:p>
          </p:txBody>
        </p:sp>
        <p:sp>
          <p:nvSpPr>
            <p:cNvPr id="13" name="TextBox 19"/>
            <p:cNvSpPr txBox="1">
              <a:spLocks noChangeArrowheads="1"/>
            </p:cNvSpPr>
            <p:nvPr/>
          </p:nvSpPr>
          <p:spPr bwMode="auto">
            <a:xfrm>
              <a:off x="4500133" y="2265346"/>
              <a:ext cx="1152127" cy="523350"/>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46-1500 B</a:t>
              </a:r>
              <a:endParaRPr lang="zh-CN" altLang="en-US" sz="1400" dirty="0">
                <a:latin typeface="微软雅黑" panose="020B0503020204020204" pitchFamily="34" charset="-122"/>
                <a:ea typeface="微软雅黑" panose="020B0503020204020204" pitchFamily="34" charset="-122"/>
              </a:endParaRPr>
            </a:p>
            <a:p>
              <a:pPr algn="ctr">
                <a:defRPr/>
              </a:pPr>
              <a:endParaRPr lang="zh-CN" altLang="en-US" sz="1400" dirty="0">
                <a:latin typeface="微软雅黑" panose="020B0503020204020204" pitchFamily="34" charset="-122"/>
                <a:ea typeface="微软雅黑" panose="020B0503020204020204" pitchFamily="34" charset="-122"/>
              </a:endParaRPr>
            </a:p>
          </p:txBody>
        </p:sp>
        <p:sp>
          <p:nvSpPr>
            <p:cNvPr id="14" name="TextBox 20"/>
            <p:cNvSpPr txBox="1">
              <a:spLocks noChangeArrowheads="1"/>
            </p:cNvSpPr>
            <p:nvPr/>
          </p:nvSpPr>
          <p:spPr bwMode="auto">
            <a:xfrm>
              <a:off x="6156065" y="2265346"/>
              <a:ext cx="792088" cy="307778"/>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4 B</a:t>
              </a:r>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3708165" y="2565319"/>
              <a:ext cx="2519897" cy="4320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PPPoE</a:t>
              </a:r>
            </a:p>
          </p:txBody>
        </p:sp>
        <p:sp>
          <p:nvSpPr>
            <p:cNvPr id="16" name="矩形 15"/>
            <p:cNvSpPr/>
            <p:nvPr/>
          </p:nvSpPr>
          <p:spPr bwMode="auto">
            <a:xfrm>
              <a:off x="6228062" y="2565319"/>
              <a:ext cx="71773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FCS</a:t>
              </a:r>
            </a:p>
          </p:txBody>
        </p:sp>
        <p:sp>
          <p:nvSpPr>
            <p:cNvPr id="17" name="TextBox 17"/>
            <p:cNvSpPr txBox="1">
              <a:spLocks noChangeArrowheads="1"/>
            </p:cNvSpPr>
            <p:nvPr/>
          </p:nvSpPr>
          <p:spPr bwMode="auto">
            <a:xfrm>
              <a:off x="2986225" y="2247233"/>
              <a:ext cx="793938" cy="307778"/>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2 B</a:t>
              </a:r>
              <a:endParaRPr lang="zh-CN" altLang="en-US" sz="1400" dirty="0">
                <a:latin typeface="微软雅黑" panose="020B0503020204020204" pitchFamily="34" charset="-122"/>
                <a:ea typeface="微软雅黑" panose="020B0503020204020204" pitchFamily="34" charset="-122"/>
              </a:endParaRPr>
            </a:p>
          </p:txBody>
        </p:sp>
        <p:sp>
          <p:nvSpPr>
            <p:cNvPr id="19" name="矩形 18"/>
            <p:cNvSpPr/>
            <p:nvPr/>
          </p:nvSpPr>
          <p:spPr bwMode="auto">
            <a:xfrm>
              <a:off x="1980236" y="2565319"/>
              <a:ext cx="9720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SMAC</a:t>
              </a:r>
            </a:p>
          </p:txBody>
        </p:sp>
      </p:grpSp>
      <p:grpSp>
        <p:nvGrpSpPr>
          <p:cNvPr id="18439" name="Group 18"/>
          <p:cNvGrpSpPr>
            <a:grpSpLocks/>
          </p:cNvGrpSpPr>
          <p:nvPr/>
        </p:nvGrpSpPr>
        <p:grpSpPr bwMode="auto">
          <a:xfrm>
            <a:off x="3357563" y="3384550"/>
            <a:ext cx="5834062" cy="711200"/>
            <a:chOff x="1473296" y="2285971"/>
            <a:chExt cx="5832808" cy="711348"/>
          </a:xfrm>
        </p:grpSpPr>
        <p:sp>
          <p:nvSpPr>
            <p:cNvPr id="21" name="矩形 20"/>
            <p:cNvSpPr/>
            <p:nvPr/>
          </p:nvSpPr>
          <p:spPr bwMode="auto">
            <a:xfrm>
              <a:off x="1709711" y="2564904"/>
              <a:ext cx="53216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err="1">
                  <a:solidFill>
                    <a:schemeClr val="bg1"/>
                  </a:solidFill>
                  <a:latin typeface="微软雅黑" panose="020B0503020204020204" pitchFamily="34" charset="-122"/>
                  <a:ea typeface="微软雅黑" panose="020B0503020204020204" pitchFamily="34" charset="-122"/>
                </a:rPr>
                <a:t>Ver</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2916198" y="2565319"/>
              <a:ext cx="791968"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Code</a:t>
              </a:r>
            </a:p>
          </p:txBody>
        </p:sp>
        <p:sp>
          <p:nvSpPr>
            <p:cNvPr id="23" name="TextBox 16"/>
            <p:cNvSpPr txBox="1">
              <a:spLocks noChangeArrowheads="1"/>
            </p:cNvSpPr>
            <p:nvPr/>
          </p:nvSpPr>
          <p:spPr bwMode="auto">
            <a:xfrm>
              <a:off x="1473296" y="2286048"/>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4b</a:t>
              </a:r>
              <a:endParaRPr lang="zh-CN" altLang="en-US" sz="1400" dirty="0">
                <a:latin typeface="微软雅黑" panose="020B0503020204020204" pitchFamily="34" charset="-122"/>
                <a:ea typeface="微软雅黑" panose="020B0503020204020204" pitchFamily="34" charset="-122"/>
              </a:endParaRPr>
            </a:p>
          </p:txBody>
        </p:sp>
        <p:sp>
          <p:nvSpPr>
            <p:cNvPr id="24" name="TextBox 17"/>
            <p:cNvSpPr txBox="1">
              <a:spLocks noChangeArrowheads="1"/>
            </p:cNvSpPr>
            <p:nvPr/>
          </p:nvSpPr>
          <p:spPr bwMode="auto">
            <a:xfrm>
              <a:off x="2191777" y="2286047"/>
              <a:ext cx="795460"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4b</a:t>
              </a:r>
              <a:endParaRPr lang="zh-CN" altLang="en-US" sz="1400" dirty="0">
                <a:latin typeface="微软雅黑" panose="020B0503020204020204" pitchFamily="34" charset="-122"/>
                <a:ea typeface="微软雅黑" panose="020B0503020204020204" pitchFamily="34" charset="-122"/>
              </a:endParaRPr>
            </a:p>
          </p:txBody>
        </p:sp>
        <p:sp>
          <p:nvSpPr>
            <p:cNvPr id="25" name="TextBox 19"/>
            <p:cNvSpPr txBox="1">
              <a:spLocks noChangeArrowheads="1"/>
            </p:cNvSpPr>
            <p:nvPr/>
          </p:nvSpPr>
          <p:spPr bwMode="auto">
            <a:xfrm>
              <a:off x="3635211" y="2285971"/>
              <a:ext cx="1152127" cy="307853"/>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2 B</a:t>
              </a:r>
              <a:endParaRPr lang="zh-CN" altLang="en-US" sz="1400" dirty="0">
                <a:latin typeface="微软雅黑" panose="020B0503020204020204" pitchFamily="34" charset="-122"/>
                <a:ea typeface="微软雅黑" panose="020B0503020204020204" pitchFamily="34" charset="-122"/>
              </a:endParaRPr>
            </a:p>
          </p:txBody>
        </p:sp>
        <p:sp>
          <p:nvSpPr>
            <p:cNvPr id="27" name="矩形 26"/>
            <p:cNvSpPr/>
            <p:nvPr/>
          </p:nvSpPr>
          <p:spPr bwMode="auto">
            <a:xfrm>
              <a:off x="3708165" y="2565319"/>
              <a:ext cx="1222993"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a:solidFill>
                    <a:schemeClr val="bg1"/>
                  </a:solidFill>
                  <a:latin typeface="微软雅黑" panose="020B0503020204020204" pitchFamily="34" charset="-122"/>
                  <a:ea typeface="微软雅黑" panose="020B0503020204020204" pitchFamily="34" charset="-122"/>
                </a:rPr>
                <a:t>Session </a:t>
              </a:r>
              <a:r>
                <a:rPr lang="en-US" altLang="zh-CN" sz="1600" dirty="0">
                  <a:solidFill>
                    <a:schemeClr val="bg1"/>
                  </a:solidFill>
                  <a:latin typeface="微软雅黑" panose="020B0503020204020204" pitchFamily="34" charset="-122"/>
                  <a:ea typeface="微软雅黑" panose="020B0503020204020204" pitchFamily="34" charset="-122"/>
                </a:rPr>
                <a:t>ID</a:t>
              </a:r>
            </a:p>
          </p:txBody>
        </p:sp>
        <p:sp>
          <p:nvSpPr>
            <p:cNvPr id="28" name="矩形 27"/>
            <p:cNvSpPr/>
            <p:nvPr/>
          </p:nvSpPr>
          <p:spPr bwMode="auto">
            <a:xfrm>
              <a:off x="4931158" y="2565319"/>
              <a:ext cx="1150669"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Length</a:t>
              </a:r>
            </a:p>
          </p:txBody>
        </p:sp>
        <p:sp>
          <p:nvSpPr>
            <p:cNvPr id="29" name="TextBox 17"/>
            <p:cNvSpPr txBox="1">
              <a:spLocks noChangeArrowheads="1"/>
            </p:cNvSpPr>
            <p:nvPr/>
          </p:nvSpPr>
          <p:spPr bwMode="auto">
            <a:xfrm>
              <a:off x="2986223" y="2286047"/>
              <a:ext cx="793938"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1B</a:t>
              </a:r>
              <a:endParaRPr lang="zh-CN" altLang="en-US" sz="1400"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2255526" y="2565319"/>
              <a:ext cx="647017"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Type</a:t>
              </a:r>
            </a:p>
          </p:txBody>
        </p:sp>
        <p:sp>
          <p:nvSpPr>
            <p:cNvPr id="31" name="矩形 30"/>
            <p:cNvSpPr/>
            <p:nvPr/>
          </p:nvSpPr>
          <p:spPr bwMode="auto">
            <a:xfrm>
              <a:off x="6083111" y="2565319"/>
              <a:ext cx="1222993" cy="4320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PayLoad</a:t>
              </a:r>
            </a:p>
          </p:txBody>
        </p:sp>
        <p:sp>
          <p:nvSpPr>
            <p:cNvPr id="32" name="TextBox 20"/>
            <p:cNvSpPr txBox="1">
              <a:spLocks noChangeArrowheads="1"/>
            </p:cNvSpPr>
            <p:nvPr/>
          </p:nvSpPr>
          <p:spPr bwMode="auto">
            <a:xfrm>
              <a:off x="5075151" y="2286047"/>
              <a:ext cx="792088"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微软雅黑" panose="020B0503020204020204" pitchFamily="34" charset="-122"/>
                  <a:ea typeface="微软雅黑" panose="020B0503020204020204" pitchFamily="34" charset="-122"/>
                </a:rPr>
                <a:t>2 B</a:t>
              </a:r>
              <a:endParaRPr lang="zh-CN" altLang="en-US"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60008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PPPoE</a:t>
            </a:r>
            <a:r>
              <a:rPr lang="zh-CN" altLang="en-US" smtClean="0"/>
              <a:t>会话建立过程</a:t>
            </a:r>
            <a:endParaRPr lang="zh-CN" altLang="en-US" dirty="0" smtClean="0"/>
          </a:p>
        </p:txBody>
      </p:sp>
      <p:graphicFrame>
        <p:nvGraphicFramePr>
          <p:cNvPr id="6" name="内容占位符 4"/>
          <p:cNvGraphicFramePr>
            <a:graphicFrameLocks/>
          </p:cNvGraphicFramePr>
          <p:nvPr>
            <p:extLst>
              <p:ext uri="{D42A27DB-BD31-4B8C-83A1-F6EECF244321}">
                <p14:modId xmlns:p14="http://schemas.microsoft.com/office/powerpoint/2010/main" val="3954203883"/>
              </p:ext>
            </p:extLst>
          </p:nvPr>
        </p:nvGraphicFramePr>
        <p:xfrm>
          <a:off x="1883532" y="2132707"/>
          <a:ext cx="8400710" cy="2772457"/>
        </p:xfrm>
        <a:graphic>
          <a:graphicData uri="http://schemas.openxmlformats.org/drawingml/2006/table">
            <a:tbl>
              <a:tblPr firstRow="1" bandRow="1">
                <a:tableStyleId>{5940675A-B579-460E-94D1-54222C63F5DA}</a:tableStyleId>
              </a:tblPr>
              <a:tblGrid>
                <a:gridCol w="1848156"/>
                <a:gridCol w="6552554"/>
              </a:tblGrid>
              <a:tr h="462250">
                <a:tc>
                  <a:txBody>
                    <a:bodyPr/>
                    <a:lstStyle/>
                    <a:p>
                      <a:pPr algn="ctr"/>
                      <a:r>
                        <a:rPr lang="zh-CN" altLang="en-US" sz="2100" b="0" dirty="0" smtClean="0">
                          <a:solidFill>
                            <a:schemeClr val="bg1"/>
                          </a:solidFill>
                          <a:latin typeface="Arial" pitchFamily="34" charset="0"/>
                          <a:cs typeface="Arial" pitchFamily="34" charset="0"/>
                        </a:rPr>
                        <a:t>阶段</a:t>
                      </a:r>
                      <a:endParaRPr lang="zh-CN" altLang="en-US" sz="2100" b="0" dirty="0">
                        <a:solidFill>
                          <a:schemeClr val="bg1"/>
                        </a:solidFill>
                        <a:latin typeface="Arial" pitchFamily="34" charset="0"/>
                        <a:cs typeface="Arial" pitchFamily="34" charset="0"/>
                      </a:endParaRPr>
                    </a:p>
                  </a:txBody>
                  <a:tcPr marL="106677" marR="106677" marT="53343" marB="5334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2100" dirty="0" smtClean="0">
                          <a:solidFill>
                            <a:schemeClr val="bg1"/>
                          </a:solidFill>
                          <a:latin typeface="Arial" pitchFamily="34" charset="0"/>
                          <a:cs typeface="Arial" pitchFamily="34" charset="0"/>
                        </a:rPr>
                        <a:t>描述</a:t>
                      </a:r>
                      <a:endParaRPr lang="zh-CN" altLang="en-US" sz="2100" dirty="0">
                        <a:solidFill>
                          <a:schemeClr val="bg1"/>
                        </a:solidFill>
                        <a:latin typeface="Arial" pitchFamily="34" charset="0"/>
                        <a:cs typeface="Arial" pitchFamily="34" charset="0"/>
                      </a:endParaRPr>
                    </a:p>
                  </a:txBody>
                  <a:tcPr marL="106677" marR="106677" marT="53343" marB="5334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902814">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kern="1200" dirty="0" smtClean="0">
                          <a:solidFill>
                            <a:schemeClr val="tx1"/>
                          </a:solidFill>
                          <a:latin typeface="+mn-ea"/>
                          <a:ea typeface="+mn-ea"/>
                          <a:cs typeface="Arial" charset="0"/>
                        </a:rPr>
                        <a:t>发现阶段</a:t>
                      </a:r>
                    </a:p>
                  </a:txBody>
                  <a:tcPr marL="106677" marR="106677" marT="53343" marB="5334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10000"/>
                        </a:lnSpc>
                        <a:spcBef>
                          <a:spcPct val="30000"/>
                        </a:spcBef>
                        <a:spcAft>
                          <a:spcPct val="0"/>
                        </a:spcAft>
                        <a:buClr>
                          <a:srgbClr val="808080"/>
                        </a:buClr>
                        <a:buSzPct val="60000"/>
                        <a:buFont typeface="Wingdings" pitchFamily="2" charset="2"/>
                        <a:buNone/>
                        <a:tabLst/>
                        <a:defRPr/>
                      </a:pPr>
                      <a:r>
                        <a:rPr lang="zh-CN" altLang="en-US" sz="1900" b="0" i="0" kern="1200" dirty="0" smtClean="0">
                          <a:solidFill>
                            <a:schemeClr val="tx1"/>
                          </a:solidFill>
                          <a:latin typeface="+mn-ea"/>
                          <a:ea typeface="+mn-ea"/>
                          <a:cs typeface="+mn-cs"/>
                        </a:rPr>
                        <a:t>获取对方以太网地址，以及确定唯一的</a:t>
                      </a:r>
                      <a:r>
                        <a:rPr lang="en-US" altLang="zh-CN" sz="1900" b="0" i="0" kern="1200" dirty="0" smtClean="0">
                          <a:solidFill>
                            <a:schemeClr val="tx1"/>
                          </a:solidFill>
                          <a:latin typeface="+mn-ea"/>
                          <a:ea typeface="+mn-ea"/>
                          <a:cs typeface="+mn-cs"/>
                        </a:rPr>
                        <a:t>PPPoE</a:t>
                      </a:r>
                      <a:r>
                        <a:rPr lang="zh-CN" altLang="en-US" sz="1900" b="0" i="0" kern="1200" dirty="0" smtClean="0">
                          <a:solidFill>
                            <a:schemeClr val="tx1"/>
                          </a:solidFill>
                          <a:latin typeface="+mn-ea"/>
                          <a:ea typeface="+mn-ea"/>
                          <a:cs typeface="+mn-cs"/>
                        </a:rPr>
                        <a:t>会话。</a:t>
                      </a:r>
                      <a:endParaRPr lang="zh-CN" altLang="en-US" sz="1600" dirty="0" smtClean="0">
                        <a:latin typeface="+mn-ea"/>
                        <a:ea typeface="+mn-ea"/>
                      </a:endParaRPr>
                    </a:p>
                  </a:txBody>
                  <a:tcPr marL="106677" marR="106677" marT="53343" marB="5334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9038">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kern="1200" dirty="0" smtClean="0">
                          <a:solidFill>
                            <a:schemeClr val="tx1"/>
                          </a:solidFill>
                          <a:latin typeface="+mn-ea"/>
                          <a:ea typeface="+mn-ea"/>
                          <a:cs typeface="Arial" charset="0"/>
                        </a:rPr>
                        <a:t>会话阶段</a:t>
                      </a:r>
                    </a:p>
                  </a:txBody>
                  <a:tcPr marL="106677" marR="106677" marT="53343" marB="5334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i="0" kern="1200" dirty="0" smtClean="0">
                          <a:solidFill>
                            <a:schemeClr val="tx1"/>
                          </a:solidFill>
                          <a:latin typeface="+mn-ea"/>
                          <a:ea typeface="+mn-ea"/>
                          <a:cs typeface="+mn-cs"/>
                        </a:rPr>
                        <a:t>包含两部分：</a:t>
                      </a:r>
                      <a:r>
                        <a:rPr lang="en-US" altLang="zh-CN" sz="1900" b="0" i="0" kern="1200" dirty="0" smtClean="0">
                          <a:solidFill>
                            <a:schemeClr val="tx1"/>
                          </a:solidFill>
                          <a:latin typeface="+mn-ea"/>
                          <a:ea typeface="+mn-ea"/>
                          <a:cs typeface="+mn-cs"/>
                        </a:rPr>
                        <a:t>PPP</a:t>
                      </a:r>
                      <a:r>
                        <a:rPr lang="zh-CN" altLang="en-US" sz="1900" b="0" i="0" kern="1200" dirty="0" smtClean="0">
                          <a:solidFill>
                            <a:schemeClr val="tx1"/>
                          </a:solidFill>
                          <a:latin typeface="+mn-ea"/>
                          <a:ea typeface="+mn-ea"/>
                          <a:cs typeface="+mn-cs"/>
                        </a:rPr>
                        <a:t>协商阶段和</a:t>
                      </a:r>
                      <a:r>
                        <a:rPr lang="en-US" altLang="zh-CN" sz="1900" b="0" i="0" kern="1200" dirty="0" smtClean="0">
                          <a:solidFill>
                            <a:schemeClr val="tx1"/>
                          </a:solidFill>
                          <a:latin typeface="+mn-ea"/>
                          <a:ea typeface="+mn-ea"/>
                          <a:cs typeface="+mn-cs"/>
                        </a:rPr>
                        <a:t>PPP</a:t>
                      </a:r>
                      <a:r>
                        <a:rPr lang="zh-CN" altLang="en-US" sz="1900" b="0" i="0" kern="1200" dirty="0" smtClean="0">
                          <a:solidFill>
                            <a:schemeClr val="tx1"/>
                          </a:solidFill>
                          <a:latin typeface="+mn-ea"/>
                          <a:ea typeface="+mn-ea"/>
                          <a:cs typeface="+mn-cs"/>
                        </a:rPr>
                        <a:t>报文传输阶段。</a:t>
                      </a:r>
                      <a:endParaRPr lang="zh-CN" altLang="en-US" sz="1600" b="0" kern="1200" dirty="0" smtClean="0">
                        <a:solidFill>
                          <a:schemeClr val="tx1"/>
                        </a:solidFill>
                        <a:latin typeface="+mn-ea"/>
                        <a:ea typeface="+mn-ea"/>
                        <a:cs typeface="Arial" charset="0"/>
                      </a:endParaRPr>
                    </a:p>
                  </a:txBody>
                  <a:tcPr marL="106677" marR="106677" marT="53343" marB="5334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355">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kern="1200" dirty="0" smtClean="0">
                          <a:solidFill>
                            <a:schemeClr val="tx1"/>
                          </a:solidFill>
                          <a:latin typeface="+mn-ea"/>
                          <a:ea typeface="+mn-ea"/>
                          <a:cs typeface="Arial" charset="0"/>
                        </a:rPr>
                        <a:t>会话终结阶段</a:t>
                      </a:r>
                    </a:p>
                  </a:txBody>
                  <a:tcPr marL="106677" marR="106677" marT="53343" marB="5334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zh-CN" altLang="en-US" sz="1900" b="0" i="0" kern="1200" dirty="0" smtClean="0">
                          <a:solidFill>
                            <a:schemeClr val="tx1"/>
                          </a:solidFill>
                          <a:latin typeface="+mn-ea"/>
                          <a:ea typeface="+mn-ea"/>
                          <a:cs typeface="+mn-cs"/>
                        </a:rPr>
                        <a:t>会话建立以后的任意时刻，发送报文结束</a:t>
                      </a:r>
                      <a:r>
                        <a:rPr lang="en-US" altLang="zh-CN" sz="1900" b="0" i="0" kern="1200" dirty="0" smtClean="0">
                          <a:solidFill>
                            <a:schemeClr val="tx1"/>
                          </a:solidFill>
                          <a:latin typeface="+mn-ea"/>
                          <a:ea typeface="+mn-ea"/>
                          <a:cs typeface="+mn-cs"/>
                        </a:rPr>
                        <a:t>PPPoE</a:t>
                      </a:r>
                      <a:r>
                        <a:rPr lang="zh-CN" altLang="en-US" sz="1900" b="0" i="0" kern="1200" dirty="0" smtClean="0">
                          <a:solidFill>
                            <a:schemeClr val="tx1"/>
                          </a:solidFill>
                          <a:latin typeface="+mn-ea"/>
                          <a:ea typeface="+mn-ea"/>
                          <a:cs typeface="+mn-cs"/>
                        </a:rPr>
                        <a:t>会话。</a:t>
                      </a:r>
                      <a:endParaRPr lang="zh-CN" altLang="en-US" sz="1600" b="0" kern="1200" dirty="0" smtClean="0">
                        <a:solidFill>
                          <a:schemeClr val="tx1"/>
                        </a:solidFill>
                        <a:latin typeface="+mn-ea"/>
                        <a:ea typeface="+mn-ea"/>
                        <a:cs typeface="Arial" charset="0"/>
                      </a:endParaRPr>
                    </a:p>
                  </a:txBody>
                  <a:tcPr marL="106677" marR="106677" marT="53343" marB="5334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42392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9"/>
          <p:cNvSpPr>
            <a:spLocks noGrp="1"/>
          </p:cNvSpPr>
          <p:nvPr>
            <p:ph type="title"/>
          </p:nvPr>
        </p:nvSpPr>
        <p:spPr/>
        <p:txBody>
          <a:bodyPr/>
          <a:lstStyle/>
          <a:p>
            <a:r>
              <a:rPr lang="en-US" altLang="zh-CN" smtClean="0"/>
              <a:t>PPPoE</a:t>
            </a:r>
            <a:r>
              <a:rPr lang="zh-CN" altLang="en-US" smtClean="0"/>
              <a:t>协议报文</a:t>
            </a:r>
            <a:endParaRPr lang="zh-CN" altLang="en-US" dirty="0" smtClean="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PPPoE</a:t>
            </a:r>
            <a:r>
              <a:rPr lang="zh-CN" altLang="en-US" dirty="0" smtClean="0"/>
              <a:t>通过这五种类型的报文来建立和终结</a:t>
            </a:r>
            <a:r>
              <a:rPr lang="en-US" altLang="zh-CN" dirty="0" err="1" smtClean="0"/>
              <a:t>PPPoE</a:t>
            </a:r>
            <a:r>
              <a:rPr lang="zh-CN" altLang="en-US" dirty="0" smtClean="0"/>
              <a:t>会话。</a:t>
            </a:r>
            <a:endParaRPr lang="en-US" altLang="zh-CN" dirty="0" smtClean="0"/>
          </a:p>
          <a:p>
            <a:endParaRPr lang="zh-CN" altLang="en-US" dirty="0"/>
          </a:p>
        </p:txBody>
      </p:sp>
      <p:graphicFrame>
        <p:nvGraphicFramePr>
          <p:cNvPr id="18" name="内容占位符 4"/>
          <p:cNvGraphicFramePr>
            <a:graphicFrameLocks/>
          </p:cNvGraphicFramePr>
          <p:nvPr>
            <p:extLst>
              <p:ext uri="{D42A27DB-BD31-4B8C-83A1-F6EECF244321}">
                <p14:modId xmlns:p14="http://schemas.microsoft.com/office/powerpoint/2010/main" val="3848485277"/>
              </p:ext>
            </p:extLst>
          </p:nvPr>
        </p:nvGraphicFramePr>
        <p:xfrm>
          <a:off x="2782889" y="1844676"/>
          <a:ext cx="6624637" cy="2755907"/>
        </p:xfrm>
        <a:graphic>
          <a:graphicData uri="http://schemas.openxmlformats.org/drawingml/2006/table">
            <a:tbl>
              <a:tblPr firstRow="1" bandRow="1">
                <a:tableStyleId>{5940675A-B579-460E-94D1-54222C63F5DA}</a:tableStyleId>
              </a:tblPr>
              <a:tblGrid>
                <a:gridCol w="2378019"/>
                <a:gridCol w="4246618"/>
              </a:tblGrid>
              <a:tr h="365735">
                <a:tc>
                  <a:txBody>
                    <a:bodyPr/>
                    <a:lstStyle/>
                    <a:p>
                      <a:pPr algn="ctr"/>
                      <a:r>
                        <a:rPr lang="zh-CN" altLang="en-US" sz="1800" b="0" dirty="0" smtClean="0">
                          <a:solidFill>
                            <a:schemeClr val="bg1"/>
                          </a:solidFill>
                          <a:latin typeface="微软雅黑" panose="020B0503020204020204" pitchFamily="34" charset="-122"/>
                          <a:ea typeface="微软雅黑" panose="020B0503020204020204" pitchFamily="34" charset="-122"/>
                          <a:cs typeface="Arial" pitchFamily="34" charset="0"/>
                        </a:rPr>
                        <a:t>类型</a:t>
                      </a:r>
                      <a:endParaRPr lang="zh-CN" altLang="en-US" sz="1800" b="0" dirty="0">
                        <a:solidFill>
                          <a:schemeClr val="bg1"/>
                        </a:solidFill>
                        <a:latin typeface="微软雅黑" panose="020B0503020204020204" pitchFamily="34" charset="-122"/>
                        <a:ea typeface="微软雅黑" panose="020B0503020204020204" pitchFamily="34" charset="-122"/>
                        <a:cs typeface="Arial" pitchFamily="34"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800" dirty="0" smtClean="0">
                          <a:solidFill>
                            <a:schemeClr val="bg1"/>
                          </a:solidFill>
                          <a:latin typeface="微软雅黑" panose="020B0503020204020204" pitchFamily="34" charset="-122"/>
                          <a:ea typeface="微软雅黑" panose="020B0503020204020204" pitchFamily="34" charset="-122"/>
                          <a:cs typeface="Arial" pitchFamily="34" charset="0"/>
                        </a:rPr>
                        <a:t>描述</a:t>
                      </a:r>
                      <a:endParaRPr lang="zh-CN" altLang="en-US" sz="1800" dirty="0">
                        <a:solidFill>
                          <a:schemeClr val="bg1"/>
                        </a:solidFill>
                        <a:latin typeface="微软雅黑" panose="020B0503020204020204" pitchFamily="34" charset="-122"/>
                        <a:ea typeface="微软雅黑" panose="020B0503020204020204" pitchFamily="34" charset="-122"/>
                        <a:cs typeface="Arial" pitchFamily="34"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457811">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smtClean="0">
                          <a:solidFill>
                            <a:schemeClr val="tx1"/>
                          </a:solidFill>
                          <a:latin typeface="微软雅黑" panose="020B0503020204020204" pitchFamily="34" charset="-122"/>
                          <a:ea typeface="微软雅黑" panose="020B0503020204020204" pitchFamily="34" charset="-122"/>
                          <a:cs typeface="Arial" charset="0"/>
                        </a:rPr>
                        <a:t>PADI</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defRPr/>
                      </a:pP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smtClean="0">
                          <a:solidFill>
                            <a:schemeClr val="tx1"/>
                          </a:solidFill>
                          <a:effectLst/>
                          <a:latin typeface="微软雅黑" panose="020B0503020204020204" pitchFamily="34" charset="-122"/>
                          <a:ea typeface="微软雅黑" panose="020B0503020204020204" pitchFamily="34" charset="-122"/>
                          <a:cs typeface="+mn-cs"/>
                        </a:rPr>
                        <a:t>发现初始报文</a:t>
                      </a:r>
                      <a:endParaRPr lang="zh-CN" altLang="en-US" sz="1600" dirty="0" smtClean="0">
                        <a:latin typeface="微软雅黑" panose="020B0503020204020204" pitchFamily="34" charset="-122"/>
                        <a:ea typeface="微软雅黑" panose="020B0503020204020204" pitchFamily="34" charset="-122"/>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5437">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smtClean="0">
                          <a:solidFill>
                            <a:schemeClr val="tx1"/>
                          </a:solidFill>
                          <a:latin typeface="微软雅黑" panose="020B0503020204020204" pitchFamily="34" charset="-122"/>
                          <a:ea typeface="微软雅黑" panose="020B0503020204020204" pitchFamily="34" charset="-122"/>
                          <a:cs typeface="Arial" charset="0"/>
                        </a:rPr>
                        <a:t>PADO</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smtClean="0">
                          <a:solidFill>
                            <a:schemeClr val="tx1"/>
                          </a:solidFill>
                          <a:effectLst/>
                          <a:latin typeface="微软雅黑" panose="020B0503020204020204" pitchFamily="34" charset="-122"/>
                          <a:ea typeface="微软雅黑" panose="020B0503020204020204" pitchFamily="34" charset="-122"/>
                          <a:cs typeface="+mn-cs"/>
                        </a:rPr>
                        <a:t>发现提供报文</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5437">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smtClean="0">
                          <a:solidFill>
                            <a:schemeClr val="tx1"/>
                          </a:solidFill>
                          <a:latin typeface="微软雅黑" panose="020B0503020204020204" pitchFamily="34" charset="-122"/>
                          <a:ea typeface="微软雅黑" panose="020B0503020204020204" pitchFamily="34" charset="-122"/>
                          <a:cs typeface="Arial" charset="0"/>
                        </a:rPr>
                        <a:t>PADR</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smtClean="0">
                          <a:solidFill>
                            <a:schemeClr val="tx1"/>
                          </a:solidFill>
                          <a:effectLst/>
                          <a:latin typeface="微软雅黑" panose="020B0503020204020204" pitchFamily="34" charset="-122"/>
                          <a:ea typeface="微软雅黑" panose="020B0503020204020204" pitchFamily="34" charset="-122"/>
                          <a:cs typeface="+mn-cs"/>
                        </a:rPr>
                        <a:t>发现请求报文</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444">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smtClean="0">
                          <a:solidFill>
                            <a:schemeClr val="tx1"/>
                          </a:solidFill>
                          <a:latin typeface="微软雅黑" panose="020B0503020204020204" pitchFamily="34" charset="-122"/>
                          <a:ea typeface="微软雅黑" panose="020B0503020204020204" pitchFamily="34" charset="-122"/>
                          <a:cs typeface="Arial" charset="0"/>
                        </a:rPr>
                        <a:t>PADS</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smtClean="0">
                          <a:solidFill>
                            <a:schemeClr val="tx1"/>
                          </a:solidFill>
                          <a:effectLst/>
                          <a:latin typeface="微软雅黑" panose="020B0503020204020204" pitchFamily="34" charset="-122"/>
                          <a:ea typeface="微软雅黑" panose="020B0503020204020204" pitchFamily="34" charset="-122"/>
                          <a:cs typeface="+mn-cs"/>
                        </a:rPr>
                        <a:t>发现会话确认报文</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38">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b="0" kern="1200" dirty="0" smtClean="0">
                          <a:solidFill>
                            <a:schemeClr val="tx1"/>
                          </a:solidFill>
                          <a:latin typeface="微软雅黑" panose="020B0503020204020204" pitchFamily="34" charset="-122"/>
                          <a:ea typeface="微软雅黑" panose="020B0503020204020204" pitchFamily="34" charset="-122"/>
                          <a:cs typeface="Arial" charset="0"/>
                        </a:rPr>
                        <a:t>PADT</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itchFamily="2" charset="2"/>
                        <a:buNone/>
                        <a:tabLst/>
                      </a:pP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PPPoE</a:t>
                      </a:r>
                      <a:r>
                        <a:rPr lang="zh-CN" altLang="zh-CN" sz="1600" kern="1200" dirty="0" smtClean="0">
                          <a:solidFill>
                            <a:schemeClr val="tx1"/>
                          </a:solidFill>
                          <a:effectLst/>
                          <a:latin typeface="微软雅黑" panose="020B0503020204020204" pitchFamily="34" charset="-122"/>
                          <a:ea typeface="微软雅黑" panose="020B0503020204020204" pitchFamily="34" charset="-122"/>
                          <a:cs typeface="+mn-cs"/>
                        </a:rPr>
                        <a:t>发现终止报文</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charset="0"/>
                      </a:endParaRPr>
                    </a:p>
                  </a:txBody>
                  <a:tcPr marT="45710" marB="4571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5859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9"/>
          <p:cNvSpPr>
            <a:spLocks noGrp="1"/>
          </p:cNvSpPr>
          <p:nvPr>
            <p:ph type="title"/>
          </p:nvPr>
        </p:nvSpPr>
        <p:spPr/>
        <p:txBody>
          <a:bodyPr/>
          <a:lstStyle/>
          <a:p>
            <a:r>
              <a:rPr lang="en-US" altLang="zh-CN" smtClean="0"/>
              <a:t>PPPoE</a:t>
            </a:r>
            <a:r>
              <a:rPr lang="zh-CN" altLang="en-US" smtClean="0"/>
              <a:t>发现阶段</a:t>
            </a:r>
            <a:endParaRPr lang="en-US" altLang="zh-CN" dirty="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客户端通过广播发送</a:t>
            </a:r>
            <a:r>
              <a:rPr lang="en-US" altLang="zh-CN" dirty="0" smtClean="0"/>
              <a:t>PADI</a:t>
            </a:r>
            <a:r>
              <a:rPr lang="zh-CN" altLang="en-US" dirty="0" smtClean="0"/>
              <a:t>报文来发现接入服务器。</a:t>
            </a:r>
            <a:endParaRPr lang="en-US" altLang="zh-CN" dirty="0" smtClean="0"/>
          </a:p>
          <a:p>
            <a:endParaRPr lang="zh-CN" altLang="en-US" dirty="0"/>
          </a:p>
        </p:txBody>
      </p:sp>
      <p:cxnSp>
        <p:nvCxnSpPr>
          <p:cNvPr id="24580" name="直接连接符 15"/>
          <p:cNvCxnSpPr>
            <a:cxnSpLocks noChangeShapeType="1"/>
          </p:cNvCxnSpPr>
          <p:nvPr/>
        </p:nvCxnSpPr>
        <p:spPr bwMode="auto">
          <a:xfrm flipH="1">
            <a:off x="3162300" y="3500439"/>
            <a:ext cx="237013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81" name="直接连接符 15"/>
          <p:cNvCxnSpPr>
            <a:cxnSpLocks noChangeShapeType="1"/>
          </p:cNvCxnSpPr>
          <p:nvPr/>
        </p:nvCxnSpPr>
        <p:spPr bwMode="auto">
          <a:xfrm flipH="1">
            <a:off x="6192839" y="3500439"/>
            <a:ext cx="2370137"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82" name="直接连接符 15"/>
          <p:cNvCxnSpPr>
            <a:cxnSpLocks noChangeShapeType="1"/>
          </p:cNvCxnSpPr>
          <p:nvPr/>
        </p:nvCxnSpPr>
        <p:spPr bwMode="auto">
          <a:xfrm flipH="1">
            <a:off x="6042026" y="2208214"/>
            <a:ext cx="2232025" cy="1220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83" name="直接连接符 15"/>
          <p:cNvCxnSpPr>
            <a:cxnSpLocks noChangeShapeType="1"/>
          </p:cNvCxnSpPr>
          <p:nvPr/>
        </p:nvCxnSpPr>
        <p:spPr bwMode="auto">
          <a:xfrm>
            <a:off x="6115051" y="3644901"/>
            <a:ext cx="2303463" cy="12239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87" name="直接箭头连接符 24"/>
          <p:cNvCxnSpPr>
            <a:cxnSpLocks noChangeShapeType="1"/>
          </p:cNvCxnSpPr>
          <p:nvPr/>
        </p:nvCxnSpPr>
        <p:spPr bwMode="auto">
          <a:xfrm flipH="1">
            <a:off x="3810001" y="3286125"/>
            <a:ext cx="936625" cy="1588"/>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4588" name="Text Box 39"/>
          <p:cNvSpPr txBox="1">
            <a:spLocks noChangeArrowheads="1"/>
          </p:cNvSpPr>
          <p:nvPr/>
        </p:nvSpPr>
        <p:spPr bwMode="auto">
          <a:xfrm>
            <a:off x="3996156" y="2997201"/>
            <a:ext cx="5373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PADI</a:t>
            </a:r>
          </a:p>
        </p:txBody>
      </p:sp>
      <p:cxnSp>
        <p:nvCxnSpPr>
          <p:cNvPr id="24589" name="直接箭头连接符 24"/>
          <p:cNvCxnSpPr>
            <a:cxnSpLocks noChangeShapeType="1"/>
          </p:cNvCxnSpPr>
          <p:nvPr/>
        </p:nvCxnSpPr>
        <p:spPr bwMode="auto">
          <a:xfrm flipH="1">
            <a:off x="6843714" y="2420938"/>
            <a:ext cx="765175" cy="361950"/>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4590" name="Text Box 39"/>
          <p:cNvSpPr txBox="1">
            <a:spLocks noChangeArrowheads="1"/>
          </p:cNvSpPr>
          <p:nvPr/>
        </p:nvSpPr>
        <p:spPr bwMode="auto">
          <a:xfrm rot="-1656362">
            <a:off x="6850063" y="2312989"/>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PADI</a:t>
            </a:r>
          </a:p>
        </p:txBody>
      </p:sp>
      <p:cxnSp>
        <p:nvCxnSpPr>
          <p:cNvPr id="24591" name="直接箭头连接符 24"/>
          <p:cNvCxnSpPr>
            <a:cxnSpLocks noChangeShapeType="1"/>
          </p:cNvCxnSpPr>
          <p:nvPr/>
        </p:nvCxnSpPr>
        <p:spPr bwMode="auto">
          <a:xfrm flipH="1">
            <a:off x="7123114" y="3414714"/>
            <a:ext cx="719137" cy="1587"/>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4592" name="Text Box 39"/>
          <p:cNvSpPr txBox="1">
            <a:spLocks noChangeArrowheads="1"/>
          </p:cNvSpPr>
          <p:nvPr/>
        </p:nvSpPr>
        <p:spPr bwMode="auto">
          <a:xfrm>
            <a:off x="7191794" y="3125788"/>
            <a:ext cx="5373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PADI</a:t>
            </a:r>
          </a:p>
        </p:txBody>
      </p:sp>
      <p:cxnSp>
        <p:nvCxnSpPr>
          <p:cNvPr id="24593" name="直接箭头连接符 24"/>
          <p:cNvCxnSpPr>
            <a:cxnSpLocks noChangeShapeType="1"/>
          </p:cNvCxnSpPr>
          <p:nvPr/>
        </p:nvCxnSpPr>
        <p:spPr bwMode="auto">
          <a:xfrm flipH="1" flipV="1">
            <a:off x="7097713" y="4024314"/>
            <a:ext cx="673100" cy="384175"/>
          </a:xfrm>
          <a:prstGeom prst="straightConnector1">
            <a:avLst/>
          </a:prstGeom>
          <a:noFill/>
          <a:ln w="28575"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24594" name="Text Box 39"/>
          <p:cNvSpPr txBox="1">
            <a:spLocks noChangeArrowheads="1"/>
          </p:cNvSpPr>
          <p:nvPr/>
        </p:nvSpPr>
        <p:spPr bwMode="auto">
          <a:xfrm rot="1706961">
            <a:off x="7227888" y="3943351"/>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PADI</a:t>
            </a:r>
          </a:p>
        </p:txBody>
      </p:sp>
      <p:sp>
        <p:nvSpPr>
          <p:cNvPr id="24595" name="Text Box 39"/>
          <p:cNvSpPr txBox="1">
            <a:spLocks noChangeArrowheads="1"/>
          </p:cNvSpPr>
          <p:nvPr/>
        </p:nvSpPr>
        <p:spPr bwMode="auto">
          <a:xfrm>
            <a:off x="5595939" y="2852739"/>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SWA</a:t>
            </a:r>
          </a:p>
        </p:txBody>
      </p:sp>
      <p:sp>
        <p:nvSpPr>
          <p:cNvPr id="24599" name="Rectangle 484"/>
          <p:cNvSpPr>
            <a:spLocks noChangeAspect="1" noChangeArrowheads="1"/>
          </p:cNvSpPr>
          <p:nvPr/>
        </p:nvSpPr>
        <p:spPr bwMode="auto">
          <a:xfrm>
            <a:off x="7967664" y="155733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A</a:t>
            </a:r>
          </a:p>
        </p:txBody>
      </p:sp>
      <p:sp>
        <p:nvSpPr>
          <p:cNvPr id="24600" name="Rectangle 484"/>
          <p:cNvSpPr>
            <a:spLocks noChangeAspect="1" noChangeArrowheads="1"/>
          </p:cNvSpPr>
          <p:nvPr/>
        </p:nvSpPr>
        <p:spPr bwMode="auto">
          <a:xfrm>
            <a:off x="7967664" y="2852739"/>
            <a:ext cx="1431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B</a:t>
            </a:r>
          </a:p>
        </p:txBody>
      </p:sp>
      <p:sp>
        <p:nvSpPr>
          <p:cNvPr id="24601" name="Rectangle 484"/>
          <p:cNvSpPr>
            <a:spLocks noChangeAspect="1" noChangeArrowheads="1"/>
          </p:cNvSpPr>
          <p:nvPr/>
        </p:nvSpPr>
        <p:spPr bwMode="auto">
          <a:xfrm>
            <a:off x="7967664" y="4294188"/>
            <a:ext cx="1431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C </a:t>
            </a:r>
          </a:p>
        </p:txBody>
      </p:sp>
      <p:sp>
        <p:nvSpPr>
          <p:cNvPr id="24602" name="Text Box 39"/>
          <p:cNvSpPr txBox="1">
            <a:spLocks noChangeArrowheads="1"/>
          </p:cNvSpPr>
          <p:nvPr/>
        </p:nvSpPr>
        <p:spPr bwMode="auto">
          <a:xfrm>
            <a:off x="2820989" y="28527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RTA</a:t>
            </a:r>
          </a:p>
        </p:txBody>
      </p:sp>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61591" y="3209796"/>
            <a:ext cx="852077" cy="625310"/>
          </a:xfrm>
          <a:prstGeom prst="rect">
            <a:avLst/>
          </a:prstGeom>
        </p:spPr>
      </p:pic>
      <p:pic>
        <p:nvPicPr>
          <p:cNvPr id="33" name="图片 32" descr="接入交换机.png"/>
          <p:cNvPicPr>
            <a:picLocks noChangeAspect="1"/>
          </p:cNvPicPr>
          <p:nvPr/>
        </p:nvPicPr>
        <p:blipFill>
          <a:blip r:embed="rId4" cstate="print"/>
          <a:stretch>
            <a:fillRect/>
          </a:stretch>
        </p:blipFill>
        <p:spPr>
          <a:xfrm>
            <a:off x="5470664" y="3182989"/>
            <a:ext cx="811600" cy="664036"/>
          </a:xfrm>
          <a:prstGeom prst="rect">
            <a:avLst/>
          </a:prstGeom>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1849796"/>
            <a:ext cx="852077" cy="625310"/>
          </a:xfrm>
          <a:prstGeom prst="rect">
            <a:avLst/>
          </a:prstGeom>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1" y="3160176"/>
            <a:ext cx="852077" cy="625310"/>
          </a:xfrm>
          <a:prstGeom prst="rect">
            <a:avLst/>
          </a:prstGeom>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4050" y="4551882"/>
            <a:ext cx="852077" cy="625310"/>
          </a:xfrm>
          <a:prstGeom prst="rect">
            <a:avLst/>
          </a:prstGeom>
        </p:spPr>
      </p:pic>
    </p:spTree>
    <p:extLst>
      <p:ext uri="{BB962C8B-B14F-4D97-AF65-F5344CB8AC3E}">
        <p14:creationId xmlns:p14="http://schemas.microsoft.com/office/powerpoint/2010/main" val="573790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E3093B-232B-4C15-AB25-7F1FBE134870}">
  <ds:schemaRefs>
    <ds:schemaRef ds:uri="http://schemas.microsoft.com/office/2006/metadata/properties"/>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65402</TotalTime>
  <Words>2488</Words>
  <Application>Microsoft Office PowerPoint</Application>
  <PresentationFormat>宽屏</PresentationFormat>
  <Paragraphs>328</Paragraphs>
  <Slides>21</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MS PGothic</vt:lpstr>
      <vt:lpstr>黑体</vt:lpstr>
      <vt:lpstr>宋体</vt:lpstr>
      <vt:lpstr>微软雅黑</vt:lpstr>
      <vt:lpstr>Arial</vt:lpstr>
      <vt:lpstr>Calibri</vt:lpstr>
      <vt:lpstr>Courier New</vt:lpstr>
      <vt:lpstr>FrutigerNext LT Bold</vt:lpstr>
      <vt:lpstr>FrutigerNext LT Light</vt:lpstr>
      <vt:lpstr>FrutigerNext LT Medium</vt:lpstr>
      <vt:lpstr>FrutigerNext LT Regular</vt:lpstr>
      <vt:lpstr>Wingdings</vt:lpstr>
      <vt:lpstr>培训与认证部-母版</vt:lpstr>
      <vt:lpstr>PPPoE原理和配置</vt:lpstr>
      <vt:lpstr>PowerPoint 演示文稿</vt:lpstr>
      <vt:lpstr>PowerPoint 演示文稿</vt:lpstr>
      <vt:lpstr>DSL应用场景</vt:lpstr>
      <vt:lpstr>PPPoE在DSL中的应用</vt:lpstr>
      <vt:lpstr>PPPoE报文</vt:lpstr>
      <vt:lpstr>PPPoE会话建立过程</vt:lpstr>
      <vt:lpstr>PPPoE协议报文</vt:lpstr>
      <vt:lpstr>PPPoE发现阶段</vt:lpstr>
      <vt:lpstr>PPPoE发现阶段</vt:lpstr>
      <vt:lpstr>PPPoE发现阶段</vt:lpstr>
      <vt:lpstr>PPPoE发现阶段</vt:lpstr>
      <vt:lpstr>PPPoE会话阶段</vt:lpstr>
      <vt:lpstr>PPPoE会话终结</vt:lpstr>
      <vt:lpstr>PPPoE会话建立过程</vt:lpstr>
      <vt:lpstr>PPPoE配置</vt:lpstr>
      <vt:lpstr>PPPoE配置</vt:lpstr>
      <vt:lpstr>配置验证</vt:lpstr>
      <vt:lpstr>配置验证</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姜静</cp:lastModifiedBy>
  <cp:revision>2488</cp:revision>
  <dcterms:created xsi:type="dcterms:W3CDTF">2003-08-21T06:48:56Z</dcterms:created>
  <dcterms:modified xsi:type="dcterms:W3CDTF">2019-03-25T01:54:54Z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(3)1k5uzxoOk+isztRcvwlE1E/pHvkHY1vFzdwcGWXQsfJCrB/FNY8CKj5UKKP3KXWZNyWVKA2Y
pFj9Le+CkYA5FxSCiozICcsez4EK90NDkHdAAWf5phYEkmY7Gj03V0VDfWVMwvFR/PHpM2Be
8P7cOY9LhAprKrEpRpNQN6aje1d5AsTPZykWD0wxLgnUV5RajDiEa9kMxjoKojOrvwl7X4Tp
HfQNSGrEsP3h4V4FEE</vt:lpwstr>
  </property>
  <property fmtid="{D5CDD505-2E9C-101B-9397-08002B2CF9AE}" pid="18" name="_2015_ms_pID_7253431">
    <vt:lpwstr>oQjUoTvXiVevDiPiwlP0X62OCfZQ9ks/FNhX4KlmzORUlIoEaB4BQp
KEqWlRpIR/rsTw+99A6gxmNs++e9BB4IjSyA3fxeHzJBAyFOUSOClbKS/SBKlaqgbc6PKZjB
Rb03InNKygVYLpWPbsa1dXD8DrDeu5HbkqwJOEw31xGVq1aMGoDDOHV2N35DTjgfQCqCeb5K
bQoKQ/BULpFJ2vzQ2f41JsW+S9C8BHdcQqT2</vt:lpwstr>
  </property>
  <property fmtid="{D5CDD505-2E9C-101B-9397-08002B2CF9AE}" pid="19" name="_2015_ms_pID_7253432">
    <vt:lpwstr>vXXQvgr6JtdP5HWH/Cne7K4ujUcYEhfCysXe
DBj+5ULvU/TTaiG8o9eBgym+7Tykow==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