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1" r:id="rId4"/>
  </p:sldMasterIdLst>
  <p:notesMasterIdLst>
    <p:notesMasterId r:id="rId39"/>
  </p:notesMasterIdLst>
  <p:handoutMasterIdLst>
    <p:handoutMasterId r:id="rId40"/>
  </p:handoutMasterIdLst>
  <p:sldIdLst>
    <p:sldId id="256" r:id="rId5"/>
    <p:sldId id="257" r:id="rId6"/>
    <p:sldId id="258" r:id="rId7"/>
    <p:sldId id="259" r:id="rId8"/>
    <p:sldId id="260" r:id="rId9"/>
    <p:sldId id="289" r:id="rId10"/>
    <p:sldId id="261" r:id="rId11"/>
    <p:sldId id="262" r:id="rId12"/>
    <p:sldId id="263" r:id="rId13"/>
    <p:sldId id="264" r:id="rId14"/>
    <p:sldId id="265" r:id="rId15"/>
    <p:sldId id="266" r:id="rId16"/>
    <p:sldId id="267" r:id="rId17"/>
    <p:sldId id="290" r:id="rId18"/>
    <p:sldId id="268" r:id="rId19"/>
    <p:sldId id="269" r:id="rId20"/>
    <p:sldId id="270" r:id="rId21"/>
    <p:sldId id="271" r:id="rId22"/>
    <p:sldId id="272" r:id="rId23"/>
    <p:sldId id="273"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x="9144000" cy="6858000" type="screen4x3"/>
  <p:notesSz cx="7315200" cy="9601200"/>
  <p:embeddedFontLst>
    <p:embeddedFont>
      <p:font typeface="Candara" panose="020E0502030303020204" pitchFamily="34" charset="0"/>
      <p:regular r:id="rId41"/>
      <p:bold r:id="rId42"/>
      <p:italic r:id="rId43"/>
      <p:boldItalic r:id="rId44"/>
    </p:embeddedFont>
    <p:embeddedFont>
      <p:font typeface="Calibri" panose="020F0502020204030204" pitchFamily="34" charset="0"/>
      <p:regular r:id="rId45"/>
      <p:bold r:id="rId46"/>
      <p:italic r:id="rId47"/>
      <p:boldItalic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68" autoAdjust="0"/>
    <p:restoredTop sz="68784" autoAdjust="0"/>
  </p:normalViewPr>
  <p:slideViewPr>
    <p:cSldViewPr snapToGrid="0" showGuides="1">
      <p:cViewPr>
        <p:scale>
          <a:sx n="50" d="100"/>
          <a:sy n="50" d="100"/>
        </p:scale>
        <p:origin x="-1842" y="-60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50" d="100"/>
          <a:sy n="50" d="100"/>
        </p:scale>
        <p:origin x="-2886" y="-19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1.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4.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4.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8/10/2016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2019166" y="606396"/>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IN" sz="1300" b="1" dirty="0" smtClean="0">
                <a:latin typeface="Arial" panose="020B0604020202020204" pitchFamily="34" charset="0"/>
                <a:cs typeface="Arial" panose="020B0604020202020204" pitchFamily="34" charset="0"/>
              </a:rPr>
              <a:t>Oracle Basics		     Data Query Language (The Select Statement)</a:t>
            </a:r>
            <a:r>
              <a:rPr lang="en-US" sz="1300" b="1" dirty="0" smtClean="0">
                <a:latin typeface="Arial" panose="020B0604020202020204" pitchFamily="34" charset="0"/>
                <a:cs typeface="Arial" panose="020B0604020202020204" pitchFamily="34" charset="0"/>
              </a:rPr>
              <a:t>		</a:t>
            </a:r>
            <a:endParaRPr lang="en-US" b="1" dirty="0">
              <a:latin typeface="Arial" panose="020B0604020202020204" pitchFamily="34" charset="0"/>
              <a:cs typeface="Arial" panose="020B0604020202020204" pitchFamily="34" charset="0"/>
            </a:endParaRPr>
          </a:p>
        </p:txBody>
      </p:sp>
      <p:sp>
        <p:nvSpPr>
          <p:cNvPr id="12" name="Rectangle 14"/>
          <p:cNvSpPr>
            <a:spLocks noChangeArrowheads="1"/>
          </p:cNvSpPr>
          <p:nvPr/>
        </p:nvSpPr>
        <p:spPr bwMode="auto">
          <a:xfrm>
            <a:off x="4226979" y="9020610"/>
            <a:ext cx="2946699" cy="47064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		 Page 03-</a:t>
            </a:r>
            <a:fld id="{BD9FB300-F9DC-4669-88F4-967ABA23CC04}" type="slidenum">
              <a:rPr lang="en-US" sz="1100" smtClean="0">
                <a:latin typeface="Arial" panose="020B0604020202020204" pitchFamily="34" charset="0"/>
                <a:cs typeface="Arial" panose="020B0604020202020204"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anose="020B0604020202020204" pitchFamily="34" charset="0"/>
                <a:cs typeface="Arial" panose="020B0604020202020204" pitchFamily="34" charset="0"/>
              </a:rPr>
              <a:t> </a:t>
            </a:r>
          </a:p>
          <a:p>
            <a:r>
              <a:rPr lang="en-US" sz="1100" dirty="0" smtClean="0">
                <a:latin typeface="Arial" panose="020B0604020202020204" pitchFamily="34" charset="0"/>
                <a:cs typeface="Arial" panose="020B0604020202020204" pitchFamily="34" charset="0"/>
              </a:rPr>
              <a:t>  </a:t>
            </a:r>
            <a:endParaRPr 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Rot="1" noChangeAspect="1" noChangeArrowheads="1" noTextEdit="1"/>
          </p:cNvSpPr>
          <p:nvPr>
            <p:ph type="sldImg"/>
          </p:nvPr>
        </p:nvSpPr>
        <p:spPr>
          <a:xfrm>
            <a:off x="2232025" y="641350"/>
            <a:ext cx="4906963" cy="3679825"/>
          </a:xfrm>
          <a:ln/>
        </p:spPr>
      </p:sp>
      <p:sp>
        <p:nvSpPr>
          <p:cNvPr id="46085" name="Rectangle 3"/>
          <p:cNvSpPr>
            <a:spLocks noGrp="1" noChangeArrowheads="1"/>
          </p:cNvSpPr>
          <p:nvPr>
            <p:ph type="body" idx="1"/>
          </p:nvPr>
        </p:nvSpPr>
        <p:spPr>
          <a:xfrm>
            <a:off x="2194560" y="4447223"/>
            <a:ext cx="4958080" cy="4162187"/>
          </a:xfrm>
          <a:noFill/>
          <a:ln/>
        </p:spPr>
        <p:txBody>
          <a:bodyPr/>
          <a:lstStyle/>
          <a:p>
            <a:pPr marL="241653" indent="-241653">
              <a:lnSpc>
                <a:spcPct val="95000"/>
              </a:lnSpc>
            </a:pP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Rot="1" noChangeAspect="1" noChangeArrowheads="1" noTextEdit="1"/>
          </p:cNvSpPr>
          <p:nvPr>
            <p:ph type="sldImg"/>
          </p:nvPr>
        </p:nvSpPr>
        <p:spPr>
          <a:xfrm>
            <a:off x="2232025" y="641350"/>
            <a:ext cx="4906963" cy="3679825"/>
          </a:xfrm>
          <a:ln/>
        </p:spPr>
      </p:sp>
      <p:sp>
        <p:nvSpPr>
          <p:cNvPr id="47109" name="Rectangle 3"/>
          <p:cNvSpPr>
            <a:spLocks noGrp="1" noChangeArrowheads="1"/>
          </p:cNvSpPr>
          <p:nvPr>
            <p:ph type="body" idx="1"/>
          </p:nvPr>
        </p:nvSpPr>
        <p:spPr>
          <a:xfrm>
            <a:off x="2194560" y="4447223"/>
            <a:ext cx="4958080" cy="4162187"/>
          </a:xfrm>
          <a:noFill/>
          <a:ln/>
        </p:spPr>
        <p:txBody>
          <a:bodyPr/>
          <a:lstStyle/>
          <a:p>
            <a:pPr marL="241653" indent="-241653">
              <a:lnSpc>
                <a:spcPct val="95000"/>
              </a:lnSpc>
            </a:pP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Rot="1" noChangeAspect="1" noChangeArrowheads="1" noTextEdit="1"/>
          </p:cNvSpPr>
          <p:nvPr>
            <p:ph type="sldImg"/>
          </p:nvPr>
        </p:nvSpPr>
        <p:spPr>
          <a:xfrm>
            <a:off x="2232025" y="641350"/>
            <a:ext cx="4906963" cy="3679825"/>
          </a:xfrm>
          <a:ln/>
        </p:spPr>
      </p:sp>
      <p:sp>
        <p:nvSpPr>
          <p:cNvPr id="48133" name="Rectangle 3"/>
          <p:cNvSpPr>
            <a:spLocks noGrp="1" noChangeArrowheads="1"/>
          </p:cNvSpPr>
          <p:nvPr>
            <p:ph type="body" idx="1"/>
          </p:nvPr>
        </p:nvSpPr>
        <p:spPr>
          <a:xfrm>
            <a:off x="2194560" y="4447223"/>
            <a:ext cx="4958080" cy="4162187"/>
          </a:xfrm>
          <a:noFill/>
          <a:ln/>
        </p:spPr>
        <p:txBody>
          <a:bodyPr/>
          <a:lstStyle/>
          <a:p>
            <a:pPr marL="241653" indent="-241653"/>
            <a:r>
              <a:rPr lang="en-US" b="1" dirty="0" smtClean="0"/>
              <a:t>IN predicate:</a:t>
            </a:r>
          </a:p>
          <a:p>
            <a:pPr marL="241653" indent="-241653">
              <a:buFontTx/>
              <a:buChar char="•"/>
            </a:pPr>
            <a:r>
              <a:rPr lang="en-US" dirty="0" smtClean="0"/>
              <a:t>It is of the form:</a:t>
            </a:r>
          </a:p>
          <a:p>
            <a:pPr marL="241653" indent="-241653"/>
            <a:r>
              <a:rPr lang="en-US" dirty="0" smtClean="0"/>
              <a:t>	&lt;Expression&gt; IN &lt;LIST&gt;</a:t>
            </a:r>
          </a:p>
          <a:p>
            <a:pPr marL="241653" indent="-241653"/>
            <a:r>
              <a:rPr lang="en-US" dirty="0" smtClean="0"/>
              <a:t>	&lt;Expression&gt; IN &lt;SUBQUERY&gt;</a:t>
            </a:r>
          </a:p>
          <a:p>
            <a:pPr marL="241653" indent="-241653"/>
            <a:endParaRPr lang="en-US" dirty="0" smtClean="0"/>
          </a:p>
          <a:p>
            <a:pPr marL="241653" indent="-241653">
              <a:buFontTx/>
              <a:buChar char="•"/>
            </a:pPr>
            <a:r>
              <a:rPr lang="en-US" dirty="0" smtClean="0"/>
              <a:t>The data types should match. </a:t>
            </a:r>
          </a:p>
          <a:p>
            <a:pPr marL="241653" indent="-241653"/>
            <a:endParaRPr lang="en-US" dirty="0" smtClean="0"/>
          </a:p>
          <a:p>
            <a:pPr marL="241653" indent="-241653"/>
            <a:endParaRPr lang="en-US" dirty="0" smtClean="0"/>
          </a:p>
          <a:p>
            <a:pPr marL="241653" indent="-241653"/>
            <a:endParaRPr lang="en-US" dirty="0" smtClean="0"/>
          </a:p>
          <a:p>
            <a:pPr marL="241653" indent="-241653"/>
            <a:endParaRPr lang="en-US" dirty="0" smtClean="0"/>
          </a:p>
          <a:p>
            <a:pPr marL="241653" indent="-241653"/>
            <a:endParaRPr lang="en-US" dirty="0" smtClean="0"/>
          </a:p>
          <a:p>
            <a:pPr marL="241653" indent="-241653"/>
            <a:endParaRPr lang="en-US" dirty="0" smtClean="0"/>
          </a:p>
          <a:p>
            <a:pPr marL="241653" indent="-241653"/>
            <a:endParaRPr lang="en-US" dirty="0" smtClean="0"/>
          </a:p>
          <a:p>
            <a:pPr marL="241653" indent="-241653"/>
            <a:endParaRPr lang="en-US" dirty="0" smtClean="0"/>
          </a:p>
          <a:p>
            <a:pPr marL="241653" indent="-241653"/>
            <a:endParaRPr lang="en-US" dirty="0" smtClean="0"/>
          </a:p>
          <a:p>
            <a:pPr marL="241653" indent="-241653"/>
            <a:endParaRPr lang="en-US" dirty="0" smtClean="0"/>
          </a:p>
          <a:p>
            <a:pPr marL="241653" indent="-241653"/>
            <a:endParaRPr lang="en-US" dirty="0" smtClean="0"/>
          </a:p>
          <a:p>
            <a:pPr marL="241653" indent="-241653"/>
            <a:endParaRPr lang="en-US" dirty="0" smtClean="0"/>
          </a:p>
          <a:p>
            <a:pPr marL="241653" indent="-241653"/>
            <a:endParaRPr lang="en-US" dirty="0" smtClean="0"/>
          </a:p>
          <a:p>
            <a:pPr marL="241653" indent="-241653">
              <a:lnSpc>
                <a:spcPct val="95000"/>
              </a:lnSpc>
            </a:pP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Rot="1" noChangeAspect="1" noChangeArrowheads="1" noTextEdit="1"/>
          </p:cNvSpPr>
          <p:nvPr>
            <p:ph type="sldImg"/>
          </p:nvPr>
        </p:nvSpPr>
        <p:spPr>
          <a:xfrm>
            <a:off x="2232025" y="641350"/>
            <a:ext cx="4906963" cy="3679825"/>
          </a:xfrm>
          <a:ln/>
        </p:spPr>
      </p:sp>
      <p:sp>
        <p:nvSpPr>
          <p:cNvPr id="49157" name="Rectangle 3"/>
          <p:cNvSpPr>
            <a:spLocks noGrp="1" noChangeArrowheads="1"/>
          </p:cNvSpPr>
          <p:nvPr>
            <p:ph type="body" idx="1"/>
          </p:nvPr>
        </p:nvSpPr>
        <p:spPr>
          <a:xfrm>
            <a:off x="2194560" y="4447223"/>
            <a:ext cx="4958080" cy="4162187"/>
          </a:xfrm>
          <a:noFill/>
          <a:ln/>
        </p:spPr>
        <p:txBody>
          <a:bodyPr/>
          <a:lstStyle/>
          <a:p>
            <a:pPr marL="241653" indent="-241653"/>
            <a:r>
              <a:rPr lang="en-US" b="1" dirty="0" smtClean="0"/>
              <a:t>LIKE predicate:</a:t>
            </a:r>
          </a:p>
          <a:p>
            <a:pPr marL="241653" indent="-241653">
              <a:buFontTx/>
              <a:buChar char="•"/>
            </a:pPr>
            <a:r>
              <a:rPr lang="en-US" dirty="0" smtClean="0"/>
              <a:t>It is of the form:</a:t>
            </a:r>
          </a:p>
          <a:p>
            <a:pPr marL="241653" indent="-241653"/>
            <a:r>
              <a:rPr lang="en-US" dirty="0" smtClean="0"/>
              <a:t>	&lt;COLUMN &gt; LIKE &lt; PATTERN&gt;</a:t>
            </a:r>
          </a:p>
          <a:p>
            <a:pPr marL="241653" indent="-241653">
              <a:buFontTx/>
              <a:buChar char="•"/>
            </a:pPr>
            <a:r>
              <a:rPr lang="en-US" dirty="0" smtClean="0"/>
              <a:t>The pattern contains a search string along with other special characters % and  _. The  % character represents a string of any length where as _ (underscore) represents exactly one character.</a:t>
            </a:r>
          </a:p>
          <a:p>
            <a:pPr marL="241653" indent="-241653">
              <a:buFontTx/>
              <a:buChar char="•"/>
            </a:pPr>
            <a:r>
              <a:rPr lang="en-US" dirty="0" smtClean="0"/>
              <a:t>A pattern %XYZ% means search has to be made for string XYZ in any position. A pattern '_XYZ%' means search has to be made for string XYZ in position 2 to 4.</a:t>
            </a:r>
          </a:p>
          <a:p>
            <a:pPr marL="241653" indent="-241653">
              <a:buFontTx/>
              <a:buChar char="•"/>
            </a:pPr>
            <a:r>
              <a:rPr lang="en-US" dirty="0" smtClean="0"/>
              <a:t>To search for characters % and  _ in the string itself we have to use an “escape” character.  </a:t>
            </a:r>
          </a:p>
          <a:p>
            <a:pPr marL="241653" indent="-241653"/>
            <a:r>
              <a:rPr lang="en-US" dirty="0" smtClean="0"/>
              <a:t>	</a:t>
            </a:r>
            <a:r>
              <a:rPr lang="en-US" b="1" dirty="0" smtClean="0"/>
              <a:t>For example</a:t>
            </a:r>
            <a:r>
              <a:rPr lang="en-US" dirty="0" smtClean="0"/>
              <a:t>: To search for string NOT_APP in column status, we have to use the form Status like 'NOT\_APP' ESCAPE '\' </a:t>
            </a:r>
          </a:p>
          <a:p>
            <a:pPr marL="241653" indent="-241653">
              <a:buFontTx/>
              <a:buChar char="•"/>
            </a:pPr>
            <a:r>
              <a:rPr lang="en-US" dirty="0" smtClean="0"/>
              <a:t>The use of  \ as escape character is purely arbitrary.</a:t>
            </a:r>
          </a:p>
          <a:p>
            <a:pPr marL="241653" indent="-241653">
              <a:lnSpc>
                <a:spcPct val="95000"/>
              </a:lnSpc>
            </a:pP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Rot="1" noChangeAspect="1" noChangeArrowheads="1" noTextEdit="1"/>
          </p:cNvSpPr>
          <p:nvPr>
            <p:ph type="sldImg"/>
          </p:nvPr>
        </p:nvSpPr>
        <p:spPr>
          <a:xfrm>
            <a:off x="2232025" y="641350"/>
            <a:ext cx="4906963" cy="3679825"/>
          </a:xfrm>
          <a:ln/>
        </p:spPr>
      </p:sp>
      <p:sp>
        <p:nvSpPr>
          <p:cNvPr id="5" name="Rectangle 2"/>
          <p:cNvSpPr>
            <a:spLocks noGrp="1" noChangeArrowheads="1"/>
          </p:cNvSpPr>
          <p:nvPr>
            <p:ph type="body" idx="1"/>
          </p:nvPr>
        </p:nvSpPr>
        <p:spPr>
          <a:xfrm>
            <a:off x="2194560" y="4447223"/>
            <a:ext cx="4958080" cy="4162187"/>
          </a:xfrm>
          <a:noFill/>
          <a:ln/>
        </p:spPr>
        <p:txBody>
          <a:bodyPr>
            <a:normAutofit/>
          </a:bodyPr>
          <a:lstStyle/>
          <a:p>
            <a:pPr eaLnBrk="1" hangingPunct="1"/>
            <a:r>
              <a:rPr lang="en-US" b="1" u="sng" dirty="0" smtClean="0"/>
              <a:t>Retrieval of Constant values by using Dual Table</a:t>
            </a:r>
          </a:p>
          <a:p>
            <a:pPr eaLnBrk="1" hangingPunct="1"/>
            <a:r>
              <a:rPr lang="en-US" dirty="0" smtClean="0"/>
              <a:t>A “dual” is a table, which is created by Oracle along with the data dictionary. It consists of exactly one column, whose name is dummy, and one record. The value of that record is X.</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en-US" dirty="0" smtClean="0"/>
              <a:t>The owner of dual is SYS. However, “dual” can be accessed by every user. </a:t>
            </a:r>
          </a:p>
          <a:p>
            <a:pPr eaLnBrk="1" hangingPunct="1"/>
            <a:endParaRPr lang="en-US" dirty="0" smtClean="0"/>
          </a:p>
          <a:p>
            <a:pPr eaLnBrk="1" hangingPunct="1"/>
            <a:r>
              <a:rPr lang="en-US" dirty="0" smtClean="0"/>
              <a:t>As “dual” contains exactly one row (unless someone has fiddled with it), it is guaranteed to return exactly one row in SELECT statements.  </a:t>
            </a:r>
          </a:p>
          <a:p>
            <a:pPr eaLnBrk="1" hangingPunct="1"/>
            <a:endParaRPr lang="en-US" dirty="0" smtClean="0"/>
          </a:p>
          <a:p>
            <a:pPr eaLnBrk="1" hangingPunct="1"/>
            <a:endParaRPr lang="en-US" dirty="0" smtClean="0"/>
          </a:p>
          <a:p>
            <a:pPr eaLnBrk="1" hangingPunct="1"/>
            <a:endParaRPr lang="en-US" dirty="0" smtClean="0"/>
          </a:p>
          <a:p>
            <a:pPr eaLnBrk="1" hangingPunct="1"/>
            <a:r>
              <a:rPr lang="en-US" dirty="0" smtClean="0"/>
              <a:t>For example, you can use it for math:</a:t>
            </a:r>
          </a:p>
          <a:p>
            <a:pPr eaLnBrk="1" hangingPunct="1"/>
            <a:endParaRPr lang="en-US" dirty="0" smtClean="0"/>
          </a:p>
          <a:p>
            <a:pPr eaLnBrk="1" hangingPunct="1"/>
            <a:endParaRPr lang="en-US" dirty="0" smtClean="0"/>
          </a:p>
          <a:p>
            <a:pPr eaLnBrk="1" hangingPunct="1"/>
            <a:endParaRPr lang="en-US" dirty="0" smtClean="0"/>
          </a:p>
          <a:p>
            <a:pPr eaLnBrk="1" hangingPunct="1"/>
            <a:r>
              <a:rPr lang="en-US" dirty="0" smtClean="0"/>
              <a:t>And, you can use it to increment sequences:</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p:txBody>
      </p:sp>
      <p:sp>
        <p:nvSpPr>
          <p:cNvPr id="6" name="AutoShape 4"/>
          <p:cNvSpPr>
            <a:spLocks noChangeArrowheads="1"/>
          </p:cNvSpPr>
          <p:nvPr/>
        </p:nvSpPr>
        <p:spPr bwMode="auto">
          <a:xfrm>
            <a:off x="2618073" y="5222681"/>
            <a:ext cx="4064000" cy="1136985"/>
          </a:xfrm>
          <a:prstGeom prst="roundRect">
            <a:avLst>
              <a:gd name="adj" fmla="val 16667"/>
            </a:avLst>
          </a:prstGeom>
          <a:noFill/>
          <a:ln w="19050">
            <a:solidFill>
              <a:schemeClr val="tx1"/>
            </a:solidFill>
            <a:round/>
            <a:headEnd/>
            <a:tailEnd/>
          </a:ln>
        </p:spPr>
        <p:txBody>
          <a:bodyPr lIns="96661" tIns="48331" rIns="96661" bIns="48331" anchor="ctr"/>
          <a:lstStyle/>
          <a:p>
            <a:pPr lvl="1">
              <a:tabLst>
                <a:tab pos="966612" algn="l"/>
                <a:tab pos="1456631" algn="l"/>
                <a:tab pos="1933224" algn="l"/>
                <a:tab pos="2423243" algn="l"/>
                <a:tab pos="2899837" algn="l"/>
                <a:tab pos="3025698" algn="l"/>
              </a:tabLst>
            </a:pPr>
            <a:r>
              <a:rPr lang="en-US" sz="1000" dirty="0">
                <a:latin typeface="Arial" panose="020B0604020202020204" pitchFamily="34" charset="0"/>
                <a:cs typeface="Arial" panose="020B0604020202020204" pitchFamily="34" charset="0"/>
              </a:rPr>
              <a:t>SQL&gt;</a:t>
            </a:r>
            <a:r>
              <a:rPr lang="en-US" sz="1000" dirty="0" err="1">
                <a:latin typeface="Arial" panose="020B0604020202020204" pitchFamily="34" charset="0"/>
                <a:cs typeface="Arial" panose="020B0604020202020204" pitchFamily="34" charset="0"/>
              </a:rPr>
              <a:t>desc</a:t>
            </a:r>
            <a:r>
              <a:rPr lang="en-US" sz="1000" dirty="0">
                <a:latin typeface="Arial" panose="020B0604020202020204" pitchFamily="34" charset="0"/>
                <a:cs typeface="Arial" panose="020B0604020202020204" pitchFamily="34" charset="0"/>
              </a:rPr>
              <a:t> dual;</a:t>
            </a:r>
          </a:p>
          <a:p>
            <a:pPr lvl="1">
              <a:tabLst>
                <a:tab pos="966612" algn="l"/>
                <a:tab pos="1456631" algn="l"/>
                <a:tab pos="1933224" algn="l"/>
                <a:tab pos="2423243" algn="l"/>
                <a:tab pos="2899837" algn="l"/>
                <a:tab pos="3025698" algn="l"/>
              </a:tabLst>
            </a:pPr>
            <a:r>
              <a:rPr lang="en-US" sz="1000" dirty="0">
                <a:latin typeface="Arial" panose="020B0604020202020204" pitchFamily="34" charset="0"/>
                <a:cs typeface="Arial" panose="020B0604020202020204" pitchFamily="34" charset="0"/>
              </a:rPr>
              <a:t>Name			Null? 	Type</a:t>
            </a:r>
          </a:p>
          <a:p>
            <a:pPr lvl="1">
              <a:tabLst>
                <a:tab pos="966612" algn="l"/>
                <a:tab pos="1456631" algn="l"/>
                <a:tab pos="1933224" algn="l"/>
                <a:tab pos="2423243" algn="l"/>
                <a:tab pos="2899837" algn="l"/>
                <a:tab pos="3025698" algn="l"/>
              </a:tabLst>
            </a:pPr>
            <a:r>
              <a:rPr lang="en-US" sz="1000" dirty="0">
                <a:latin typeface="Arial" panose="020B0604020202020204" pitchFamily="34" charset="0"/>
                <a:cs typeface="Arial" panose="020B0604020202020204" pitchFamily="34" charset="0"/>
              </a:rPr>
              <a:t>DUMMY     			VARCHAR2(1)</a:t>
            </a:r>
          </a:p>
          <a:p>
            <a:pPr lvl="1">
              <a:tabLst>
                <a:tab pos="966612" algn="l"/>
                <a:tab pos="1456631" algn="l"/>
                <a:tab pos="1933224" algn="l"/>
                <a:tab pos="2423243" algn="l"/>
                <a:tab pos="2899837" algn="l"/>
                <a:tab pos="3025698" algn="l"/>
              </a:tabLst>
            </a:pPr>
            <a:r>
              <a:rPr lang="en-US" sz="1000" dirty="0" err="1">
                <a:latin typeface="Arial" panose="020B0604020202020204" pitchFamily="34" charset="0"/>
                <a:cs typeface="Arial" panose="020B0604020202020204" pitchFamily="34" charset="0"/>
              </a:rPr>
              <a:t>Sql</a:t>
            </a:r>
            <a:r>
              <a:rPr lang="en-US" sz="1000" dirty="0">
                <a:latin typeface="Arial" panose="020B0604020202020204" pitchFamily="34" charset="0"/>
                <a:cs typeface="Arial" panose="020B0604020202020204" pitchFamily="34" charset="0"/>
              </a:rPr>
              <a:t>&gt;Select * from dual;</a:t>
            </a:r>
          </a:p>
          <a:p>
            <a:pPr lvl="1">
              <a:tabLst>
                <a:tab pos="966612" algn="l"/>
                <a:tab pos="1456631" algn="l"/>
                <a:tab pos="1933224" algn="l"/>
                <a:tab pos="2423243" algn="l"/>
                <a:tab pos="2899837" algn="l"/>
                <a:tab pos="3025698" algn="l"/>
              </a:tabLst>
            </a:pPr>
            <a:r>
              <a:rPr lang="en-US" sz="1000" dirty="0">
                <a:latin typeface="Arial" panose="020B0604020202020204" pitchFamily="34" charset="0"/>
                <a:cs typeface="Arial" panose="020B0604020202020204" pitchFamily="34" charset="0"/>
              </a:rPr>
              <a:t>D</a:t>
            </a:r>
          </a:p>
          <a:p>
            <a:pPr lvl="1">
              <a:tabLst>
                <a:tab pos="966612" algn="l"/>
                <a:tab pos="1456631" algn="l"/>
                <a:tab pos="1933224" algn="l"/>
                <a:tab pos="2423243" algn="l"/>
                <a:tab pos="2899837" algn="l"/>
                <a:tab pos="3025698" algn="l"/>
              </a:tabLst>
            </a:pPr>
            <a:r>
              <a:rPr lang="en-US" sz="1000" dirty="0">
                <a:latin typeface="Arial" panose="020B0604020202020204" pitchFamily="34" charset="0"/>
                <a:cs typeface="Arial" panose="020B0604020202020204" pitchFamily="34" charset="0"/>
              </a:rPr>
              <a:t>-</a:t>
            </a:r>
          </a:p>
          <a:p>
            <a:pPr lvl="1">
              <a:tabLst>
                <a:tab pos="966612" algn="l"/>
                <a:tab pos="1456631" algn="l"/>
                <a:tab pos="1933224" algn="l"/>
                <a:tab pos="2423243" algn="l"/>
                <a:tab pos="2899837" algn="l"/>
                <a:tab pos="3025698" algn="l"/>
              </a:tabLst>
            </a:pPr>
            <a:r>
              <a:rPr lang="en-US" sz="1000" dirty="0">
                <a:latin typeface="Arial" panose="020B0604020202020204" pitchFamily="34" charset="0"/>
                <a:cs typeface="Arial" panose="020B0604020202020204" pitchFamily="34" charset="0"/>
              </a:rPr>
              <a:t>X</a:t>
            </a:r>
          </a:p>
        </p:txBody>
      </p:sp>
      <p:sp>
        <p:nvSpPr>
          <p:cNvPr id="7" name="AutoShape 5"/>
          <p:cNvSpPr>
            <a:spLocks noChangeArrowheads="1"/>
          </p:cNvSpPr>
          <p:nvPr/>
        </p:nvSpPr>
        <p:spPr bwMode="auto">
          <a:xfrm>
            <a:off x="2303951" y="7898384"/>
            <a:ext cx="4064000" cy="211693"/>
          </a:xfrm>
          <a:prstGeom prst="roundRect">
            <a:avLst>
              <a:gd name="adj" fmla="val 16667"/>
            </a:avLst>
          </a:prstGeom>
          <a:noFill/>
          <a:ln w="19050">
            <a:solidFill>
              <a:schemeClr val="tx1"/>
            </a:solidFill>
            <a:round/>
            <a:headEnd/>
            <a:tailEnd/>
          </a:ln>
        </p:spPr>
        <p:txBody>
          <a:bodyPr lIns="96661" tIns="48331" rIns="96661" bIns="48331" anchor="ctr"/>
          <a:lstStyle/>
          <a:p>
            <a:pPr lvl="1"/>
            <a:r>
              <a:rPr lang="en-US" sz="1100" dirty="0">
                <a:latin typeface="Arial" panose="020B0604020202020204" pitchFamily="34" charset="0"/>
                <a:cs typeface="Arial" panose="020B0604020202020204" pitchFamily="34" charset="0"/>
              </a:rPr>
              <a:t>SQL&gt;SELECT (319/212)+10 FROM DUAL;</a:t>
            </a:r>
          </a:p>
        </p:txBody>
      </p:sp>
      <p:sp>
        <p:nvSpPr>
          <p:cNvPr id="8" name="AutoShape 7"/>
          <p:cNvSpPr>
            <a:spLocks noChangeArrowheads="1"/>
          </p:cNvSpPr>
          <p:nvPr/>
        </p:nvSpPr>
        <p:spPr bwMode="auto">
          <a:xfrm>
            <a:off x="2303951" y="7250420"/>
            <a:ext cx="4064000" cy="211693"/>
          </a:xfrm>
          <a:prstGeom prst="roundRect">
            <a:avLst>
              <a:gd name="adj" fmla="val 16667"/>
            </a:avLst>
          </a:prstGeom>
          <a:noFill/>
          <a:ln w="19050">
            <a:solidFill>
              <a:schemeClr val="tx1"/>
            </a:solidFill>
            <a:round/>
            <a:headEnd/>
            <a:tailEnd/>
          </a:ln>
        </p:spPr>
        <p:txBody>
          <a:bodyPr lIns="96661" tIns="48331" rIns="96661" bIns="48331" anchor="ctr"/>
          <a:lstStyle/>
          <a:p>
            <a:pPr lvl="1"/>
            <a:r>
              <a:rPr lang="en-US" sz="1100" dirty="0">
                <a:latin typeface="Arial" panose="020B0604020202020204" pitchFamily="34" charset="0"/>
                <a:cs typeface="Arial" panose="020B0604020202020204" pitchFamily="34" charset="0"/>
              </a:rPr>
              <a:t>SQL&gt;select </a:t>
            </a:r>
            <a:r>
              <a:rPr lang="en-US" sz="1100" dirty="0" err="1">
                <a:latin typeface="Arial" panose="020B0604020202020204" pitchFamily="34" charset="0"/>
                <a:cs typeface="Arial" panose="020B0604020202020204" pitchFamily="34" charset="0"/>
              </a:rPr>
              <a:t>sysdate</a:t>
            </a:r>
            <a:r>
              <a:rPr lang="en-US" sz="1100" dirty="0">
                <a:latin typeface="Arial" panose="020B0604020202020204" pitchFamily="34" charset="0"/>
                <a:cs typeface="Arial" panose="020B0604020202020204" pitchFamily="34" charset="0"/>
              </a:rPr>
              <a:t> from dual;</a:t>
            </a:r>
          </a:p>
        </p:txBody>
      </p:sp>
      <p:sp>
        <p:nvSpPr>
          <p:cNvPr id="9" name="AutoShape 6"/>
          <p:cNvSpPr>
            <a:spLocks noChangeArrowheads="1"/>
          </p:cNvSpPr>
          <p:nvPr/>
        </p:nvSpPr>
        <p:spPr bwMode="auto">
          <a:xfrm>
            <a:off x="2245283" y="8562331"/>
            <a:ext cx="4064000" cy="457200"/>
          </a:xfrm>
          <a:prstGeom prst="roundRect">
            <a:avLst>
              <a:gd name="adj" fmla="val 16667"/>
            </a:avLst>
          </a:prstGeom>
          <a:noFill/>
          <a:ln w="19050">
            <a:solidFill>
              <a:schemeClr val="tx1"/>
            </a:solidFill>
            <a:round/>
            <a:headEnd/>
            <a:tailEnd/>
          </a:ln>
        </p:spPr>
        <p:txBody>
          <a:bodyPr lIns="96661" tIns="48331" rIns="96661" bIns="48331" anchor="ctr"/>
          <a:lstStyle/>
          <a:p>
            <a:pPr lvl="1"/>
            <a:r>
              <a:rPr lang="en-US" sz="1100" dirty="0">
                <a:latin typeface="Arial" panose="020B0604020202020204" pitchFamily="34" charset="0"/>
                <a:cs typeface="Arial" panose="020B0604020202020204" pitchFamily="34" charset="0"/>
              </a:rPr>
              <a:t>SQL&gt;SELECT </a:t>
            </a:r>
            <a:r>
              <a:rPr lang="en-US" sz="1100" dirty="0" err="1">
                <a:latin typeface="Arial" panose="020B0604020202020204" pitchFamily="34" charset="0"/>
                <a:cs typeface="Arial" panose="020B0604020202020204" pitchFamily="34" charset="0"/>
              </a:rPr>
              <a:t>employee_seq.NEXTVAL</a:t>
            </a:r>
            <a:r>
              <a:rPr lang="en-US" sz="1100" dirty="0">
                <a:latin typeface="Arial" panose="020B0604020202020204" pitchFamily="34" charset="0"/>
                <a:cs typeface="Arial" panose="020B0604020202020204" pitchFamily="34" charset="0"/>
              </a:rPr>
              <a:t> FROM DUAL;</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Rot="1" noChangeAspect="1" noChangeArrowheads="1" noTextEdit="1"/>
          </p:cNvSpPr>
          <p:nvPr>
            <p:ph type="sldImg"/>
          </p:nvPr>
        </p:nvSpPr>
        <p:spPr>
          <a:xfrm>
            <a:off x="2232025" y="641350"/>
            <a:ext cx="4906963" cy="3679825"/>
          </a:xfrm>
          <a:ln/>
        </p:spPr>
      </p:sp>
      <p:sp>
        <p:nvSpPr>
          <p:cNvPr id="50181" name="Rectangle 3"/>
          <p:cNvSpPr>
            <a:spLocks noGrp="1" noChangeArrowheads="1"/>
          </p:cNvSpPr>
          <p:nvPr>
            <p:ph type="body" idx="1"/>
          </p:nvPr>
        </p:nvSpPr>
        <p:spPr>
          <a:xfrm>
            <a:off x="2194560" y="4447223"/>
            <a:ext cx="4958080" cy="4162187"/>
          </a:xfrm>
          <a:noFill/>
          <a:ln/>
        </p:spPr>
        <p:txBody>
          <a:bodyPr/>
          <a:lstStyle/>
          <a:p>
            <a:pPr marL="241653" indent="-241653">
              <a:lnSpc>
                <a:spcPct val="95000"/>
              </a:lnSpc>
            </a:pPr>
            <a:r>
              <a:rPr lang="en-US" dirty="0" smtClean="0"/>
              <a:t>The AND operator displays a record if both the first condition and the second condition is true.</a:t>
            </a:r>
            <a:endParaRPr lang="en-US" b="1" dirty="0" smtClean="0"/>
          </a:p>
          <a:p>
            <a:pPr marL="241653" indent="-241653">
              <a:lnSpc>
                <a:spcPct val="95000"/>
              </a:lnSpc>
            </a:pPr>
            <a:r>
              <a:rPr lang="en-US" b="1" dirty="0" smtClean="0"/>
              <a:t>One More Example:</a:t>
            </a:r>
          </a:p>
          <a:p>
            <a:pPr marL="241653" indent="-241653">
              <a:lnSpc>
                <a:spcPct val="95000"/>
              </a:lnSpc>
            </a:pPr>
            <a:endParaRPr lang="en-US" b="1" dirty="0" smtClean="0"/>
          </a:p>
          <a:p>
            <a:pPr marL="241653" indent="-241653">
              <a:lnSpc>
                <a:spcPct val="95000"/>
              </a:lnSpc>
            </a:pPr>
            <a:endParaRPr lang="en-US" b="1" dirty="0" smtClean="0"/>
          </a:p>
          <a:p>
            <a:pPr marL="241653" indent="-241653">
              <a:lnSpc>
                <a:spcPct val="95000"/>
              </a:lnSpc>
            </a:pPr>
            <a:endParaRPr lang="en-US" b="1" dirty="0" smtClean="0"/>
          </a:p>
          <a:p>
            <a:pPr marL="241653" indent="-241653">
              <a:lnSpc>
                <a:spcPct val="95000"/>
              </a:lnSpc>
            </a:pPr>
            <a:endParaRPr lang="en-US" b="1" dirty="0" smtClean="0"/>
          </a:p>
          <a:p>
            <a:pPr marL="241653" indent="-241653">
              <a:lnSpc>
                <a:spcPct val="95000"/>
              </a:lnSpc>
            </a:pPr>
            <a:endParaRPr lang="en-US" b="1" dirty="0" smtClean="0"/>
          </a:p>
          <a:p>
            <a:pPr marL="241653" indent="-241653"/>
            <a:endParaRPr lang="en-US" b="1" u="sng" dirty="0" smtClean="0"/>
          </a:p>
          <a:p>
            <a:pPr marL="241653" indent="-241653"/>
            <a:endParaRPr lang="en-US" b="1" u="sng" dirty="0" smtClean="0"/>
          </a:p>
          <a:p>
            <a:pPr marL="241653" indent="-241653"/>
            <a:r>
              <a:rPr lang="en-US" b="1" u="sng" dirty="0" smtClean="0"/>
              <a:t>Combining Predicates by using Logical Operators</a:t>
            </a:r>
            <a:r>
              <a:rPr lang="en-US" b="1" dirty="0" smtClean="0"/>
              <a:t>:</a:t>
            </a:r>
          </a:p>
          <a:p>
            <a:pPr marL="241653" indent="-241653">
              <a:buFontTx/>
              <a:buChar char="•"/>
            </a:pPr>
            <a:r>
              <a:rPr lang="en-US" dirty="0" smtClean="0"/>
              <a:t>The predicates can be combined by using logical operators like AND, OR, NOT. The evaluation proceeds from left to right and order of evaluation is:</a:t>
            </a:r>
          </a:p>
          <a:p>
            <a:pPr marL="724959" lvl="1" indent="-241653">
              <a:buFont typeface="Wingdings" pitchFamily="2" charset="2"/>
              <a:buChar char="Ø"/>
            </a:pPr>
            <a:r>
              <a:rPr lang="en-US" dirty="0" smtClean="0"/>
              <a:t>* Enclosed in parenthesis</a:t>
            </a:r>
          </a:p>
          <a:p>
            <a:pPr marL="724959" lvl="1" indent="-241653">
              <a:buFont typeface="Wingdings" pitchFamily="2" charset="2"/>
              <a:buChar char="Ø"/>
            </a:pPr>
            <a:r>
              <a:rPr lang="en-US" dirty="0" smtClean="0"/>
              <a:t>AND </a:t>
            </a:r>
          </a:p>
          <a:p>
            <a:pPr marL="724959" lvl="1" indent="-241653">
              <a:buFont typeface="Wingdings" pitchFamily="2" charset="2"/>
              <a:buChar char="Ø"/>
            </a:pPr>
            <a:r>
              <a:rPr lang="en-US" dirty="0" smtClean="0"/>
              <a:t>OR</a:t>
            </a:r>
          </a:p>
        </p:txBody>
      </p:sp>
      <p:sp>
        <p:nvSpPr>
          <p:cNvPr id="50183" name="AutoShape 5"/>
          <p:cNvSpPr>
            <a:spLocks noChangeArrowheads="1"/>
          </p:cNvSpPr>
          <p:nvPr/>
        </p:nvSpPr>
        <p:spPr bwMode="auto">
          <a:xfrm>
            <a:off x="2519681" y="5102924"/>
            <a:ext cx="4257040" cy="796766"/>
          </a:xfrm>
          <a:prstGeom prst="roundRect">
            <a:avLst>
              <a:gd name="adj" fmla="val 16667"/>
            </a:avLst>
          </a:prstGeom>
          <a:noFill/>
          <a:ln w="19050">
            <a:solidFill>
              <a:schemeClr val="tx1"/>
            </a:solidFill>
            <a:round/>
            <a:headEnd/>
            <a:tailEnd/>
          </a:ln>
        </p:spPr>
        <p:txBody>
          <a:bodyPr wrap="none" lIns="96661" tIns="48331" rIns="96661" bIns="48331" anchor="ctr"/>
          <a:lstStyle/>
          <a:p>
            <a:pPr lvl="1">
              <a:tabLst>
                <a:tab pos="241653" algn="l"/>
                <a:tab pos="724959" algn="l"/>
                <a:tab pos="966612" algn="l"/>
                <a:tab pos="1208265" algn="l"/>
                <a:tab pos="1449918" algn="l"/>
                <a:tab pos="1691571" algn="l"/>
                <a:tab pos="1933224" algn="l"/>
              </a:tabLst>
            </a:pPr>
            <a:r>
              <a:rPr lang="en-US" sz="1100" dirty="0">
                <a:latin typeface="Arial" pitchFamily="34" charset="0"/>
                <a:cs typeface="Arial" pitchFamily="34" charset="0"/>
              </a:rPr>
              <a:t>SQL&gt;	SELECT title, </a:t>
            </a:r>
            <a:r>
              <a:rPr lang="en-US" sz="1100" dirty="0" err="1">
                <a:latin typeface="Arial" pitchFamily="34" charset="0"/>
                <a:cs typeface="Arial" pitchFamily="34" charset="0"/>
              </a:rPr>
              <a:t>pubid</a:t>
            </a:r>
            <a:r>
              <a:rPr lang="en-US" sz="1100" dirty="0">
                <a:latin typeface="Arial" pitchFamily="34" charset="0"/>
                <a:cs typeface="Arial" pitchFamily="34" charset="0"/>
              </a:rPr>
              <a:t>, category</a:t>
            </a:r>
          </a:p>
          <a:p>
            <a:pPr lvl="1">
              <a:tabLst>
                <a:tab pos="241653" algn="l"/>
                <a:tab pos="724959" algn="l"/>
                <a:tab pos="966612" algn="l"/>
                <a:tab pos="1208265" algn="l"/>
                <a:tab pos="1449918" algn="l"/>
                <a:tab pos="1691571" algn="l"/>
                <a:tab pos="1933224" algn="l"/>
              </a:tabLst>
            </a:pPr>
            <a:r>
              <a:rPr lang="en-US" sz="1100" dirty="0">
                <a:latin typeface="Arial" pitchFamily="34" charset="0"/>
                <a:cs typeface="Arial" pitchFamily="34" charset="0"/>
              </a:rPr>
              <a:t>	2	FROM books</a:t>
            </a:r>
          </a:p>
          <a:p>
            <a:pPr lvl="1">
              <a:tabLst>
                <a:tab pos="241653" algn="l"/>
                <a:tab pos="724959" algn="l"/>
                <a:tab pos="966612" algn="l"/>
                <a:tab pos="1208265" algn="l"/>
                <a:tab pos="1449918" algn="l"/>
                <a:tab pos="1691571" algn="l"/>
                <a:tab pos="1933224" algn="l"/>
              </a:tabLst>
            </a:pPr>
            <a:r>
              <a:rPr lang="en-US" sz="1100" dirty="0">
                <a:latin typeface="Arial" pitchFamily="34" charset="0"/>
                <a:cs typeface="Arial" pitchFamily="34" charset="0"/>
              </a:rPr>
              <a:t>	3	WHERE </a:t>
            </a:r>
            <a:r>
              <a:rPr lang="en-US" sz="1100" dirty="0" err="1">
                <a:latin typeface="Arial" pitchFamily="34" charset="0"/>
                <a:cs typeface="Arial" pitchFamily="34" charset="0"/>
              </a:rPr>
              <a:t>pubid</a:t>
            </a:r>
            <a:r>
              <a:rPr lang="en-US" sz="1100" dirty="0">
                <a:latin typeface="Arial" pitchFamily="34" charset="0"/>
                <a:cs typeface="Arial" pitchFamily="34" charset="0"/>
              </a:rPr>
              <a:t> = 3 </a:t>
            </a:r>
          </a:p>
          <a:p>
            <a:pPr lvl="1">
              <a:tabLst>
                <a:tab pos="241653" algn="l"/>
                <a:tab pos="724959" algn="l"/>
                <a:tab pos="966612" algn="l"/>
                <a:tab pos="1208265" algn="l"/>
                <a:tab pos="1449918" algn="l"/>
                <a:tab pos="1691571" algn="l"/>
                <a:tab pos="1933224" algn="l"/>
              </a:tabLst>
            </a:pPr>
            <a:r>
              <a:rPr lang="en-US" sz="1100" dirty="0">
                <a:latin typeface="Arial" pitchFamily="34" charset="0"/>
                <a:cs typeface="Arial" pitchFamily="34" charset="0"/>
              </a:rPr>
              <a:t>	4	AND category = 'COMPUTER';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Rot="1" noChangeAspect="1" noChangeArrowheads="1" noTextEdit="1"/>
          </p:cNvSpPr>
          <p:nvPr>
            <p:ph type="sldImg"/>
          </p:nvPr>
        </p:nvSpPr>
        <p:spPr>
          <a:xfrm>
            <a:off x="2232025" y="641350"/>
            <a:ext cx="4906963" cy="3679825"/>
          </a:xfrm>
          <a:ln/>
        </p:spPr>
      </p:sp>
      <p:sp>
        <p:nvSpPr>
          <p:cNvPr id="51205" name="Rectangle 3"/>
          <p:cNvSpPr>
            <a:spLocks noGrp="1" noChangeArrowheads="1"/>
          </p:cNvSpPr>
          <p:nvPr>
            <p:ph type="body" idx="1"/>
          </p:nvPr>
        </p:nvSpPr>
        <p:spPr>
          <a:xfrm>
            <a:off x="2194560" y="4447223"/>
            <a:ext cx="4958080" cy="4162187"/>
          </a:xfrm>
          <a:noFill/>
          <a:ln/>
        </p:spPr>
        <p:txBody>
          <a:bodyPr/>
          <a:lstStyle/>
          <a:p>
            <a:pPr eaLnBrk="1" hangingPunct="1"/>
            <a:r>
              <a:rPr lang="en-US" dirty="0" smtClean="0"/>
              <a:t>The OR operator displays a record if either the first condition or the second condition is true.</a:t>
            </a:r>
          </a:p>
          <a:p>
            <a:pPr eaLnBrk="1" hangingPunct="1"/>
            <a:r>
              <a:rPr lang="en-US" dirty="0" smtClean="0"/>
              <a:t>You can also combine AND </a:t>
            </a:r>
            <a:r>
              <a:rPr lang="en-US" dirty="0" err="1" smtClean="0"/>
              <a:t>and</a:t>
            </a:r>
            <a:r>
              <a:rPr lang="en-US" dirty="0" smtClean="0"/>
              <a:t> OR as shown in above example. (use parenthesis to form complex expressions).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Rot="1" noChangeAspect="1" noChangeArrowheads="1" noTextEdit="1"/>
          </p:cNvSpPr>
          <p:nvPr>
            <p:ph type="sldImg"/>
          </p:nvPr>
        </p:nvSpPr>
        <p:spPr>
          <a:xfrm>
            <a:off x="2232025" y="641350"/>
            <a:ext cx="4906963" cy="3679825"/>
          </a:xfrm>
          <a:ln/>
        </p:spPr>
      </p:sp>
      <p:sp>
        <p:nvSpPr>
          <p:cNvPr id="52229" name="Rectangle 3"/>
          <p:cNvSpPr>
            <a:spLocks noGrp="1" noChangeArrowheads="1"/>
          </p:cNvSpPr>
          <p:nvPr>
            <p:ph type="body" idx="1"/>
          </p:nvPr>
        </p:nvSpPr>
        <p:spPr>
          <a:xfrm>
            <a:off x="2194560" y="4447223"/>
            <a:ext cx="4958080" cy="4162187"/>
          </a:xfrm>
          <a:noFill/>
          <a:ln/>
        </p:spPr>
        <p:txBody>
          <a:bodyPr/>
          <a:lstStyle/>
          <a:p>
            <a:pPr eaLnBrk="1" hangingPunct="1">
              <a:buFontTx/>
              <a:buChar char="•"/>
            </a:pPr>
            <a:r>
              <a:rPr lang="en-US" b="1" dirty="0" smtClean="0"/>
              <a:t>Note</a:t>
            </a:r>
            <a:r>
              <a:rPr lang="en-US" dirty="0" smtClean="0"/>
              <a:t>: NOT is a negation operator.</a:t>
            </a:r>
          </a:p>
          <a:p>
            <a:pPr eaLnBrk="1" hangingPunct="1">
              <a:buFontTx/>
              <a:buChar char="•"/>
            </a:pPr>
            <a:endParaRPr lang="en-US" dirty="0" smtClean="0"/>
          </a:p>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Rot="1" noChangeAspect="1" noChangeArrowheads="1" noTextEdit="1"/>
          </p:cNvSpPr>
          <p:nvPr>
            <p:ph type="sldImg"/>
          </p:nvPr>
        </p:nvSpPr>
        <p:spPr>
          <a:xfrm>
            <a:off x="2232025" y="641350"/>
            <a:ext cx="4906963" cy="3679825"/>
          </a:xfrm>
          <a:ln/>
        </p:spPr>
      </p:sp>
      <p:sp>
        <p:nvSpPr>
          <p:cNvPr id="53254" name="Rectangle 5"/>
          <p:cNvSpPr>
            <a:spLocks noGrp="1" noChangeArrowheads="1"/>
          </p:cNvSpPr>
          <p:nvPr>
            <p:ph type="body" idx="1"/>
          </p:nvPr>
        </p:nvSpPr>
        <p:spPr>
          <a:xfrm>
            <a:off x="2194560" y="4447223"/>
            <a:ext cx="4958080" cy="4162187"/>
          </a:xfrm>
          <a:noFill/>
          <a:ln/>
        </p:spPr>
        <p:txBody>
          <a:bodyPr/>
          <a:lstStyle/>
          <a:p>
            <a:pPr marL="241653" indent="-241653"/>
            <a:r>
              <a:rPr lang="en-US" b="1" dirty="0" smtClean="0"/>
              <a:t>NULL predicate:</a:t>
            </a:r>
          </a:p>
          <a:p>
            <a:pPr marL="241653" indent="-241653"/>
            <a:r>
              <a:rPr lang="en-US" dirty="0" smtClean="0"/>
              <a:t>The NULL predicate specifies a test for NULL values. The form for NULL predicate is:</a:t>
            </a:r>
          </a:p>
          <a:p>
            <a:pPr marL="241653" indent="-241653"/>
            <a:r>
              <a:rPr lang="en-US" dirty="0" smtClean="0"/>
              <a:t>	&lt; COLUMN SPECIFICATION &gt; IS NULL.</a:t>
            </a:r>
          </a:p>
          <a:p>
            <a:pPr marL="241653" indent="-241653"/>
            <a:r>
              <a:rPr lang="en-US" dirty="0" smtClean="0"/>
              <a:t>	&lt; COLUMN SPECIFICATION &gt; IS NOT NULL.</a:t>
            </a:r>
          </a:p>
          <a:p>
            <a:pPr marL="241653" indent="-241653"/>
            <a:r>
              <a:rPr lang="en-US" dirty="0" smtClean="0"/>
              <a:t>	&lt; COLUMN SPECIFICATION &gt; IS NULL returns TRUE only when column has NULL values.</a:t>
            </a:r>
          </a:p>
          <a:p>
            <a:pPr marL="241653" indent="-241653"/>
            <a:r>
              <a:rPr lang="en-US" dirty="0" smtClean="0"/>
              <a:t>	&lt;COLUMN&gt; = NULL cannot be used to compare null values.</a:t>
            </a:r>
          </a:p>
          <a:p>
            <a:pPr marL="241653" indent="-241653"/>
            <a:endParaRPr lang="en-US" dirty="0" smtClean="0"/>
          </a:p>
          <a:p>
            <a:pPr marL="241653" indent="-241653"/>
            <a:endParaRPr lang="en-US" dirty="0" smtClean="0"/>
          </a:p>
          <a:p>
            <a:pPr marL="241653" indent="-241653"/>
            <a:endParaRPr lang="en-US" dirty="0" smtClean="0"/>
          </a:p>
          <a:p>
            <a:pPr marL="241653" indent="-241653"/>
            <a:r>
              <a:rPr lang="en-US" dirty="0" smtClean="0"/>
              <a:t>	</a:t>
            </a:r>
          </a:p>
          <a:p>
            <a:pPr marL="241653" indent="-241653"/>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Rot="1" noChangeAspect="1" noChangeArrowheads="1" noTextEdit="1"/>
          </p:cNvSpPr>
          <p:nvPr>
            <p:ph type="sldImg"/>
          </p:nvPr>
        </p:nvSpPr>
        <p:spPr>
          <a:xfrm>
            <a:off x="2232025" y="641350"/>
            <a:ext cx="4906963" cy="3679825"/>
          </a:xfrm>
          <a:ln/>
        </p:spPr>
      </p:sp>
      <p:sp>
        <p:nvSpPr>
          <p:cNvPr id="54277" name="Rectangle 3"/>
          <p:cNvSpPr>
            <a:spLocks noGrp="1" noChangeArrowheads="1"/>
          </p:cNvSpPr>
          <p:nvPr>
            <p:ph type="body" idx="1"/>
          </p:nvPr>
        </p:nvSpPr>
        <p:spPr>
          <a:xfrm>
            <a:off x="2194560" y="4447223"/>
            <a:ext cx="4958080" cy="4162187"/>
          </a:xfrm>
          <a:noFill/>
          <a:ln/>
        </p:spPr>
        <p:txBody>
          <a:bodyPr/>
          <a:lstStyle/>
          <a:p>
            <a:pPr marL="201378" indent="-201378"/>
            <a:r>
              <a:rPr lang="en-US" b="1" u="sng" dirty="0" smtClean="0"/>
              <a:t>Operator Precedence</a:t>
            </a:r>
            <a:r>
              <a:rPr lang="en-US" b="1" dirty="0" smtClean="0"/>
              <a:t>:</a:t>
            </a:r>
          </a:p>
          <a:p>
            <a:pPr marL="201378" indent="-201378">
              <a:buFontTx/>
              <a:buChar char="•"/>
            </a:pPr>
            <a:r>
              <a:rPr lang="en-US" dirty="0" smtClean="0"/>
              <a:t>When a complex expression has multiple operators, the operator precedence (or order of execution of operators) determines the sequence in which the operations are performed. </a:t>
            </a:r>
          </a:p>
          <a:p>
            <a:pPr marL="201378" indent="-201378">
              <a:buFontTx/>
              <a:buChar char="•"/>
            </a:pPr>
            <a:r>
              <a:rPr lang="en-US" dirty="0" smtClean="0"/>
              <a:t>The order of execution can significantly affect the resulting value.</a:t>
            </a:r>
          </a:p>
          <a:p>
            <a:pPr marL="201378" indent="-201378">
              <a:buFontTx/>
              <a:buChar char="•"/>
            </a:pPr>
            <a:r>
              <a:rPr lang="en-US" dirty="0" smtClean="0"/>
              <a:t>The operators have the precedence levels as shown in the table given in the slide. </a:t>
            </a:r>
          </a:p>
          <a:p>
            <a:pPr marL="201378" indent="-201378">
              <a:buFontTx/>
              <a:buChar char="•"/>
            </a:pPr>
            <a:r>
              <a:rPr lang="en-US" dirty="0" smtClean="0"/>
              <a:t>An operator on higher levels is evaluated before an operator on lower level.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Rot="1" noChangeAspect="1" noChangeArrowheads="1" noTextEdit="1"/>
          </p:cNvSpPr>
          <p:nvPr>
            <p:ph type="sldImg"/>
          </p:nvPr>
        </p:nvSpPr>
        <p:spPr>
          <a:xfrm>
            <a:off x="2232025" y="641350"/>
            <a:ext cx="4906963" cy="3679825"/>
          </a:xfrm>
          <a:ln/>
        </p:spPr>
      </p:sp>
      <p:sp>
        <p:nvSpPr>
          <p:cNvPr id="38917" name="Rectangle 4"/>
          <p:cNvSpPr>
            <a:spLocks noGrp="1" noChangeArrowheads="1"/>
          </p:cNvSpPr>
          <p:nvPr>
            <p:ph type="body" idx="1"/>
          </p:nvPr>
        </p:nvSpPr>
        <p:spPr>
          <a:xfrm>
            <a:off x="2194560" y="4447223"/>
            <a:ext cx="4958080" cy="4162187"/>
          </a:xfrm>
          <a:noFill/>
          <a:ln/>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Rot="1" noChangeAspect="1" noChangeArrowheads="1" noTextEdit="1"/>
          </p:cNvSpPr>
          <p:nvPr>
            <p:ph type="sldImg"/>
          </p:nvPr>
        </p:nvSpPr>
        <p:spPr>
          <a:xfrm>
            <a:off x="2232025" y="641350"/>
            <a:ext cx="4906963" cy="3679825"/>
          </a:xfrm>
          <a:ln/>
        </p:spPr>
      </p:sp>
      <p:sp>
        <p:nvSpPr>
          <p:cNvPr id="55301" name="Rectangle 3"/>
          <p:cNvSpPr>
            <a:spLocks noGrp="1" noChangeArrowheads="1"/>
          </p:cNvSpPr>
          <p:nvPr>
            <p:ph type="body" idx="1"/>
          </p:nvPr>
        </p:nvSpPr>
        <p:spPr>
          <a:xfrm>
            <a:off x="2194560" y="4447223"/>
            <a:ext cx="4958080" cy="4162187"/>
          </a:xfrm>
          <a:noFill/>
          <a:ln/>
        </p:spPr>
        <p:txBody>
          <a:bodyPr/>
          <a:lstStyle/>
          <a:p>
            <a:pPr eaLnBrk="1" hangingPunct="1"/>
            <a:r>
              <a:rPr lang="en-US" b="1" u="sng" dirty="0" smtClean="0"/>
              <a:t>The DISTINCT clause:</a:t>
            </a:r>
          </a:p>
          <a:p>
            <a:pPr eaLnBrk="1" hangingPunct="1"/>
            <a:r>
              <a:rPr lang="en-US" dirty="0" smtClean="0"/>
              <a:t>In the examples discussed so far, some of the values have been repeated. However, by default, all values are retrieved. If you wish to remove duplicate values, then use the query as shown in the slide above.</a:t>
            </a:r>
          </a:p>
          <a:p>
            <a:pPr eaLnBrk="1" hangingPunct="1"/>
            <a:r>
              <a:rPr lang="en-US" dirty="0" smtClean="0"/>
              <a:t>	</a:t>
            </a:r>
          </a:p>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Rot="1" noChangeAspect="1" noChangeArrowheads="1" noTextEdit="1"/>
          </p:cNvSpPr>
          <p:nvPr>
            <p:ph type="sldImg"/>
          </p:nvPr>
        </p:nvSpPr>
        <p:spPr>
          <a:xfrm>
            <a:off x="2232025" y="641350"/>
            <a:ext cx="4906963" cy="3679825"/>
          </a:xfrm>
          <a:ln/>
        </p:spPr>
      </p:sp>
      <p:sp>
        <p:nvSpPr>
          <p:cNvPr id="57350" name="Rectangle 4"/>
          <p:cNvSpPr>
            <a:spLocks noChangeArrowheads="1"/>
          </p:cNvSpPr>
          <p:nvPr/>
        </p:nvSpPr>
        <p:spPr bwMode="auto">
          <a:xfrm>
            <a:off x="2194560" y="4447223"/>
            <a:ext cx="4958080" cy="4162187"/>
          </a:xfrm>
          <a:prstGeom prst="rect">
            <a:avLst/>
          </a:prstGeom>
          <a:noFill/>
          <a:ln w="9525">
            <a:noFill/>
            <a:miter lim="800000"/>
            <a:headEnd/>
            <a:tailEnd/>
          </a:ln>
        </p:spPr>
        <p:txBody>
          <a:bodyPr lIns="96661" tIns="48331" rIns="96661" bIns="48331"/>
          <a:lstStyle/>
          <a:p>
            <a:pPr marL="241653" indent="-241653">
              <a:spcBef>
                <a:spcPct val="30000"/>
              </a:spcBef>
            </a:pPr>
            <a:r>
              <a:rPr lang="en-US" sz="1100" b="1" u="sng" dirty="0">
                <a:latin typeface="Arial" pitchFamily="34" charset="0"/>
                <a:cs typeface="Arial" pitchFamily="34" charset="0"/>
              </a:rPr>
              <a:t>The Order By Clause</a:t>
            </a:r>
            <a:r>
              <a:rPr lang="en-US" sz="1100" b="1" dirty="0">
                <a:latin typeface="Arial" pitchFamily="34" charset="0"/>
                <a:cs typeface="Arial" pitchFamily="34" charset="0"/>
              </a:rPr>
              <a:t>:</a:t>
            </a:r>
          </a:p>
          <a:p>
            <a:pPr marL="201378" indent="-201378">
              <a:spcBef>
                <a:spcPct val="30000"/>
              </a:spcBef>
              <a:buFontTx/>
              <a:buChar char="•"/>
            </a:pPr>
            <a:r>
              <a:rPr lang="en-US" sz="1100" dirty="0">
                <a:latin typeface="Arial" pitchFamily="34" charset="0"/>
                <a:cs typeface="Arial" pitchFamily="34" charset="0"/>
              </a:rPr>
              <a:t>A query with its various clauses  (FROM, WHERE, GROUP BY, HAVING) determines the rows to be selected and the columns. The order of rows is not fixed unless an ORDER BY clause is given.</a:t>
            </a:r>
          </a:p>
          <a:p>
            <a:pPr marL="201378" indent="-201378">
              <a:spcBef>
                <a:spcPct val="30000"/>
              </a:spcBef>
              <a:buFontTx/>
              <a:buChar char="•"/>
            </a:pPr>
            <a:r>
              <a:rPr lang="en-US" sz="1100" dirty="0">
                <a:latin typeface="Arial" pitchFamily="34" charset="0"/>
                <a:cs typeface="Arial" pitchFamily="34" charset="0"/>
              </a:rPr>
              <a:t>An ORDER BY clause is of the form:</a:t>
            </a:r>
          </a:p>
          <a:p>
            <a:pPr marL="241653" indent="-241653">
              <a:spcBef>
                <a:spcPct val="30000"/>
              </a:spcBef>
              <a:buFontTx/>
              <a:buChar char="•"/>
            </a:pPr>
            <a:endParaRPr lang="en-US" sz="1100" dirty="0">
              <a:solidFill>
                <a:srgbClr val="3F3F3F"/>
              </a:solidFill>
            </a:endParaRPr>
          </a:p>
          <a:p>
            <a:pPr marL="241653" indent="-241653">
              <a:spcBef>
                <a:spcPct val="30000"/>
              </a:spcBef>
              <a:buFontTx/>
              <a:buChar char="•"/>
            </a:pPr>
            <a:endParaRPr lang="en-US" sz="1100" dirty="0">
              <a:solidFill>
                <a:srgbClr val="3F3F3F"/>
              </a:solidFill>
            </a:endParaRPr>
          </a:p>
          <a:p>
            <a:pPr marL="201378" indent="-201378">
              <a:spcBef>
                <a:spcPct val="30000"/>
              </a:spcBef>
              <a:buFontTx/>
              <a:buChar char="•"/>
            </a:pPr>
            <a:r>
              <a:rPr lang="en-US" sz="1100" dirty="0">
                <a:latin typeface="Arial" pitchFamily="34" charset="0"/>
                <a:cs typeface="Arial" pitchFamily="34" charset="0"/>
              </a:rPr>
              <a:t>The columns to be used for ordering are specified by using the “column names” or by specifying the “serial number” of the column in the SELECT list. </a:t>
            </a:r>
          </a:p>
          <a:p>
            <a:pPr marL="201378" indent="-201378">
              <a:spcBef>
                <a:spcPct val="30000"/>
              </a:spcBef>
              <a:buFontTx/>
              <a:buChar char="•"/>
            </a:pPr>
            <a:r>
              <a:rPr lang="en-US" sz="1100" dirty="0">
                <a:latin typeface="Arial" pitchFamily="34" charset="0"/>
                <a:cs typeface="Arial" pitchFamily="34" charset="0"/>
              </a:rPr>
              <a:t>The sort is done on the column in “ascending” or “descending” order. By default the ordering of data is “ascending” order.</a:t>
            </a:r>
          </a:p>
          <a:p>
            <a:pPr marL="201378" indent="-201378">
              <a:spcBef>
                <a:spcPct val="30000"/>
              </a:spcBef>
              <a:buFontTx/>
              <a:buChar char="•"/>
            </a:pPr>
            <a:endParaRPr lang="en-US" sz="1100" dirty="0">
              <a:latin typeface="Arial" pitchFamily="34" charset="0"/>
              <a:cs typeface="Arial" pitchFamily="34" charset="0"/>
            </a:endParaRPr>
          </a:p>
          <a:p>
            <a:pPr marL="201378" indent="-201378">
              <a:spcBef>
                <a:spcPct val="30000"/>
              </a:spcBef>
            </a:pPr>
            <a:r>
              <a:rPr lang="en-US" sz="1100" dirty="0">
                <a:latin typeface="Arial" pitchFamily="34" charset="0"/>
                <a:cs typeface="Arial" pitchFamily="34" charset="0"/>
              </a:rPr>
              <a:t>					       contd.</a:t>
            </a:r>
          </a:p>
        </p:txBody>
      </p:sp>
      <p:sp>
        <p:nvSpPr>
          <p:cNvPr id="57351" name="AutoShape 5"/>
          <p:cNvSpPr>
            <a:spLocks noChangeArrowheads="1"/>
          </p:cNvSpPr>
          <p:nvPr/>
        </p:nvSpPr>
        <p:spPr bwMode="auto">
          <a:xfrm>
            <a:off x="2489734" y="5537534"/>
            <a:ext cx="4064000" cy="211694"/>
          </a:xfrm>
          <a:prstGeom prst="roundRect">
            <a:avLst>
              <a:gd name="adj" fmla="val 16667"/>
            </a:avLst>
          </a:prstGeom>
          <a:noFill/>
          <a:ln w="19050">
            <a:solidFill>
              <a:schemeClr val="tx1"/>
            </a:solidFill>
            <a:round/>
            <a:headEnd/>
            <a:tailEnd/>
          </a:ln>
        </p:spPr>
        <p:txBody>
          <a:bodyPr lIns="96661" tIns="48331" rIns="96661" bIns="48331" anchor="ctr"/>
          <a:lstStyle/>
          <a:p>
            <a:pPr lvl="1"/>
            <a:r>
              <a:rPr lang="en-US" sz="1100" dirty="0">
                <a:latin typeface="Arial" pitchFamily="34" charset="0"/>
                <a:cs typeface="Arial" pitchFamily="34" charset="0"/>
              </a:rPr>
              <a:t>ORDER BY &lt; Sort  list&gt; ASC/DESC</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Rot="1" noChangeAspect="1" noChangeArrowheads="1" noTextEdit="1"/>
          </p:cNvSpPr>
          <p:nvPr>
            <p:ph type="sldImg"/>
          </p:nvPr>
        </p:nvSpPr>
        <p:spPr>
          <a:xfrm>
            <a:off x="2232025" y="641350"/>
            <a:ext cx="4906963" cy="3679825"/>
          </a:xfrm>
          <a:ln/>
        </p:spPr>
      </p:sp>
      <p:sp>
        <p:nvSpPr>
          <p:cNvPr id="58373" name="Rectangle 3"/>
          <p:cNvSpPr>
            <a:spLocks noGrp="1" noChangeArrowheads="1"/>
          </p:cNvSpPr>
          <p:nvPr>
            <p:ph type="body" idx="1"/>
          </p:nvPr>
        </p:nvSpPr>
        <p:spPr>
          <a:xfrm>
            <a:off x="2194560" y="4447223"/>
            <a:ext cx="4958080" cy="4162187"/>
          </a:xfrm>
          <a:noFill/>
          <a:ln/>
        </p:spPr>
        <p:txBody>
          <a:bodyPr/>
          <a:lstStyle/>
          <a:p>
            <a:pPr marL="241653" indent="-241653"/>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Rot="1" noChangeAspect="1" noChangeArrowheads="1" noTextEdit="1"/>
          </p:cNvSpPr>
          <p:nvPr>
            <p:ph type="sldImg"/>
          </p:nvPr>
        </p:nvSpPr>
        <p:spPr>
          <a:xfrm>
            <a:off x="2232025" y="641350"/>
            <a:ext cx="4906963" cy="3679825"/>
          </a:xfrm>
          <a:ln/>
        </p:spPr>
      </p:sp>
      <p:sp>
        <p:nvSpPr>
          <p:cNvPr id="59397" name="Rectangle 3"/>
          <p:cNvSpPr>
            <a:spLocks noGrp="1" noChangeArrowheads="1"/>
          </p:cNvSpPr>
          <p:nvPr>
            <p:ph type="body" idx="1"/>
          </p:nvPr>
        </p:nvSpPr>
        <p:spPr>
          <a:xfrm>
            <a:off x="2194561" y="4447223"/>
            <a:ext cx="4892673" cy="4320540"/>
          </a:xfrm>
          <a:noFill/>
          <a:ln/>
        </p:spPr>
        <p:txBody>
          <a:bodyPr/>
          <a:lstStyle/>
          <a:p>
            <a:pPr eaLnBrk="1" hangingPunct="1"/>
            <a:r>
              <a:rPr lang="en-US" dirty="0" smtClean="0"/>
              <a:t>The query on the slide sorts the data on both the columns in ascending order which is default. But you could also sort the data in different order for the columns.</a:t>
            </a:r>
          </a:p>
          <a:p>
            <a:pPr eaLnBrk="1" hangingPunct="1"/>
            <a:r>
              <a:rPr lang="en-US" dirty="0" smtClean="0"/>
              <a:t>For Example in the query given below the data is sorted in ascending order on </a:t>
            </a:r>
            <a:r>
              <a:rPr lang="en-US" dirty="0" err="1" smtClean="0"/>
              <a:t>student_code</a:t>
            </a:r>
            <a:r>
              <a:rPr lang="en-US" dirty="0" smtClean="0"/>
              <a:t> and </a:t>
            </a:r>
            <a:r>
              <a:rPr lang="en-US" dirty="0" err="1" smtClean="0"/>
              <a:t>dept_code</a:t>
            </a:r>
            <a:r>
              <a:rPr lang="en-US" dirty="0" smtClean="0"/>
              <a:t> is sorted in descending order</a:t>
            </a:r>
          </a:p>
          <a:p>
            <a:pPr eaLnBrk="1" hangingPunct="1"/>
            <a:endParaRPr lang="en-US" dirty="0" smtClean="0"/>
          </a:p>
        </p:txBody>
      </p:sp>
      <p:sp>
        <p:nvSpPr>
          <p:cNvPr id="59398" name="AutoShape 4"/>
          <p:cNvSpPr>
            <a:spLocks noChangeArrowheads="1"/>
          </p:cNvSpPr>
          <p:nvPr/>
        </p:nvSpPr>
        <p:spPr bwMode="auto">
          <a:xfrm>
            <a:off x="2399899" y="5520690"/>
            <a:ext cx="4389120" cy="72009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96661" tIns="48331" rIns="96661" bIns="48331" anchor="ctr"/>
          <a:lstStyle/>
          <a:p>
            <a:pPr lvl="1"/>
            <a:r>
              <a:rPr lang="en-US" sz="1050" dirty="0">
                <a:latin typeface="Arial" panose="020B0604020202020204" pitchFamily="34" charset="0"/>
                <a:cs typeface="Arial" panose="020B0604020202020204" pitchFamily="34" charset="0"/>
              </a:rPr>
              <a:t>SELECT </a:t>
            </a:r>
            <a:r>
              <a:rPr lang="en-US" sz="1050" dirty="0" err="1">
                <a:latin typeface="Arial" panose="020B0604020202020204" pitchFamily="34" charset="0"/>
                <a:cs typeface="Arial" panose="020B0604020202020204" pitchFamily="34" charset="0"/>
              </a:rPr>
              <a:t>Student_Code,Student_Name,Dept_Code,Student_dob</a:t>
            </a:r>
            <a:endParaRPr lang="en-US" sz="1050" dirty="0">
              <a:latin typeface="Arial" panose="020B0604020202020204" pitchFamily="34" charset="0"/>
              <a:cs typeface="Arial" panose="020B0604020202020204" pitchFamily="34" charset="0"/>
            </a:endParaRPr>
          </a:p>
          <a:p>
            <a:r>
              <a:rPr lang="en-US" sz="1050" dirty="0">
                <a:latin typeface="Arial" panose="020B0604020202020204" pitchFamily="34" charset="0"/>
                <a:cs typeface="Arial" panose="020B0604020202020204" pitchFamily="34" charset="0"/>
              </a:rPr>
              <a:t>               FROM </a:t>
            </a:r>
            <a:r>
              <a:rPr lang="en-US" sz="1050" dirty="0" err="1">
                <a:latin typeface="Arial" panose="020B0604020202020204" pitchFamily="34" charset="0"/>
                <a:cs typeface="Arial" panose="020B0604020202020204" pitchFamily="34" charset="0"/>
              </a:rPr>
              <a:t>Student_Master</a:t>
            </a:r>
            <a:endParaRPr lang="en-US" sz="1050" dirty="0">
              <a:latin typeface="Arial" panose="020B0604020202020204" pitchFamily="34" charset="0"/>
              <a:cs typeface="Arial" panose="020B0604020202020204" pitchFamily="34" charset="0"/>
            </a:endParaRPr>
          </a:p>
          <a:p>
            <a:r>
              <a:rPr lang="en-US" sz="1050" dirty="0">
                <a:latin typeface="Arial" panose="020B0604020202020204" pitchFamily="34" charset="0"/>
                <a:cs typeface="Arial" panose="020B0604020202020204" pitchFamily="34" charset="0"/>
              </a:rPr>
              <a:t>              ORDER BY </a:t>
            </a:r>
            <a:r>
              <a:rPr lang="en-US" sz="1050" dirty="0" err="1">
                <a:latin typeface="Arial" panose="020B0604020202020204" pitchFamily="34" charset="0"/>
                <a:cs typeface="Arial" panose="020B0604020202020204" pitchFamily="34" charset="0"/>
              </a:rPr>
              <a:t>Student_Code,Dept_Code</a:t>
            </a:r>
            <a:r>
              <a:rPr lang="en-US" sz="1050" dirty="0">
                <a:latin typeface="Arial" panose="020B0604020202020204" pitchFamily="34" charset="0"/>
                <a:cs typeface="Arial" panose="020B0604020202020204" pitchFamily="34" charset="0"/>
              </a:rPr>
              <a:t> DESC;</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Rot="1" noChangeAspect="1" noChangeArrowheads="1" noTextEdit="1"/>
          </p:cNvSpPr>
          <p:nvPr>
            <p:ph type="sldImg"/>
          </p:nvPr>
        </p:nvSpPr>
        <p:spPr>
          <a:xfrm>
            <a:off x="2232025" y="641350"/>
            <a:ext cx="4906963" cy="3679825"/>
          </a:xfrm>
          <a:ln/>
        </p:spPr>
      </p:sp>
      <p:sp>
        <p:nvSpPr>
          <p:cNvPr id="60421" name="Rectangle 3"/>
          <p:cNvSpPr>
            <a:spLocks noGrp="1" noChangeArrowheads="1"/>
          </p:cNvSpPr>
          <p:nvPr>
            <p:ph type="body" idx="1"/>
          </p:nvPr>
        </p:nvSpPr>
        <p:spPr>
          <a:xfrm>
            <a:off x="2194560" y="4447223"/>
            <a:ext cx="4958080" cy="4162187"/>
          </a:xfrm>
          <a:noFill/>
          <a:ln/>
        </p:spPr>
        <p:txBody>
          <a:bodyPr/>
          <a:lstStyle/>
          <a:p>
            <a:pPr marL="241653" indent="-241653"/>
            <a:r>
              <a:rPr lang="en-US" b="1" u="sng" dirty="0" smtClean="0"/>
              <a:t>Tips and Tricks in SELECT Statements</a:t>
            </a:r>
            <a:r>
              <a:rPr lang="en-US" b="1" dirty="0" smtClean="0"/>
              <a:t>:</a:t>
            </a:r>
          </a:p>
          <a:p>
            <a:pPr marL="241653" indent="-241653">
              <a:buFontTx/>
              <a:buChar char="•"/>
            </a:pPr>
            <a:r>
              <a:rPr lang="en-US" dirty="0" smtClean="0"/>
              <a:t>It is necessary to always include a WHERE clause in your SELECT statement to narrow the number of rows returned. </a:t>
            </a:r>
          </a:p>
          <a:p>
            <a:pPr marL="724959" lvl="1" indent="-241653">
              <a:buFont typeface="Wingdings" pitchFamily="2" charset="2"/>
              <a:buChar char="Ø"/>
            </a:pPr>
            <a:r>
              <a:rPr lang="en-US" dirty="0" smtClean="0"/>
              <a:t>In some case you may want to return all rows. Then not using a WHERE clause is appropriate in this case. </a:t>
            </a:r>
          </a:p>
          <a:p>
            <a:pPr marL="724959" lvl="1" indent="-241653">
              <a:buFont typeface="Wingdings" pitchFamily="2" charset="2"/>
              <a:buChar char="Ø"/>
            </a:pPr>
            <a:r>
              <a:rPr lang="en-US" dirty="0" smtClean="0"/>
              <a:t>However, if you don’t need all the rows to be returned, use a WHERE clause to limit the number of rows returned. </a:t>
            </a:r>
          </a:p>
          <a:p>
            <a:pPr marL="1208265" lvl="2" indent="-241653">
              <a:buFont typeface="Wingdings" pitchFamily="2" charset="2"/>
              <a:buChar char="§"/>
            </a:pPr>
            <a:r>
              <a:rPr lang="en-US" dirty="0" smtClean="0"/>
              <a:t>Another negative aspect of a table scan is that it will tend to flush out data pages from the cache with useless data. This reduces ability of the Oracle to reuse useful data in the cache, which increases disk I/O and decreases performance.</a:t>
            </a:r>
          </a:p>
          <a:p>
            <a:pPr marL="241653" indent="-241653"/>
            <a:endParaRPr lang="en-US" dirty="0" smtClean="0"/>
          </a:p>
          <a:p>
            <a:pPr marL="241653" indent="-241653"/>
            <a:endParaRPr lang="en-US" dirty="0" smtClean="0">
              <a:solidFill>
                <a:srgbClr val="CC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Rot="1" noChangeAspect="1" noChangeArrowheads="1" noTextEdit="1"/>
          </p:cNvSpPr>
          <p:nvPr>
            <p:ph type="sldImg"/>
          </p:nvPr>
        </p:nvSpPr>
        <p:spPr>
          <a:xfrm>
            <a:off x="2232025" y="641350"/>
            <a:ext cx="4906963" cy="3679825"/>
          </a:xfrm>
          <a:ln/>
        </p:spPr>
      </p:sp>
      <p:sp>
        <p:nvSpPr>
          <p:cNvPr id="61445" name="Rectangle 3"/>
          <p:cNvSpPr>
            <a:spLocks noGrp="1" noChangeArrowheads="1"/>
          </p:cNvSpPr>
          <p:nvPr>
            <p:ph type="body" idx="1"/>
          </p:nvPr>
        </p:nvSpPr>
        <p:spPr>
          <a:xfrm>
            <a:off x="2194560" y="4447223"/>
            <a:ext cx="4958080" cy="4162187"/>
          </a:xfrm>
          <a:noFill/>
          <a:ln/>
        </p:spPr>
        <p:txBody>
          <a:bodyPr/>
          <a:lstStyle/>
          <a:p>
            <a:pPr eaLnBrk="1" hangingPunct="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Rot="1" noChangeAspect="1" noChangeArrowheads="1" noTextEdit="1"/>
          </p:cNvSpPr>
          <p:nvPr>
            <p:ph type="sldImg"/>
          </p:nvPr>
        </p:nvSpPr>
        <p:spPr>
          <a:xfrm>
            <a:off x="2232025" y="641350"/>
            <a:ext cx="4906963" cy="3679825"/>
          </a:xfrm>
          <a:ln/>
        </p:spPr>
      </p:sp>
      <p:sp>
        <p:nvSpPr>
          <p:cNvPr id="62469" name="Rectangle 3"/>
          <p:cNvSpPr>
            <a:spLocks noGrp="1" noChangeArrowheads="1"/>
          </p:cNvSpPr>
          <p:nvPr>
            <p:ph type="body" idx="1"/>
          </p:nvPr>
        </p:nvSpPr>
        <p:spPr>
          <a:xfrm>
            <a:off x="2194560" y="4447223"/>
            <a:ext cx="4958080" cy="4162187"/>
          </a:xfrm>
          <a:noFill/>
          <a:ln/>
        </p:spPr>
        <p:txBody>
          <a:bodyPr/>
          <a:lstStyle/>
          <a:p>
            <a:pPr marL="241653" indent="-241653"/>
            <a:r>
              <a:rPr lang="en-US" b="1" u="sng" dirty="0" smtClean="0"/>
              <a:t>Tips and Tricks in SELECT Statements (contd.)</a:t>
            </a:r>
            <a:r>
              <a:rPr lang="en-US" b="1" dirty="0" smtClean="0"/>
              <a:t>:</a:t>
            </a:r>
            <a:endParaRPr lang="en-US" dirty="0" smtClean="0"/>
          </a:p>
          <a:p>
            <a:pPr marL="241653" indent="-241653">
              <a:buFontTx/>
              <a:buChar char="•"/>
            </a:pPr>
            <a:r>
              <a:rPr lang="en-US" dirty="0" smtClean="0"/>
              <a:t>Some developers, as a habit, add the DISTINCT clause to each of their SELECT statements, even when it is not required. </a:t>
            </a:r>
          </a:p>
          <a:p>
            <a:pPr marL="724959" lvl="1" indent="-241653">
              <a:buFont typeface="Wingdings" pitchFamily="2" charset="2"/>
              <a:buChar char="Ø"/>
            </a:pPr>
            <a:r>
              <a:rPr lang="en-US" dirty="0" smtClean="0"/>
              <a:t>This is a bad habit that should be stopped.</a:t>
            </a:r>
          </a:p>
          <a:p>
            <a:pPr marL="241653" indent="-241653">
              <a:buFontTx/>
              <a:buChar char="•"/>
            </a:pPr>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Rot="1" noChangeAspect="1" noChangeArrowheads="1" noTextEdit="1"/>
          </p:cNvSpPr>
          <p:nvPr>
            <p:ph type="sldImg"/>
          </p:nvPr>
        </p:nvSpPr>
        <p:spPr>
          <a:xfrm>
            <a:off x="2232025" y="641350"/>
            <a:ext cx="4906963" cy="3679825"/>
          </a:xfrm>
          <a:ln/>
        </p:spPr>
      </p:sp>
      <p:sp>
        <p:nvSpPr>
          <p:cNvPr id="63493" name="Rectangle 3"/>
          <p:cNvSpPr>
            <a:spLocks noGrp="1" noChangeArrowheads="1"/>
          </p:cNvSpPr>
          <p:nvPr>
            <p:ph type="body" idx="1"/>
          </p:nvPr>
        </p:nvSpPr>
        <p:spPr>
          <a:xfrm>
            <a:off x="2194560" y="4447223"/>
            <a:ext cx="4958080" cy="4162187"/>
          </a:xfrm>
          <a:noFill/>
          <a:ln/>
        </p:spPr>
        <p:txBody>
          <a:bodyPr/>
          <a:lstStyle/>
          <a:p>
            <a:pPr marL="241653" indent="-241653"/>
            <a:r>
              <a:rPr lang="en-US" b="1" u="sng" dirty="0" smtClean="0"/>
              <a:t>Tips and Tricks in SELECT Statements (contd.)</a:t>
            </a:r>
            <a:r>
              <a:rPr lang="en-US" b="1" dirty="0" smtClean="0"/>
              <a:t>:</a:t>
            </a:r>
          </a:p>
          <a:p>
            <a:pPr marL="241653" indent="-241653"/>
            <a:r>
              <a:rPr lang="en-US" b="1" dirty="0" smtClean="0"/>
              <a:t>Use simple operands</a:t>
            </a:r>
          </a:p>
          <a:p>
            <a:pPr marL="241653" indent="-241653">
              <a:buFontTx/>
              <a:buChar char="•"/>
            </a:pPr>
            <a:r>
              <a:rPr lang="en-US" dirty="0" smtClean="0"/>
              <a:t>Some operators tend to produced speedy results than other operators. Of course, you may not have choice of using an operator in your WHERE clauses, but sometimes you do have a choice. </a:t>
            </a:r>
          </a:p>
          <a:p>
            <a:pPr marL="724959" lvl="1" indent="-241653">
              <a:buFont typeface="Wingdings" pitchFamily="2" charset="2"/>
              <a:buChar char="Ø"/>
            </a:pPr>
            <a:r>
              <a:rPr lang="en-US" dirty="0" smtClean="0"/>
              <a:t>Using simpler operands, and exact numbers, provides the best overall performance. </a:t>
            </a:r>
          </a:p>
          <a:p>
            <a:pPr marL="724959" lvl="1" indent="-241653">
              <a:buFont typeface="Wingdings" pitchFamily="2" charset="2"/>
              <a:buChar char="Ø"/>
            </a:pPr>
            <a:r>
              <a:rPr lang="en-US" dirty="0" smtClean="0"/>
              <a:t>If a WHERE clause includes multiple expressions, there is generally </a:t>
            </a:r>
            <a:r>
              <a:rPr lang="en-US" b="1" dirty="0" smtClean="0"/>
              <a:t>no</a:t>
            </a:r>
            <a:r>
              <a:rPr lang="en-US" dirty="0" smtClean="0"/>
              <a:t> performance benefit gained by ordering the various expressions in any particular order. </a:t>
            </a:r>
          </a:p>
          <a:p>
            <a:pPr marL="1208265" lvl="2" indent="-241653">
              <a:buFont typeface="Wingdings" pitchFamily="2" charset="2"/>
              <a:buChar char="§"/>
            </a:pPr>
            <a:r>
              <a:rPr lang="en-US" dirty="0" smtClean="0"/>
              <a:t>This is because the Query Optimizer does this for you, saving you the effort. There are a few exceptions to this, which are discussed further in the lesson.</a:t>
            </a:r>
          </a:p>
          <a:p>
            <a:pPr marL="1208265" lvl="2" indent="-241653">
              <a:buFont typeface="Wingdings" pitchFamily="2" charset="2"/>
              <a:buChar char="§"/>
            </a:pPr>
            <a:endParaRPr lang="en-US" dirty="0" smtClean="0"/>
          </a:p>
          <a:p>
            <a:pPr marL="1208265" lvl="2" indent="-241653" algn="r"/>
            <a:r>
              <a:rPr lang="en-US" dirty="0" smtClean="0"/>
              <a:t>contd.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body" idx="1"/>
          </p:nvPr>
        </p:nvSpPr>
        <p:spPr>
          <a:xfrm>
            <a:off x="2194560" y="506953"/>
            <a:ext cx="4958080" cy="8082677"/>
          </a:xfrm>
          <a:noFill/>
          <a:ln/>
        </p:spPr>
        <p:txBody>
          <a:bodyPr/>
          <a:lstStyle/>
          <a:p>
            <a:pPr marL="241653" indent="-241653">
              <a:tabLst>
                <a:tab pos="966612" algn="l"/>
                <a:tab pos="1208265" algn="l"/>
                <a:tab pos="1449918" algn="l"/>
              </a:tabLst>
            </a:pPr>
            <a:r>
              <a:rPr lang="en-US" b="1" u="sng" dirty="0" smtClean="0"/>
              <a:t>Tips and Tricks in SELECT Statements (contd.)</a:t>
            </a:r>
            <a:r>
              <a:rPr lang="en-US" b="1" dirty="0" smtClean="0"/>
              <a:t>:</a:t>
            </a:r>
          </a:p>
          <a:p>
            <a:pPr marL="241653" indent="-241653">
              <a:tabLst>
                <a:tab pos="966612" algn="l"/>
                <a:tab pos="1208265" algn="l"/>
                <a:tab pos="1449918" algn="l"/>
              </a:tabLst>
            </a:pPr>
            <a:r>
              <a:rPr lang="en-US" b="1" dirty="0" smtClean="0"/>
              <a:t>Don’t include code that does not do anything </a:t>
            </a:r>
          </a:p>
          <a:p>
            <a:pPr marL="241653" indent="-241653">
              <a:buFontTx/>
              <a:buChar char="•"/>
              <a:tabLst>
                <a:tab pos="966612" algn="l"/>
                <a:tab pos="1208265" algn="l"/>
                <a:tab pos="1449918" algn="l"/>
              </a:tabLst>
            </a:pPr>
            <a:r>
              <a:rPr lang="en-US" dirty="0" smtClean="0"/>
              <a:t>This may sound obvious. However, this scenario is seen in some off-the-shelf applications. </a:t>
            </a:r>
          </a:p>
          <a:p>
            <a:pPr marL="724959" lvl="1" indent="-241653">
              <a:buFont typeface="Wingdings" pitchFamily="2" charset="2"/>
              <a:buChar char="Ø"/>
              <a:tabLst>
                <a:tab pos="966612" algn="l"/>
                <a:tab pos="1208265" algn="l"/>
                <a:tab pos="1449918" algn="l"/>
              </a:tabLst>
            </a:pPr>
            <a:r>
              <a:rPr lang="en-US" dirty="0" smtClean="0"/>
              <a:t>For example, you may see code which is given below:</a:t>
            </a:r>
          </a:p>
          <a:p>
            <a:pPr marL="724959" lvl="1" indent="-241653">
              <a:buFont typeface="Wingdings" pitchFamily="2" charset="2"/>
              <a:buChar char="Ø"/>
              <a:tabLst>
                <a:tab pos="966612" algn="l"/>
                <a:tab pos="1208265" algn="l"/>
                <a:tab pos="1449918" algn="l"/>
              </a:tabLst>
            </a:pPr>
            <a:endParaRPr lang="en-US" dirty="0" smtClean="0"/>
          </a:p>
          <a:p>
            <a:pPr marL="724959" lvl="1" indent="-241653">
              <a:buFont typeface="Wingdings" pitchFamily="2" charset="2"/>
              <a:buChar char="Ø"/>
              <a:tabLst>
                <a:tab pos="966612" algn="l"/>
                <a:tab pos="1208265" algn="l"/>
                <a:tab pos="1449918" algn="l"/>
              </a:tabLst>
            </a:pPr>
            <a:endParaRPr lang="en-US" dirty="0" smtClean="0"/>
          </a:p>
          <a:p>
            <a:pPr marL="241653" indent="-241653">
              <a:tabLst>
                <a:tab pos="966612" algn="l"/>
                <a:tab pos="1208265" algn="l"/>
                <a:tab pos="1449918" algn="l"/>
              </a:tabLst>
            </a:pPr>
            <a:r>
              <a:rPr lang="en-US" dirty="0" smtClean="0"/>
              <a:t>		</a:t>
            </a:r>
          </a:p>
          <a:p>
            <a:pPr marL="724959" lvl="1" indent="-241653">
              <a:buFont typeface="Wingdings" pitchFamily="2" charset="2"/>
              <a:buChar char="Ø"/>
              <a:tabLst>
                <a:tab pos="966612" algn="l"/>
                <a:tab pos="1208265" algn="l"/>
                <a:tab pos="1449918" algn="l"/>
              </a:tabLst>
            </a:pPr>
            <a:r>
              <a:rPr lang="en-US" dirty="0" smtClean="0"/>
              <a:t>When this query is run, no rows will be returned. It is just wasting SQL Server resources. </a:t>
            </a:r>
          </a:p>
          <a:p>
            <a:pPr marL="724959" lvl="1" indent="-241653">
              <a:tabLst>
                <a:tab pos="966612" algn="l"/>
                <a:tab pos="1208265" algn="l"/>
                <a:tab pos="1449918" algn="l"/>
              </a:tabLst>
            </a:pPr>
            <a:endParaRPr lang="en-US" dirty="0" smtClean="0"/>
          </a:p>
          <a:p>
            <a:pPr marL="241653" indent="-241653">
              <a:buFontTx/>
              <a:buChar char="•"/>
              <a:tabLst>
                <a:tab pos="966612" algn="l"/>
                <a:tab pos="1208265" algn="l"/>
                <a:tab pos="1449918" algn="l"/>
              </a:tabLst>
            </a:pPr>
            <a:r>
              <a:rPr lang="en-US" dirty="0" smtClean="0"/>
              <a:t>By default, some developers routinely include code, which is similar to the one given above, in their WHERE clauses when they make string comparisons. </a:t>
            </a:r>
          </a:p>
          <a:p>
            <a:pPr marL="241653" indent="-241653">
              <a:buFontTx/>
              <a:buChar char="•"/>
              <a:tabLst>
                <a:tab pos="966612" algn="l"/>
                <a:tab pos="1208265" algn="l"/>
                <a:tab pos="1449918" algn="l"/>
              </a:tabLst>
            </a:pPr>
            <a:endParaRPr lang="en-US" dirty="0" smtClean="0"/>
          </a:p>
          <a:p>
            <a:pPr marL="724959" lvl="1" indent="-241653">
              <a:buFont typeface="Wingdings" pitchFamily="2" charset="2"/>
              <a:buChar char="Ø"/>
              <a:tabLst>
                <a:tab pos="966612" algn="l"/>
                <a:tab pos="1208265" algn="l"/>
                <a:tab pos="1449918" algn="l"/>
              </a:tabLst>
            </a:pPr>
            <a:r>
              <a:rPr lang="en-US" dirty="0" smtClean="0"/>
              <a:t>For example:</a:t>
            </a:r>
          </a:p>
          <a:p>
            <a:pPr marL="724959" lvl="1" indent="-241653">
              <a:buFont typeface="Wingdings" pitchFamily="2" charset="2"/>
              <a:buChar char="Ø"/>
              <a:tabLst>
                <a:tab pos="966612" algn="l"/>
                <a:tab pos="1208265" algn="l"/>
                <a:tab pos="1449918" algn="l"/>
              </a:tabLst>
            </a:pPr>
            <a:endParaRPr lang="en-US" dirty="0" smtClean="0"/>
          </a:p>
          <a:p>
            <a:pPr marL="724959" lvl="1" indent="-241653">
              <a:buFont typeface="Wingdings" pitchFamily="2" charset="2"/>
              <a:buChar char="Ø"/>
              <a:tabLst>
                <a:tab pos="966612" algn="l"/>
                <a:tab pos="1208265" algn="l"/>
                <a:tab pos="1449918" algn="l"/>
              </a:tabLst>
            </a:pPr>
            <a:endParaRPr lang="en-US" dirty="0" smtClean="0"/>
          </a:p>
          <a:p>
            <a:pPr marL="241653" indent="-241653">
              <a:tabLst>
                <a:tab pos="966612" algn="l"/>
                <a:tab pos="1208265" algn="l"/>
                <a:tab pos="1449918" algn="l"/>
              </a:tabLst>
            </a:pPr>
            <a:r>
              <a:rPr lang="en-US" dirty="0" smtClean="0"/>
              <a:t>		SELECT </a:t>
            </a:r>
            <a:r>
              <a:rPr lang="en-US" dirty="0" err="1" smtClean="0"/>
              <a:t>column_name</a:t>
            </a:r>
            <a:r>
              <a:rPr lang="en-US" dirty="0" smtClean="0"/>
              <a:t> FROM </a:t>
            </a:r>
            <a:r>
              <a:rPr lang="en-US" dirty="0" err="1" smtClean="0"/>
              <a:t>table_name</a:t>
            </a:r>
            <a:r>
              <a:rPr lang="en-US" dirty="0" smtClean="0"/>
              <a:t/>
            </a:r>
            <a:br>
              <a:rPr lang="en-US" dirty="0" smtClean="0"/>
            </a:br>
            <a:r>
              <a:rPr lang="en-US" dirty="0" smtClean="0"/>
              <a:t>		WHERE LOWER(</a:t>
            </a:r>
            <a:r>
              <a:rPr lang="en-US" dirty="0" err="1" smtClean="0"/>
              <a:t>column_name</a:t>
            </a:r>
            <a:r>
              <a:rPr lang="en-US" dirty="0" smtClean="0"/>
              <a:t>) = ‘name’</a:t>
            </a:r>
          </a:p>
          <a:p>
            <a:pPr marL="241653" indent="-241653">
              <a:tabLst>
                <a:tab pos="966612" algn="l"/>
                <a:tab pos="1208265" algn="l"/>
                <a:tab pos="1449918" algn="l"/>
              </a:tabLst>
            </a:pPr>
            <a:endParaRPr lang="en-US" dirty="0" smtClean="0"/>
          </a:p>
          <a:p>
            <a:pPr marL="241653" indent="-241653">
              <a:tabLst>
                <a:tab pos="966612" algn="l"/>
                <a:tab pos="1208265" algn="l"/>
                <a:tab pos="1449918" algn="l"/>
              </a:tabLst>
            </a:pPr>
            <a:r>
              <a:rPr lang="en-US" b="1" dirty="0" smtClean="0"/>
              <a:t>Any use of text functions in a WHERE clause decreases performance.</a:t>
            </a:r>
          </a:p>
          <a:p>
            <a:pPr marL="241653" indent="-241653">
              <a:buFontTx/>
              <a:buChar char="•"/>
              <a:tabLst>
                <a:tab pos="966612" algn="l"/>
                <a:tab pos="1208265" algn="l"/>
                <a:tab pos="1449918" algn="l"/>
              </a:tabLst>
            </a:pPr>
            <a:r>
              <a:rPr lang="en-US" dirty="0" smtClean="0"/>
              <a:t>If your database has been configured to be case-sensitive, then using text functions in the WHERE clause does decrease performance. However, in such a case, use the technique described below, along with appropriate indexes on the column in question:</a:t>
            </a:r>
          </a:p>
          <a:p>
            <a:pPr marL="241653" indent="-241653">
              <a:tabLst>
                <a:tab pos="966612" algn="l"/>
                <a:tab pos="1208265" algn="l"/>
                <a:tab pos="1449918" algn="l"/>
              </a:tabLst>
            </a:pPr>
            <a:endParaRPr lang="en-US" dirty="0" smtClean="0"/>
          </a:p>
          <a:p>
            <a:pPr marL="241653" indent="-241653">
              <a:tabLst>
                <a:tab pos="966612" algn="l"/>
                <a:tab pos="1208265" algn="l"/>
                <a:tab pos="1449918" algn="l"/>
              </a:tabLst>
            </a:pPr>
            <a:r>
              <a:rPr lang="en-US" dirty="0" smtClean="0"/>
              <a:t>	SELECT </a:t>
            </a:r>
            <a:r>
              <a:rPr lang="en-US" dirty="0" err="1" smtClean="0"/>
              <a:t>column_name</a:t>
            </a:r>
            <a:r>
              <a:rPr lang="en-US" dirty="0" smtClean="0"/>
              <a:t> FROM </a:t>
            </a:r>
            <a:r>
              <a:rPr lang="en-US" dirty="0" err="1" smtClean="0"/>
              <a:t>table_name</a:t>
            </a:r>
            <a:r>
              <a:rPr lang="en-US" dirty="0" smtClean="0"/>
              <a:t/>
            </a:r>
            <a:br>
              <a:rPr lang="en-US" dirty="0" smtClean="0"/>
            </a:br>
            <a:r>
              <a:rPr lang="en-US" dirty="0" smtClean="0"/>
              <a:t>WHERE </a:t>
            </a:r>
            <a:r>
              <a:rPr lang="en-US" dirty="0" err="1" smtClean="0"/>
              <a:t>column_name</a:t>
            </a:r>
            <a:r>
              <a:rPr lang="en-US" dirty="0" smtClean="0"/>
              <a:t> = ‘NAME’ or </a:t>
            </a:r>
            <a:r>
              <a:rPr lang="en-US" dirty="0" err="1" smtClean="0"/>
              <a:t>column_name</a:t>
            </a:r>
            <a:r>
              <a:rPr lang="en-US" dirty="0" smtClean="0"/>
              <a:t> = ‘name’</a:t>
            </a:r>
          </a:p>
          <a:p>
            <a:pPr marL="241653" indent="-241653">
              <a:tabLst>
                <a:tab pos="966612" algn="l"/>
                <a:tab pos="1208265" algn="l"/>
                <a:tab pos="1449918" algn="l"/>
              </a:tabLst>
            </a:pPr>
            <a:endParaRPr lang="en-US" dirty="0" smtClean="0"/>
          </a:p>
          <a:p>
            <a:pPr marL="241653" indent="-241653">
              <a:buFontTx/>
              <a:buChar char="•"/>
              <a:tabLst>
                <a:tab pos="966612" algn="l"/>
                <a:tab pos="1208265" algn="l"/>
                <a:tab pos="1449918" algn="l"/>
              </a:tabLst>
            </a:pPr>
            <a:r>
              <a:rPr lang="en-US" dirty="0" smtClean="0"/>
              <a:t>This code will run much faster than the first example.</a:t>
            </a:r>
          </a:p>
        </p:txBody>
      </p:sp>
      <p:sp>
        <p:nvSpPr>
          <p:cNvPr id="64519" name="AutoShape 6"/>
          <p:cNvSpPr>
            <a:spLocks noChangeArrowheads="1"/>
          </p:cNvSpPr>
          <p:nvPr/>
        </p:nvSpPr>
        <p:spPr bwMode="auto">
          <a:xfrm>
            <a:off x="2378509" y="1360384"/>
            <a:ext cx="4632960" cy="320040"/>
          </a:xfrm>
          <a:prstGeom prst="roundRect">
            <a:avLst>
              <a:gd name="adj" fmla="val 16667"/>
            </a:avLst>
          </a:prstGeom>
          <a:noFill/>
          <a:ln w="19050">
            <a:solidFill>
              <a:schemeClr val="tx1"/>
            </a:solidFill>
            <a:round/>
            <a:headEnd/>
            <a:tailEnd/>
          </a:ln>
        </p:spPr>
        <p:txBody>
          <a:bodyPr lIns="96661" tIns="48331" rIns="96661" bIns="48331" anchor="ctr"/>
          <a:lstStyle/>
          <a:p>
            <a:pPr lvl="1"/>
            <a:r>
              <a:rPr lang="en-US" sz="1100" dirty="0">
                <a:latin typeface="Candara" pitchFamily="34" charset="0"/>
                <a:cs typeface="Arial" pitchFamily="34" charset="0"/>
              </a:rPr>
              <a:t>SELECT </a:t>
            </a:r>
            <a:r>
              <a:rPr lang="en-US" sz="1100" dirty="0" err="1">
                <a:latin typeface="Candara" pitchFamily="34" charset="0"/>
                <a:cs typeface="Arial" pitchFamily="34" charset="0"/>
              </a:rPr>
              <a:t>column_name</a:t>
            </a:r>
            <a:r>
              <a:rPr lang="en-US" sz="1100" dirty="0">
                <a:latin typeface="Candara" pitchFamily="34" charset="0"/>
                <a:cs typeface="Arial" pitchFamily="34" charset="0"/>
              </a:rPr>
              <a:t> FROM </a:t>
            </a:r>
            <a:r>
              <a:rPr lang="en-US" sz="1100" dirty="0" err="1">
                <a:latin typeface="Candara" pitchFamily="34" charset="0"/>
                <a:cs typeface="Arial" pitchFamily="34" charset="0"/>
              </a:rPr>
              <a:t>table_name</a:t>
            </a:r>
            <a:r>
              <a:rPr lang="en-US" sz="1100" dirty="0">
                <a:latin typeface="Candara" pitchFamily="34" charset="0"/>
                <a:cs typeface="Arial" pitchFamily="34" charset="0"/>
              </a:rPr>
              <a:t>  WHERE 1 = 0</a:t>
            </a:r>
          </a:p>
        </p:txBody>
      </p:sp>
      <p:sp>
        <p:nvSpPr>
          <p:cNvPr id="64521" name="AutoShape 9"/>
          <p:cNvSpPr>
            <a:spLocks noChangeArrowheads="1"/>
          </p:cNvSpPr>
          <p:nvPr/>
        </p:nvSpPr>
        <p:spPr bwMode="auto">
          <a:xfrm>
            <a:off x="2695074" y="3022799"/>
            <a:ext cx="4307840" cy="480060"/>
          </a:xfrm>
          <a:prstGeom prst="roundRect">
            <a:avLst>
              <a:gd name="adj" fmla="val 16667"/>
            </a:avLst>
          </a:prstGeom>
          <a:noFill/>
          <a:ln w="3175">
            <a:solidFill>
              <a:schemeClr val="tx1"/>
            </a:solidFill>
            <a:round/>
            <a:headEnd/>
            <a:tailEnd/>
          </a:ln>
          <a:effectLst>
            <a:prstShdw prst="shdw17" dist="17961" dir="2700000">
              <a:schemeClr val="tx1">
                <a:gamma/>
                <a:shade val="60000"/>
                <a:invGamma/>
              </a:schemeClr>
            </a:prstShdw>
          </a:effectLst>
        </p:spPr>
        <p:txBody>
          <a:bodyPr wrap="none" lIns="96661" tIns="48331" rIns="96661" bIns="48331" anchor="ctr"/>
          <a:lstStyle/>
          <a:p>
            <a:endParaRPr lang="en-IN">
              <a:latin typeface="Candara" pitchFamily="34" charset="0"/>
            </a:endParaRPr>
          </a:p>
        </p:txBody>
      </p:sp>
      <p:sp>
        <p:nvSpPr>
          <p:cNvPr id="64522" name="AutoShape 10"/>
          <p:cNvSpPr>
            <a:spLocks noChangeArrowheads="1"/>
          </p:cNvSpPr>
          <p:nvPr/>
        </p:nvSpPr>
        <p:spPr bwMode="auto">
          <a:xfrm>
            <a:off x="2378509" y="4916897"/>
            <a:ext cx="4307840" cy="480060"/>
          </a:xfrm>
          <a:prstGeom prst="roundRect">
            <a:avLst>
              <a:gd name="adj" fmla="val 16667"/>
            </a:avLst>
          </a:prstGeom>
          <a:noFill/>
          <a:ln w="3175">
            <a:solidFill>
              <a:schemeClr val="tx1"/>
            </a:solidFill>
            <a:round/>
            <a:headEnd/>
            <a:tailEnd/>
          </a:ln>
          <a:effectLst>
            <a:prstShdw prst="shdw17" dist="17961" dir="2700000">
              <a:schemeClr val="tx1">
                <a:gamma/>
                <a:shade val="60000"/>
                <a:invGamma/>
              </a:schemeClr>
            </a:prstShdw>
          </a:effectLst>
        </p:spPr>
        <p:txBody>
          <a:bodyPr wrap="none" lIns="96661" tIns="48331" rIns="96661" bIns="48331" anchor="ctr"/>
          <a:lstStyle/>
          <a:p>
            <a:endParaRPr lang="en-IN">
              <a:latin typeface="Candara"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noRot="1" noChangeAspect="1" noChangeArrowheads="1" noTextEdit="1"/>
          </p:cNvSpPr>
          <p:nvPr>
            <p:ph type="sldImg"/>
          </p:nvPr>
        </p:nvSpPr>
        <p:spPr>
          <a:xfrm>
            <a:off x="2232025" y="641350"/>
            <a:ext cx="4906963" cy="3679825"/>
          </a:xfrm>
          <a:ln/>
        </p:spPr>
      </p:sp>
      <p:sp>
        <p:nvSpPr>
          <p:cNvPr id="65541" name="Rectangle 3"/>
          <p:cNvSpPr>
            <a:spLocks noGrp="1" noChangeArrowheads="1"/>
          </p:cNvSpPr>
          <p:nvPr>
            <p:ph type="body" idx="1"/>
          </p:nvPr>
        </p:nvSpPr>
        <p:spPr>
          <a:xfrm>
            <a:off x="2194560" y="4447223"/>
            <a:ext cx="4958080" cy="4162187"/>
          </a:xfrm>
          <a:noFill/>
          <a:ln/>
        </p:spPr>
        <p:txBody>
          <a:bodyPr/>
          <a:lstStyle/>
          <a:p>
            <a:pPr marL="241653" indent="-241653"/>
            <a:r>
              <a:rPr lang="en-US" b="1" u="sng" dirty="0" smtClean="0"/>
              <a:t>Tips and Tricks in SELECT Statements (contd.)</a:t>
            </a:r>
            <a:r>
              <a:rPr lang="en-US" b="1" dirty="0" smtClean="0"/>
              <a:t>:</a:t>
            </a:r>
            <a:endParaRPr lang="en-US" dirty="0" smtClean="0"/>
          </a:p>
          <a:p>
            <a:pPr marL="241653" indent="-241653">
              <a:buFontTx/>
              <a:buChar char="•"/>
            </a:pPr>
            <a:r>
              <a:rPr lang="en-US" dirty="0" smtClean="0"/>
              <a:t>If you use a leading character in your LIKE clause, then the Query Optimizer has the ability to potentially use an Index to perform the query. Thus speeding performance and reducing the load on SQL engine. </a:t>
            </a:r>
          </a:p>
          <a:p>
            <a:pPr marL="724959" lvl="1" indent="-241653">
              <a:buFont typeface="Wingdings" pitchFamily="2" charset="2"/>
              <a:buChar char="Ø"/>
            </a:pPr>
            <a:r>
              <a:rPr lang="en-US" dirty="0" smtClean="0"/>
              <a:t>However, if the leading character in a LIKE clause is a “wildcard”, then the Query Optimizer will not be able to use an Index. Here a table scan must be run, thus reducing performance and taking more time. </a:t>
            </a:r>
          </a:p>
          <a:p>
            <a:pPr marL="241653" indent="-241653">
              <a:buFontTx/>
              <a:buChar char="•"/>
            </a:pPr>
            <a:r>
              <a:rPr lang="en-US" dirty="0" smtClean="0"/>
              <a:t>The more leading characters you use in the LIKE clause, it is more likely that the Query Optimizer will find and use a suitable Index.</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Rot="1" noChangeAspect="1" noChangeArrowheads="1" noTextEdit="1"/>
          </p:cNvSpPr>
          <p:nvPr>
            <p:ph type="sldImg"/>
          </p:nvPr>
        </p:nvSpPr>
        <p:spPr>
          <a:xfrm>
            <a:off x="2232025" y="641350"/>
            <a:ext cx="4906963" cy="3679825"/>
          </a:xfrm>
          <a:ln/>
        </p:spPr>
      </p:sp>
      <p:sp>
        <p:nvSpPr>
          <p:cNvPr id="39941" name="Rectangle 3"/>
          <p:cNvSpPr>
            <a:spLocks noGrp="1" noChangeArrowheads="1"/>
          </p:cNvSpPr>
          <p:nvPr>
            <p:ph type="body" idx="1"/>
          </p:nvPr>
        </p:nvSpPr>
        <p:spPr>
          <a:xfrm>
            <a:off x="2194560" y="4447223"/>
            <a:ext cx="4958080" cy="4162187"/>
          </a:xfrm>
          <a:noFill/>
          <a:ln/>
        </p:spPr>
        <p:txBody>
          <a:bodyPr/>
          <a:lstStyle/>
          <a:p>
            <a:pPr marL="241653" indent="-241653"/>
            <a:r>
              <a:rPr lang="en-US" b="1" u="sng" dirty="0" smtClean="0"/>
              <a:t>The SELECT Statement</a:t>
            </a:r>
            <a:r>
              <a:rPr lang="en-US" b="1" dirty="0" smtClean="0"/>
              <a:t>:</a:t>
            </a:r>
          </a:p>
          <a:p>
            <a:pPr marL="241653" indent="-241653">
              <a:buFontTx/>
              <a:buChar char="•"/>
            </a:pPr>
            <a:r>
              <a:rPr lang="en-US" dirty="0" smtClean="0"/>
              <a:t>The SELECT statement is used to select data from a table. The tabular result is stored in a result table (called the result-set). The statement begins with the SELECT keyword. The basic SELECT statement has three clauses: </a:t>
            </a:r>
          </a:p>
          <a:p>
            <a:pPr marL="724959" lvl="1" indent="-241653">
              <a:buFont typeface="Wingdings" pitchFamily="2" charset="2"/>
              <a:buChar char="Ø"/>
            </a:pPr>
            <a:r>
              <a:rPr lang="en-US" dirty="0" smtClean="0"/>
              <a:t>SELECT </a:t>
            </a:r>
          </a:p>
          <a:p>
            <a:pPr marL="724959" lvl="1" indent="-241653">
              <a:buFont typeface="Wingdings" pitchFamily="2" charset="2"/>
              <a:buChar char="Ø"/>
            </a:pPr>
            <a:r>
              <a:rPr lang="en-US" dirty="0" smtClean="0"/>
              <a:t>FROM </a:t>
            </a:r>
          </a:p>
          <a:p>
            <a:pPr marL="724959" lvl="1" indent="-241653">
              <a:buFont typeface="Wingdings" pitchFamily="2" charset="2"/>
              <a:buChar char="Ø"/>
            </a:pPr>
            <a:r>
              <a:rPr lang="en-US" dirty="0" smtClean="0"/>
              <a:t>WHERE </a:t>
            </a:r>
          </a:p>
          <a:p>
            <a:pPr marL="241653" indent="-241653">
              <a:buFontTx/>
              <a:buChar char="•"/>
            </a:pPr>
            <a:r>
              <a:rPr lang="en-US" dirty="0" smtClean="0"/>
              <a:t>The SELECT clause specifies the table columns that are retrieved. </a:t>
            </a:r>
          </a:p>
          <a:p>
            <a:pPr marL="241653" indent="-241653">
              <a:buFontTx/>
              <a:buChar char="•"/>
            </a:pPr>
            <a:r>
              <a:rPr lang="en-US" dirty="0" smtClean="0"/>
              <a:t>The FROM clause specifies the tables accessed. </a:t>
            </a:r>
          </a:p>
          <a:p>
            <a:pPr marL="241653" indent="-241653">
              <a:buFontTx/>
              <a:buChar char="•"/>
            </a:pPr>
            <a:r>
              <a:rPr lang="en-US" dirty="0" smtClean="0"/>
              <a:t>The WHERE clause specifies which table rows are used. The WHERE clause is optional; if missing, all table rows are used. </a:t>
            </a:r>
          </a:p>
          <a:p>
            <a:pPr marL="241653" indent="-241653"/>
            <a:r>
              <a:rPr lang="en-US" b="1" dirty="0" smtClean="0"/>
              <a:t>Note:</a:t>
            </a:r>
          </a:p>
          <a:p>
            <a:pPr marL="241653" indent="-241653">
              <a:buFontTx/>
              <a:buChar char="•"/>
            </a:pPr>
            <a:r>
              <a:rPr lang="en-US" dirty="0" smtClean="0"/>
              <a:t>Each clause is evaluated on the result set of a previous clause. The final result of the query will be always a “result table”.  </a:t>
            </a:r>
          </a:p>
          <a:p>
            <a:pPr marL="241653" indent="-241653">
              <a:buFontTx/>
              <a:buChar char="•"/>
            </a:pPr>
            <a:r>
              <a:rPr lang="en-US" dirty="0" smtClean="0"/>
              <a:t>Only FROM clause is essential.  The clauses WHERE, GROUP BY, HAVING, ORDER BY are optional.</a:t>
            </a:r>
          </a:p>
          <a:p>
            <a:pPr marL="241653" indent="-241653">
              <a:buFontTx/>
              <a:buChar char="•"/>
            </a:pPr>
            <a:r>
              <a:rPr lang="en-US" dirty="0" smtClean="0"/>
              <a:t>All the examples that follow are based on EMP and DEPT tables that are already available.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Rot="1" noChangeAspect="1" noChangeArrowheads="1" noTextEdit="1"/>
          </p:cNvSpPr>
          <p:nvPr>
            <p:ph type="sldImg"/>
          </p:nvPr>
        </p:nvSpPr>
        <p:spPr>
          <a:xfrm>
            <a:off x="2232025" y="641350"/>
            <a:ext cx="4906963" cy="3679825"/>
          </a:xfrm>
          <a:ln/>
        </p:spPr>
      </p:sp>
      <p:sp>
        <p:nvSpPr>
          <p:cNvPr id="66565" name="Rectangle 3"/>
          <p:cNvSpPr>
            <a:spLocks noGrp="1" noChangeArrowheads="1"/>
          </p:cNvSpPr>
          <p:nvPr>
            <p:ph type="body" idx="1"/>
          </p:nvPr>
        </p:nvSpPr>
        <p:spPr>
          <a:xfrm>
            <a:off x="2194560" y="4447223"/>
            <a:ext cx="4958080" cy="4162187"/>
          </a:xfrm>
          <a:noFill/>
          <a:ln/>
        </p:spPr>
        <p:txBody>
          <a:bodyPr/>
          <a:lstStyle/>
          <a:p>
            <a:pPr marL="241653" indent="-241653"/>
            <a:r>
              <a:rPr lang="en-US" b="1" u="sng" dirty="0" smtClean="0"/>
              <a:t>Tips and Tricks in SELECT Statements (contd.)</a:t>
            </a:r>
            <a:r>
              <a:rPr lang="en-US" b="1" dirty="0" smtClean="0"/>
              <a:t>:</a:t>
            </a:r>
            <a:endParaRPr lang="en-US" dirty="0" smtClean="0"/>
          </a:p>
          <a:p>
            <a:pPr marL="241653" indent="-241653">
              <a:buFontTx/>
              <a:buChar char="•"/>
            </a:pPr>
            <a:r>
              <a:rPr lang="en-US" dirty="0" smtClean="0"/>
              <a:t>Assuming there is a useful Index on </a:t>
            </a:r>
            <a:r>
              <a:rPr lang="en-US" dirty="0" err="1" smtClean="0"/>
              <a:t>customer_number</a:t>
            </a:r>
            <a:r>
              <a:rPr lang="en-US" dirty="0" smtClean="0"/>
              <a:t>, the Query Optimizer can locate a range of numbers much faster by using BETWEEN clause. </a:t>
            </a:r>
          </a:p>
          <a:p>
            <a:pPr marL="724959" lvl="1" indent="-241653">
              <a:buFont typeface="Wingdings" pitchFamily="2" charset="2"/>
              <a:buChar char="Ø"/>
            </a:pPr>
            <a:r>
              <a:rPr lang="en-US" dirty="0" smtClean="0"/>
              <a:t>This is much faster than it can find a series of numbers by using the IN clause (which is really just another form of the OR clause). </a:t>
            </a:r>
          </a:p>
          <a:p>
            <a:pPr marL="241653" indent="-241653"/>
            <a:r>
              <a:rPr lang="en-US" dirty="0" smtClean="0"/>
              <a:t>Using Efficient Non-index WHERE clause sequencing:</a:t>
            </a:r>
          </a:p>
          <a:p>
            <a:pPr marL="241653" indent="-241653">
              <a:buFontTx/>
              <a:buChar char="•"/>
            </a:pPr>
            <a:r>
              <a:rPr lang="en-US" dirty="0" smtClean="0"/>
              <a:t>Oracle evaluates un-indexed equations, linked by the AND verb in a bottom-up fashion. This means that the first clause (last in the AND list) is evaluated, and if it is found TRUE, then the second clause is tested.</a:t>
            </a:r>
          </a:p>
          <a:p>
            <a:pPr marL="241653" indent="-241653">
              <a:buFontTx/>
              <a:buChar char="•"/>
            </a:pPr>
            <a:r>
              <a:rPr lang="en-US" dirty="0" smtClean="0"/>
              <a:t>Always try to position the most expensive clause first in the WHERE clause sequencing.</a:t>
            </a:r>
          </a:p>
          <a:p>
            <a:pPr marL="241653" indent="-241653">
              <a:buFontTx/>
              <a:buChar char="•"/>
            </a:pPr>
            <a:r>
              <a:rPr lang="en-US" dirty="0" smtClean="0"/>
              <a:t>Oracle evaluates un-indexed equations, linked by the OR verb in a top-down fashion. This means that the first clause (first in the OR list) is evaluated, and if it is found FALSE, then the second clause is tested.</a:t>
            </a:r>
          </a:p>
          <a:p>
            <a:pPr marL="241653" indent="-241653">
              <a:buFontTx/>
              <a:buChar char="•"/>
            </a:pPr>
            <a:r>
              <a:rPr lang="en-US" dirty="0" smtClean="0"/>
              <a:t>Always try to position the most expensive OR clause last in the WHERE clause sequencing. </a:t>
            </a:r>
          </a:p>
          <a:p>
            <a:pPr marL="724959" lvl="1" indent="-241653"/>
            <a:endParaRPr lang="en-US" dirty="0" smtClean="0"/>
          </a:p>
          <a:p>
            <a:pPr marL="724959" lvl="1" indent="-241653">
              <a:buFont typeface="Wingdings" pitchFamily="2" charset="2"/>
              <a:buChar char="Ø"/>
            </a:pPr>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Rot="1" noChangeAspect="1" noChangeArrowheads="1" noTextEdit="1"/>
          </p:cNvSpPr>
          <p:nvPr>
            <p:ph type="sldImg"/>
          </p:nvPr>
        </p:nvSpPr>
        <p:spPr>
          <a:xfrm>
            <a:off x="2232025" y="641350"/>
            <a:ext cx="4906963" cy="3679825"/>
          </a:xfrm>
          <a:ln/>
        </p:spPr>
      </p:sp>
      <p:sp>
        <p:nvSpPr>
          <p:cNvPr id="67589" name="Rectangle 3"/>
          <p:cNvSpPr>
            <a:spLocks noGrp="1" noChangeArrowheads="1"/>
          </p:cNvSpPr>
          <p:nvPr>
            <p:ph type="body" idx="1"/>
          </p:nvPr>
        </p:nvSpPr>
        <p:spPr>
          <a:xfrm>
            <a:off x="2194560" y="4447223"/>
            <a:ext cx="4958080" cy="4162187"/>
          </a:xfrm>
          <a:noFill/>
          <a:ln/>
        </p:spPr>
        <p:txBody>
          <a:bodyPr/>
          <a:lstStyle/>
          <a:p>
            <a:pPr marL="241653" indent="-241653">
              <a:lnSpc>
                <a:spcPct val="85000"/>
              </a:lnSpc>
            </a:pPr>
            <a:r>
              <a:rPr lang="en-US" b="1" u="sng" dirty="0" smtClean="0"/>
              <a:t>Tips and Tricks in SELECT Statements (contd.)</a:t>
            </a:r>
            <a:r>
              <a:rPr lang="en-US" b="1" dirty="0" smtClean="0"/>
              <a:t>:</a:t>
            </a:r>
          </a:p>
          <a:p>
            <a:pPr marL="241653" indent="-241653">
              <a:lnSpc>
                <a:spcPct val="85000"/>
              </a:lnSpc>
            </a:pPr>
            <a:r>
              <a:rPr lang="en-US" b="1" dirty="0" smtClean="0"/>
              <a:t>Don’t use ORDER BY in your SELECT statements unless you really need to:</a:t>
            </a:r>
            <a:r>
              <a:rPr lang="en-US" dirty="0" smtClean="0"/>
              <a:t> </a:t>
            </a:r>
          </a:p>
          <a:p>
            <a:pPr marL="241653" indent="-241653">
              <a:lnSpc>
                <a:spcPct val="85000"/>
              </a:lnSpc>
              <a:buFontTx/>
              <a:buChar char="•"/>
            </a:pPr>
            <a:r>
              <a:rPr lang="en-US" dirty="0" smtClean="0"/>
              <a:t>The ORDER BY clause adds a lot of extra overhead. </a:t>
            </a:r>
          </a:p>
          <a:p>
            <a:pPr marL="241653" indent="-241653">
              <a:lnSpc>
                <a:spcPct val="85000"/>
              </a:lnSpc>
            </a:pPr>
            <a:r>
              <a:rPr lang="en-US" dirty="0" smtClean="0"/>
              <a:t>	</a:t>
            </a:r>
            <a:r>
              <a:rPr lang="en-US" b="1" dirty="0" smtClean="0"/>
              <a:t>For example</a:t>
            </a:r>
            <a:r>
              <a:rPr lang="en-US" dirty="0" smtClean="0"/>
              <a:t>: Sometimes it may be more efficient to sort the data at the client than at the server. In other cases, the client does not even need sorted data to achieve its goal. The key here is to remember that you should not automatically sort data, unless you know it is necessary. </a:t>
            </a:r>
          </a:p>
          <a:p>
            <a:pPr marL="241653" indent="-241653">
              <a:lnSpc>
                <a:spcPct val="85000"/>
              </a:lnSpc>
              <a:buFontTx/>
              <a:buChar char="•"/>
            </a:pPr>
            <a:r>
              <a:rPr lang="en-US" dirty="0" smtClean="0"/>
              <a:t>Whenever SQL Server has to perform a sorting operation, additional resources have to be used to perform this task. Sorting often occurs when any of the following Transact-SQL statements are executed:</a:t>
            </a:r>
          </a:p>
          <a:p>
            <a:pPr marL="724959" lvl="1" indent="-241653">
              <a:lnSpc>
                <a:spcPct val="85000"/>
              </a:lnSpc>
              <a:buFont typeface="Wingdings" pitchFamily="2" charset="2"/>
              <a:buChar char="Ø"/>
            </a:pPr>
            <a:r>
              <a:rPr lang="en-US" dirty="0" smtClean="0"/>
              <a:t>ORDER BY</a:t>
            </a:r>
          </a:p>
          <a:p>
            <a:pPr marL="724959" lvl="1" indent="-241653">
              <a:lnSpc>
                <a:spcPct val="85000"/>
              </a:lnSpc>
              <a:buFont typeface="Wingdings" pitchFamily="2" charset="2"/>
              <a:buChar char="Ø"/>
            </a:pPr>
            <a:r>
              <a:rPr lang="en-US" dirty="0" smtClean="0"/>
              <a:t>GROUP BY</a:t>
            </a:r>
          </a:p>
          <a:p>
            <a:pPr marL="724959" lvl="1" indent="-241653">
              <a:lnSpc>
                <a:spcPct val="85000"/>
              </a:lnSpc>
              <a:buFont typeface="Wingdings" pitchFamily="2" charset="2"/>
              <a:buChar char="Ø"/>
            </a:pPr>
            <a:r>
              <a:rPr lang="en-US" dirty="0" smtClean="0"/>
              <a:t>SELECT DISTINCT</a:t>
            </a:r>
          </a:p>
          <a:p>
            <a:pPr marL="724959" lvl="1" indent="-241653">
              <a:lnSpc>
                <a:spcPct val="85000"/>
              </a:lnSpc>
              <a:buFont typeface="Wingdings" pitchFamily="2" charset="2"/>
              <a:buChar char="Ø"/>
            </a:pPr>
            <a:r>
              <a:rPr lang="en-US" dirty="0" smtClean="0"/>
              <a:t>UNION</a:t>
            </a:r>
          </a:p>
          <a:p>
            <a:pPr marL="724959" lvl="1" indent="-241653">
              <a:lnSpc>
                <a:spcPct val="85000"/>
              </a:lnSpc>
              <a:buFont typeface="Wingdings" pitchFamily="2" charset="2"/>
              <a:buChar char="Ø"/>
            </a:pPr>
            <a:r>
              <a:rPr lang="en-US" dirty="0" smtClean="0"/>
              <a:t>CREATE INDEX (generally not as critical as happens much less often)</a:t>
            </a:r>
          </a:p>
          <a:p>
            <a:pPr marL="241653" indent="-241653">
              <a:lnSpc>
                <a:spcPct val="85000"/>
              </a:lnSpc>
              <a:buFontTx/>
              <a:buChar char="•"/>
            </a:pPr>
            <a:r>
              <a:rPr lang="en-US" dirty="0" smtClean="0"/>
              <a:t>In many cases, these commands cannot be avoided. On the other hand, there are few ways in which sorting overhead can be reduced, like:</a:t>
            </a:r>
          </a:p>
          <a:p>
            <a:pPr marL="724959" lvl="1" indent="-241653">
              <a:lnSpc>
                <a:spcPct val="85000"/>
              </a:lnSpc>
              <a:buFont typeface="Wingdings" pitchFamily="2" charset="2"/>
              <a:buChar char="Ø"/>
            </a:pPr>
            <a:r>
              <a:rPr lang="en-US" dirty="0" smtClean="0"/>
              <a:t>Keep the number of rows to be sorted to a minimum. Do this by only returning those rows that absolutely need to be sorted.</a:t>
            </a:r>
          </a:p>
          <a:p>
            <a:pPr marL="724959" lvl="1" indent="-241653">
              <a:lnSpc>
                <a:spcPct val="85000"/>
              </a:lnSpc>
              <a:buFont typeface="Wingdings" pitchFamily="2" charset="2"/>
              <a:buChar char="Ø"/>
            </a:pPr>
            <a:r>
              <a:rPr lang="en-US" dirty="0" smtClean="0"/>
              <a:t>Keep the number of columns to be sorted to the minimum. In other words, do not sort more columns than required.</a:t>
            </a:r>
          </a:p>
          <a:p>
            <a:pPr marL="724959" lvl="1" indent="-241653">
              <a:lnSpc>
                <a:spcPct val="85000"/>
              </a:lnSpc>
              <a:buFont typeface="Wingdings" pitchFamily="2" charset="2"/>
              <a:buChar char="Ø"/>
            </a:pPr>
            <a:r>
              <a:rPr lang="en-US" dirty="0" smtClean="0"/>
              <a:t>Keep the width (physical size) of the columns to be sorted to a minimum.</a:t>
            </a:r>
          </a:p>
          <a:p>
            <a:pPr marL="724959" lvl="1" indent="-241653">
              <a:lnSpc>
                <a:spcPct val="85000"/>
              </a:lnSpc>
              <a:buFont typeface="Wingdings" pitchFamily="2" charset="2"/>
              <a:buChar char="Ø"/>
            </a:pPr>
            <a:r>
              <a:rPr lang="en-US" dirty="0" smtClean="0"/>
              <a:t>Sort column with number </a:t>
            </a:r>
            <a:r>
              <a:rPr lang="en-US" dirty="0" err="1" smtClean="0"/>
              <a:t>datatypes</a:t>
            </a:r>
            <a:r>
              <a:rPr lang="en-US" dirty="0" smtClean="0"/>
              <a:t> instead of character </a:t>
            </a:r>
            <a:r>
              <a:rPr lang="en-US" dirty="0" err="1" smtClean="0"/>
              <a:t>datatypes</a:t>
            </a:r>
            <a:r>
              <a:rPr lang="en-US" dirty="0" smtClean="0"/>
              <a: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Rot="1" noChangeAspect="1" noChangeArrowheads="1" noTextEdit="1"/>
          </p:cNvSpPr>
          <p:nvPr>
            <p:ph type="sldImg"/>
          </p:nvPr>
        </p:nvSpPr>
        <p:spPr>
          <a:xfrm>
            <a:off x="2232025" y="641350"/>
            <a:ext cx="4906963" cy="3679825"/>
          </a:xfrm>
          <a:ln/>
        </p:spPr>
      </p:sp>
      <p:sp>
        <p:nvSpPr>
          <p:cNvPr id="68613" name="Rectangle 3"/>
          <p:cNvSpPr>
            <a:spLocks noGrp="1" noChangeArrowheads="1"/>
          </p:cNvSpPr>
          <p:nvPr>
            <p:ph type="body" idx="1"/>
          </p:nvPr>
        </p:nvSpPr>
        <p:spPr>
          <a:xfrm>
            <a:off x="2194560" y="4447223"/>
            <a:ext cx="4958080" cy="4162187"/>
          </a:xfrm>
          <a:noFill/>
          <a:ln/>
        </p:spPr>
        <p:txBody>
          <a:bodyPr/>
          <a:lstStyle/>
          <a:p>
            <a:pPr eaLnBrk="1" hangingPunct="1"/>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p:cNvSpPr>
            <a:spLocks noGrp="1" noRot="1" noChangeAspect="1" noChangeArrowheads="1" noTextEdit="1"/>
          </p:cNvSpPr>
          <p:nvPr>
            <p:ph type="sldImg"/>
          </p:nvPr>
        </p:nvSpPr>
        <p:spPr>
          <a:xfrm>
            <a:off x="2232025" y="641350"/>
            <a:ext cx="4906963" cy="3679825"/>
          </a:xfrm>
          <a:ln/>
        </p:spPr>
      </p:sp>
      <p:sp>
        <p:nvSpPr>
          <p:cNvPr id="69637" name="Rectangle 3"/>
          <p:cNvSpPr>
            <a:spLocks noGrp="1" noChangeArrowheads="1"/>
          </p:cNvSpPr>
          <p:nvPr>
            <p:ph type="body" idx="1"/>
          </p:nvPr>
        </p:nvSpPr>
        <p:spPr>
          <a:xfrm>
            <a:off x="2194560" y="4447223"/>
            <a:ext cx="4958080" cy="4162187"/>
          </a:xfrm>
          <a:noFill/>
          <a:ln/>
        </p:spPr>
        <p:txBody>
          <a:bodyPr/>
          <a:lstStyle/>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Rot="1" noChangeAspect="1" noChangeArrowheads="1" noTextEdit="1"/>
          </p:cNvSpPr>
          <p:nvPr>
            <p:ph type="sldImg"/>
          </p:nvPr>
        </p:nvSpPr>
        <p:spPr>
          <a:xfrm>
            <a:off x="2232025" y="641350"/>
            <a:ext cx="4906963" cy="3679825"/>
          </a:xfrm>
          <a:ln/>
        </p:spPr>
      </p:sp>
      <p:sp>
        <p:nvSpPr>
          <p:cNvPr id="70661" name="Rectangle 3"/>
          <p:cNvSpPr>
            <a:spLocks noGrp="1" noChangeArrowheads="1"/>
          </p:cNvSpPr>
          <p:nvPr>
            <p:ph type="body" idx="1"/>
          </p:nvPr>
        </p:nvSpPr>
        <p:spPr>
          <a:xfrm>
            <a:off x="2194560" y="4447223"/>
            <a:ext cx="4958080" cy="4162187"/>
          </a:xfrm>
          <a:noFill/>
          <a:ln/>
        </p:spPr>
        <p:txBody>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Rot="1" noChangeAspect="1" noChangeArrowheads="1" noTextEdit="1"/>
          </p:cNvSpPr>
          <p:nvPr>
            <p:ph type="sldImg"/>
          </p:nvPr>
        </p:nvSpPr>
        <p:spPr>
          <a:xfrm>
            <a:off x="2232025" y="641350"/>
            <a:ext cx="4906963" cy="3679825"/>
          </a:xfrm>
          <a:ln/>
        </p:spPr>
      </p:sp>
      <p:sp>
        <p:nvSpPr>
          <p:cNvPr id="40965"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Rot="1" noChangeAspect="1" noChangeArrowheads="1" noTextEdit="1"/>
          </p:cNvSpPr>
          <p:nvPr>
            <p:ph type="sldImg"/>
          </p:nvPr>
        </p:nvSpPr>
        <p:spPr>
          <a:xfrm>
            <a:off x="2232025" y="641350"/>
            <a:ext cx="4906963" cy="3679825"/>
          </a:xfrm>
          <a:ln/>
        </p:spPr>
      </p:sp>
      <p:sp>
        <p:nvSpPr>
          <p:cNvPr id="41989" name="Rectangle 3"/>
          <p:cNvSpPr>
            <a:spLocks noGrp="1" noChangeArrowheads="1"/>
          </p:cNvSpPr>
          <p:nvPr>
            <p:ph type="body" idx="1"/>
          </p:nvPr>
        </p:nvSpPr>
        <p:spPr>
          <a:xfrm>
            <a:off x="2194560" y="4447223"/>
            <a:ext cx="4958080" cy="4162187"/>
          </a:xfrm>
          <a:noFill/>
          <a:ln/>
        </p:spPr>
        <p:txBody>
          <a:bodyPr/>
          <a:lstStyle/>
          <a:p>
            <a:pPr marL="241653" indent="-241653">
              <a:lnSpc>
                <a:spcPct val="90000"/>
              </a:lnSpc>
            </a:pPr>
            <a:r>
              <a:rPr lang="en-US" b="1" u="sng" dirty="0" smtClean="0"/>
              <a:t>The WHERE Clause</a:t>
            </a:r>
            <a:r>
              <a:rPr lang="en-US" b="1" dirty="0" smtClean="0"/>
              <a:t>:</a:t>
            </a:r>
          </a:p>
          <a:p>
            <a:pPr marL="241653" indent="-241653">
              <a:lnSpc>
                <a:spcPct val="90000"/>
              </a:lnSpc>
              <a:buFontTx/>
              <a:buChar char="•"/>
            </a:pPr>
            <a:r>
              <a:rPr lang="en-US" dirty="0" smtClean="0"/>
              <a:t>The WHERE clause is used to perform “selective retrieval” of rows. It follows the FROM clause, and specifies the search condition. </a:t>
            </a:r>
          </a:p>
          <a:p>
            <a:pPr marL="241653" indent="-241653">
              <a:lnSpc>
                <a:spcPct val="90000"/>
              </a:lnSpc>
              <a:buFontTx/>
              <a:buChar char="•"/>
            </a:pPr>
            <a:r>
              <a:rPr lang="en-US" dirty="0" smtClean="0"/>
              <a:t>The result of the WHERE clause is the row or rows retrieved from the Tables, which meet the search condition.</a:t>
            </a:r>
          </a:p>
          <a:p>
            <a:pPr marL="241653" indent="-241653">
              <a:lnSpc>
                <a:spcPct val="90000"/>
              </a:lnSpc>
              <a:buFontTx/>
              <a:buChar char="•"/>
            </a:pPr>
            <a:r>
              <a:rPr lang="en-US" dirty="0" smtClean="0"/>
              <a:t>The clause is of the form:</a:t>
            </a:r>
          </a:p>
          <a:p>
            <a:pPr marL="241653" indent="-241653">
              <a:lnSpc>
                <a:spcPct val="90000"/>
              </a:lnSpc>
              <a:buFontTx/>
              <a:buChar char="•"/>
            </a:pPr>
            <a:endParaRPr lang="en-US" dirty="0"/>
          </a:p>
          <a:p>
            <a:pPr marL="241653" indent="-241653">
              <a:lnSpc>
                <a:spcPct val="90000"/>
              </a:lnSpc>
              <a:buFontTx/>
              <a:buChar char="•"/>
            </a:pPr>
            <a:endParaRPr lang="en-US" dirty="0" smtClean="0"/>
          </a:p>
          <a:p>
            <a:pPr marL="241653" indent="-241653">
              <a:lnSpc>
                <a:spcPct val="90000"/>
              </a:lnSpc>
              <a:buFontTx/>
              <a:buChar char="•"/>
            </a:pPr>
            <a:endParaRPr lang="en-US" dirty="0" smtClean="0"/>
          </a:p>
          <a:p>
            <a:pPr marL="241653" indent="-241653">
              <a:lnSpc>
                <a:spcPct val="90000"/>
              </a:lnSpc>
              <a:buFontTx/>
              <a:buChar char="•"/>
            </a:pPr>
            <a:endParaRPr lang="en-US" dirty="0" smtClean="0"/>
          </a:p>
          <a:p>
            <a:pPr marL="241653" indent="-241653">
              <a:lnSpc>
                <a:spcPct val="90000"/>
              </a:lnSpc>
            </a:pPr>
            <a:r>
              <a:rPr lang="en-US" b="1" u="sng" dirty="0" smtClean="0"/>
              <a:t>Comparison Predicates:</a:t>
            </a:r>
          </a:p>
          <a:p>
            <a:pPr marL="241653" indent="-241653">
              <a:lnSpc>
                <a:spcPct val="90000"/>
              </a:lnSpc>
              <a:buFontTx/>
              <a:buChar char="•"/>
            </a:pPr>
            <a:r>
              <a:rPr lang="en-US" dirty="0" smtClean="0"/>
              <a:t>The Comparison Predicates specify the comparison of two values. </a:t>
            </a:r>
          </a:p>
          <a:p>
            <a:pPr marL="724959" lvl="1" indent="-241653">
              <a:lnSpc>
                <a:spcPct val="90000"/>
              </a:lnSpc>
              <a:buFont typeface="Wingdings" pitchFamily="2" charset="2"/>
              <a:buChar char="Ø"/>
            </a:pPr>
            <a:r>
              <a:rPr lang="en-US" dirty="0" smtClean="0"/>
              <a:t>It is of the form:</a:t>
            </a:r>
          </a:p>
          <a:p>
            <a:pPr marL="241653" indent="-241653">
              <a:lnSpc>
                <a:spcPct val="90000"/>
              </a:lnSpc>
            </a:pPr>
            <a:r>
              <a:rPr lang="en-US" dirty="0" smtClean="0"/>
              <a:t>		&lt; Expression&gt; &lt; operator &gt;  &lt; Expression&gt; 	</a:t>
            </a:r>
          </a:p>
          <a:p>
            <a:pPr marL="241653" indent="-241653">
              <a:lnSpc>
                <a:spcPct val="90000"/>
              </a:lnSpc>
            </a:pPr>
            <a:r>
              <a:rPr lang="en-US" dirty="0" smtClean="0"/>
              <a:t>		 &lt; Expression&gt; &lt;operator&gt; &lt;</a:t>
            </a:r>
            <a:r>
              <a:rPr lang="en-US" dirty="0" err="1" smtClean="0"/>
              <a:t>subquery</a:t>
            </a:r>
            <a:r>
              <a:rPr lang="en-US" dirty="0" smtClean="0"/>
              <a:t>&gt;</a:t>
            </a:r>
          </a:p>
          <a:p>
            <a:pPr marL="724959" lvl="1" indent="-241653">
              <a:lnSpc>
                <a:spcPct val="90000"/>
              </a:lnSpc>
              <a:buFont typeface="Wingdings" pitchFamily="2" charset="2"/>
              <a:buChar char="Ø"/>
            </a:pPr>
            <a:r>
              <a:rPr lang="en-US" dirty="0" smtClean="0"/>
              <a:t>The operators used are shown on the next slide:</a:t>
            </a:r>
          </a:p>
          <a:p>
            <a:pPr marL="724959" lvl="1" indent="-241653">
              <a:lnSpc>
                <a:spcPct val="90000"/>
              </a:lnSpc>
            </a:pPr>
            <a:r>
              <a:rPr lang="en-US" dirty="0" smtClean="0"/>
              <a:t>	</a:t>
            </a:r>
          </a:p>
          <a:p>
            <a:pPr marL="724959" lvl="1" indent="-241653">
              <a:lnSpc>
                <a:spcPct val="90000"/>
              </a:lnSpc>
            </a:pPr>
            <a:endParaRPr lang="en-US" dirty="0" smtClean="0"/>
          </a:p>
          <a:p>
            <a:pPr marL="724959" lvl="1" indent="-241653">
              <a:lnSpc>
                <a:spcPct val="90000"/>
              </a:lnSpc>
            </a:pPr>
            <a:endParaRPr lang="en-US" dirty="0" smtClean="0"/>
          </a:p>
          <a:p>
            <a:pPr marL="724959" lvl="1" indent="-241653">
              <a:lnSpc>
                <a:spcPct val="90000"/>
              </a:lnSpc>
            </a:pPr>
            <a:endParaRPr lang="en-US" dirty="0" smtClean="0"/>
          </a:p>
          <a:p>
            <a:pPr marL="724959" lvl="1" indent="-241653">
              <a:lnSpc>
                <a:spcPct val="90000"/>
              </a:lnSpc>
            </a:pPr>
            <a:endParaRPr lang="en-US" dirty="0" smtClean="0"/>
          </a:p>
          <a:p>
            <a:pPr marL="724959" lvl="1" indent="-241653">
              <a:lnSpc>
                <a:spcPct val="90000"/>
              </a:lnSpc>
            </a:pPr>
            <a:endParaRPr lang="en-US" dirty="0" smtClean="0"/>
          </a:p>
          <a:p>
            <a:pPr marL="724959" lvl="1" indent="-241653">
              <a:lnSpc>
                <a:spcPct val="90000"/>
              </a:lnSpc>
            </a:pPr>
            <a:endParaRPr lang="en-US" dirty="0" smtClean="0"/>
          </a:p>
          <a:p>
            <a:pPr marL="724959" lvl="1" indent="-241653" algn="r">
              <a:lnSpc>
                <a:spcPct val="90000"/>
              </a:lnSpc>
            </a:pPr>
            <a:r>
              <a:rPr lang="en-US" dirty="0" smtClean="0"/>
              <a:t>contd.</a:t>
            </a:r>
          </a:p>
        </p:txBody>
      </p:sp>
      <p:sp>
        <p:nvSpPr>
          <p:cNvPr id="41991" name="AutoShape 5"/>
          <p:cNvSpPr>
            <a:spLocks noChangeArrowheads="1"/>
          </p:cNvSpPr>
          <p:nvPr/>
        </p:nvSpPr>
        <p:spPr bwMode="auto">
          <a:xfrm>
            <a:off x="2455511" y="5549417"/>
            <a:ext cx="4064000" cy="211694"/>
          </a:xfrm>
          <a:prstGeom prst="roundRect">
            <a:avLst>
              <a:gd name="adj" fmla="val 16667"/>
            </a:avLst>
          </a:prstGeom>
          <a:noFill/>
          <a:ln w="19050">
            <a:solidFill>
              <a:schemeClr val="tx1"/>
            </a:solidFill>
            <a:round/>
            <a:headEnd/>
            <a:tailEnd/>
          </a:ln>
        </p:spPr>
        <p:txBody>
          <a:bodyPr lIns="96661" tIns="48331" rIns="96661" bIns="48331" anchor="ctr"/>
          <a:lstStyle/>
          <a:p>
            <a:pPr lvl="1"/>
            <a:r>
              <a:rPr lang="en-US" sz="1100" dirty="0">
                <a:latin typeface="Candara" pitchFamily="34" charset="0"/>
                <a:cs typeface="Arial" pitchFamily="34" charset="0"/>
              </a:rPr>
              <a:t>WHERE &lt;search condition&gt;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Rot="1" noChangeAspect="1" noChangeArrowheads="1" noTextEdit="1"/>
          </p:cNvSpPr>
          <p:nvPr>
            <p:ph type="sldImg"/>
          </p:nvPr>
        </p:nvSpPr>
        <p:spPr>
          <a:xfrm>
            <a:off x="2232025" y="641350"/>
            <a:ext cx="4906963" cy="3679825"/>
          </a:xfrm>
          <a:ln/>
        </p:spPr>
      </p:sp>
      <p:sp>
        <p:nvSpPr>
          <p:cNvPr id="41989" name="Rectangle 3"/>
          <p:cNvSpPr>
            <a:spLocks noGrp="1" noChangeArrowheads="1"/>
          </p:cNvSpPr>
          <p:nvPr>
            <p:ph type="body" idx="1"/>
          </p:nvPr>
        </p:nvSpPr>
        <p:spPr>
          <a:xfrm>
            <a:off x="2194560" y="4447223"/>
            <a:ext cx="4958080" cy="4162187"/>
          </a:xfrm>
          <a:noFill/>
          <a:ln/>
        </p:spPr>
        <p:txBody>
          <a:bodyPr/>
          <a:lstStyle/>
          <a:p>
            <a:pPr marL="241653" indent="-241653">
              <a:lnSpc>
                <a:spcPct val="90000"/>
              </a:lnSpc>
            </a:pPr>
            <a:r>
              <a:rPr lang="en-US" b="1" u="sng" dirty="0" smtClean="0"/>
              <a:t>The AS Clause</a:t>
            </a:r>
            <a:r>
              <a:rPr lang="en-US" b="1" dirty="0" smtClean="0"/>
              <a:t>:</a:t>
            </a:r>
          </a:p>
          <a:p>
            <a:pPr marL="241653" indent="-241653">
              <a:lnSpc>
                <a:spcPct val="90000"/>
              </a:lnSpc>
              <a:buFontTx/>
              <a:buChar char="•"/>
            </a:pPr>
            <a:r>
              <a:rPr lang="en-US" dirty="0" smtClean="0"/>
              <a:t>The AS clause is used to give</a:t>
            </a:r>
            <a:r>
              <a:rPr lang="en-US" baseline="0" dirty="0" smtClean="0"/>
              <a:t> a different column heading (other than column name ) to one or more </a:t>
            </a:r>
            <a:r>
              <a:rPr lang="en-US" dirty="0" smtClean="0"/>
              <a:t>columns used in the select statement. It follows the column</a:t>
            </a:r>
            <a:r>
              <a:rPr lang="en-US" baseline="0" dirty="0" smtClean="0"/>
              <a:t> name</a:t>
            </a:r>
            <a:r>
              <a:rPr lang="en-US" dirty="0" smtClean="0"/>
              <a:t>, and can be used</a:t>
            </a:r>
            <a:r>
              <a:rPr lang="en-US" baseline="0" dirty="0" smtClean="0"/>
              <a:t> for one or more columns</a:t>
            </a:r>
            <a:r>
              <a:rPr lang="en-US" dirty="0" smtClean="0"/>
              <a:t>. </a:t>
            </a:r>
          </a:p>
          <a:p>
            <a:pPr marL="241653" indent="-241653">
              <a:lnSpc>
                <a:spcPct val="90000"/>
              </a:lnSpc>
              <a:buFontTx/>
              <a:buChar char="•"/>
            </a:pPr>
            <a:r>
              <a:rPr lang="en-US" dirty="0" smtClean="0"/>
              <a:t>The AS keyword is optional.</a:t>
            </a:r>
          </a:p>
          <a:p>
            <a:pPr marL="241653" indent="-241653">
              <a:lnSpc>
                <a:spcPct val="90000"/>
              </a:lnSpc>
              <a:buFontTx/>
              <a:buChar char="•"/>
            </a:pPr>
            <a:r>
              <a:rPr lang="en-US" dirty="0" smtClean="0"/>
              <a:t>The clause is of the form:</a:t>
            </a:r>
          </a:p>
          <a:p>
            <a:pPr marL="241653" indent="-241653">
              <a:lnSpc>
                <a:spcPct val="90000"/>
              </a:lnSpc>
              <a:buFontTx/>
              <a:buChar char="•"/>
            </a:pPr>
            <a:endParaRPr lang="en-US" dirty="0" smtClean="0"/>
          </a:p>
          <a:p>
            <a:pPr marL="241653" indent="-241653">
              <a:lnSpc>
                <a:spcPct val="90000"/>
              </a:lnSpc>
              <a:buFontTx/>
              <a:buChar char="•"/>
            </a:pPr>
            <a:endParaRPr lang="en-US" dirty="0" smtClean="0"/>
          </a:p>
          <a:p>
            <a:pPr marL="724959" lvl="1" indent="-241653">
              <a:lnSpc>
                <a:spcPct val="90000"/>
              </a:lnSpc>
            </a:pPr>
            <a:endParaRPr lang="en-US" dirty="0" smtClean="0"/>
          </a:p>
          <a:p>
            <a:pPr marL="724959" lvl="1" indent="-241653">
              <a:lnSpc>
                <a:spcPct val="90000"/>
              </a:lnSpc>
            </a:pPr>
            <a:endParaRPr lang="en-US" dirty="0" smtClean="0"/>
          </a:p>
          <a:p>
            <a:pPr marL="724959" lvl="1" indent="-241653">
              <a:lnSpc>
                <a:spcPct val="90000"/>
              </a:lnSpc>
            </a:pPr>
            <a:endParaRPr lang="en-US" dirty="0" smtClean="0"/>
          </a:p>
          <a:p>
            <a:pPr marL="724959" lvl="1" indent="-241653">
              <a:lnSpc>
                <a:spcPct val="90000"/>
              </a:lnSpc>
            </a:pPr>
            <a:endParaRPr lang="en-US" dirty="0" smtClean="0"/>
          </a:p>
          <a:p>
            <a:pPr marL="724959" lvl="1" indent="-241653">
              <a:lnSpc>
                <a:spcPct val="90000"/>
              </a:lnSpc>
            </a:pPr>
            <a:endParaRPr lang="en-US" dirty="0" smtClean="0"/>
          </a:p>
          <a:p>
            <a:pPr marL="724959" lvl="1" indent="-241653">
              <a:lnSpc>
                <a:spcPct val="90000"/>
              </a:lnSpc>
            </a:pPr>
            <a:endParaRPr lang="en-US" dirty="0" smtClean="0"/>
          </a:p>
        </p:txBody>
      </p:sp>
      <p:sp>
        <p:nvSpPr>
          <p:cNvPr id="41991" name="AutoShape 5"/>
          <p:cNvSpPr>
            <a:spLocks noChangeArrowheads="1"/>
          </p:cNvSpPr>
          <p:nvPr/>
        </p:nvSpPr>
        <p:spPr bwMode="auto">
          <a:xfrm>
            <a:off x="2292951" y="5775158"/>
            <a:ext cx="4064000" cy="731520"/>
          </a:xfrm>
          <a:prstGeom prst="roundRect">
            <a:avLst>
              <a:gd name="adj" fmla="val 16667"/>
            </a:avLst>
          </a:prstGeom>
          <a:noFill/>
          <a:ln w="19050">
            <a:solidFill>
              <a:schemeClr val="tx1"/>
            </a:solidFill>
            <a:round/>
            <a:headEnd/>
            <a:tailEnd/>
          </a:ln>
        </p:spPr>
        <p:txBody>
          <a:bodyPr lIns="96661" tIns="48331" rIns="96661" bIns="48331" anchor="ctr"/>
          <a:lstStyle/>
          <a:p>
            <a:pPr lvl="1"/>
            <a:r>
              <a:rPr lang="en-US" sz="1100" dirty="0">
                <a:latin typeface="Arial" panose="020B0604020202020204" pitchFamily="34" charset="0"/>
                <a:cs typeface="Arial" panose="020B0604020202020204" pitchFamily="34" charset="0"/>
              </a:rPr>
              <a:t>Select column1  heading1, column2   as  heading1, column3 as “heading3 contains space” from </a:t>
            </a:r>
            <a:r>
              <a:rPr lang="en-US" sz="1100" dirty="0" err="1">
                <a:latin typeface="Arial" panose="020B0604020202020204" pitchFamily="34" charset="0"/>
                <a:cs typeface="Arial" panose="020B0604020202020204" pitchFamily="34" charset="0"/>
              </a:rPr>
              <a:t>table_name</a:t>
            </a:r>
            <a:endParaRPr lang="en-US" sz="1100" dirty="0">
              <a:latin typeface="Arial" panose="020B0604020202020204" pitchFamily="34"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2"/>
          <p:cNvSpPr>
            <a:spLocks noGrp="1" noRot="1" noChangeAspect="1" noChangeArrowheads="1" noTextEdit="1"/>
          </p:cNvSpPr>
          <p:nvPr>
            <p:ph type="sldImg"/>
          </p:nvPr>
        </p:nvSpPr>
        <p:spPr>
          <a:xfrm>
            <a:off x="2232025" y="720725"/>
            <a:ext cx="4800600" cy="3600450"/>
          </a:xfrm>
          <a:ln/>
        </p:spPr>
      </p:sp>
      <p:sp>
        <p:nvSpPr>
          <p:cNvPr id="43014" name="Rectangle 3"/>
          <p:cNvSpPr>
            <a:spLocks noGrp="1" noChangeArrowheads="1"/>
          </p:cNvSpPr>
          <p:nvPr>
            <p:ph type="body" idx="1"/>
          </p:nvPr>
        </p:nvSpPr>
        <p:spPr>
          <a:xfrm>
            <a:off x="2194560" y="4447223"/>
            <a:ext cx="4714240" cy="4320540"/>
          </a:xfrm>
          <a:noFill/>
          <a:ln/>
        </p:spPr>
        <p:txBody>
          <a:bodyPr lIns="96658" tIns="48328" rIns="96658" bIns="48328"/>
          <a:lstStyle/>
          <a:p>
            <a:pPr eaLnBrk="1" hangingPunct="1"/>
            <a:r>
              <a:rPr lang="en-US" dirty="0" smtClean="0"/>
              <a:t>Oracle Database store dates in an internal numeric format, representing the century, year, month, day, hours, minutes, and seconds.</a:t>
            </a:r>
          </a:p>
          <a:p>
            <a:pPr eaLnBrk="1" hangingPunct="1"/>
            <a:r>
              <a:rPr lang="en-US" dirty="0" smtClean="0"/>
              <a:t>The date </a:t>
            </a:r>
            <a:r>
              <a:rPr lang="en-US" dirty="0" err="1" smtClean="0"/>
              <a:t>datatype</a:t>
            </a:r>
            <a:r>
              <a:rPr lang="en-US" dirty="0" smtClean="0"/>
              <a:t> is covered in detail later.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Rot="1" noChangeAspect="1" noChangeArrowheads="1" noTextEdit="1"/>
          </p:cNvSpPr>
          <p:nvPr>
            <p:ph type="sldImg"/>
          </p:nvPr>
        </p:nvSpPr>
        <p:spPr>
          <a:xfrm>
            <a:off x="2232025" y="641350"/>
            <a:ext cx="4906963" cy="3679825"/>
          </a:xfrm>
          <a:ln/>
        </p:spPr>
      </p:sp>
      <p:sp>
        <p:nvSpPr>
          <p:cNvPr id="44037" name="Rectangle 3"/>
          <p:cNvSpPr>
            <a:spLocks noGrp="1" noChangeArrowheads="1"/>
          </p:cNvSpPr>
          <p:nvPr>
            <p:ph type="body" idx="1"/>
          </p:nvPr>
        </p:nvSpPr>
        <p:spPr>
          <a:xfrm>
            <a:off x="2194560" y="4447223"/>
            <a:ext cx="4958080" cy="4162187"/>
          </a:xfrm>
          <a:noFill/>
          <a:ln/>
        </p:spPr>
        <p:txBody>
          <a:bodyPr/>
          <a:lstStyle/>
          <a:p>
            <a:pPr marL="241653" indent="-241653">
              <a:lnSpc>
                <a:spcPct val="95000"/>
              </a:lnSpc>
            </a:pPr>
            <a:r>
              <a:rPr lang="en-US" b="1" u="sng" dirty="0" smtClean="0"/>
              <a:t>Operators</a:t>
            </a:r>
            <a:r>
              <a:rPr lang="en-US" b="1" dirty="0" smtClean="0"/>
              <a:t>:</a:t>
            </a:r>
          </a:p>
          <a:p>
            <a:pPr marL="241653" indent="-241653">
              <a:lnSpc>
                <a:spcPct val="95000"/>
              </a:lnSpc>
              <a:buFontTx/>
              <a:buChar char="•"/>
            </a:pPr>
            <a:r>
              <a:rPr lang="en-US" dirty="0" smtClean="0"/>
              <a:t>Operators are used in “expressions” or “conditional statements”. They show equality, inequality, or a combination of both.  </a:t>
            </a:r>
          </a:p>
          <a:p>
            <a:pPr marL="241653" indent="-241653">
              <a:lnSpc>
                <a:spcPct val="95000"/>
              </a:lnSpc>
              <a:buFontTx/>
              <a:buChar char="•"/>
            </a:pPr>
            <a:r>
              <a:rPr lang="en-US" dirty="0" smtClean="0"/>
              <a:t>Operators are of three types: </a:t>
            </a:r>
          </a:p>
          <a:p>
            <a:pPr marL="724959" lvl="1" indent="-241653">
              <a:lnSpc>
                <a:spcPct val="95000"/>
              </a:lnSpc>
              <a:buFont typeface="Wingdings" pitchFamily="2" charset="2"/>
              <a:buChar char="Ø"/>
            </a:pPr>
            <a:r>
              <a:rPr lang="en-US" dirty="0" smtClean="0"/>
              <a:t>mathematical </a:t>
            </a:r>
          </a:p>
          <a:p>
            <a:pPr marL="724959" lvl="1" indent="-241653">
              <a:lnSpc>
                <a:spcPct val="95000"/>
              </a:lnSpc>
              <a:buFont typeface="Wingdings" pitchFamily="2" charset="2"/>
              <a:buChar char="Ø"/>
            </a:pPr>
            <a:r>
              <a:rPr lang="en-US" dirty="0" smtClean="0"/>
              <a:t>logical </a:t>
            </a:r>
          </a:p>
          <a:p>
            <a:pPr marL="724959" lvl="1" indent="-241653">
              <a:lnSpc>
                <a:spcPct val="95000"/>
              </a:lnSpc>
              <a:buFont typeface="Wingdings" pitchFamily="2" charset="2"/>
              <a:buChar char="Ø"/>
            </a:pPr>
            <a:r>
              <a:rPr lang="en-US" dirty="0" smtClean="0"/>
              <a:t>range (comparison) </a:t>
            </a:r>
          </a:p>
          <a:p>
            <a:pPr marL="241653" indent="-241653">
              <a:lnSpc>
                <a:spcPct val="95000"/>
              </a:lnSpc>
              <a:buFontTx/>
              <a:buChar char="•"/>
            </a:pPr>
            <a:r>
              <a:rPr lang="en-US" dirty="0" smtClean="0"/>
              <a:t>These operators are mainly used in the WHERE clause, HAVING clause in order to filter the data to be selected.</a:t>
            </a:r>
          </a:p>
          <a:p>
            <a:pPr marL="241653" indent="-241653">
              <a:lnSpc>
                <a:spcPct val="95000"/>
              </a:lnSpc>
              <a:buFontTx/>
              <a:buChar char="•"/>
            </a:pPr>
            <a:r>
              <a:rPr lang="en-US" b="1" dirty="0" smtClean="0"/>
              <a:t>Mathematical operators: </a:t>
            </a:r>
          </a:p>
          <a:p>
            <a:pPr marL="241653" indent="-241653">
              <a:lnSpc>
                <a:spcPct val="95000"/>
              </a:lnSpc>
            </a:pPr>
            <a:r>
              <a:rPr lang="en-US" dirty="0" smtClean="0"/>
              <a:t>	These operators add, subtract, multiply, divide, and compare equality of numbers and strings. They are +, -, *, /</a:t>
            </a:r>
          </a:p>
          <a:p>
            <a:pPr marL="241653" indent="-241653">
              <a:lnSpc>
                <a:spcPct val="95000"/>
              </a:lnSpc>
              <a:buFontTx/>
              <a:buChar char="•"/>
            </a:pPr>
            <a:r>
              <a:rPr lang="en-US" b="1" dirty="0" smtClean="0"/>
              <a:t>Comparison Operators: </a:t>
            </a:r>
          </a:p>
          <a:p>
            <a:pPr marL="241653" indent="-241653">
              <a:lnSpc>
                <a:spcPct val="95000"/>
              </a:lnSpc>
            </a:pPr>
            <a:r>
              <a:rPr lang="en-US" dirty="0" smtClean="0"/>
              <a:t>	These operators are used to compare the column data with specific values in a condition. “Comparison Operators” are also used along with the “SELECT statement” to filter data based on specific conditions. The table in the slide describes each Comparison operator. Comparison operators indicate how the data should relate to the given search value.</a:t>
            </a:r>
          </a:p>
          <a:p>
            <a:pPr marL="241653" indent="-241653">
              <a:lnSpc>
                <a:spcPct val="95000"/>
              </a:lnSpc>
              <a:buFontTx/>
              <a:buChar char="•"/>
            </a:pPr>
            <a:r>
              <a:rPr lang="en-US" b="1" dirty="0" smtClean="0"/>
              <a:t>Logical Operators:</a:t>
            </a:r>
          </a:p>
          <a:p>
            <a:pPr marL="241653" indent="-241653">
              <a:lnSpc>
                <a:spcPct val="95000"/>
              </a:lnSpc>
            </a:pPr>
            <a:r>
              <a:rPr lang="en-US" dirty="0" smtClean="0"/>
              <a:t>	There are three Logical Operators namely AND, OR and NOT. These operators compare two conditions at a time to determine whether a row can be selected for the output or not. When retrieving data by using a SELECT statement, you can use logical operators in the WHERE clause. This allows you to combine more than one condition.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Rot="1" noChangeAspect="1" noChangeArrowheads="1" noTextEdit="1"/>
          </p:cNvSpPr>
          <p:nvPr>
            <p:ph type="sldImg"/>
          </p:nvPr>
        </p:nvSpPr>
        <p:spPr>
          <a:xfrm>
            <a:off x="2232025" y="641350"/>
            <a:ext cx="4906963" cy="3679825"/>
          </a:xfrm>
          <a:ln/>
        </p:spPr>
      </p:sp>
      <p:sp>
        <p:nvSpPr>
          <p:cNvPr id="45061" name="Rectangle 3"/>
          <p:cNvSpPr>
            <a:spLocks noGrp="1" noChangeArrowheads="1"/>
          </p:cNvSpPr>
          <p:nvPr>
            <p:ph type="body" idx="1"/>
          </p:nvPr>
        </p:nvSpPr>
        <p:spPr>
          <a:xfrm>
            <a:off x="2194560" y="4447223"/>
            <a:ext cx="4958080" cy="4162187"/>
          </a:xfrm>
          <a:noFill/>
          <a:ln/>
        </p:spPr>
        <p:txBody>
          <a:bodyPr/>
          <a:lstStyle/>
          <a:p>
            <a:pPr marL="241653" indent="-241653">
              <a:lnSpc>
                <a:spcPct val="95000"/>
              </a:lnSpc>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174106565"/>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90138594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62743340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52"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09687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21448290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270665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42377848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8/10/2016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642993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200"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386521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8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2676192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1999665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2058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5005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131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0633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4983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580276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32"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139023048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DBMS/SQL</a:t>
            </a:r>
          </a:p>
        </p:txBody>
      </p:sp>
      <p:sp>
        <p:nvSpPr>
          <p:cNvPr id="6" name="Subtitle 5"/>
          <p:cNvSpPr>
            <a:spLocks noGrp="1"/>
          </p:cNvSpPr>
          <p:nvPr>
            <p:ph type="subTitle" idx="1"/>
          </p:nvPr>
        </p:nvSpPr>
        <p:spPr/>
        <p:txBody>
          <a:bodyPr/>
          <a:lstStyle/>
          <a:p>
            <a:r>
              <a:rPr lang="en-US" dirty="0"/>
              <a:t>Data Query Language (The Select Statement)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1200" dirty="0" smtClean="0"/>
              <a:t>3.3</a:t>
            </a:r>
            <a:r>
              <a:rPr lang="en-US" sz="1200" dirty="0"/>
              <a:t>: SELECT statement Clauses </a:t>
            </a:r>
            <a:br>
              <a:rPr lang="en-US" sz="1200" dirty="0"/>
            </a:br>
            <a:r>
              <a:rPr lang="en-US" dirty="0"/>
              <a:t>Other Comparison Operators </a:t>
            </a:r>
          </a:p>
        </p:txBody>
      </p:sp>
      <p:graphicFrame>
        <p:nvGraphicFramePr>
          <p:cNvPr id="10" name="Group 34"/>
          <p:cNvGraphicFramePr>
            <a:graphicFrameLocks/>
          </p:cNvGraphicFramePr>
          <p:nvPr>
            <p:extLst>
              <p:ext uri="{D42A27DB-BD31-4B8C-83A1-F6EECF244321}">
                <p14:modId xmlns:p14="http://schemas.microsoft.com/office/powerpoint/2010/main" val="2616447510"/>
              </p:ext>
            </p:extLst>
          </p:nvPr>
        </p:nvGraphicFramePr>
        <p:xfrm>
          <a:off x="685800" y="1219200"/>
          <a:ext cx="7790688" cy="4608576"/>
        </p:xfrm>
        <a:graphic>
          <a:graphicData uri="http://schemas.openxmlformats.org/drawingml/2006/table">
            <a:tbl>
              <a:tblPr/>
              <a:tblGrid>
                <a:gridCol w="3192543"/>
                <a:gridCol w="4598145"/>
              </a:tblGrid>
              <a:tr h="62484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lang="en-US" sz="1800" b="1" kern="1200" dirty="0" smtClean="0">
                          <a:solidFill>
                            <a:schemeClr val="tx1"/>
                          </a:solidFill>
                          <a:latin typeface="+mj-lt"/>
                          <a:ea typeface="+mn-ea"/>
                          <a:cs typeface="Arial" pitchFamily="34" charset="0"/>
                        </a:rPr>
                        <a:t>Other Comparison operators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lang="en-US" sz="1800" b="1" kern="1200" dirty="0" smtClean="0">
                          <a:solidFill>
                            <a:schemeClr val="tx1"/>
                          </a:solidFill>
                          <a:latin typeface="+mj-lt"/>
                          <a:ea typeface="+mn-ea"/>
                          <a:cs typeface="Arial" pitchFamily="34" charset="0"/>
                        </a:rPr>
                        <a:t>Description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749552">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[NOT] LIKE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Can be used when searching for patterns if you are not certain how something is spelt.</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For example: title LIKE ‘TH%’. Using the optional NOT indicates that records that do contain the specified pattern should not be included in the results.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124456">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smtClean="0">
                          <a:solidFill>
                            <a:schemeClr val="tx1"/>
                          </a:solidFill>
                          <a:latin typeface="+mj-lt"/>
                          <a:ea typeface="+mn-ea"/>
                          <a:cs typeface="Arial" pitchFamily="34" charset="0"/>
                        </a:rPr>
                        <a:t>IS[NOT]NULL</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Allows user to search for records which do not have an entry in the specified field.</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For example: </a:t>
                      </a:r>
                      <a:r>
                        <a:rPr lang="en-US" sz="1800" kern="1200" dirty="0" err="1" smtClean="0">
                          <a:solidFill>
                            <a:schemeClr val="tx1"/>
                          </a:solidFill>
                          <a:latin typeface="+mj-lt"/>
                          <a:ea typeface="+mn-ea"/>
                          <a:cs typeface="Arial" pitchFamily="34" charset="0"/>
                        </a:rPr>
                        <a:t>Shipdate</a:t>
                      </a:r>
                      <a:r>
                        <a:rPr lang="en-US" sz="1800" kern="1200" dirty="0" smtClean="0">
                          <a:solidFill>
                            <a:schemeClr val="tx1"/>
                          </a:solidFill>
                          <a:latin typeface="+mj-lt"/>
                          <a:ea typeface="+mn-ea"/>
                          <a:cs typeface="Arial" pitchFamily="34" charset="0"/>
                        </a:rPr>
                        <a:t> IS NULL.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If you include the optional NOT, it would find the records that do not have an entry in the field.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For example: </a:t>
                      </a:r>
                      <a:r>
                        <a:rPr lang="en-US" sz="1800" kern="1200" dirty="0" err="1" smtClean="0">
                          <a:solidFill>
                            <a:schemeClr val="tx1"/>
                          </a:solidFill>
                          <a:latin typeface="+mj-lt"/>
                          <a:ea typeface="+mn-ea"/>
                          <a:cs typeface="Arial" pitchFamily="34" charset="0"/>
                        </a:rPr>
                        <a:t>Shipdate</a:t>
                      </a:r>
                      <a:r>
                        <a:rPr lang="en-US" sz="1800" kern="1200" dirty="0" smtClean="0">
                          <a:solidFill>
                            <a:schemeClr val="tx1"/>
                          </a:solidFill>
                          <a:latin typeface="+mj-lt"/>
                          <a:ea typeface="+mn-ea"/>
                          <a:cs typeface="Arial" pitchFamily="34" charset="0"/>
                        </a:rPr>
                        <a:t> IS NOT NULL.</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smtClean="0"/>
              <a:t>3.3</a:t>
            </a:r>
            <a:r>
              <a:rPr lang="en-US" sz="1200" dirty="0"/>
              <a:t>: SELECT statement Clauses </a:t>
            </a:r>
            <a:br>
              <a:rPr lang="en-US" sz="1200" dirty="0"/>
            </a:br>
            <a:r>
              <a:rPr lang="en-US" dirty="0"/>
              <a:t>BETWEEN … AND Operator</a:t>
            </a:r>
          </a:p>
        </p:txBody>
      </p:sp>
      <p:sp>
        <p:nvSpPr>
          <p:cNvPr id="6" name="Content Placeholder 5"/>
          <p:cNvSpPr>
            <a:spLocks noGrp="1"/>
          </p:cNvSpPr>
          <p:nvPr>
            <p:ph idx="1"/>
          </p:nvPr>
        </p:nvSpPr>
        <p:spPr/>
        <p:txBody>
          <a:bodyPr/>
          <a:lstStyle/>
          <a:p>
            <a:r>
              <a:rPr lang="en-US" dirty="0"/>
              <a:t>The BETWEEN … AND operator finds values in a specified range:</a:t>
            </a:r>
          </a:p>
          <a:p>
            <a:endParaRPr lang="en-US" dirty="0"/>
          </a:p>
        </p:txBody>
      </p:sp>
      <p:sp>
        <p:nvSpPr>
          <p:cNvPr id="10" name="AutoShape 21"/>
          <p:cNvSpPr>
            <a:spLocks noChangeArrowheads="1"/>
          </p:cNvSpPr>
          <p:nvPr/>
        </p:nvSpPr>
        <p:spPr bwMode="auto">
          <a:xfrm>
            <a:off x="762000" y="2046514"/>
            <a:ext cx="7848600" cy="20066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mj-lt"/>
                <a:cs typeface="Arial" pitchFamily="34" charset="0"/>
              </a:rPr>
              <a:t>SELECT </a:t>
            </a:r>
            <a:r>
              <a:rPr lang="en-US" dirty="0" err="1">
                <a:latin typeface="+mj-lt"/>
                <a:cs typeface="Arial" pitchFamily="34" charset="0"/>
              </a:rPr>
              <a:t>staff_code,staff_name</a:t>
            </a:r>
            <a:r>
              <a:rPr lang="en-US" dirty="0">
                <a:latin typeface="+mj-lt"/>
                <a:cs typeface="Arial" pitchFamily="34" charset="0"/>
              </a:rPr>
              <a:t>  </a:t>
            </a:r>
            <a:endParaRPr lang="en-US" dirty="0" smtClean="0">
              <a:latin typeface="+mj-lt"/>
              <a:cs typeface="Arial" pitchFamily="34" charset="0"/>
            </a:endParaRPr>
          </a:p>
          <a:p>
            <a:pPr lvl="1"/>
            <a:r>
              <a:rPr lang="en-US" dirty="0">
                <a:latin typeface="+mj-lt"/>
                <a:cs typeface="Arial" pitchFamily="34" charset="0"/>
              </a:rPr>
              <a:t>	</a:t>
            </a:r>
            <a:r>
              <a:rPr lang="en-US" dirty="0" smtClean="0">
                <a:latin typeface="+mj-lt"/>
                <a:cs typeface="Arial" pitchFamily="34" charset="0"/>
              </a:rPr>
              <a:t>FROM  </a:t>
            </a:r>
            <a:r>
              <a:rPr lang="en-US" dirty="0" err="1">
                <a:latin typeface="+mj-lt"/>
                <a:cs typeface="Arial" pitchFamily="34" charset="0"/>
              </a:rPr>
              <a:t>staff_master</a:t>
            </a:r>
            <a:endParaRPr lang="en-US" dirty="0">
              <a:latin typeface="+mj-lt"/>
              <a:cs typeface="Arial" pitchFamily="34" charset="0"/>
            </a:endParaRPr>
          </a:p>
          <a:p>
            <a:r>
              <a:rPr lang="en-US" dirty="0" smtClean="0">
                <a:latin typeface="+mj-lt"/>
                <a:cs typeface="Arial" pitchFamily="34" charset="0"/>
              </a:rPr>
              <a:t>	WHERE  </a:t>
            </a:r>
            <a:r>
              <a:rPr lang="en-US" dirty="0" err="1">
                <a:latin typeface="+mj-lt"/>
                <a:cs typeface="Arial" pitchFamily="34" charset="0"/>
              </a:rPr>
              <a:t>staff_dob</a:t>
            </a:r>
            <a:r>
              <a:rPr lang="en-US" dirty="0">
                <a:latin typeface="+mj-lt"/>
                <a:cs typeface="Arial" pitchFamily="34" charset="0"/>
              </a:rPr>
              <a:t> </a:t>
            </a:r>
            <a:r>
              <a:rPr lang="en-US" dirty="0" smtClean="0">
                <a:latin typeface="+mj-lt"/>
                <a:cs typeface="Arial" pitchFamily="34" charset="0"/>
              </a:rPr>
              <a:t> BETWEEN </a:t>
            </a:r>
            <a:r>
              <a:rPr lang="en-US" dirty="0">
                <a:latin typeface="+mj-lt"/>
                <a:cs typeface="Arial" pitchFamily="34" charset="0"/>
              </a:rPr>
              <a:t>’01-Jan-1980’  </a:t>
            </a:r>
            <a:r>
              <a:rPr lang="en-US" dirty="0" smtClean="0">
                <a:latin typeface="+mj-lt"/>
                <a:cs typeface="Arial" pitchFamily="34" charset="0"/>
              </a:rPr>
              <a:t> </a:t>
            </a:r>
            <a:endParaRPr lang="en-US" dirty="0">
              <a:latin typeface="+mj-lt"/>
              <a:cs typeface="Arial" pitchFamily="34" charset="0"/>
            </a:endParaRPr>
          </a:p>
          <a:p>
            <a:r>
              <a:rPr lang="en-US" dirty="0">
                <a:latin typeface="+mj-lt"/>
                <a:cs typeface="Arial" pitchFamily="34" charset="0"/>
              </a:rPr>
              <a:t>                   </a:t>
            </a:r>
            <a:r>
              <a:rPr lang="en-US" dirty="0" smtClean="0">
                <a:latin typeface="+mj-lt"/>
                <a:cs typeface="Arial" pitchFamily="34" charset="0"/>
              </a:rPr>
              <a:t>AND  </a:t>
            </a:r>
            <a:r>
              <a:rPr lang="en-US" dirty="0">
                <a:latin typeface="+mj-lt"/>
                <a:cs typeface="Arial" pitchFamily="34" charset="0"/>
              </a:rPr>
              <a:t>’31-Jan-1980</a:t>
            </a:r>
            <a:r>
              <a:rPr lang="en-US" dirty="0" smtClean="0">
                <a:latin typeface="+mj-lt"/>
                <a:cs typeface="Arial" pitchFamily="34" charset="0"/>
              </a:rPr>
              <a:t>’;</a:t>
            </a:r>
            <a:endParaRPr lang="en-US" dirty="0">
              <a:latin typeface="+mj-lt"/>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3.3: SELECT statement Clauses </a:t>
            </a:r>
            <a:br>
              <a:rPr lang="en-US" sz="1200" dirty="0"/>
            </a:br>
            <a:r>
              <a:rPr lang="en-US" dirty="0"/>
              <a:t>IN Operator</a:t>
            </a:r>
          </a:p>
        </p:txBody>
      </p:sp>
      <p:sp>
        <p:nvSpPr>
          <p:cNvPr id="6" name="Content Placeholder 5"/>
          <p:cNvSpPr>
            <a:spLocks noGrp="1"/>
          </p:cNvSpPr>
          <p:nvPr>
            <p:ph idx="1"/>
          </p:nvPr>
        </p:nvSpPr>
        <p:spPr/>
        <p:txBody>
          <a:bodyPr/>
          <a:lstStyle/>
          <a:p>
            <a:r>
              <a:rPr lang="en-US" dirty="0"/>
              <a:t>The IN operator matches a value in a specified list.</a:t>
            </a:r>
          </a:p>
          <a:p>
            <a:pPr lvl="1"/>
            <a:r>
              <a:rPr lang="en-US" dirty="0"/>
              <a:t>The List must be in parentheses. </a:t>
            </a:r>
          </a:p>
          <a:p>
            <a:pPr lvl="1"/>
            <a:r>
              <a:rPr lang="en-US" dirty="0"/>
              <a:t>The Values must be separated by commas.</a:t>
            </a:r>
          </a:p>
          <a:p>
            <a:endParaRPr lang="en-US" dirty="0"/>
          </a:p>
        </p:txBody>
      </p:sp>
      <p:sp>
        <p:nvSpPr>
          <p:cNvPr id="10" name="AutoShape 7"/>
          <p:cNvSpPr>
            <a:spLocks noChangeArrowheads="1"/>
          </p:cNvSpPr>
          <p:nvPr/>
        </p:nvSpPr>
        <p:spPr bwMode="auto">
          <a:xfrm>
            <a:off x="496888" y="2712357"/>
            <a:ext cx="7848600" cy="100488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solidFill>
                  <a:schemeClr val="tx1"/>
                </a:solidFill>
                <a:latin typeface="+mj-lt"/>
                <a:cs typeface="Arial" pitchFamily="34" charset="0"/>
              </a:rPr>
              <a:t>SELECT </a:t>
            </a:r>
            <a:r>
              <a:rPr lang="en-US" dirty="0" err="1">
                <a:solidFill>
                  <a:schemeClr val="tx1"/>
                </a:solidFill>
                <a:latin typeface="+mj-lt"/>
                <a:cs typeface="Arial" pitchFamily="34" charset="0"/>
              </a:rPr>
              <a:t>dept_code</a:t>
            </a:r>
            <a:r>
              <a:rPr lang="en-US" dirty="0">
                <a:solidFill>
                  <a:schemeClr val="tx1"/>
                </a:solidFill>
                <a:latin typeface="+mj-lt"/>
                <a:cs typeface="Arial" pitchFamily="34" charset="0"/>
              </a:rPr>
              <a:t>   </a:t>
            </a:r>
            <a:endParaRPr lang="en-US" dirty="0" smtClean="0">
              <a:solidFill>
                <a:schemeClr val="tx1"/>
              </a:solidFill>
              <a:latin typeface="+mj-lt"/>
              <a:cs typeface="Arial" pitchFamily="34" charset="0"/>
            </a:endParaRPr>
          </a:p>
          <a:p>
            <a:pPr lvl="1"/>
            <a:r>
              <a:rPr lang="en-US" dirty="0">
                <a:solidFill>
                  <a:schemeClr val="tx1"/>
                </a:solidFill>
                <a:latin typeface="+mj-lt"/>
                <a:cs typeface="Arial" pitchFamily="34" charset="0"/>
              </a:rPr>
              <a:t>	</a:t>
            </a:r>
            <a:r>
              <a:rPr lang="en-US" dirty="0" smtClean="0">
                <a:solidFill>
                  <a:schemeClr val="tx1"/>
                </a:solidFill>
                <a:latin typeface="+mj-lt"/>
                <a:cs typeface="Arial" pitchFamily="34" charset="0"/>
              </a:rPr>
              <a:t>FROM  </a:t>
            </a:r>
            <a:r>
              <a:rPr lang="en-US" dirty="0" err="1">
                <a:solidFill>
                  <a:schemeClr val="tx1"/>
                </a:solidFill>
                <a:latin typeface="+mj-lt"/>
                <a:cs typeface="Arial" pitchFamily="34" charset="0"/>
              </a:rPr>
              <a:t>department_master</a:t>
            </a:r>
            <a:endParaRPr lang="en-US" dirty="0">
              <a:solidFill>
                <a:schemeClr val="tx1"/>
              </a:solidFill>
              <a:latin typeface="+mj-lt"/>
              <a:cs typeface="Arial" pitchFamily="34" charset="0"/>
            </a:endParaRPr>
          </a:p>
          <a:p>
            <a:r>
              <a:rPr lang="en-US" dirty="0">
                <a:solidFill>
                  <a:schemeClr val="tx1"/>
                </a:solidFill>
                <a:latin typeface="+mj-lt"/>
                <a:cs typeface="Arial" pitchFamily="34" charset="0"/>
              </a:rPr>
              <a:t>	WHERE  </a:t>
            </a:r>
            <a:r>
              <a:rPr lang="en-US" dirty="0" err="1">
                <a:solidFill>
                  <a:schemeClr val="tx1"/>
                </a:solidFill>
                <a:latin typeface="+mj-lt"/>
                <a:cs typeface="Arial" pitchFamily="34" charset="0"/>
              </a:rPr>
              <a:t>dept_name</a:t>
            </a:r>
            <a:r>
              <a:rPr lang="en-US" dirty="0">
                <a:solidFill>
                  <a:schemeClr val="tx1"/>
                </a:solidFill>
                <a:latin typeface="+mj-lt"/>
                <a:cs typeface="Arial" pitchFamily="34" charset="0"/>
              </a:rPr>
              <a:t> IN ( ‘Computer Science’, ‘Mechanics’);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3.3: SELECT statement Clauses </a:t>
            </a:r>
            <a:br>
              <a:rPr lang="en-US" sz="1200" dirty="0"/>
            </a:br>
            <a:r>
              <a:rPr lang="en-US" dirty="0"/>
              <a:t>LIKE Operator</a:t>
            </a:r>
          </a:p>
        </p:txBody>
      </p:sp>
      <p:sp>
        <p:nvSpPr>
          <p:cNvPr id="6" name="Content Placeholder 5"/>
          <p:cNvSpPr>
            <a:spLocks noGrp="1"/>
          </p:cNvSpPr>
          <p:nvPr>
            <p:ph idx="1"/>
          </p:nvPr>
        </p:nvSpPr>
        <p:spPr/>
        <p:txBody>
          <a:bodyPr/>
          <a:lstStyle/>
          <a:p>
            <a:r>
              <a:rPr lang="en-US" dirty="0"/>
              <a:t>The LIKE operator performs pattern searches.</a:t>
            </a:r>
          </a:p>
          <a:p>
            <a:pPr lvl="1"/>
            <a:r>
              <a:rPr lang="en-US" dirty="0"/>
              <a:t>The LIKE operator is used with wildcard characters.</a:t>
            </a:r>
          </a:p>
          <a:p>
            <a:pPr lvl="1"/>
            <a:r>
              <a:rPr lang="en-US" dirty="0"/>
              <a:t>Underscore (_) for exactly one character in the indicated position</a:t>
            </a:r>
          </a:p>
          <a:p>
            <a:pPr lvl="1"/>
            <a:r>
              <a:rPr lang="en-US" dirty="0"/>
              <a:t>Percent sign (%) to represent any number of characters</a:t>
            </a:r>
          </a:p>
          <a:p>
            <a:endParaRPr lang="en-US" dirty="0"/>
          </a:p>
        </p:txBody>
      </p:sp>
      <p:sp>
        <p:nvSpPr>
          <p:cNvPr id="10" name="AutoShape 5"/>
          <p:cNvSpPr>
            <a:spLocks noChangeArrowheads="1"/>
          </p:cNvSpPr>
          <p:nvPr/>
        </p:nvSpPr>
        <p:spPr bwMode="auto">
          <a:xfrm>
            <a:off x="496888" y="3011714"/>
            <a:ext cx="7848600" cy="100488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smtClean="0">
                <a:latin typeface="+mj-lt"/>
              </a:rPr>
              <a:t>	</a:t>
            </a:r>
            <a:r>
              <a:rPr lang="en-US" dirty="0" smtClean="0">
                <a:latin typeface="+mj-lt"/>
                <a:cs typeface="Arial" pitchFamily="34" charset="0"/>
              </a:rPr>
              <a:t>SELECT </a:t>
            </a:r>
            <a:r>
              <a:rPr lang="en-US" dirty="0" err="1" smtClean="0">
                <a:latin typeface="+mj-lt"/>
                <a:cs typeface="Arial" pitchFamily="34" charset="0"/>
              </a:rPr>
              <a:t>book_code,book_name</a:t>
            </a:r>
            <a:r>
              <a:rPr lang="en-US" dirty="0" smtClean="0">
                <a:latin typeface="+mj-lt"/>
                <a:cs typeface="Arial" pitchFamily="34" charset="0"/>
              </a:rPr>
              <a:t> </a:t>
            </a:r>
          </a:p>
          <a:p>
            <a:pPr lvl="1"/>
            <a:r>
              <a:rPr lang="en-US" dirty="0">
                <a:latin typeface="+mj-lt"/>
                <a:cs typeface="Arial" pitchFamily="34" charset="0"/>
              </a:rPr>
              <a:t>	</a:t>
            </a:r>
            <a:r>
              <a:rPr lang="en-US" dirty="0" smtClean="0">
                <a:latin typeface="+mj-lt"/>
                <a:cs typeface="Arial" pitchFamily="34" charset="0"/>
              </a:rPr>
              <a:t>	FROM  </a:t>
            </a:r>
            <a:r>
              <a:rPr lang="en-US" dirty="0" err="1" smtClean="0">
                <a:latin typeface="+mj-lt"/>
                <a:cs typeface="Arial" pitchFamily="34" charset="0"/>
              </a:rPr>
              <a:t>book_master</a:t>
            </a:r>
            <a:endParaRPr lang="en-US" dirty="0" smtClean="0">
              <a:latin typeface="+mj-lt"/>
              <a:cs typeface="Arial" pitchFamily="34" charset="0"/>
            </a:endParaRPr>
          </a:p>
          <a:p>
            <a:r>
              <a:rPr lang="en-US" dirty="0">
                <a:latin typeface="+mj-lt"/>
                <a:cs typeface="Arial" pitchFamily="34" charset="0"/>
              </a:rPr>
              <a:t>		WHERE  </a:t>
            </a:r>
            <a:r>
              <a:rPr lang="en-US" dirty="0" err="1">
                <a:latin typeface="+mj-lt"/>
                <a:cs typeface="Arial" pitchFamily="34" charset="0"/>
              </a:rPr>
              <a:t>book_pub_author</a:t>
            </a:r>
            <a:r>
              <a:rPr lang="en-US" dirty="0">
                <a:latin typeface="+mj-lt"/>
                <a:cs typeface="Arial" pitchFamily="34" charset="0"/>
              </a:rPr>
              <a:t> LIKE ‘%</a:t>
            </a:r>
            <a:r>
              <a:rPr lang="en-US" dirty="0" err="1">
                <a:latin typeface="+mj-lt"/>
                <a:cs typeface="Arial" pitchFamily="34" charset="0"/>
              </a:rPr>
              <a:t>Kanetkar</a:t>
            </a:r>
            <a:r>
              <a:rPr lang="en-US" dirty="0">
                <a:latin typeface="+mj-lt"/>
                <a:cs typeface="Arial" pitchFamily="34" charset="0"/>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sz="1200" dirty="0"/>
              <a:t>3.3: SELECT statement Clauses </a:t>
            </a:r>
            <a:r>
              <a:rPr lang="en-US" dirty="0"/>
              <a:t/>
            </a:r>
            <a:br>
              <a:rPr lang="en-US" dirty="0"/>
            </a:br>
            <a:r>
              <a:rPr lang="en-US" dirty="0"/>
              <a:t>||Operator (Concatenation)</a:t>
            </a:r>
          </a:p>
        </p:txBody>
      </p:sp>
      <p:sp>
        <p:nvSpPr>
          <p:cNvPr id="15" name="Content Placeholder 14"/>
          <p:cNvSpPr>
            <a:spLocks noGrp="1"/>
          </p:cNvSpPr>
          <p:nvPr>
            <p:ph idx="1"/>
          </p:nvPr>
        </p:nvSpPr>
        <p:spPr/>
        <p:txBody>
          <a:bodyPr/>
          <a:lstStyle/>
          <a:p>
            <a:r>
              <a:rPr lang="en-US" dirty="0"/>
              <a:t>The || operator performs concatenation.</a:t>
            </a:r>
          </a:p>
          <a:p>
            <a:pPr lvl="1"/>
            <a:r>
              <a:rPr lang="en-US" dirty="0"/>
              <a:t>between a string literal and a column name.</a:t>
            </a:r>
          </a:p>
          <a:p>
            <a:pPr lvl="1"/>
            <a:r>
              <a:rPr lang="en-US" dirty="0"/>
              <a:t>between two column names</a:t>
            </a:r>
          </a:p>
          <a:p>
            <a:pPr lvl="1"/>
            <a:r>
              <a:rPr lang="en-US" dirty="0"/>
              <a:t>between string literal and a </a:t>
            </a:r>
            <a:r>
              <a:rPr lang="en-US" dirty="0" err="1"/>
              <a:t>pseudocolumn</a:t>
            </a:r>
            <a:endParaRPr lang="en-US" dirty="0"/>
          </a:p>
          <a:p>
            <a:endParaRPr lang="en-US" dirty="0"/>
          </a:p>
        </p:txBody>
      </p:sp>
      <p:sp>
        <p:nvSpPr>
          <p:cNvPr id="19" name="AutoShape 5"/>
          <p:cNvSpPr>
            <a:spLocks noChangeArrowheads="1"/>
          </p:cNvSpPr>
          <p:nvPr/>
        </p:nvSpPr>
        <p:spPr bwMode="auto">
          <a:xfrm>
            <a:off x="496888" y="2936471"/>
            <a:ext cx="6949440" cy="109728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endParaRPr lang="en-US" sz="1600" dirty="0" smtClean="0">
              <a:latin typeface="+mj-lt"/>
              <a:cs typeface="Arial" pitchFamily="34" charset="0"/>
            </a:endParaRPr>
          </a:p>
          <a:p>
            <a:pPr lvl="1"/>
            <a:r>
              <a:rPr lang="en-US" sz="1600" dirty="0" smtClean="0">
                <a:latin typeface="+mj-lt"/>
                <a:cs typeface="Arial" pitchFamily="34" charset="0"/>
              </a:rPr>
              <a:t>SELECT ‘Hello’ ||   </a:t>
            </a:r>
            <a:r>
              <a:rPr lang="en-US" sz="1600" dirty="0" err="1" smtClean="0">
                <a:latin typeface="+mj-lt"/>
                <a:cs typeface="Arial" pitchFamily="34" charset="0"/>
              </a:rPr>
              <a:t>student_name</a:t>
            </a:r>
            <a:r>
              <a:rPr lang="en-US" sz="1600" dirty="0" smtClean="0">
                <a:latin typeface="+mj-lt"/>
                <a:cs typeface="Arial" pitchFamily="34" charset="0"/>
              </a:rPr>
              <a:t> </a:t>
            </a:r>
          </a:p>
          <a:p>
            <a:pPr lvl="1"/>
            <a:r>
              <a:rPr lang="en-US" sz="1600" dirty="0">
                <a:latin typeface="+mj-lt"/>
                <a:cs typeface="Arial" pitchFamily="34" charset="0"/>
              </a:rPr>
              <a:t>	</a:t>
            </a:r>
            <a:r>
              <a:rPr lang="en-US" sz="1600" dirty="0" smtClean="0">
                <a:latin typeface="+mj-lt"/>
                <a:cs typeface="Arial" pitchFamily="34" charset="0"/>
              </a:rPr>
              <a:t>FROM  </a:t>
            </a:r>
            <a:r>
              <a:rPr lang="en-US" sz="1600" dirty="0" err="1" smtClean="0">
                <a:latin typeface="+mj-lt"/>
                <a:cs typeface="Arial" pitchFamily="34" charset="0"/>
              </a:rPr>
              <a:t>student_master</a:t>
            </a:r>
            <a:endParaRPr lang="en-US" sz="1600" dirty="0" smtClean="0">
              <a:latin typeface="+mj-lt"/>
              <a:cs typeface="Arial" pitchFamily="34" charset="0"/>
            </a:endParaRPr>
          </a:p>
          <a:p>
            <a:r>
              <a:rPr lang="en-US" sz="1600" dirty="0">
                <a:latin typeface="+mj-lt"/>
                <a:cs typeface="Arial" pitchFamily="34" charset="0"/>
              </a:rPr>
              <a:t>		</a:t>
            </a:r>
            <a:endParaRPr lang="en-US" sz="1600" dirty="0" smtClean="0">
              <a:latin typeface="+mj-lt"/>
              <a:cs typeface="Arial" pitchFamily="34" charset="0"/>
            </a:endParaRPr>
          </a:p>
          <a:p>
            <a:r>
              <a:rPr lang="en-US" sz="1600" dirty="0" smtClean="0">
                <a:latin typeface="+mj-lt"/>
                <a:cs typeface="Arial" pitchFamily="34" charset="0"/>
              </a:rPr>
              <a:t>-- only single quotes not double </a:t>
            </a:r>
            <a:endParaRPr lang="en-US" sz="1600" dirty="0">
              <a:latin typeface="+mj-lt"/>
              <a:cs typeface="Arial" pitchFamily="34" charset="0"/>
            </a:endParaRPr>
          </a:p>
          <a:p>
            <a:endParaRPr lang="en-US" sz="1600" dirty="0">
              <a:latin typeface="+mj-lt"/>
              <a:cs typeface="Arial" pitchFamily="34" charset="0"/>
            </a:endParaRPr>
          </a:p>
        </p:txBody>
      </p:sp>
      <p:sp>
        <p:nvSpPr>
          <p:cNvPr id="20" name="AutoShape 5"/>
          <p:cNvSpPr>
            <a:spLocks noChangeArrowheads="1"/>
          </p:cNvSpPr>
          <p:nvPr/>
        </p:nvSpPr>
        <p:spPr bwMode="auto">
          <a:xfrm>
            <a:off x="531726" y="4261313"/>
            <a:ext cx="6949440" cy="836814"/>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sz="1600" dirty="0" smtClean="0">
                <a:latin typeface="+mj-lt"/>
                <a:cs typeface="Arial" pitchFamily="34" charset="0"/>
              </a:rPr>
              <a:t>SELECT </a:t>
            </a:r>
            <a:r>
              <a:rPr lang="en-US" sz="1600" dirty="0" err="1" smtClean="0">
                <a:latin typeface="+mj-lt"/>
                <a:cs typeface="Arial" pitchFamily="34" charset="0"/>
              </a:rPr>
              <a:t>student_code</a:t>
            </a:r>
            <a:r>
              <a:rPr lang="en-US" sz="1600" dirty="0" smtClean="0">
                <a:latin typeface="+mj-lt"/>
                <a:cs typeface="Arial" pitchFamily="34" charset="0"/>
              </a:rPr>
              <a:t> || ‘    ‘ ||   </a:t>
            </a:r>
            <a:r>
              <a:rPr lang="en-US" sz="1600" dirty="0" err="1" smtClean="0">
                <a:latin typeface="+mj-lt"/>
                <a:cs typeface="Arial" pitchFamily="34" charset="0"/>
              </a:rPr>
              <a:t>student_name</a:t>
            </a:r>
            <a:r>
              <a:rPr lang="en-US" sz="1600" dirty="0" smtClean="0">
                <a:latin typeface="+mj-lt"/>
                <a:cs typeface="Arial" pitchFamily="34" charset="0"/>
              </a:rPr>
              <a:t> </a:t>
            </a:r>
          </a:p>
          <a:p>
            <a:pPr lvl="1"/>
            <a:r>
              <a:rPr lang="en-US" sz="1600" dirty="0">
                <a:latin typeface="+mj-lt"/>
                <a:cs typeface="Arial" pitchFamily="34" charset="0"/>
              </a:rPr>
              <a:t>	</a:t>
            </a:r>
            <a:r>
              <a:rPr lang="en-US" sz="1600" dirty="0" smtClean="0">
                <a:latin typeface="+mj-lt"/>
                <a:cs typeface="Arial" pitchFamily="34" charset="0"/>
              </a:rPr>
              <a:t>FROM  </a:t>
            </a:r>
            <a:r>
              <a:rPr lang="en-US" sz="1600" dirty="0" err="1" smtClean="0">
                <a:latin typeface="+mj-lt"/>
                <a:cs typeface="Arial" pitchFamily="34" charset="0"/>
              </a:rPr>
              <a:t>student_master</a:t>
            </a:r>
            <a:endParaRPr lang="en-US" sz="1600" dirty="0" smtClean="0">
              <a:latin typeface="+mj-lt"/>
              <a:cs typeface="Arial" pitchFamily="34" charset="0"/>
            </a:endParaRPr>
          </a:p>
          <a:p>
            <a:r>
              <a:rPr lang="en-US" sz="1600" dirty="0">
                <a:latin typeface="+mj-lt"/>
                <a:cs typeface="Arial" pitchFamily="34" charset="0"/>
              </a:rPr>
              <a:t>		</a:t>
            </a:r>
          </a:p>
        </p:txBody>
      </p:sp>
      <p:sp>
        <p:nvSpPr>
          <p:cNvPr id="21" name="AutoShape 5"/>
          <p:cNvSpPr>
            <a:spLocks noChangeArrowheads="1"/>
          </p:cNvSpPr>
          <p:nvPr/>
        </p:nvSpPr>
        <p:spPr bwMode="auto">
          <a:xfrm>
            <a:off x="599413" y="5309838"/>
            <a:ext cx="6858000" cy="82296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sz="1600" dirty="0" smtClean="0">
                <a:latin typeface="+mj-lt"/>
                <a:cs typeface="Arial" pitchFamily="34" charset="0"/>
              </a:rPr>
              <a:t>SELECT ‘Today is ’ ||   </a:t>
            </a:r>
            <a:r>
              <a:rPr lang="en-US" sz="1600" dirty="0" err="1" smtClean="0">
                <a:latin typeface="+mj-lt"/>
                <a:cs typeface="Arial" pitchFamily="34" charset="0"/>
              </a:rPr>
              <a:t>sysdate</a:t>
            </a:r>
            <a:r>
              <a:rPr lang="en-US" sz="1600" dirty="0" smtClean="0">
                <a:latin typeface="+mj-lt"/>
                <a:cs typeface="Arial" pitchFamily="34" charset="0"/>
              </a:rPr>
              <a:t>  </a:t>
            </a:r>
          </a:p>
          <a:p>
            <a:pPr lvl="1"/>
            <a:r>
              <a:rPr lang="en-US" sz="1600" dirty="0">
                <a:latin typeface="+mj-lt"/>
                <a:cs typeface="Arial" pitchFamily="34" charset="0"/>
              </a:rPr>
              <a:t>	</a:t>
            </a:r>
            <a:r>
              <a:rPr lang="en-US" sz="1600" dirty="0" smtClean="0">
                <a:latin typeface="+mj-lt"/>
                <a:cs typeface="Arial" pitchFamily="34" charset="0"/>
              </a:rPr>
              <a:t>FROM  dual</a:t>
            </a:r>
          </a:p>
          <a:p>
            <a:r>
              <a:rPr lang="en-US" sz="1600" dirty="0">
                <a:latin typeface="+mj-lt"/>
                <a:cs typeface="Arial" pitchFamily="34" charset="0"/>
              </a:rPr>
              <a:t>		</a:t>
            </a:r>
          </a:p>
        </p:txBody>
      </p:sp>
    </p:spTree>
    <p:extLst>
      <p:ext uri="{BB962C8B-B14F-4D97-AF65-F5344CB8AC3E}">
        <p14:creationId xmlns:p14="http://schemas.microsoft.com/office/powerpoint/2010/main" val="4592909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3.3: SELECT statement Clauses </a:t>
            </a:r>
            <a:br>
              <a:rPr lang="en-US" sz="1200" dirty="0"/>
            </a:br>
            <a:r>
              <a:rPr lang="en-US" dirty="0"/>
              <a:t>Logical Operators</a:t>
            </a:r>
          </a:p>
        </p:txBody>
      </p:sp>
      <p:sp>
        <p:nvSpPr>
          <p:cNvPr id="6" name="Content Placeholder 5"/>
          <p:cNvSpPr>
            <a:spLocks noGrp="1"/>
          </p:cNvSpPr>
          <p:nvPr>
            <p:ph idx="1"/>
          </p:nvPr>
        </p:nvSpPr>
        <p:spPr/>
        <p:txBody>
          <a:bodyPr/>
          <a:lstStyle/>
          <a:p>
            <a:r>
              <a:rPr lang="en-US" dirty="0"/>
              <a:t>Logical operators are used to combine conditions.</a:t>
            </a:r>
          </a:p>
          <a:p>
            <a:pPr lvl="1"/>
            <a:r>
              <a:rPr lang="en-US" dirty="0"/>
              <a:t>Logical operators are NOT, AND, OR.</a:t>
            </a:r>
          </a:p>
          <a:p>
            <a:pPr lvl="2"/>
            <a:r>
              <a:rPr lang="en-US" dirty="0"/>
              <a:t>NOT reverses meaning.</a:t>
            </a:r>
          </a:p>
          <a:p>
            <a:pPr lvl="2"/>
            <a:r>
              <a:rPr lang="en-US" dirty="0"/>
              <a:t>AND both conditions must be true.</a:t>
            </a:r>
          </a:p>
          <a:p>
            <a:pPr lvl="2"/>
            <a:r>
              <a:rPr lang="en-US" dirty="0"/>
              <a:t>OR at least one condition must be true.</a:t>
            </a:r>
          </a:p>
          <a:p>
            <a:pPr lvl="1"/>
            <a:r>
              <a:rPr lang="en-US" dirty="0"/>
              <a:t>Use of AND operator</a:t>
            </a:r>
          </a:p>
          <a:p>
            <a:endParaRPr lang="en-US" dirty="0"/>
          </a:p>
        </p:txBody>
      </p:sp>
      <p:sp>
        <p:nvSpPr>
          <p:cNvPr id="10" name="AutoShape 5"/>
          <p:cNvSpPr>
            <a:spLocks noChangeArrowheads="1"/>
          </p:cNvSpPr>
          <p:nvPr/>
        </p:nvSpPr>
        <p:spPr bwMode="auto">
          <a:xfrm>
            <a:off x="666750" y="3657600"/>
            <a:ext cx="7848600" cy="130175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solidFill>
                  <a:schemeClr val="tx1"/>
                </a:solidFill>
                <a:latin typeface="+mj-lt"/>
                <a:cs typeface="Arial" pitchFamily="34" charset="0"/>
              </a:rPr>
              <a:t>SELECT </a:t>
            </a:r>
            <a:r>
              <a:rPr lang="en-US" dirty="0" err="1">
                <a:solidFill>
                  <a:schemeClr val="tx1"/>
                </a:solidFill>
                <a:latin typeface="+mj-lt"/>
                <a:cs typeface="Arial" pitchFamily="34" charset="0"/>
              </a:rPr>
              <a:t>staff_code,staff_name,staff_sal</a:t>
            </a:r>
            <a:r>
              <a:rPr lang="en-US" dirty="0">
                <a:solidFill>
                  <a:schemeClr val="tx1"/>
                </a:solidFill>
                <a:latin typeface="+mj-lt"/>
                <a:cs typeface="Arial" pitchFamily="34" charset="0"/>
              </a:rPr>
              <a:t> </a:t>
            </a:r>
            <a:endParaRPr lang="en-US" dirty="0" smtClean="0">
              <a:solidFill>
                <a:schemeClr val="tx1"/>
              </a:solidFill>
              <a:latin typeface="+mj-lt"/>
              <a:cs typeface="Arial" pitchFamily="34" charset="0"/>
            </a:endParaRPr>
          </a:p>
          <a:p>
            <a:pPr lvl="1"/>
            <a:r>
              <a:rPr lang="en-US" dirty="0">
                <a:solidFill>
                  <a:schemeClr val="tx1"/>
                </a:solidFill>
                <a:latin typeface="+mj-lt"/>
                <a:cs typeface="Arial" pitchFamily="34" charset="0"/>
              </a:rPr>
              <a:t>	</a:t>
            </a:r>
            <a:r>
              <a:rPr lang="en-US" dirty="0" smtClean="0">
                <a:solidFill>
                  <a:schemeClr val="tx1"/>
                </a:solidFill>
                <a:latin typeface="+mj-lt"/>
                <a:cs typeface="Arial" pitchFamily="34" charset="0"/>
              </a:rPr>
              <a:t>FROM  </a:t>
            </a:r>
            <a:r>
              <a:rPr lang="en-US" dirty="0" err="1">
                <a:solidFill>
                  <a:schemeClr val="tx1"/>
                </a:solidFill>
                <a:latin typeface="+mj-lt"/>
                <a:cs typeface="Arial" pitchFamily="34" charset="0"/>
              </a:rPr>
              <a:t>staff_master</a:t>
            </a:r>
            <a:endParaRPr lang="en-US" dirty="0">
              <a:solidFill>
                <a:schemeClr val="tx1"/>
              </a:solidFill>
              <a:latin typeface="+mj-lt"/>
              <a:cs typeface="Arial" pitchFamily="34" charset="0"/>
            </a:endParaRPr>
          </a:p>
          <a:p>
            <a:r>
              <a:rPr lang="en-US" dirty="0" smtClean="0">
                <a:solidFill>
                  <a:schemeClr val="tx1"/>
                </a:solidFill>
                <a:latin typeface="+mj-lt"/>
                <a:cs typeface="Arial" pitchFamily="34" charset="0"/>
              </a:rPr>
              <a:t>	WHERE  </a:t>
            </a:r>
            <a:r>
              <a:rPr lang="en-US" dirty="0" err="1">
                <a:solidFill>
                  <a:schemeClr val="tx1"/>
                </a:solidFill>
                <a:latin typeface="+mj-lt"/>
                <a:cs typeface="Arial" pitchFamily="34" charset="0"/>
              </a:rPr>
              <a:t>dept_code</a:t>
            </a:r>
            <a:r>
              <a:rPr lang="en-US" dirty="0">
                <a:solidFill>
                  <a:schemeClr val="tx1"/>
                </a:solidFill>
                <a:latin typeface="+mj-lt"/>
                <a:cs typeface="Arial" pitchFamily="34" charset="0"/>
              </a:rPr>
              <a:t> = 10</a:t>
            </a:r>
          </a:p>
          <a:p>
            <a:r>
              <a:rPr lang="en-US" dirty="0">
                <a:solidFill>
                  <a:schemeClr val="tx1"/>
                </a:solidFill>
                <a:latin typeface="+mj-lt"/>
                <a:cs typeface="Arial" pitchFamily="34" charset="0"/>
              </a:rPr>
              <a:t>        </a:t>
            </a:r>
            <a:r>
              <a:rPr lang="en-US" dirty="0" smtClean="0">
                <a:solidFill>
                  <a:schemeClr val="tx1"/>
                </a:solidFill>
                <a:latin typeface="+mj-lt"/>
                <a:cs typeface="Arial" pitchFamily="34" charset="0"/>
              </a:rPr>
              <a:t>	AND  </a:t>
            </a:r>
            <a:r>
              <a:rPr lang="en-US" dirty="0" err="1">
                <a:solidFill>
                  <a:schemeClr val="tx1"/>
                </a:solidFill>
                <a:latin typeface="+mj-lt"/>
                <a:cs typeface="Arial" pitchFamily="34" charset="0"/>
              </a:rPr>
              <a:t>staff_dob</a:t>
            </a:r>
            <a:r>
              <a:rPr lang="en-US" dirty="0">
                <a:solidFill>
                  <a:schemeClr val="tx1"/>
                </a:solidFill>
                <a:latin typeface="+mj-lt"/>
                <a:cs typeface="Arial" pitchFamily="34" charset="0"/>
              </a:rPr>
              <a:t> &gt; ’01-Jan-1945’;</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smtClean="0"/>
              <a:t>3.3</a:t>
            </a:r>
            <a:r>
              <a:rPr lang="en-US" sz="1200" dirty="0"/>
              <a:t>: SELECT statement Clauses </a:t>
            </a:r>
            <a:r>
              <a:rPr lang="en-US" dirty="0"/>
              <a:t/>
            </a:r>
            <a:br>
              <a:rPr lang="en-US" dirty="0"/>
            </a:br>
            <a:r>
              <a:rPr lang="en-US" dirty="0"/>
              <a:t>Using AND or </a:t>
            </a:r>
            <a:r>
              <a:rPr lang="en-US" dirty="0" err="1"/>
              <a:t>OR</a:t>
            </a:r>
            <a:r>
              <a:rPr lang="en-US" dirty="0"/>
              <a:t> Clause</a:t>
            </a:r>
          </a:p>
        </p:txBody>
      </p:sp>
      <p:sp>
        <p:nvSpPr>
          <p:cNvPr id="6" name="Content Placeholder 5"/>
          <p:cNvSpPr>
            <a:spLocks noGrp="1"/>
          </p:cNvSpPr>
          <p:nvPr>
            <p:ph idx="1"/>
          </p:nvPr>
        </p:nvSpPr>
        <p:spPr/>
        <p:txBody>
          <a:bodyPr/>
          <a:lstStyle/>
          <a:p>
            <a:r>
              <a:rPr lang="en-US" dirty="0"/>
              <a:t>Use of OR operator:</a:t>
            </a:r>
          </a:p>
          <a:p>
            <a:endParaRPr lang="en-US" dirty="0"/>
          </a:p>
        </p:txBody>
      </p:sp>
      <p:sp>
        <p:nvSpPr>
          <p:cNvPr id="10" name="AutoShape 4"/>
          <p:cNvSpPr>
            <a:spLocks noChangeArrowheads="1"/>
          </p:cNvSpPr>
          <p:nvPr/>
        </p:nvSpPr>
        <p:spPr bwMode="auto">
          <a:xfrm>
            <a:off x="666750" y="2247900"/>
            <a:ext cx="7848600" cy="13716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r>
              <a:rPr lang="en-US" dirty="0">
                <a:latin typeface="+mj-lt"/>
              </a:rPr>
              <a:t> </a:t>
            </a:r>
            <a:r>
              <a:rPr lang="en-US" dirty="0">
                <a:latin typeface="+mj-lt"/>
                <a:cs typeface="Arial" pitchFamily="34" charset="0"/>
              </a:rPr>
              <a:t>SELECT  </a:t>
            </a:r>
            <a:r>
              <a:rPr lang="en-US" dirty="0" err="1">
                <a:latin typeface="+mj-lt"/>
                <a:cs typeface="Arial" pitchFamily="34" charset="0"/>
              </a:rPr>
              <a:t>book_code</a:t>
            </a:r>
            <a:r>
              <a:rPr lang="en-US" dirty="0">
                <a:latin typeface="+mj-lt"/>
                <a:cs typeface="Arial" pitchFamily="34" charset="0"/>
              </a:rPr>
              <a:t>   </a:t>
            </a:r>
            <a:endParaRPr lang="en-US" dirty="0" smtClean="0">
              <a:latin typeface="+mj-lt"/>
              <a:cs typeface="Arial" pitchFamily="34" charset="0"/>
            </a:endParaRPr>
          </a:p>
          <a:p>
            <a:pPr lvl="1"/>
            <a:r>
              <a:rPr lang="en-US" dirty="0">
                <a:latin typeface="+mj-lt"/>
                <a:cs typeface="Arial" pitchFamily="34" charset="0"/>
              </a:rPr>
              <a:t>	</a:t>
            </a:r>
            <a:r>
              <a:rPr lang="en-US" dirty="0" smtClean="0">
                <a:latin typeface="+mj-lt"/>
                <a:cs typeface="Arial" pitchFamily="34" charset="0"/>
              </a:rPr>
              <a:t>FROM  </a:t>
            </a:r>
            <a:r>
              <a:rPr lang="en-US" dirty="0" err="1">
                <a:latin typeface="+mj-lt"/>
                <a:cs typeface="Arial" pitchFamily="34" charset="0"/>
              </a:rPr>
              <a:t>book_master</a:t>
            </a:r>
            <a:endParaRPr lang="en-US" dirty="0">
              <a:latin typeface="+mj-lt"/>
              <a:cs typeface="Arial" pitchFamily="34" charset="0"/>
            </a:endParaRPr>
          </a:p>
          <a:p>
            <a:r>
              <a:rPr lang="en-US" dirty="0" smtClean="0">
                <a:latin typeface="+mj-lt"/>
                <a:cs typeface="Arial" pitchFamily="34" charset="0"/>
              </a:rPr>
              <a:t>	WHERE  </a:t>
            </a:r>
            <a:r>
              <a:rPr lang="en-US" dirty="0" err="1">
                <a:latin typeface="+mj-lt"/>
                <a:cs typeface="Arial" pitchFamily="34" charset="0"/>
              </a:rPr>
              <a:t>book_pub_author</a:t>
            </a:r>
            <a:r>
              <a:rPr lang="en-US" dirty="0">
                <a:latin typeface="+mj-lt"/>
                <a:cs typeface="Arial" pitchFamily="34" charset="0"/>
              </a:rPr>
              <a:t> LIKE ‘%</a:t>
            </a:r>
            <a:r>
              <a:rPr lang="en-US" dirty="0" err="1">
                <a:latin typeface="+mj-lt"/>
                <a:cs typeface="Arial" pitchFamily="34" charset="0"/>
              </a:rPr>
              <a:t>Kanetkar</a:t>
            </a:r>
            <a:r>
              <a:rPr lang="en-US" dirty="0">
                <a:latin typeface="+mj-lt"/>
                <a:cs typeface="Arial" pitchFamily="34" charset="0"/>
              </a:rPr>
              <a:t>%’</a:t>
            </a:r>
          </a:p>
          <a:p>
            <a:r>
              <a:rPr lang="en-US" dirty="0" smtClean="0">
                <a:latin typeface="+mj-lt"/>
                <a:cs typeface="Arial" pitchFamily="34" charset="0"/>
              </a:rPr>
              <a:t>	OR  </a:t>
            </a:r>
            <a:r>
              <a:rPr lang="en-US" dirty="0" err="1">
                <a:latin typeface="+mj-lt"/>
                <a:cs typeface="Arial" pitchFamily="34" charset="0"/>
              </a:rPr>
              <a:t>book_name</a:t>
            </a:r>
            <a:r>
              <a:rPr lang="en-US" dirty="0">
                <a:latin typeface="+mj-lt"/>
                <a:cs typeface="Arial" pitchFamily="34" charset="0"/>
              </a:rPr>
              <a:t> LIKE ‘%Pointers%’;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3.3: SELECT statement Clauses </a:t>
            </a:r>
            <a:br>
              <a:rPr lang="en-US" sz="1200" dirty="0"/>
            </a:br>
            <a:r>
              <a:rPr lang="en-US" dirty="0"/>
              <a:t>Using NOT Clause</a:t>
            </a:r>
          </a:p>
        </p:txBody>
      </p:sp>
      <p:sp>
        <p:nvSpPr>
          <p:cNvPr id="6" name="Content Placeholder 5"/>
          <p:cNvSpPr>
            <a:spLocks noGrp="1"/>
          </p:cNvSpPr>
          <p:nvPr>
            <p:ph idx="1"/>
          </p:nvPr>
        </p:nvSpPr>
        <p:spPr/>
        <p:txBody>
          <a:bodyPr/>
          <a:lstStyle/>
          <a:p>
            <a:r>
              <a:rPr lang="en-US" dirty="0"/>
              <a:t>The NOT operator finds rows that do not satisfy a condition. </a:t>
            </a:r>
          </a:p>
          <a:p>
            <a:pPr lvl="1"/>
            <a:r>
              <a:rPr lang="en-US" dirty="0"/>
              <a:t>For example: List staff members working in </a:t>
            </a:r>
            <a:r>
              <a:rPr lang="en-US" dirty="0" err="1"/>
              <a:t>depts</a:t>
            </a:r>
            <a:r>
              <a:rPr lang="en-US" dirty="0"/>
              <a:t> other than 10 &amp; 20.</a:t>
            </a:r>
          </a:p>
          <a:p>
            <a:endParaRPr lang="en-US" dirty="0"/>
          </a:p>
        </p:txBody>
      </p:sp>
      <p:sp>
        <p:nvSpPr>
          <p:cNvPr id="10" name="AutoShape 4"/>
          <p:cNvSpPr>
            <a:spLocks noChangeArrowheads="1"/>
          </p:cNvSpPr>
          <p:nvPr/>
        </p:nvSpPr>
        <p:spPr bwMode="auto">
          <a:xfrm>
            <a:off x="666750" y="2438400"/>
            <a:ext cx="7848600" cy="1295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r>
              <a:rPr lang="en-US" dirty="0">
                <a:solidFill>
                  <a:schemeClr val="tx1"/>
                </a:solidFill>
                <a:latin typeface="+mj-lt"/>
                <a:cs typeface="Arial" pitchFamily="34" charset="0"/>
              </a:rPr>
              <a:t>SELECT </a:t>
            </a:r>
            <a:r>
              <a:rPr lang="en-US" dirty="0" err="1">
                <a:solidFill>
                  <a:schemeClr val="tx1"/>
                </a:solidFill>
                <a:latin typeface="+mj-lt"/>
                <a:cs typeface="Arial" pitchFamily="34" charset="0"/>
              </a:rPr>
              <a:t>staff_code,staff_name</a:t>
            </a:r>
            <a:r>
              <a:rPr lang="en-US" dirty="0">
                <a:solidFill>
                  <a:schemeClr val="tx1"/>
                </a:solidFill>
                <a:latin typeface="+mj-lt"/>
                <a:cs typeface="Arial" pitchFamily="34" charset="0"/>
              </a:rPr>
              <a:t>  </a:t>
            </a:r>
            <a:endParaRPr lang="en-US" dirty="0" smtClean="0">
              <a:solidFill>
                <a:schemeClr val="tx1"/>
              </a:solidFill>
              <a:latin typeface="+mj-lt"/>
              <a:cs typeface="Arial" pitchFamily="34" charset="0"/>
            </a:endParaRPr>
          </a:p>
          <a:p>
            <a:pPr lvl="1"/>
            <a:r>
              <a:rPr lang="en-US" dirty="0">
                <a:solidFill>
                  <a:schemeClr val="tx1"/>
                </a:solidFill>
                <a:latin typeface="+mj-lt"/>
                <a:cs typeface="Arial" pitchFamily="34" charset="0"/>
              </a:rPr>
              <a:t>	</a:t>
            </a:r>
            <a:r>
              <a:rPr lang="en-US" dirty="0" smtClean="0">
                <a:solidFill>
                  <a:schemeClr val="tx1"/>
                </a:solidFill>
                <a:latin typeface="+mj-lt"/>
                <a:cs typeface="Arial" pitchFamily="34" charset="0"/>
              </a:rPr>
              <a:t>FROM  </a:t>
            </a:r>
            <a:r>
              <a:rPr lang="en-US" dirty="0" err="1">
                <a:solidFill>
                  <a:schemeClr val="tx1"/>
                </a:solidFill>
                <a:latin typeface="+mj-lt"/>
                <a:cs typeface="Arial" pitchFamily="34" charset="0"/>
              </a:rPr>
              <a:t>staff_master</a:t>
            </a:r>
            <a:endParaRPr lang="en-US" dirty="0">
              <a:solidFill>
                <a:schemeClr val="tx1"/>
              </a:solidFill>
              <a:latin typeface="+mj-lt"/>
              <a:cs typeface="Arial" pitchFamily="34" charset="0"/>
            </a:endParaRPr>
          </a:p>
          <a:p>
            <a:r>
              <a:rPr lang="en-US" dirty="0" smtClean="0">
                <a:solidFill>
                  <a:schemeClr val="tx1"/>
                </a:solidFill>
                <a:latin typeface="+mj-lt"/>
                <a:cs typeface="Arial" pitchFamily="34" charset="0"/>
              </a:rPr>
              <a:t>	WHERE  </a:t>
            </a:r>
            <a:r>
              <a:rPr lang="en-US" dirty="0" err="1">
                <a:solidFill>
                  <a:schemeClr val="tx1"/>
                </a:solidFill>
                <a:latin typeface="+mj-lt"/>
                <a:cs typeface="Arial" pitchFamily="34" charset="0"/>
              </a:rPr>
              <a:t>dept_code</a:t>
            </a:r>
            <a:r>
              <a:rPr lang="en-US" dirty="0">
                <a:solidFill>
                  <a:schemeClr val="tx1"/>
                </a:solidFill>
                <a:latin typeface="+mj-lt"/>
                <a:cs typeface="Arial" pitchFamily="34" charset="0"/>
              </a:rPr>
              <a:t> NOT IN ( 10,20 );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3.3: SELECT statement Clauses </a:t>
            </a:r>
            <a:r>
              <a:rPr lang="en-US" dirty="0"/>
              <a:t/>
            </a:r>
            <a:br>
              <a:rPr lang="en-US" dirty="0"/>
            </a:br>
            <a:r>
              <a:rPr lang="en-US" dirty="0"/>
              <a:t>Treatment of NULL Values</a:t>
            </a:r>
          </a:p>
        </p:txBody>
      </p:sp>
      <p:sp>
        <p:nvSpPr>
          <p:cNvPr id="6" name="Content Placeholder 5"/>
          <p:cNvSpPr>
            <a:spLocks noGrp="1"/>
          </p:cNvSpPr>
          <p:nvPr>
            <p:ph idx="1"/>
          </p:nvPr>
        </p:nvSpPr>
        <p:spPr/>
        <p:txBody>
          <a:bodyPr/>
          <a:lstStyle/>
          <a:p>
            <a:r>
              <a:rPr lang="en-US" dirty="0"/>
              <a:t>NULL is the absence of data.</a:t>
            </a:r>
          </a:p>
          <a:p>
            <a:r>
              <a:rPr lang="en-US" dirty="0"/>
              <a:t>Treatment of this scenario requires use of IS NULL operator.</a:t>
            </a:r>
          </a:p>
          <a:p>
            <a:endParaRPr lang="en-US" dirty="0"/>
          </a:p>
          <a:p>
            <a:endParaRPr lang="en-US" dirty="0"/>
          </a:p>
        </p:txBody>
      </p:sp>
      <p:sp>
        <p:nvSpPr>
          <p:cNvPr id="10" name="AutoShape 6"/>
          <p:cNvSpPr>
            <a:spLocks noChangeArrowheads="1"/>
          </p:cNvSpPr>
          <p:nvPr/>
        </p:nvSpPr>
        <p:spPr bwMode="auto">
          <a:xfrm>
            <a:off x="496888" y="2362200"/>
            <a:ext cx="7848600" cy="127476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r>
              <a:rPr lang="en-US" dirty="0" smtClean="0">
                <a:latin typeface="+mj-lt"/>
                <a:cs typeface="Arial" pitchFamily="34" charset="0"/>
              </a:rPr>
              <a:t>SQL&gt;SELECT </a:t>
            </a:r>
            <a:r>
              <a:rPr lang="en-US" dirty="0" err="1">
                <a:latin typeface="+mj-lt"/>
                <a:cs typeface="Arial" pitchFamily="34" charset="0"/>
              </a:rPr>
              <a:t>student_code</a:t>
            </a:r>
            <a:endParaRPr lang="en-US" dirty="0">
              <a:latin typeface="+mj-lt"/>
              <a:cs typeface="Arial" pitchFamily="34" charset="0"/>
            </a:endParaRPr>
          </a:p>
          <a:p>
            <a:pPr lvl="1"/>
            <a:r>
              <a:rPr lang="en-US" dirty="0">
                <a:latin typeface="+mj-lt"/>
                <a:cs typeface="Arial" pitchFamily="34" charset="0"/>
              </a:rPr>
              <a:t>	</a:t>
            </a:r>
            <a:r>
              <a:rPr lang="en-US" dirty="0" smtClean="0">
                <a:latin typeface="+mj-lt"/>
                <a:cs typeface="Arial" pitchFamily="34" charset="0"/>
              </a:rPr>
              <a:t>	FROM </a:t>
            </a:r>
            <a:r>
              <a:rPr lang="en-US" dirty="0" err="1">
                <a:latin typeface="+mj-lt"/>
                <a:cs typeface="Arial" pitchFamily="34" charset="0"/>
              </a:rPr>
              <a:t>student_master</a:t>
            </a:r>
            <a:endParaRPr lang="en-US" dirty="0">
              <a:latin typeface="+mj-lt"/>
              <a:cs typeface="Arial" pitchFamily="34" charset="0"/>
            </a:endParaRPr>
          </a:p>
          <a:p>
            <a:pPr lvl="1"/>
            <a:r>
              <a:rPr lang="en-US" dirty="0" smtClean="0">
                <a:latin typeface="+mj-lt"/>
                <a:cs typeface="Arial" pitchFamily="34" charset="0"/>
              </a:rPr>
              <a:t>	</a:t>
            </a:r>
            <a:r>
              <a:rPr lang="en-US" dirty="0">
                <a:latin typeface="+mj-lt"/>
                <a:cs typeface="Arial" pitchFamily="34" charset="0"/>
              </a:rPr>
              <a:t>	WHERE </a:t>
            </a:r>
            <a:r>
              <a:rPr lang="en-US" dirty="0" err="1">
                <a:latin typeface="+mj-lt"/>
                <a:cs typeface="Arial" pitchFamily="34" charset="0"/>
              </a:rPr>
              <a:t>dept_code</a:t>
            </a:r>
            <a:r>
              <a:rPr lang="en-US" dirty="0">
                <a:latin typeface="+mj-lt"/>
                <a:cs typeface="Arial" pitchFamily="34" charset="0"/>
              </a:rPr>
              <a:t> IS NULL;</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Operator Precedence</a:t>
            </a:r>
          </a:p>
        </p:txBody>
      </p:sp>
      <p:sp>
        <p:nvSpPr>
          <p:cNvPr id="6" name="Content Placeholder 5"/>
          <p:cNvSpPr>
            <a:spLocks noGrp="1"/>
          </p:cNvSpPr>
          <p:nvPr>
            <p:ph idx="1"/>
          </p:nvPr>
        </p:nvSpPr>
        <p:spPr/>
        <p:txBody>
          <a:bodyPr/>
          <a:lstStyle/>
          <a:p>
            <a:r>
              <a:rPr lang="en-US" dirty="0"/>
              <a:t>Operator precedence is decided in the following order:</a:t>
            </a:r>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909363320"/>
              </p:ext>
            </p:extLst>
          </p:nvPr>
        </p:nvGraphicFramePr>
        <p:xfrm>
          <a:off x="298450" y="2149475"/>
          <a:ext cx="8499475" cy="3723642"/>
        </p:xfrm>
        <a:graphic>
          <a:graphicData uri="http://schemas.openxmlformats.org/drawingml/2006/table">
            <a:tbl>
              <a:tblPr/>
              <a:tblGrid>
                <a:gridCol w="1096963"/>
                <a:gridCol w="7402512"/>
              </a:tblGrid>
              <a:tr h="322263">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lang="en-US" sz="1800" b="1" kern="1200" dirty="0" smtClean="0">
                          <a:solidFill>
                            <a:schemeClr val="tx1"/>
                          </a:solidFill>
                          <a:latin typeface="+mj-lt"/>
                          <a:ea typeface="+mn-ea"/>
                          <a:cs typeface="Arial" pitchFamily="34" charset="0"/>
                        </a:rPr>
                        <a:t>Levels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lang="en-US" sz="1800" b="1" kern="1200" dirty="0" smtClean="0">
                          <a:solidFill>
                            <a:schemeClr val="tx1"/>
                          </a:solidFill>
                          <a:latin typeface="+mj-lt"/>
                          <a:ea typeface="+mn-ea"/>
                          <a:cs typeface="Arial" pitchFamily="34" charset="0"/>
                        </a:rPr>
                        <a:t>Operators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1</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 (Multiply), / (Division), % (Modulo)</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smtClean="0">
                          <a:solidFill>
                            <a:schemeClr val="tx1"/>
                          </a:solidFill>
                          <a:latin typeface="+mj-lt"/>
                          <a:ea typeface="+mn-ea"/>
                          <a:cs typeface="Arial" pitchFamily="34" charset="0"/>
                        </a:rPr>
                        <a:t>2</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 (Positive), - (Negative), + (Add), (+ Concatenate), - (Subtract), &amp; (Bitwise AND)</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smtClean="0">
                          <a:solidFill>
                            <a:schemeClr val="tx1"/>
                          </a:solidFill>
                          <a:latin typeface="+mj-lt"/>
                          <a:ea typeface="+mn-ea"/>
                          <a:cs typeface="Arial" pitchFamily="34" charset="0"/>
                        </a:rPr>
                        <a:t>3</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 &gt;, &lt;, &gt;=, &lt;=, &lt;&gt;, !=, !&gt;, !&lt; (Comparison operators)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873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smtClean="0">
                          <a:solidFill>
                            <a:schemeClr val="tx1"/>
                          </a:solidFill>
                          <a:latin typeface="+mj-lt"/>
                          <a:ea typeface="+mn-ea"/>
                          <a:cs typeface="Arial" pitchFamily="34" charset="0"/>
                        </a:rPr>
                        <a:t>4</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NOT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smtClean="0">
                          <a:solidFill>
                            <a:schemeClr val="tx1"/>
                          </a:solidFill>
                          <a:latin typeface="+mj-lt"/>
                          <a:ea typeface="+mn-ea"/>
                          <a:cs typeface="Arial" pitchFamily="34" charset="0"/>
                        </a:rPr>
                        <a:t>5</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OR</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873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smtClean="0">
                          <a:solidFill>
                            <a:schemeClr val="tx1"/>
                          </a:solidFill>
                          <a:latin typeface="+mj-lt"/>
                          <a:ea typeface="+mn-ea"/>
                          <a:cs typeface="Arial" pitchFamily="34" charset="0"/>
                        </a:rPr>
                        <a:t>6</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AND</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smtClean="0">
                          <a:solidFill>
                            <a:schemeClr val="tx1"/>
                          </a:solidFill>
                          <a:latin typeface="+mj-lt"/>
                          <a:ea typeface="+mn-ea"/>
                          <a:cs typeface="Arial" pitchFamily="34" charset="0"/>
                        </a:rPr>
                        <a:t>7</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ALL, ANY, BETWEEN, IN, LIKE, OR, SOME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873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smtClean="0">
                          <a:solidFill>
                            <a:schemeClr val="tx1"/>
                          </a:solidFill>
                          <a:latin typeface="+mj-lt"/>
                          <a:ea typeface="+mn-ea"/>
                          <a:cs typeface="Arial" pitchFamily="34" charset="0"/>
                        </a:rPr>
                        <a:t>8</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 (Assignment) </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Lesson Objectives</a:t>
            </a:r>
          </a:p>
        </p:txBody>
      </p:sp>
      <p:sp>
        <p:nvSpPr>
          <p:cNvPr id="9" name="Content Placeholder 8"/>
          <p:cNvSpPr>
            <a:spLocks noGrp="1"/>
          </p:cNvSpPr>
          <p:nvPr>
            <p:ph idx="1"/>
          </p:nvPr>
        </p:nvSpPr>
        <p:spPr/>
        <p:txBody>
          <a:bodyPr/>
          <a:lstStyle/>
          <a:p>
            <a:r>
              <a:rPr lang="en-US" dirty="0"/>
              <a:t>To understand the following topics:</a:t>
            </a:r>
          </a:p>
          <a:p>
            <a:pPr lvl="1"/>
            <a:r>
              <a:rPr lang="en-US" dirty="0"/>
              <a:t>The SELECT statement</a:t>
            </a:r>
          </a:p>
          <a:p>
            <a:pPr lvl="1"/>
            <a:r>
              <a:rPr lang="en-US" dirty="0"/>
              <a:t>The WHERE clause</a:t>
            </a:r>
          </a:p>
          <a:p>
            <a:pPr lvl="1"/>
            <a:r>
              <a:rPr lang="en-US" dirty="0"/>
              <a:t>The Mathematical, Comparison and Logical operators</a:t>
            </a:r>
          </a:p>
          <a:p>
            <a:pPr lvl="1"/>
            <a:r>
              <a:rPr lang="en-US" dirty="0"/>
              <a:t>The DISTINCT clause</a:t>
            </a:r>
          </a:p>
          <a:p>
            <a:pPr lvl="1"/>
            <a:r>
              <a:rPr lang="en-US" dirty="0"/>
              <a:t>The ORDER BY clause</a:t>
            </a:r>
          </a:p>
          <a:p>
            <a:pPr lvl="1"/>
            <a:r>
              <a:rPr lang="en-US" dirty="0"/>
              <a:t>Tips and Tricks in SELECT Statement</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3.4: SELECT statement Clauses </a:t>
            </a:r>
            <a:r>
              <a:rPr lang="en-US" dirty="0"/>
              <a:t/>
            </a:r>
            <a:br>
              <a:rPr lang="en-US" dirty="0"/>
            </a:br>
            <a:r>
              <a:rPr lang="en-US" dirty="0"/>
              <a:t>The DISTINCT clause</a:t>
            </a:r>
          </a:p>
        </p:txBody>
      </p:sp>
      <p:sp>
        <p:nvSpPr>
          <p:cNvPr id="6" name="Content Placeholder 5"/>
          <p:cNvSpPr>
            <a:spLocks noGrp="1"/>
          </p:cNvSpPr>
          <p:nvPr>
            <p:ph idx="1"/>
          </p:nvPr>
        </p:nvSpPr>
        <p:spPr/>
        <p:txBody>
          <a:bodyPr/>
          <a:lstStyle/>
          <a:p>
            <a:r>
              <a:rPr lang="en-US" dirty="0"/>
              <a:t>The SQL DISTINCT clause is used to eliminate duplicate rows.</a:t>
            </a:r>
          </a:p>
          <a:p>
            <a:pPr lvl="1"/>
            <a:r>
              <a:rPr lang="en-US" dirty="0"/>
              <a:t>For example: Displays student codes from </a:t>
            </a:r>
            <a:r>
              <a:rPr lang="en-US" dirty="0" err="1"/>
              <a:t>student_marks</a:t>
            </a:r>
            <a:r>
              <a:rPr lang="en-US" dirty="0"/>
              <a:t> tables. the student codes are displayed without duplication</a:t>
            </a:r>
          </a:p>
          <a:p>
            <a:endParaRPr lang="en-US" dirty="0"/>
          </a:p>
        </p:txBody>
      </p:sp>
      <p:sp>
        <p:nvSpPr>
          <p:cNvPr id="10" name="AutoShape 4"/>
          <p:cNvSpPr>
            <a:spLocks noChangeArrowheads="1"/>
          </p:cNvSpPr>
          <p:nvPr/>
        </p:nvSpPr>
        <p:spPr bwMode="auto">
          <a:xfrm>
            <a:off x="685800" y="2590800"/>
            <a:ext cx="7848600" cy="9906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mj-lt"/>
                <a:cs typeface="Arial" pitchFamily="34" charset="0"/>
              </a:rPr>
              <a:t>SELECT DISTINCT </a:t>
            </a:r>
            <a:r>
              <a:rPr lang="en-US" dirty="0" err="1">
                <a:latin typeface="+mj-lt"/>
                <a:cs typeface="Arial" pitchFamily="34" charset="0"/>
              </a:rPr>
              <a:t>student_code</a:t>
            </a:r>
            <a:r>
              <a:rPr lang="en-US" dirty="0">
                <a:latin typeface="+mj-lt"/>
                <a:cs typeface="Arial" pitchFamily="34" charset="0"/>
              </a:rPr>
              <a:t> </a:t>
            </a:r>
          </a:p>
          <a:p>
            <a:r>
              <a:rPr lang="en-US" dirty="0">
                <a:latin typeface="+mj-lt"/>
                <a:cs typeface="Arial" pitchFamily="34" charset="0"/>
              </a:rPr>
              <a:t>      </a:t>
            </a:r>
            <a:r>
              <a:rPr lang="en-US" dirty="0" smtClean="0">
                <a:latin typeface="+mj-lt"/>
                <a:cs typeface="Arial" pitchFamily="34" charset="0"/>
              </a:rPr>
              <a:t>	 </a:t>
            </a:r>
            <a:r>
              <a:rPr lang="en-US" dirty="0">
                <a:latin typeface="+mj-lt"/>
                <a:cs typeface="Arial" pitchFamily="34" charset="0"/>
              </a:rPr>
              <a:t>FROM </a:t>
            </a:r>
            <a:r>
              <a:rPr lang="en-US" dirty="0" err="1">
                <a:latin typeface="+mj-lt"/>
                <a:cs typeface="Arial" pitchFamily="34" charset="0"/>
              </a:rPr>
              <a:t>student_marks</a:t>
            </a:r>
            <a:r>
              <a:rPr lang="en-US" dirty="0">
                <a:latin typeface="+mj-lt"/>
                <a:cs typeface="Arial" pitchFamily="34" charset="0"/>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1200" dirty="0"/>
              <a:t>3.5: SELECT statement Clauses </a:t>
            </a:r>
            <a:r>
              <a:rPr lang="en-US" dirty="0"/>
              <a:t/>
            </a:r>
            <a:br>
              <a:rPr lang="en-US" dirty="0"/>
            </a:br>
            <a:r>
              <a:rPr lang="en-US" dirty="0"/>
              <a:t>The ORDER BY clause</a:t>
            </a:r>
          </a:p>
        </p:txBody>
      </p:sp>
      <p:sp>
        <p:nvSpPr>
          <p:cNvPr id="10" name="Content Placeholder 9"/>
          <p:cNvSpPr>
            <a:spLocks noGrp="1"/>
          </p:cNvSpPr>
          <p:nvPr>
            <p:ph idx="1"/>
          </p:nvPr>
        </p:nvSpPr>
        <p:spPr/>
        <p:txBody>
          <a:bodyPr/>
          <a:lstStyle/>
          <a:p>
            <a:r>
              <a:rPr lang="en-US" dirty="0"/>
              <a:t>The ORDER BY clause presents data in a sorted order.</a:t>
            </a:r>
          </a:p>
          <a:p>
            <a:pPr lvl="1"/>
            <a:r>
              <a:rPr lang="en-US" dirty="0"/>
              <a:t>It uses an “ascending order” by default.</a:t>
            </a:r>
          </a:p>
          <a:p>
            <a:pPr lvl="1"/>
            <a:r>
              <a:rPr lang="en-US" dirty="0"/>
              <a:t>You can use the DESC keyword to change the default sort order.</a:t>
            </a:r>
          </a:p>
          <a:p>
            <a:pPr lvl="1"/>
            <a:r>
              <a:rPr lang="en-US" dirty="0"/>
              <a:t>It can process a maximum of 255 columns.</a:t>
            </a:r>
          </a:p>
          <a:p>
            <a:r>
              <a:rPr lang="en-US" dirty="0"/>
              <a:t>In an ascending order, the values will be listed in the following sequence:</a:t>
            </a:r>
          </a:p>
          <a:p>
            <a:pPr lvl="1"/>
            <a:r>
              <a:rPr lang="en-US" dirty="0"/>
              <a:t>Numeric values</a:t>
            </a:r>
          </a:p>
          <a:p>
            <a:pPr lvl="1"/>
            <a:r>
              <a:rPr lang="en-US" dirty="0"/>
              <a:t>Character values</a:t>
            </a:r>
          </a:p>
          <a:p>
            <a:pPr lvl="1"/>
            <a:r>
              <a:rPr lang="en-US" dirty="0"/>
              <a:t>NULL values</a:t>
            </a:r>
          </a:p>
          <a:p>
            <a:r>
              <a:rPr lang="en-US" dirty="0"/>
              <a:t>In a descending order, the sequence is reversed.</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3.5: SELECT statement Clauses </a:t>
            </a:r>
            <a:br>
              <a:rPr lang="en-US" sz="1200" dirty="0"/>
            </a:br>
            <a:r>
              <a:rPr lang="en-US" dirty="0"/>
              <a:t>Sorting Data</a:t>
            </a:r>
          </a:p>
        </p:txBody>
      </p:sp>
      <p:sp>
        <p:nvSpPr>
          <p:cNvPr id="6" name="Content Placeholder 5"/>
          <p:cNvSpPr>
            <a:spLocks noGrp="1"/>
          </p:cNvSpPr>
          <p:nvPr>
            <p:ph idx="1"/>
          </p:nvPr>
        </p:nvSpPr>
        <p:spPr/>
        <p:txBody>
          <a:bodyPr/>
          <a:lstStyle/>
          <a:p>
            <a:r>
              <a:rPr lang="en-US" dirty="0"/>
              <a:t>The output of the SELECT statement can be sorted using ORDER BY clause</a:t>
            </a:r>
          </a:p>
          <a:p>
            <a:pPr lvl="1"/>
            <a:r>
              <a:rPr lang="en-US" dirty="0"/>
              <a:t>ASC :     Ascending order, default</a:t>
            </a:r>
          </a:p>
          <a:p>
            <a:pPr lvl="1"/>
            <a:r>
              <a:rPr lang="en-US" dirty="0"/>
              <a:t>DESC :   Descending order</a:t>
            </a:r>
          </a:p>
          <a:p>
            <a:r>
              <a:rPr lang="en-US" dirty="0"/>
              <a:t>Display student details from </a:t>
            </a:r>
            <a:r>
              <a:rPr lang="en-US" dirty="0" err="1"/>
              <a:t>student_master</a:t>
            </a:r>
            <a:r>
              <a:rPr lang="en-US" dirty="0"/>
              <a:t> table sorted on </a:t>
            </a:r>
            <a:r>
              <a:rPr lang="en-US" dirty="0" err="1"/>
              <a:t>student_code</a:t>
            </a:r>
            <a:r>
              <a:rPr lang="en-US" dirty="0"/>
              <a:t> in descending order.</a:t>
            </a:r>
          </a:p>
          <a:p>
            <a:endParaRPr lang="en-US" dirty="0"/>
          </a:p>
        </p:txBody>
      </p:sp>
      <p:sp>
        <p:nvSpPr>
          <p:cNvPr id="10" name="AutoShape 4"/>
          <p:cNvSpPr>
            <a:spLocks noChangeArrowheads="1"/>
          </p:cNvSpPr>
          <p:nvPr/>
        </p:nvSpPr>
        <p:spPr bwMode="auto">
          <a:xfrm>
            <a:off x="762000" y="3733800"/>
            <a:ext cx="7848600" cy="15240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r>
              <a:rPr lang="en-US" dirty="0">
                <a:latin typeface="+mj-lt"/>
                <a:cs typeface="Arial" pitchFamily="34" charset="0"/>
              </a:rPr>
              <a:t>SELECT </a:t>
            </a:r>
            <a:r>
              <a:rPr lang="en-US" dirty="0" err="1">
                <a:latin typeface="+mj-lt"/>
                <a:cs typeface="Arial" pitchFamily="34" charset="0"/>
              </a:rPr>
              <a:t>Student_Code,Student_Name,Dept_Code</a:t>
            </a:r>
            <a:r>
              <a:rPr lang="en-US" dirty="0">
                <a:latin typeface="+mj-lt"/>
                <a:cs typeface="Arial" pitchFamily="34" charset="0"/>
              </a:rPr>
              <a:t>, </a:t>
            </a:r>
            <a:r>
              <a:rPr lang="en-US" dirty="0" err="1" smtClean="0">
                <a:latin typeface="+mj-lt"/>
                <a:cs typeface="Arial" pitchFamily="34" charset="0"/>
              </a:rPr>
              <a:t>Student_dob</a:t>
            </a:r>
            <a:endParaRPr lang="en-US" dirty="0">
              <a:latin typeface="+mj-lt"/>
              <a:cs typeface="Arial" pitchFamily="34" charset="0"/>
            </a:endParaRPr>
          </a:p>
          <a:p>
            <a:r>
              <a:rPr lang="en-US" dirty="0">
                <a:latin typeface="+mj-lt"/>
                <a:cs typeface="Arial" pitchFamily="34" charset="0"/>
              </a:rPr>
              <a:t>       </a:t>
            </a:r>
            <a:r>
              <a:rPr lang="en-US" dirty="0" smtClean="0">
                <a:latin typeface="+mj-lt"/>
                <a:cs typeface="Arial" pitchFamily="34" charset="0"/>
              </a:rPr>
              <a:t>	 </a:t>
            </a:r>
            <a:r>
              <a:rPr lang="en-US" dirty="0">
                <a:latin typeface="+mj-lt"/>
                <a:cs typeface="Arial" pitchFamily="34" charset="0"/>
              </a:rPr>
              <a:t>FROM </a:t>
            </a:r>
            <a:r>
              <a:rPr lang="en-US" dirty="0" err="1">
                <a:latin typeface="+mj-lt"/>
                <a:cs typeface="Arial" pitchFamily="34" charset="0"/>
              </a:rPr>
              <a:t>Student_Master</a:t>
            </a:r>
            <a:endParaRPr lang="en-US" dirty="0">
              <a:latin typeface="+mj-lt"/>
              <a:cs typeface="Arial" pitchFamily="34" charset="0"/>
            </a:endParaRPr>
          </a:p>
          <a:p>
            <a:r>
              <a:rPr lang="en-US" dirty="0">
                <a:latin typeface="+mj-lt"/>
                <a:cs typeface="Arial" pitchFamily="34" charset="0"/>
              </a:rPr>
              <a:t>        </a:t>
            </a:r>
            <a:r>
              <a:rPr lang="en-US" dirty="0" smtClean="0">
                <a:latin typeface="+mj-lt"/>
                <a:cs typeface="Arial" pitchFamily="34" charset="0"/>
              </a:rPr>
              <a:t>	ORDER </a:t>
            </a:r>
            <a:r>
              <a:rPr lang="en-US" dirty="0">
                <a:latin typeface="+mj-lt"/>
                <a:cs typeface="Arial" pitchFamily="34" charset="0"/>
              </a:rPr>
              <a:t>BY </a:t>
            </a:r>
            <a:r>
              <a:rPr lang="en-US" dirty="0" err="1">
                <a:latin typeface="+mj-lt"/>
                <a:cs typeface="Arial" pitchFamily="34" charset="0"/>
              </a:rPr>
              <a:t>Student_Code</a:t>
            </a:r>
            <a:r>
              <a:rPr lang="en-US" dirty="0">
                <a:latin typeface="+mj-lt"/>
                <a:cs typeface="Arial" pitchFamily="34" charset="0"/>
              </a:rPr>
              <a:t> DESC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3.5: SELECT statement Clauses </a:t>
            </a:r>
            <a:r>
              <a:rPr lang="en-US" dirty="0"/>
              <a:t/>
            </a:r>
            <a:br>
              <a:rPr lang="en-US" dirty="0"/>
            </a:br>
            <a:r>
              <a:rPr lang="en-US" dirty="0"/>
              <a:t>Sorting Data</a:t>
            </a:r>
          </a:p>
        </p:txBody>
      </p:sp>
      <p:sp>
        <p:nvSpPr>
          <p:cNvPr id="6" name="Content Placeholder 5"/>
          <p:cNvSpPr>
            <a:spLocks noGrp="1"/>
          </p:cNvSpPr>
          <p:nvPr>
            <p:ph idx="1"/>
          </p:nvPr>
        </p:nvSpPr>
        <p:spPr/>
        <p:txBody>
          <a:bodyPr/>
          <a:lstStyle/>
          <a:p>
            <a:r>
              <a:rPr lang="en-US" dirty="0"/>
              <a:t>Sorting data on multiple columns</a:t>
            </a:r>
          </a:p>
          <a:p>
            <a:endParaRPr lang="en-US" dirty="0"/>
          </a:p>
        </p:txBody>
      </p:sp>
      <p:sp>
        <p:nvSpPr>
          <p:cNvPr id="10" name="AutoShape 4"/>
          <p:cNvSpPr>
            <a:spLocks noChangeArrowheads="1"/>
          </p:cNvSpPr>
          <p:nvPr/>
        </p:nvSpPr>
        <p:spPr bwMode="auto">
          <a:xfrm>
            <a:off x="496888" y="2315029"/>
            <a:ext cx="7848600" cy="1676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endParaRPr lang="en-US" sz="2000" dirty="0">
              <a:solidFill>
                <a:schemeClr val="tx1"/>
              </a:solidFill>
              <a:latin typeface="+mj-lt"/>
            </a:endParaRPr>
          </a:p>
          <a:p>
            <a:pPr lvl="1"/>
            <a:endParaRPr lang="en-US" sz="2000" dirty="0">
              <a:solidFill>
                <a:schemeClr val="tx1"/>
              </a:solidFill>
              <a:latin typeface="+mj-lt"/>
            </a:endParaRPr>
          </a:p>
          <a:p>
            <a:pPr lvl="1">
              <a:lnSpc>
                <a:spcPct val="125000"/>
              </a:lnSpc>
            </a:pPr>
            <a:r>
              <a:rPr lang="en-US" dirty="0">
                <a:solidFill>
                  <a:schemeClr val="tx1"/>
                </a:solidFill>
                <a:latin typeface="+mj-lt"/>
                <a:cs typeface="Arial" pitchFamily="34" charset="0"/>
              </a:rPr>
              <a:t>SELECT </a:t>
            </a:r>
            <a:r>
              <a:rPr lang="en-US" dirty="0" err="1">
                <a:solidFill>
                  <a:schemeClr val="tx1"/>
                </a:solidFill>
                <a:latin typeface="+mj-lt"/>
                <a:cs typeface="Arial" pitchFamily="34" charset="0"/>
              </a:rPr>
              <a:t>Student_Code,Student_Name</a:t>
            </a:r>
            <a:r>
              <a:rPr lang="en-US" dirty="0">
                <a:solidFill>
                  <a:schemeClr val="tx1"/>
                </a:solidFill>
                <a:latin typeface="+mj-lt"/>
                <a:cs typeface="Arial" pitchFamily="34" charset="0"/>
              </a:rPr>
              <a:t>, </a:t>
            </a:r>
            <a:r>
              <a:rPr lang="en-US" dirty="0" err="1">
                <a:solidFill>
                  <a:schemeClr val="tx1"/>
                </a:solidFill>
                <a:latin typeface="+mj-lt"/>
                <a:cs typeface="Arial" pitchFamily="34" charset="0"/>
              </a:rPr>
              <a:t>Dept_Code,Student_dob</a:t>
            </a:r>
            <a:endParaRPr lang="en-US" dirty="0">
              <a:solidFill>
                <a:schemeClr val="tx1"/>
              </a:solidFill>
              <a:latin typeface="+mj-lt"/>
              <a:cs typeface="Arial" pitchFamily="34" charset="0"/>
            </a:endParaRPr>
          </a:p>
          <a:p>
            <a:pPr>
              <a:lnSpc>
                <a:spcPct val="125000"/>
              </a:lnSpc>
            </a:pPr>
            <a:r>
              <a:rPr lang="en-US" dirty="0">
                <a:solidFill>
                  <a:schemeClr val="tx1"/>
                </a:solidFill>
                <a:latin typeface="+mj-lt"/>
                <a:cs typeface="Arial" pitchFamily="34" charset="0"/>
              </a:rPr>
              <a:t>               FROM </a:t>
            </a:r>
            <a:r>
              <a:rPr lang="en-US" dirty="0" err="1">
                <a:solidFill>
                  <a:schemeClr val="tx1"/>
                </a:solidFill>
                <a:latin typeface="+mj-lt"/>
                <a:cs typeface="Arial" pitchFamily="34" charset="0"/>
              </a:rPr>
              <a:t>Student_Master</a:t>
            </a:r>
            <a:endParaRPr lang="en-US" dirty="0">
              <a:solidFill>
                <a:schemeClr val="tx1"/>
              </a:solidFill>
              <a:latin typeface="+mj-lt"/>
              <a:cs typeface="Arial" pitchFamily="34" charset="0"/>
            </a:endParaRPr>
          </a:p>
          <a:p>
            <a:pPr>
              <a:lnSpc>
                <a:spcPct val="125000"/>
              </a:lnSpc>
            </a:pPr>
            <a:r>
              <a:rPr lang="en-US" dirty="0">
                <a:solidFill>
                  <a:schemeClr val="tx1"/>
                </a:solidFill>
                <a:latin typeface="+mj-lt"/>
                <a:cs typeface="Arial" pitchFamily="34" charset="0"/>
              </a:rPr>
              <a:t>              ORDER BY </a:t>
            </a:r>
            <a:r>
              <a:rPr lang="en-US" dirty="0" err="1">
                <a:solidFill>
                  <a:schemeClr val="tx1"/>
                </a:solidFill>
                <a:latin typeface="+mj-lt"/>
                <a:cs typeface="Arial" pitchFamily="34" charset="0"/>
              </a:rPr>
              <a:t>Student_Code,Dept_Code</a:t>
            </a:r>
            <a:r>
              <a:rPr lang="en-US" dirty="0">
                <a:solidFill>
                  <a:schemeClr val="tx1"/>
                </a:solidFill>
                <a:latin typeface="+mj-lt"/>
                <a:cs typeface="Arial" pitchFamily="34" charset="0"/>
              </a:rPr>
              <a:t>;</a:t>
            </a:r>
          </a:p>
          <a:p>
            <a:endParaRPr lang="en-US" sz="2000" dirty="0">
              <a:solidFill>
                <a:schemeClr val="tx1"/>
              </a:solidFill>
              <a:latin typeface="+mj-lt"/>
            </a:endParaRPr>
          </a:p>
          <a:p>
            <a:pPr>
              <a:lnSpc>
                <a:spcPct val="90000"/>
              </a:lnSpc>
              <a:spcBef>
                <a:spcPct val="20000"/>
              </a:spcBef>
            </a:pPr>
            <a:endParaRPr lang="en-US" sz="2000" dirty="0">
              <a:solidFill>
                <a:schemeClr val="tx1"/>
              </a:solidFill>
              <a:latin typeface="+mj-lt"/>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3.6: Tips and Tricks in SELECT Statements</a:t>
            </a:r>
            <a:br>
              <a:rPr lang="en-US" sz="1200" dirty="0"/>
            </a:br>
            <a:r>
              <a:rPr lang="en-US" dirty="0"/>
              <a:t>Quick Guidelines</a:t>
            </a:r>
          </a:p>
        </p:txBody>
      </p:sp>
      <p:sp>
        <p:nvSpPr>
          <p:cNvPr id="6" name="Content Placeholder 5"/>
          <p:cNvSpPr>
            <a:spLocks noGrp="1"/>
          </p:cNvSpPr>
          <p:nvPr>
            <p:ph idx="1"/>
          </p:nvPr>
        </p:nvSpPr>
        <p:spPr/>
        <p:txBody>
          <a:bodyPr/>
          <a:lstStyle/>
          <a:p>
            <a:r>
              <a:rPr lang="en-US" dirty="0"/>
              <a:t>It is necessary to always include a WHERE clause in your SELECT statement to narrow the number of rows returned. </a:t>
            </a:r>
          </a:p>
          <a:p>
            <a:pPr lvl="1"/>
            <a:r>
              <a:rPr lang="en-US" dirty="0"/>
              <a:t>If you do not use a WHERE clause, then Oracle will perform a table scan of your table, and return all the rows. </a:t>
            </a:r>
          </a:p>
          <a:p>
            <a:pPr lvl="1"/>
            <a:r>
              <a:rPr lang="en-US" dirty="0"/>
              <a:t>By returning data you do not need, you cause the SQL engine to perform I/O it does not need to perform, thus wasting SQL engine resources. </a:t>
            </a:r>
          </a:p>
          <a:p>
            <a:endParaRPr lang="en-US" dirty="0"/>
          </a:p>
        </p:txBody>
      </p:sp>
      <p:pic>
        <p:nvPicPr>
          <p:cNvPr id="10" name="Picture 4" descr="light bulb2"/>
          <p:cNvPicPr>
            <a:picLocks noChangeAspect="1" noChangeArrowheads="1"/>
          </p:cNvPicPr>
          <p:nvPr/>
        </p:nvPicPr>
        <p:blipFill>
          <a:blip r:embed="rId3"/>
          <a:srcRect/>
          <a:stretch>
            <a:fillRect/>
          </a:stretch>
        </p:blipFill>
        <p:spPr bwMode="auto">
          <a:xfrm>
            <a:off x="96838" y="3598636"/>
            <a:ext cx="914400"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Quick Guidelines</a:t>
            </a:r>
          </a:p>
        </p:txBody>
      </p:sp>
      <p:sp>
        <p:nvSpPr>
          <p:cNvPr id="6" name="Content Placeholder 5"/>
          <p:cNvSpPr>
            <a:spLocks noGrp="1"/>
          </p:cNvSpPr>
          <p:nvPr>
            <p:ph idx="1"/>
          </p:nvPr>
        </p:nvSpPr>
        <p:spPr/>
        <p:txBody>
          <a:bodyPr/>
          <a:lstStyle/>
          <a:p>
            <a:pPr lvl="1"/>
            <a:r>
              <a:rPr lang="en-US" dirty="0"/>
              <a:t>In addition, the above scenario increases network traffic, which can also lead to reduced performance. </a:t>
            </a:r>
          </a:p>
          <a:p>
            <a:pPr lvl="1"/>
            <a:r>
              <a:rPr lang="en-US" dirty="0"/>
              <a:t>And if the table is very large, a table scan will lock the table during the time-consuming scan, preventing other users from accessing it, and will hurt concurrency. </a:t>
            </a:r>
          </a:p>
          <a:p>
            <a:r>
              <a:rPr lang="en-US" dirty="0"/>
              <a:t>In your queries, do not return column data that is not required. </a:t>
            </a:r>
          </a:p>
          <a:p>
            <a:pPr lvl="1"/>
            <a:r>
              <a:rPr lang="en-US" dirty="0"/>
              <a:t>For example: </a:t>
            </a:r>
          </a:p>
          <a:p>
            <a:pPr lvl="2"/>
            <a:r>
              <a:rPr lang="en-US" dirty="0"/>
              <a:t>You should not use SELECT * to return all the columns from a table if all the data from each column is not required. </a:t>
            </a:r>
          </a:p>
          <a:p>
            <a:pPr lvl="2"/>
            <a:r>
              <a:rPr lang="en-US" dirty="0"/>
              <a:t>In addition, using SELECT * prevents the use of covered indexes, further potentially decreasing the query performance. </a:t>
            </a:r>
          </a:p>
          <a:p>
            <a:endParaRPr lang="en-US" dirty="0"/>
          </a:p>
        </p:txBody>
      </p:sp>
      <p:pic>
        <p:nvPicPr>
          <p:cNvPr id="10" name="Picture 4" descr="light bulb2"/>
          <p:cNvPicPr>
            <a:picLocks noChangeAspect="1" noChangeArrowheads="1"/>
          </p:cNvPicPr>
          <p:nvPr/>
        </p:nvPicPr>
        <p:blipFill>
          <a:blip r:embed="rId3"/>
          <a:srcRect/>
          <a:stretch>
            <a:fillRect/>
          </a:stretch>
        </p:blipFill>
        <p:spPr bwMode="auto">
          <a:xfrm>
            <a:off x="96838" y="4836886"/>
            <a:ext cx="914400"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Quick Guidelines</a:t>
            </a:r>
          </a:p>
        </p:txBody>
      </p:sp>
      <p:sp>
        <p:nvSpPr>
          <p:cNvPr id="6" name="Content Placeholder 5"/>
          <p:cNvSpPr>
            <a:spLocks noGrp="1"/>
          </p:cNvSpPr>
          <p:nvPr>
            <p:ph idx="1"/>
          </p:nvPr>
        </p:nvSpPr>
        <p:spPr/>
        <p:txBody>
          <a:bodyPr/>
          <a:lstStyle/>
          <a:p>
            <a:r>
              <a:rPr lang="en-US" dirty="0"/>
              <a:t>Carefully evaluate whether the SELECT query requires the DISTINCT clause or not.</a:t>
            </a:r>
          </a:p>
          <a:p>
            <a:pPr lvl="1"/>
            <a:r>
              <a:rPr lang="en-US" dirty="0"/>
              <a:t>The DISTINCT clause should only be used in SELECT statements. </a:t>
            </a:r>
          </a:p>
          <a:p>
            <a:pPr lvl="2"/>
            <a:r>
              <a:rPr lang="en-US" dirty="0"/>
              <a:t>This is mandatory if you know that “duplicate” returned rows are a possibility, and that having duplicate rows in the result set would cause problems with your application.</a:t>
            </a:r>
          </a:p>
          <a:p>
            <a:pPr lvl="1"/>
            <a:r>
              <a:rPr lang="en-US" dirty="0"/>
              <a:t>The DISTINCT clause creates a lot of extra work for SQL Server. </a:t>
            </a:r>
          </a:p>
          <a:p>
            <a:pPr lvl="2"/>
            <a:r>
              <a:rPr lang="en-US" dirty="0"/>
              <a:t>The extra load reduces the “physical resources” that other SQL statements have at their disposal. </a:t>
            </a:r>
          </a:p>
          <a:p>
            <a:pPr lvl="1"/>
            <a:r>
              <a:rPr lang="en-US" dirty="0"/>
              <a:t>Hence, use the DISTINCT clause only if it is necessary. </a:t>
            </a:r>
          </a:p>
          <a:p>
            <a:endParaRPr lang="en-US" dirty="0"/>
          </a:p>
        </p:txBody>
      </p:sp>
      <p:pic>
        <p:nvPicPr>
          <p:cNvPr id="10" name="Picture 4" descr="light bulb2"/>
          <p:cNvPicPr>
            <a:picLocks noChangeAspect="1" noChangeArrowheads="1"/>
          </p:cNvPicPr>
          <p:nvPr/>
        </p:nvPicPr>
        <p:blipFill>
          <a:blip r:embed="rId3"/>
          <a:srcRect/>
          <a:stretch>
            <a:fillRect/>
          </a:stretch>
        </p:blipFill>
        <p:spPr bwMode="auto">
          <a:xfrm>
            <a:off x="191068" y="4407127"/>
            <a:ext cx="729116" cy="7291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Quick Guidelines</a:t>
            </a:r>
          </a:p>
        </p:txBody>
      </p:sp>
      <p:sp>
        <p:nvSpPr>
          <p:cNvPr id="6" name="Content Placeholder 5"/>
          <p:cNvSpPr>
            <a:spLocks noGrp="1"/>
          </p:cNvSpPr>
          <p:nvPr>
            <p:ph idx="1"/>
          </p:nvPr>
        </p:nvSpPr>
        <p:spPr/>
        <p:txBody>
          <a:bodyPr/>
          <a:lstStyle/>
          <a:p>
            <a:r>
              <a:rPr lang="en-US" dirty="0"/>
              <a:t>In a WHERE clause, the various “operators” that are used, directly affect the query performance. </a:t>
            </a:r>
          </a:p>
          <a:p>
            <a:pPr lvl="1"/>
            <a:r>
              <a:rPr lang="en-US" dirty="0"/>
              <a:t>Given below are the key operators used in the WHERE clause, ordered by their performance. The operators at the top produce faster results, than those listed at the bottom.</a:t>
            </a:r>
          </a:p>
          <a:p>
            <a:pPr marL="370386" lvl="2" indent="0">
              <a:buNone/>
            </a:pPr>
            <a:r>
              <a:rPr lang="en-US" dirty="0"/>
              <a:t>=</a:t>
            </a:r>
          </a:p>
          <a:p>
            <a:pPr marL="370386" lvl="2" indent="0">
              <a:buNone/>
            </a:pPr>
            <a:r>
              <a:rPr lang="en-US" dirty="0"/>
              <a:t>&gt;, &gt;=, &lt;, &lt;=</a:t>
            </a:r>
          </a:p>
          <a:p>
            <a:pPr marL="370386" lvl="2" indent="0">
              <a:buNone/>
            </a:pPr>
            <a:r>
              <a:rPr lang="en-US" dirty="0"/>
              <a:t>LIKE</a:t>
            </a:r>
          </a:p>
          <a:p>
            <a:pPr marL="370386" lvl="2" indent="0">
              <a:buNone/>
            </a:pPr>
            <a:r>
              <a:rPr lang="en-US" dirty="0"/>
              <a:t>&lt;&gt;</a:t>
            </a:r>
          </a:p>
          <a:p>
            <a:pPr lvl="1"/>
            <a:r>
              <a:rPr lang="en-US" dirty="0"/>
              <a:t>Use “=” as much as possible, and “&lt;&gt;” as least as possible. </a:t>
            </a:r>
          </a:p>
        </p:txBody>
      </p:sp>
      <p:pic>
        <p:nvPicPr>
          <p:cNvPr id="10" name="Picture 4" descr="light bulb2"/>
          <p:cNvPicPr>
            <a:picLocks noChangeAspect="1" noChangeArrowheads="1"/>
          </p:cNvPicPr>
          <p:nvPr/>
        </p:nvPicPr>
        <p:blipFill>
          <a:blip r:embed="rId3"/>
          <a:srcRect/>
          <a:stretch>
            <a:fillRect/>
          </a:stretch>
        </p:blipFill>
        <p:spPr bwMode="auto">
          <a:xfrm>
            <a:off x="290966" y="4903107"/>
            <a:ext cx="754743" cy="75474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Quick Guidelines</a:t>
            </a:r>
          </a:p>
        </p:txBody>
      </p:sp>
      <p:sp>
        <p:nvSpPr>
          <p:cNvPr id="6" name="Content Placeholder 5"/>
          <p:cNvSpPr>
            <a:spLocks noGrp="1"/>
          </p:cNvSpPr>
          <p:nvPr>
            <p:ph idx="1"/>
          </p:nvPr>
        </p:nvSpPr>
        <p:spPr/>
        <p:txBody>
          <a:bodyPr/>
          <a:lstStyle/>
          <a:p>
            <a:r>
              <a:rPr lang="en-US" dirty="0"/>
              <a:t>If you use LIKE in your WHERE clause, try to use one or more leading character in the clause, if at all possible. </a:t>
            </a:r>
          </a:p>
          <a:p>
            <a:pPr lvl="1"/>
            <a:r>
              <a:rPr lang="en-US" dirty="0"/>
              <a:t>For example: Use LIKE ‘m%’  not  LIKE ‘%</a:t>
            </a:r>
            <a:r>
              <a:rPr lang="en-US" dirty="0" err="1"/>
              <a:t>m’</a:t>
            </a:r>
            <a:r>
              <a:rPr lang="en-US" dirty="0"/>
              <a:t> </a:t>
            </a:r>
          </a:p>
          <a:p>
            <a:r>
              <a:rPr lang="en-US" dirty="0" smtClean="0"/>
              <a:t>Certain </a:t>
            </a:r>
            <a:r>
              <a:rPr lang="en-US" dirty="0"/>
              <a:t>operators in the WHERE clause prevents the query      optimizer from using an Index to perform a search. </a:t>
            </a:r>
          </a:p>
          <a:p>
            <a:pPr lvl="1"/>
            <a:r>
              <a:rPr lang="en-US" dirty="0"/>
              <a:t>For example: “IS NULL”, “&lt;&gt;”, “!=”, “!&gt;”, “!&lt;”, “NOT”, “NOT EXISTS”, “NOT IN”, “NOT LIKE”,  and “LIKE ‘%500’”</a:t>
            </a:r>
          </a:p>
          <a:p>
            <a:endParaRPr lang="en-US" dirty="0"/>
          </a:p>
        </p:txBody>
      </p:sp>
      <p:pic>
        <p:nvPicPr>
          <p:cNvPr id="10" name="Picture 4" descr="light bulb2"/>
          <p:cNvPicPr>
            <a:picLocks noChangeAspect="1" noChangeArrowheads="1"/>
          </p:cNvPicPr>
          <p:nvPr/>
        </p:nvPicPr>
        <p:blipFill>
          <a:blip r:embed="rId3"/>
          <a:srcRect/>
          <a:stretch>
            <a:fillRect/>
          </a:stretch>
        </p:blipFill>
        <p:spPr bwMode="auto">
          <a:xfrm>
            <a:off x="188005" y="4089855"/>
            <a:ext cx="714602" cy="7146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3.1: The SELECT Statement</a:t>
            </a:r>
            <a:br>
              <a:rPr lang="en-US" sz="1200" dirty="0"/>
            </a:br>
            <a:r>
              <a:rPr lang="en-US" dirty="0"/>
              <a:t>The Select Statement and Syntax</a:t>
            </a:r>
          </a:p>
        </p:txBody>
      </p:sp>
      <p:sp>
        <p:nvSpPr>
          <p:cNvPr id="6" name="Content Placeholder 5"/>
          <p:cNvSpPr>
            <a:spLocks noGrp="1"/>
          </p:cNvSpPr>
          <p:nvPr>
            <p:ph idx="1"/>
          </p:nvPr>
        </p:nvSpPr>
        <p:spPr/>
        <p:txBody>
          <a:bodyPr/>
          <a:lstStyle/>
          <a:p>
            <a:r>
              <a:rPr lang="en-US" dirty="0"/>
              <a:t>The SELECT command is used to retrieve rows from a single table or multiple Tables or Views.</a:t>
            </a:r>
          </a:p>
          <a:p>
            <a:pPr lvl="1"/>
            <a:r>
              <a:rPr lang="en-US" dirty="0"/>
              <a:t>A query may retrieve information from specified columns or from all of the columns in the Table.</a:t>
            </a:r>
          </a:p>
          <a:p>
            <a:pPr lvl="1"/>
            <a:r>
              <a:rPr lang="en-US" dirty="0"/>
              <a:t>It helps to select the required data from the table.</a:t>
            </a:r>
          </a:p>
          <a:p>
            <a:endParaRPr lang="en-US" dirty="0"/>
          </a:p>
        </p:txBody>
      </p:sp>
      <p:sp>
        <p:nvSpPr>
          <p:cNvPr id="10" name="AutoShape 5"/>
          <p:cNvSpPr>
            <a:spLocks noChangeArrowheads="1"/>
          </p:cNvSpPr>
          <p:nvPr/>
        </p:nvSpPr>
        <p:spPr bwMode="auto">
          <a:xfrm>
            <a:off x="666750" y="3295650"/>
            <a:ext cx="6035040" cy="2108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spcBef>
                <a:spcPct val="20000"/>
              </a:spcBef>
            </a:pPr>
            <a:r>
              <a:rPr lang="en-US" sz="1600" dirty="0">
                <a:latin typeface="+mj-lt"/>
                <a:cs typeface="Arial" pitchFamily="34" charset="0"/>
              </a:rPr>
              <a:t>SELECT [ALL | DISTINCT] { * | </a:t>
            </a:r>
            <a:r>
              <a:rPr lang="en-US" sz="1600" dirty="0" err="1">
                <a:latin typeface="+mj-lt"/>
                <a:cs typeface="Arial" pitchFamily="34" charset="0"/>
              </a:rPr>
              <a:t>col_name</a:t>
            </a:r>
            <a:r>
              <a:rPr lang="en-US" sz="1600" dirty="0">
                <a:latin typeface="+mj-lt"/>
                <a:cs typeface="Arial" pitchFamily="34" charset="0"/>
              </a:rPr>
              <a:t>,...} 	</a:t>
            </a:r>
          </a:p>
          <a:p>
            <a:pPr lvl="1">
              <a:spcBef>
                <a:spcPct val="20000"/>
              </a:spcBef>
            </a:pPr>
            <a:r>
              <a:rPr lang="en-US" sz="1600" dirty="0">
                <a:latin typeface="+mj-lt"/>
                <a:cs typeface="Arial" pitchFamily="34" charset="0"/>
              </a:rPr>
              <a:t>FROM </a:t>
            </a:r>
            <a:r>
              <a:rPr lang="en-US" sz="1600" dirty="0" err="1">
                <a:latin typeface="+mj-lt"/>
                <a:cs typeface="Arial" pitchFamily="34" charset="0"/>
              </a:rPr>
              <a:t>table_name</a:t>
            </a:r>
            <a:r>
              <a:rPr lang="en-US" sz="1600" dirty="0">
                <a:latin typeface="+mj-lt"/>
                <a:cs typeface="Arial" pitchFamily="34" charset="0"/>
              </a:rPr>
              <a:t> alias,...</a:t>
            </a:r>
            <a:br>
              <a:rPr lang="en-US" sz="1600" dirty="0">
                <a:latin typeface="+mj-lt"/>
                <a:cs typeface="Arial" pitchFamily="34" charset="0"/>
              </a:rPr>
            </a:br>
            <a:r>
              <a:rPr lang="en-US" sz="1600" dirty="0">
                <a:latin typeface="+mj-lt"/>
                <a:cs typeface="Arial" pitchFamily="34" charset="0"/>
              </a:rPr>
              <a:t>	[ WHERE expr1 ]</a:t>
            </a:r>
            <a:br>
              <a:rPr lang="en-US" sz="1600" dirty="0">
                <a:latin typeface="+mj-lt"/>
                <a:cs typeface="Arial" pitchFamily="34" charset="0"/>
              </a:rPr>
            </a:br>
            <a:r>
              <a:rPr lang="en-US" sz="1600" dirty="0">
                <a:latin typeface="+mj-lt"/>
                <a:cs typeface="Arial" pitchFamily="34" charset="0"/>
              </a:rPr>
              <a:t>	[ CONNECT BY expr2 [ START WITH expr3 ] ]</a:t>
            </a:r>
            <a:br>
              <a:rPr lang="en-US" sz="1600" dirty="0">
                <a:latin typeface="+mj-lt"/>
                <a:cs typeface="Arial" pitchFamily="34" charset="0"/>
              </a:rPr>
            </a:br>
            <a:r>
              <a:rPr lang="en-US" sz="1600" dirty="0">
                <a:latin typeface="+mj-lt"/>
                <a:cs typeface="Arial" pitchFamily="34" charset="0"/>
              </a:rPr>
              <a:t>	[ GROUP BY expr4 ] [ HAVING expr5 ] </a:t>
            </a:r>
            <a:br>
              <a:rPr lang="en-US" sz="1600" dirty="0">
                <a:latin typeface="+mj-lt"/>
                <a:cs typeface="Arial" pitchFamily="34" charset="0"/>
              </a:rPr>
            </a:br>
            <a:r>
              <a:rPr lang="en-US" sz="1600" dirty="0">
                <a:latin typeface="+mj-lt"/>
                <a:cs typeface="Arial" pitchFamily="34" charset="0"/>
              </a:rPr>
              <a:t>	[ UNION | INTERSECT | MINUS SELECT ... ]</a:t>
            </a:r>
            <a:br>
              <a:rPr lang="en-US" sz="1600" dirty="0">
                <a:latin typeface="+mj-lt"/>
                <a:cs typeface="Arial" pitchFamily="34" charset="0"/>
              </a:rPr>
            </a:br>
            <a:r>
              <a:rPr lang="en-US" sz="1600" dirty="0">
                <a:latin typeface="+mj-lt"/>
                <a:cs typeface="Arial" pitchFamily="34" charset="0"/>
              </a:rPr>
              <a:t>	[ ORDER BY </a:t>
            </a:r>
            <a:r>
              <a:rPr lang="en-US" sz="1600" dirty="0" err="1">
                <a:latin typeface="+mj-lt"/>
                <a:cs typeface="Arial" pitchFamily="34" charset="0"/>
              </a:rPr>
              <a:t>expr</a:t>
            </a:r>
            <a:r>
              <a:rPr lang="en-US" sz="1600" dirty="0">
                <a:latin typeface="+mj-lt"/>
                <a:cs typeface="Arial" pitchFamily="34" charset="0"/>
              </a:rPr>
              <a:t> | ASC | DESC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Quick Guidelines</a:t>
            </a:r>
          </a:p>
        </p:txBody>
      </p:sp>
      <p:sp>
        <p:nvSpPr>
          <p:cNvPr id="6" name="Content Placeholder 5"/>
          <p:cNvSpPr>
            <a:spLocks noGrp="1"/>
          </p:cNvSpPr>
          <p:nvPr>
            <p:ph idx="1"/>
          </p:nvPr>
        </p:nvSpPr>
        <p:spPr/>
        <p:txBody>
          <a:bodyPr/>
          <a:lstStyle/>
          <a:p>
            <a:r>
              <a:rPr lang="en-US" dirty="0"/>
              <a:t>Suppose you have a choice of using the IN or the BETWEEN clauses. In such a case use the BETWEEN clause, as it is much more efficient. </a:t>
            </a:r>
          </a:p>
          <a:p>
            <a:pPr lvl="1"/>
            <a:r>
              <a:rPr lang="en-US" dirty="0"/>
              <a:t>For example: The first code is much less efficient than the second code given below.</a:t>
            </a:r>
          </a:p>
          <a:p>
            <a:endParaRPr lang="en-US" dirty="0"/>
          </a:p>
        </p:txBody>
      </p:sp>
      <p:sp>
        <p:nvSpPr>
          <p:cNvPr id="12" name="AutoShape 4"/>
          <p:cNvSpPr>
            <a:spLocks noChangeArrowheads="1"/>
          </p:cNvSpPr>
          <p:nvPr/>
        </p:nvSpPr>
        <p:spPr bwMode="auto">
          <a:xfrm>
            <a:off x="762000" y="3124200"/>
            <a:ext cx="7848600" cy="9906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r>
              <a:rPr lang="en-US" sz="1600" dirty="0">
                <a:latin typeface="+mj-lt"/>
                <a:cs typeface="Arial" pitchFamily="34" charset="0"/>
              </a:rPr>
              <a:t>SELECT </a:t>
            </a:r>
            <a:r>
              <a:rPr lang="en-US" sz="1600" dirty="0" err="1">
                <a:latin typeface="+mj-lt"/>
                <a:cs typeface="Arial" pitchFamily="34" charset="0"/>
              </a:rPr>
              <a:t>customer_number</a:t>
            </a:r>
            <a:r>
              <a:rPr lang="en-US" sz="1600" dirty="0">
                <a:latin typeface="+mj-lt"/>
                <a:cs typeface="Arial" pitchFamily="34" charset="0"/>
              </a:rPr>
              <a:t>, </a:t>
            </a:r>
            <a:r>
              <a:rPr lang="en-US" sz="1600" dirty="0" err="1">
                <a:latin typeface="+mj-lt"/>
                <a:cs typeface="Arial" pitchFamily="34" charset="0"/>
              </a:rPr>
              <a:t>customer_name</a:t>
            </a:r>
            <a:r>
              <a:rPr lang="en-US" sz="1600" dirty="0">
                <a:latin typeface="+mj-lt"/>
                <a:cs typeface="Arial" pitchFamily="34" charset="0"/>
              </a:rPr>
              <a:t/>
            </a:r>
            <a:br>
              <a:rPr lang="en-US" sz="1600" dirty="0">
                <a:latin typeface="+mj-lt"/>
                <a:cs typeface="Arial" pitchFamily="34" charset="0"/>
              </a:rPr>
            </a:br>
            <a:r>
              <a:rPr lang="en-US" sz="1600" dirty="0" smtClean="0">
                <a:latin typeface="+mj-lt"/>
                <a:cs typeface="Arial" pitchFamily="34" charset="0"/>
              </a:rPr>
              <a:t>	FROM </a:t>
            </a:r>
            <a:r>
              <a:rPr lang="en-US" sz="1600" dirty="0">
                <a:latin typeface="+mj-lt"/>
                <a:cs typeface="Arial" pitchFamily="34" charset="0"/>
              </a:rPr>
              <a:t>customer</a:t>
            </a:r>
            <a:br>
              <a:rPr lang="en-US" sz="1600" dirty="0">
                <a:latin typeface="+mj-lt"/>
                <a:cs typeface="Arial" pitchFamily="34" charset="0"/>
              </a:rPr>
            </a:br>
            <a:r>
              <a:rPr lang="en-US" sz="1600" dirty="0" smtClean="0">
                <a:latin typeface="+mj-lt"/>
                <a:cs typeface="Arial" pitchFamily="34" charset="0"/>
              </a:rPr>
              <a:t>	WHERE </a:t>
            </a:r>
            <a:r>
              <a:rPr lang="en-US" sz="1600" dirty="0" err="1">
                <a:latin typeface="+mj-lt"/>
                <a:cs typeface="Arial" pitchFamily="34" charset="0"/>
              </a:rPr>
              <a:t>customer_number</a:t>
            </a:r>
            <a:r>
              <a:rPr lang="en-US" sz="1600" dirty="0">
                <a:latin typeface="+mj-lt"/>
                <a:cs typeface="Arial" pitchFamily="34" charset="0"/>
              </a:rPr>
              <a:t> in (1000, 1001, 1002, 1003, 1004)</a:t>
            </a:r>
          </a:p>
        </p:txBody>
      </p:sp>
      <p:sp>
        <p:nvSpPr>
          <p:cNvPr id="13" name="AutoShape 5"/>
          <p:cNvSpPr>
            <a:spLocks noChangeArrowheads="1"/>
          </p:cNvSpPr>
          <p:nvPr/>
        </p:nvSpPr>
        <p:spPr bwMode="auto">
          <a:xfrm>
            <a:off x="762000" y="4495800"/>
            <a:ext cx="7848600" cy="9906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r>
              <a:rPr lang="en-US" sz="1600" dirty="0">
                <a:latin typeface="+mj-lt"/>
                <a:cs typeface="Arial" pitchFamily="34" charset="0"/>
              </a:rPr>
              <a:t>SELECT </a:t>
            </a:r>
            <a:r>
              <a:rPr lang="en-US" sz="1600" dirty="0" err="1">
                <a:latin typeface="+mj-lt"/>
                <a:cs typeface="Arial" pitchFamily="34" charset="0"/>
              </a:rPr>
              <a:t>customer_number</a:t>
            </a:r>
            <a:r>
              <a:rPr lang="en-US" sz="1600" dirty="0">
                <a:latin typeface="+mj-lt"/>
                <a:cs typeface="Arial" pitchFamily="34" charset="0"/>
              </a:rPr>
              <a:t>, </a:t>
            </a:r>
            <a:r>
              <a:rPr lang="en-US" sz="1600" dirty="0" err="1">
                <a:latin typeface="+mj-lt"/>
                <a:cs typeface="Arial" pitchFamily="34" charset="0"/>
              </a:rPr>
              <a:t>customer_name</a:t>
            </a:r>
            <a:r>
              <a:rPr lang="en-US" sz="1600" dirty="0">
                <a:latin typeface="+mj-lt"/>
                <a:cs typeface="Arial" pitchFamily="34" charset="0"/>
              </a:rPr>
              <a:t/>
            </a:r>
            <a:br>
              <a:rPr lang="en-US" sz="1600" dirty="0">
                <a:latin typeface="+mj-lt"/>
                <a:cs typeface="Arial" pitchFamily="34" charset="0"/>
              </a:rPr>
            </a:br>
            <a:r>
              <a:rPr lang="en-US" sz="1600" dirty="0" smtClean="0">
                <a:latin typeface="+mj-lt"/>
                <a:cs typeface="Arial" pitchFamily="34" charset="0"/>
              </a:rPr>
              <a:t>	FROM </a:t>
            </a:r>
            <a:r>
              <a:rPr lang="en-US" sz="1600" dirty="0">
                <a:latin typeface="+mj-lt"/>
                <a:cs typeface="Arial" pitchFamily="34" charset="0"/>
              </a:rPr>
              <a:t>customer</a:t>
            </a:r>
            <a:br>
              <a:rPr lang="en-US" sz="1600" dirty="0">
                <a:latin typeface="+mj-lt"/>
                <a:cs typeface="Arial" pitchFamily="34" charset="0"/>
              </a:rPr>
            </a:br>
            <a:r>
              <a:rPr lang="en-US" sz="1600" dirty="0" smtClean="0">
                <a:latin typeface="+mj-lt"/>
                <a:cs typeface="Arial" pitchFamily="34" charset="0"/>
              </a:rPr>
              <a:t>	WHERE </a:t>
            </a:r>
            <a:r>
              <a:rPr lang="en-US" sz="1600" dirty="0" err="1">
                <a:latin typeface="+mj-lt"/>
                <a:cs typeface="Arial" pitchFamily="34" charset="0"/>
              </a:rPr>
              <a:t>customer_number</a:t>
            </a:r>
            <a:r>
              <a:rPr lang="en-US" sz="1600" dirty="0">
                <a:latin typeface="+mj-lt"/>
                <a:cs typeface="Arial" pitchFamily="34" charset="0"/>
              </a:rPr>
              <a:t> BETWEEN 1000 and 1004 </a:t>
            </a:r>
          </a:p>
        </p:txBody>
      </p:sp>
      <p:pic>
        <p:nvPicPr>
          <p:cNvPr id="14" name="Picture 6" descr="light bulb2"/>
          <p:cNvPicPr>
            <a:picLocks noChangeAspect="1" noChangeArrowheads="1"/>
          </p:cNvPicPr>
          <p:nvPr/>
        </p:nvPicPr>
        <p:blipFill>
          <a:blip r:embed="rId3"/>
          <a:srcRect/>
          <a:stretch>
            <a:fillRect/>
          </a:stretch>
        </p:blipFill>
        <p:spPr bwMode="auto">
          <a:xfrm>
            <a:off x="79829" y="3534456"/>
            <a:ext cx="682171" cy="6821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Quick Guidelines</a:t>
            </a:r>
          </a:p>
        </p:txBody>
      </p:sp>
      <p:sp>
        <p:nvSpPr>
          <p:cNvPr id="6" name="Content Placeholder 5"/>
          <p:cNvSpPr>
            <a:spLocks noGrp="1"/>
          </p:cNvSpPr>
          <p:nvPr>
            <p:ph idx="1"/>
          </p:nvPr>
        </p:nvSpPr>
        <p:spPr/>
        <p:txBody>
          <a:bodyPr/>
          <a:lstStyle/>
          <a:p>
            <a:r>
              <a:rPr lang="en-US" dirty="0"/>
              <a:t>Do not use ORDER BY in your SELECT statements unless you really need to use it.</a:t>
            </a:r>
          </a:p>
          <a:p>
            <a:pPr lvl="1"/>
            <a:r>
              <a:rPr lang="en-US" dirty="0"/>
              <a:t>Whenever SQL engine has to perform a sorting operation, additional resources have to be used to perform this task.</a:t>
            </a:r>
          </a:p>
          <a:p>
            <a:endParaRPr lang="en-US" dirty="0"/>
          </a:p>
        </p:txBody>
      </p:sp>
      <p:pic>
        <p:nvPicPr>
          <p:cNvPr id="10" name="Picture 4" descr="light bulb2"/>
          <p:cNvPicPr>
            <a:picLocks noChangeAspect="1" noChangeArrowheads="1"/>
          </p:cNvPicPr>
          <p:nvPr/>
        </p:nvPicPr>
        <p:blipFill>
          <a:blip r:embed="rId3"/>
          <a:srcRect/>
          <a:stretch>
            <a:fillRect/>
          </a:stretch>
        </p:blipFill>
        <p:spPr bwMode="auto">
          <a:xfrm>
            <a:off x="125980" y="3079978"/>
            <a:ext cx="741816" cy="7418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Summary</a:t>
            </a:r>
          </a:p>
        </p:txBody>
      </p:sp>
      <p:sp>
        <p:nvSpPr>
          <p:cNvPr id="7" name="Content Placeholder 6"/>
          <p:cNvSpPr>
            <a:spLocks noGrp="1"/>
          </p:cNvSpPr>
          <p:nvPr>
            <p:ph idx="1"/>
          </p:nvPr>
        </p:nvSpPr>
        <p:spPr/>
        <p:txBody>
          <a:bodyPr/>
          <a:lstStyle/>
          <a:p>
            <a:r>
              <a:rPr lang="en-US" dirty="0"/>
              <a:t>In this lesson, you have learnt:</a:t>
            </a:r>
          </a:p>
          <a:p>
            <a:pPr lvl="1"/>
            <a:r>
              <a:rPr lang="en-US" dirty="0"/>
              <a:t>What is SELECT statement?</a:t>
            </a:r>
          </a:p>
          <a:p>
            <a:pPr lvl="1"/>
            <a:r>
              <a:rPr lang="en-US" dirty="0"/>
              <a:t>Usage of the following:</a:t>
            </a:r>
          </a:p>
          <a:p>
            <a:pPr lvl="2"/>
            <a:r>
              <a:rPr lang="en-US" dirty="0"/>
              <a:t>The WHERE clause</a:t>
            </a:r>
          </a:p>
          <a:p>
            <a:pPr lvl="2"/>
            <a:r>
              <a:rPr lang="en-US" dirty="0"/>
              <a:t>The  Mathematical, Comparison, and Logical operators</a:t>
            </a:r>
          </a:p>
          <a:p>
            <a:pPr lvl="2"/>
            <a:r>
              <a:rPr lang="en-US" dirty="0"/>
              <a:t>The AND or </a:t>
            </a:r>
            <a:r>
              <a:rPr lang="en-US" dirty="0" err="1"/>
              <a:t>OR</a:t>
            </a:r>
            <a:r>
              <a:rPr lang="en-US" dirty="0"/>
              <a:t> clause</a:t>
            </a:r>
          </a:p>
          <a:p>
            <a:pPr lvl="2"/>
            <a:r>
              <a:rPr lang="en-US" dirty="0"/>
              <a:t>The NOT clause</a:t>
            </a:r>
          </a:p>
          <a:p>
            <a:pPr lvl="2"/>
            <a:r>
              <a:rPr lang="en-US" dirty="0"/>
              <a:t>The DISTINCT clause</a:t>
            </a:r>
          </a:p>
          <a:p>
            <a:pPr lvl="2"/>
            <a:r>
              <a:rPr lang="en-US" dirty="0"/>
              <a:t>The ORDER BY clause</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Review – Questions</a:t>
            </a:r>
          </a:p>
        </p:txBody>
      </p:sp>
      <p:sp>
        <p:nvSpPr>
          <p:cNvPr id="7" name="Content Placeholder 6"/>
          <p:cNvSpPr>
            <a:spLocks noGrp="1"/>
          </p:cNvSpPr>
          <p:nvPr>
            <p:ph idx="1"/>
          </p:nvPr>
        </p:nvSpPr>
        <p:spPr/>
        <p:txBody>
          <a:bodyPr/>
          <a:lstStyle/>
          <a:p>
            <a:r>
              <a:rPr lang="en-US" dirty="0"/>
              <a:t>Question 1: The ___ table consists of exactly one column, whose name is “dummy”.</a:t>
            </a:r>
          </a:p>
          <a:p>
            <a:endParaRPr lang="en-US" dirty="0"/>
          </a:p>
          <a:p>
            <a:r>
              <a:rPr lang="en-US" dirty="0"/>
              <a:t>Question 2: The LIKE operator comes under the ___ category.</a:t>
            </a:r>
          </a:p>
          <a:p>
            <a:pPr lvl="1"/>
            <a:r>
              <a:rPr lang="en-US" dirty="0"/>
              <a:t>Option 1: mathematical</a:t>
            </a:r>
          </a:p>
          <a:p>
            <a:pPr lvl="1"/>
            <a:r>
              <a:rPr lang="en-US" dirty="0"/>
              <a:t>Option 2: comparison</a:t>
            </a:r>
          </a:p>
          <a:p>
            <a:pPr lvl="1"/>
            <a:r>
              <a:rPr lang="en-US" dirty="0"/>
              <a:t>Option 3: logical </a:t>
            </a:r>
          </a:p>
          <a:p>
            <a:endParaRPr lang="en-US" dirty="0"/>
          </a:p>
          <a:p>
            <a:r>
              <a:rPr lang="en-US" dirty="0"/>
              <a:t>Question 3: The ___ specifies the order in which the operators should be evaluated.</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Review – Questions</a:t>
            </a:r>
          </a:p>
        </p:txBody>
      </p:sp>
      <p:sp>
        <p:nvSpPr>
          <p:cNvPr id="7" name="Content Placeholder 6"/>
          <p:cNvSpPr>
            <a:spLocks noGrp="1"/>
          </p:cNvSpPr>
          <p:nvPr>
            <p:ph idx="1"/>
          </p:nvPr>
        </p:nvSpPr>
        <p:spPr/>
        <p:txBody>
          <a:bodyPr/>
          <a:lstStyle/>
          <a:p>
            <a:r>
              <a:rPr lang="en-US" dirty="0"/>
              <a:t>Question 4: The NOT NULL operator finds rows that do not satisfy a condition. </a:t>
            </a:r>
          </a:p>
          <a:p>
            <a:pPr lvl="1"/>
            <a:r>
              <a:rPr lang="en-US" dirty="0"/>
              <a:t>True / False</a:t>
            </a:r>
          </a:p>
          <a:p>
            <a:endParaRPr lang="en-US" dirty="0"/>
          </a:p>
          <a:p>
            <a:r>
              <a:rPr lang="en-US" dirty="0"/>
              <a:t>Question 5: More than one column can also be used in the ORDER BY clause.</a:t>
            </a:r>
          </a:p>
          <a:p>
            <a:pPr lvl="1"/>
            <a:r>
              <a:rPr lang="en-US" dirty="0" smtClean="0"/>
              <a:t>True </a:t>
            </a:r>
            <a:r>
              <a:rPr lang="en-US" dirty="0"/>
              <a:t>/ False</a:t>
            </a:r>
          </a:p>
          <a:p>
            <a:endParaRPr lang="en-US" dirty="0"/>
          </a:p>
        </p:txBody>
      </p:sp>
    </p:spTree>
    <p:extLst>
      <p:ext uri="{BB962C8B-B14F-4D97-AF65-F5344CB8AC3E}">
        <p14:creationId xmlns:p14="http://schemas.microsoft.com/office/powerpoint/2010/main" val="27602896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3.1: The SELECT Statement</a:t>
            </a:r>
            <a:br>
              <a:rPr lang="en-US" sz="1200" dirty="0"/>
            </a:br>
            <a:r>
              <a:rPr lang="en-US" dirty="0"/>
              <a:t>Selecting Columns</a:t>
            </a:r>
          </a:p>
        </p:txBody>
      </p:sp>
      <p:sp>
        <p:nvSpPr>
          <p:cNvPr id="6" name="Content Placeholder 5"/>
          <p:cNvSpPr>
            <a:spLocks noGrp="1"/>
          </p:cNvSpPr>
          <p:nvPr>
            <p:ph idx="1"/>
          </p:nvPr>
        </p:nvSpPr>
        <p:spPr/>
        <p:txBody>
          <a:bodyPr/>
          <a:lstStyle/>
          <a:p>
            <a:r>
              <a:rPr lang="en-US" dirty="0"/>
              <a:t>Displays all the columns from the </a:t>
            </a:r>
            <a:r>
              <a:rPr lang="en-US" dirty="0" err="1"/>
              <a:t>student_master</a:t>
            </a:r>
            <a:r>
              <a:rPr lang="en-US" dirty="0"/>
              <a:t> </a:t>
            </a:r>
            <a:r>
              <a:rPr lang="en-US" dirty="0" smtClean="0"/>
              <a:t>table</a:t>
            </a:r>
          </a:p>
          <a:p>
            <a:endParaRPr lang="en-US" dirty="0"/>
          </a:p>
          <a:p>
            <a:endParaRPr lang="en-US" dirty="0" smtClean="0"/>
          </a:p>
          <a:p>
            <a:endParaRPr lang="en-US" dirty="0"/>
          </a:p>
          <a:p>
            <a:endParaRPr lang="en-US" dirty="0" smtClean="0"/>
          </a:p>
          <a:p>
            <a:endParaRPr lang="en-US" dirty="0"/>
          </a:p>
          <a:p>
            <a:r>
              <a:rPr lang="en-US" dirty="0"/>
              <a:t>Displays selected columns from the </a:t>
            </a:r>
            <a:r>
              <a:rPr lang="en-US" dirty="0" err="1"/>
              <a:t>student_master</a:t>
            </a:r>
            <a:r>
              <a:rPr lang="en-US" dirty="0"/>
              <a:t> table</a:t>
            </a:r>
          </a:p>
          <a:p>
            <a:endParaRPr lang="en-US" dirty="0" smtClean="0"/>
          </a:p>
          <a:p>
            <a:endParaRPr lang="en-US" dirty="0"/>
          </a:p>
          <a:p>
            <a:endParaRPr lang="en-US" dirty="0" smtClean="0"/>
          </a:p>
          <a:p>
            <a:endParaRPr lang="en-US" dirty="0"/>
          </a:p>
          <a:p>
            <a:endParaRPr lang="en-US" dirty="0"/>
          </a:p>
        </p:txBody>
      </p:sp>
      <p:sp>
        <p:nvSpPr>
          <p:cNvPr id="12" name="AutoShape 4"/>
          <p:cNvSpPr>
            <a:spLocks noChangeArrowheads="1"/>
          </p:cNvSpPr>
          <p:nvPr/>
        </p:nvSpPr>
        <p:spPr bwMode="auto">
          <a:xfrm>
            <a:off x="666750" y="2476500"/>
            <a:ext cx="4572000" cy="6096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endParaRPr lang="en-US" sz="1600" dirty="0">
              <a:solidFill>
                <a:schemeClr val="tx1"/>
              </a:solidFill>
              <a:latin typeface="+mj-lt"/>
            </a:endParaRPr>
          </a:p>
          <a:p>
            <a:r>
              <a:rPr lang="en-US" sz="1600" dirty="0">
                <a:solidFill>
                  <a:schemeClr val="tx1"/>
                </a:solidFill>
                <a:latin typeface="+mj-lt"/>
              </a:rPr>
              <a:t> </a:t>
            </a:r>
            <a:r>
              <a:rPr lang="en-US" sz="1600" dirty="0">
                <a:solidFill>
                  <a:schemeClr val="tx1"/>
                </a:solidFill>
                <a:latin typeface="+mj-lt"/>
                <a:cs typeface="Arial" pitchFamily="34" charset="0"/>
              </a:rPr>
              <a:t>SELECT  *  </a:t>
            </a:r>
            <a:endParaRPr lang="en-US" sz="1600" dirty="0" smtClean="0">
              <a:solidFill>
                <a:schemeClr val="tx1"/>
              </a:solidFill>
              <a:latin typeface="+mj-lt"/>
              <a:cs typeface="Arial" pitchFamily="34" charset="0"/>
            </a:endParaRPr>
          </a:p>
          <a:p>
            <a:r>
              <a:rPr lang="en-US" sz="1600" dirty="0">
                <a:solidFill>
                  <a:schemeClr val="tx1"/>
                </a:solidFill>
                <a:latin typeface="+mj-lt"/>
                <a:cs typeface="Arial" pitchFamily="34" charset="0"/>
              </a:rPr>
              <a:t>	</a:t>
            </a:r>
            <a:r>
              <a:rPr lang="en-US" sz="1600" dirty="0" smtClean="0">
                <a:solidFill>
                  <a:schemeClr val="tx1"/>
                </a:solidFill>
                <a:latin typeface="+mj-lt"/>
                <a:cs typeface="Arial" pitchFamily="34" charset="0"/>
              </a:rPr>
              <a:t>FROM </a:t>
            </a:r>
            <a:r>
              <a:rPr lang="en-US" sz="1600" dirty="0" err="1">
                <a:solidFill>
                  <a:schemeClr val="tx1"/>
                </a:solidFill>
                <a:latin typeface="+mj-lt"/>
                <a:cs typeface="Arial" pitchFamily="34" charset="0"/>
              </a:rPr>
              <a:t>student_master</a:t>
            </a:r>
            <a:r>
              <a:rPr lang="en-US" sz="1600" dirty="0">
                <a:solidFill>
                  <a:schemeClr val="tx1"/>
                </a:solidFill>
                <a:latin typeface="+mj-lt"/>
                <a:cs typeface="Arial" pitchFamily="34" charset="0"/>
              </a:rPr>
              <a:t>; </a:t>
            </a:r>
          </a:p>
          <a:p>
            <a:pPr>
              <a:spcBef>
                <a:spcPct val="20000"/>
              </a:spcBef>
            </a:pPr>
            <a:endParaRPr lang="en-US" sz="1600" dirty="0">
              <a:solidFill>
                <a:schemeClr val="tx1"/>
              </a:solidFill>
              <a:latin typeface="+mj-lt"/>
            </a:endParaRPr>
          </a:p>
        </p:txBody>
      </p:sp>
      <p:sp>
        <p:nvSpPr>
          <p:cNvPr id="13" name="AutoShape 6"/>
          <p:cNvSpPr>
            <a:spLocks noChangeArrowheads="1"/>
          </p:cNvSpPr>
          <p:nvPr/>
        </p:nvSpPr>
        <p:spPr bwMode="auto">
          <a:xfrm>
            <a:off x="642028" y="4298043"/>
            <a:ext cx="4572000" cy="13716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endParaRPr lang="en-US" sz="1600" dirty="0">
              <a:solidFill>
                <a:schemeClr val="tx1"/>
              </a:solidFill>
              <a:latin typeface="+mj-lt"/>
            </a:endParaRPr>
          </a:p>
          <a:p>
            <a:r>
              <a:rPr lang="en-US" sz="1600" dirty="0">
                <a:solidFill>
                  <a:schemeClr val="tx1"/>
                </a:solidFill>
                <a:latin typeface="+mj-lt"/>
              </a:rPr>
              <a:t> </a:t>
            </a:r>
            <a:r>
              <a:rPr lang="en-US" sz="1600" dirty="0">
                <a:solidFill>
                  <a:schemeClr val="tx1"/>
                </a:solidFill>
                <a:latin typeface="+mj-lt"/>
                <a:cs typeface="Arial" pitchFamily="34" charset="0"/>
              </a:rPr>
              <a:t>SELECT </a:t>
            </a:r>
            <a:r>
              <a:rPr lang="en-US" sz="1600" dirty="0" err="1">
                <a:solidFill>
                  <a:schemeClr val="tx1"/>
                </a:solidFill>
                <a:latin typeface="+mj-lt"/>
                <a:cs typeface="Arial" pitchFamily="34" charset="0"/>
              </a:rPr>
              <a:t>student_code</a:t>
            </a:r>
            <a:r>
              <a:rPr lang="en-US" sz="1600" dirty="0" smtClean="0">
                <a:solidFill>
                  <a:schemeClr val="tx1"/>
                </a:solidFill>
                <a:latin typeface="+mj-lt"/>
                <a:cs typeface="Arial" pitchFamily="34" charset="0"/>
              </a:rPr>
              <a:t>, </a:t>
            </a:r>
            <a:r>
              <a:rPr lang="en-US" sz="1600" dirty="0" err="1" smtClean="0">
                <a:solidFill>
                  <a:schemeClr val="tx1"/>
                </a:solidFill>
                <a:latin typeface="+mj-lt"/>
                <a:cs typeface="Arial" pitchFamily="34" charset="0"/>
              </a:rPr>
              <a:t>student_name</a:t>
            </a:r>
            <a:r>
              <a:rPr lang="en-US" sz="1600" dirty="0" smtClean="0">
                <a:solidFill>
                  <a:schemeClr val="tx1"/>
                </a:solidFill>
                <a:latin typeface="+mj-lt"/>
                <a:cs typeface="Arial" pitchFamily="34" charset="0"/>
              </a:rPr>
              <a:t>   </a:t>
            </a:r>
          </a:p>
          <a:p>
            <a:r>
              <a:rPr lang="en-US" sz="1600" dirty="0">
                <a:solidFill>
                  <a:schemeClr val="tx1"/>
                </a:solidFill>
                <a:latin typeface="+mj-lt"/>
                <a:cs typeface="Arial" pitchFamily="34" charset="0"/>
              </a:rPr>
              <a:t>	</a:t>
            </a:r>
            <a:r>
              <a:rPr lang="en-US" sz="1600" dirty="0" smtClean="0">
                <a:solidFill>
                  <a:schemeClr val="tx1"/>
                </a:solidFill>
                <a:latin typeface="+mj-lt"/>
                <a:cs typeface="Arial" pitchFamily="34" charset="0"/>
              </a:rPr>
              <a:t>FROM </a:t>
            </a:r>
            <a:r>
              <a:rPr lang="en-US" sz="1600" dirty="0" err="1">
                <a:solidFill>
                  <a:schemeClr val="tx1"/>
                </a:solidFill>
                <a:latin typeface="+mj-lt"/>
                <a:cs typeface="Arial" pitchFamily="34" charset="0"/>
              </a:rPr>
              <a:t>student_master</a:t>
            </a:r>
            <a:r>
              <a:rPr lang="en-US" sz="1600" dirty="0">
                <a:solidFill>
                  <a:schemeClr val="tx1"/>
                </a:solidFill>
                <a:latin typeface="+mj-lt"/>
                <a:cs typeface="Arial" pitchFamily="34" charset="0"/>
              </a:rPr>
              <a:t>;  </a:t>
            </a:r>
          </a:p>
          <a:p>
            <a:pPr>
              <a:spcBef>
                <a:spcPct val="20000"/>
              </a:spcBef>
            </a:pPr>
            <a:endParaRPr lang="en-US" sz="1600" dirty="0">
              <a:solidFill>
                <a:schemeClr val="tx1"/>
              </a:solidFill>
              <a:latin typeface="+mj-lt"/>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3.2: SELECT statement Clauses</a:t>
            </a:r>
            <a:r>
              <a:rPr lang="en-US" dirty="0"/>
              <a:t/>
            </a:r>
            <a:br>
              <a:rPr lang="en-US" dirty="0"/>
            </a:br>
            <a:r>
              <a:rPr lang="en-US" dirty="0"/>
              <a:t>The WHERE clause</a:t>
            </a:r>
          </a:p>
        </p:txBody>
      </p:sp>
      <p:sp>
        <p:nvSpPr>
          <p:cNvPr id="6" name="Content Placeholder 5"/>
          <p:cNvSpPr>
            <a:spLocks noGrp="1"/>
          </p:cNvSpPr>
          <p:nvPr>
            <p:ph idx="1"/>
          </p:nvPr>
        </p:nvSpPr>
        <p:spPr/>
        <p:txBody>
          <a:bodyPr/>
          <a:lstStyle/>
          <a:p>
            <a:r>
              <a:rPr lang="en-US" dirty="0"/>
              <a:t>The WHERE clause is used to specify the criteria for selection.</a:t>
            </a:r>
          </a:p>
          <a:p>
            <a:pPr lvl="1"/>
            <a:r>
              <a:rPr lang="en-US" dirty="0"/>
              <a:t>For example: displays the selected columns from the </a:t>
            </a:r>
            <a:r>
              <a:rPr lang="en-US" dirty="0" err="1"/>
              <a:t>student_master</a:t>
            </a:r>
            <a:r>
              <a:rPr lang="en-US" dirty="0"/>
              <a:t> table based on the condition being satisfied</a:t>
            </a:r>
          </a:p>
          <a:p>
            <a:endParaRPr lang="en-US" dirty="0"/>
          </a:p>
        </p:txBody>
      </p:sp>
      <p:sp>
        <p:nvSpPr>
          <p:cNvPr id="10" name="AutoShape 4"/>
          <p:cNvSpPr>
            <a:spLocks noChangeArrowheads="1"/>
          </p:cNvSpPr>
          <p:nvPr/>
        </p:nvSpPr>
        <p:spPr bwMode="auto">
          <a:xfrm>
            <a:off x="666750" y="2686050"/>
            <a:ext cx="7772400" cy="13716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endParaRPr lang="en-US" sz="2000" dirty="0">
              <a:latin typeface="+mj-lt"/>
            </a:endParaRPr>
          </a:p>
          <a:p>
            <a:r>
              <a:rPr lang="en-US" sz="2000" dirty="0">
                <a:latin typeface="+mj-lt"/>
              </a:rPr>
              <a:t> </a:t>
            </a:r>
          </a:p>
          <a:p>
            <a:r>
              <a:rPr lang="en-US" dirty="0">
                <a:latin typeface="+mj-lt"/>
                <a:cs typeface="Arial" pitchFamily="34" charset="0"/>
              </a:rPr>
              <a:t>SELECT  </a:t>
            </a:r>
            <a:r>
              <a:rPr lang="en-US" dirty="0" err="1">
                <a:latin typeface="+mj-lt"/>
                <a:cs typeface="Arial" pitchFamily="34" charset="0"/>
              </a:rPr>
              <a:t>student_code</a:t>
            </a:r>
            <a:r>
              <a:rPr lang="en-US" dirty="0">
                <a:latin typeface="+mj-lt"/>
                <a:cs typeface="Arial" pitchFamily="34" charset="0"/>
              </a:rPr>
              <a:t>,  </a:t>
            </a:r>
            <a:r>
              <a:rPr lang="en-US" dirty="0" err="1">
                <a:latin typeface="+mj-lt"/>
                <a:cs typeface="Arial" pitchFamily="34" charset="0"/>
              </a:rPr>
              <a:t>student_name</a:t>
            </a:r>
            <a:r>
              <a:rPr lang="en-US" dirty="0">
                <a:latin typeface="+mj-lt"/>
                <a:cs typeface="Arial" pitchFamily="34" charset="0"/>
              </a:rPr>
              <a:t>, </a:t>
            </a:r>
            <a:r>
              <a:rPr lang="en-US" dirty="0" err="1">
                <a:latin typeface="+mj-lt"/>
                <a:cs typeface="Arial" pitchFamily="34" charset="0"/>
              </a:rPr>
              <a:t>student_dob</a:t>
            </a:r>
            <a:r>
              <a:rPr lang="en-US" dirty="0">
                <a:latin typeface="+mj-lt"/>
                <a:cs typeface="Arial" pitchFamily="34" charset="0"/>
              </a:rPr>
              <a:t> </a:t>
            </a:r>
          </a:p>
          <a:p>
            <a:r>
              <a:rPr lang="en-US" dirty="0">
                <a:latin typeface="+mj-lt"/>
                <a:cs typeface="Arial" pitchFamily="34" charset="0"/>
              </a:rPr>
              <a:t>                 </a:t>
            </a:r>
            <a:r>
              <a:rPr lang="en-US" dirty="0" smtClean="0">
                <a:latin typeface="+mj-lt"/>
                <a:cs typeface="Arial" pitchFamily="34" charset="0"/>
              </a:rPr>
              <a:t> </a:t>
            </a:r>
            <a:r>
              <a:rPr lang="en-US" dirty="0">
                <a:latin typeface="+mj-lt"/>
                <a:cs typeface="Arial" pitchFamily="34" charset="0"/>
              </a:rPr>
              <a:t>FROM </a:t>
            </a:r>
            <a:r>
              <a:rPr lang="en-US" dirty="0" err="1" smtClean="0">
                <a:latin typeface="+mj-lt"/>
                <a:cs typeface="Arial" pitchFamily="34" charset="0"/>
              </a:rPr>
              <a:t>student_master</a:t>
            </a:r>
            <a:r>
              <a:rPr lang="en-US" dirty="0" smtClean="0">
                <a:latin typeface="+mj-lt"/>
                <a:cs typeface="Arial" pitchFamily="34" charset="0"/>
              </a:rPr>
              <a:t>  </a:t>
            </a:r>
          </a:p>
          <a:p>
            <a:r>
              <a:rPr lang="en-US" dirty="0">
                <a:latin typeface="+mj-lt"/>
                <a:cs typeface="Arial" pitchFamily="34" charset="0"/>
              </a:rPr>
              <a:t>	</a:t>
            </a:r>
            <a:r>
              <a:rPr lang="en-US" dirty="0" smtClean="0">
                <a:latin typeface="+mj-lt"/>
                <a:cs typeface="Arial" pitchFamily="34" charset="0"/>
              </a:rPr>
              <a:t>WHERE </a:t>
            </a:r>
            <a:r>
              <a:rPr lang="en-US" dirty="0" err="1">
                <a:latin typeface="+mj-lt"/>
                <a:cs typeface="Arial" pitchFamily="34" charset="0"/>
              </a:rPr>
              <a:t>dept_code</a:t>
            </a:r>
            <a:r>
              <a:rPr lang="en-US" dirty="0">
                <a:latin typeface="+mj-lt"/>
                <a:cs typeface="Arial" pitchFamily="34" charset="0"/>
              </a:rPr>
              <a:t> = 10;</a:t>
            </a:r>
          </a:p>
          <a:p>
            <a:pPr eaLnBrk="0" hangingPunct="0"/>
            <a:r>
              <a:rPr lang="en-US" sz="2000" dirty="0">
                <a:latin typeface="+mj-lt"/>
              </a:rPr>
              <a:t> </a:t>
            </a:r>
          </a:p>
          <a:p>
            <a:pPr>
              <a:spcBef>
                <a:spcPct val="20000"/>
              </a:spcBef>
            </a:pPr>
            <a:endParaRPr lang="en-US" sz="2000" dirty="0">
              <a:latin typeface="+mj-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3.2: SELECT statement Clauses</a:t>
            </a:r>
            <a:br>
              <a:rPr lang="en-US" sz="1200" dirty="0"/>
            </a:br>
            <a:r>
              <a:rPr lang="en-US" dirty="0"/>
              <a:t>The AS clause</a:t>
            </a:r>
          </a:p>
        </p:txBody>
      </p:sp>
      <p:sp>
        <p:nvSpPr>
          <p:cNvPr id="7" name="Content Placeholder 6"/>
          <p:cNvSpPr>
            <a:spLocks noGrp="1"/>
          </p:cNvSpPr>
          <p:nvPr>
            <p:ph idx="1"/>
          </p:nvPr>
        </p:nvSpPr>
        <p:spPr/>
        <p:txBody>
          <a:bodyPr/>
          <a:lstStyle/>
          <a:p>
            <a:r>
              <a:rPr lang="en-US" dirty="0"/>
              <a:t>The AS clause is used to specify an alternate </a:t>
            </a:r>
            <a:r>
              <a:rPr lang="en-US" dirty="0" err="1"/>
              <a:t>colum</a:t>
            </a:r>
            <a:r>
              <a:rPr lang="en-US" dirty="0"/>
              <a:t> heading.</a:t>
            </a:r>
          </a:p>
          <a:p>
            <a:pPr lvl="1"/>
            <a:r>
              <a:rPr lang="en-US" dirty="0"/>
              <a:t>For example: displays the selected columns from the </a:t>
            </a:r>
            <a:r>
              <a:rPr lang="en-US" dirty="0" err="1"/>
              <a:t>student_master</a:t>
            </a:r>
            <a:r>
              <a:rPr lang="en-US" dirty="0"/>
              <a:t> table based on the condition being satisfied. Observe the column heading</a:t>
            </a:r>
          </a:p>
          <a:p>
            <a:endParaRPr lang="en-US" dirty="0"/>
          </a:p>
        </p:txBody>
      </p:sp>
      <p:sp>
        <p:nvSpPr>
          <p:cNvPr id="11" name="AutoShape 4"/>
          <p:cNvSpPr>
            <a:spLocks noChangeArrowheads="1"/>
          </p:cNvSpPr>
          <p:nvPr/>
        </p:nvSpPr>
        <p:spPr bwMode="auto">
          <a:xfrm>
            <a:off x="666750" y="2727961"/>
            <a:ext cx="5852160" cy="128016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endParaRPr lang="en-US" sz="1400" dirty="0">
              <a:latin typeface="+mj-lt"/>
            </a:endParaRPr>
          </a:p>
          <a:p>
            <a:r>
              <a:rPr lang="en-US" sz="1400" dirty="0">
                <a:latin typeface="+mj-lt"/>
              </a:rPr>
              <a:t> </a:t>
            </a:r>
          </a:p>
          <a:p>
            <a:r>
              <a:rPr lang="en-US" sz="1400" dirty="0" smtClean="0">
                <a:latin typeface="+mj-lt"/>
                <a:cs typeface="Arial" pitchFamily="34" charset="0"/>
              </a:rPr>
              <a:t>SELECT </a:t>
            </a:r>
            <a:r>
              <a:rPr lang="en-US" sz="1400" dirty="0" err="1" smtClean="0">
                <a:latin typeface="+mj-lt"/>
                <a:cs typeface="Arial" pitchFamily="34" charset="0"/>
              </a:rPr>
              <a:t>student_dob</a:t>
            </a:r>
            <a:r>
              <a:rPr lang="en-US" sz="1400" dirty="0" smtClean="0">
                <a:latin typeface="+mj-lt"/>
                <a:cs typeface="Arial" pitchFamily="34" charset="0"/>
              </a:rPr>
              <a:t> as “Date of Birth” </a:t>
            </a:r>
            <a:endParaRPr lang="en-US" sz="1400" dirty="0">
              <a:latin typeface="+mj-lt"/>
              <a:cs typeface="Arial" pitchFamily="34" charset="0"/>
            </a:endParaRPr>
          </a:p>
          <a:p>
            <a:r>
              <a:rPr lang="en-US" sz="1400" dirty="0">
                <a:latin typeface="+mj-lt"/>
                <a:cs typeface="Arial" pitchFamily="34" charset="0"/>
              </a:rPr>
              <a:t>                  </a:t>
            </a:r>
            <a:r>
              <a:rPr lang="en-US" sz="1400" dirty="0" smtClean="0">
                <a:latin typeface="+mj-lt"/>
                <a:cs typeface="Arial" pitchFamily="34" charset="0"/>
              </a:rPr>
              <a:t>FROM </a:t>
            </a:r>
            <a:r>
              <a:rPr lang="en-US" sz="1400" dirty="0" err="1" smtClean="0">
                <a:latin typeface="+mj-lt"/>
                <a:cs typeface="Arial" pitchFamily="34" charset="0"/>
              </a:rPr>
              <a:t>student_master</a:t>
            </a:r>
            <a:r>
              <a:rPr lang="en-US" sz="1400" dirty="0" smtClean="0">
                <a:latin typeface="+mj-lt"/>
                <a:cs typeface="Arial" pitchFamily="34" charset="0"/>
              </a:rPr>
              <a:t>  </a:t>
            </a:r>
          </a:p>
          <a:p>
            <a:r>
              <a:rPr lang="en-US" sz="1400" dirty="0">
                <a:latin typeface="+mj-lt"/>
                <a:cs typeface="Arial" pitchFamily="34" charset="0"/>
              </a:rPr>
              <a:t>	</a:t>
            </a:r>
            <a:r>
              <a:rPr lang="en-US" sz="1400" dirty="0" smtClean="0">
                <a:latin typeface="+mj-lt"/>
                <a:cs typeface="Arial" pitchFamily="34" charset="0"/>
              </a:rPr>
              <a:t>WHERE </a:t>
            </a:r>
            <a:r>
              <a:rPr lang="en-US" sz="1400" dirty="0" err="1">
                <a:latin typeface="+mj-lt"/>
                <a:cs typeface="Arial" pitchFamily="34" charset="0"/>
              </a:rPr>
              <a:t>dept_code</a:t>
            </a:r>
            <a:r>
              <a:rPr lang="en-US" sz="1400" dirty="0">
                <a:latin typeface="+mj-lt"/>
                <a:cs typeface="Arial" pitchFamily="34" charset="0"/>
              </a:rPr>
              <a:t> = 10</a:t>
            </a:r>
            <a:r>
              <a:rPr lang="en-US" sz="1400" dirty="0" smtClean="0">
                <a:latin typeface="+mj-lt"/>
                <a:cs typeface="Arial" pitchFamily="34" charset="0"/>
              </a:rPr>
              <a:t>;</a:t>
            </a:r>
          </a:p>
          <a:p>
            <a:endParaRPr lang="en-US" sz="1400" dirty="0">
              <a:latin typeface="+mj-lt"/>
              <a:cs typeface="Arial" pitchFamily="34" charset="0"/>
            </a:endParaRPr>
          </a:p>
          <a:p>
            <a:pPr eaLnBrk="0" hangingPunct="0"/>
            <a:r>
              <a:rPr lang="en-US" sz="1400" dirty="0">
                <a:latin typeface="+mj-lt"/>
              </a:rPr>
              <a:t> </a:t>
            </a:r>
            <a:r>
              <a:rPr lang="en-US" sz="1400" dirty="0" smtClean="0">
                <a:latin typeface="+mj-lt"/>
              </a:rPr>
              <a:t>-- quotes are required when the column heading contains a space</a:t>
            </a:r>
          </a:p>
          <a:p>
            <a:pPr>
              <a:spcBef>
                <a:spcPct val="20000"/>
              </a:spcBef>
            </a:pPr>
            <a:endParaRPr lang="en-US" sz="1400" dirty="0">
              <a:latin typeface="+mj-lt"/>
            </a:endParaRPr>
          </a:p>
        </p:txBody>
      </p:sp>
      <p:sp>
        <p:nvSpPr>
          <p:cNvPr id="12" name="AutoShape 4"/>
          <p:cNvSpPr>
            <a:spLocks noChangeArrowheads="1"/>
          </p:cNvSpPr>
          <p:nvPr/>
        </p:nvSpPr>
        <p:spPr bwMode="auto">
          <a:xfrm>
            <a:off x="666750" y="4513465"/>
            <a:ext cx="5852160" cy="128016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endParaRPr lang="en-US" sz="1400" dirty="0">
              <a:latin typeface="+mj-lt"/>
            </a:endParaRPr>
          </a:p>
          <a:p>
            <a:r>
              <a:rPr lang="en-US" sz="1400" dirty="0">
                <a:latin typeface="+mj-lt"/>
              </a:rPr>
              <a:t> </a:t>
            </a:r>
          </a:p>
          <a:p>
            <a:r>
              <a:rPr lang="en-US" sz="1400" dirty="0" smtClean="0">
                <a:latin typeface="+mj-lt"/>
                <a:cs typeface="Arial" pitchFamily="34" charset="0"/>
              </a:rPr>
              <a:t>SELECT </a:t>
            </a:r>
            <a:r>
              <a:rPr lang="en-US" sz="1400" dirty="0" err="1" smtClean="0">
                <a:latin typeface="+mj-lt"/>
                <a:cs typeface="Arial" pitchFamily="34" charset="0"/>
              </a:rPr>
              <a:t>student_dob</a:t>
            </a:r>
            <a:r>
              <a:rPr lang="en-US" sz="1400" dirty="0" smtClean="0">
                <a:latin typeface="+mj-lt"/>
                <a:cs typeface="Arial" pitchFamily="34" charset="0"/>
              </a:rPr>
              <a:t>   “Date of Birth” </a:t>
            </a:r>
            <a:endParaRPr lang="en-US" sz="1400" dirty="0">
              <a:latin typeface="+mj-lt"/>
              <a:cs typeface="Arial" pitchFamily="34" charset="0"/>
            </a:endParaRPr>
          </a:p>
          <a:p>
            <a:r>
              <a:rPr lang="en-US" sz="1400" dirty="0">
                <a:latin typeface="+mj-lt"/>
                <a:cs typeface="Arial" pitchFamily="34" charset="0"/>
              </a:rPr>
              <a:t>                    FROM </a:t>
            </a:r>
            <a:r>
              <a:rPr lang="en-US" sz="1400" dirty="0" err="1" smtClean="0">
                <a:latin typeface="+mj-lt"/>
                <a:cs typeface="Arial" pitchFamily="34" charset="0"/>
              </a:rPr>
              <a:t>student_master</a:t>
            </a:r>
            <a:r>
              <a:rPr lang="en-US" sz="1400" dirty="0" smtClean="0">
                <a:latin typeface="+mj-lt"/>
                <a:cs typeface="Arial" pitchFamily="34" charset="0"/>
              </a:rPr>
              <a:t>  </a:t>
            </a:r>
          </a:p>
          <a:p>
            <a:r>
              <a:rPr lang="en-US" sz="1400" dirty="0">
                <a:latin typeface="+mj-lt"/>
                <a:cs typeface="Arial" pitchFamily="34" charset="0"/>
              </a:rPr>
              <a:t>	</a:t>
            </a:r>
            <a:r>
              <a:rPr lang="en-US" sz="1400" dirty="0" smtClean="0">
                <a:latin typeface="+mj-lt"/>
                <a:cs typeface="Arial" pitchFamily="34" charset="0"/>
              </a:rPr>
              <a:t>WHERE </a:t>
            </a:r>
            <a:r>
              <a:rPr lang="en-US" sz="1400" dirty="0" err="1">
                <a:latin typeface="+mj-lt"/>
                <a:cs typeface="Arial" pitchFamily="34" charset="0"/>
              </a:rPr>
              <a:t>dept_code</a:t>
            </a:r>
            <a:r>
              <a:rPr lang="en-US" sz="1400" dirty="0">
                <a:latin typeface="+mj-lt"/>
                <a:cs typeface="Arial" pitchFamily="34" charset="0"/>
              </a:rPr>
              <a:t> = 10;</a:t>
            </a:r>
          </a:p>
          <a:p>
            <a:pPr eaLnBrk="0" hangingPunct="0"/>
            <a:r>
              <a:rPr lang="en-US" sz="1400" dirty="0">
                <a:latin typeface="+mj-lt"/>
              </a:rPr>
              <a:t> </a:t>
            </a:r>
            <a:endParaRPr lang="en-US" sz="1400" dirty="0" smtClean="0">
              <a:latin typeface="+mj-lt"/>
            </a:endParaRPr>
          </a:p>
          <a:p>
            <a:pPr eaLnBrk="0" hangingPunct="0"/>
            <a:r>
              <a:rPr lang="en-US" sz="1400" dirty="0" smtClean="0">
                <a:latin typeface="+mj-lt"/>
              </a:rPr>
              <a:t>-- AS keyword is optional</a:t>
            </a:r>
            <a:endParaRPr lang="en-US" sz="1400" dirty="0">
              <a:latin typeface="+mj-lt"/>
            </a:endParaRPr>
          </a:p>
          <a:p>
            <a:pPr>
              <a:spcBef>
                <a:spcPct val="20000"/>
              </a:spcBef>
            </a:pPr>
            <a:endParaRPr lang="en-US" sz="1400" dirty="0">
              <a:latin typeface="+mj-lt"/>
            </a:endParaRPr>
          </a:p>
        </p:txBody>
      </p:sp>
    </p:spTree>
    <p:extLst>
      <p:ext uri="{BB962C8B-B14F-4D97-AF65-F5344CB8AC3E}">
        <p14:creationId xmlns:p14="http://schemas.microsoft.com/office/powerpoint/2010/main" val="1059751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3.2: SELECT statement Clauses </a:t>
            </a:r>
            <a:br>
              <a:rPr lang="en-US" sz="1200" dirty="0"/>
            </a:br>
            <a:r>
              <a:rPr lang="en-US" dirty="0"/>
              <a:t>Character Strings and Dates</a:t>
            </a:r>
          </a:p>
        </p:txBody>
      </p:sp>
      <p:sp>
        <p:nvSpPr>
          <p:cNvPr id="4" name="Content Placeholder 3"/>
          <p:cNvSpPr>
            <a:spLocks noGrp="1"/>
          </p:cNvSpPr>
          <p:nvPr>
            <p:ph idx="1"/>
          </p:nvPr>
        </p:nvSpPr>
        <p:spPr/>
        <p:txBody>
          <a:bodyPr/>
          <a:lstStyle/>
          <a:p>
            <a:r>
              <a:rPr lang="en-US" dirty="0"/>
              <a:t>Are enclosed in single quotation marks</a:t>
            </a:r>
          </a:p>
          <a:p>
            <a:r>
              <a:rPr lang="en-US" dirty="0"/>
              <a:t>Character values are case sensitive</a:t>
            </a:r>
          </a:p>
          <a:p>
            <a:r>
              <a:rPr lang="en-US" dirty="0"/>
              <a:t>Date values are format sensitive</a:t>
            </a:r>
          </a:p>
          <a:p>
            <a:endParaRPr lang="en-US" dirty="0"/>
          </a:p>
        </p:txBody>
      </p:sp>
      <p:sp>
        <p:nvSpPr>
          <p:cNvPr id="8" name="AutoShape 4"/>
          <p:cNvSpPr>
            <a:spLocks noChangeArrowheads="1"/>
          </p:cNvSpPr>
          <p:nvPr/>
        </p:nvSpPr>
        <p:spPr bwMode="auto">
          <a:xfrm>
            <a:off x="666750" y="2743200"/>
            <a:ext cx="4754880" cy="1295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endParaRPr lang="en-US" sz="1600" dirty="0">
              <a:solidFill>
                <a:schemeClr val="tx1"/>
              </a:solidFill>
              <a:latin typeface="+mj-lt"/>
            </a:endParaRPr>
          </a:p>
          <a:p>
            <a:r>
              <a:rPr lang="en-US" sz="1600" dirty="0">
                <a:solidFill>
                  <a:schemeClr val="tx1"/>
                </a:solidFill>
                <a:latin typeface="+mj-lt"/>
              </a:rPr>
              <a:t> </a:t>
            </a:r>
          </a:p>
          <a:p>
            <a:r>
              <a:rPr lang="en-US" sz="1600" dirty="0">
                <a:solidFill>
                  <a:schemeClr val="tx1"/>
                </a:solidFill>
                <a:latin typeface="+mj-lt"/>
                <a:cs typeface="Arial" pitchFamily="34" charset="0"/>
              </a:rPr>
              <a:t>SELECT  </a:t>
            </a:r>
            <a:r>
              <a:rPr lang="en-US" sz="1600" dirty="0" err="1">
                <a:solidFill>
                  <a:schemeClr val="tx1"/>
                </a:solidFill>
                <a:latin typeface="+mj-lt"/>
                <a:cs typeface="Arial" pitchFamily="34" charset="0"/>
              </a:rPr>
              <a:t>student_code</a:t>
            </a:r>
            <a:r>
              <a:rPr lang="en-US" sz="1600" dirty="0">
                <a:solidFill>
                  <a:schemeClr val="tx1"/>
                </a:solidFill>
                <a:latin typeface="+mj-lt"/>
                <a:cs typeface="Arial" pitchFamily="34" charset="0"/>
              </a:rPr>
              <a:t>, </a:t>
            </a:r>
            <a:r>
              <a:rPr lang="en-US" sz="1600" dirty="0" err="1">
                <a:solidFill>
                  <a:schemeClr val="tx1"/>
                </a:solidFill>
                <a:latin typeface="+mj-lt"/>
                <a:cs typeface="Arial" pitchFamily="34" charset="0"/>
              </a:rPr>
              <a:t>student_dob</a:t>
            </a:r>
            <a:endParaRPr lang="en-US" sz="1600" dirty="0">
              <a:solidFill>
                <a:schemeClr val="tx1"/>
              </a:solidFill>
              <a:latin typeface="+mj-lt"/>
              <a:cs typeface="Arial" pitchFamily="34" charset="0"/>
            </a:endParaRPr>
          </a:p>
          <a:p>
            <a:r>
              <a:rPr lang="en-US" sz="1600" dirty="0">
                <a:solidFill>
                  <a:schemeClr val="tx1"/>
                </a:solidFill>
                <a:latin typeface="+mj-lt"/>
                <a:cs typeface="Arial" pitchFamily="34" charset="0"/>
              </a:rPr>
              <a:t>	</a:t>
            </a:r>
            <a:r>
              <a:rPr lang="en-US" sz="1600" dirty="0" smtClean="0">
                <a:solidFill>
                  <a:schemeClr val="tx1"/>
                </a:solidFill>
                <a:latin typeface="+mj-lt"/>
                <a:cs typeface="Arial" pitchFamily="34" charset="0"/>
              </a:rPr>
              <a:t>FROM  </a:t>
            </a:r>
            <a:r>
              <a:rPr lang="en-US" sz="1600" dirty="0" err="1" smtClean="0">
                <a:solidFill>
                  <a:schemeClr val="tx1"/>
                </a:solidFill>
                <a:latin typeface="+mj-lt"/>
                <a:cs typeface="Arial" pitchFamily="34" charset="0"/>
              </a:rPr>
              <a:t>student_master</a:t>
            </a:r>
            <a:r>
              <a:rPr lang="en-US" sz="1600" dirty="0" smtClean="0">
                <a:solidFill>
                  <a:schemeClr val="tx1"/>
                </a:solidFill>
                <a:latin typeface="+mj-lt"/>
                <a:cs typeface="Arial" pitchFamily="34" charset="0"/>
              </a:rPr>
              <a:t>  </a:t>
            </a:r>
          </a:p>
          <a:p>
            <a:r>
              <a:rPr lang="en-US" sz="1600" dirty="0">
                <a:solidFill>
                  <a:schemeClr val="tx1"/>
                </a:solidFill>
                <a:latin typeface="+mj-lt"/>
                <a:cs typeface="Arial" pitchFamily="34" charset="0"/>
              </a:rPr>
              <a:t>	</a:t>
            </a:r>
            <a:r>
              <a:rPr lang="en-US" sz="1600" dirty="0" smtClean="0">
                <a:solidFill>
                  <a:schemeClr val="tx1"/>
                </a:solidFill>
                <a:latin typeface="+mj-lt"/>
                <a:cs typeface="Arial" pitchFamily="34" charset="0"/>
              </a:rPr>
              <a:t>WHERE </a:t>
            </a:r>
            <a:r>
              <a:rPr lang="en-US" sz="1600" dirty="0" err="1">
                <a:solidFill>
                  <a:schemeClr val="tx1"/>
                </a:solidFill>
                <a:latin typeface="+mj-lt"/>
                <a:cs typeface="Arial" pitchFamily="34" charset="0"/>
              </a:rPr>
              <a:t>student_name</a:t>
            </a:r>
            <a:r>
              <a:rPr lang="en-US" sz="1600" dirty="0">
                <a:solidFill>
                  <a:schemeClr val="tx1"/>
                </a:solidFill>
                <a:latin typeface="+mj-lt"/>
                <a:cs typeface="Arial" pitchFamily="34" charset="0"/>
              </a:rPr>
              <a:t> = ‘Sunil’ ;</a:t>
            </a:r>
          </a:p>
          <a:p>
            <a:pPr eaLnBrk="0" hangingPunct="0"/>
            <a:r>
              <a:rPr lang="en-US" sz="1600" dirty="0">
                <a:solidFill>
                  <a:schemeClr val="tx1"/>
                </a:solidFill>
                <a:latin typeface="+mj-lt"/>
              </a:rPr>
              <a:t> </a:t>
            </a:r>
          </a:p>
          <a:p>
            <a:pPr>
              <a:spcBef>
                <a:spcPct val="20000"/>
              </a:spcBef>
            </a:pPr>
            <a:endParaRPr lang="en-US" sz="1600" dirty="0">
              <a:solidFill>
                <a:schemeClr val="tx1"/>
              </a:solidFill>
              <a:latin typeface="+mj-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3.3: SELECT statement Clauses </a:t>
            </a:r>
            <a:br>
              <a:rPr lang="en-US" sz="1200" dirty="0"/>
            </a:br>
            <a:r>
              <a:rPr lang="en-US" dirty="0"/>
              <a:t>Mathematical, Comparison &amp; Logical Operators</a:t>
            </a:r>
          </a:p>
        </p:txBody>
      </p:sp>
      <p:sp>
        <p:nvSpPr>
          <p:cNvPr id="6" name="Content Placeholder 5"/>
          <p:cNvSpPr>
            <a:spLocks noGrp="1"/>
          </p:cNvSpPr>
          <p:nvPr>
            <p:ph idx="1"/>
          </p:nvPr>
        </p:nvSpPr>
        <p:spPr>
          <a:xfrm>
            <a:off x="298516" y="1361416"/>
            <a:ext cx="8845484" cy="4643751"/>
          </a:xfrm>
        </p:spPr>
        <p:txBody>
          <a:bodyPr/>
          <a:lstStyle/>
          <a:p>
            <a:r>
              <a:rPr lang="en-US" dirty="0"/>
              <a:t>Mathematical Operators:</a:t>
            </a:r>
          </a:p>
          <a:p>
            <a:pPr lvl="1"/>
            <a:r>
              <a:rPr lang="en-US" dirty="0"/>
              <a:t>Examples: +, -, *, /</a:t>
            </a:r>
          </a:p>
          <a:p>
            <a:r>
              <a:rPr lang="en-US" dirty="0"/>
              <a:t>Comparison Operators:</a:t>
            </a:r>
          </a:p>
          <a:p>
            <a:endParaRPr lang="en-US" dirty="0"/>
          </a:p>
          <a:p>
            <a:endParaRPr lang="en-US" dirty="0"/>
          </a:p>
          <a:p>
            <a:endParaRPr lang="en-US" dirty="0"/>
          </a:p>
          <a:p>
            <a:endParaRPr lang="en-US" dirty="0"/>
          </a:p>
          <a:p>
            <a:endParaRPr lang="en-US" dirty="0"/>
          </a:p>
          <a:p>
            <a:endParaRPr lang="en-US" dirty="0"/>
          </a:p>
          <a:p>
            <a:endParaRPr lang="en-US" dirty="0" smtClean="0"/>
          </a:p>
          <a:p>
            <a:endParaRPr lang="en-US" dirty="0"/>
          </a:p>
          <a:p>
            <a:r>
              <a:rPr lang="en-US" dirty="0"/>
              <a:t>Logical Operators:</a:t>
            </a:r>
          </a:p>
          <a:p>
            <a:pPr lvl="1"/>
            <a:r>
              <a:rPr lang="en-US" dirty="0"/>
              <a:t>Examples: AND, OR, NOT</a:t>
            </a:r>
          </a:p>
          <a:p>
            <a:endParaRPr lang="en-US" dirty="0"/>
          </a:p>
        </p:txBody>
      </p:sp>
      <p:graphicFrame>
        <p:nvGraphicFramePr>
          <p:cNvPr id="11" name="Group 37"/>
          <p:cNvGraphicFramePr>
            <a:graphicFrameLocks/>
          </p:cNvGraphicFramePr>
          <p:nvPr>
            <p:extLst>
              <p:ext uri="{D42A27DB-BD31-4B8C-83A1-F6EECF244321}">
                <p14:modId xmlns:p14="http://schemas.microsoft.com/office/powerpoint/2010/main" val="466047864"/>
              </p:ext>
            </p:extLst>
          </p:nvPr>
        </p:nvGraphicFramePr>
        <p:xfrm>
          <a:off x="762000" y="2643188"/>
          <a:ext cx="5364163" cy="2576513"/>
        </p:xfrm>
        <a:graphic>
          <a:graphicData uri="http://schemas.openxmlformats.org/drawingml/2006/table">
            <a:tbl>
              <a:tblPr/>
              <a:tblGrid>
                <a:gridCol w="1554163"/>
                <a:gridCol w="3810000"/>
              </a:tblGrid>
              <a:tr h="385763">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lang="en-US" sz="1600" b="1" kern="1200" dirty="0" smtClean="0">
                          <a:solidFill>
                            <a:schemeClr val="tx1"/>
                          </a:solidFill>
                          <a:latin typeface="+mj-lt"/>
                          <a:ea typeface="+mn-ea"/>
                          <a:cs typeface="Arial" pitchFamily="34" charset="0"/>
                        </a:rPr>
                        <a:t>Operator</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lang="en-US" sz="1600" b="1" kern="1200" dirty="0" smtClean="0">
                          <a:solidFill>
                            <a:schemeClr val="tx1"/>
                          </a:solidFill>
                          <a:latin typeface="+mj-lt"/>
                          <a:ea typeface="+mn-ea"/>
                          <a:cs typeface="Arial" pitchFamily="34" charset="0"/>
                        </a:rPr>
                        <a:t>Meaning</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dirty="0" smtClean="0">
                          <a:solidFill>
                            <a:schemeClr val="tx1"/>
                          </a:solidFill>
                          <a:latin typeface="+mj-lt"/>
                          <a:ea typeface="+mn-ea"/>
                          <a:cs typeface="Arial" pitchFamily="34" charset="0"/>
                        </a:rPr>
                        <a: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dirty="0" smtClean="0">
                          <a:solidFill>
                            <a:schemeClr val="tx1"/>
                          </a:solidFill>
                          <a:latin typeface="+mj-lt"/>
                          <a:ea typeface="+mn-ea"/>
                          <a:cs typeface="Arial" pitchFamily="34" charset="0"/>
                        </a:rPr>
                        <a:t>Equal to</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smtClean="0">
                          <a:solidFill>
                            <a:schemeClr val="tx1"/>
                          </a:solidFill>
                          <a:latin typeface="+mj-lt"/>
                          <a:ea typeface="+mn-ea"/>
                          <a:cs typeface="Arial" pitchFamily="34" charset="0"/>
                        </a:rPr>
                        <a:t>&gt;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dirty="0" smtClean="0">
                          <a:solidFill>
                            <a:schemeClr val="tx1"/>
                          </a:solidFill>
                          <a:latin typeface="+mj-lt"/>
                          <a:ea typeface="+mn-ea"/>
                          <a:cs typeface="Arial" pitchFamily="34" charset="0"/>
                        </a:rPr>
                        <a:t>Greater than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smtClean="0">
                          <a:solidFill>
                            <a:schemeClr val="tx1"/>
                          </a:solidFill>
                          <a:latin typeface="+mj-lt"/>
                          <a:ea typeface="+mn-ea"/>
                          <a:cs typeface="Arial" pitchFamily="34" charset="0"/>
                        </a:rPr>
                        <a:t>&gt;=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dirty="0" smtClean="0">
                          <a:solidFill>
                            <a:schemeClr val="tx1"/>
                          </a:solidFill>
                          <a:latin typeface="+mj-lt"/>
                          <a:ea typeface="+mn-ea"/>
                          <a:cs typeface="Arial" pitchFamily="34" charset="0"/>
                        </a:rPr>
                        <a:t>Greater than or Equal to</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smtClean="0">
                          <a:solidFill>
                            <a:schemeClr val="tx1"/>
                          </a:solidFill>
                          <a:latin typeface="+mj-lt"/>
                          <a:ea typeface="+mn-ea"/>
                          <a:cs typeface="Arial" pitchFamily="34" charset="0"/>
                        </a:rPr>
                        <a:t>&lt;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dirty="0" smtClean="0">
                          <a:solidFill>
                            <a:schemeClr val="tx1"/>
                          </a:solidFill>
                          <a:latin typeface="+mj-lt"/>
                          <a:ea typeface="+mn-ea"/>
                          <a:cs typeface="Arial" pitchFamily="34" charset="0"/>
                        </a:rPr>
                        <a:t>Less than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smtClean="0">
                          <a:solidFill>
                            <a:schemeClr val="tx1"/>
                          </a:solidFill>
                          <a:latin typeface="+mj-lt"/>
                          <a:ea typeface="+mn-ea"/>
                          <a:cs typeface="Arial" pitchFamily="34" charset="0"/>
                        </a:rPr>
                        <a:t>&lt;=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dirty="0" smtClean="0">
                          <a:solidFill>
                            <a:schemeClr val="tx1"/>
                          </a:solidFill>
                          <a:latin typeface="+mj-lt"/>
                          <a:ea typeface="+mn-ea"/>
                          <a:cs typeface="Arial" pitchFamily="34" charset="0"/>
                        </a:rPr>
                        <a:t>Less than or Equal to</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dirty="0" smtClean="0">
                          <a:solidFill>
                            <a:schemeClr val="tx1"/>
                          </a:solidFill>
                          <a:latin typeface="+mj-lt"/>
                          <a:ea typeface="+mn-ea"/>
                          <a:cs typeface="Arial" pitchFamily="34" charset="0"/>
                        </a:rPr>
                        <a:t>&lt;&gt;, !=, or ^=</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dirty="0" smtClean="0">
                          <a:solidFill>
                            <a:schemeClr val="tx1"/>
                          </a:solidFill>
                          <a:latin typeface="+mj-lt"/>
                          <a:ea typeface="+mn-ea"/>
                          <a:cs typeface="Arial" pitchFamily="34" charset="0"/>
                        </a:rPr>
                        <a:t>Not Equal to</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3.3: SELECT statement Clauses </a:t>
            </a:r>
            <a:br>
              <a:rPr lang="en-US" sz="1200" dirty="0"/>
            </a:br>
            <a:r>
              <a:rPr lang="en-US" dirty="0"/>
              <a:t>Other Comparison </a:t>
            </a:r>
            <a:r>
              <a:rPr lang="en-US" dirty="0" smtClean="0"/>
              <a:t>Operators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859087813"/>
              </p:ext>
            </p:extLst>
          </p:nvPr>
        </p:nvGraphicFramePr>
        <p:xfrm>
          <a:off x="412750" y="1495425"/>
          <a:ext cx="7848600" cy="4498848"/>
        </p:xfrm>
        <a:graphic>
          <a:graphicData uri="http://schemas.openxmlformats.org/drawingml/2006/table">
            <a:tbl>
              <a:tblPr/>
              <a:tblGrid>
                <a:gridCol w="3216275"/>
                <a:gridCol w="4632325"/>
              </a:tblGrid>
              <a:tr h="30480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lang="en-US" sz="1800" b="1" kern="1200" dirty="0" smtClean="0">
                          <a:solidFill>
                            <a:schemeClr val="tx1"/>
                          </a:solidFill>
                          <a:latin typeface="+mj-lt"/>
                          <a:ea typeface="+mn-ea"/>
                          <a:cs typeface="Arial" pitchFamily="34" charset="0"/>
                        </a:rPr>
                        <a:t>Other Comparison operators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lang="en-US" sz="1800" b="1" kern="1200" dirty="0" smtClean="0">
                          <a:solidFill>
                            <a:schemeClr val="tx1"/>
                          </a:solidFill>
                          <a:latin typeface="+mj-lt"/>
                          <a:ea typeface="+mn-ea"/>
                          <a:cs typeface="Arial" pitchFamily="34" charset="0"/>
                        </a:rPr>
                        <a:t>Description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6516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[NOT] BETWEEN x AND y</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Allows user to express a range.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For example: Searching for numbers BETWEEN 5 and 10. The optional NOT would be used when searching for numbers that are NOT BETWEEN 5 AND 10.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4766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[NOT] IN(</a:t>
                      </a:r>
                      <a:r>
                        <a:rPr lang="en-US" sz="1800" kern="1200" dirty="0" err="1" smtClean="0">
                          <a:solidFill>
                            <a:schemeClr val="tx1"/>
                          </a:solidFill>
                          <a:latin typeface="+mj-lt"/>
                          <a:ea typeface="+mn-ea"/>
                          <a:cs typeface="Arial" pitchFamily="34" charset="0"/>
                        </a:rPr>
                        <a:t>x,y</a:t>
                      </a:r>
                      <a:r>
                        <a:rPr lang="en-US" sz="1800" kern="1200" dirty="0" smtClean="0">
                          <a:solidFill>
                            <a:schemeClr val="tx1"/>
                          </a:solidFill>
                          <a:latin typeface="+mj-lt"/>
                          <a:ea typeface="+mn-ea"/>
                          <a:cs typeface="Arial" pitchFamily="34" charset="0"/>
                        </a:rPr>
                        <a: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Is similar to the OR logical operator. Can search for records which meet at least one condition contained within the parentheses.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For example: </a:t>
                      </a:r>
                      <a:r>
                        <a:rPr lang="en-US" sz="1800" kern="1200" dirty="0" err="1" smtClean="0">
                          <a:solidFill>
                            <a:schemeClr val="tx1"/>
                          </a:solidFill>
                          <a:latin typeface="+mj-lt"/>
                          <a:ea typeface="+mn-ea"/>
                          <a:cs typeface="Arial" pitchFamily="34" charset="0"/>
                        </a:rPr>
                        <a:t>Pubid</a:t>
                      </a:r>
                      <a:r>
                        <a:rPr lang="en-US" sz="1800" kern="1200" dirty="0" smtClean="0">
                          <a:solidFill>
                            <a:schemeClr val="tx1"/>
                          </a:solidFill>
                          <a:latin typeface="+mj-lt"/>
                          <a:ea typeface="+mn-ea"/>
                          <a:cs typeface="Arial" pitchFamily="34" charset="0"/>
                        </a:rPr>
                        <a:t> IN (1, 4, 5), only books with a publisher id of 1, 4, or 5 will be returned.  The optional NOT keyword instructs Oracle to return books not published by Publisher 1, 4, or 5.</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9c6744cef3b63dc926475b7dcd1b685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67ee57ba3d6bba7dddc705dba4695c0f"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26bed2a0-a239-4228-bd8e-b46f54fc12da">Class book</Material_x0020_Type>
    <Category xmlns="26bed2a0-a239-4228-bd8e-b46f54fc12da">Module Artifact</Category>
    <Level xmlns="26bed2a0-a239-4228-bd8e-b46f54fc12da">L1</Level>
    <_Version xmlns="http://schemas.microsoft.com/sharepoint/v3/fields" xsi:nil="true"/>
    <_DCDateModified xmlns="http://schemas.microsoft.com/sharepoint/v3/fields"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C4CAAF-D97E-494E-AE12-3FA6E4585187}"/>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
  <TotalTime>3167</TotalTime>
  <Words>3513</Words>
  <Application>Microsoft Office PowerPoint</Application>
  <PresentationFormat>On-screen Show (4:3)</PresentationFormat>
  <Paragraphs>538</Paragraphs>
  <Slides>34</Slides>
  <Notes>34</Notes>
  <HiddenSlides>2</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1" baseType="lpstr">
      <vt:lpstr>Arial</vt:lpstr>
      <vt:lpstr>Wingdings</vt:lpstr>
      <vt:lpstr>Helvetica Light</vt:lpstr>
      <vt:lpstr>Candara</vt:lpstr>
      <vt:lpstr>Calibri</vt:lpstr>
      <vt:lpstr>2_Corporate Presentation Template (4x3 - Normal)</vt:lpstr>
      <vt:lpstr>think-cell Slide</vt:lpstr>
      <vt:lpstr>DBMS/SQL</vt:lpstr>
      <vt:lpstr>Lesson Objectives</vt:lpstr>
      <vt:lpstr>3.1: The SELECT Statement The Select Statement and Syntax</vt:lpstr>
      <vt:lpstr>3.1: The SELECT Statement Selecting Columns</vt:lpstr>
      <vt:lpstr>3.2: SELECT statement Clauses The WHERE clause</vt:lpstr>
      <vt:lpstr>3.2: SELECT statement Clauses The AS clause</vt:lpstr>
      <vt:lpstr>3.2: SELECT statement Clauses  Character Strings and Dates</vt:lpstr>
      <vt:lpstr>3.3: SELECT statement Clauses  Mathematical, Comparison &amp; Logical Operators</vt:lpstr>
      <vt:lpstr>3.3: SELECT statement Clauses  Other Comparison Operators</vt:lpstr>
      <vt:lpstr>3.3: SELECT statement Clauses  Other Comparison Operators </vt:lpstr>
      <vt:lpstr>3.3: SELECT statement Clauses  BETWEEN … AND Operator</vt:lpstr>
      <vt:lpstr>3.3: SELECT statement Clauses  IN Operator</vt:lpstr>
      <vt:lpstr>3.3: SELECT statement Clauses  LIKE Operator</vt:lpstr>
      <vt:lpstr>3.3: SELECT statement Clauses  ||Operator (Concatenation)</vt:lpstr>
      <vt:lpstr>3.3: SELECT statement Clauses  Logical Operators</vt:lpstr>
      <vt:lpstr>3.3: SELECT statement Clauses  Using AND or OR Clause</vt:lpstr>
      <vt:lpstr>3.3: SELECT statement Clauses  Using NOT Clause</vt:lpstr>
      <vt:lpstr>3.3: SELECT statement Clauses  Treatment of NULL Values</vt:lpstr>
      <vt:lpstr>Operator Precedence</vt:lpstr>
      <vt:lpstr>3.4: SELECT statement Clauses  The DISTINCT clause</vt:lpstr>
      <vt:lpstr>3.5: SELECT statement Clauses  The ORDER BY clause</vt:lpstr>
      <vt:lpstr>3.5: SELECT statement Clauses  Sorting Data</vt:lpstr>
      <vt:lpstr>3.5: SELECT statement Clauses  Sorting Data</vt:lpstr>
      <vt:lpstr>3.6: Tips and Tricks in SELECT Statements Quick Guidelines</vt:lpstr>
      <vt:lpstr>Quick Guidelines</vt:lpstr>
      <vt:lpstr>Quick Guidelines</vt:lpstr>
      <vt:lpstr>Quick Guidelines</vt:lpstr>
      <vt:lpstr>PowerPoint Presentation</vt:lpstr>
      <vt:lpstr>Quick Guidelines</vt:lpstr>
      <vt:lpstr>Quick Guidelines</vt:lpstr>
      <vt:lpstr>Quick Guidelines</vt:lpstr>
      <vt:lpstr>Summary</vt:lpstr>
      <vt:lpstr>Review – Questions</vt:lpstr>
      <vt:lpstr>Review – Questions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Nande, Satyen</cp:lastModifiedBy>
  <cp:revision>175</cp:revision>
  <cp:lastPrinted>2016-08-10T08:33:51Z</cp:lastPrinted>
  <dcterms:created xsi:type="dcterms:W3CDTF">2012-05-18T02:59:15Z</dcterms:created>
  <dcterms:modified xsi:type="dcterms:W3CDTF">2016-08-10T08:40:08Z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