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8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89" autoAdjust="0"/>
  </p:normalViewPr>
  <p:slideViewPr>
    <p:cSldViewPr>
      <p:cViewPr varScale="1">
        <p:scale>
          <a:sx n="56" d="100"/>
          <a:sy n="56" d="100"/>
        </p:scale>
        <p:origin x="1508" y="48"/>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81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979D857-ABDB-4924-8124-48C0353C13A2}" type="datetimeFigureOut">
              <a:rPr lang="en-US" smtClean="0"/>
              <a:pPr/>
              <a:t>3/29/2018</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FE5E0E8D-E4A0-43AF-BAFE-F0DB074B70A4}" type="slidenum">
              <a:rPr lang="en-IN" smtClean="0"/>
              <a:pPr/>
              <a:t>‹#›</a:t>
            </a:fld>
            <a:endParaRPr lang="en-IN"/>
          </a:p>
        </p:txBody>
      </p:sp>
    </p:spTree>
    <p:extLst>
      <p:ext uri="{BB962C8B-B14F-4D97-AF65-F5344CB8AC3E}">
        <p14:creationId xmlns:p14="http://schemas.microsoft.com/office/powerpoint/2010/main" val="1440072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74440" y="582613"/>
            <a:ext cx="3429000"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1146448" y="3626668"/>
            <a:ext cx="3413451" cy="3571900"/>
          </a:xfrm>
          <a:prstGeom prst="rect">
            <a:avLst/>
          </a:prstGeom>
        </p:spPr>
        <p:txBody>
          <a:bodyPr vert="horz" lIns="73152" tIns="36576" rIns="73152" bIns="3657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14"/>
          <p:cNvSpPr>
            <a:spLocks noChangeArrowheads="1"/>
          </p:cNvSpPr>
          <p:nvPr/>
        </p:nvSpPr>
        <p:spPr bwMode="auto">
          <a:xfrm>
            <a:off x="182775" y="144383"/>
            <a:ext cx="4617841" cy="241355"/>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1" dirty="0">
                <a:latin typeface="Arial" panose="020B0604020202020204" pitchFamily="34" charset="0"/>
                <a:cs typeface="Arial" panose="020B0604020202020204" pitchFamily="34" charset="0"/>
              </a:rPr>
              <a:t>OOP	  			Objects and Classes</a:t>
            </a:r>
          </a:p>
        </p:txBody>
      </p:sp>
      <p:sp>
        <p:nvSpPr>
          <p:cNvPr id="9" name="Rectangle 14"/>
          <p:cNvSpPr>
            <a:spLocks noChangeArrowheads="1"/>
          </p:cNvSpPr>
          <p:nvPr/>
        </p:nvSpPr>
        <p:spPr bwMode="auto">
          <a:xfrm>
            <a:off x="2932535" y="7342584"/>
            <a:ext cx="2096665" cy="214314"/>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Page 02-</a:t>
            </a:r>
            <a:fld id="{A3D74188-C569-44F7-8A70-0080D4609F38}"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930424" y="501824"/>
            <a:ext cx="0" cy="695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6713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1062038" y="582613"/>
            <a:ext cx="3886200" cy="2914650"/>
          </a:xfrm>
        </p:spPr>
      </p:sp>
      <p:sp>
        <p:nvSpPr>
          <p:cNvPr id="11" name="Notes Placeholder 10"/>
          <p:cNvSpPr>
            <a:spLocks noGrp="1"/>
          </p:cNvSpPr>
          <p:nvPr>
            <p:ph type="body" idx="1"/>
          </p:nvPr>
        </p:nvSpPr>
        <p:spPr>
          <a:xfrm>
            <a:off x="1117373" y="3626668"/>
            <a:ext cx="3773491" cy="35719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Autofit/>
          </a:bodyPr>
          <a:lstStyle/>
          <a:p>
            <a:r>
              <a:rPr lang="en-US" sz="950" dirty="0"/>
              <a:t>What is a Class?</a:t>
            </a:r>
          </a:p>
          <a:p>
            <a:r>
              <a:rPr lang="en-US" sz="950" dirty="0"/>
              <a:t>Classes describe objects that share characteristics, methods, relationships, and semantics. Each class has a name, attributes (its values determine state of an object), and operations (which provides the behavior for the object).</a:t>
            </a:r>
          </a:p>
          <a:p>
            <a:r>
              <a:rPr lang="en-US" sz="950" dirty="0"/>
              <a:t>What is the relationship between objects and classes? </a:t>
            </a:r>
          </a:p>
          <a:p>
            <a:pPr lvl="1"/>
            <a:r>
              <a:rPr lang="en-US" sz="950" dirty="0"/>
              <a:t>What exists in real world is objects. When we classify these objects on the basis of commonality of structure and behavior, what we get are classes. Classes are “logical”, they don’t really exist in real world. While writing software programs, it is the classes that get defined first. These classes serve as a blueprint from which objects are created.</a:t>
            </a:r>
          </a:p>
          <a:p>
            <a:pPr lvl="1"/>
            <a:r>
              <a:rPr lang="en-US" sz="950" dirty="0"/>
              <a:t>For example: In the example shown in the slide, there may be thousands of bank customers all having same set of attributes (i.e., Name, Address, Email-ID, </a:t>
            </a:r>
            <a:r>
              <a:rPr lang="en-US" sz="950" dirty="0" err="1"/>
              <a:t>TelNumber</a:t>
            </a:r>
            <a:r>
              <a:rPr lang="en-US" sz="950" dirty="0"/>
              <a:t>). Each customer is created from the same set of blueprints, and therefore contains the same attributes. Similarly, there can be thousands of Bank Accounts instantiated from the same “Account” class!</a:t>
            </a:r>
          </a:p>
          <a:p>
            <a:pPr lvl="1"/>
            <a:r>
              <a:rPr lang="en-US" sz="950" dirty="0"/>
              <a:t>In terms of Object-Oriented technology, we say that these customers are all  “instances” of the “class of objects” known as Customer. A “class” is the blueprint from which individual “objects” are created. </a:t>
            </a:r>
          </a:p>
          <a:p>
            <a:endParaRPr lang="en-IN" sz="95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To help identify potential classes, their attributes and their operations, watch out for the nouns and verbs of the problem statement. A Noun having a well defined structure and </a:t>
            </a:r>
            <a:r>
              <a:rPr lang="en-US" dirty="0" err="1"/>
              <a:t>behaviour</a:t>
            </a:r>
            <a:r>
              <a:rPr lang="en-US" dirty="0"/>
              <a:t>, which can be a standalone entity, is a potential class. Nouns which cannot be a stand alone entity but point to properties or characteristics of something could be potential attributes. And finally, verbs describing what could be “done” are potential operations of the class.</a:t>
            </a:r>
          </a:p>
          <a:p>
            <a:r>
              <a:rPr lang="en-US" dirty="0"/>
              <a:t>In the example here, note that all nouns and verbs are underlined. Potential Classes could be Customer, Account, Savings Account, Current Account. Potential Attributes (of Account Class) could be Account Number and Account Balance. Potential operations (of Account Class) could be deposit and withdraw.</a:t>
            </a:r>
          </a:p>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	</a:t>
            </a:r>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Getting into Details – Class Attribute and Operation:</a:t>
            </a:r>
          </a:p>
          <a:p>
            <a:r>
              <a:rPr lang="en-US" dirty="0"/>
              <a:t>A class has named properties, which are attributes of the class. An attribute would be of a specific type. At runtime, an object will have associated values for each of its attributes.</a:t>
            </a:r>
          </a:p>
          <a:p>
            <a:r>
              <a:rPr lang="en-US" dirty="0"/>
              <a:t>A class can have several operations. An operation is an implementation of a service that can be requested from an object.</a:t>
            </a:r>
          </a:p>
          <a:p>
            <a:r>
              <a:rPr lang="en-US" dirty="0"/>
              <a:t>When an operation of an object has to be invoked by another object, it passes a “message” to the object. Messages would correspond to the operation name.</a:t>
            </a:r>
          </a:p>
          <a:p>
            <a:endParaRPr lang="en-US" dirty="0"/>
          </a:p>
          <a:p>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Getting into Details – Access Modifiers:</a:t>
            </a:r>
          </a:p>
          <a:p>
            <a:r>
              <a:rPr lang="en-US" dirty="0"/>
              <a:t>Access Modifiers specify how members of a class will be accessible. OOP supports the following three types of access modifiers:</a:t>
            </a:r>
          </a:p>
          <a:p>
            <a:pPr lvl="1"/>
            <a:r>
              <a:rPr lang="en-US" dirty="0"/>
              <a:t> Public means accessible to all. An object can access the public variable outside its own class.</a:t>
            </a:r>
          </a:p>
          <a:p>
            <a:pPr lvl="1"/>
            <a:r>
              <a:rPr lang="en-US" dirty="0"/>
              <a:t> Private means accessible only to the own class. An object can access the private variable only in its own class.</a:t>
            </a:r>
          </a:p>
          <a:p>
            <a:pPr lvl="1"/>
            <a:r>
              <a:rPr lang="en-US" dirty="0"/>
              <a:t> Protected means accessible to own class and its subclass. An object can access the protected variable only in its own class or its subclass. Concept of subclass is discussed later.</a:t>
            </a:r>
          </a:p>
          <a:p>
            <a:endParaRPr lang="en-US" dirty="0"/>
          </a:p>
          <a:p>
            <a:r>
              <a:rPr lang="en-US" dirty="0"/>
              <a:t>Information Hiding means hiding all the details of an object that do not contribute to its essential characteristics. To this end, access modifiers help to restrict the accessibility to attributes and operations</a:t>
            </a:r>
            <a:r>
              <a:rPr lang="en-US" sz="1100" dirty="0"/>
              <a:t>. </a:t>
            </a:r>
          </a:p>
          <a:p>
            <a:endParaRPr lang="en-IN" sz="11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Getting into Details – Access an attribute or an operation:</a:t>
            </a:r>
          </a:p>
          <a:p>
            <a:r>
              <a:rPr lang="en-US" dirty="0"/>
              <a:t>To access members, a dot operator is used against the corresponding Account object. </a:t>
            </a:r>
            <a:br>
              <a:rPr lang="en-US" dirty="0"/>
            </a:br>
            <a:r>
              <a:rPr lang="en-US" dirty="0"/>
              <a:t>For example: If </a:t>
            </a:r>
            <a:r>
              <a:rPr lang="en-US" dirty="0" err="1"/>
              <a:t>MyAccount</a:t>
            </a:r>
            <a:r>
              <a:rPr lang="en-US" dirty="0"/>
              <a:t> is an object of Account type, to display the details of this object, we would specify </a:t>
            </a:r>
            <a:r>
              <a:rPr lang="en-US" dirty="0" err="1"/>
              <a:t>MyAccount.displayAccountDetails</a:t>
            </a:r>
            <a:r>
              <a:rPr lang="en-US" dirty="0"/>
              <a:t>(). </a:t>
            </a:r>
          </a:p>
          <a:p>
            <a:r>
              <a:rPr lang="en-US" dirty="0"/>
              <a:t>From where an attribute or operation can be accessed depends on the access modifiers. For </a:t>
            </a:r>
            <a:r>
              <a:rPr lang="en-US" dirty="0" err="1"/>
              <a:t>eg</a:t>
            </a:r>
            <a:r>
              <a:rPr lang="en-US" dirty="0"/>
              <a:t>. if the Account Class had a private operation for calculating interest, this operation can only be invoked from within another operation of the same class. Both attributes of the Account Class are private here, which means they are not accessible from outside this class.</a:t>
            </a:r>
          </a:p>
          <a:p>
            <a:endParaRPr lang="en-US" dirty="0"/>
          </a:p>
          <a:p>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Getting into Details – Constructors and Destructors:</a:t>
            </a:r>
          </a:p>
          <a:p>
            <a:r>
              <a:rPr lang="en-US" dirty="0"/>
              <a:t>Objects are created using Constructors. The Constructors are special member functions of the class that share the same name as that of the class. When objects are created, memory is set aside for them. The attribute values of objects may be initialized, if needed. A class may have multiple constructors since we may want objects to be created and attributes initiated in various ways. The constructor that takes no parameters is a default constructor, while constructors that take 1 or more parameters are the parameterized constructors.</a:t>
            </a:r>
          </a:p>
          <a:p>
            <a:endParaRPr lang="en-US" dirty="0"/>
          </a:p>
          <a:p>
            <a:r>
              <a:rPr lang="en-US" dirty="0"/>
              <a:t>When objects are no longer needed, Destructors come into play. The most common use of destructors is to de-allocate memory that was allocated for the object by the Constructor.  There can be only 1 destructor for a class. The destructor name is same as class name, and preceded with tilde (~) sign. </a:t>
            </a:r>
            <a:r>
              <a:rPr lang="en-US" dirty="0" err="1"/>
              <a:t>Eg</a:t>
            </a:r>
            <a:r>
              <a:rPr lang="en-US" dirty="0"/>
              <a:t>. ~Account().</a:t>
            </a:r>
          </a:p>
          <a:p>
            <a:endParaRPr lang="en-IN" sz="11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Getting into Details – Attribute Types:</a:t>
            </a:r>
          </a:p>
          <a:p>
            <a:r>
              <a:rPr lang="en-US" dirty="0"/>
              <a:t>Local variables: These are variables declared within a function, or method, or any block of code, and the arguments passed to a function. They are not accessible outside the block in which they are defined.</a:t>
            </a:r>
          </a:p>
          <a:p>
            <a:r>
              <a:rPr lang="en-US" dirty="0"/>
              <a:t>Instance variables: These are declared as a part of class. We have seen examples of such variables earlier – </a:t>
            </a:r>
            <a:r>
              <a:rPr lang="en-US" dirty="0" err="1"/>
              <a:t>AccountNumber</a:t>
            </a:r>
            <a:r>
              <a:rPr lang="en-US" dirty="0"/>
              <a:t>, Balance, etc. These are accessible by all the functions written within the class. </a:t>
            </a:r>
          </a:p>
          <a:p>
            <a:r>
              <a:rPr lang="en-US" dirty="0"/>
              <a:t>Class variables: They are also called Static variables. (This will be covered in detail later) Such variables are useful when all the objects of the same class need to share a common item of information.</a:t>
            </a:r>
          </a:p>
          <a:p>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1062038" y="582613"/>
            <a:ext cx="3886200" cy="2914650"/>
          </a:xfrm>
        </p:spPr>
      </p:sp>
      <p:sp>
        <p:nvSpPr>
          <p:cNvPr id="9" name="Notes Placeholder 8"/>
          <p:cNvSpPr>
            <a:spLocks noGrp="1"/>
          </p:cNvSpPr>
          <p:nvPr>
            <p:ph type="body" idx="1"/>
          </p:nvPr>
        </p:nvSpPr>
        <p:spPr>
          <a:xfrm>
            <a:off x="1074440" y="3598168"/>
            <a:ext cx="3816424" cy="35719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
        <p:nvSpPr>
          <p:cNvPr id="5" name="TextBox 4"/>
          <p:cNvSpPr txBox="1"/>
          <p:nvPr/>
        </p:nvSpPr>
        <p:spPr>
          <a:xfrm>
            <a:off x="66328" y="1077888"/>
            <a:ext cx="792088" cy="1815882"/>
          </a:xfrm>
          <a:prstGeom prst="rect">
            <a:avLst/>
          </a:prstGeom>
          <a:noFill/>
        </p:spPr>
        <p:txBody>
          <a:bodyPr wrap="square" rtlCol="0">
            <a:spAutoFit/>
          </a:bodyPr>
          <a:lstStyle/>
          <a:p>
            <a:pPr marL="228600" indent="-228600">
              <a:buFont typeface="+mj-lt"/>
              <a:buAutoNum type="arabicPeriod"/>
            </a:pPr>
            <a:endParaRPr lang="en-US" sz="800" dirty="0">
              <a:latin typeface="Candara" panose="020E0502030303020204" pitchFamily="34" charset="0"/>
            </a:endParaRPr>
          </a:p>
          <a:p>
            <a:r>
              <a:rPr lang="en-US" sz="800" dirty="0">
                <a:latin typeface="Candara" panose="020E0502030303020204" pitchFamily="34" charset="0"/>
              </a:rPr>
              <a:t>Answers to Review Questions</a:t>
            </a:r>
          </a:p>
          <a:p>
            <a:endParaRPr lang="en-US" sz="800" dirty="0"/>
          </a:p>
          <a:p>
            <a:r>
              <a:rPr lang="en-US" sz="800" dirty="0"/>
              <a:t>Question 1: </a:t>
            </a:r>
            <a:r>
              <a:rPr lang="en-US" sz="800" dirty="0" err="1"/>
              <a:t>Behaviour</a:t>
            </a:r>
            <a:endParaRPr lang="en-US" sz="800" dirty="0"/>
          </a:p>
          <a:p>
            <a:endParaRPr lang="en-US" sz="800" dirty="0"/>
          </a:p>
          <a:p>
            <a:r>
              <a:rPr lang="en-US" sz="800" dirty="0"/>
              <a:t>Question 2: True</a:t>
            </a:r>
          </a:p>
          <a:p>
            <a:endParaRPr lang="en-US" sz="800" dirty="0"/>
          </a:p>
          <a:p>
            <a:r>
              <a:rPr lang="en-US" sz="800" dirty="0"/>
              <a:t>Question 3: Static</a:t>
            </a:r>
          </a:p>
          <a:p>
            <a:endParaRPr lang="en-US" sz="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Clues. 14 rows (1-14) , 11 Cols (1-11), (</a:t>
            </a:r>
            <a:r>
              <a:rPr lang="en-US" dirty="0" err="1"/>
              <a:t>Row,Col</a:t>
            </a:r>
            <a:r>
              <a:rPr lang="en-US" dirty="0"/>
              <a:t>) Combination</a:t>
            </a:r>
          </a:p>
          <a:p>
            <a:r>
              <a:rPr lang="en-US" dirty="0"/>
              <a:t>Across:</a:t>
            </a:r>
          </a:p>
          <a:p>
            <a:r>
              <a:rPr lang="en-US" dirty="0"/>
              <a:t>1-1: Objects attributes can be initialized using this special function (11)</a:t>
            </a:r>
          </a:p>
          <a:p>
            <a:r>
              <a:rPr lang="en-US" dirty="0"/>
              <a:t>8-1: A contract is a ________ type of an entity (10)</a:t>
            </a:r>
          </a:p>
          <a:p>
            <a:r>
              <a:rPr lang="en-US" dirty="0"/>
              <a:t>12-1: This data is allocated once and shared among all object instances of the same type(6)</a:t>
            </a:r>
          </a:p>
          <a:p>
            <a:r>
              <a:rPr lang="en-US" dirty="0"/>
              <a:t>14-2: Named property of a class that describes a range of values. (9)</a:t>
            </a:r>
          </a:p>
          <a:p>
            <a:endParaRPr lang="en-US" dirty="0"/>
          </a:p>
          <a:p>
            <a:r>
              <a:rPr lang="en-US" dirty="0"/>
              <a:t>Below:</a:t>
            </a:r>
          </a:p>
          <a:p>
            <a:r>
              <a:rPr lang="en-US" dirty="0"/>
              <a:t>1-2: Implementation of a service (9)</a:t>
            </a:r>
          </a:p>
          <a:p>
            <a:r>
              <a:rPr lang="en-US" dirty="0"/>
              <a:t>1-4: This describes the possible conditions that an object may be in (5)</a:t>
            </a:r>
          </a:p>
          <a:p>
            <a:r>
              <a:rPr lang="en-US" dirty="0"/>
              <a:t>1-8: Blue print of an object (5)</a:t>
            </a:r>
          </a:p>
          <a:p>
            <a:r>
              <a:rPr lang="en-US" dirty="0"/>
              <a:t>7-5: Operations the object can perform (8)</a:t>
            </a:r>
          </a:p>
          <a:p>
            <a:endParaRPr lang="en-IN" dirty="0"/>
          </a:p>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a:t>
            </a:r>
          </a:p>
          <a:p>
            <a:r>
              <a:rPr lang="en-US" dirty="0"/>
              <a:t>An object in the real-world, can be physical, conceptual, or a software entity. We come across so many objects in the real world. In fact, everything can be considered as an object - a person, a pen, a vehicle, a book, etc. Essentially these are all tangible things that exist, can be felt, or can be destroyed.</a:t>
            </a:r>
          </a:p>
          <a:p>
            <a:r>
              <a:rPr lang="en-US" dirty="0"/>
              <a:t>However, there could be other entities which may not be considered as objects in the real world, like an account or a contract, or a set of business charts, or a linked list since they are “intangible” or “conceptual”. Nevertheless, they also have a well defined structure and behavior, and hence are treated as objects in the software domain.</a:t>
            </a:r>
          </a:p>
          <a:p>
            <a:endParaRPr lang="en-IN" dirty="0"/>
          </a:p>
          <a:p>
            <a:r>
              <a:rPr lang="en-IN" dirty="0"/>
              <a:t>Example</a:t>
            </a:r>
            <a:r>
              <a:rPr lang="en-IN" baseline="0" dirty="0"/>
              <a:t>s of tangible entities</a:t>
            </a:r>
          </a:p>
          <a:p>
            <a:r>
              <a:rPr lang="en-IN" baseline="0" dirty="0"/>
              <a:t>Person, Pen, Vehicle</a:t>
            </a:r>
          </a:p>
          <a:p>
            <a:endParaRPr lang="en-IN" baseline="0" dirty="0"/>
          </a:p>
          <a:p>
            <a:r>
              <a:rPr lang="en-IN" baseline="0" dirty="0"/>
              <a:t>Examples of intangible entities</a:t>
            </a:r>
          </a:p>
          <a:p>
            <a:r>
              <a:rPr lang="en-IN" baseline="0" dirty="0"/>
              <a:t>Account, Contract, Business Charts</a:t>
            </a:r>
          </a:p>
          <a:p>
            <a:endParaRPr lang="en-IN" baseline="0" dirty="0"/>
          </a:p>
          <a:p>
            <a:r>
              <a:rPr lang="en-IN" baseline="0" dirty="0"/>
              <a:t>Examples of software entities </a:t>
            </a:r>
          </a:p>
          <a:p>
            <a:r>
              <a:rPr lang="en-IN" baseline="0" dirty="0"/>
              <a:t>Database Management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a:t>Remember the scenario from Banking System? “</a:t>
            </a:r>
            <a:r>
              <a:rPr lang="en-US" sz="1100" dirty="0" err="1"/>
              <a:t>Geetha</a:t>
            </a:r>
            <a:r>
              <a:rPr lang="en-US" sz="1100" dirty="0"/>
              <a:t>” and “Mahesh” from our example of Banking System are entities in the Real World. These would get mapped into corresponding objects in the software world. So in our OO application, we will have an object corresponding to “</a:t>
            </a:r>
            <a:r>
              <a:rPr lang="en-US" sz="1100" dirty="0" err="1"/>
              <a:t>Geetha</a:t>
            </a:r>
            <a:r>
              <a:rPr lang="en-US" sz="1100" dirty="0"/>
              <a:t>” and another object corresponding to “Mahesh”. Similarly, we would have objects corresponding to </a:t>
            </a:r>
            <a:r>
              <a:rPr lang="en-US" sz="1100" dirty="0" err="1"/>
              <a:t>Geetha’s</a:t>
            </a:r>
            <a:r>
              <a:rPr lang="en-US" sz="1100" dirty="0"/>
              <a:t> Savings Account, </a:t>
            </a:r>
            <a:r>
              <a:rPr lang="en-US" sz="1100" dirty="0" err="1"/>
              <a:t>Geetha’s</a:t>
            </a:r>
            <a:r>
              <a:rPr lang="en-US" sz="1100" dirty="0"/>
              <a:t> Current Account as well as Mahesh’s Current Account.</a:t>
            </a:r>
          </a:p>
          <a:p>
            <a:r>
              <a:rPr lang="en-US" sz="1100" dirty="0"/>
              <a:t>Typically objects could correspond to following</a:t>
            </a:r>
          </a:p>
          <a:p>
            <a:r>
              <a:rPr lang="en-US" sz="1100" dirty="0"/>
              <a:t>Roles played by people interacting with system (Like </a:t>
            </a:r>
            <a:r>
              <a:rPr lang="en-US" sz="1100" dirty="0" err="1"/>
              <a:t>Geetha</a:t>
            </a:r>
            <a:r>
              <a:rPr lang="en-US" sz="1100" dirty="0"/>
              <a:t> and Mahesh who are “Customer” objects)</a:t>
            </a:r>
          </a:p>
          <a:p>
            <a:r>
              <a:rPr lang="en-US" sz="1100" dirty="0"/>
              <a:t>Structures used for storing and processing data (Like Account objects for </a:t>
            </a:r>
            <a:r>
              <a:rPr lang="en-US" sz="1100" dirty="0" err="1"/>
              <a:t>Geetha</a:t>
            </a:r>
            <a:r>
              <a:rPr lang="en-US" sz="1100" dirty="0"/>
              <a:t> and Mahesh)</a:t>
            </a:r>
          </a:p>
          <a:p>
            <a:r>
              <a:rPr lang="en-US" sz="1100" dirty="0"/>
              <a:t>Other systems or devices interacting with system (Like Utility Payment System that can be accessed from Bank System)</a:t>
            </a:r>
          </a:p>
          <a:p>
            <a:r>
              <a:rPr lang="en-US" sz="1100" dirty="0"/>
              <a:t>Events and entities of the system (Like a transaction or a account status report)</a:t>
            </a:r>
          </a:p>
          <a:p>
            <a:endParaRPr lang="en-IN" sz="11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a:t>Each object is characterized by identity, state, and behavior. </a:t>
            </a:r>
          </a:p>
          <a:p>
            <a:pPr lvl="1"/>
            <a:r>
              <a:rPr lang="en-US" sz="1100" dirty="0"/>
              <a:t>Identity: Two books of same title are still two different books  - they are two instances of a “book” which happen to have similar properties, just as there will be two copies if they existed in the library. The identity of one is to be distinguished from the other.</a:t>
            </a:r>
          </a:p>
          <a:p>
            <a:pPr lvl="1"/>
            <a:r>
              <a:rPr lang="en-US" sz="1100" dirty="0"/>
              <a:t>State: It is one of the possible conditions that an object may be in. It is indicated by the set of values that each of its attributes possesses. </a:t>
            </a:r>
            <a:br>
              <a:rPr lang="en-US" sz="1100" dirty="0"/>
            </a:br>
            <a:r>
              <a:rPr lang="en-US" sz="1100" dirty="0"/>
              <a:t>For example: An account object may be in an active or suspended state depending on the balance that it possesses.</a:t>
            </a:r>
          </a:p>
          <a:p>
            <a:pPr lvl="1"/>
            <a:r>
              <a:rPr lang="en-US" sz="1100" dirty="0"/>
              <a:t>Behavior: It is what an object does when it receives instructions. For example: Deposit or withdrawal that occurs against an account object.</a:t>
            </a:r>
          </a:p>
          <a:p>
            <a:endParaRPr lang="en-IN" sz="11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 – Object State:</a:t>
            </a:r>
          </a:p>
          <a:p>
            <a:r>
              <a:rPr lang="en-US" dirty="0"/>
              <a:t>The current state of an object is defined by the set of values of its attributes and the links that the object has with other objects.</a:t>
            </a:r>
          </a:p>
          <a:p>
            <a:r>
              <a:rPr lang="en-US" dirty="0"/>
              <a:t>The current state of an object is said to have changed, if one or more attribute values change. The object remains in control of how the outside world is allowed to use it:</a:t>
            </a:r>
          </a:p>
          <a:p>
            <a:pPr lvl="1"/>
            <a:r>
              <a:rPr lang="en-US" dirty="0"/>
              <a:t>by assigning a state (e.g., account number, Account type, balance) to itself, and </a:t>
            </a:r>
          </a:p>
          <a:p>
            <a:pPr lvl="1"/>
            <a:r>
              <a:rPr lang="en-US" dirty="0"/>
              <a:t>by providing methods for changing that state </a:t>
            </a:r>
          </a:p>
          <a:p>
            <a:endParaRPr lang="en-US" dirty="0"/>
          </a:p>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The </a:t>
            </a:r>
            <a:r>
              <a:rPr lang="en-US" dirty="0" err="1"/>
              <a:t>behaviour</a:t>
            </a:r>
            <a:r>
              <a:rPr lang="en-US" dirty="0"/>
              <a:t> of an object in terms of how an object responds, depends on state of object. If the bank has a business rule on the minimum account balance, then an operation such as withdrawal will not be permitted if the balance is less than what is permitted. </a:t>
            </a:r>
          </a:p>
          <a:p>
            <a:endParaRPr lang="en-US" dirty="0"/>
          </a:p>
          <a:p>
            <a:r>
              <a:rPr lang="en-US" dirty="0"/>
              <a:t>At any point, an object will be in a single state. As such, any new combination of attribute values would imply a new state for an object. That means there could be infinitely many states for each object. Should we consider each of these states?? Well No! We only need to consider the object states which will have an impact on the </a:t>
            </a:r>
            <a:r>
              <a:rPr lang="en-US" dirty="0" err="1"/>
              <a:t>behaviour</a:t>
            </a:r>
            <a:r>
              <a:rPr lang="en-US" dirty="0"/>
              <a:t> of the object.</a:t>
            </a:r>
          </a:p>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 – Object Behavior:</a:t>
            </a:r>
          </a:p>
          <a:p>
            <a:r>
              <a:rPr lang="en-US" dirty="0"/>
              <a:t>Behavior is what an object does on receiving a set of instructions. Object behavior is represented by the operations that the object can perform. </a:t>
            </a:r>
          </a:p>
          <a:p>
            <a:r>
              <a:rPr lang="en-US" dirty="0"/>
              <a:t>For example: A Bank ATM object will have operations such as withdraw, print transactions, swipe card, and so on. A bicycle object may have operations such as change gear, change speed, and so on.</a:t>
            </a:r>
          </a:p>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 – Object Identity:</a:t>
            </a:r>
          </a:p>
          <a:p>
            <a:r>
              <a:rPr lang="en-US" dirty="0"/>
              <a:t>Two accounts may possess same attributes like type, balance, etc. Yet these two accounts have separate distinct identities. One account could be mine, and the other could be yours.</a:t>
            </a:r>
          </a:p>
          <a:p>
            <a:r>
              <a:rPr lang="en-US" dirty="0"/>
              <a:t>Although objects may share the same state (attributes and relationships), they are separate and independent objects with their own “unique identity”.</a:t>
            </a:r>
          </a:p>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45479422"/>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2813705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9296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104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69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52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329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73F897EB-51D9-45D2-AC6F-A31AAE0D1DF8}"/>
              </a:ext>
            </a:extLst>
          </p:cNvPr>
          <p:cNvPicPr>
            <a:picLocks noChangeAspect="1"/>
          </p:cNvPicPr>
          <p:nvPr userDrawn="1"/>
        </p:nvPicPr>
        <p:blipFill rotWithShape="1">
          <a:blip r:embed="rId9">
            <a:extLst>
              <a:ext uri="{96DAC541-7B7A-43D3-8B79-37D633B846F1}">
                <asvg:svgBlip xmlns:asvg="http://schemas.microsoft.com/office/drawing/2016/SVG/main"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628852791"/>
      </p:ext>
    </p:extLst>
  </p:cSld>
  <p:clrMap bg1="lt1" tx1="dk1" bg2="lt2" tx2="dk2" accent1="accent1" accent2="accent2" accent3="accent3" accent4="accent4" accent5="accent5" accent6="accent6" hlink="hlink" folHlink="folHlink"/>
  <p:sldLayoutIdLst>
    <p:sldLayoutId id="2147483691" r:id="rId1"/>
    <p:sldLayoutId id="2147483697" r:id="rId2"/>
    <p:sldLayoutId id="2147483698" r:id="rId3"/>
    <p:sldLayoutId id="2147483699" r:id="rId4"/>
    <p:sldLayoutId id="2147483700" r:id="rId5"/>
    <p:sldLayoutId id="2147483701" r:id="rId6"/>
    <p:sldLayoutId id="2147483702" r:id="rId7"/>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just" defTabSz="685800" rtl="0" eaLnBrk="1" latinLnBrk="0" hangingPunct="1">
        <a:lnSpc>
          <a:spcPct val="10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just" defTabSz="685800" rtl="0" eaLnBrk="1" latinLnBrk="0" hangingPunct="1">
        <a:lnSpc>
          <a:spcPct val="10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just" defTabSz="685800" rtl="0" eaLnBrk="1" latinLnBrk="0" hangingPunct="1">
        <a:lnSpc>
          <a:spcPct val="10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just" defTabSz="685800" rtl="0" eaLnBrk="1" latinLnBrk="0" hangingPunct="1">
        <a:lnSpc>
          <a:spcPct val="10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just" defTabSz="685800" rtl="0" eaLnBrk="1" latinLnBrk="0" hangingPunct="1">
        <a:lnSpc>
          <a:spcPct val="10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0.wmf"/><Relationship Id="rId7" Type="http://schemas.openxmlformats.org/officeDocument/2006/relationships/image" Target="../media/image12.jpeg"/><Relationship Id="rId12"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images.wordpressapi.com/twodim-array.png" TargetMode="External"/><Relationship Id="rId11" Type="http://schemas.openxmlformats.org/officeDocument/2006/relationships/hyperlink" Target="http://www.google.co.in/imgres?imgurl=http://1.bp.blogspot.com/_DRkArLcWOn4/Sf9PROAv7cI/AAAAAAAAAPA/QoiKjVoAQ9I/s320/bank_account_1.jpg&amp;imgrefurl=http://targe8.blogspot.com/2009/05/secret-bank-accounts.html&amp;usg=__0IFP0NrO67p71W_buYZlqYqrBwY=&amp;h=251&amp;w=250&amp;sz=24&amp;hl=en&amp;start=6&amp;zoom=1&amp;tbnid=rMjdbLquKUTjTM:&amp;tbnh=111&amp;tbnw=111&amp;ei=83e-TdG5MYyqrAesp-iZBw&amp;prev=/search?q=bank+account&amp;hl=en&amp;gbv=2&amp;tbm=isch&amp;itbs=1" TargetMode="External"/><Relationship Id="rId5" Type="http://schemas.openxmlformats.org/officeDocument/2006/relationships/image" Target="../media/image11.jpeg"/><Relationship Id="rId10" Type="http://schemas.openxmlformats.org/officeDocument/2006/relationships/image" Target="../media/image14.jpeg"/><Relationship Id="rId4" Type="http://schemas.openxmlformats.org/officeDocument/2006/relationships/hyperlink" Target="http://www.google.co.in/imgres?imgurl=http://www.makemoneyonline-guide.com/wp-content/uploads/2009/02/business-chart-going-up.jpg&amp;imgrefurl=http://www.makemoneyonline-guide.com/make-money-online/ways-gain-traffic/&amp;usg=__a-MO8PaWcjr1Rwfbb9zxxMeYId0=&amp;h=380&amp;w=380&amp;sz=39&amp;hl=en&amp;start=2&amp;zoom=1&amp;tbnid=OgH40GFZHty8VM:&amp;tbnh=123&amp;tbnw=123&amp;ei=nne-TanMOYq8rAfqtOCZBw&amp;prev=/search?q=business+chart&amp;hl=en&amp;gbv=2&amp;tbm=isch&amp;itbs=1" TargetMode="External"/><Relationship Id="rId9" Type="http://schemas.openxmlformats.org/officeDocument/2006/relationships/hyperlink" Target="http://images.google.co.in/imgres?imgurl=http://upload.wikimedia.org/wikipedia/commons/c/ca/Doubly_linked_list.png&amp;imgrefurl=http://commons.wikimedia.org/wiki/File:Doubly_linked_list.png&amp;usg=__Pte0hDh3rwTxGcj5pDzbuKirdh8=&amp;h=295&amp;w=915&amp;sz=4&amp;hl=en&amp;start=7&amp;tbnid=vUnSsGWBlxucYM:&amp;tbnh=47&amp;tbnw=147&amp;prev=/images?q=linked+list&amp;gbv=2&amp;hl=e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6.wmf"/><Relationship Id="rId7" Type="http://schemas.openxmlformats.org/officeDocument/2006/relationships/hyperlink" Target="http://www.google.co.in/imgres?imgurl=http://www.wilesforsheriff.com/wp-content/uploads/2010/01/Current-Account-Premium_tcm17-16511.jpg&amp;imgrefurl=http://www.wilesforsheriff.com/accounting/current-accounts-meeting-the-needs-of-businessmen/&amp;usg=__l5A6Rz1JHrRV8CNjLpPWyY-0JVM=&amp;h=224&amp;w=287&amp;sz=43&amp;hl=en&amp;start=1&amp;zoom=1&amp;tbnid=3hYbDhyRHejFYM:&amp;tbnh=90&amp;tbnw=115&amp;ei=Wo6-Tf6YPMPsrQel3_y1Bw&amp;prev=/search?q=Current+Account&amp;hl=en&amp;gbv=2&amp;tbm=isch&amp;itbs=1"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hyperlink" Target="http://www.google.co.in/imgres?imgurl=http://static.wix.com/media/aa3ecd1b1238a0c66123aca4859bf760.wix_mp&amp;imgrefurl=http://www.wix.com/ecobanks/plc&amp;usg=__9eRRPtdJiQTL8n6qKaLWa7ZSsAg=&amp;h=305&amp;w=285&amp;sz=24&amp;hl=en&amp;start=6&amp;zoom=1&amp;tbnid=7JZO2eOANX11sM:&amp;tbnh=116&amp;tbnw=108&amp;ei=OY6-TaidJMbVrQeInfGlBw&amp;prev=/search?q=Savings+Account&amp;hl=en&amp;gbv=2&amp;tbm=isch&amp;itbs=1" TargetMode="Externa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Object-Oriented Programming</a:t>
            </a:r>
          </a:p>
        </p:txBody>
      </p:sp>
      <p:sp>
        <p:nvSpPr>
          <p:cNvPr id="3" name="Subtitle 2"/>
          <p:cNvSpPr>
            <a:spLocks noGrp="1"/>
          </p:cNvSpPr>
          <p:nvPr>
            <p:ph type="subTitle" idx="1"/>
          </p:nvPr>
        </p:nvSpPr>
        <p:spPr/>
        <p:txBody>
          <a:bodyPr>
            <a:normAutofit/>
          </a:bodyPr>
          <a:lstStyle/>
          <a:p>
            <a:pPr algn="l"/>
            <a:r>
              <a:rPr lang="en-US" sz="2400" b="0" dirty="0"/>
              <a:t>Lesson 2: </a:t>
            </a:r>
            <a:r>
              <a:rPr lang="en-IN" sz="2400" b="0" dirty="0"/>
              <a:t>Objects and Classes</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dirty="0"/>
            </a:br>
            <a:r>
              <a:rPr lang="en-IN" dirty="0"/>
              <a:t>What is a Class?</a:t>
            </a:r>
          </a:p>
        </p:txBody>
      </p:sp>
      <p:sp>
        <p:nvSpPr>
          <p:cNvPr id="3" name="Content Placeholder 2"/>
          <p:cNvSpPr>
            <a:spLocks noGrp="1"/>
          </p:cNvSpPr>
          <p:nvPr>
            <p:ph idx="1"/>
          </p:nvPr>
        </p:nvSpPr>
        <p:spPr/>
        <p:txBody>
          <a:bodyPr/>
          <a:lstStyle/>
          <a:p>
            <a:pPr marL="347663" indent="-347663"/>
            <a:r>
              <a:rPr lang="en-US" dirty="0"/>
              <a:t>A Class characterizes common structure and behavior of a set of objects.</a:t>
            </a:r>
          </a:p>
          <a:p>
            <a:pPr marL="347663" indent="-347663"/>
            <a:r>
              <a:rPr lang="en-US" dirty="0"/>
              <a:t>It constitutes of Attributes and Operations.</a:t>
            </a:r>
          </a:p>
          <a:p>
            <a:pPr marL="347663" indent="-347663"/>
            <a:r>
              <a:rPr lang="en-US" dirty="0"/>
              <a:t>It serves as a template from which objects are created in an application.</a:t>
            </a:r>
          </a:p>
          <a:p>
            <a:endParaRPr lang="en-IN" dirty="0"/>
          </a:p>
        </p:txBody>
      </p:sp>
      <p:graphicFrame>
        <p:nvGraphicFramePr>
          <p:cNvPr id="4" name="Group 24"/>
          <p:cNvGraphicFramePr>
            <a:graphicFrameLocks/>
          </p:cNvGraphicFramePr>
          <p:nvPr>
            <p:extLst>
              <p:ext uri="{D42A27DB-BD31-4B8C-83A1-F6EECF244321}">
                <p14:modId xmlns:p14="http://schemas.microsoft.com/office/powerpoint/2010/main" val="221324971"/>
              </p:ext>
            </p:extLst>
          </p:nvPr>
        </p:nvGraphicFramePr>
        <p:xfrm>
          <a:off x="4361061" y="4114799"/>
          <a:ext cx="4267200" cy="1828801"/>
        </p:xfrm>
        <a:graphic>
          <a:graphicData uri="http://schemas.openxmlformats.org/drawingml/2006/table">
            <a:tbl>
              <a:tblPr>
                <a:tableStyleId>{284E427A-3D55-4303-BF80-6455036E1DE7}</a:tableStyleId>
              </a:tblPr>
              <a:tblGrid>
                <a:gridCol w="1404007">
                  <a:extLst>
                    <a:ext uri="{9D8B030D-6E8A-4147-A177-3AD203B41FA5}">
                      <a16:colId xmlns:a16="http://schemas.microsoft.com/office/drawing/2014/main" val="20000"/>
                    </a:ext>
                  </a:extLst>
                </a:gridCol>
                <a:gridCol w="2863193">
                  <a:extLst>
                    <a:ext uri="{9D8B030D-6E8A-4147-A177-3AD203B41FA5}">
                      <a16:colId xmlns:a16="http://schemas.microsoft.com/office/drawing/2014/main" val="20001"/>
                    </a:ext>
                  </a:extLst>
                </a:gridCol>
              </a:tblGrid>
              <a:tr h="37706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Class name</a:t>
                      </a:r>
                      <a:endParaRPr kumimoji="0" lang="en-US" sz="1600" b="0" i="0" u="none" strike="noStrike" cap="none" normalizeH="0" baseline="0" dirty="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Customer</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0"/>
                  </a:ext>
                </a:extLst>
              </a:tr>
              <a:tr h="72662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Class attributes</a:t>
                      </a:r>
                      <a:endParaRPr kumimoji="0" lang="en-US" sz="1600" b="0"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Name, Address, Email-ID, TelNumber</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72511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Class operations</a:t>
                      </a:r>
                      <a:endParaRPr kumimoji="0" lang="en-US" sz="1600" b="0"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err="1">
                          <a:ln>
                            <a:noFill/>
                          </a:ln>
                          <a:effectLst/>
                        </a:rPr>
                        <a:t>displayCustomerDetails</a:t>
                      </a:r>
                      <a:r>
                        <a:rPr kumimoji="0" lang="en-US" sz="1600" u="none" strike="noStrike" cap="none" normalizeH="0" baseline="0" dirty="0">
                          <a:ln>
                            <a:noFill/>
                          </a:ln>
                          <a:effectLst/>
                        </a:rPr>
                        <a: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err="1">
                          <a:ln>
                            <a:noFill/>
                          </a:ln>
                          <a:effectLst/>
                        </a:rPr>
                        <a:t>changeContactDetails</a:t>
                      </a:r>
                      <a:r>
                        <a:rPr kumimoji="0" lang="en-US" sz="1600" u="none" strike="noStrike" cap="none" normalizeH="0" baseline="0" dirty="0">
                          <a:ln>
                            <a:noFill/>
                          </a:ln>
                          <a:effectLst/>
                        </a:rPr>
                        <a:t>()</a:t>
                      </a:r>
                      <a:endParaRPr kumimoji="0" lang="en-US" sz="16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bl>
          </a:graphicData>
        </a:graphic>
      </p:graphicFrame>
      <p:pic>
        <p:nvPicPr>
          <p:cNvPr id="5" name="Picture 4" descr="j0292020"/>
          <p:cNvPicPr>
            <a:picLocks noChangeAspect="1" noChangeArrowheads="1"/>
          </p:cNvPicPr>
          <p:nvPr/>
        </p:nvPicPr>
        <p:blipFill>
          <a:blip r:embed="rId3"/>
          <a:srcRect/>
          <a:stretch>
            <a:fillRect/>
          </a:stretch>
        </p:blipFill>
        <p:spPr bwMode="auto">
          <a:xfrm>
            <a:off x="609600" y="4114800"/>
            <a:ext cx="1066800" cy="914400"/>
          </a:xfrm>
          <a:prstGeom prst="rect">
            <a:avLst/>
          </a:prstGeom>
          <a:noFill/>
          <a:ln w="9525">
            <a:noFill/>
            <a:miter lim="800000"/>
            <a:headEnd/>
            <a:tailEnd/>
          </a:ln>
        </p:spPr>
      </p:pic>
      <p:pic>
        <p:nvPicPr>
          <p:cNvPr id="6" name="Picture 5" descr="j0195384"/>
          <p:cNvPicPr>
            <a:picLocks noChangeAspect="1" noChangeArrowheads="1"/>
          </p:cNvPicPr>
          <p:nvPr/>
        </p:nvPicPr>
        <p:blipFill>
          <a:blip r:embed="rId4"/>
          <a:srcRect/>
          <a:stretch>
            <a:fillRect/>
          </a:stretch>
        </p:blipFill>
        <p:spPr bwMode="auto">
          <a:xfrm>
            <a:off x="1997075" y="4191000"/>
            <a:ext cx="1203325" cy="839788"/>
          </a:xfrm>
          <a:prstGeom prst="rect">
            <a:avLst/>
          </a:prstGeom>
          <a:noFill/>
          <a:ln w="9525">
            <a:noFill/>
            <a:miter lim="800000"/>
            <a:headEnd/>
            <a:tailEnd/>
          </a:ln>
        </p:spPr>
      </p:pic>
      <p:sp>
        <p:nvSpPr>
          <p:cNvPr id="7" name="AutoShape 21"/>
          <p:cNvSpPr>
            <a:spLocks noChangeArrowheads="1"/>
          </p:cNvSpPr>
          <p:nvPr/>
        </p:nvSpPr>
        <p:spPr bwMode="auto">
          <a:xfrm>
            <a:off x="3352800" y="4800600"/>
            <a:ext cx="762000" cy="457200"/>
          </a:xfrm>
          <a:prstGeom prst="rightArrow">
            <a:avLst>
              <a:gd name="adj1" fmla="val 50000"/>
              <a:gd name="adj2" fmla="val 41667"/>
            </a:avLst>
          </a:prstGeom>
          <a:solidFill>
            <a:srgbClr val="A11133"/>
          </a:solidFill>
          <a:ln w="9525">
            <a:solidFill>
              <a:schemeClr val="tx1"/>
            </a:solidFill>
            <a:miter lim="800000"/>
            <a:headEnd/>
            <a:tailEnd/>
          </a:ln>
        </p:spPr>
        <p:txBody>
          <a:bodyPr wrap="none" anchor="ctr"/>
          <a:lstStyle/>
          <a:p>
            <a:endParaRPr lang="en-US"/>
          </a:p>
        </p:txBody>
      </p:sp>
      <p:pic>
        <p:nvPicPr>
          <p:cNvPr id="8" name="Picture 22" descr="cust1"/>
          <p:cNvPicPr>
            <a:picLocks noChangeAspect="1" noChangeArrowheads="1"/>
          </p:cNvPicPr>
          <p:nvPr/>
        </p:nvPicPr>
        <p:blipFill>
          <a:blip r:embed="rId5"/>
          <a:srcRect/>
          <a:stretch>
            <a:fillRect/>
          </a:stretch>
        </p:blipFill>
        <p:spPr bwMode="auto">
          <a:xfrm>
            <a:off x="1371600" y="5181600"/>
            <a:ext cx="976313" cy="9731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dirty="0"/>
            </a:br>
            <a:r>
              <a:rPr lang="en-IN" dirty="0"/>
              <a:t>What is a Class?</a:t>
            </a:r>
          </a:p>
        </p:txBody>
      </p:sp>
      <p:sp>
        <p:nvSpPr>
          <p:cNvPr id="3" name="Content Placeholder 2"/>
          <p:cNvSpPr>
            <a:spLocks noGrp="1"/>
          </p:cNvSpPr>
          <p:nvPr>
            <p:ph idx="1"/>
          </p:nvPr>
        </p:nvSpPr>
        <p:spPr/>
        <p:txBody>
          <a:bodyPr/>
          <a:lstStyle/>
          <a:p>
            <a:pPr marL="347663" indent="-347663">
              <a:defRPr/>
            </a:pPr>
            <a:r>
              <a:rPr lang="en-US" dirty="0"/>
              <a:t>Watch out for the “Nouns” &amp; “Verbs” in the problem statement</a:t>
            </a:r>
          </a:p>
          <a:p>
            <a:pPr lvl="1">
              <a:defRPr/>
            </a:pPr>
            <a:r>
              <a:rPr lang="en-US" dirty="0"/>
              <a:t>Nouns that have well defined structure and </a:t>
            </a:r>
            <a:r>
              <a:rPr lang="en-US" dirty="0" err="1"/>
              <a:t>behaviour</a:t>
            </a:r>
            <a:r>
              <a:rPr lang="en-US" dirty="0"/>
              <a:t> are potential classes</a:t>
            </a:r>
          </a:p>
          <a:p>
            <a:pPr lvl="1">
              <a:defRPr/>
            </a:pPr>
            <a:r>
              <a:rPr lang="en-US" dirty="0"/>
              <a:t>Nouns describing the characteristics or properties are potential attributes</a:t>
            </a:r>
          </a:p>
          <a:p>
            <a:pPr lvl="1">
              <a:defRPr/>
            </a:pPr>
            <a:r>
              <a:rPr lang="en-US" dirty="0"/>
              <a:t>Verbs describing functions that can be performed are potential operations</a:t>
            </a:r>
          </a:p>
          <a:p>
            <a:endParaRPr lang="en-IN" dirty="0"/>
          </a:p>
        </p:txBody>
      </p:sp>
      <p:sp>
        <p:nvSpPr>
          <p:cNvPr id="4" name="Rounded Rectangle 3"/>
          <p:cNvSpPr/>
          <p:nvPr/>
        </p:nvSpPr>
        <p:spPr>
          <a:xfrm>
            <a:off x="785786" y="3357562"/>
            <a:ext cx="7620000" cy="13716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dirty="0">
              <a:solidFill>
                <a:schemeClr val="tx1"/>
              </a:solidFill>
              <a:latin typeface="+mj-lt"/>
            </a:endParaRPr>
          </a:p>
          <a:p>
            <a:pPr>
              <a:defRPr/>
            </a:pPr>
            <a:r>
              <a:rPr lang="en-US" sz="1600" dirty="0">
                <a:solidFill>
                  <a:schemeClr val="tx1"/>
                </a:solidFill>
                <a:latin typeface="+mj-lt"/>
              </a:rPr>
              <a:t>Example: </a:t>
            </a:r>
            <a:r>
              <a:rPr lang="en-US" sz="1600" u="sng" dirty="0">
                <a:solidFill>
                  <a:schemeClr val="tx1"/>
                </a:solidFill>
                <a:latin typeface="+mj-lt"/>
              </a:rPr>
              <a:t>Customers</a:t>
            </a:r>
            <a:r>
              <a:rPr lang="en-US" sz="1600" dirty="0">
                <a:solidFill>
                  <a:schemeClr val="tx1"/>
                </a:solidFill>
                <a:latin typeface="+mj-lt"/>
              </a:rPr>
              <a:t> can hold different </a:t>
            </a:r>
            <a:r>
              <a:rPr lang="en-US" sz="1600" u="sng" dirty="0">
                <a:solidFill>
                  <a:schemeClr val="tx1"/>
                </a:solidFill>
                <a:latin typeface="+mj-lt"/>
              </a:rPr>
              <a:t>accounts</a:t>
            </a:r>
            <a:r>
              <a:rPr lang="en-US" sz="1600" dirty="0">
                <a:solidFill>
                  <a:schemeClr val="tx1"/>
                </a:solidFill>
                <a:latin typeface="+mj-lt"/>
              </a:rPr>
              <a:t> like </a:t>
            </a:r>
            <a:r>
              <a:rPr lang="en-US" sz="1600" u="sng" dirty="0">
                <a:solidFill>
                  <a:schemeClr val="tx1"/>
                </a:solidFill>
                <a:latin typeface="+mj-lt"/>
              </a:rPr>
              <a:t>Savings Accounts</a:t>
            </a:r>
            <a:r>
              <a:rPr lang="en-US" sz="1600" dirty="0">
                <a:solidFill>
                  <a:schemeClr val="tx1"/>
                </a:solidFill>
                <a:latin typeface="+mj-lt"/>
              </a:rPr>
              <a:t> and </a:t>
            </a:r>
            <a:r>
              <a:rPr lang="en-US" sz="1600" u="sng" dirty="0">
                <a:solidFill>
                  <a:schemeClr val="tx1"/>
                </a:solidFill>
                <a:latin typeface="+mj-lt"/>
              </a:rPr>
              <a:t>Current  Accounts</a:t>
            </a:r>
            <a:r>
              <a:rPr lang="en-US" sz="1600" dirty="0">
                <a:solidFill>
                  <a:schemeClr val="tx1"/>
                </a:solidFill>
                <a:latin typeface="+mj-lt"/>
              </a:rPr>
              <a:t>. Each Account has an </a:t>
            </a:r>
            <a:r>
              <a:rPr lang="en-US" sz="1600" u="sng" dirty="0">
                <a:solidFill>
                  <a:schemeClr val="tx1"/>
                </a:solidFill>
                <a:latin typeface="+mj-lt"/>
              </a:rPr>
              <a:t>Account Number</a:t>
            </a:r>
            <a:r>
              <a:rPr lang="en-US" sz="1600" dirty="0">
                <a:solidFill>
                  <a:schemeClr val="tx1"/>
                </a:solidFill>
                <a:latin typeface="+mj-lt"/>
              </a:rPr>
              <a:t> and provides information on the </a:t>
            </a:r>
            <a:r>
              <a:rPr lang="en-US" sz="1600" u="sng" dirty="0">
                <a:solidFill>
                  <a:schemeClr val="tx1"/>
                </a:solidFill>
                <a:latin typeface="+mj-lt"/>
              </a:rPr>
              <a:t>balance</a:t>
            </a:r>
            <a:r>
              <a:rPr lang="en-US" sz="1600" dirty="0">
                <a:solidFill>
                  <a:schemeClr val="tx1"/>
                </a:solidFill>
                <a:latin typeface="+mj-lt"/>
              </a:rPr>
              <a:t> in the Account. Customers can </a:t>
            </a:r>
            <a:r>
              <a:rPr lang="en-US" sz="1600" u="sng" dirty="0">
                <a:solidFill>
                  <a:schemeClr val="tx1"/>
                </a:solidFill>
                <a:latin typeface="+mj-lt"/>
              </a:rPr>
              <a:t>deposit</a:t>
            </a:r>
            <a:r>
              <a:rPr lang="en-US" sz="1600" dirty="0">
                <a:solidFill>
                  <a:schemeClr val="tx1"/>
                </a:solidFill>
                <a:latin typeface="+mj-lt"/>
              </a:rPr>
              <a:t> or </a:t>
            </a:r>
            <a:r>
              <a:rPr lang="en-US" sz="1600" u="sng" dirty="0">
                <a:solidFill>
                  <a:schemeClr val="tx1"/>
                </a:solidFill>
                <a:latin typeface="+mj-lt"/>
              </a:rPr>
              <a:t>withdraw</a:t>
            </a:r>
            <a:r>
              <a:rPr lang="en-US" sz="1600" dirty="0">
                <a:solidFill>
                  <a:schemeClr val="tx1"/>
                </a:solidFill>
                <a:latin typeface="+mj-lt"/>
              </a:rPr>
              <a:t> money from their accounts.</a:t>
            </a:r>
          </a:p>
          <a:p>
            <a:pPr algn="ctr">
              <a:defRPr/>
            </a:pPr>
            <a:endParaRPr lang="en-US" sz="1600" dirty="0">
              <a:solidFill>
                <a:schemeClr val="tx1"/>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a:t>
            </a:r>
            <a:br>
              <a:rPr lang="en-IN" dirty="0"/>
            </a:br>
            <a:r>
              <a:rPr lang="en-IN" dirty="0"/>
              <a:t>Lab</a:t>
            </a:r>
          </a:p>
        </p:txBody>
      </p:sp>
      <p:sp>
        <p:nvSpPr>
          <p:cNvPr id="3" name="Content Placeholder 2"/>
          <p:cNvSpPr>
            <a:spLocks noGrp="1"/>
          </p:cNvSpPr>
          <p:nvPr>
            <p:ph idx="1"/>
          </p:nvPr>
        </p:nvSpPr>
        <p:spPr/>
        <p:txBody>
          <a:bodyPr/>
          <a:lstStyle/>
          <a:p>
            <a:pPr marL="347663" indent="-347663"/>
            <a:r>
              <a:rPr lang="en-US" dirty="0"/>
              <a:t>Objects and Classes</a:t>
            </a:r>
          </a:p>
          <a:p>
            <a:pPr lvl="1"/>
            <a:r>
              <a:rPr lang="en-US" dirty="0"/>
              <a:t>Labs 1.1 and 1.2</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dirty="0"/>
            </a:br>
            <a:r>
              <a:rPr lang="en-IN" dirty="0" err="1"/>
              <a:t>Class</a:t>
            </a:r>
            <a:r>
              <a:rPr lang="en-IN" dirty="0"/>
              <a:t> Attribute and Operation</a:t>
            </a:r>
          </a:p>
        </p:txBody>
      </p:sp>
      <p:sp>
        <p:nvSpPr>
          <p:cNvPr id="3" name="Content Placeholder 2"/>
          <p:cNvSpPr>
            <a:spLocks noGrp="1"/>
          </p:cNvSpPr>
          <p:nvPr>
            <p:ph idx="1"/>
          </p:nvPr>
        </p:nvSpPr>
        <p:spPr/>
        <p:txBody>
          <a:bodyPr/>
          <a:lstStyle/>
          <a:p>
            <a:pPr marL="347663" indent="-347663"/>
            <a:r>
              <a:rPr lang="en-US" dirty="0"/>
              <a:t>Each class has a name, attributes, and operations.</a:t>
            </a:r>
          </a:p>
          <a:p>
            <a:pPr lvl="1"/>
            <a:r>
              <a:rPr lang="en-US" dirty="0"/>
              <a:t>Attribute is a named property of a class that describes a range of values. </a:t>
            </a:r>
          </a:p>
          <a:p>
            <a:pPr lvl="1"/>
            <a:r>
              <a:rPr lang="en-US" dirty="0"/>
              <a:t>Operation is the implementation of a service that can be requested from any object of the class to affect behavior. Operations are invoked by other objects by using “Messages”</a:t>
            </a:r>
          </a:p>
          <a:p>
            <a:endParaRPr lang="en-IN" dirty="0"/>
          </a:p>
        </p:txBody>
      </p:sp>
      <p:grpSp>
        <p:nvGrpSpPr>
          <p:cNvPr id="22" name="Group 21">
            <a:extLst>
              <a:ext uri="{FF2B5EF4-FFF2-40B4-BE49-F238E27FC236}">
                <a16:creationId xmlns:a16="http://schemas.microsoft.com/office/drawing/2014/main" id="{0172272B-065B-48E6-A5A6-FFC8F6C26A93}"/>
              </a:ext>
            </a:extLst>
          </p:cNvPr>
          <p:cNvGrpSpPr/>
          <p:nvPr/>
        </p:nvGrpSpPr>
        <p:grpSpPr>
          <a:xfrm>
            <a:off x="990600" y="3886200"/>
            <a:ext cx="7467600" cy="1684338"/>
            <a:chOff x="990600" y="3886200"/>
            <a:chExt cx="7467600" cy="1684338"/>
          </a:xfrm>
        </p:grpSpPr>
        <p:sp>
          <p:nvSpPr>
            <p:cNvPr id="5" name="AutoShape 4"/>
            <p:cNvSpPr>
              <a:spLocks/>
            </p:cNvSpPr>
            <p:nvPr/>
          </p:nvSpPr>
          <p:spPr bwMode="auto">
            <a:xfrm>
              <a:off x="2514600" y="4343400"/>
              <a:ext cx="228600" cy="533400"/>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sp>
          <p:nvSpPr>
            <p:cNvPr id="6" name="Text Box 5"/>
            <p:cNvSpPr txBox="1">
              <a:spLocks noChangeArrowheads="1"/>
            </p:cNvSpPr>
            <p:nvPr/>
          </p:nvSpPr>
          <p:spPr bwMode="auto">
            <a:xfrm>
              <a:off x="1066800" y="4419600"/>
              <a:ext cx="1371600" cy="338138"/>
            </a:xfrm>
            <a:prstGeom prst="rect">
              <a:avLst/>
            </a:prstGeom>
            <a:noFill/>
            <a:ln w="9525">
              <a:solidFill>
                <a:schemeClr val="tx2"/>
              </a:solidFill>
              <a:miter lim="800000"/>
              <a:headEnd/>
              <a:tailEnd/>
            </a:ln>
          </p:spPr>
          <p:txBody>
            <a:bodyPr wrap="square">
              <a:spAutoFit/>
            </a:bodyPr>
            <a:lstStyle/>
            <a:p>
              <a:r>
                <a:rPr lang="en-US" sz="1600" b="1" dirty="0">
                  <a:latin typeface="+mj-lt"/>
                </a:rPr>
                <a:t>Attributes</a:t>
              </a:r>
            </a:p>
          </p:txBody>
        </p:sp>
        <p:sp>
          <p:nvSpPr>
            <p:cNvPr id="7" name="Rectangle 40"/>
            <p:cNvSpPr>
              <a:spLocks noChangeArrowheads="1"/>
            </p:cNvSpPr>
            <p:nvPr/>
          </p:nvSpPr>
          <p:spPr bwMode="auto">
            <a:xfrm>
              <a:off x="4864100" y="4876800"/>
              <a:ext cx="3594100" cy="693738"/>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withdraw(), getBalance(), deposit()</a:t>
              </a:r>
            </a:p>
          </p:txBody>
        </p:sp>
        <p:sp>
          <p:nvSpPr>
            <p:cNvPr id="8" name="Rectangle 41"/>
            <p:cNvSpPr>
              <a:spLocks noChangeArrowheads="1"/>
            </p:cNvSpPr>
            <p:nvPr/>
          </p:nvSpPr>
          <p:spPr bwMode="auto">
            <a:xfrm>
              <a:off x="2819400" y="4876800"/>
              <a:ext cx="2044700" cy="693738"/>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Class operations</a:t>
              </a:r>
            </a:p>
          </p:txBody>
        </p:sp>
        <p:sp>
          <p:nvSpPr>
            <p:cNvPr id="9" name="Rectangle 42"/>
            <p:cNvSpPr>
              <a:spLocks noChangeArrowheads="1"/>
            </p:cNvSpPr>
            <p:nvPr/>
          </p:nvSpPr>
          <p:spPr bwMode="auto">
            <a:xfrm>
              <a:off x="4864100" y="4343400"/>
              <a:ext cx="3594100" cy="5334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AccountNumber, balance</a:t>
              </a:r>
            </a:p>
          </p:txBody>
        </p:sp>
        <p:sp>
          <p:nvSpPr>
            <p:cNvPr id="10" name="Rectangle 43"/>
            <p:cNvSpPr>
              <a:spLocks noChangeArrowheads="1"/>
            </p:cNvSpPr>
            <p:nvPr/>
          </p:nvSpPr>
          <p:spPr bwMode="auto">
            <a:xfrm>
              <a:off x="2819400" y="4343400"/>
              <a:ext cx="2044700" cy="5334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Class attributes</a:t>
              </a:r>
            </a:p>
          </p:txBody>
        </p:sp>
        <p:sp>
          <p:nvSpPr>
            <p:cNvPr id="11" name="Rectangle 44"/>
            <p:cNvSpPr>
              <a:spLocks noChangeArrowheads="1"/>
            </p:cNvSpPr>
            <p:nvPr/>
          </p:nvSpPr>
          <p:spPr bwMode="auto">
            <a:xfrm>
              <a:off x="4864100" y="3886200"/>
              <a:ext cx="3594100" cy="4572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Account</a:t>
              </a:r>
            </a:p>
          </p:txBody>
        </p:sp>
        <p:sp>
          <p:nvSpPr>
            <p:cNvPr id="12" name="Rectangle 45"/>
            <p:cNvSpPr>
              <a:spLocks noChangeArrowheads="1"/>
            </p:cNvSpPr>
            <p:nvPr/>
          </p:nvSpPr>
          <p:spPr bwMode="auto">
            <a:xfrm>
              <a:off x="2819400" y="3886200"/>
              <a:ext cx="2044700" cy="4572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Class Name</a:t>
              </a:r>
            </a:p>
          </p:txBody>
        </p:sp>
        <p:sp>
          <p:nvSpPr>
            <p:cNvPr id="13" name="Line 46"/>
            <p:cNvSpPr>
              <a:spLocks noChangeShapeType="1"/>
            </p:cNvSpPr>
            <p:nvPr/>
          </p:nvSpPr>
          <p:spPr bwMode="auto">
            <a:xfrm>
              <a:off x="2819400" y="3886200"/>
              <a:ext cx="5638800" cy="0"/>
            </a:xfrm>
            <a:prstGeom prst="line">
              <a:avLst/>
            </a:prstGeom>
            <a:noFill/>
            <a:ln w="28575" cap="sq">
              <a:solidFill>
                <a:schemeClr val="tx2"/>
              </a:solidFill>
              <a:round/>
              <a:headEnd/>
              <a:tailEnd/>
            </a:ln>
          </p:spPr>
          <p:txBody>
            <a:bodyPr/>
            <a:lstStyle/>
            <a:p>
              <a:endParaRPr lang="en-IN" sz="1600">
                <a:latin typeface="+mj-lt"/>
              </a:endParaRPr>
            </a:p>
          </p:txBody>
        </p:sp>
        <p:sp>
          <p:nvSpPr>
            <p:cNvPr id="14" name="Line 47"/>
            <p:cNvSpPr>
              <a:spLocks noChangeShapeType="1"/>
            </p:cNvSpPr>
            <p:nvPr/>
          </p:nvSpPr>
          <p:spPr bwMode="auto">
            <a:xfrm>
              <a:off x="2819400" y="4343400"/>
              <a:ext cx="5638800" cy="0"/>
            </a:xfrm>
            <a:prstGeom prst="line">
              <a:avLst/>
            </a:prstGeom>
            <a:noFill/>
            <a:ln w="12700">
              <a:solidFill>
                <a:schemeClr val="tx2"/>
              </a:solidFill>
              <a:round/>
              <a:headEnd/>
              <a:tailEnd/>
            </a:ln>
          </p:spPr>
          <p:txBody>
            <a:bodyPr/>
            <a:lstStyle/>
            <a:p>
              <a:endParaRPr lang="en-IN" sz="1600">
                <a:latin typeface="+mj-lt"/>
              </a:endParaRPr>
            </a:p>
          </p:txBody>
        </p:sp>
        <p:sp>
          <p:nvSpPr>
            <p:cNvPr id="15" name="Line 48"/>
            <p:cNvSpPr>
              <a:spLocks noChangeShapeType="1"/>
            </p:cNvSpPr>
            <p:nvPr/>
          </p:nvSpPr>
          <p:spPr bwMode="auto">
            <a:xfrm>
              <a:off x="2819400" y="4876800"/>
              <a:ext cx="5638800" cy="0"/>
            </a:xfrm>
            <a:prstGeom prst="line">
              <a:avLst/>
            </a:prstGeom>
            <a:noFill/>
            <a:ln w="12700">
              <a:solidFill>
                <a:schemeClr val="tx2"/>
              </a:solidFill>
              <a:round/>
              <a:headEnd/>
              <a:tailEnd/>
            </a:ln>
          </p:spPr>
          <p:txBody>
            <a:bodyPr/>
            <a:lstStyle/>
            <a:p>
              <a:endParaRPr lang="en-IN" sz="1600">
                <a:latin typeface="+mj-lt"/>
              </a:endParaRPr>
            </a:p>
          </p:txBody>
        </p:sp>
        <p:sp>
          <p:nvSpPr>
            <p:cNvPr id="16" name="Line 49"/>
            <p:cNvSpPr>
              <a:spLocks noChangeShapeType="1"/>
            </p:cNvSpPr>
            <p:nvPr/>
          </p:nvSpPr>
          <p:spPr bwMode="auto">
            <a:xfrm>
              <a:off x="2819400" y="5570538"/>
              <a:ext cx="5638800" cy="0"/>
            </a:xfrm>
            <a:prstGeom prst="line">
              <a:avLst/>
            </a:prstGeom>
            <a:noFill/>
            <a:ln w="28575" cap="sq">
              <a:solidFill>
                <a:schemeClr val="tx2"/>
              </a:solidFill>
              <a:round/>
              <a:headEnd/>
              <a:tailEnd/>
            </a:ln>
          </p:spPr>
          <p:txBody>
            <a:bodyPr/>
            <a:lstStyle/>
            <a:p>
              <a:endParaRPr lang="en-IN" sz="1600">
                <a:latin typeface="+mj-lt"/>
              </a:endParaRPr>
            </a:p>
          </p:txBody>
        </p:sp>
        <p:sp>
          <p:nvSpPr>
            <p:cNvPr id="17" name="Line 50"/>
            <p:cNvSpPr>
              <a:spLocks noChangeShapeType="1"/>
            </p:cNvSpPr>
            <p:nvPr/>
          </p:nvSpPr>
          <p:spPr bwMode="auto">
            <a:xfrm>
              <a:off x="2819400" y="3886200"/>
              <a:ext cx="0" cy="1684338"/>
            </a:xfrm>
            <a:prstGeom prst="line">
              <a:avLst/>
            </a:prstGeom>
            <a:noFill/>
            <a:ln w="28575" cap="sq">
              <a:solidFill>
                <a:schemeClr val="tx2"/>
              </a:solidFill>
              <a:round/>
              <a:headEnd/>
              <a:tailEnd/>
            </a:ln>
          </p:spPr>
          <p:txBody>
            <a:bodyPr/>
            <a:lstStyle/>
            <a:p>
              <a:endParaRPr lang="en-IN" sz="1600">
                <a:latin typeface="+mj-lt"/>
              </a:endParaRPr>
            </a:p>
          </p:txBody>
        </p:sp>
        <p:sp>
          <p:nvSpPr>
            <p:cNvPr id="18" name="Line 51"/>
            <p:cNvSpPr>
              <a:spLocks noChangeShapeType="1"/>
            </p:cNvSpPr>
            <p:nvPr/>
          </p:nvSpPr>
          <p:spPr bwMode="auto">
            <a:xfrm>
              <a:off x="4864100" y="3886200"/>
              <a:ext cx="0" cy="1684338"/>
            </a:xfrm>
            <a:prstGeom prst="line">
              <a:avLst/>
            </a:prstGeom>
            <a:noFill/>
            <a:ln w="12700">
              <a:solidFill>
                <a:schemeClr val="tx2"/>
              </a:solidFill>
              <a:round/>
              <a:headEnd/>
              <a:tailEnd/>
            </a:ln>
          </p:spPr>
          <p:txBody>
            <a:bodyPr/>
            <a:lstStyle/>
            <a:p>
              <a:endParaRPr lang="en-IN" sz="1600">
                <a:latin typeface="+mj-lt"/>
              </a:endParaRPr>
            </a:p>
          </p:txBody>
        </p:sp>
        <p:sp>
          <p:nvSpPr>
            <p:cNvPr id="19" name="Line 52"/>
            <p:cNvSpPr>
              <a:spLocks noChangeShapeType="1"/>
            </p:cNvSpPr>
            <p:nvPr/>
          </p:nvSpPr>
          <p:spPr bwMode="auto">
            <a:xfrm>
              <a:off x="8458200" y="3886200"/>
              <a:ext cx="0" cy="1684338"/>
            </a:xfrm>
            <a:prstGeom prst="line">
              <a:avLst/>
            </a:prstGeom>
            <a:noFill/>
            <a:ln w="28575" cap="sq">
              <a:solidFill>
                <a:schemeClr val="tx2"/>
              </a:solidFill>
              <a:round/>
              <a:headEnd/>
              <a:tailEnd/>
            </a:ln>
          </p:spPr>
          <p:txBody>
            <a:bodyPr/>
            <a:lstStyle/>
            <a:p>
              <a:endParaRPr lang="en-IN" sz="1600">
                <a:latin typeface="+mj-lt"/>
              </a:endParaRPr>
            </a:p>
          </p:txBody>
        </p:sp>
        <p:sp>
          <p:nvSpPr>
            <p:cNvPr id="20" name="Text Box 66"/>
            <p:cNvSpPr txBox="1">
              <a:spLocks noChangeArrowheads="1"/>
            </p:cNvSpPr>
            <p:nvPr/>
          </p:nvSpPr>
          <p:spPr bwMode="auto">
            <a:xfrm>
              <a:off x="990600" y="5029200"/>
              <a:ext cx="1447800" cy="338138"/>
            </a:xfrm>
            <a:prstGeom prst="rect">
              <a:avLst/>
            </a:prstGeom>
            <a:noFill/>
            <a:ln w="9525">
              <a:solidFill>
                <a:schemeClr val="tx2"/>
              </a:solidFill>
              <a:miter lim="800000"/>
              <a:headEnd/>
              <a:tailEnd/>
            </a:ln>
          </p:spPr>
          <p:txBody>
            <a:bodyPr wrap="square">
              <a:spAutoFit/>
            </a:bodyPr>
            <a:lstStyle/>
            <a:p>
              <a:r>
                <a:rPr lang="en-US" sz="1600" b="1" dirty="0">
                  <a:latin typeface="+mj-lt"/>
                </a:rPr>
                <a:t>Operations</a:t>
              </a:r>
            </a:p>
          </p:txBody>
        </p:sp>
        <p:sp>
          <p:nvSpPr>
            <p:cNvPr id="21" name="AutoShape 67"/>
            <p:cNvSpPr>
              <a:spLocks/>
            </p:cNvSpPr>
            <p:nvPr/>
          </p:nvSpPr>
          <p:spPr bwMode="auto">
            <a:xfrm>
              <a:off x="2514600" y="4953000"/>
              <a:ext cx="228600" cy="533400"/>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dirty="0"/>
            </a:br>
            <a:r>
              <a:rPr lang="en-IN" dirty="0"/>
              <a:t>Access Modifiers</a:t>
            </a:r>
          </a:p>
        </p:txBody>
      </p:sp>
      <p:sp>
        <p:nvSpPr>
          <p:cNvPr id="3" name="Content Placeholder 2"/>
          <p:cNvSpPr>
            <a:spLocks noGrp="1"/>
          </p:cNvSpPr>
          <p:nvPr>
            <p:ph idx="1"/>
          </p:nvPr>
        </p:nvSpPr>
        <p:spPr/>
        <p:txBody>
          <a:bodyPr/>
          <a:lstStyle/>
          <a:p>
            <a:pPr marL="347663" indent="-347663">
              <a:defRPr/>
            </a:pPr>
            <a:r>
              <a:rPr lang="en-US" dirty="0"/>
              <a:t>Access Modifiers specify how members of a class will be accessible. </a:t>
            </a:r>
          </a:p>
          <a:p>
            <a:pPr marL="347663" indent="-347663">
              <a:defRPr/>
            </a:pPr>
            <a:r>
              <a:rPr lang="en-US" dirty="0"/>
              <a:t>Three types of Access Modifiers</a:t>
            </a:r>
          </a:p>
          <a:p>
            <a:pPr lvl="1">
              <a:defRPr/>
            </a:pPr>
            <a:r>
              <a:rPr lang="en-US" dirty="0"/>
              <a:t> public</a:t>
            </a:r>
          </a:p>
          <a:p>
            <a:pPr lvl="1">
              <a:defRPr/>
            </a:pPr>
            <a:r>
              <a:rPr lang="en-US" dirty="0"/>
              <a:t> private</a:t>
            </a:r>
          </a:p>
          <a:p>
            <a:pPr lvl="1">
              <a:defRPr/>
            </a:pPr>
            <a:r>
              <a:rPr lang="en-US" dirty="0"/>
              <a:t> protected</a:t>
            </a:r>
          </a:p>
          <a:p>
            <a:endParaRPr lang="en-IN" dirty="0"/>
          </a:p>
        </p:txBody>
      </p:sp>
      <p:grpSp>
        <p:nvGrpSpPr>
          <p:cNvPr id="4" name="Group 15"/>
          <p:cNvGrpSpPr>
            <a:grpSpLocks/>
          </p:cNvGrpSpPr>
          <p:nvPr/>
        </p:nvGrpSpPr>
        <p:grpSpPr bwMode="auto">
          <a:xfrm>
            <a:off x="6640513" y="3305175"/>
            <a:ext cx="1741487" cy="1743075"/>
            <a:chOff x="1848" y="1542"/>
            <a:chExt cx="1744" cy="1745"/>
          </a:xfrm>
        </p:grpSpPr>
        <p:sp>
          <p:nvSpPr>
            <p:cNvPr id="5" name="Oval 16"/>
            <p:cNvSpPr>
              <a:spLocks noChangeArrowheads="1"/>
            </p:cNvSpPr>
            <p:nvPr/>
          </p:nvSpPr>
          <p:spPr bwMode="auto">
            <a:xfrm>
              <a:off x="1848" y="1542"/>
              <a:ext cx="1744" cy="1745"/>
            </a:xfrm>
            <a:prstGeom prst="ellipse">
              <a:avLst/>
            </a:prstGeom>
            <a:solidFill>
              <a:srgbClr val="6699FF"/>
            </a:solidFill>
            <a:ln w="50800">
              <a:solidFill>
                <a:schemeClr val="tx1"/>
              </a:solidFill>
              <a:round/>
              <a:headEnd/>
              <a:tailEnd/>
            </a:ln>
          </p:spPr>
          <p:txBody>
            <a:bodyPr wrap="none" anchor="ctr"/>
            <a:lstStyle/>
            <a:p>
              <a:endParaRPr lang="en-US"/>
            </a:p>
          </p:txBody>
        </p:sp>
        <p:sp>
          <p:nvSpPr>
            <p:cNvPr id="6" name="Oval 17"/>
            <p:cNvSpPr>
              <a:spLocks noChangeArrowheads="1"/>
            </p:cNvSpPr>
            <p:nvPr/>
          </p:nvSpPr>
          <p:spPr bwMode="auto">
            <a:xfrm>
              <a:off x="2066" y="1761"/>
              <a:ext cx="1309" cy="1307"/>
            </a:xfrm>
            <a:prstGeom prst="ellipse">
              <a:avLst/>
            </a:prstGeom>
            <a:solidFill>
              <a:schemeClr val="tx2"/>
            </a:solidFill>
            <a:ln w="50800">
              <a:solidFill>
                <a:schemeClr val="tx1"/>
              </a:solidFill>
              <a:round/>
              <a:headEnd/>
              <a:tailEnd/>
            </a:ln>
          </p:spPr>
          <p:txBody>
            <a:bodyPr wrap="none" anchor="ctr"/>
            <a:lstStyle/>
            <a:p>
              <a:endParaRPr lang="en-US"/>
            </a:p>
          </p:txBody>
        </p:sp>
        <p:sp>
          <p:nvSpPr>
            <p:cNvPr id="7" name="Oval 18"/>
            <p:cNvSpPr>
              <a:spLocks noChangeArrowheads="1"/>
            </p:cNvSpPr>
            <p:nvPr/>
          </p:nvSpPr>
          <p:spPr bwMode="auto">
            <a:xfrm>
              <a:off x="2327" y="2020"/>
              <a:ext cx="786" cy="789"/>
            </a:xfrm>
            <a:prstGeom prst="ellipse">
              <a:avLst/>
            </a:prstGeom>
            <a:solidFill>
              <a:schemeClr val="accent1"/>
            </a:solidFill>
            <a:ln w="50800">
              <a:solidFill>
                <a:schemeClr val="tx1"/>
              </a:solidFill>
              <a:round/>
              <a:headEnd/>
              <a:tailEnd/>
            </a:ln>
          </p:spPr>
          <p:txBody>
            <a:bodyPr wrap="none" anchor="ctr"/>
            <a:lstStyle/>
            <a:p>
              <a:endParaRPr lang="en-US"/>
            </a:p>
          </p:txBody>
        </p:sp>
      </p:grpSp>
      <p:pic>
        <p:nvPicPr>
          <p:cNvPr id="8" name="Picture 28" descr="binoculars"/>
          <p:cNvPicPr>
            <a:picLocks noChangeAspect="1" noChangeArrowheads="1"/>
          </p:cNvPicPr>
          <p:nvPr/>
        </p:nvPicPr>
        <p:blipFill>
          <a:blip r:embed="rId3"/>
          <a:srcRect/>
          <a:stretch>
            <a:fillRect/>
          </a:stretch>
        </p:blipFill>
        <p:spPr bwMode="auto">
          <a:xfrm>
            <a:off x="5649913" y="2971800"/>
            <a:ext cx="928687" cy="7080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dirty="0"/>
            </a:br>
            <a:r>
              <a:rPr lang="en-IN" dirty="0"/>
              <a:t>Accessing Attributes and Operations</a:t>
            </a:r>
          </a:p>
        </p:txBody>
      </p:sp>
      <p:sp>
        <p:nvSpPr>
          <p:cNvPr id="5" name="Content Placeholder 4"/>
          <p:cNvSpPr>
            <a:spLocks noGrp="1"/>
          </p:cNvSpPr>
          <p:nvPr>
            <p:ph idx="1"/>
          </p:nvPr>
        </p:nvSpPr>
        <p:spPr/>
        <p:txBody>
          <a:bodyPr/>
          <a:lstStyle/>
          <a:p>
            <a:r>
              <a:rPr lang="en-US" dirty="0"/>
              <a:t>The dot operator along with object name is used for accessing attributes and operations</a:t>
            </a:r>
          </a:p>
          <a:p>
            <a:r>
              <a:rPr lang="en-US" dirty="0"/>
              <a:t>Example: </a:t>
            </a:r>
            <a:r>
              <a:rPr lang="en-US" dirty="0" err="1"/>
              <a:t>myAccount.displayAccountDetails</a:t>
            </a:r>
            <a:r>
              <a:rPr lang="en-US" dirty="0"/>
              <a:t>()</a:t>
            </a:r>
          </a:p>
          <a:p>
            <a:endParaRPr lang="en-US" dirty="0"/>
          </a:p>
        </p:txBody>
      </p:sp>
      <p:graphicFrame>
        <p:nvGraphicFramePr>
          <p:cNvPr id="4" name="Group 21"/>
          <p:cNvGraphicFramePr>
            <a:graphicFrameLocks/>
          </p:cNvGraphicFramePr>
          <p:nvPr>
            <p:extLst>
              <p:ext uri="{D42A27DB-BD31-4B8C-83A1-F6EECF244321}">
                <p14:modId xmlns:p14="http://schemas.microsoft.com/office/powerpoint/2010/main" val="2981346750"/>
              </p:ext>
            </p:extLst>
          </p:nvPr>
        </p:nvGraphicFramePr>
        <p:xfrm>
          <a:off x="857224" y="2786058"/>
          <a:ext cx="7010400" cy="2738437"/>
        </p:xfrm>
        <a:graphic>
          <a:graphicData uri="http://schemas.openxmlformats.org/drawingml/2006/table">
            <a:tbl>
              <a:tblPr firstRow="1">
                <a:tableStyleId>{284E427A-3D55-4303-BF80-6455036E1DE7}</a:tableStyleId>
              </a:tblPr>
              <a:tblGrid>
                <a:gridCol w="1855787">
                  <a:extLst>
                    <a:ext uri="{9D8B030D-6E8A-4147-A177-3AD203B41FA5}">
                      <a16:colId xmlns:a16="http://schemas.microsoft.com/office/drawing/2014/main" val="20000"/>
                    </a:ext>
                  </a:extLst>
                </a:gridCol>
                <a:gridCol w="5154613">
                  <a:extLst>
                    <a:ext uri="{9D8B030D-6E8A-4147-A177-3AD203B41FA5}">
                      <a16:colId xmlns:a16="http://schemas.microsoft.com/office/drawing/2014/main" val="20001"/>
                    </a:ext>
                  </a:extLst>
                </a:gridCol>
              </a:tblGrid>
              <a:tr h="473075">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Class Name</a:t>
                      </a:r>
                      <a:endParaRPr kumimoji="0" lang="en-US" sz="1600" b="0" i="0" u="none" strike="noStrike" cap="none" normalizeH="0" baseline="0" dirty="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a:ln>
                            <a:noFill/>
                          </a:ln>
                          <a:effectLst/>
                        </a:rPr>
                        <a:t>Account</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0"/>
                  </a:ext>
                </a:extLst>
              </a:tr>
              <a:tr h="911225">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Class attributes</a:t>
                      </a:r>
                      <a:endParaRPr kumimoji="0" lang="en-US" sz="1600" b="0" i="0" u="none" strike="noStrike" cap="none" normalizeH="0" baseline="0" dirty="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a:ln>
                            <a:noFill/>
                          </a:ln>
                          <a:effectLst/>
                        </a:rPr>
                        <a:t>private String AccountNumber</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a:ln>
                            <a:noFill/>
                          </a:ln>
                          <a:effectLst/>
                        </a:rPr>
                        <a:t>private float balance</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1354137">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a:ln>
                            <a:noFill/>
                          </a:ln>
                          <a:effectLst/>
                        </a:rPr>
                        <a:t>Class operations</a:t>
                      </a:r>
                      <a:endParaRPr kumimoji="0" lang="en-US" sz="1600" b="0"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public </a:t>
                      </a:r>
                      <a:r>
                        <a:rPr kumimoji="0" lang="en-US" sz="1600" u="none" strike="noStrike" cap="none" normalizeH="0" baseline="0" dirty="0" err="1">
                          <a:ln>
                            <a:noFill/>
                          </a:ln>
                          <a:effectLst/>
                        </a:rPr>
                        <a:t>bool</a:t>
                      </a:r>
                      <a:r>
                        <a:rPr kumimoji="0" lang="en-US" sz="1600" u="none" strike="noStrike" cap="none" normalizeH="0" baseline="0" dirty="0">
                          <a:ln>
                            <a:noFill/>
                          </a:ln>
                          <a:effectLst/>
                        </a:rPr>
                        <a:t> withdraw()</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public void </a:t>
                      </a:r>
                      <a:r>
                        <a:rPr kumimoji="0" lang="en-US" sz="1600" u="none" strike="noStrike" cap="none" normalizeH="0" baseline="0" dirty="0" err="1">
                          <a:ln>
                            <a:noFill/>
                          </a:ln>
                          <a:effectLst/>
                        </a:rPr>
                        <a:t>getBalance</a:t>
                      </a:r>
                      <a:r>
                        <a:rPr kumimoji="0" lang="en-US" sz="1600" u="none" strike="noStrike" cap="none" normalizeH="0" baseline="0" dirty="0">
                          <a:ln>
                            <a:noFill/>
                          </a:ln>
                          <a:effectLst/>
                        </a:rPr>
                        <a:t>()</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public </a:t>
                      </a:r>
                      <a:r>
                        <a:rPr kumimoji="0" lang="en-US" sz="1600" u="none" strike="noStrike" cap="none" normalizeH="0" baseline="0" dirty="0" err="1">
                          <a:ln>
                            <a:noFill/>
                          </a:ln>
                          <a:effectLst/>
                        </a:rPr>
                        <a:t>bool</a:t>
                      </a:r>
                      <a:r>
                        <a:rPr kumimoji="0" lang="en-US" sz="1600" u="none" strike="noStrike" cap="none" normalizeH="0" baseline="0" dirty="0">
                          <a:ln>
                            <a:noFill/>
                          </a:ln>
                          <a:effectLst/>
                        </a:rPr>
                        <a:t> deposit (float amount)</a:t>
                      </a:r>
                      <a:endParaRPr kumimoji="0" lang="en-US" sz="16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dirty="0"/>
            </a:br>
            <a:r>
              <a:rPr lang="en-IN" dirty="0"/>
              <a:t>Constructors and Destructors</a:t>
            </a:r>
          </a:p>
        </p:txBody>
      </p:sp>
      <p:sp>
        <p:nvSpPr>
          <p:cNvPr id="3" name="Content Placeholder 2"/>
          <p:cNvSpPr>
            <a:spLocks noGrp="1"/>
          </p:cNvSpPr>
          <p:nvPr>
            <p:ph idx="1"/>
          </p:nvPr>
        </p:nvSpPr>
        <p:spPr/>
        <p:txBody>
          <a:bodyPr/>
          <a:lstStyle/>
          <a:p>
            <a:pPr marL="347663" indent="-347663"/>
            <a:r>
              <a:rPr lang="en-US" dirty="0"/>
              <a:t>Special Member Functions: Constructors &amp; Destructors</a:t>
            </a:r>
          </a:p>
          <a:p>
            <a:pPr marL="347663" indent="-347663"/>
            <a:r>
              <a:rPr lang="en-US" dirty="0"/>
              <a:t>Constructors: Same Name as Class Name</a:t>
            </a:r>
          </a:p>
          <a:p>
            <a:pPr lvl="1"/>
            <a:r>
              <a:rPr lang="en-US" dirty="0"/>
              <a:t>They enable instantiation of objects against defined classes.</a:t>
            </a:r>
          </a:p>
          <a:p>
            <a:pPr lvl="1"/>
            <a:r>
              <a:rPr lang="en-US" dirty="0"/>
              <a:t>Memory is set aside for the object. Attribute values can be initialized along with object creation (if needed).</a:t>
            </a:r>
          </a:p>
          <a:p>
            <a:pPr lvl="1"/>
            <a:r>
              <a:rPr lang="en-US" dirty="0"/>
              <a:t>Constructors could be default or parameterized constructors</a:t>
            </a:r>
          </a:p>
          <a:p>
            <a:pPr marL="347663" indent="-347663"/>
            <a:r>
              <a:rPr lang="en-US" dirty="0"/>
              <a:t>Destructors: </a:t>
            </a:r>
          </a:p>
          <a:p>
            <a:pPr lvl="1"/>
            <a:r>
              <a:rPr lang="en-US" dirty="0"/>
              <a:t>They come into play at end of object lifetime. They release memory and other system locks.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dirty="0"/>
            </a:br>
            <a:r>
              <a:rPr lang="en-IN" dirty="0"/>
              <a:t>Attribute Types</a:t>
            </a:r>
          </a:p>
        </p:txBody>
      </p:sp>
      <p:sp>
        <p:nvSpPr>
          <p:cNvPr id="3" name="Content Placeholder 2"/>
          <p:cNvSpPr>
            <a:spLocks noGrp="1"/>
          </p:cNvSpPr>
          <p:nvPr>
            <p:ph idx="1"/>
          </p:nvPr>
        </p:nvSpPr>
        <p:spPr/>
        <p:txBody>
          <a:bodyPr/>
          <a:lstStyle/>
          <a:p>
            <a:pPr marL="347663" indent="-347663"/>
            <a:r>
              <a:rPr lang="en-US" dirty="0"/>
              <a:t>Every class can have three types of variables or attributes, namely:</a:t>
            </a:r>
          </a:p>
          <a:p>
            <a:pPr lvl="1"/>
            <a:r>
              <a:rPr lang="en-US" b="1" dirty="0"/>
              <a:t>Local variables:</a:t>
            </a:r>
            <a:r>
              <a:rPr lang="en-US" dirty="0"/>
              <a:t> Their scope is local to a block of code.</a:t>
            </a:r>
          </a:p>
          <a:p>
            <a:pPr lvl="1"/>
            <a:r>
              <a:rPr lang="en-US" b="1" dirty="0"/>
              <a:t>Instance variables:</a:t>
            </a:r>
            <a:r>
              <a:rPr lang="en-US" dirty="0"/>
              <a:t> They comprise all non-static variables in class. Their scope is the entire class.</a:t>
            </a:r>
          </a:p>
          <a:p>
            <a:pPr lvl="1"/>
            <a:r>
              <a:rPr lang="en-US" b="1" dirty="0"/>
              <a:t>Class variables:</a:t>
            </a:r>
            <a:r>
              <a:rPr lang="en-US" dirty="0"/>
              <a:t> They comprise of all static variables in the class. (To be discussed later)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2.2: Class </a:t>
            </a:r>
            <a:br>
              <a:rPr lang="en-IN" sz="1300" dirty="0"/>
            </a:br>
            <a:r>
              <a:rPr lang="en-IN" dirty="0"/>
              <a:t>Lab</a:t>
            </a:r>
          </a:p>
        </p:txBody>
      </p:sp>
      <p:sp>
        <p:nvSpPr>
          <p:cNvPr id="3" name="Content Placeholder 2"/>
          <p:cNvSpPr>
            <a:spLocks noGrp="1"/>
          </p:cNvSpPr>
          <p:nvPr>
            <p:ph idx="1"/>
          </p:nvPr>
        </p:nvSpPr>
        <p:spPr/>
        <p:txBody>
          <a:bodyPr/>
          <a:lstStyle/>
          <a:p>
            <a:pPr marL="347663" indent="-347663"/>
            <a:r>
              <a:rPr lang="en-US" dirty="0"/>
              <a:t>Objects and Classes</a:t>
            </a:r>
          </a:p>
          <a:p>
            <a:pPr lvl="1"/>
            <a:r>
              <a:rPr lang="en-US" dirty="0"/>
              <a:t>Labs 2.1 and 2.2</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pPr marL="347663" indent="-347663"/>
            <a:r>
              <a:rPr lang="en-US" dirty="0"/>
              <a:t>In this Lesson, you have learnt that:</a:t>
            </a:r>
          </a:p>
          <a:p>
            <a:pPr lvl="1"/>
            <a:r>
              <a:rPr lang="en-US" dirty="0"/>
              <a:t>Objects have an identity, state, and behavior.</a:t>
            </a:r>
          </a:p>
          <a:p>
            <a:pPr lvl="1"/>
            <a:r>
              <a:rPr lang="en-US" dirty="0"/>
              <a:t>Class is a user-defined description of set of objects, sharing same structure and behavior.</a:t>
            </a:r>
          </a:p>
          <a:p>
            <a:pPr lvl="1"/>
            <a:r>
              <a:rPr lang="en-US" dirty="0"/>
              <a:t>Access modifiers help to restrict the accessibility.</a:t>
            </a:r>
          </a:p>
          <a:p>
            <a:pPr lvl="1"/>
            <a:r>
              <a:rPr lang="en-US" dirty="0"/>
              <a:t>Constructors and Destructors help in memory allocation and de-allocation, respectively</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Lesson Objectives</a:t>
            </a:r>
          </a:p>
        </p:txBody>
      </p:sp>
      <p:sp>
        <p:nvSpPr>
          <p:cNvPr id="3" name="Content Placeholder 2"/>
          <p:cNvSpPr>
            <a:spLocks noGrp="1"/>
          </p:cNvSpPr>
          <p:nvPr>
            <p:ph idx="1"/>
          </p:nvPr>
        </p:nvSpPr>
        <p:spPr/>
        <p:txBody>
          <a:bodyPr/>
          <a:lstStyle/>
          <a:p>
            <a:pPr marL="347663" indent="-347663"/>
            <a:r>
              <a:rPr lang="en-US" dirty="0"/>
              <a:t>In this lesson, you will learn:</a:t>
            </a:r>
          </a:p>
          <a:p>
            <a:pPr lvl="1"/>
            <a:r>
              <a:rPr lang="en-US" dirty="0"/>
              <a:t>What is an Object? </a:t>
            </a:r>
          </a:p>
          <a:p>
            <a:pPr lvl="2"/>
            <a:r>
              <a:rPr lang="en-US" dirty="0"/>
              <a:t>State, Behavior, and Identity of an Object</a:t>
            </a:r>
          </a:p>
          <a:p>
            <a:pPr lvl="1"/>
            <a:r>
              <a:rPr lang="en-US" dirty="0"/>
              <a:t>What is a Class?</a:t>
            </a:r>
          </a:p>
          <a:p>
            <a:pPr lvl="2"/>
            <a:r>
              <a:rPr lang="en-US" dirty="0"/>
              <a:t>Attributes and Operations of a Class</a:t>
            </a:r>
          </a:p>
          <a:p>
            <a:pPr lvl="2"/>
            <a:r>
              <a:rPr lang="en-US" dirty="0"/>
              <a:t>Access modifiers and its types</a:t>
            </a:r>
          </a:p>
          <a:p>
            <a:pPr lvl="2"/>
            <a:r>
              <a:rPr lang="en-US" dirty="0"/>
              <a:t>Constructors and Destructors</a:t>
            </a:r>
          </a:p>
          <a:p>
            <a:pPr lvl="2"/>
            <a:r>
              <a:rPr lang="en-US" dirty="0"/>
              <a:t>Static members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a:t>
            </a:r>
          </a:p>
        </p:txBody>
      </p:sp>
      <p:sp>
        <p:nvSpPr>
          <p:cNvPr id="3" name="Content Placeholder 2"/>
          <p:cNvSpPr>
            <a:spLocks noGrp="1"/>
          </p:cNvSpPr>
          <p:nvPr>
            <p:ph idx="1"/>
          </p:nvPr>
        </p:nvSpPr>
        <p:spPr/>
        <p:txBody>
          <a:bodyPr/>
          <a:lstStyle/>
          <a:p>
            <a:pPr marL="347663" indent="-347663"/>
            <a:r>
              <a:rPr lang="en-US" dirty="0"/>
              <a:t>Question 1: ___ determines how an object reacts to other objects.  </a:t>
            </a:r>
          </a:p>
          <a:p>
            <a:pPr lvl="1"/>
            <a:r>
              <a:rPr lang="en-US" dirty="0"/>
              <a:t>Option 1: State</a:t>
            </a:r>
          </a:p>
          <a:p>
            <a:pPr lvl="1"/>
            <a:r>
              <a:rPr lang="en-US" dirty="0"/>
              <a:t>Option 2: Behavior</a:t>
            </a:r>
          </a:p>
          <a:p>
            <a:pPr lvl="1"/>
            <a:r>
              <a:rPr lang="en-US" dirty="0"/>
              <a:t>Option 3: Identity</a:t>
            </a:r>
          </a:p>
          <a:p>
            <a:pPr lvl="1"/>
            <a:r>
              <a:rPr lang="en-US" dirty="0"/>
              <a:t>Option 4: Attribute</a:t>
            </a:r>
          </a:p>
          <a:p>
            <a:pPr marL="347663" indent="-347663"/>
            <a:r>
              <a:rPr lang="en-US" dirty="0"/>
              <a:t>Question 2: A class can have zero or more number of operations. </a:t>
            </a:r>
          </a:p>
          <a:p>
            <a:pPr lvl="1"/>
            <a:r>
              <a:rPr lang="en-US" dirty="0"/>
              <a:t>True / False</a:t>
            </a:r>
          </a:p>
          <a:p>
            <a:r>
              <a:rPr lang="en-US" dirty="0"/>
              <a:t>Question 3: ___ variables are accessible by all the functions written within the class.</a:t>
            </a:r>
          </a:p>
          <a:p>
            <a:pPr lvl="1"/>
            <a:endParaRPr lang="en-US"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 Crossword</a:t>
            </a:r>
          </a:p>
        </p:txBody>
      </p:sp>
      <p:graphicFrame>
        <p:nvGraphicFramePr>
          <p:cNvPr id="4" name="Group 221"/>
          <p:cNvGraphicFramePr>
            <a:graphicFrameLocks noGrp="1"/>
          </p:cNvGraphicFramePr>
          <p:nvPr>
            <p:ph idx="1"/>
          </p:nvPr>
        </p:nvGraphicFramePr>
        <p:xfrm>
          <a:off x="298450" y="1495425"/>
          <a:ext cx="6888161" cy="5058355"/>
        </p:xfrm>
        <a:graphic>
          <a:graphicData uri="http://schemas.openxmlformats.org/drawingml/2006/table">
            <a:tbl>
              <a:tblPr/>
              <a:tblGrid>
                <a:gridCol w="661083">
                  <a:extLst>
                    <a:ext uri="{9D8B030D-6E8A-4147-A177-3AD203B41FA5}">
                      <a16:colId xmlns:a16="http://schemas.microsoft.com/office/drawing/2014/main" val="20000"/>
                    </a:ext>
                  </a:extLst>
                </a:gridCol>
                <a:gridCol w="564339">
                  <a:extLst>
                    <a:ext uri="{9D8B030D-6E8A-4147-A177-3AD203B41FA5}">
                      <a16:colId xmlns:a16="http://schemas.microsoft.com/office/drawing/2014/main" val="20001"/>
                    </a:ext>
                  </a:extLst>
                </a:gridCol>
                <a:gridCol w="577238">
                  <a:extLst>
                    <a:ext uri="{9D8B030D-6E8A-4147-A177-3AD203B41FA5}">
                      <a16:colId xmlns:a16="http://schemas.microsoft.com/office/drawing/2014/main" val="20002"/>
                    </a:ext>
                  </a:extLst>
                </a:gridCol>
                <a:gridCol w="564339">
                  <a:extLst>
                    <a:ext uri="{9D8B030D-6E8A-4147-A177-3AD203B41FA5}">
                      <a16:colId xmlns:a16="http://schemas.microsoft.com/office/drawing/2014/main" val="20003"/>
                    </a:ext>
                  </a:extLst>
                </a:gridCol>
                <a:gridCol w="562727">
                  <a:extLst>
                    <a:ext uri="{9D8B030D-6E8A-4147-A177-3AD203B41FA5}">
                      <a16:colId xmlns:a16="http://schemas.microsoft.com/office/drawing/2014/main" val="20004"/>
                    </a:ext>
                  </a:extLst>
                </a:gridCol>
                <a:gridCol w="577238">
                  <a:extLst>
                    <a:ext uri="{9D8B030D-6E8A-4147-A177-3AD203B41FA5}">
                      <a16:colId xmlns:a16="http://schemas.microsoft.com/office/drawing/2014/main" val="20005"/>
                    </a:ext>
                  </a:extLst>
                </a:gridCol>
                <a:gridCol w="564339">
                  <a:extLst>
                    <a:ext uri="{9D8B030D-6E8A-4147-A177-3AD203B41FA5}">
                      <a16:colId xmlns:a16="http://schemas.microsoft.com/office/drawing/2014/main" val="20006"/>
                    </a:ext>
                  </a:extLst>
                </a:gridCol>
                <a:gridCol w="565951">
                  <a:extLst>
                    <a:ext uri="{9D8B030D-6E8A-4147-A177-3AD203B41FA5}">
                      <a16:colId xmlns:a16="http://schemas.microsoft.com/office/drawing/2014/main" val="20007"/>
                    </a:ext>
                  </a:extLst>
                </a:gridCol>
                <a:gridCol w="561115">
                  <a:extLst>
                    <a:ext uri="{9D8B030D-6E8A-4147-A177-3AD203B41FA5}">
                      <a16:colId xmlns:a16="http://schemas.microsoft.com/office/drawing/2014/main" val="20008"/>
                    </a:ext>
                  </a:extLst>
                </a:gridCol>
                <a:gridCol w="548215">
                  <a:extLst>
                    <a:ext uri="{9D8B030D-6E8A-4147-A177-3AD203B41FA5}">
                      <a16:colId xmlns:a16="http://schemas.microsoft.com/office/drawing/2014/main" val="20009"/>
                    </a:ext>
                  </a:extLst>
                </a:gridCol>
                <a:gridCol w="577238">
                  <a:extLst>
                    <a:ext uri="{9D8B030D-6E8A-4147-A177-3AD203B41FA5}">
                      <a16:colId xmlns:a16="http://schemas.microsoft.com/office/drawing/2014/main" val="20010"/>
                    </a:ext>
                  </a:extLst>
                </a:gridCol>
                <a:gridCol w="564339">
                  <a:extLst>
                    <a:ext uri="{9D8B030D-6E8A-4147-A177-3AD203B41FA5}">
                      <a16:colId xmlns:a16="http://schemas.microsoft.com/office/drawing/2014/main" val="20011"/>
                    </a:ext>
                  </a:extLst>
                </a:gridCol>
              </a:tblGrid>
              <a:tr h="36443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2</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3</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4</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5</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6</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7</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8</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9</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10</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11</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O</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C</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2</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3</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3"/>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4</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5</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5"/>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6</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7</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7"/>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8</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rPr>
                        <a:t>e</a:t>
                      </a: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9</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9"/>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10</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0"/>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11</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1"/>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12</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2"/>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13</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3"/>
                  </a:ext>
                </a:extLst>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14</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a:ln>
                            <a:noFill/>
                          </a:ln>
                          <a:solidFill>
                            <a:schemeClr val="tx1"/>
                          </a:solidFill>
                          <a:effectLst/>
                          <a:latin typeface="Arial" pitchFamily="34" charset="0"/>
                          <a:cs typeface="Arial" pitchFamily="34" charset="0"/>
                        </a:rPr>
                        <a:t> </a:t>
                      </a: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 </a:t>
                      </a:r>
                      <a:endParaRPr kumimoji="0" lang="en-US" sz="1600" b="1" i="0" u="none" strike="noStrike" cap="none" normalizeH="0" baseline="0" dirty="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Object </a:t>
            </a:r>
            <a:br>
              <a:rPr lang="en-IN" sz="1300" dirty="0"/>
            </a:br>
            <a:r>
              <a:rPr lang="en-IN" dirty="0"/>
              <a:t>What is an Object?</a:t>
            </a:r>
          </a:p>
        </p:txBody>
      </p:sp>
      <p:sp>
        <p:nvSpPr>
          <p:cNvPr id="3" name="Content Placeholder 2"/>
          <p:cNvSpPr>
            <a:spLocks noGrp="1"/>
          </p:cNvSpPr>
          <p:nvPr>
            <p:ph idx="1"/>
          </p:nvPr>
        </p:nvSpPr>
        <p:spPr/>
        <p:txBody>
          <a:bodyPr/>
          <a:lstStyle/>
          <a:p>
            <a:pPr marL="347663" indent="-347663"/>
            <a:r>
              <a:rPr lang="en-US" dirty="0"/>
              <a:t>An object is an entity which could be </a:t>
            </a:r>
          </a:p>
          <a:p>
            <a:pPr lvl="1"/>
            <a:r>
              <a:rPr lang="en-US" dirty="0"/>
              <a:t>Tangible</a:t>
            </a:r>
          </a:p>
          <a:p>
            <a:pPr lvl="1"/>
            <a:r>
              <a:rPr lang="en-US" dirty="0"/>
              <a:t> Intangible, or</a:t>
            </a:r>
          </a:p>
          <a:p>
            <a:pPr lvl="1"/>
            <a:r>
              <a:rPr lang="en-US" dirty="0"/>
              <a:t>Software entity</a:t>
            </a:r>
            <a:endParaRPr lang="en-IN" dirty="0"/>
          </a:p>
        </p:txBody>
      </p:sp>
      <p:pic>
        <p:nvPicPr>
          <p:cNvPr id="4" name="Picture 4" descr="j0292020"/>
          <p:cNvPicPr>
            <a:picLocks noChangeAspect="1" noChangeArrowheads="1"/>
          </p:cNvPicPr>
          <p:nvPr/>
        </p:nvPicPr>
        <p:blipFill>
          <a:blip r:embed="rId3"/>
          <a:srcRect/>
          <a:stretch>
            <a:fillRect/>
          </a:stretch>
        </p:blipFill>
        <p:spPr bwMode="auto">
          <a:xfrm>
            <a:off x="4191000" y="2133600"/>
            <a:ext cx="1066800" cy="914400"/>
          </a:xfrm>
          <a:prstGeom prst="rect">
            <a:avLst/>
          </a:prstGeom>
          <a:noFill/>
          <a:ln w="9525">
            <a:noFill/>
            <a:miter lim="800000"/>
            <a:headEnd/>
            <a:tailEnd/>
          </a:ln>
        </p:spPr>
      </p:pic>
      <p:pic>
        <p:nvPicPr>
          <p:cNvPr id="5" name="Picture 11" descr="http://t2.gstatic.com/images?q=tbn:ANd9GcQNYSD5lVknbLjYv4fH32wfcgKMHAMCrCaqsW1-eidOf1svW6MU2eY8RnE">
            <a:hlinkClick r:id="rId4"/>
          </p:cNvPr>
          <p:cNvPicPr>
            <a:picLocks noChangeAspect="1" noChangeArrowheads="1"/>
          </p:cNvPicPr>
          <p:nvPr/>
        </p:nvPicPr>
        <p:blipFill>
          <a:blip r:embed="rId5"/>
          <a:srcRect/>
          <a:stretch>
            <a:fillRect/>
          </a:stretch>
        </p:blipFill>
        <p:spPr bwMode="auto">
          <a:xfrm>
            <a:off x="5762625" y="1905000"/>
            <a:ext cx="1171575" cy="1171575"/>
          </a:xfrm>
          <a:prstGeom prst="rect">
            <a:avLst/>
          </a:prstGeom>
          <a:noFill/>
          <a:ln w="9525">
            <a:noFill/>
            <a:miter lim="800000"/>
            <a:headEnd/>
            <a:tailEnd/>
          </a:ln>
        </p:spPr>
      </p:pic>
      <p:pic>
        <p:nvPicPr>
          <p:cNvPr id="6" name="Picture 9" descr="See full size image">
            <a:hlinkClick r:id="rId6"/>
          </p:cNvPr>
          <p:cNvPicPr>
            <a:picLocks noChangeAspect="1" noChangeArrowheads="1"/>
          </p:cNvPicPr>
          <p:nvPr/>
        </p:nvPicPr>
        <p:blipFill>
          <a:blip r:embed="rId7"/>
          <a:srcRect/>
          <a:stretch>
            <a:fillRect/>
          </a:stretch>
        </p:blipFill>
        <p:spPr bwMode="auto">
          <a:xfrm>
            <a:off x="7372350" y="2209800"/>
            <a:ext cx="933450" cy="762000"/>
          </a:xfrm>
          <a:prstGeom prst="rect">
            <a:avLst/>
          </a:prstGeom>
          <a:noFill/>
          <a:ln w="9525">
            <a:noFill/>
            <a:miter lim="800000"/>
            <a:headEnd/>
            <a:tailEnd/>
          </a:ln>
        </p:spPr>
      </p:pic>
      <p:pic>
        <p:nvPicPr>
          <p:cNvPr id="7" name="Picture 4" descr="j0251871"/>
          <p:cNvPicPr>
            <a:picLocks noChangeAspect="1" noChangeArrowheads="1"/>
          </p:cNvPicPr>
          <p:nvPr/>
        </p:nvPicPr>
        <p:blipFill>
          <a:blip r:embed="rId8"/>
          <a:srcRect/>
          <a:stretch>
            <a:fillRect/>
          </a:stretch>
        </p:blipFill>
        <p:spPr bwMode="auto">
          <a:xfrm>
            <a:off x="4267200" y="3352800"/>
            <a:ext cx="1017588" cy="677863"/>
          </a:xfrm>
          <a:prstGeom prst="rect">
            <a:avLst/>
          </a:prstGeom>
          <a:noFill/>
          <a:ln w="9525">
            <a:noFill/>
            <a:miter lim="800000"/>
            <a:headEnd/>
            <a:tailEnd/>
          </a:ln>
        </p:spPr>
      </p:pic>
      <p:pic>
        <p:nvPicPr>
          <p:cNvPr id="8" name="Picture 6" descr="Doubly_linked_list">
            <a:hlinkClick r:id="rId9"/>
          </p:cNvPr>
          <p:cNvPicPr>
            <a:picLocks noChangeAspect="1" noChangeArrowheads="1"/>
          </p:cNvPicPr>
          <p:nvPr/>
        </p:nvPicPr>
        <p:blipFill>
          <a:blip r:embed="rId10"/>
          <a:srcRect/>
          <a:stretch>
            <a:fillRect/>
          </a:stretch>
        </p:blipFill>
        <p:spPr bwMode="auto">
          <a:xfrm>
            <a:off x="7239000" y="3233738"/>
            <a:ext cx="1447800" cy="881062"/>
          </a:xfrm>
          <a:prstGeom prst="rect">
            <a:avLst/>
          </a:prstGeom>
          <a:noFill/>
          <a:ln w="9525">
            <a:noFill/>
            <a:miter lim="800000"/>
            <a:headEnd/>
            <a:tailEnd/>
          </a:ln>
        </p:spPr>
      </p:pic>
      <p:pic>
        <p:nvPicPr>
          <p:cNvPr id="9" name="Picture 13" descr="http://t2.gstatic.com/images?q=tbn:ANd9GcRx4003dWDeO6NsDr9z0Z7ikY3ku47RqPdQyWSQuA96Y22ntZHxGZB6mmA">
            <a:hlinkClick r:id="rId11"/>
          </p:cNvPr>
          <p:cNvPicPr>
            <a:picLocks noChangeAspect="1" noChangeArrowheads="1"/>
          </p:cNvPicPr>
          <p:nvPr/>
        </p:nvPicPr>
        <p:blipFill>
          <a:blip r:embed="rId12"/>
          <a:srcRect/>
          <a:stretch>
            <a:fillRect/>
          </a:stretch>
        </p:blipFill>
        <p:spPr bwMode="auto">
          <a:xfrm>
            <a:off x="5791200" y="3209925"/>
            <a:ext cx="1057275" cy="1057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Object </a:t>
            </a:r>
            <a:br>
              <a:rPr lang="en-IN" dirty="0"/>
            </a:br>
            <a:r>
              <a:rPr lang="en-IN" dirty="0"/>
              <a:t>What is an Object?</a:t>
            </a:r>
          </a:p>
        </p:txBody>
      </p:sp>
      <p:sp>
        <p:nvSpPr>
          <p:cNvPr id="3" name="Content Placeholder 2"/>
          <p:cNvSpPr>
            <a:spLocks noGrp="1"/>
          </p:cNvSpPr>
          <p:nvPr>
            <p:ph idx="1"/>
          </p:nvPr>
        </p:nvSpPr>
        <p:spPr/>
        <p:txBody>
          <a:bodyPr/>
          <a:lstStyle/>
          <a:p>
            <a:r>
              <a:rPr lang="en-US" dirty="0"/>
              <a:t>Entities from “Real” World would get mapped to Objects in “Software” World</a:t>
            </a:r>
          </a:p>
          <a:p>
            <a:endParaRPr lang="en-IN" dirty="0"/>
          </a:p>
        </p:txBody>
      </p:sp>
      <p:sp>
        <p:nvSpPr>
          <p:cNvPr id="4" name="Rectangle 2"/>
          <p:cNvSpPr txBox="1">
            <a:spLocks noChangeArrowheads="1"/>
          </p:cNvSpPr>
          <p:nvPr/>
        </p:nvSpPr>
        <p:spPr>
          <a:xfrm>
            <a:off x="304800" y="1219200"/>
            <a:ext cx="8153400" cy="5027613"/>
          </a:xfrm>
          <a:prstGeom prst="rect">
            <a:avLst/>
          </a:prstGeom>
        </p:spPr>
        <p:txBody>
          <a:bodyPr vert="horz" lIns="90488" tIns="44450" rIns="90488" bIns="44450" rtlCol="0">
            <a:normAutofit/>
          </a:bodyPr>
          <a:lstStyle/>
          <a:p>
            <a:pPr marL="347663" marR="0" lvl="0" indent="-347663" algn="l" defTabSz="914400" rtl="0" eaLnBrk="1" fontAlgn="auto" latinLnBrk="0" hangingPunct="1">
              <a:lnSpc>
                <a:spcPct val="100000"/>
              </a:lnSpc>
              <a:spcBef>
                <a:spcPct val="20000"/>
              </a:spcBef>
              <a:spcAft>
                <a:spcPts val="0"/>
              </a:spcAft>
              <a:buClr>
                <a:srgbClr val="00A1E4"/>
              </a:buClr>
              <a:buSzTx/>
              <a:tabLst/>
              <a:defRPr/>
            </a:pPr>
            <a:endParaRPr kumimoji="0" 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mn-ea"/>
              <a:cs typeface="+mn-cs"/>
            </a:endParaRPr>
          </a:p>
        </p:txBody>
      </p:sp>
      <p:grpSp>
        <p:nvGrpSpPr>
          <p:cNvPr id="18" name="Group 13"/>
          <p:cNvGrpSpPr>
            <a:grpSpLocks/>
          </p:cNvGrpSpPr>
          <p:nvPr/>
        </p:nvGrpSpPr>
        <p:grpSpPr bwMode="auto">
          <a:xfrm>
            <a:off x="762000" y="2514600"/>
            <a:ext cx="3352800" cy="1371600"/>
            <a:chOff x="1219200" y="2514600"/>
            <a:chExt cx="3352800" cy="1371600"/>
          </a:xfrm>
        </p:grpSpPr>
        <p:pic>
          <p:nvPicPr>
            <p:cNvPr id="19" name="Picture 5" descr="j0195384"/>
            <p:cNvPicPr>
              <a:picLocks noChangeAspect="1" noChangeArrowheads="1"/>
            </p:cNvPicPr>
            <p:nvPr/>
          </p:nvPicPr>
          <p:blipFill>
            <a:blip r:embed="rId3"/>
            <a:srcRect/>
            <a:stretch>
              <a:fillRect/>
            </a:stretch>
          </p:blipFill>
          <p:spPr bwMode="auto">
            <a:xfrm>
              <a:off x="1600200" y="2743200"/>
              <a:ext cx="1203325" cy="839788"/>
            </a:xfrm>
            <a:prstGeom prst="rect">
              <a:avLst/>
            </a:prstGeom>
            <a:noFill/>
            <a:ln w="9525">
              <a:noFill/>
              <a:miter lim="800000"/>
              <a:headEnd/>
              <a:tailEnd/>
            </a:ln>
          </p:spPr>
        </p:pic>
        <p:pic>
          <p:nvPicPr>
            <p:cNvPr id="20" name="Picture 22" descr="cust1"/>
            <p:cNvPicPr>
              <a:picLocks noChangeAspect="1" noChangeArrowheads="1"/>
            </p:cNvPicPr>
            <p:nvPr/>
          </p:nvPicPr>
          <p:blipFill>
            <a:blip r:embed="rId4"/>
            <a:srcRect/>
            <a:stretch>
              <a:fillRect/>
            </a:stretch>
          </p:blipFill>
          <p:spPr bwMode="auto">
            <a:xfrm>
              <a:off x="3184525" y="2743200"/>
              <a:ext cx="976313" cy="973138"/>
            </a:xfrm>
            <a:prstGeom prst="rect">
              <a:avLst/>
            </a:prstGeom>
            <a:noFill/>
            <a:ln w="9525">
              <a:noFill/>
              <a:miter lim="800000"/>
              <a:headEnd/>
              <a:tailEnd/>
            </a:ln>
          </p:spPr>
        </p:pic>
        <p:sp>
          <p:nvSpPr>
            <p:cNvPr id="21" name="Oval 20"/>
            <p:cNvSpPr/>
            <p:nvPr/>
          </p:nvSpPr>
          <p:spPr>
            <a:xfrm>
              <a:off x="1219200" y="2514600"/>
              <a:ext cx="3352800" cy="13716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2" name="Right Arrow 21"/>
          <p:cNvSpPr/>
          <p:nvPr/>
        </p:nvSpPr>
        <p:spPr>
          <a:xfrm>
            <a:off x="4267200" y="3124200"/>
            <a:ext cx="838200" cy="152400"/>
          </a:xfrm>
          <a:prstGeom prst="right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 name="Group 25"/>
          <p:cNvGrpSpPr>
            <a:grpSpLocks/>
          </p:cNvGrpSpPr>
          <p:nvPr/>
        </p:nvGrpSpPr>
        <p:grpSpPr bwMode="auto">
          <a:xfrm>
            <a:off x="5257800" y="2514600"/>
            <a:ext cx="3657600" cy="1523446"/>
            <a:chOff x="5257800" y="2514600"/>
            <a:chExt cx="3352800" cy="1522891"/>
          </a:xfrm>
        </p:grpSpPr>
        <p:sp>
          <p:nvSpPr>
            <p:cNvPr id="24" name="Oval 23"/>
            <p:cNvSpPr/>
            <p:nvPr/>
          </p:nvSpPr>
          <p:spPr>
            <a:xfrm>
              <a:off x="5257800" y="2514600"/>
              <a:ext cx="3352800" cy="137110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TextBox 24"/>
            <p:cNvSpPr txBox="1"/>
            <p:nvPr/>
          </p:nvSpPr>
          <p:spPr>
            <a:xfrm>
              <a:off x="6019800" y="3668294"/>
              <a:ext cx="2032000" cy="3691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latin typeface="+mn-lt"/>
                </a:rPr>
                <a:t>“Software” World</a:t>
              </a:r>
            </a:p>
          </p:txBody>
        </p:sp>
        <p:sp>
          <p:nvSpPr>
            <p:cNvPr id="26" name="TextBox 21"/>
            <p:cNvSpPr txBox="1">
              <a:spLocks noChangeArrowheads="1"/>
            </p:cNvSpPr>
            <p:nvPr/>
          </p:nvSpPr>
          <p:spPr bwMode="auto">
            <a:xfrm>
              <a:off x="5715000" y="2754868"/>
              <a:ext cx="2406650" cy="383646"/>
            </a:xfrm>
            <a:prstGeom prst="rect">
              <a:avLst/>
            </a:prstGeom>
            <a:noFill/>
            <a:ln w="9525">
              <a:solidFill>
                <a:schemeClr val="tx2"/>
              </a:solidFill>
              <a:miter lim="800000"/>
              <a:headEnd/>
              <a:tailEnd/>
            </a:ln>
          </p:spPr>
          <p:txBody>
            <a:bodyPr wrap="square">
              <a:spAutoFit/>
            </a:bodyPr>
            <a:lstStyle/>
            <a:p>
              <a:r>
                <a:rPr lang="en-US" dirty="0"/>
                <a:t>Object  for “</a:t>
              </a:r>
              <a:r>
                <a:rPr lang="en-US" dirty="0" err="1"/>
                <a:t>Geetha</a:t>
              </a:r>
              <a:r>
                <a:rPr lang="en-US" dirty="0"/>
                <a:t>”</a:t>
              </a:r>
            </a:p>
          </p:txBody>
        </p:sp>
        <p:sp>
          <p:nvSpPr>
            <p:cNvPr id="27" name="TextBox 22"/>
            <p:cNvSpPr txBox="1">
              <a:spLocks noChangeArrowheads="1"/>
            </p:cNvSpPr>
            <p:nvPr/>
          </p:nvSpPr>
          <p:spPr bwMode="auto">
            <a:xfrm>
              <a:off x="6000750" y="3211513"/>
              <a:ext cx="2178738" cy="369197"/>
            </a:xfrm>
            <a:prstGeom prst="rect">
              <a:avLst/>
            </a:prstGeom>
            <a:noFill/>
            <a:ln w="9525">
              <a:solidFill>
                <a:schemeClr val="tx2"/>
              </a:solidFill>
              <a:miter lim="800000"/>
              <a:headEnd/>
              <a:tailEnd/>
            </a:ln>
          </p:spPr>
          <p:txBody>
            <a:bodyPr wrap="none">
              <a:spAutoFit/>
            </a:bodyPr>
            <a:lstStyle/>
            <a:p>
              <a:r>
                <a:rPr lang="en-US"/>
                <a:t>Object  for “Mahesh”</a:t>
              </a:r>
            </a:p>
          </p:txBody>
        </p:sp>
      </p:grpSp>
      <p:sp>
        <p:nvSpPr>
          <p:cNvPr id="28" name="Oval 27"/>
          <p:cNvSpPr/>
          <p:nvPr/>
        </p:nvSpPr>
        <p:spPr>
          <a:xfrm>
            <a:off x="914400" y="4267200"/>
            <a:ext cx="33528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ight Arrow 28"/>
          <p:cNvSpPr/>
          <p:nvPr/>
        </p:nvSpPr>
        <p:spPr>
          <a:xfrm>
            <a:off x="4286248" y="4876800"/>
            <a:ext cx="838200" cy="1524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5334000" y="4191000"/>
            <a:ext cx="34290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TextBox 30"/>
          <p:cNvSpPr txBox="1"/>
          <p:nvPr/>
        </p:nvSpPr>
        <p:spPr>
          <a:xfrm>
            <a:off x="5867400" y="4492625"/>
            <a:ext cx="2452688"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Object:Geetha’s</a:t>
            </a:r>
            <a:r>
              <a:rPr lang="en-US" sz="1400" dirty="0">
                <a:latin typeface="Arial" charset="0"/>
              </a:rPr>
              <a:t> Savings A/c</a:t>
            </a:r>
          </a:p>
        </p:txBody>
      </p:sp>
      <p:sp>
        <p:nvSpPr>
          <p:cNvPr id="32" name="TextBox 31"/>
          <p:cNvSpPr txBox="1"/>
          <p:nvPr/>
        </p:nvSpPr>
        <p:spPr>
          <a:xfrm>
            <a:off x="5867400" y="4873625"/>
            <a:ext cx="2438400" cy="307975"/>
          </a:xfrm>
          <a:prstGeom prst="rect">
            <a:avLst/>
          </a:prstGeom>
          <a:noFill/>
          <a:ln>
            <a:solidFill>
              <a:schemeClr val="accent1">
                <a:shade val="50000"/>
              </a:schemeClr>
            </a:solidFill>
          </a:ln>
        </p:spPr>
        <p:txBody>
          <a:bodyPr>
            <a:spAutoFit/>
          </a:bodyPr>
          <a:lstStyle/>
          <a:p>
            <a:pPr>
              <a:defRPr/>
            </a:pPr>
            <a:r>
              <a:rPr lang="en-US" sz="1400" dirty="0" err="1">
                <a:latin typeface="Arial" charset="0"/>
              </a:rPr>
              <a:t>Object:Geetha’s</a:t>
            </a:r>
            <a:r>
              <a:rPr lang="en-US" sz="1400" dirty="0">
                <a:latin typeface="Arial" charset="0"/>
              </a:rPr>
              <a:t> Current A/c</a:t>
            </a:r>
          </a:p>
        </p:txBody>
      </p:sp>
      <p:sp>
        <p:nvSpPr>
          <p:cNvPr id="33" name="TextBox 32"/>
          <p:cNvSpPr txBox="1"/>
          <p:nvPr/>
        </p:nvSpPr>
        <p:spPr>
          <a:xfrm>
            <a:off x="5867400" y="5254625"/>
            <a:ext cx="2460625"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Object:Mahesh’s</a:t>
            </a:r>
            <a:r>
              <a:rPr lang="en-US" sz="1400" dirty="0">
                <a:latin typeface="Arial" charset="0"/>
              </a:rPr>
              <a:t> Current A/c</a:t>
            </a:r>
          </a:p>
        </p:txBody>
      </p:sp>
      <p:sp>
        <p:nvSpPr>
          <p:cNvPr id="34" name="TextBox 33"/>
          <p:cNvSpPr txBox="1"/>
          <p:nvPr/>
        </p:nvSpPr>
        <p:spPr>
          <a:xfrm>
            <a:off x="1752600" y="3733800"/>
            <a:ext cx="188329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solidFill>
                  <a:schemeClr val="bg1"/>
                </a:solidFill>
                <a:latin typeface="+mn-lt"/>
              </a:rPr>
              <a:t>“Real” World</a:t>
            </a:r>
          </a:p>
        </p:txBody>
      </p:sp>
      <p:sp>
        <p:nvSpPr>
          <p:cNvPr id="35" name="TextBox 34"/>
          <p:cNvSpPr txBox="1"/>
          <p:nvPr/>
        </p:nvSpPr>
        <p:spPr>
          <a:xfrm>
            <a:off x="1828800" y="5421314"/>
            <a:ext cx="180709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latin typeface="+mn-lt"/>
              </a:rPr>
              <a:t>“Real” World</a:t>
            </a:r>
          </a:p>
        </p:txBody>
      </p:sp>
      <p:sp>
        <p:nvSpPr>
          <p:cNvPr id="36" name="TextBox 35"/>
          <p:cNvSpPr txBox="1"/>
          <p:nvPr/>
        </p:nvSpPr>
        <p:spPr>
          <a:xfrm>
            <a:off x="6172199" y="5726113"/>
            <a:ext cx="2155825" cy="3704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latin typeface="+mn-lt"/>
              </a:rPr>
              <a:t>“Software” World</a:t>
            </a:r>
          </a:p>
        </p:txBody>
      </p:sp>
      <p:pic>
        <p:nvPicPr>
          <p:cNvPr id="37" name="Picture 2" descr="http://t2.gstatic.com/images?q=tbn:ANd9GcR6ejjCvgkpsrchb9grAZOuwv8cz3uLSE2HEvXDyHWcqkqcenZiv6iVyrI">
            <a:hlinkClick r:id="rId5"/>
          </p:cNvPr>
          <p:cNvPicPr>
            <a:picLocks noChangeAspect="1" noChangeArrowheads="1"/>
          </p:cNvPicPr>
          <p:nvPr/>
        </p:nvPicPr>
        <p:blipFill>
          <a:blip r:embed="rId6"/>
          <a:srcRect/>
          <a:stretch>
            <a:fillRect/>
          </a:stretch>
        </p:blipFill>
        <p:spPr bwMode="auto">
          <a:xfrm>
            <a:off x="1280554" y="4643446"/>
            <a:ext cx="643471" cy="690554"/>
          </a:xfrm>
          <a:prstGeom prst="rect">
            <a:avLst/>
          </a:prstGeom>
          <a:noFill/>
          <a:ln w="9525">
            <a:noFill/>
            <a:miter lim="800000"/>
            <a:headEnd/>
            <a:tailEnd/>
          </a:ln>
        </p:spPr>
      </p:pic>
      <p:pic>
        <p:nvPicPr>
          <p:cNvPr id="38"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2071670" y="4343400"/>
            <a:ext cx="779463" cy="609600"/>
          </a:xfrm>
          <a:prstGeom prst="rect">
            <a:avLst/>
          </a:prstGeom>
          <a:noFill/>
          <a:ln w="9525">
            <a:noFill/>
            <a:miter lim="800000"/>
            <a:headEnd/>
            <a:tailEnd/>
          </a:ln>
        </p:spPr>
      </p:pic>
      <p:pic>
        <p:nvPicPr>
          <p:cNvPr id="39"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3047976" y="4648200"/>
            <a:ext cx="803275" cy="628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Object </a:t>
            </a:r>
            <a:br>
              <a:rPr lang="en-IN" dirty="0"/>
            </a:br>
            <a:r>
              <a:rPr lang="en-IN" dirty="0"/>
              <a:t>Characterization</a:t>
            </a:r>
          </a:p>
        </p:txBody>
      </p:sp>
      <p:sp>
        <p:nvSpPr>
          <p:cNvPr id="3" name="Content Placeholder 2"/>
          <p:cNvSpPr>
            <a:spLocks noGrp="1"/>
          </p:cNvSpPr>
          <p:nvPr>
            <p:ph idx="1"/>
          </p:nvPr>
        </p:nvSpPr>
        <p:spPr/>
        <p:txBody>
          <a:bodyPr/>
          <a:lstStyle/>
          <a:p>
            <a:pPr marL="347663" indent="-347663"/>
            <a:r>
              <a:rPr lang="en-US" dirty="0"/>
              <a:t>An object is characterized by Identity, State, and Behavior.</a:t>
            </a:r>
          </a:p>
          <a:p>
            <a:pPr lvl="1"/>
            <a:r>
              <a:rPr lang="en-US" b="1" dirty="0"/>
              <a:t>Identity:</a:t>
            </a:r>
            <a:r>
              <a:rPr lang="en-US" dirty="0"/>
              <a:t> It distinguishes one object from another.</a:t>
            </a:r>
          </a:p>
          <a:p>
            <a:pPr lvl="1"/>
            <a:r>
              <a:rPr lang="en-US" b="1" dirty="0"/>
              <a:t>State:</a:t>
            </a:r>
            <a:r>
              <a:rPr lang="en-US" dirty="0"/>
              <a:t> It comprises set of properties of an object, along with its values.</a:t>
            </a:r>
          </a:p>
          <a:p>
            <a:pPr lvl="1"/>
            <a:r>
              <a:rPr lang="en-US" b="1" dirty="0"/>
              <a:t>Behavior</a:t>
            </a:r>
            <a:r>
              <a:rPr lang="en-US" dirty="0"/>
              <a:t>: It is the manner in which an object acts and reacts to requests received from other objects.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Object </a:t>
            </a:r>
            <a:br>
              <a:rPr lang="en-IN" dirty="0"/>
            </a:br>
            <a:r>
              <a:rPr lang="en-IN" dirty="0" err="1"/>
              <a:t>Object</a:t>
            </a:r>
            <a:r>
              <a:rPr lang="en-IN" dirty="0"/>
              <a:t> State</a:t>
            </a:r>
          </a:p>
        </p:txBody>
      </p:sp>
      <p:sp>
        <p:nvSpPr>
          <p:cNvPr id="3" name="Content Placeholder 2"/>
          <p:cNvSpPr>
            <a:spLocks noGrp="1"/>
          </p:cNvSpPr>
          <p:nvPr>
            <p:ph idx="1"/>
          </p:nvPr>
        </p:nvSpPr>
        <p:spPr/>
        <p:txBody>
          <a:bodyPr/>
          <a:lstStyle/>
          <a:p>
            <a:r>
              <a:rPr lang="en-US" dirty="0"/>
              <a:t>State of an object is one of the possible conditions in which the object may exist.</a:t>
            </a:r>
          </a:p>
          <a:p>
            <a:endParaRPr lang="en-IN" dirty="0"/>
          </a:p>
        </p:txBody>
      </p:sp>
      <p:sp>
        <p:nvSpPr>
          <p:cNvPr id="4" name="Rectangle 6"/>
          <p:cNvSpPr>
            <a:spLocks noChangeArrowheads="1"/>
          </p:cNvSpPr>
          <p:nvPr/>
        </p:nvSpPr>
        <p:spPr bwMode="auto">
          <a:xfrm>
            <a:off x="2362200" y="2681288"/>
            <a:ext cx="4800600" cy="338554"/>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Bank Account Modeled as a Software Object</a:t>
            </a:r>
          </a:p>
        </p:txBody>
      </p:sp>
      <p:pic>
        <p:nvPicPr>
          <p:cNvPr id="5" name="Picture 9" descr="acct1"/>
          <p:cNvPicPr>
            <a:picLocks noChangeAspect="1" noChangeArrowheads="1"/>
          </p:cNvPicPr>
          <p:nvPr/>
        </p:nvPicPr>
        <p:blipFill>
          <a:blip r:embed="rId3"/>
          <a:srcRect/>
          <a:stretch>
            <a:fillRect/>
          </a:stretch>
        </p:blipFill>
        <p:spPr bwMode="auto">
          <a:xfrm>
            <a:off x="533400" y="2514600"/>
            <a:ext cx="1524000" cy="1219200"/>
          </a:xfrm>
          <a:prstGeom prst="rect">
            <a:avLst/>
          </a:prstGeom>
          <a:noFill/>
          <a:ln w="9525">
            <a:noFill/>
            <a:miter lim="800000"/>
            <a:headEnd/>
            <a:tailEnd/>
          </a:ln>
        </p:spPr>
      </p:pic>
      <p:sp>
        <p:nvSpPr>
          <p:cNvPr id="6" name="Text Box 5"/>
          <p:cNvSpPr txBox="1">
            <a:spLocks noChangeArrowheads="1"/>
          </p:cNvSpPr>
          <p:nvPr/>
        </p:nvSpPr>
        <p:spPr bwMode="auto">
          <a:xfrm>
            <a:off x="609600" y="4038600"/>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cs typeface="Arial" pitchFamily="34" charset="0"/>
              </a:rPr>
              <a:t>Attributes of the object:</a:t>
            </a:r>
          </a:p>
          <a:p>
            <a:pPr marL="234950" indent="-234950">
              <a:spcBef>
                <a:spcPct val="25000"/>
              </a:spcBef>
            </a:pPr>
            <a:r>
              <a:rPr lang="en-US" sz="1600" dirty="0" err="1">
                <a:latin typeface="+mj-lt"/>
                <a:cs typeface="Arial" pitchFamily="34" charset="0"/>
              </a:rPr>
              <a:t>AccountNumber</a:t>
            </a:r>
            <a:r>
              <a:rPr lang="en-US" sz="1600" dirty="0">
                <a:latin typeface="+mj-lt"/>
                <a:cs typeface="Arial" pitchFamily="34" charset="0"/>
              </a:rPr>
              <a:t>: A10056</a:t>
            </a:r>
          </a:p>
          <a:p>
            <a:pPr marL="234950" indent="-234950">
              <a:spcBef>
                <a:spcPct val="25000"/>
              </a:spcBef>
            </a:pPr>
            <a:r>
              <a:rPr lang="en-US" sz="1600" dirty="0">
                <a:latin typeface="+mj-lt"/>
                <a:cs typeface="Arial" pitchFamily="34" charset="0"/>
              </a:rPr>
              <a:t>Type: Savings</a:t>
            </a:r>
          </a:p>
          <a:p>
            <a:pPr marL="234950" indent="-234950">
              <a:spcBef>
                <a:spcPct val="25000"/>
              </a:spcBef>
            </a:pPr>
            <a:r>
              <a:rPr lang="en-US" sz="1600" dirty="0">
                <a:latin typeface="+mj-lt"/>
                <a:cs typeface="Arial" pitchFamily="34" charset="0"/>
              </a:rPr>
              <a:t>Balance: 40000</a:t>
            </a:r>
          </a:p>
          <a:p>
            <a:pPr marL="234950" indent="-234950">
              <a:spcBef>
                <a:spcPct val="25000"/>
              </a:spcBef>
            </a:pPr>
            <a:r>
              <a:rPr lang="en-US" sz="1600" dirty="0">
                <a:latin typeface="+mj-lt"/>
                <a:cs typeface="Arial" pitchFamily="34" charset="0"/>
              </a:rPr>
              <a:t>Customer Name: Sarita Kale</a:t>
            </a:r>
          </a:p>
        </p:txBody>
      </p:sp>
      <p:sp>
        <p:nvSpPr>
          <p:cNvPr id="7" name="AutoShape 11"/>
          <p:cNvSpPr>
            <a:spLocks noChangeArrowheads="1"/>
          </p:cNvSpPr>
          <p:nvPr/>
        </p:nvSpPr>
        <p:spPr bwMode="auto">
          <a:xfrm>
            <a:off x="3581400" y="4114800"/>
            <a:ext cx="4800600" cy="2057400"/>
          </a:xfrm>
          <a:prstGeom prst="leftArrowCallout">
            <a:avLst>
              <a:gd name="adj1" fmla="val 10481"/>
              <a:gd name="adj2" fmla="val 18819"/>
              <a:gd name="adj3" fmla="val 39818"/>
              <a:gd name="adj4" fmla="val 78801"/>
            </a:avLst>
          </a:prstGeom>
          <a:solidFill>
            <a:srgbClr val="DDDDDD"/>
          </a:solidFill>
          <a:ln w="9525">
            <a:solidFill>
              <a:schemeClr val="tx2"/>
            </a:solidFill>
            <a:miter lim="800000"/>
            <a:headEnd/>
            <a:tailEnd/>
          </a:ln>
        </p:spPr>
        <p:txBody>
          <a:bodyPr lIns="137160" rIns="137160" anchor="ctr"/>
          <a:lstStyle/>
          <a:p>
            <a:pPr>
              <a:lnSpc>
                <a:spcPct val="115000"/>
              </a:lnSpc>
              <a:spcBef>
                <a:spcPct val="30000"/>
              </a:spcBef>
              <a:buFont typeface="Wingdings" pitchFamily="2" charset="2"/>
              <a:buNone/>
            </a:pPr>
            <a:r>
              <a:rPr lang="en-US" sz="1600" dirty="0">
                <a:latin typeface="+mj-lt"/>
              </a:rPr>
              <a:t>The state of an object is not defined by a “state” attribute or a set of attributes. Instead the “state” of an object gets defined as a total of all the attributes and links of that object.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Object </a:t>
            </a:r>
            <a:br>
              <a:rPr lang="en-IN" dirty="0"/>
            </a:br>
            <a:r>
              <a:rPr lang="en-IN" dirty="0" err="1"/>
              <a:t>Object</a:t>
            </a:r>
            <a:r>
              <a:rPr lang="en-IN" dirty="0"/>
              <a:t> State</a:t>
            </a:r>
          </a:p>
        </p:txBody>
      </p:sp>
      <p:sp>
        <p:nvSpPr>
          <p:cNvPr id="3" name="Content Placeholder 2"/>
          <p:cNvSpPr>
            <a:spLocks noGrp="1"/>
          </p:cNvSpPr>
          <p:nvPr>
            <p:ph idx="1"/>
          </p:nvPr>
        </p:nvSpPr>
        <p:spPr/>
        <p:txBody>
          <a:bodyPr/>
          <a:lstStyle/>
          <a:p>
            <a:r>
              <a:rPr lang="en-US" dirty="0">
                <a:cs typeface="Arial" pitchFamily="34" charset="0"/>
              </a:rPr>
              <a:t>Behavior of the Object depends on the State of the Object</a:t>
            </a:r>
          </a:p>
          <a:p>
            <a:endParaRPr lang="en-IN" dirty="0"/>
          </a:p>
        </p:txBody>
      </p:sp>
      <p:pic>
        <p:nvPicPr>
          <p:cNvPr id="4" name="Picture 17" descr="stock-vector-vector-checkbook-writing-10685296"/>
          <p:cNvPicPr>
            <a:picLocks noChangeAspect="1" noChangeArrowheads="1"/>
          </p:cNvPicPr>
          <p:nvPr/>
        </p:nvPicPr>
        <p:blipFill>
          <a:blip r:embed="rId3"/>
          <a:srcRect/>
          <a:stretch>
            <a:fillRect/>
          </a:stretch>
        </p:blipFill>
        <p:spPr bwMode="auto">
          <a:xfrm>
            <a:off x="1285852" y="2000240"/>
            <a:ext cx="1624012" cy="1128712"/>
          </a:xfrm>
          <a:prstGeom prst="rect">
            <a:avLst/>
          </a:prstGeom>
          <a:noFill/>
          <a:ln w="9525">
            <a:noFill/>
            <a:miter lim="800000"/>
            <a:headEnd/>
            <a:tailEnd/>
          </a:ln>
        </p:spPr>
      </p:pic>
      <p:sp>
        <p:nvSpPr>
          <p:cNvPr id="5" name="Text Box 5"/>
          <p:cNvSpPr txBox="1">
            <a:spLocks noChangeArrowheads="1"/>
          </p:cNvSpPr>
          <p:nvPr/>
        </p:nvSpPr>
        <p:spPr bwMode="auto">
          <a:xfrm>
            <a:off x="609600" y="3573852"/>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40000</a:t>
            </a:r>
          </a:p>
          <a:p>
            <a:pPr marL="234950" indent="-234950">
              <a:spcBef>
                <a:spcPct val="25000"/>
              </a:spcBef>
            </a:pPr>
            <a:r>
              <a:rPr lang="en-US" sz="1600" dirty="0">
                <a:latin typeface="+mj-lt"/>
              </a:rPr>
              <a:t>Customer Name: Sarita Kale</a:t>
            </a:r>
          </a:p>
        </p:txBody>
      </p:sp>
      <p:sp>
        <p:nvSpPr>
          <p:cNvPr id="6" name="Rectangle 6"/>
          <p:cNvSpPr>
            <a:spLocks noChangeArrowheads="1"/>
          </p:cNvSpPr>
          <p:nvPr/>
        </p:nvSpPr>
        <p:spPr bwMode="auto">
          <a:xfrm>
            <a:off x="4038600" y="2057400"/>
            <a:ext cx="4800600" cy="584775"/>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Withdrawal depends on the State of the Account Object</a:t>
            </a:r>
          </a:p>
        </p:txBody>
      </p:sp>
      <p:sp>
        <p:nvSpPr>
          <p:cNvPr id="7" name="Text Box 5"/>
          <p:cNvSpPr txBox="1">
            <a:spLocks noChangeArrowheads="1"/>
          </p:cNvSpPr>
          <p:nvPr/>
        </p:nvSpPr>
        <p:spPr bwMode="auto">
          <a:xfrm>
            <a:off x="5000628" y="3500438"/>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500</a:t>
            </a:r>
          </a:p>
          <a:p>
            <a:pPr marL="234950" indent="-234950">
              <a:spcBef>
                <a:spcPct val="25000"/>
              </a:spcBef>
            </a:pPr>
            <a:r>
              <a:rPr lang="en-US" sz="1600" dirty="0">
                <a:latin typeface="+mj-lt"/>
              </a:rPr>
              <a:t>Customer Name: Sarita Kale</a:t>
            </a:r>
          </a:p>
        </p:txBody>
      </p:sp>
      <p:sp>
        <p:nvSpPr>
          <p:cNvPr id="8" name="TextBox 7"/>
          <p:cNvSpPr txBox="1"/>
          <p:nvPr/>
        </p:nvSpPr>
        <p:spPr>
          <a:xfrm>
            <a:off x="363538" y="3161884"/>
            <a:ext cx="390953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sz="1600" dirty="0">
                <a:solidFill>
                  <a:schemeClr val="bg1"/>
                </a:solidFill>
                <a:latin typeface="+mj-lt"/>
              </a:rPr>
              <a:t>State where withdrawal is permitted</a:t>
            </a:r>
          </a:p>
        </p:txBody>
      </p:sp>
      <p:sp>
        <p:nvSpPr>
          <p:cNvPr id="9" name="TextBox 8"/>
          <p:cNvSpPr txBox="1"/>
          <p:nvPr/>
        </p:nvSpPr>
        <p:spPr>
          <a:xfrm>
            <a:off x="4567238" y="3161884"/>
            <a:ext cx="446925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sz="1600" dirty="0">
                <a:solidFill>
                  <a:schemeClr val="bg1"/>
                </a:solidFill>
                <a:latin typeface="+mj-lt"/>
              </a:rPr>
              <a:t>State where withdrawal is NOT permitted</a:t>
            </a:r>
          </a:p>
        </p:txBody>
      </p:sp>
      <p:sp>
        <p:nvSpPr>
          <p:cNvPr id="10" name="TextBox 9"/>
          <p:cNvSpPr txBox="1"/>
          <p:nvPr/>
        </p:nvSpPr>
        <p:spPr>
          <a:xfrm>
            <a:off x="1676400" y="5726113"/>
            <a:ext cx="5775920" cy="3490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sz="1600" dirty="0">
                <a:solidFill>
                  <a:schemeClr val="bg1"/>
                </a:solidFill>
                <a:latin typeface="+mj-lt"/>
              </a:rPr>
              <a:t>How many States of an Object should we consider??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Object </a:t>
            </a:r>
            <a:br>
              <a:rPr lang="en-IN" dirty="0"/>
            </a:br>
            <a:r>
              <a:rPr lang="en-IN" dirty="0" err="1"/>
              <a:t>Object</a:t>
            </a:r>
            <a:r>
              <a:rPr lang="en-IN" dirty="0"/>
              <a:t> </a:t>
            </a:r>
            <a:r>
              <a:rPr lang="en-IN" dirty="0" err="1"/>
              <a:t>Behavior</a:t>
            </a:r>
            <a:endParaRPr lang="en-IN" dirty="0"/>
          </a:p>
        </p:txBody>
      </p:sp>
      <p:sp>
        <p:nvSpPr>
          <p:cNvPr id="3" name="Content Placeholder 2"/>
          <p:cNvSpPr>
            <a:spLocks noGrp="1"/>
          </p:cNvSpPr>
          <p:nvPr>
            <p:ph idx="1"/>
          </p:nvPr>
        </p:nvSpPr>
        <p:spPr/>
        <p:txBody>
          <a:bodyPr/>
          <a:lstStyle/>
          <a:p>
            <a:r>
              <a:rPr lang="en-US" dirty="0"/>
              <a:t>Behavior of an object determines how an object reacts to other objects. </a:t>
            </a:r>
          </a:p>
          <a:p>
            <a:endParaRPr lang="en-IN" dirty="0"/>
          </a:p>
        </p:txBody>
      </p:sp>
      <p:sp>
        <p:nvSpPr>
          <p:cNvPr id="4" name="Text Box 5"/>
          <p:cNvSpPr txBox="1">
            <a:spLocks noChangeArrowheads="1"/>
          </p:cNvSpPr>
          <p:nvPr/>
        </p:nvSpPr>
        <p:spPr bwMode="auto">
          <a:xfrm>
            <a:off x="1905000" y="2667000"/>
            <a:ext cx="3276600" cy="1348061"/>
          </a:xfrm>
          <a:prstGeom prst="rect">
            <a:avLst/>
          </a:prstGeom>
          <a:noFill/>
          <a:ln w="9525">
            <a:noFill/>
            <a:miter lim="800000"/>
            <a:headEnd/>
            <a:tailEnd/>
          </a:ln>
        </p:spPr>
        <p:txBody>
          <a:bodyPr>
            <a:spAutoFit/>
          </a:bodyPr>
          <a:lstStyle/>
          <a:p>
            <a:pPr marL="234950" indent="-234950">
              <a:lnSpc>
                <a:spcPct val="120000"/>
              </a:lnSpc>
              <a:spcBef>
                <a:spcPct val="10000"/>
              </a:spcBef>
            </a:pPr>
            <a:r>
              <a:rPr lang="en-US" sz="1600" b="1">
                <a:latin typeface="+mj-lt"/>
              </a:rPr>
              <a:t>Behaviors of the object</a:t>
            </a:r>
          </a:p>
          <a:p>
            <a:pPr marL="234950" indent="-234950">
              <a:lnSpc>
                <a:spcPct val="120000"/>
              </a:lnSpc>
              <a:spcBef>
                <a:spcPct val="10000"/>
              </a:spcBef>
              <a:buFontTx/>
              <a:buChar char="•"/>
            </a:pPr>
            <a:r>
              <a:rPr lang="en-US" sz="1600">
                <a:latin typeface="+mj-lt"/>
              </a:rPr>
              <a:t>Withdraw</a:t>
            </a:r>
          </a:p>
          <a:p>
            <a:pPr marL="234950" indent="-234950">
              <a:lnSpc>
                <a:spcPct val="120000"/>
              </a:lnSpc>
              <a:spcBef>
                <a:spcPct val="10000"/>
              </a:spcBef>
              <a:buFontTx/>
              <a:buChar char="•"/>
            </a:pPr>
            <a:r>
              <a:rPr lang="en-US" sz="1600">
                <a:latin typeface="+mj-lt"/>
              </a:rPr>
              <a:t>Deposit</a:t>
            </a:r>
          </a:p>
          <a:p>
            <a:pPr marL="234950" indent="-234950">
              <a:lnSpc>
                <a:spcPct val="120000"/>
              </a:lnSpc>
              <a:spcBef>
                <a:spcPct val="10000"/>
              </a:spcBef>
              <a:buFontTx/>
              <a:buChar char="•"/>
            </a:pPr>
            <a:r>
              <a:rPr lang="en-US" sz="1600">
                <a:latin typeface="+mj-lt"/>
              </a:rPr>
              <a:t>Get Balance</a:t>
            </a:r>
          </a:p>
        </p:txBody>
      </p:sp>
      <p:pic>
        <p:nvPicPr>
          <p:cNvPr id="5" name="Picture 11" descr="acct3"/>
          <p:cNvPicPr>
            <a:picLocks noChangeAspect="1" noChangeArrowheads="1"/>
          </p:cNvPicPr>
          <p:nvPr/>
        </p:nvPicPr>
        <p:blipFill>
          <a:blip r:embed="rId3"/>
          <a:srcRect/>
          <a:stretch>
            <a:fillRect/>
          </a:stretch>
        </p:blipFill>
        <p:spPr bwMode="auto">
          <a:xfrm>
            <a:off x="568325" y="3581400"/>
            <a:ext cx="1165225" cy="1074738"/>
          </a:xfrm>
          <a:prstGeom prst="rect">
            <a:avLst/>
          </a:prstGeom>
          <a:noFill/>
          <a:ln w="9525">
            <a:noFill/>
            <a:miter lim="800000"/>
            <a:headEnd/>
            <a:tailEnd/>
          </a:ln>
        </p:spPr>
      </p:pic>
      <p:pic>
        <p:nvPicPr>
          <p:cNvPr id="6" name="Picture 12" descr="acct2"/>
          <p:cNvPicPr>
            <a:picLocks noChangeAspect="1" noChangeArrowheads="1"/>
          </p:cNvPicPr>
          <p:nvPr/>
        </p:nvPicPr>
        <p:blipFill>
          <a:blip r:embed="rId4"/>
          <a:srcRect/>
          <a:stretch>
            <a:fillRect/>
          </a:stretch>
        </p:blipFill>
        <p:spPr bwMode="auto">
          <a:xfrm>
            <a:off x="415925" y="2590800"/>
            <a:ext cx="1336675" cy="765175"/>
          </a:xfrm>
          <a:prstGeom prst="rect">
            <a:avLst/>
          </a:prstGeom>
          <a:noFill/>
          <a:ln w="9525">
            <a:noFill/>
            <a:miter lim="800000"/>
            <a:headEnd/>
            <a:tailEnd/>
          </a:ln>
        </p:spPr>
      </p:pic>
      <p:sp>
        <p:nvSpPr>
          <p:cNvPr id="7" name="AutoShape 13"/>
          <p:cNvSpPr>
            <a:spLocks noChangeArrowheads="1"/>
          </p:cNvSpPr>
          <p:nvPr/>
        </p:nvSpPr>
        <p:spPr bwMode="auto">
          <a:xfrm>
            <a:off x="4343400" y="2971800"/>
            <a:ext cx="3581400" cy="1447800"/>
          </a:xfrm>
          <a:prstGeom prst="leftArrowCallout">
            <a:avLst>
              <a:gd name="adj1" fmla="val 10481"/>
              <a:gd name="adj2" fmla="val 18819"/>
              <a:gd name="adj3" fmla="val 42213"/>
              <a:gd name="adj4" fmla="val 78801"/>
            </a:avLst>
          </a:prstGeom>
          <a:solidFill>
            <a:srgbClr val="DDDDDD"/>
          </a:solidFill>
          <a:ln w="9525">
            <a:solidFill>
              <a:schemeClr val="tx2"/>
            </a:solidFill>
            <a:miter lim="800000"/>
            <a:headEnd/>
            <a:tailEnd/>
          </a:ln>
        </p:spPr>
        <p:txBody>
          <a:bodyPr anchor="ctr"/>
          <a:lstStyle/>
          <a:p>
            <a:pPr>
              <a:lnSpc>
                <a:spcPct val="115000"/>
              </a:lnSpc>
              <a:spcBef>
                <a:spcPct val="10000"/>
              </a:spcBef>
            </a:pPr>
            <a:r>
              <a:rPr lang="en-US" sz="1600">
                <a:latin typeface="+mj-lt"/>
              </a:rPr>
              <a:t>These are the operations that the object can perform, and represents its behavior.</a:t>
            </a:r>
          </a:p>
        </p:txBody>
      </p:sp>
      <p:sp>
        <p:nvSpPr>
          <p:cNvPr id="8" name="Text Box 17"/>
          <p:cNvSpPr txBox="1">
            <a:spLocks noChangeArrowheads="1"/>
          </p:cNvSpPr>
          <p:nvPr/>
        </p:nvSpPr>
        <p:spPr bwMode="auto">
          <a:xfrm>
            <a:off x="5105400" y="4724400"/>
            <a:ext cx="2835275" cy="1039813"/>
          </a:xfrm>
          <a:prstGeom prst="rect">
            <a:avLst/>
          </a:prstGeom>
          <a:solidFill>
            <a:srgbClr val="DDDDDD"/>
          </a:solidFill>
          <a:ln w="9525" algn="ctr">
            <a:solidFill>
              <a:schemeClr val="tx2"/>
            </a:solidFill>
            <a:miter lim="800000"/>
            <a:headEnd/>
            <a:tailEnd/>
          </a:ln>
        </p:spPr>
        <p:txBody>
          <a:bodyPr anchor="ctr"/>
          <a:lstStyle/>
          <a:p>
            <a:pPr>
              <a:lnSpc>
                <a:spcPct val="115000"/>
              </a:lnSpc>
              <a:spcBef>
                <a:spcPct val="10000"/>
              </a:spcBef>
            </a:pPr>
            <a:r>
              <a:rPr lang="en-US" sz="1600">
                <a:latin typeface="+mj-lt"/>
              </a:rPr>
              <a:t>Through these operations or methods, an object controls its state.</a:t>
            </a:r>
          </a:p>
        </p:txBody>
      </p:sp>
      <p:sp>
        <p:nvSpPr>
          <p:cNvPr id="9" name="AutoShape 18"/>
          <p:cNvSpPr>
            <a:spLocks noChangeArrowheads="1"/>
          </p:cNvSpPr>
          <p:nvPr/>
        </p:nvSpPr>
        <p:spPr bwMode="auto">
          <a:xfrm>
            <a:off x="8077200" y="3810000"/>
            <a:ext cx="762000" cy="1600200"/>
          </a:xfrm>
          <a:prstGeom prst="curvedLeftArrow">
            <a:avLst>
              <a:gd name="adj1" fmla="val 42000"/>
              <a:gd name="adj2" fmla="val 84000"/>
              <a:gd name="adj3" fmla="val 33333"/>
            </a:avLst>
          </a:prstGeom>
          <a:solidFill>
            <a:srgbClr val="C0C0C0"/>
          </a:solidFill>
          <a:ln w="9525">
            <a:solidFill>
              <a:schemeClr val="tx1"/>
            </a:solidFill>
            <a:miter lim="800000"/>
            <a:headEnd/>
            <a:tailEnd/>
          </a:ln>
        </p:spPr>
        <p:txBody>
          <a:bodyPr wrap="none" anchor="ctr"/>
          <a:lstStyle/>
          <a:p>
            <a:endParaRPr lang="en-US">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2.1: Object </a:t>
            </a:r>
            <a:br>
              <a:rPr lang="en-IN" dirty="0"/>
            </a:br>
            <a:r>
              <a:rPr lang="en-IN" dirty="0" err="1"/>
              <a:t>Object</a:t>
            </a:r>
            <a:r>
              <a:rPr lang="en-IN" dirty="0"/>
              <a:t> Identity</a:t>
            </a:r>
          </a:p>
        </p:txBody>
      </p:sp>
      <p:sp>
        <p:nvSpPr>
          <p:cNvPr id="3" name="Content Placeholder 2"/>
          <p:cNvSpPr>
            <a:spLocks noGrp="1"/>
          </p:cNvSpPr>
          <p:nvPr>
            <p:ph idx="1"/>
          </p:nvPr>
        </p:nvSpPr>
        <p:spPr/>
        <p:txBody>
          <a:bodyPr/>
          <a:lstStyle/>
          <a:p>
            <a:r>
              <a:rPr lang="en-US" dirty="0"/>
              <a:t>Two objects can posses identical attributes (state) and yet have distinct identities.</a:t>
            </a:r>
          </a:p>
          <a:p>
            <a:endParaRPr lang="en-IN" dirty="0"/>
          </a:p>
        </p:txBody>
      </p:sp>
      <p:pic>
        <p:nvPicPr>
          <p:cNvPr id="4" name="Picture 8" descr="acct1"/>
          <p:cNvPicPr>
            <a:picLocks noChangeAspect="1" noChangeArrowheads="1"/>
          </p:cNvPicPr>
          <p:nvPr/>
        </p:nvPicPr>
        <p:blipFill>
          <a:blip r:embed="rId3"/>
          <a:srcRect/>
          <a:stretch>
            <a:fillRect/>
          </a:stretch>
        </p:blipFill>
        <p:spPr bwMode="auto">
          <a:xfrm>
            <a:off x="1066800" y="2743200"/>
            <a:ext cx="1336675" cy="1006475"/>
          </a:xfrm>
          <a:prstGeom prst="rect">
            <a:avLst/>
          </a:prstGeom>
          <a:noFill/>
          <a:ln w="9525">
            <a:noFill/>
            <a:miter lim="800000"/>
            <a:headEnd/>
            <a:tailEnd/>
          </a:ln>
        </p:spPr>
      </p:pic>
      <p:pic>
        <p:nvPicPr>
          <p:cNvPr id="5" name="Picture 9" descr="acct1"/>
          <p:cNvPicPr>
            <a:picLocks noChangeAspect="1" noChangeArrowheads="1"/>
          </p:cNvPicPr>
          <p:nvPr/>
        </p:nvPicPr>
        <p:blipFill>
          <a:blip r:embed="rId3"/>
          <a:srcRect/>
          <a:stretch>
            <a:fillRect/>
          </a:stretch>
        </p:blipFill>
        <p:spPr bwMode="auto">
          <a:xfrm>
            <a:off x="2743200" y="2819400"/>
            <a:ext cx="1336675" cy="1006475"/>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se PPT Template" id="{65ABB252-1E53-4328-A65C-D3A4B8520E3F}" vid="{647CC831-B006-4685-A030-8F160B611F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b0789be20ff4c5ca65140a2732185e07">
  <xsd:schema xmlns:xsd="http://www.w3.org/2001/XMLSchema" xmlns:xs="http://www.w3.org/2001/XMLSchema" xmlns:p="http://schemas.microsoft.com/office/2006/metadata/properties" xmlns:ns1="26bed2a0-a239-4228-bd8e-b46f54fc12da" xmlns:ns3="http://schemas.microsoft.com/sharepoint/v3/fields" targetNamespace="http://schemas.microsoft.com/office/2006/metadata/properties" ma:root="true" ma:fieldsID="346a2d5e912c6c27cd1f499b829b9f2c" ns1:_="" ns3:_="">
    <xsd:import namespace="26bed2a0-a239-4228-bd8e-b46f54fc12da"/>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element ref="ns1:MediaServiceMetadata" minOccurs="0"/>
                <xsd:element ref="ns1: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7D5B8E1F-9686-43B0-8C6E-9E94B567367D}"/>
</file>

<file path=customXml/itemProps2.xml><?xml version="1.0" encoding="utf-8"?>
<ds:datastoreItem xmlns:ds="http://schemas.openxmlformats.org/officeDocument/2006/customXml" ds:itemID="{C09EF2AF-020A-43E9-8C28-344C8951BA5E}"/>
</file>

<file path=customXml/itemProps3.xml><?xml version="1.0" encoding="utf-8"?>
<ds:datastoreItem xmlns:ds="http://schemas.openxmlformats.org/officeDocument/2006/customXml" ds:itemID="{84F1CE99-07F3-4E8E-9C4E-24AF34146C12}"/>
</file>

<file path=docProps/app.xml><?xml version="1.0" encoding="utf-8"?>
<Properties xmlns="http://schemas.openxmlformats.org/officeDocument/2006/extended-properties" xmlns:vt="http://schemas.openxmlformats.org/officeDocument/2006/docPropsVTypes">
  <Template/>
  <TotalTime>155</TotalTime>
  <Words>2940</Words>
  <Application>Microsoft Office PowerPoint</Application>
  <PresentationFormat>On-screen Show (4:3)</PresentationFormat>
  <Paragraphs>365</Paragraphs>
  <Slides>21</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Candara</vt:lpstr>
      <vt:lpstr>Verdana</vt:lpstr>
      <vt:lpstr>Wingdings</vt:lpstr>
      <vt:lpstr>Capgemini 2017_Cover slides</vt:lpstr>
      <vt:lpstr>think-cell Slide</vt:lpstr>
      <vt:lpstr>Object-Oriented Programming</vt:lpstr>
      <vt:lpstr>Lesson Objectives</vt:lpstr>
      <vt:lpstr>2.1: Object  What is an Object?</vt:lpstr>
      <vt:lpstr>2.1: Object  What is an Object?</vt:lpstr>
      <vt:lpstr>2.1: Object  Characterization</vt:lpstr>
      <vt:lpstr>2.1: Object  Object State</vt:lpstr>
      <vt:lpstr>2.1: Object  Object State</vt:lpstr>
      <vt:lpstr>2.1: Object  Object Behavior</vt:lpstr>
      <vt:lpstr>2.1: Object  Object Identity</vt:lpstr>
      <vt:lpstr>2.2: Class  What is a Class?</vt:lpstr>
      <vt:lpstr>2.2: Class  What is a Class?</vt:lpstr>
      <vt:lpstr>2.2: Class Lab</vt:lpstr>
      <vt:lpstr>2.2: Class  Class Attribute and Operation</vt:lpstr>
      <vt:lpstr>2.2: Class  Access Modifiers</vt:lpstr>
      <vt:lpstr>2.2: Class  Accessing Attributes and Operations</vt:lpstr>
      <vt:lpstr>2.2: Class  Constructors and Destructors</vt:lpstr>
      <vt:lpstr>2.2: Class  Attribute Types</vt:lpstr>
      <vt:lpstr>2.2: Class  Lab</vt:lpstr>
      <vt:lpstr>Summary</vt:lpstr>
      <vt:lpstr>Review Question</vt:lpstr>
      <vt:lpstr>Review Question: Crossword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nandesat</dc:creator>
  <cp:lastModifiedBy>Patil, Shital</cp:lastModifiedBy>
  <cp:revision>33</cp:revision>
  <dcterms:created xsi:type="dcterms:W3CDTF">2014-05-15T09:41:24Z</dcterms:created>
  <dcterms:modified xsi:type="dcterms:W3CDTF">2018-03-29T07:25:23Z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