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4" r:id="rId4"/>
  </p:sldMasterIdLst>
  <p:notesMasterIdLst>
    <p:notesMasterId r:id="rId30"/>
  </p:notesMasterIdLst>
  <p:handoutMasterIdLst>
    <p:handoutMasterId r:id="rId31"/>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5029200" cy="7772400"/>
  <p:embeddedFontLst>
    <p:embeddedFont>
      <p:font typeface="Candara" panose="020E0502030303020204" pitchFamily="3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Tahoma" panose="020B0604030504040204" pitchFamily="34" charset="0"/>
      <p:regular r:id="rId40"/>
      <p:bold r:id="rId41"/>
    </p:embeddedFont>
    <p:embeddedFont>
      <p:font typeface="Verdana" panose="020B0604030504040204" pitchFamily="34" charset="0"/>
      <p:regular r:id="rId42"/>
      <p:bold r:id="rId43"/>
      <p:italic r:id="rId44"/>
      <p:boldItalic r:id="rId45"/>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448">
          <p15:clr>
            <a:srgbClr val="A4A3A4"/>
          </p15:clr>
        </p15:guide>
        <p15:guide id="2" pos="93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87567" autoAdjust="0"/>
  </p:normalViewPr>
  <p:slideViewPr>
    <p:cSldViewPr snapToGrid="0" showGuides="1">
      <p:cViewPr varScale="1">
        <p:scale>
          <a:sx n="56" d="100"/>
          <a:sy n="56" d="100"/>
        </p:scale>
        <p:origin x="1480" y="4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2"/>
    </p:cViewPr>
  </p:sorterViewPr>
  <p:notesViewPr>
    <p:cSldViewPr snapToGrid="0" showGuides="1">
      <p:cViewPr>
        <p:scale>
          <a:sx n="60" d="100"/>
          <a:sy n="60" d="100"/>
        </p:scale>
        <p:origin x="-3084" y="-228"/>
      </p:cViewPr>
      <p:guideLst>
        <p:guide orient="horz" pos="2448"/>
        <p:guide pos="93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heme" Target="theme/theme1.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fontAlgn="auto">
              <a:spcBef>
                <a:spcPts val="0"/>
              </a:spcBef>
              <a:spcAft>
                <a:spcPts val="0"/>
              </a:spcAft>
              <a:defRPr sz="1000">
                <a:latin typeface="+mn-lt"/>
                <a:cs typeface="+mn-cs"/>
              </a:defRPr>
            </a:lvl1pPr>
          </a:lstStyle>
          <a:p>
            <a:pPr>
              <a:defRPr/>
            </a:pPr>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fontAlgn="auto">
              <a:spcBef>
                <a:spcPts val="0"/>
              </a:spcBef>
              <a:spcAft>
                <a:spcPts val="0"/>
              </a:spcAft>
              <a:defRPr sz="1000">
                <a:latin typeface="+mn-lt"/>
                <a:cs typeface="+mn-cs"/>
              </a:defRPr>
            </a:lvl1pPr>
          </a:lstStyle>
          <a:p>
            <a:pPr>
              <a:defRPr/>
            </a:pPr>
            <a:fld id="{959C6F1B-E0C4-4ED8-AE66-132AAE1CB99D}" type="datetimeFigureOut">
              <a:rPr lang="en-US"/>
              <a:pPr>
                <a:defRPr/>
              </a:pPr>
              <a:t>3/28/2018</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fontAlgn="auto">
              <a:spcBef>
                <a:spcPts val="0"/>
              </a:spcBef>
              <a:spcAft>
                <a:spcPts val="0"/>
              </a:spcAft>
              <a:defRPr sz="1000">
                <a:latin typeface="+mn-lt"/>
                <a:cs typeface="+mn-cs"/>
              </a:defRPr>
            </a:lvl1pPr>
          </a:lstStyle>
          <a:p>
            <a:pPr>
              <a:defRPr/>
            </a:pPr>
            <a:r>
              <a:rPr lang="en-US"/>
              <a:t>Page XX-#</a:t>
            </a:r>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fontAlgn="auto">
              <a:spcBef>
                <a:spcPts val="0"/>
              </a:spcBef>
              <a:spcAft>
                <a:spcPts val="0"/>
              </a:spcAft>
              <a:defRPr sz="1000">
                <a:latin typeface="+mn-lt"/>
                <a:cs typeface="+mn-cs"/>
              </a:defRPr>
            </a:lvl1pPr>
          </a:lstStyle>
          <a:p>
            <a:pPr>
              <a:defRPr/>
            </a:pPr>
            <a:fld id="{C8B61769-5F64-4A8F-A968-33904D17F7C6}" type="slidenum">
              <a:rPr lang="en-US"/>
              <a:pPr>
                <a:defRPr/>
              </a:pPr>
              <a:t>‹#›</a:t>
            </a:fld>
            <a:endParaRPr lang="en-US"/>
          </a:p>
        </p:txBody>
      </p:sp>
    </p:spTree>
    <p:extLst>
      <p:ext uri="{BB962C8B-B14F-4D97-AF65-F5344CB8AC3E}">
        <p14:creationId xmlns:p14="http://schemas.microsoft.com/office/powerpoint/2010/main" val="277417542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81506" y="551081"/>
            <a:ext cx="3398837" cy="2914650"/>
          </a:xfrm>
          <a:prstGeom prst="rect">
            <a:avLst/>
          </a:prstGeom>
          <a:noFill/>
          <a:ln w="12700">
            <a:solidFill>
              <a:prstClr val="black"/>
            </a:solidFill>
          </a:ln>
        </p:spPr>
        <p:txBody>
          <a:bodyPr vert="horz" lIns="73152" tIns="36576" rIns="73152" bIns="36576" rtlCol="0" anchor="ctr"/>
          <a:lstStyle/>
          <a:p>
            <a:pPr lvl="0"/>
            <a:r>
              <a:rPr lang="en-US" noProof="0" dirty="0"/>
              <a:t>    </a:t>
            </a:r>
          </a:p>
        </p:txBody>
      </p:sp>
      <p:sp>
        <p:nvSpPr>
          <p:cNvPr id="5" name="Notes Placeholder 4"/>
          <p:cNvSpPr>
            <a:spLocks noGrp="1"/>
          </p:cNvSpPr>
          <p:nvPr>
            <p:ph type="body" sz="quarter" idx="3"/>
          </p:nvPr>
        </p:nvSpPr>
        <p:spPr>
          <a:xfrm>
            <a:off x="1210470" y="3602412"/>
            <a:ext cx="3380740" cy="3452157"/>
          </a:xfrm>
          <a:prstGeom prst="rect">
            <a:avLst/>
          </a:prstGeom>
        </p:spPr>
        <p:txBody>
          <a:bodyPr vert="horz" lIns="73152" tIns="36576" rIns="73152" bIns="36576"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Line 8"/>
          <p:cNvSpPr>
            <a:spLocks noChangeShapeType="1"/>
          </p:cNvSpPr>
          <p:nvPr/>
        </p:nvSpPr>
        <p:spPr bwMode="auto">
          <a:xfrm>
            <a:off x="893360" y="467450"/>
            <a:ext cx="0" cy="6800850"/>
          </a:xfrm>
          <a:prstGeom prst="line">
            <a:avLst/>
          </a:prstGeom>
          <a:noFill/>
          <a:ln w="9525">
            <a:solidFill>
              <a:schemeClr val="tx1"/>
            </a:solidFill>
            <a:round/>
            <a:headEnd/>
            <a:tailEnd/>
          </a:ln>
          <a:effectLst/>
        </p:spPr>
        <p:txBody>
          <a:bodyPr lIns="73152" tIns="36576" rIns="73152" bIns="36576"/>
          <a:lstStyle/>
          <a:p>
            <a:pPr fontAlgn="auto">
              <a:spcBef>
                <a:spcPts val="0"/>
              </a:spcBef>
              <a:spcAft>
                <a:spcPts val="0"/>
              </a:spcAft>
              <a:defRPr/>
            </a:pPr>
            <a:endParaRPr lang="en-US" dirty="0">
              <a:latin typeface="+mn-lt"/>
              <a:cs typeface="+mn-cs"/>
            </a:endParaRPr>
          </a:p>
        </p:txBody>
      </p:sp>
      <p:sp>
        <p:nvSpPr>
          <p:cNvPr id="11" name="Rectangle 14"/>
          <p:cNvSpPr>
            <a:spLocks noChangeArrowheads="1"/>
          </p:cNvSpPr>
          <p:nvPr/>
        </p:nvSpPr>
        <p:spPr bwMode="auto">
          <a:xfrm>
            <a:off x="176954" y="129541"/>
            <a:ext cx="4767263" cy="195579"/>
          </a:xfrm>
          <a:prstGeom prst="rect">
            <a:avLst/>
          </a:prstGeom>
          <a:noFill/>
          <a:ln w="9525">
            <a:noFill/>
            <a:miter lim="800000"/>
            <a:headEnd/>
            <a:tailEnd/>
          </a:ln>
          <a:effectLst/>
        </p:spPr>
        <p:txBody>
          <a:bodyPr lIns="73957" tIns="36978" rIns="73957" bIns="36978" anchor="ctr" anchorCtr="0"/>
          <a:lstStyle/>
          <a:p>
            <a:pPr fontAlgn="auto">
              <a:spcBef>
                <a:spcPts val="0"/>
              </a:spcBef>
              <a:spcAft>
                <a:spcPts val="0"/>
              </a:spcAft>
              <a:defRPr/>
            </a:pPr>
            <a:r>
              <a:rPr lang="en-US" sz="1000" b="0" dirty="0">
                <a:latin typeface="Arial" panose="020B0604020202020204" pitchFamily="34" charset="0"/>
                <a:cs typeface="Arial" panose="020B0604020202020204" pitchFamily="34" charset="0"/>
              </a:rPr>
              <a:t>Unified Modeling Language                                          Static View Diagrams</a:t>
            </a:r>
          </a:p>
        </p:txBody>
      </p:sp>
      <p:sp>
        <p:nvSpPr>
          <p:cNvPr id="12" name="Rectangle 14"/>
          <p:cNvSpPr>
            <a:spLocks noChangeArrowheads="1"/>
          </p:cNvSpPr>
          <p:nvPr/>
        </p:nvSpPr>
        <p:spPr bwMode="auto">
          <a:xfrm>
            <a:off x="2816571" y="7196465"/>
            <a:ext cx="2025650" cy="232163"/>
          </a:xfrm>
          <a:prstGeom prst="rect">
            <a:avLst/>
          </a:prstGeom>
          <a:noFill/>
          <a:ln w="9525">
            <a:noFill/>
            <a:miter lim="800000"/>
            <a:headEnd/>
            <a:tailEnd/>
          </a:ln>
          <a:effectLst/>
        </p:spPr>
        <p:txBody>
          <a:bodyPr lIns="73957" tIns="36978" rIns="73957" bIns="36978" anchor="ctr" anchorCtr="0"/>
          <a:lstStyle/>
          <a:p>
            <a:pPr algn="r" fontAlgn="auto">
              <a:spcBef>
                <a:spcPts val="0"/>
              </a:spcBef>
              <a:spcAft>
                <a:spcPts val="0"/>
              </a:spcAft>
              <a:defRPr/>
            </a:pPr>
            <a:r>
              <a:rPr lang="en-US" sz="1000" dirty="0">
                <a:latin typeface="Arial" panose="020B0604020202020204" pitchFamily="34" charset="0"/>
                <a:cs typeface="Arial" panose="020B0604020202020204" pitchFamily="34" charset="0"/>
              </a:rPr>
              <a:t>	Page 03-</a:t>
            </a:r>
            <a:fld id="{2E022912-C511-4386-90B4-F5B3614C9F59}" type="slidenum">
              <a:rPr lang="en-US" sz="1000" smtClean="0">
                <a:latin typeface="Arial" panose="020B0604020202020204" pitchFamily="34" charset="0"/>
                <a:cs typeface="Arial" panose="020B0604020202020204" pitchFamily="34" charset="0"/>
              </a:rPr>
              <a:pPr algn="r" fontAlgn="auto">
                <a:spcBef>
                  <a:spcPts val="0"/>
                </a:spcBef>
                <a:spcAft>
                  <a:spcPts val="0"/>
                </a:spcAft>
                <a:defRPr/>
              </a:pPr>
              <a:t>‹#›</a:t>
            </a:fld>
            <a:r>
              <a:rPr lang="en-US" sz="1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38306048"/>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1pPr>
    <a:lvl2pPr marL="4572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2pPr>
    <a:lvl3pPr marL="9144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3pPr>
    <a:lvl4pPr marL="13716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4pPr>
    <a:lvl5pPr marL="18288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065213" y="582613"/>
            <a:ext cx="3884612" cy="2914650"/>
          </a:xfrm>
        </p:spPr>
      </p:sp>
      <p:sp>
        <p:nvSpPr>
          <p:cNvPr id="7" name="Notes Placeholder 6"/>
          <p:cNvSpPr>
            <a:spLocks noGrp="1"/>
          </p:cNvSpPr>
          <p:nvPr>
            <p:ph type="body" idx="1"/>
          </p:nvPr>
        </p:nvSpPr>
        <p:spPr>
          <a:xfrm>
            <a:off x="1084354" y="3618186"/>
            <a:ext cx="3380740" cy="3452157"/>
          </a:xfrm>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582613"/>
            <a:ext cx="3884612" cy="2914650"/>
          </a:xfrm>
        </p:spPr>
      </p:sp>
      <p:sp>
        <p:nvSpPr>
          <p:cNvPr id="3" name="Notes Placeholder 2"/>
          <p:cNvSpPr>
            <a:spLocks noGrp="1"/>
          </p:cNvSpPr>
          <p:nvPr>
            <p:ph type="body" idx="1"/>
          </p:nvPr>
        </p:nvSpPr>
        <p:spPr>
          <a:xfrm>
            <a:off x="1084354" y="3697013"/>
            <a:ext cx="3380740" cy="3452157"/>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1147416" y="3649717"/>
            <a:ext cx="3380740" cy="3452157"/>
          </a:xfrm>
        </p:spPr>
        <p:txBody>
          <a:bodyPr/>
          <a:lstStyle/>
          <a:p>
            <a:r>
              <a:rPr lang="en-US"/>
              <a:t>Relationships: Aggregation and Composition:</a:t>
            </a:r>
          </a:p>
          <a:p>
            <a:r>
              <a:rPr lang="en-US"/>
              <a:t>Composition and Aggregation are modeled with filled diamond and hollow diamond, respectively, on the “Whole” part. </a:t>
            </a:r>
          </a:p>
          <a:p>
            <a:r>
              <a:rPr lang="en-US"/>
              <a:t>Roles and multiplicity, if required, can be mentioned here, as well. Typically they are done for the “Part” part of the “Whole” part.</a:t>
            </a:r>
            <a:endParaRPr lang="en-US" dirty="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1068588" y="3681249"/>
            <a:ext cx="3380740" cy="3452157"/>
          </a:xfrm>
        </p:spPr>
        <p:txBody>
          <a:bodyPr/>
          <a:lstStyle/>
          <a:p>
            <a:r>
              <a:rPr lang="en-US"/>
              <a:t>Examples of Aggregation and Composition:</a:t>
            </a:r>
          </a:p>
          <a:p>
            <a:r>
              <a:rPr lang="en-US"/>
              <a:t>In the examples shown in the slide, </a:t>
            </a:r>
          </a:p>
          <a:p>
            <a:pPr lvl="1"/>
            <a:r>
              <a:rPr lang="en-US"/>
              <a:t>the relationship between a Sentence and a Word is represented as a “Composition” (Word is a part of a sentence).</a:t>
            </a:r>
          </a:p>
          <a:p>
            <a:pPr lvl="1"/>
            <a:r>
              <a:rPr lang="en-US"/>
              <a:t>the relationship between Account and Transaction is represented as an “Aggregation”.</a:t>
            </a:r>
            <a:endParaRPr lang="en-US" dirty="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1115885" y="3697014"/>
            <a:ext cx="3380740" cy="3452157"/>
          </a:xfrm>
        </p:spPr>
        <p:txBody>
          <a:bodyPr/>
          <a:lstStyle/>
          <a:p>
            <a:r>
              <a:rPr lang="en-US"/>
              <a:t>Multiplicity:</a:t>
            </a:r>
          </a:p>
          <a:p>
            <a:r>
              <a:rPr lang="en-US"/>
              <a:t>Multiplicity attached to a class denotes the possible cardinalities of objects of the association. </a:t>
            </a:r>
          </a:p>
          <a:p>
            <a:r>
              <a:rPr lang="en-US"/>
              <a:t>	For example: The above figure depicts that “One company has one or more departments, and a department is associated with one company”.</a:t>
            </a:r>
          </a:p>
          <a:p>
            <a:r>
              <a:rPr lang="en-US"/>
              <a:t>Multiplicity values can be indicated in association, aggregation, and composition relationships.</a:t>
            </a:r>
            <a:endParaRPr lang="en-US" dirty="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1147416" y="3712779"/>
            <a:ext cx="3380740" cy="3452157"/>
          </a:xfrm>
        </p:spPr>
        <p:txBody>
          <a:bodyPr/>
          <a:lstStyle/>
          <a:p>
            <a:r>
              <a:rPr lang="en-US"/>
              <a:t>Association class:</a:t>
            </a:r>
          </a:p>
          <a:p>
            <a:r>
              <a:rPr lang="en-US"/>
              <a:t>An Association class is a class required as the result of association between two classes. </a:t>
            </a:r>
          </a:p>
          <a:p>
            <a:r>
              <a:rPr lang="en-US"/>
              <a:t>For example: </a:t>
            </a:r>
          </a:p>
          <a:p>
            <a:pPr lvl="1"/>
            <a:r>
              <a:rPr lang="en-US"/>
              <a:t>The Prize class is a result of association between the Horse class and the Race class.</a:t>
            </a:r>
          </a:p>
          <a:p>
            <a:pPr lvl="1"/>
            <a:r>
              <a:rPr lang="en-US"/>
              <a:t>For each Horse placed in a Race there is a prize. </a:t>
            </a:r>
          </a:p>
          <a:p>
            <a:pPr lvl="1"/>
            <a:r>
              <a:rPr lang="en-US"/>
              <a:t>The amount of prize depends on the race. </a:t>
            </a:r>
          </a:p>
          <a:p>
            <a:pPr lvl="1"/>
            <a:r>
              <a:rPr lang="en-US"/>
              <a:t>The Prize class could not be associated with the Horse class alone because a Horse might have many Prizes, and the relationship between the Prize and Race would be lost. </a:t>
            </a:r>
          </a:p>
          <a:p>
            <a:pPr lvl="1"/>
            <a:r>
              <a:rPr lang="en-US"/>
              <a:t>Similarly, Prize class cannot be associated with Race class alone because a Race has many Prizes, and the relationship between the Prize and the Horse would be lost.</a:t>
            </a:r>
          </a:p>
          <a:p>
            <a:r>
              <a:rPr lang="en-US"/>
              <a:t>Similarly, result  of a student (in terms of marks in assignments, test, and grade) in a course is a unique combination of an individual student, and a particular course. So we can have an association between Student and Course Classes, with Result being an Association Class.</a:t>
            </a:r>
            <a:endParaRPr lang="en-US" dirty="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1131650" y="3681248"/>
            <a:ext cx="3380740" cy="3452157"/>
          </a:xfrm>
        </p:spPr>
        <p:txBody>
          <a:bodyPr/>
          <a:lstStyle/>
          <a:p>
            <a:r>
              <a:rPr lang="en-US"/>
              <a:t>Dependency:</a:t>
            </a:r>
          </a:p>
          <a:p>
            <a:r>
              <a:rPr lang="en-US"/>
              <a:t>The dependencies are denoted as dashed arrows with arrow head pointing to the independent element. </a:t>
            </a:r>
          </a:p>
          <a:p>
            <a:r>
              <a:rPr lang="en-US"/>
              <a:t>In the example shown in the slide, the structure and behavior of the Window Class is dependent on the structure and behavior of the Event Class.</a:t>
            </a:r>
            <a:endParaRPr lang="en-US" dirty="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1084354" y="3744311"/>
            <a:ext cx="3380740" cy="3452157"/>
          </a:xfrm>
        </p:spPr>
        <p:txBody>
          <a:bodyPr/>
          <a:lstStyle/>
          <a:p>
            <a:r>
              <a:rPr lang="en-US"/>
              <a:t>UML Relationships: What does Dependency translate to in code?</a:t>
            </a:r>
          </a:p>
          <a:p>
            <a:r>
              <a:rPr lang="en-US"/>
              <a:t>In a dependency relationship, an instance of the independent class (B) will be used in the dependent class (A) in one of the following manners:</a:t>
            </a:r>
          </a:p>
          <a:p>
            <a:pPr lvl="1"/>
            <a:r>
              <a:rPr lang="en-US"/>
              <a:t>Instance of B can a parameter to one or more methods of Class A.</a:t>
            </a:r>
          </a:p>
          <a:p>
            <a:pPr lvl="1"/>
            <a:r>
              <a:rPr lang="en-US"/>
              <a:t>Instance of B can be returned by one or more methods of Class A.</a:t>
            </a:r>
          </a:p>
          <a:p>
            <a:pPr lvl="1"/>
            <a:r>
              <a:rPr lang="en-US"/>
              <a:t>Instance of B can be a local variable in one or more methods of Class A.</a:t>
            </a:r>
          </a:p>
          <a:p>
            <a:endParaRPr lang="en-US"/>
          </a:p>
          <a:p>
            <a:r>
              <a:rPr lang="en-US"/>
              <a:t>Note that dependency is non-structural, that is, instance of Class B does not come as an attribute of Class A and hence not part of the structure of Class A. Class A is aware of existence of Class B only when the concerned method is called. The relationship is temporary in nature too…once the method invocation is completed, Class A need not maintain information about Class B.</a:t>
            </a:r>
            <a:endParaRPr lang="en-US" dirty="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1147416" y="3633951"/>
            <a:ext cx="3380740" cy="3452157"/>
          </a:xfrm>
        </p:spPr>
        <p:txBody>
          <a:bodyPr/>
          <a:lstStyle/>
          <a:p>
            <a:r>
              <a:rPr lang="en-US"/>
              <a:t>Relationships: Generalization:</a:t>
            </a:r>
          </a:p>
          <a:p>
            <a:r>
              <a:rPr lang="en-US"/>
              <a:t>Generalizations are denoted as “paths” from specific elements to generic elements, with a hollow triangle pointing to the more general elements. </a:t>
            </a:r>
            <a:endParaRPr lang="en-US" dirty="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1163182" y="3665483"/>
            <a:ext cx="3380740" cy="3452157"/>
          </a:xfrm>
        </p:spPr>
        <p:txBody>
          <a:bodyPr/>
          <a:lstStyle/>
          <a:p>
            <a:r>
              <a:rPr lang="en-US"/>
              <a:t>UML Relationships: What does Generalization translate to in code?</a:t>
            </a:r>
          </a:p>
          <a:p>
            <a:r>
              <a:rPr lang="en-US"/>
              <a:t>Object oriented languages provide language constructs for implementing inheritance relationship. This will be used for coding generalization.</a:t>
            </a:r>
            <a:endParaRPr lang="en-US" dirty="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a:xfrm>
            <a:off x="1084354" y="3728545"/>
            <a:ext cx="3380740" cy="3452157"/>
          </a:xfrm>
        </p:spPr>
        <p:txBody>
          <a:bodyPr/>
          <a:lstStyle/>
          <a:p>
            <a:r>
              <a:rPr lang="en-US"/>
              <a:t>How do you interpret this diagram?</a:t>
            </a:r>
            <a:endParaRPr lang="en-US" dirty="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582613"/>
            <a:ext cx="3884612" cy="2914650"/>
          </a:xfrm>
        </p:spPr>
      </p:sp>
      <p:sp>
        <p:nvSpPr>
          <p:cNvPr id="3" name="Notes Placeholder 2"/>
          <p:cNvSpPr>
            <a:spLocks noGrp="1"/>
          </p:cNvSpPr>
          <p:nvPr>
            <p:ph type="body" idx="1"/>
          </p:nvPr>
        </p:nvSpPr>
        <p:spPr>
          <a:xfrm>
            <a:off x="1100119" y="3681248"/>
            <a:ext cx="3380740" cy="3452157"/>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xfrm>
            <a:off x="1100120" y="3697014"/>
            <a:ext cx="3380740" cy="3452157"/>
          </a:xfrm>
        </p:spPr>
        <p:txBody>
          <a:bodyPr/>
          <a:lstStyle/>
          <a:p>
            <a:r>
              <a:rPr lang="en-US"/>
              <a:t>Object Diagrams:</a:t>
            </a:r>
          </a:p>
          <a:p>
            <a:r>
              <a:rPr lang="en-US"/>
              <a:t>The Object Diagrams describe an instantiation of Class Diagram at a particular instance of time. They may be used to explore different configurations of objects. These configurations when combined can be generalized into relevant Class Diagrams. </a:t>
            </a:r>
          </a:p>
          <a:p>
            <a:r>
              <a:rPr lang="en-US"/>
              <a:t>Object Diagrams provide a snapshot of the instances in a system, and the relationships between the instances. It is a structural diagram that shows the instances of the classifiers in models.</a:t>
            </a:r>
          </a:p>
          <a:p>
            <a:r>
              <a:rPr lang="en-US"/>
              <a:t>In the example shown in the slide – Sales, Jack, HomeAddr are instances of the classes like department, person, and address respectively. Object Name may be omitted. That is to say, if there is only a colon followed by Class Name (with underlining) such an object is called an “anonymous object”.</a:t>
            </a:r>
          </a:p>
          <a:p>
            <a:r>
              <a:rPr lang="en-US"/>
              <a:t>Objects too may have other compartments as defined by their classes. However, usually attributes (along with values) are mentioned and  operations are not mentioned.</a:t>
            </a:r>
          </a:p>
          <a:p>
            <a:r>
              <a:rPr lang="en-US"/>
              <a:t>contd.</a:t>
            </a:r>
            <a:endParaRPr lang="en-US" dirty="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1163182" y="3681248"/>
            <a:ext cx="3380740" cy="3452157"/>
          </a:xfrm>
        </p:spPr>
        <p:txBody>
          <a:bodyPr/>
          <a:lstStyle/>
          <a:p>
            <a:r>
              <a:rPr lang="en-US"/>
              <a:t>Object Diagrams (contd.):</a:t>
            </a:r>
          </a:p>
          <a:p>
            <a:r>
              <a:rPr lang="en-US"/>
              <a:t>Depending on the multiplicity values associated with class relationships, there may be different number of objects of the classes that exist in the Class Diagram. “Links” relate the objects. They are instances of relationships of Class Diagrams.</a:t>
            </a:r>
          </a:p>
          <a:p>
            <a:r>
              <a:rPr lang="en-US"/>
              <a:t>Since Object Diagrams indicate objects of system at particular instance of time, they can be used to verify system performance in terms of memory utilization of objects, and communication links between them. Thought can be given to minimize use of resources by techniques like pooling or queuing, batch processing, etc.</a:t>
            </a:r>
            <a:endParaRPr lang="en-US" dirty="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1147417" y="3697014"/>
            <a:ext cx="3380740" cy="3452157"/>
          </a:xfrm>
        </p:spPr>
        <p:txBody>
          <a:bodyPr/>
          <a:lstStyle/>
          <a:p>
            <a:r>
              <a:rPr lang="en-US"/>
              <a:t>How would you interpret this?</a:t>
            </a:r>
            <a:endParaRPr lang="en-US" dirty="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582613"/>
            <a:ext cx="3884612" cy="2914650"/>
          </a:xfrm>
        </p:spPr>
      </p:sp>
      <p:sp>
        <p:nvSpPr>
          <p:cNvPr id="3" name="Notes Placeholder 2"/>
          <p:cNvSpPr>
            <a:spLocks noGrp="1"/>
          </p:cNvSpPr>
          <p:nvPr>
            <p:ph type="body" idx="1"/>
          </p:nvPr>
        </p:nvSpPr>
        <p:spPr>
          <a:xfrm>
            <a:off x="1147416" y="3697013"/>
            <a:ext cx="3380740" cy="3452157"/>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14096"/>
            <a:ext cx="959224" cy="169277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800" dirty="0">
                <a:latin typeface="Candara" panose="020E0502030303020204" pitchFamily="34" charset="0"/>
              </a:rPr>
              <a:t>Answers to review questions.</a:t>
            </a:r>
          </a:p>
          <a:p>
            <a:r>
              <a:rPr lang="en-US" sz="800" dirty="0">
                <a:latin typeface="Candara" panose="020E0502030303020204" pitchFamily="34" charset="0"/>
              </a:rPr>
              <a:t>Question 1: A,B</a:t>
            </a:r>
          </a:p>
          <a:p>
            <a:endParaRPr lang="en-US" sz="800" dirty="0">
              <a:latin typeface="Candara" panose="020E0502030303020204" pitchFamily="34" charset="0"/>
            </a:endParaRPr>
          </a:p>
          <a:p>
            <a:r>
              <a:rPr lang="en-US" sz="800" dirty="0">
                <a:latin typeface="Candara" panose="020E0502030303020204" pitchFamily="34" charset="0"/>
              </a:rPr>
              <a:t>Question 2 : False</a:t>
            </a:r>
          </a:p>
          <a:p>
            <a:endParaRPr lang="en-US" sz="800" dirty="0">
              <a:latin typeface="Candara" panose="020E0502030303020204" pitchFamily="34" charset="0"/>
            </a:endParaRPr>
          </a:p>
          <a:p>
            <a:r>
              <a:rPr lang="en-US" sz="800" dirty="0">
                <a:latin typeface="Candara" panose="020E0502030303020204" pitchFamily="34" charset="0"/>
              </a:rPr>
              <a:t>Question 3: Generalization, Association, Aggregation, Composition, Dependency   </a:t>
            </a:r>
          </a:p>
          <a:p>
            <a:r>
              <a:rPr lang="en-US" sz="800" dirty="0">
                <a:latin typeface="Candara" panose="020E0502030303020204" pitchFamily="34" charset="0"/>
              </a:rPr>
              <a:t> </a:t>
            </a:r>
          </a:p>
        </p:txBody>
      </p:sp>
      <p:sp>
        <p:nvSpPr>
          <p:cNvPr id="2" name="Slide Image Placeholder 1"/>
          <p:cNvSpPr>
            <a:spLocks noGrp="1" noRot="1" noChangeAspect="1"/>
          </p:cNvSpPr>
          <p:nvPr>
            <p:ph type="sldImg"/>
          </p:nvPr>
        </p:nvSpPr>
        <p:spPr>
          <a:xfrm>
            <a:off x="1065213" y="582613"/>
            <a:ext cx="3884612" cy="2914650"/>
          </a:xfrm>
        </p:spPr>
      </p:sp>
      <p:sp>
        <p:nvSpPr>
          <p:cNvPr id="3" name="Notes Placeholder 2"/>
          <p:cNvSpPr>
            <a:spLocks noGrp="1"/>
          </p:cNvSpPr>
          <p:nvPr>
            <p:ph type="body" idx="1"/>
          </p:nvPr>
        </p:nvSpPr>
        <p:spPr>
          <a:xfrm>
            <a:off x="1100119" y="3681248"/>
            <a:ext cx="3380740" cy="3452157"/>
          </a:xfrm>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648" y="1174375"/>
            <a:ext cx="735106" cy="984885"/>
          </a:xfrm>
          <a:prstGeom prst="rect">
            <a:avLst/>
          </a:prstGeom>
          <a:noFill/>
        </p:spPr>
        <p:txBody>
          <a:bodyPr wrap="square" rtlCol="0">
            <a:spAutoFit/>
          </a:bodyPr>
          <a:lstStyle/>
          <a:p>
            <a:r>
              <a:rPr lang="en-US" sz="800" dirty="0">
                <a:latin typeface="Candara" panose="020E0502030303020204" pitchFamily="34" charset="0"/>
              </a:rPr>
              <a:t>Answer to review question</a:t>
            </a:r>
          </a:p>
          <a:p>
            <a:endParaRPr lang="en-US" sz="800" dirty="0">
              <a:latin typeface="Candara" panose="020E0502030303020204" pitchFamily="34" charset="0"/>
            </a:endParaRPr>
          </a:p>
          <a:p>
            <a:r>
              <a:rPr lang="en-US" sz="800" dirty="0">
                <a:latin typeface="Candara" panose="020E0502030303020204" pitchFamily="34" charset="0"/>
              </a:rPr>
              <a:t>1- A</a:t>
            </a:r>
          </a:p>
          <a:p>
            <a:r>
              <a:rPr lang="en-US" sz="800" dirty="0">
                <a:latin typeface="Candara" panose="020E0502030303020204" pitchFamily="34" charset="0"/>
              </a:rPr>
              <a:t>2- B</a:t>
            </a:r>
          </a:p>
          <a:p>
            <a:endParaRPr lang="en-US" sz="1000" dirty="0"/>
          </a:p>
        </p:txBody>
      </p:sp>
      <p:sp>
        <p:nvSpPr>
          <p:cNvPr id="2" name="Slide Image Placeholder 1"/>
          <p:cNvSpPr>
            <a:spLocks noGrp="1" noRot="1" noChangeAspect="1"/>
          </p:cNvSpPr>
          <p:nvPr>
            <p:ph type="sldImg"/>
          </p:nvPr>
        </p:nvSpPr>
        <p:spPr>
          <a:xfrm>
            <a:off x="1065213" y="582613"/>
            <a:ext cx="3884612" cy="2914650"/>
          </a:xfrm>
        </p:spPr>
      </p:sp>
      <p:sp>
        <p:nvSpPr>
          <p:cNvPr id="4" name="Notes Placeholder 3"/>
          <p:cNvSpPr>
            <a:spLocks noGrp="1"/>
          </p:cNvSpPr>
          <p:nvPr>
            <p:ph type="body" idx="1"/>
          </p:nvPr>
        </p:nvSpPr>
        <p:spPr>
          <a:xfrm>
            <a:off x="1163182" y="3665483"/>
            <a:ext cx="3380740" cy="3452157"/>
          </a:xfrm>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1163182" y="3681248"/>
            <a:ext cx="3380740" cy="3452157"/>
          </a:xfrm>
        </p:spPr>
        <p:txBody>
          <a:bodyPr/>
          <a:lstStyle/>
          <a:p>
            <a:r>
              <a:rPr lang="en-US"/>
              <a:t>Static View Diagrams:</a:t>
            </a:r>
          </a:p>
          <a:p>
            <a:r>
              <a:rPr lang="en-US"/>
              <a:t>As seen in the earlier lesson, UML diagrams are classified as:</a:t>
            </a:r>
          </a:p>
          <a:p>
            <a:pPr lvl="1"/>
            <a:r>
              <a:rPr lang="en-US"/>
              <a:t>Dynamic View Diagrams</a:t>
            </a:r>
          </a:p>
          <a:p>
            <a:pPr lvl="1"/>
            <a:r>
              <a:rPr lang="en-US"/>
              <a:t>Static View Diagrams</a:t>
            </a:r>
          </a:p>
          <a:p>
            <a:pPr lvl="1"/>
            <a:r>
              <a:rPr lang="en-US"/>
              <a:t>Physical View Diagrams</a:t>
            </a:r>
          </a:p>
          <a:p>
            <a:r>
              <a:rPr lang="en-US"/>
              <a:t>Let us begin with the Static View Diagrams.</a:t>
            </a:r>
          </a:p>
          <a:p>
            <a:r>
              <a:rPr lang="en-US"/>
              <a:t>Static View Diagrams include:</a:t>
            </a:r>
          </a:p>
          <a:p>
            <a:pPr lvl="1"/>
            <a:r>
              <a:rPr lang="en-US"/>
              <a:t>Class Diagrams</a:t>
            </a:r>
          </a:p>
          <a:p>
            <a:pPr lvl="1"/>
            <a:r>
              <a:rPr lang="en-US"/>
              <a:t>Object Diagrams</a:t>
            </a:r>
            <a:endParaRPr lang="en-US" dirty="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1147416" y="3633952"/>
            <a:ext cx="3380740" cy="3452157"/>
          </a:xfrm>
        </p:spPr>
        <p:txBody>
          <a:bodyPr/>
          <a:lstStyle/>
          <a:p>
            <a:r>
              <a:rPr lang="en-US"/>
              <a:t>Class Diagrams: Features:</a:t>
            </a:r>
          </a:p>
          <a:p>
            <a:r>
              <a:rPr lang="en-US"/>
              <a:t>Class Diagrams can be used to model classes, and the relationships between classes. </a:t>
            </a:r>
          </a:p>
          <a:p>
            <a:r>
              <a:rPr lang="en-US"/>
              <a:t>When drawn during the analysis stage, only the names of the classes maybe represented. </a:t>
            </a:r>
          </a:p>
          <a:p>
            <a:r>
              <a:rPr lang="en-US"/>
              <a:t>During further refinements in the detailed analysis or design stage, details like “attributes” and “services” get added to each class, and are depicted in the Class Diagram.</a:t>
            </a:r>
            <a:endParaRPr lang="en-US" dirty="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582613"/>
            <a:ext cx="3884612" cy="2914650"/>
          </a:xfrm>
        </p:spPr>
      </p:sp>
      <p:sp>
        <p:nvSpPr>
          <p:cNvPr id="3" name="Notes Placeholder 2"/>
          <p:cNvSpPr>
            <a:spLocks noGrp="1"/>
          </p:cNvSpPr>
          <p:nvPr>
            <p:ph type="body" idx="1"/>
          </p:nvPr>
        </p:nvSpPr>
        <p:spPr>
          <a:xfrm>
            <a:off x="1131651" y="3744310"/>
            <a:ext cx="3380740" cy="3452157"/>
          </a:xfr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1084354" y="3681248"/>
            <a:ext cx="3380740" cy="3452157"/>
          </a:xfrm>
        </p:spPr>
        <p:txBody>
          <a:bodyPr/>
          <a:lstStyle/>
          <a:p>
            <a:r>
              <a:rPr lang="en-US"/>
              <a:t>Uses of Class Diagram:</a:t>
            </a:r>
          </a:p>
          <a:p>
            <a:r>
              <a:rPr lang="en-US"/>
              <a:t>The importance of the Class diagram is that it gives a view of all the classes that are required to make up the system. It also conveys the collaborations that exist between classes to give the system behavior.</a:t>
            </a:r>
            <a:endParaRPr lang="en-US" dirty="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1131651" y="3681248"/>
            <a:ext cx="3380740" cy="3452157"/>
          </a:xfrm>
        </p:spPr>
        <p:txBody>
          <a:bodyPr/>
          <a:lstStyle/>
          <a:p>
            <a:r>
              <a:rPr lang="en-US"/>
              <a:t>Notations for Class:</a:t>
            </a:r>
          </a:p>
          <a:p>
            <a:r>
              <a:rPr lang="en-US"/>
              <a:t>Classes are denoted as rectangles, with compartments for name, attributes, and operations. There is optionally a last compartment that can be used for specifying responsibilities, variations, business rules, etc.</a:t>
            </a:r>
          </a:p>
          <a:p>
            <a:r>
              <a:rPr lang="en-US"/>
              <a:t>The name is the mandatory part. Other compartments may be included based on the amount of details required to be communicated. The representations of classes that do not have all compartments are known as “elided notations for class”.</a:t>
            </a:r>
            <a:endParaRPr lang="en-US" dirty="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1115885" y="3665483"/>
            <a:ext cx="3380740" cy="3452157"/>
          </a:xfrm>
        </p:spPr>
        <p:txBody>
          <a:bodyPr/>
          <a:lstStyle/>
          <a:p>
            <a:r>
              <a:rPr lang="en-US"/>
              <a:t>Notations for Class: Class Visibility:</a:t>
            </a:r>
          </a:p>
          <a:p>
            <a:r>
              <a:rPr lang="en-US"/>
              <a:t>Information about visibility of attributes and operations can sometimes be represented by using symbols like + for public, - for private, or # for protected. </a:t>
            </a:r>
          </a:p>
          <a:p>
            <a:r>
              <a:rPr lang="en-US"/>
              <a:t>These symbols may vary from tool to tool.</a:t>
            </a:r>
            <a:endParaRPr lang="en-US" dirty="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1131651" y="3665483"/>
            <a:ext cx="3380740" cy="3452157"/>
          </a:xfrm>
        </p:spPr>
        <p:txBody>
          <a:bodyPr/>
          <a:lstStyle/>
          <a:p>
            <a:r>
              <a:rPr lang="en-US"/>
              <a:t>Relationships: Association:</a:t>
            </a:r>
          </a:p>
          <a:p>
            <a:r>
              <a:rPr lang="en-US"/>
              <a:t>Associations may be characterized by the following:</a:t>
            </a:r>
          </a:p>
          <a:p>
            <a:pPr lvl="1"/>
            <a:r>
              <a:rPr lang="en-US"/>
              <a:t>Name: The name signifies purpose of association, and is written along with the line indicating association, role and direction of association.</a:t>
            </a:r>
          </a:p>
          <a:p>
            <a:pPr lvl="1"/>
            <a:r>
              <a:rPr lang="en-US"/>
              <a:t>Role: In case there are specific roles played by classes in the association, then it is indicated by the role name, which is written near the class.</a:t>
            </a:r>
          </a:p>
          <a:p>
            <a:pPr lvl="1"/>
            <a:r>
              <a:rPr lang="en-US"/>
              <a:t>Arrow: Arrows may be used to indicate whether the association is uni-directional or bi-directional. Absence of arrows implies that no inferences can be drawn about the navigability.</a:t>
            </a:r>
          </a:p>
          <a:p>
            <a:r>
              <a:rPr lang="en-US"/>
              <a:t>The example in the slide shows an association relationship between a class Person and a class Car. The class Person plays the role of an owner. </a:t>
            </a:r>
            <a:endParaRPr lang="en-US" dirty="0"/>
          </a:p>
        </p:txBody>
      </p:sp>
      <p:sp>
        <p:nvSpPr>
          <p:cNvPr id="3" name="Slide Image Placeholder 2"/>
          <p:cNvSpPr>
            <a:spLocks noGrp="1" noRot="1" noChangeAspect="1"/>
          </p:cNvSpPr>
          <p:nvPr>
            <p:ph type="sldImg"/>
          </p:nvPr>
        </p:nvSpPr>
        <p:spPr>
          <a:xfrm>
            <a:off x="1065213" y="582613"/>
            <a:ext cx="3884612" cy="29146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a16="http://schemas.microsoft.com/office/drawing/2014/main" id="{829BBBD1-ECF6-4131-A3B0-11EFC39DB4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 b="46599"/>
          <a:stretch/>
        </p:blipFill>
        <p:spPr>
          <a:xfrm flipH="1">
            <a:off x="2830285" y="1844825"/>
            <a:ext cx="6313715"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404814"/>
            <a:ext cx="17145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4788024" y="4157668"/>
            <a:ext cx="4049986" cy="1079500"/>
          </a:xfrm>
        </p:spPr>
        <p:txBody>
          <a:bodyPr anchor="t">
            <a:normAutofit/>
          </a:bodyPr>
          <a:lstStyle>
            <a:lvl1pPr marL="0" indent="0" algn="r">
              <a:lnSpc>
                <a:spcPct val="100000"/>
              </a:lnSpc>
              <a:buNone/>
              <a:defRPr sz="32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4787004" y="5381481"/>
            <a:ext cx="4051006" cy="1079500"/>
          </a:xfrm>
        </p:spPr>
        <p:txBody>
          <a:bodyPr anchor="t">
            <a:normAutofit/>
          </a:bodyPr>
          <a:lstStyle>
            <a:lvl1pPr marL="0" algn="r">
              <a:lnSpc>
                <a:spcPct val="100000"/>
              </a:lnSpc>
              <a:defRPr sz="24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3124292714"/>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420868566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33881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93467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71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3762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6" name="Graphic 5">
            <a:extLst>
              <a:ext uri="{FF2B5EF4-FFF2-40B4-BE49-F238E27FC236}">
                <a16:creationId xmlns:a16="http://schemas.microsoft.com/office/drawing/2014/main" id="{E7473BF8-78BD-4160-A406-D9243E6EC7C8}"/>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561025658"/>
      </p:ext>
    </p:extLst>
  </p:cSld>
  <p:clrMap bg1="lt1" tx1="dk1" bg2="lt2" tx2="dk2" accent1="accent1" accent2="accent2" accent3="accent3" accent4="accent4" accent5="accent5" accent6="accent6" hlink="hlink" folHlink="folHlink"/>
  <p:sldLayoutIdLst>
    <p:sldLayoutId id="2147483756" r:id="rId1"/>
    <p:sldLayoutId id="2147483761" r:id="rId2"/>
    <p:sldLayoutId id="2147483762" r:id="rId3"/>
    <p:sldLayoutId id="2147483763" r:id="rId4"/>
    <p:sldLayoutId id="2147483764" r:id="rId5"/>
    <p:sldLayoutId id="2147483765" r:id="rId6"/>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85750" indent="-285750" algn="just" defTabSz="685800" rtl="0" eaLnBrk="1" latinLnBrk="0" hangingPunct="1">
        <a:lnSpc>
          <a:spcPct val="100000"/>
        </a:lnSpc>
        <a:spcBef>
          <a:spcPts val="750"/>
        </a:spcBef>
        <a:buClr>
          <a:srgbClr val="00B0F0"/>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just" defTabSz="685800" rtl="0" eaLnBrk="1" latinLnBrk="0" hangingPunct="1">
        <a:lnSpc>
          <a:spcPct val="10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just" defTabSz="685800" rtl="0" eaLnBrk="1" latinLnBrk="0" hangingPunct="1">
        <a:lnSpc>
          <a:spcPct val="10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just" defTabSz="685800" rtl="0" eaLnBrk="1" latinLnBrk="0" hangingPunct="1">
        <a:lnSpc>
          <a:spcPct val="10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just" defTabSz="685800" rtl="0" eaLnBrk="1" latinLnBrk="0" hangingPunct="1">
        <a:lnSpc>
          <a:spcPct val="10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11"/>
          <p:cNvSpPr>
            <a:spLocks noGrp="1"/>
          </p:cNvSpPr>
          <p:nvPr>
            <p:ph type="body" sz="quarter" idx="10"/>
          </p:nvPr>
        </p:nvSpPr>
        <p:spPr/>
        <p:txBody>
          <a:bodyPr>
            <a:normAutofit/>
          </a:bodyPr>
          <a:lstStyle/>
          <a:p>
            <a:r>
              <a:rPr lang="en-US" dirty="0">
                <a:cs typeface="Arial" charset="0"/>
              </a:rPr>
              <a:t>Unified Modeling Language</a:t>
            </a:r>
            <a:endParaRPr lang="en-US" b="0" dirty="0">
              <a:cs typeface="Arial" charset="0"/>
            </a:endParaRPr>
          </a:p>
        </p:txBody>
      </p:sp>
      <p:sp>
        <p:nvSpPr>
          <p:cNvPr id="2" name="Text Placeholder 1">
            <a:extLst>
              <a:ext uri="{FF2B5EF4-FFF2-40B4-BE49-F238E27FC236}">
                <a16:creationId xmlns:a16="http://schemas.microsoft.com/office/drawing/2014/main" id="{C47FEC87-F4E1-46EA-B5F7-FD7E5F12592E}"/>
              </a:ext>
            </a:extLst>
          </p:cNvPr>
          <p:cNvSpPr>
            <a:spLocks noGrp="1"/>
          </p:cNvSpPr>
          <p:nvPr>
            <p:ph type="body" sz="quarter" idx="11"/>
          </p:nvPr>
        </p:nvSpPr>
        <p:spPr/>
        <p:txBody>
          <a:bodyPr/>
          <a:lstStyle/>
          <a:p>
            <a:r>
              <a:rPr lang="en-US" dirty="0"/>
              <a:t>Lesson 3: Static View Diagrams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a:cs typeface="Arial" charset="0"/>
              </a:rPr>
              <a:t>Association Relationship - Example</a:t>
            </a:r>
          </a:p>
        </p:txBody>
      </p:sp>
      <p:pic>
        <p:nvPicPr>
          <p:cNvPr id="22531" name="Picture 5"/>
          <p:cNvPicPr>
            <a:picLocks noChangeAspect="1" noChangeArrowheads="1"/>
          </p:cNvPicPr>
          <p:nvPr/>
        </p:nvPicPr>
        <p:blipFill>
          <a:blip r:embed="rId3"/>
          <a:srcRect/>
          <a:stretch>
            <a:fillRect/>
          </a:stretch>
        </p:blipFill>
        <p:spPr bwMode="auto">
          <a:xfrm>
            <a:off x="671513" y="1447800"/>
            <a:ext cx="6792277" cy="1676339"/>
          </a:xfrm>
          <a:prstGeom prst="rect">
            <a:avLst/>
          </a:prstGeom>
          <a:noFill/>
          <a:ln w="9525">
            <a:noFill/>
            <a:miter lim="800000"/>
            <a:headEnd/>
            <a:tailEnd/>
          </a:ln>
        </p:spPr>
      </p:pic>
      <p:pic>
        <p:nvPicPr>
          <p:cNvPr id="22532" name="Picture 7"/>
          <p:cNvPicPr>
            <a:picLocks noChangeAspect="1" noChangeArrowheads="1"/>
          </p:cNvPicPr>
          <p:nvPr/>
        </p:nvPicPr>
        <p:blipFill>
          <a:blip r:embed="rId4"/>
          <a:srcRect/>
          <a:stretch>
            <a:fillRect/>
          </a:stretch>
        </p:blipFill>
        <p:spPr bwMode="auto">
          <a:xfrm>
            <a:off x="652463" y="3124200"/>
            <a:ext cx="6811327" cy="152049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a:cs typeface="Arial" charset="0"/>
              </a:rPr>
              <a:t>Relationships - Features</a:t>
            </a:r>
          </a:p>
        </p:txBody>
      </p:sp>
      <p:sp>
        <p:nvSpPr>
          <p:cNvPr id="23555" name="Rectangle 3"/>
          <p:cNvSpPr>
            <a:spLocks noGrp="1" noChangeArrowheads="1"/>
          </p:cNvSpPr>
          <p:nvPr>
            <p:ph idx="1"/>
          </p:nvPr>
        </p:nvSpPr>
        <p:spPr/>
        <p:txBody>
          <a:bodyPr wrap="none" lIns="90488" tIns="44450" rIns="90488" bIns="44450"/>
          <a:lstStyle/>
          <a:p>
            <a:pPr marL="347663" indent="-347663" eaLnBrk="1" hangingPunct="1"/>
            <a:r>
              <a:rPr lang="en-US">
                <a:solidFill>
                  <a:srgbClr val="000000"/>
                </a:solidFill>
                <a:cs typeface="Arial" charset="0"/>
              </a:rPr>
              <a:t>Aggregation and Composition:</a:t>
            </a:r>
          </a:p>
          <a:p>
            <a:pPr marL="571500" lvl="1" indent="-228600" eaLnBrk="1" hangingPunct="1"/>
            <a:r>
              <a:rPr lang="en-US">
                <a:solidFill>
                  <a:srgbClr val="000000"/>
                </a:solidFill>
                <a:cs typeface="Arial" charset="0"/>
              </a:rPr>
              <a:t>The following Class Diagram, possessing Composition and Aggregation, </a:t>
            </a:r>
          </a:p>
          <a:p>
            <a:pPr marL="571500" lvl="1" indent="-228600" eaLnBrk="1" hangingPunct="1">
              <a:buFont typeface="Arial" charset="0"/>
              <a:buNone/>
            </a:pPr>
            <a:r>
              <a:rPr lang="en-US">
                <a:solidFill>
                  <a:srgbClr val="000000"/>
                </a:solidFill>
                <a:cs typeface="Arial" charset="0"/>
              </a:rPr>
              <a:t>	displays:</a:t>
            </a:r>
          </a:p>
          <a:p>
            <a:pPr marL="971550" lvl="2" eaLnBrk="1" hangingPunct="1">
              <a:buFontTx/>
              <a:buChar char="•"/>
            </a:pPr>
            <a:r>
              <a:rPr lang="en-US">
                <a:solidFill>
                  <a:srgbClr val="000000"/>
                </a:solidFill>
                <a:cs typeface="Arial" charset="0"/>
              </a:rPr>
              <a:t>Aggregation as indicated by a hollow diamond.</a:t>
            </a:r>
          </a:p>
          <a:p>
            <a:pPr marL="971550" lvl="2" eaLnBrk="1" hangingPunct="1">
              <a:buFontTx/>
              <a:buChar char="•"/>
            </a:pPr>
            <a:r>
              <a:rPr lang="en-US">
                <a:solidFill>
                  <a:srgbClr val="000000"/>
                </a:solidFill>
                <a:cs typeface="Arial" charset="0"/>
              </a:rPr>
              <a:t>Composition as indicated by a filled diamond.</a:t>
            </a:r>
          </a:p>
          <a:p>
            <a:pPr marL="971550" lvl="2" eaLnBrk="1" hangingPunct="1">
              <a:buFontTx/>
              <a:buChar char="•"/>
            </a:pPr>
            <a:r>
              <a:rPr lang="en-US">
                <a:solidFill>
                  <a:srgbClr val="000000"/>
                </a:solidFill>
                <a:cs typeface="Arial" charset="0"/>
              </a:rPr>
              <a:t>Diamond as pointing towards the “whole” class or the aggregate.</a:t>
            </a:r>
          </a:p>
        </p:txBody>
      </p:sp>
      <p:pic>
        <p:nvPicPr>
          <p:cNvPr id="23556" name="Picture 5"/>
          <p:cNvPicPr>
            <a:picLocks noChangeAspect="1" noChangeArrowheads="1"/>
          </p:cNvPicPr>
          <p:nvPr/>
        </p:nvPicPr>
        <p:blipFill>
          <a:blip r:embed="rId3"/>
          <a:srcRect/>
          <a:stretch>
            <a:fillRect/>
          </a:stretch>
        </p:blipFill>
        <p:spPr bwMode="auto">
          <a:xfrm>
            <a:off x="1724025" y="3057525"/>
            <a:ext cx="4371975" cy="26574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a:cs typeface="Arial" charset="0"/>
              </a:rPr>
              <a:t>Relationships - Examples</a:t>
            </a:r>
          </a:p>
        </p:txBody>
      </p:sp>
      <p:sp>
        <p:nvSpPr>
          <p:cNvPr id="24579" name="Text Box 6"/>
          <p:cNvSpPr txBox="1">
            <a:spLocks noChangeArrowheads="1"/>
          </p:cNvSpPr>
          <p:nvPr/>
        </p:nvSpPr>
        <p:spPr bwMode="auto">
          <a:xfrm>
            <a:off x="4994910" y="2034600"/>
            <a:ext cx="1822935" cy="400110"/>
          </a:xfrm>
          <a:prstGeom prst="rect">
            <a:avLst/>
          </a:prstGeom>
          <a:noFill/>
          <a:ln w="28575">
            <a:noFill/>
            <a:miter lim="800000"/>
            <a:headEnd/>
            <a:tailEnd/>
          </a:ln>
        </p:spPr>
        <p:txBody>
          <a:bodyPr wrap="none">
            <a:spAutoFit/>
          </a:bodyPr>
          <a:lstStyle/>
          <a:p>
            <a:r>
              <a:rPr lang="en-US" sz="2000" b="1" u="sng">
                <a:solidFill>
                  <a:schemeClr val="tx2"/>
                </a:solidFill>
                <a:latin typeface="+mj-lt"/>
              </a:rPr>
              <a:t>Composition</a:t>
            </a:r>
            <a:r>
              <a:rPr lang="en-US" sz="2000" b="1">
                <a:solidFill>
                  <a:schemeClr val="tx2"/>
                </a:solidFill>
                <a:latin typeface="+mj-lt"/>
              </a:rPr>
              <a:t> </a:t>
            </a:r>
          </a:p>
        </p:txBody>
      </p:sp>
      <p:sp>
        <p:nvSpPr>
          <p:cNvPr id="24580" name="Text Box 7"/>
          <p:cNvSpPr txBox="1">
            <a:spLocks noChangeArrowheads="1"/>
          </p:cNvSpPr>
          <p:nvPr/>
        </p:nvSpPr>
        <p:spPr bwMode="auto">
          <a:xfrm>
            <a:off x="2286000" y="2057400"/>
            <a:ext cx="1766830" cy="400110"/>
          </a:xfrm>
          <a:prstGeom prst="rect">
            <a:avLst/>
          </a:prstGeom>
          <a:noFill/>
          <a:ln w="28575">
            <a:noFill/>
            <a:miter lim="800000"/>
            <a:headEnd/>
            <a:tailEnd/>
          </a:ln>
        </p:spPr>
        <p:txBody>
          <a:bodyPr wrap="none">
            <a:spAutoFit/>
          </a:bodyPr>
          <a:lstStyle/>
          <a:p>
            <a:r>
              <a:rPr lang="en-US" sz="2000" b="1" u="sng" dirty="0">
                <a:solidFill>
                  <a:schemeClr val="tx2"/>
                </a:solidFill>
                <a:latin typeface="+mj-lt"/>
              </a:rPr>
              <a:t>Aggregation</a:t>
            </a:r>
            <a:r>
              <a:rPr lang="en-US" sz="2000" b="1" dirty="0">
                <a:solidFill>
                  <a:schemeClr val="tx2"/>
                </a:solidFill>
                <a:latin typeface="+mj-lt"/>
              </a:rPr>
              <a:t> </a:t>
            </a:r>
          </a:p>
        </p:txBody>
      </p:sp>
      <p:pic>
        <p:nvPicPr>
          <p:cNvPr id="24581" name="Picture 7"/>
          <p:cNvPicPr>
            <a:picLocks noChangeAspect="1" noChangeArrowheads="1"/>
          </p:cNvPicPr>
          <p:nvPr/>
        </p:nvPicPr>
        <p:blipFill>
          <a:blip r:embed="rId3"/>
          <a:srcRect/>
          <a:stretch>
            <a:fillRect/>
          </a:stretch>
        </p:blipFill>
        <p:spPr bwMode="auto">
          <a:xfrm>
            <a:off x="2045971" y="2714624"/>
            <a:ext cx="4857750" cy="279166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sz="1200" dirty="0">
                <a:cs typeface="Arial" charset="0"/>
              </a:rPr>
              <a:t> </a:t>
            </a:r>
            <a:r>
              <a:rPr lang="en-US" dirty="0">
                <a:cs typeface="Arial" charset="0"/>
              </a:rPr>
              <a:t>Definition of Multiplicity</a:t>
            </a:r>
          </a:p>
        </p:txBody>
      </p:sp>
      <p:sp>
        <p:nvSpPr>
          <p:cNvPr id="25603" name="Rectangle 3"/>
          <p:cNvSpPr>
            <a:spLocks noGrp="1" noChangeArrowheads="1"/>
          </p:cNvSpPr>
          <p:nvPr>
            <p:ph idx="1"/>
          </p:nvPr>
        </p:nvSpPr>
        <p:spPr/>
        <p:txBody>
          <a:bodyPr wrap="none" lIns="90488" tIns="44450" rIns="90488" bIns="44450"/>
          <a:lstStyle/>
          <a:p>
            <a:pPr marL="347663" indent="-347663" eaLnBrk="1" hangingPunct="1"/>
            <a:r>
              <a:rPr lang="en-US" dirty="0">
                <a:solidFill>
                  <a:srgbClr val="000000"/>
                </a:solidFill>
                <a:cs typeface="Arial" charset="0"/>
              </a:rPr>
              <a:t>Multiplicity: </a:t>
            </a:r>
          </a:p>
          <a:p>
            <a:pPr lvl="1" eaLnBrk="1" hangingPunct="1"/>
            <a:r>
              <a:rPr lang="en-US" dirty="0">
                <a:solidFill>
                  <a:srgbClr val="000000"/>
                </a:solidFill>
                <a:cs typeface="Arial" charset="0"/>
              </a:rPr>
              <a:t>Multiplicity indicates the “number of instances” of one class linked to </a:t>
            </a:r>
          </a:p>
          <a:p>
            <a:pPr lvl="1" eaLnBrk="1" hangingPunct="1">
              <a:buFont typeface="Arial" charset="0"/>
              <a:buNone/>
            </a:pPr>
            <a:r>
              <a:rPr lang="en-US" dirty="0">
                <a:solidFill>
                  <a:srgbClr val="000000"/>
                </a:solidFill>
                <a:cs typeface="Arial" charset="0"/>
              </a:rPr>
              <a:t>	“one instance” of another class.</a:t>
            </a:r>
          </a:p>
        </p:txBody>
      </p:sp>
      <p:graphicFrame>
        <p:nvGraphicFramePr>
          <p:cNvPr id="15392" name="Group 32"/>
          <p:cNvGraphicFramePr>
            <a:graphicFrameLocks noGrp="1"/>
          </p:cNvGraphicFramePr>
          <p:nvPr>
            <p:extLst>
              <p:ext uri="{D42A27DB-BD31-4B8C-83A1-F6EECF244321}">
                <p14:modId xmlns:p14="http://schemas.microsoft.com/office/powerpoint/2010/main" val="61659958"/>
              </p:ext>
            </p:extLst>
          </p:nvPr>
        </p:nvGraphicFramePr>
        <p:xfrm>
          <a:off x="1600200" y="2867025"/>
          <a:ext cx="3657600" cy="2194560"/>
        </p:xfrm>
        <a:graphic>
          <a:graphicData uri="http://schemas.openxmlformats.org/drawingml/2006/table">
            <a:tbl>
              <a:tblPr/>
              <a:tblGrid>
                <a:gridCol w="1211580">
                  <a:extLst>
                    <a:ext uri="{9D8B030D-6E8A-4147-A177-3AD203B41FA5}">
                      <a16:colId xmlns:a16="http://schemas.microsoft.com/office/drawing/2014/main" val="20000"/>
                    </a:ext>
                  </a:extLst>
                </a:gridCol>
                <a:gridCol w="2446020">
                  <a:extLst>
                    <a:ext uri="{9D8B030D-6E8A-4147-A177-3AD203B41FA5}">
                      <a16:colId xmlns:a16="http://schemas.microsoft.com/office/drawing/2014/main" val="20001"/>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Symbol</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Meaning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Exactly one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0..1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Zero or one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Many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Zero to many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One to many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25627" name="Picture 28"/>
          <p:cNvPicPr>
            <a:picLocks noChangeAspect="1" noChangeArrowheads="1"/>
          </p:cNvPicPr>
          <p:nvPr/>
        </p:nvPicPr>
        <p:blipFill>
          <a:blip r:embed="rId3"/>
          <a:srcRect/>
          <a:stretch>
            <a:fillRect/>
          </a:stretch>
        </p:blipFill>
        <p:spPr bwMode="auto">
          <a:xfrm>
            <a:off x="5838825" y="2667000"/>
            <a:ext cx="2310765" cy="325877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a:cs typeface="Arial" charset="0"/>
              </a:rPr>
              <a:t>Association Class Relationship - Features</a:t>
            </a:r>
          </a:p>
        </p:txBody>
      </p:sp>
      <p:sp>
        <p:nvSpPr>
          <p:cNvPr id="29699" name="Rectangle 3"/>
          <p:cNvSpPr>
            <a:spLocks noGrp="1" noChangeArrowheads="1"/>
          </p:cNvSpPr>
          <p:nvPr>
            <p:ph idx="1"/>
          </p:nvPr>
        </p:nvSpPr>
        <p:spPr/>
        <p:txBody>
          <a:bodyPr lIns="90488" tIns="44450" rIns="90488" bIns="44450"/>
          <a:lstStyle/>
          <a:p>
            <a:pPr marL="347663" indent="-347663" eaLnBrk="1" hangingPunct="1"/>
            <a:r>
              <a:rPr lang="en-US">
                <a:solidFill>
                  <a:srgbClr val="000000"/>
                </a:solidFill>
                <a:cs typeface="Arial" charset="0"/>
              </a:rPr>
              <a:t>Association Class:</a:t>
            </a:r>
          </a:p>
          <a:p>
            <a:pPr lvl="1" eaLnBrk="1" hangingPunct="1"/>
            <a:r>
              <a:rPr lang="en-US">
                <a:solidFill>
                  <a:srgbClr val="000000"/>
                </a:solidFill>
                <a:cs typeface="Arial" charset="0"/>
              </a:rPr>
              <a:t>An Association Class is a class that has properties of both an “association” and a “class”.</a:t>
            </a:r>
          </a:p>
          <a:p>
            <a:pPr lvl="1" eaLnBrk="1" hangingPunct="1"/>
            <a:r>
              <a:rPr lang="en-US">
                <a:solidFill>
                  <a:srgbClr val="000000"/>
                </a:solidFill>
                <a:cs typeface="Arial" charset="0"/>
              </a:rPr>
              <a:t>It is required when properties result from unique combination of two classes.</a:t>
            </a:r>
          </a:p>
          <a:p>
            <a:pPr lvl="1" eaLnBrk="1" hangingPunct="1"/>
            <a:r>
              <a:rPr lang="en-US">
                <a:solidFill>
                  <a:srgbClr val="000000"/>
                </a:solidFill>
                <a:cs typeface="Arial" charset="0"/>
              </a:rPr>
              <a:t>For example:</a:t>
            </a:r>
          </a:p>
        </p:txBody>
      </p:sp>
      <p:pic>
        <p:nvPicPr>
          <p:cNvPr id="29700" name="Picture 6"/>
          <p:cNvPicPr>
            <a:picLocks noChangeAspect="1" noChangeArrowheads="1"/>
          </p:cNvPicPr>
          <p:nvPr/>
        </p:nvPicPr>
        <p:blipFill>
          <a:blip r:embed="rId3"/>
          <a:srcRect/>
          <a:stretch>
            <a:fillRect/>
          </a:stretch>
        </p:blipFill>
        <p:spPr bwMode="auto">
          <a:xfrm>
            <a:off x="1645920" y="3486149"/>
            <a:ext cx="5486400" cy="2373549"/>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a:cs typeface="Arial" charset="0"/>
              </a:rPr>
              <a:t>Dependency - Features</a:t>
            </a:r>
          </a:p>
        </p:txBody>
      </p:sp>
      <p:sp>
        <p:nvSpPr>
          <p:cNvPr id="30723" name="Rectangle 3"/>
          <p:cNvSpPr>
            <a:spLocks noGrp="1" noChangeArrowheads="1"/>
          </p:cNvSpPr>
          <p:nvPr>
            <p:ph idx="1"/>
          </p:nvPr>
        </p:nvSpPr>
        <p:spPr/>
        <p:txBody>
          <a:bodyPr lIns="90488" tIns="44450" rIns="90488" bIns="44450"/>
          <a:lstStyle/>
          <a:p>
            <a:pPr marL="347663" indent="-347663" eaLnBrk="1" hangingPunct="1"/>
            <a:r>
              <a:rPr lang="en-US">
                <a:solidFill>
                  <a:srgbClr val="000000"/>
                </a:solidFill>
                <a:cs typeface="Arial" charset="0"/>
              </a:rPr>
              <a:t>Dependency:</a:t>
            </a:r>
          </a:p>
          <a:p>
            <a:pPr lvl="1" eaLnBrk="1" hangingPunct="1"/>
            <a:r>
              <a:rPr lang="en-US">
                <a:solidFill>
                  <a:srgbClr val="000000"/>
                </a:solidFill>
                <a:cs typeface="Arial" charset="0"/>
              </a:rPr>
              <a:t>Dependency is a “using” relationship within which the change in the specification of one class may affect another class that uses it.</a:t>
            </a:r>
          </a:p>
          <a:p>
            <a:pPr lvl="1" eaLnBrk="1" hangingPunct="1"/>
            <a:r>
              <a:rPr lang="en-US">
                <a:solidFill>
                  <a:srgbClr val="000000"/>
                </a:solidFill>
                <a:cs typeface="Arial" charset="0"/>
              </a:rPr>
              <a:t>For example:</a:t>
            </a:r>
          </a:p>
        </p:txBody>
      </p:sp>
      <p:pic>
        <p:nvPicPr>
          <p:cNvPr id="30724" name="Picture 5"/>
          <p:cNvPicPr>
            <a:picLocks noChangeAspect="1" noChangeArrowheads="1"/>
          </p:cNvPicPr>
          <p:nvPr/>
        </p:nvPicPr>
        <p:blipFill>
          <a:blip r:embed="rId3"/>
          <a:srcRect/>
          <a:stretch>
            <a:fillRect/>
          </a:stretch>
        </p:blipFill>
        <p:spPr bwMode="auto">
          <a:xfrm>
            <a:off x="1836420" y="3089909"/>
            <a:ext cx="5501640" cy="2086829"/>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0"/>
          <p:cNvSpPr>
            <a:spLocks noGrp="1" noChangeArrowheads="1"/>
          </p:cNvSpPr>
          <p:nvPr>
            <p:ph type="title"/>
          </p:nvPr>
        </p:nvSpPr>
        <p:spPr/>
        <p:txBody>
          <a:bodyPr lIns="90488" tIns="44450" rIns="90488" bIns="44450">
            <a:normAutofit fontScale="90000"/>
          </a:bodyPr>
          <a:lstStyle/>
          <a:p>
            <a:pPr eaLnBrk="1" hangingPunct="1"/>
            <a:r>
              <a:rPr lang="en-US" sz="1300" dirty="0">
                <a:cs typeface="Arial" charset="0"/>
              </a:rPr>
              <a:t>3.1: Class Diagrams </a:t>
            </a:r>
            <a:br>
              <a:rPr lang="en-US" sz="1300" dirty="0">
                <a:cs typeface="Arial" charset="0"/>
              </a:rPr>
            </a:br>
            <a:r>
              <a:rPr lang="en-US" dirty="0">
                <a:cs typeface="Arial" charset="0"/>
              </a:rPr>
              <a:t>What does Dependency Translate to in Code?</a:t>
            </a:r>
          </a:p>
        </p:txBody>
      </p:sp>
      <p:sp>
        <p:nvSpPr>
          <p:cNvPr id="31747" name="Rectangle 21"/>
          <p:cNvSpPr>
            <a:spLocks noGrp="1" noChangeArrowheads="1"/>
          </p:cNvSpPr>
          <p:nvPr>
            <p:ph idx="1"/>
          </p:nvPr>
        </p:nvSpPr>
        <p:spPr/>
        <p:txBody>
          <a:bodyPr lIns="90488" tIns="44450" rIns="90488" bIns="44450"/>
          <a:lstStyle/>
          <a:p>
            <a:pPr lvl="2" eaLnBrk="1" hangingPunct="1">
              <a:lnSpc>
                <a:spcPct val="80000"/>
              </a:lnSpc>
            </a:pPr>
            <a:endParaRPr lang="en-US" sz="2800">
              <a:solidFill>
                <a:srgbClr val="000000"/>
              </a:solidFill>
              <a:cs typeface="Arial" charset="0"/>
            </a:endParaRPr>
          </a:p>
          <a:p>
            <a:pPr lvl="2" eaLnBrk="1" hangingPunct="1">
              <a:lnSpc>
                <a:spcPct val="80000"/>
              </a:lnSpc>
            </a:pPr>
            <a:endParaRPr lang="en-US" sz="2800">
              <a:solidFill>
                <a:srgbClr val="000000"/>
              </a:solidFill>
              <a:cs typeface="Arial" charset="0"/>
            </a:endParaRPr>
          </a:p>
          <a:p>
            <a:pPr lvl="2" eaLnBrk="1" hangingPunct="1">
              <a:lnSpc>
                <a:spcPct val="80000"/>
              </a:lnSpc>
            </a:pPr>
            <a:endParaRPr lang="en-US" sz="2800">
              <a:solidFill>
                <a:srgbClr val="000000"/>
              </a:solidFill>
              <a:cs typeface="Arial" charset="0"/>
            </a:endParaRPr>
          </a:p>
          <a:p>
            <a:pPr lvl="2" eaLnBrk="1" hangingPunct="1">
              <a:lnSpc>
                <a:spcPct val="80000"/>
              </a:lnSpc>
            </a:pPr>
            <a:endParaRPr lang="en-US" sz="2800">
              <a:solidFill>
                <a:srgbClr val="000000"/>
              </a:solidFill>
              <a:cs typeface="Arial" charset="0"/>
            </a:endParaRPr>
          </a:p>
          <a:p>
            <a:pPr lvl="2" eaLnBrk="1" hangingPunct="1">
              <a:lnSpc>
                <a:spcPct val="80000"/>
              </a:lnSpc>
            </a:pPr>
            <a:endParaRPr lang="en-US" sz="2800">
              <a:solidFill>
                <a:srgbClr val="000000"/>
              </a:solidFill>
              <a:cs typeface="Arial" charset="0"/>
            </a:endParaRPr>
          </a:p>
          <a:p>
            <a:pPr lvl="2" eaLnBrk="1" hangingPunct="1">
              <a:lnSpc>
                <a:spcPct val="80000"/>
              </a:lnSpc>
            </a:pPr>
            <a:endParaRPr lang="en-US" sz="2800">
              <a:solidFill>
                <a:srgbClr val="000000"/>
              </a:solidFill>
              <a:cs typeface="Arial" charset="0"/>
            </a:endParaRPr>
          </a:p>
          <a:p>
            <a:pPr lvl="2" eaLnBrk="1" hangingPunct="1">
              <a:lnSpc>
                <a:spcPct val="80000"/>
              </a:lnSpc>
            </a:pPr>
            <a:endParaRPr lang="en-US" sz="2800">
              <a:solidFill>
                <a:srgbClr val="000000"/>
              </a:solidFill>
              <a:cs typeface="Arial" charset="0"/>
            </a:endParaRPr>
          </a:p>
          <a:p>
            <a:pPr marL="347663" indent="-347663" eaLnBrk="1" hangingPunct="1">
              <a:lnSpc>
                <a:spcPct val="80000"/>
              </a:lnSpc>
            </a:pPr>
            <a:r>
              <a:rPr lang="en-US">
                <a:solidFill>
                  <a:srgbClr val="000000"/>
                </a:solidFill>
                <a:cs typeface="Arial" charset="0"/>
              </a:rPr>
              <a:t>Dependencies can translate to one of the following:</a:t>
            </a:r>
          </a:p>
          <a:p>
            <a:pPr lvl="1" eaLnBrk="1" hangingPunct="1">
              <a:lnSpc>
                <a:spcPct val="80000"/>
              </a:lnSpc>
            </a:pPr>
            <a:r>
              <a:rPr lang="en-US">
                <a:solidFill>
                  <a:srgbClr val="000000"/>
                </a:solidFill>
                <a:cs typeface="Arial" charset="0"/>
              </a:rPr>
              <a:t>Instance of Class B is a parameter for method(s) of Class A.</a:t>
            </a:r>
          </a:p>
          <a:p>
            <a:pPr lvl="1" eaLnBrk="1" hangingPunct="1">
              <a:lnSpc>
                <a:spcPct val="80000"/>
              </a:lnSpc>
            </a:pPr>
            <a:r>
              <a:rPr lang="en-US">
                <a:solidFill>
                  <a:srgbClr val="000000"/>
                </a:solidFill>
                <a:cs typeface="Arial" charset="0"/>
              </a:rPr>
              <a:t>Object or reference of Class B is returned by method(s) of Class A. </a:t>
            </a:r>
          </a:p>
          <a:p>
            <a:pPr lvl="1" eaLnBrk="1" hangingPunct="1">
              <a:lnSpc>
                <a:spcPct val="80000"/>
              </a:lnSpc>
            </a:pPr>
            <a:r>
              <a:rPr lang="en-US">
                <a:solidFill>
                  <a:srgbClr val="000000"/>
                </a:solidFill>
                <a:cs typeface="Arial" charset="0"/>
              </a:rPr>
              <a:t>Instance of Class B is a local variable in method(s) of Class A.</a:t>
            </a:r>
          </a:p>
        </p:txBody>
      </p:sp>
      <p:grpSp>
        <p:nvGrpSpPr>
          <p:cNvPr id="31748" name="Group 20"/>
          <p:cNvGrpSpPr>
            <a:grpSpLocks/>
          </p:cNvGrpSpPr>
          <p:nvPr/>
        </p:nvGrpSpPr>
        <p:grpSpPr bwMode="auto">
          <a:xfrm>
            <a:off x="609600" y="1371600"/>
            <a:ext cx="8001000" cy="2595563"/>
            <a:chOff x="152400" y="1447800"/>
            <a:chExt cx="8458200" cy="2743200"/>
          </a:xfrm>
        </p:grpSpPr>
        <p:sp>
          <p:nvSpPr>
            <p:cNvPr id="11" name="Rectangle 3"/>
            <p:cNvSpPr txBox="1">
              <a:spLocks noChangeArrowheads="1"/>
            </p:cNvSpPr>
            <p:nvPr/>
          </p:nvSpPr>
          <p:spPr bwMode="auto">
            <a:xfrm>
              <a:off x="152400" y="2134020"/>
              <a:ext cx="1829254" cy="205698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class A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void M1 (B b)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a:t>
              </a:r>
            </a:p>
          </p:txBody>
        </p:sp>
        <p:grpSp>
          <p:nvGrpSpPr>
            <p:cNvPr id="31750" name="Group 29"/>
            <p:cNvGrpSpPr>
              <a:grpSpLocks/>
            </p:cNvGrpSpPr>
            <p:nvPr/>
          </p:nvGrpSpPr>
          <p:grpSpPr bwMode="auto">
            <a:xfrm>
              <a:off x="2286000" y="1447800"/>
              <a:ext cx="4724400" cy="487363"/>
              <a:chOff x="2286000" y="1600200"/>
              <a:chExt cx="4724400" cy="487363"/>
            </a:xfrm>
          </p:grpSpPr>
          <p:sp>
            <p:nvSpPr>
              <p:cNvPr id="50190" name="Rectangle 6"/>
              <p:cNvSpPr>
                <a:spLocks noChangeArrowheads="1"/>
              </p:cNvSpPr>
              <p:nvPr/>
            </p:nvSpPr>
            <p:spPr bwMode="auto">
              <a:xfrm>
                <a:off x="5410246" y="1600200"/>
                <a:ext cx="1599338" cy="456361"/>
              </a:xfrm>
              <a:prstGeom prst="rect">
                <a:avLst/>
              </a:prstGeom>
              <a:solidFill>
                <a:srgbClr val="FDEBEF"/>
              </a:solidFill>
              <a:ln w="9525">
                <a:solidFill>
                  <a:schemeClr val="tx1"/>
                </a:solidFill>
                <a:miter lim="800000"/>
                <a:headEnd/>
                <a:tailEnd/>
              </a:ln>
              <a:effectLst>
                <a:outerShdw dist="35921" dir="2700000" algn="ctr" rotWithShape="0">
                  <a:srgbClr val="808080"/>
                </a:outerShdw>
              </a:effectLst>
            </p:spPr>
            <p:txBody>
              <a:bodyPr wrap="none" anchor="ctr"/>
              <a:lstStyle/>
              <a:p>
                <a:pPr eaLnBrk="0" fontAlgn="auto" hangingPunct="0">
                  <a:spcBef>
                    <a:spcPts val="0"/>
                  </a:spcBef>
                  <a:spcAft>
                    <a:spcPts val="0"/>
                  </a:spcAft>
                  <a:defRPr/>
                </a:pPr>
                <a:r>
                  <a:rPr lang="en-US" sz="2000">
                    <a:solidFill>
                      <a:schemeClr val="tx2"/>
                    </a:solidFill>
                    <a:latin typeface="+mj-lt"/>
                    <a:cs typeface="+mn-cs"/>
                  </a:rPr>
                  <a:t>B</a:t>
                </a:r>
              </a:p>
            </p:txBody>
          </p:sp>
          <p:sp>
            <p:nvSpPr>
              <p:cNvPr id="50191" name="Rectangle 7"/>
              <p:cNvSpPr>
                <a:spLocks noChangeArrowheads="1"/>
              </p:cNvSpPr>
              <p:nvPr/>
            </p:nvSpPr>
            <p:spPr bwMode="auto">
              <a:xfrm>
                <a:off x="2285411" y="1630400"/>
                <a:ext cx="1523819" cy="456361"/>
              </a:xfrm>
              <a:prstGeom prst="rect">
                <a:avLst/>
              </a:prstGeom>
              <a:solidFill>
                <a:srgbClr val="FDEBEF"/>
              </a:solidFill>
              <a:ln w="9525">
                <a:solidFill>
                  <a:schemeClr val="tx1"/>
                </a:solidFill>
                <a:miter lim="800000"/>
                <a:headEnd/>
                <a:tailEnd/>
              </a:ln>
              <a:effectLst>
                <a:outerShdw dist="35921" dir="2700000" algn="ctr" rotWithShape="0">
                  <a:srgbClr val="808080"/>
                </a:outerShdw>
              </a:effectLst>
            </p:spPr>
            <p:txBody>
              <a:bodyPr wrap="none" anchor="ctr"/>
              <a:lstStyle/>
              <a:p>
                <a:pPr eaLnBrk="0" fontAlgn="auto" hangingPunct="0">
                  <a:spcBef>
                    <a:spcPts val="0"/>
                  </a:spcBef>
                  <a:spcAft>
                    <a:spcPts val="0"/>
                  </a:spcAft>
                  <a:defRPr/>
                </a:pPr>
                <a:r>
                  <a:rPr lang="en-US" sz="2000">
                    <a:solidFill>
                      <a:schemeClr val="tx2"/>
                    </a:solidFill>
                    <a:latin typeface="+mj-lt"/>
                    <a:cs typeface="+mn-cs"/>
                  </a:rPr>
                  <a:t>A</a:t>
                </a:r>
              </a:p>
            </p:txBody>
          </p:sp>
        </p:grpSp>
        <p:sp>
          <p:nvSpPr>
            <p:cNvPr id="32" name="Rectangle 3"/>
            <p:cNvSpPr txBox="1">
              <a:spLocks noChangeArrowheads="1"/>
            </p:cNvSpPr>
            <p:nvPr/>
          </p:nvSpPr>
          <p:spPr bwMode="auto">
            <a:xfrm>
              <a:off x="7086781" y="2134020"/>
              <a:ext cx="1523819" cy="205698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class B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 };</a:t>
              </a:r>
            </a:p>
          </p:txBody>
        </p:sp>
        <p:cxnSp>
          <p:nvCxnSpPr>
            <p:cNvPr id="31752" name="Straight Arrow Connector 14"/>
            <p:cNvCxnSpPr>
              <a:cxnSpLocks noChangeShapeType="1"/>
              <a:stCxn id="50191" idx="3"/>
              <a:endCxn id="50190" idx="1"/>
            </p:cNvCxnSpPr>
            <p:nvPr/>
          </p:nvCxnSpPr>
          <p:spPr bwMode="auto">
            <a:xfrm flipV="1">
              <a:off x="3810000" y="1676400"/>
              <a:ext cx="1600200" cy="30163"/>
            </a:xfrm>
            <a:prstGeom prst="straightConnector1">
              <a:avLst/>
            </a:prstGeom>
            <a:noFill/>
            <a:ln w="9525" algn="ctr">
              <a:solidFill>
                <a:schemeClr val="tx1"/>
              </a:solidFill>
              <a:prstDash val="dash"/>
              <a:round/>
              <a:headEnd/>
              <a:tailEnd type="arrow" w="med" len="med"/>
            </a:ln>
          </p:spPr>
        </p:cxnSp>
        <p:sp>
          <p:nvSpPr>
            <p:cNvPr id="16" name="Rectangle 3"/>
            <p:cNvSpPr txBox="1">
              <a:spLocks noChangeArrowheads="1"/>
            </p:cNvSpPr>
            <p:nvPr/>
          </p:nvSpPr>
          <p:spPr bwMode="auto">
            <a:xfrm>
              <a:off x="2515326" y="2134020"/>
              <a:ext cx="1827576" cy="205698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class A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b M2 ()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a:t>
              </a:r>
            </a:p>
          </p:txBody>
        </p:sp>
        <p:sp>
          <p:nvSpPr>
            <p:cNvPr id="17" name="Rectangle 3"/>
            <p:cNvSpPr txBox="1">
              <a:spLocks noChangeArrowheads="1"/>
            </p:cNvSpPr>
            <p:nvPr/>
          </p:nvSpPr>
          <p:spPr bwMode="auto">
            <a:xfrm>
              <a:off x="4876574" y="2134020"/>
              <a:ext cx="1829254" cy="205698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class A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void M3 ()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B b;</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a:t>
              </a:r>
            </a:p>
          </p:txBody>
        </p:sp>
        <p:sp>
          <p:nvSpPr>
            <p:cNvPr id="31755" name="TextBox 17"/>
            <p:cNvSpPr txBox="1">
              <a:spLocks noChangeArrowheads="1"/>
            </p:cNvSpPr>
            <p:nvPr/>
          </p:nvSpPr>
          <p:spPr bwMode="auto">
            <a:xfrm>
              <a:off x="1998436" y="2972919"/>
              <a:ext cx="561253" cy="390340"/>
            </a:xfrm>
            <a:prstGeom prst="rect">
              <a:avLst/>
            </a:prstGeom>
            <a:noFill/>
            <a:ln w="9525">
              <a:noFill/>
              <a:miter lim="800000"/>
              <a:headEnd/>
              <a:tailEnd/>
            </a:ln>
          </p:spPr>
          <p:txBody>
            <a:bodyPr wrap="none">
              <a:spAutoFit/>
            </a:bodyPr>
            <a:lstStyle/>
            <a:p>
              <a:r>
                <a:rPr lang="en-US">
                  <a:solidFill>
                    <a:schemeClr val="tx2"/>
                  </a:solidFill>
                  <a:latin typeface="+mj-lt"/>
                </a:rPr>
                <a:t>OR</a:t>
              </a:r>
            </a:p>
          </p:txBody>
        </p:sp>
        <p:sp>
          <p:nvSpPr>
            <p:cNvPr id="31756" name="TextBox 19"/>
            <p:cNvSpPr txBox="1">
              <a:spLocks noChangeArrowheads="1"/>
            </p:cNvSpPr>
            <p:nvPr/>
          </p:nvSpPr>
          <p:spPr bwMode="auto">
            <a:xfrm>
              <a:off x="4361361" y="2972919"/>
              <a:ext cx="561253" cy="390340"/>
            </a:xfrm>
            <a:prstGeom prst="rect">
              <a:avLst/>
            </a:prstGeom>
            <a:noFill/>
            <a:ln w="9525">
              <a:noFill/>
              <a:miter lim="800000"/>
              <a:headEnd/>
              <a:tailEnd/>
            </a:ln>
          </p:spPr>
          <p:txBody>
            <a:bodyPr wrap="none">
              <a:spAutoFit/>
            </a:bodyPr>
            <a:lstStyle/>
            <a:p>
              <a:r>
                <a:rPr lang="en-US">
                  <a:solidFill>
                    <a:schemeClr val="tx2"/>
                  </a:solidFill>
                  <a:latin typeface="+mj-lt"/>
                </a:rPr>
                <a:t>OR</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200" dirty="0">
                <a:cs typeface="Arial" charset="0"/>
              </a:rPr>
            </a:br>
            <a:r>
              <a:rPr lang="en-US" dirty="0">
                <a:cs typeface="Arial" charset="0"/>
              </a:rPr>
              <a:t>Generalization - Features</a:t>
            </a:r>
          </a:p>
        </p:txBody>
      </p:sp>
      <p:sp>
        <p:nvSpPr>
          <p:cNvPr id="32771" name="Rectangle 3"/>
          <p:cNvSpPr>
            <a:spLocks noGrp="1" noChangeArrowheads="1"/>
          </p:cNvSpPr>
          <p:nvPr>
            <p:ph idx="1"/>
          </p:nvPr>
        </p:nvSpPr>
        <p:spPr/>
        <p:txBody>
          <a:bodyPr lIns="90488" tIns="44450" rIns="90488" bIns="44450"/>
          <a:lstStyle/>
          <a:p>
            <a:pPr marL="347663" indent="-347663" eaLnBrk="1" hangingPunct="1"/>
            <a:r>
              <a:rPr lang="en-US">
                <a:solidFill>
                  <a:srgbClr val="000000"/>
                </a:solidFill>
                <a:cs typeface="Arial" charset="0"/>
              </a:rPr>
              <a:t>Generalization:</a:t>
            </a:r>
          </a:p>
          <a:p>
            <a:pPr lvl="1" eaLnBrk="1" hangingPunct="1"/>
            <a:r>
              <a:rPr lang="en-US">
                <a:solidFill>
                  <a:srgbClr val="000000"/>
                </a:solidFill>
                <a:cs typeface="Arial" charset="0"/>
              </a:rPr>
              <a:t>Generalization indicates relationships between super-class and sub-class.</a:t>
            </a:r>
          </a:p>
          <a:p>
            <a:pPr lvl="1" eaLnBrk="1" hangingPunct="1"/>
            <a:r>
              <a:rPr lang="en-US">
                <a:solidFill>
                  <a:srgbClr val="000000"/>
                </a:solidFill>
                <a:cs typeface="Arial" charset="0"/>
              </a:rPr>
              <a:t>For example:</a:t>
            </a:r>
          </a:p>
        </p:txBody>
      </p:sp>
      <p:pic>
        <p:nvPicPr>
          <p:cNvPr id="32772" name="Picture 5"/>
          <p:cNvPicPr>
            <a:picLocks noChangeAspect="1" noChangeArrowheads="1"/>
          </p:cNvPicPr>
          <p:nvPr/>
        </p:nvPicPr>
        <p:blipFill>
          <a:blip r:embed="rId3"/>
          <a:srcRect/>
          <a:stretch>
            <a:fillRect/>
          </a:stretch>
        </p:blipFill>
        <p:spPr bwMode="auto">
          <a:xfrm>
            <a:off x="1551695" y="2688914"/>
            <a:ext cx="6033135" cy="344960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7"/>
          <p:cNvSpPr>
            <a:spLocks noGrp="1" noChangeArrowheads="1"/>
          </p:cNvSpPr>
          <p:nvPr>
            <p:ph type="title"/>
          </p:nvPr>
        </p:nvSpPr>
        <p:spPr/>
        <p:txBody>
          <a:bodyPr lIns="90488" tIns="44450" rIns="90488" bIns="44450">
            <a:normAutofit fontScale="90000"/>
          </a:bodyPr>
          <a:lstStyle/>
          <a:p>
            <a:pPr eaLnBrk="1" hangingPunct="1"/>
            <a:r>
              <a:rPr lang="en-US" sz="1300" dirty="0">
                <a:cs typeface="Arial" charset="0"/>
              </a:rPr>
              <a:t>3.1: Class Diagrams </a:t>
            </a:r>
            <a:br>
              <a:rPr lang="en-US" sz="1300" dirty="0">
                <a:cs typeface="Arial" charset="0"/>
              </a:rPr>
            </a:br>
            <a:r>
              <a:rPr lang="en-US" dirty="0">
                <a:cs typeface="Arial" charset="0"/>
              </a:rPr>
              <a:t>What does Generalization Translate to in Code?</a:t>
            </a:r>
          </a:p>
        </p:txBody>
      </p:sp>
      <p:sp>
        <p:nvSpPr>
          <p:cNvPr id="23556" name="Rectangle 18"/>
          <p:cNvSpPr>
            <a:spLocks noGrp="1" noChangeArrowheads="1"/>
          </p:cNvSpPr>
          <p:nvPr>
            <p:ph idx="1"/>
          </p:nvPr>
        </p:nvSpPr>
        <p:spPr/>
        <p:txBody>
          <a:bodyPr wrap="none" lIns="90488" tIns="44450" rIns="90488" bIns="44450" rtlCol="0">
            <a:normAutofit/>
          </a:bodyPr>
          <a:lstStyle/>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marL="347663" indent="-347663" eaLnBrk="1" fontAlgn="auto" hangingPunct="1">
              <a:spcAft>
                <a:spcPts val="0"/>
              </a:spcAft>
              <a:defRPr/>
            </a:pPr>
            <a:endParaRPr lang="en-US" dirty="0"/>
          </a:p>
          <a:p>
            <a:pPr marL="347663" indent="-347663" eaLnBrk="1" fontAlgn="auto" hangingPunct="1">
              <a:spcAft>
                <a:spcPts val="0"/>
              </a:spcAft>
              <a:defRPr/>
            </a:pPr>
            <a:endParaRPr lang="en-US" dirty="0"/>
          </a:p>
          <a:p>
            <a:pPr marL="347663" indent="-347663" eaLnBrk="1" fontAlgn="auto" hangingPunct="1">
              <a:spcAft>
                <a:spcPts val="0"/>
              </a:spcAft>
              <a:defRPr/>
            </a:pPr>
            <a:r>
              <a:rPr lang="en-US" dirty="0"/>
              <a:t>Generalization entails using the language constructs to implement </a:t>
            </a:r>
          </a:p>
          <a:p>
            <a:pPr marL="347663" indent="-347663" eaLnBrk="1" fontAlgn="auto" hangingPunct="1">
              <a:spcAft>
                <a:spcPts val="0"/>
              </a:spcAft>
              <a:buFont typeface="Wingdings" pitchFamily="2" charset="2"/>
              <a:buNone/>
              <a:defRPr/>
            </a:pPr>
            <a:r>
              <a:rPr lang="en-US" dirty="0"/>
              <a:t>	inheritance relationship. </a:t>
            </a:r>
          </a:p>
        </p:txBody>
      </p:sp>
      <p:grpSp>
        <p:nvGrpSpPr>
          <p:cNvPr id="33796" name="Group 60"/>
          <p:cNvGrpSpPr>
            <a:grpSpLocks/>
          </p:cNvGrpSpPr>
          <p:nvPr/>
        </p:nvGrpSpPr>
        <p:grpSpPr bwMode="auto">
          <a:xfrm>
            <a:off x="1600200" y="1600200"/>
            <a:ext cx="6080760" cy="2057400"/>
            <a:chOff x="685800" y="1600200"/>
            <a:chExt cx="6080760" cy="2057400"/>
          </a:xfrm>
        </p:grpSpPr>
        <p:sp>
          <p:nvSpPr>
            <p:cNvPr id="47110" name="Text Box 5"/>
            <p:cNvSpPr txBox="1">
              <a:spLocks noChangeArrowheads="1"/>
            </p:cNvSpPr>
            <p:nvPr/>
          </p:nvSpPr>
          <p:spPr bwMode="auto">
            <a:xfrm>
              <a:off x="742950" y="1676400"/>
              <a:ext cx="914400" cy="406400"/>
            </a:xfrm>
            <a:prstGeom prst="rect">
              <a:avLst/>
            </a:prstGeom>
            <a:solidFill>
              <a:schemeClr val="bg1"/>
            </a:solidFill>
            <a:ln w="9525">
              <a:solidFill>
                <a:schemeClr val="tx1"/>
              </a:solidFill>
              <a:miter lim="800000"/>
              <a:headEnd/>
              <a:tailEnd/>
            </a:ln>
            <a:effectLst>
              <a:outerShdw dist="35921" dir="2700000" algn="ctr" rotWithShape="0">
                <a:srgbClr val="808080"/>
              </a:outerShdw>
            </a:effectLst>
          </p:spPr>
          <p:txBody>
            <a:bodyPr>
              <a:spAutoFit/>
            </a:bodyPr>
            <a:lstStyle/>
            <a:p>
              <a:pPr fontAlgn="auto">
                <a:spcBef>
                  <a:spcPct val="50000"/>
                </a:spcBef>
                <a:spcAft>
                  <a:spcPts val="0"/>
                </a:spcAft>
                <a:defRPr/>
              </a:pPr>
              <a:r>
                <a:rPr lang="en-US" sz="2000">
                  <a:latin typeface="+mj-lt"/>
                  <a:cs typeface="+mn-cs"/>
                </a:rPr>
                <a:t>B</a:t>
              </a:r>
            </a:p>
          </p:txBody>
        </p:sp>
        <p:sp>
          <p:nvSpPr>
            <p:cNvPr id="47111" name="Text Box 13"/>
            <p:cNvSpPr txBox="1">
              <a:spLocks noChangeArrowheads="1"/>
            </p:cNvSpPr>
            <p:nvPr/>
          </p:nvSpPr>
          <p:spPr bwMode="auto">
            <a:xfrm>
              <a:off x="685800" y="3086100"/>
              <a:ext cx="1143000" cy="406400"/>
            </a:xfrm>
            <a:prstGeom prst="rect">
              <a:avLst/>
            </a:prstGeom>
            <a:solidFill>
              <a:schemeClr val="bg1"/>
            </a:solidFill>
            <a:ln w="9525">
              <a:solidFill>
                <a:schemeClr val="tx1"/>
              </a:solidFill>
              <a:miter lim="800000"/>
              <a:headEnd/>
              <a:tailEnd/>
            </a:ln>
            <a:effectLst>
              <a:outerShdw dist="35921" dir="2700000" algn="ctr" rotWithShape="0">
                <a:srgbClr val="808080"/>
              </a:outerShdw>
            </a:effectLst>
          </p:spPr>
          <p:txBody>
            <a:bodyPr>
              <a:spAutoFit/>
            </a:bodyPr>
            <a:lstStyle/>
            <a:p>
              <a:pPr fontAlgn="auto">
                <a:spcBef>
                  <a:spcPct val="50000"/>
                </a:spcBef>
                <a:spcAft>
                  <a:spcPts val="0"/>
                </a:spcAft>
                <a:defRPr/>
              </a:pPr>
              <a:r>
                <a:rPr lang="en-US" sz="2000">
                  <a:latin typeface="+mj-lt"/>
                  <a:cs typeface="+mn-cs"/>
                </a:rPr>
                <a:t>A</a:t>
              </a:r>
            </a:p>
          </p:txBody>
        </p:sp>
        <p:sp>
          <p:nvSpPr>
            <p:cNvPr id="33799" name="Freeform 41"/>
            <p:cNvSpPr>
              <a:spLocks/>
            </p:cNvSpPr>
            <p:nvPr/>
          </p:nvSpPr>
          <p:spPr bwMode="auto">
            <a:xfrm>
              <a:off x="1123950" y="2081213"/>
              <a:ext cx="228600" cy="322262"/>
            </a:xfrm>
            <a:custGeom>
              <a:avLst/>
              <a:gdLst>
                <a:gd name="T0" fmla="*/ 2147483647 w 144"/>
                <a:gd name="T1" fmla="*/ 0 h 195"/>
                <a:gd name="T2" fmla="*/ 2147483647 w 144"/>
                <a:gd name="T3" fmla="*/ 2147483647 h 195"/>
                <a:gd name="T4" fmla="*/ 0 w 144"/>
                <a:gd name="T5" fmla="*/ 2147483647 h 195"/>
                <a:gd name="T6" fmla="*/ 2147483647 w 144"/>
                <a:gd name="T7" fmla="*/ 0 h 195"/>
                <a:gd name="T8" fmla="*/ 0 60000 65536"/>
                <a:gd name="T9" fmla="*/ 0 60000 65536"/>
                <a:gd name="T10" fmla="*/ 0 60000 65536"/>
                <a:gd name="T11" fmla="*/ 0 60000 65536"/>
                <a:gd name="T12" fmla="*/ 0 w 144"/>
                <a:gd name="T13" fmla="*/ 0 h 195"/>
                <a:gd name="T14" fmla="*/ 144 w 144"/>
                <a:gd name="T15" fmla="*/ 195 h 195"/>
              </a:gdLst>
              <a:ahLst/>
              <a:cxnLst>
                <a:cxn ang="T8">
                  <a:pos x="T0" y="T1"/>
                </a:cxn>
                <a:cxn ang="T9">
                  <a:pos x="T2" y="T3"/>
                </a:cxn>
                <a:cxn ang="T10">
                  <a:pos x="T4" y="T5"/>
                </a:cxn>
                <a:cxn ang="T11">
                  <a:pos x="T6" y="T7"/>
                </a:cxn>
              </a:cxnLst>
              <a:rect l="T12" t="T13" r="T14" b="T15"/>
              <a:pathLst>
                <a:path w="144" h="195">
                  <a:moveTo>
                    <a:pt x="72" y="0"/>
                  </a:moveTo>
                  <a:lnTo>
                    <a:pt x="144" y="195"/>
                  </a:lnTo>
                  <a:lnTo>
                    <a:pt x="0" y="195"/>
                  </a:lnTo>
                  <a:lnTo>
                    <a:pt x="72" y="0"/>
                  </a:lnTo>
                  <a:close/>
                </a:path>
              </a:pathLst>
            </a:custGeom>
            <a:noFill/>
            <a:ln w="12700">
              <a:solidFill>
                <a:schemeClr val="tx1"/>
              </a:solidFill>
              <a:round/>
              <a:headEnd/>
              <a:tailEnd/>
            </a:ln>
          </p:spPr>
          <p:txBody>
            <a:bodyPr/>
            <a:lstStyle/>
            <a:p>
              <a:endParaRPr lang="en-US">
                <a:latin typeface="+mj-lt"/>
              </a:endParaRPr>
            </a:p>
          </p:txBody>
        </p:sp>
        <p:sp>
          <p:nvSpPr>
            <p:cNvPr id="33800" name="Line 44"/>
            <p:cNvSpPr>
              <a:spLocks noChangeShapeType="1"/>
            </p:cNvSpPr>
            <p:nvPr/>
          </p:nvSpPr>
          <p:spPr bwMode="auto">
            <a:xfrm>
              <a:off x="1238250" y="2705100"/>
              <a:ext cx="0" cy="381000"/>
            </a:xfrm>
            <a:prstGeom prst="line">
              <a:avLst/>
            </a:prstGeom>
            <a:noFill/>
            <a:ln w="9525">
              <a:solidFill>
                <a:schemeClr val="tx1"/>
              </a:solidFill>
              <a:round/>
              <a:headEnd/>
              <a:tailEnd/>
            </a:ln>
          </p:spPr>
          <p:txBody>
            <a:bodyPr/>
            <a:lstStyle/>
            <a:p>
              <a:endParaRPr lang="en-IN">
                <a:latin typeface="+mj-lt"/>
              </a:endParaRPr>
            </a:p>
          </p:txBody>
        </p:sp>
        <p:sp>
          <p:nvSpPr>
            <p:cNvPr id="33801" name="Line 47"/>
            <p:cNvSpPr>
              <a:spLocks noChangeShapeType="1"/>
            </p:cNvSpPr>
            <p:nvPr/>
          </p:nvSpPr>
          <p:spPr bwMode="auto">
            <a:xfrm>
              <a:off x="1238250" y="2400300"/>
              <a:ext cx="0" cy="304800"/>
            </a:xfrm>
            <a:prstGeom prst="line">
              <a:avLst/>
            </a:prstGeom>
            <a:noFill/>
            <a:ln w="9525">
              <a:solidFill>
                <a:schemeClr val="tx1"/>
              </a:solidFill>
              <a:round/>
              <a:headEnd/>
              <a:tailEnd/>
            </a:ln>
          </p:spPr>
          <p:txBody>
            <a:bodyPr/>
            <a:lstStyle/>
            <a:p>
              <a:endParaRPr lang="en-IN">
                <a:latin typeface="+mj-lt"/>
              </a:endParaRPr>
            </a:p>
          </p:txBody>
        </p:sp>
        <p:sp>
          <p:nvSpPr>
            <p:cNvPr id="59" name="Rectangle 3"/>
            <p:cNvSpPr txBox="1">
              <a:spLocks noChangeArrowheads="1"/>
            </p:cNvSpPr>
            <p:nvPr/>
          </p:nvSpPr>
          <p:spPr bwMode="auto">
            <a:xfrm>
              <a:off x="2514600" y="1600200"/>
              <a:ext cx="1524000" cy="205740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class B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a:t>
              </a:r>
            </a:p>
          </p:txBody>
        </p:sp>
        <p:sp>
          <p:nvSpPr>
            <p:cNvPr id="60" name="Rectangle 3"/>
            <p:cNvSpPr txBox="1">
              <a:spLocks noChangeArrowheads="1"/>
            </p:cNvSpPr>
            <p:nvPr/>
          </p:nvSpPr>
          <p:spPr bwMode="auto">
            <a:xfrm>
              <a:off x="4648200" y="1600200"/>
              <a:ext cx="2118360" cy="205740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class A extends B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a:cs typeface="Arial" charset="0"/>
              </a:rPr>
              <a:t>Example of Class Diagrams</a:t>
            </a:r>
          </a:p>
        </p:txBody>
      </p:sp>
      <p:pic>
        <p:nvPicPr>
          <p:cNvPr id="34819" name="Picture 6"/>
          <p:cNvPicPr>
            <a:picLocks noGrp="1" noChangeAspect="1" noChangeArrowheads="1"/>
          </p:cNvPicPr>
          <p:nvPr>
            <p:ph idx="1"/>
          </p:nvPr>
        </p:nvPicPr>
        <p:blipFill>
          <a:blip r:embed="rId3"/>
          <a:stretch>
            <a:fillRect/>
          </a:stretch>
        </p:blipFill>
        <p:spPr>
          <a:xfrm>
            <a:off x="880111" y="1250612"/>
            <a:ext cx="7532370" cy="5241993"/>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lIns="90488" tIns="44450" rIns="90488" bIns="44450"/>
          <a:lstStyle/>
          <a:p>
            <a:pPr eaLnBrk="1" hangingPunct="1"/>
            <a:r>
              <a:rPr lang="en-US">
                <a:cs typeface="Arial" charset="0"/>
              </a:rPr>
              <a:t>Lesson Objectives</a:t>
            </a:r>
          </a:p>
        </p:txBody>
      </p:sp>
      <p:sp>
        <p:nvSpPr>
          <p:cNvPr id="14339" name="Rectangle 3"/>
          <p:cNvSpPr>
            <a:spLocks noGrp="1" noChangeArrowheads="1"/>
          </p:cNvSpPr>
          <p:nvPr>
            <p:ph idx="1"/>
          </p:nvPr>
        </p:nvSpPr>
        <p:spPr/>
        <p:txBody>
          <a:bodyPr lIns="90488" tIns="44450" rIns="90488" bIns="44450"/>
          <a:lstStyle/>
          <a:p>
            <a:pPr marL="347663" indent="-347663" eaLnBrk="1" hangingPunct="1">
              <a:tabLst>
                <a:tab pos="742950" algn="l"/>
              </a:tabLst>
            </a:pPr>
            <a:r>
              <a:rPr lang="en-US" dirty="0">
                <a:solidFill>
                  <a:srgbClr val="000000"/>
                </a:solidFill>
                <a:cs typeface="Arial" charset="0"/>
              </a:rPr>
              <a:t>To understand the following topics:</a:t>
            </a:r>
          </a:p>
          <a:p>
            <a:pPr marL="685800" lvl="1" indent="-228600" eaLnBrk="1" hangingPunct="1">
              <a:tabLst>
                <a:tab pos="742950" algn="l"/>
              </a:tabLst>
            </a:pPr>
            <a:r>
              <a:rPr lang="en-US" dirty="0">
                <a:solidFill>
                  <a:srgbClr val="000000"/>
                </a:solidFill>
                <a:cs typeface="Arial" charset="0"/>
              </a:rPr>
              <a:t>Static View Diagrams</a:t>
            </a:r>
          </a:p>
          <a:p>
            <a:pPr marL="1143000" lvl="3" eaLnBrk="1" hangingPunct="1">
              <a:buClr>
                <a:srgbClr val="00A1E4"/>
              </a:buClr>
              <a:buFontTx/>
              <a:buChar char="•"/>
              <a:tabLst>
                <a:tab pos="742950" algn="l"/>
              </a:tabLst>
            </a:pPr>
            <a:r>
              <a:rPr lang="en-US" sz="1200" dirty="0">
                <a:solidFill>
                  <a:srgbClr val="000000"/>
                </a:solidFill>
                <a:cs typeface="Arial" charset="0"/>
              </a:rPr>
              <a:t>Class Diagrams</a:t>
            </a:r>
          </a:p>
          <a:p>
            <a:pPr marL="1143000" lvl="3" eaLnBrk="1" hangingPunct="1">
              <a:buClr>
                <a:srgbClr val="00A1E4"/>
              </a:buClr>
              <a:buFontTx/>
              <a:buChar char="•"/>
              <a:tabLst>
                <a:tab pos="742950" algn="l"/>
              </a:tabLst>
            </a:pPr>
            <a:r>
              <a:rPr lang="en-US" sz="1200" dirty="0">
                <a:solidFill>
                  <a:srgbClr val="000000"/>
                </a:solidFill>
                <a:cs typeface="Arial" charset="0"/>
              </a:rPr>
              <a:t>Object Diagrams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lIns="90488" tIns="44450" rIns="90488" bIns="44450"/>
          <a:lstStyle/>
          <a:p>
            <a:pPr eaLnBrk="1" hangingPunct="1"/>
            <a:r>
              <a:rPr lang="en-US" sz="1300" dirty="0">
                <a:cs typeface="Arial" charset="0"/>
              </a:rPr>
              <a:t>3.2. Object Diagrams </a:t>
            </a:r>
            <a:br>
              <a:rPr lang="en-US" sz="1300" dirty="0">
                <a:cs typeface="Arial" charset="0"/>
              </a:rPr>
            </a:br>
            <a:r>
              <a:rPr lang="en-US" dirty="0">
                <a:cs typeface="Arial" charset="0"/>
              </a:rPr>
              <a:t>Features</a:t>
            </a:r>
          </a:p>
        </p:txBody>
      </p:sp>
      <p:sp>
        <p:nvSpPr>
          <p:cNvPr id="25604" name="Rectangle 3"/>
          <p:cNvSpPr>
            <a:spLocks noGrp="1" noChangeArrowheads="1"/>
          </p:cNvSpPr>
          <p:nvPr>
            <p:ph idx="1"/>
          </p:nvPr>
        </p:nvSpPr>
        <p:spPr/>
        <p:txBody>
          <a:bodyPr lIns="90488" tIns="44450" rIns="90488" bIns="44450" rtlCol="0">
            <a:normAutofit/>
          </a:bodyPr>
          <a:lstStyle/>
          <a:p>
            <a:pPr marL="347663" indent="-347663" eaLnBrk="1" fontAlgn="auto" hangingPunct="1">
              <a:spcAft>
                <a:spcPts val="0"/>
              </a:spcAft>
              <a:defRPr/>
            </a:pPr>
            <a:r>
              <a:rPr lang="en-US" dirty="0"/>
              <a:t>Object Diagrams: </a:t>
            </a:r>
          </a:p>
          <a:p>
            <a:pPr lvl="1" eaLnBrk="1" fontAlgn="auto" hangingPunct="1">
              <a:spcAft>
                <a:spcPts val="0"/>
              </a:spcAft>
              <a:buFont typeface="Arial" pitchFamily="34" charset="0"/>
              <a:buChar char="–"/>
              <a:defRPr/>
            </a:pPr>
            <a:r>
              <a:rPr lang="en-US" dirty="0"/>
              <a:t>Object Diagrams describe the “static structure” of a system at a particular time. </a:t>
            </a:r>
          </a:p>
          <a:p>
            <a:pPr lvl="1" eaLnBrk="1" fontAlgn="auto" hangingPunct="1">
              <a:spcAft>
                <a:spcPts val="0"/>
              </a:spcAft>
              <a:buFont typeface="Arial" pitchFamily="34" charset="0"/>
              <a:buChar char="–"/>
              <a:defRPr/>
            </a:pPr>
            <a:r>
              <a:rPr lang="en-US" dirty="0"/>
              <a:t>Objects and Links are the constituents of Object Diagrams.</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For example:</a:t>
            </a:r>
          </a:p>
          <a:p>
            <a:pPr eaLnBrk="1" fontAlgn="auto" hangingPunct="1">
              <a:spcAft>
                <a:spcPts val="0"/>
              </a:spcAft>
              <a:defRPr/>
            </a:pPr>
            <a:endParaRPr lang="en-US" dirty="0"/>
          </a:p>
        </p:txBody>
      </p:sp>
      <p:pic>
        <p:nvPicPr>
          <p:cNvPr id="35844" name="Picture 5"/>
          <p:cNvPicPr>
            <a:picLocks noChangeAspect="1" noChangeArrowheads="1"/>
          </p:cNvPicPr>
          <p:nvPr/>
        </p:nvPicPr>
        <p:blipFill>
          <a:blip r:embed="rId3"/>
          <a:srcRect/>
          <a:stretch>
            <a:fillRect/>
          </a:stretch>
        </p:blipFill>
        <p:spPr bwMode="auto">
          <a:xfrm>
            <a:off x="918210" y="3511180"/>
            <a:ext cx="6971956" cy="285369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lIns="90488" tIns="44450" rIns="90488" bIns="44450"/>
          <a:lstStyle/>
          <a:p>
            <a:pPr eaLnBrk="1" hangingPunct="1"/>
            <a:r>
              <a:rPr lang="en-US" sz="1300" dirty="0">
                <a:cs typeface="Arial" charset="0"/>
              </a:rPr>
              <a:t>3.2. Object Diagrams </a:t>
            </a:r>
            <a:br>
              <a:rPr lang="en-US" sz="1300" dirty="0">
                <a:cs typeface="Arial" charset="0"/>
              </a:rPr>
            </a:br>
            <a:r>
              <a:rPr lang="en-US" dirty="0">
                <a:cs typeface="Arial" charset="0"/>
              </a:rPr>
              <a:t>Features (</a:t>
            </a:r>
            <a:r>
              <a:rPr lang="en-US" dirty="0" err="1">
                <a:cs typeface="Arial" charset="0"/>
              </a:rPr>
              <a:t>Contd</a:t>
            </a:r>
            <a:r>
              <a:rPr lang="en-US" dirty="0">
                <a:cs typeface="Arial" charset="0"/>
              </a:rPr>
              <a:t>…)</a:t>
            </a:r>
          </a:p>
        </p:txBody>
      </p:sp>
      <p:sp>
        <p:nvSpPr>
          <p:cNvPr id="36867" name="Rectangle 3"/>
          <p:cNvSpPr>
            <a:spLocks noGrp="1" noChangeArrowheads="1"/>
          </p:cNvSpPr>
          <p:nvPr>
            <p:ph idx="1"/>
          </p:nvPr>
        </p:nvSpPr>
        <p:spPr/>
        <p:txBody>
          <a:bodyPr lIns="90488" tIns="44450" rIns="90488" bIns="44450"/>
          <a:lstStyle/>
          <a:p>
            <a:pPr marL="347663" indent="-347663" eaLnBrk="1" hangingPunct="1"/>
            <a:r>
              <a:rPr lang="en-US">
                <a:solidFill>
                  <a:srgbClr val="000000"/>
                </a:solidFill>
                <a:cs typeface="Arial" charset="0"/>
              </a:rPr>
              <a:t>Object Diagrams are different from Class Diagrams</a:t>
            </a:r>
          </a:p>
          <a:p>
            <a:pPr lvl="1" eaLnBrk="1" hangingPunct="1"/>
            <a:r>
              <a:rPr lang="en-US">
                <a:solidFill>
                  <a:srgbClr val="000000"/>
                </a:solidFill>
                <a:cs typeface="Arial" charset="0"/>
              </a:rPr>
              <a:t>This is because many objects of same class may exist in the Object Diagram.</a:t>
            </a:r>
          </a:p>
          <a:p>
            <a:pPr lvl="1" eaLnBrk="1" hangingPunct="1"/>
            <a:endParaRPr lang="en-US">
              <a:solidFill>
                <a:srgbClr val="000000"/>
              </a:solidFill>
              <a:cs typeface="Arial" charset="0"/>
            </a:endParaRPr>
          </a:p>
          <a:p>
            <a:pPr marL="347663" indent="-347663" eaLnBrk="1" hangingPunct="1"/>
            <a:r>
              <a:rPr lang="en-US">
                <a:solidFill>
                  <a:srgbClr val="000000"/>
                </a:solidFill>
                <a:cs typeface="Arial" charset="0"/>
              </a:rPr>
              <a:t>Object Diagrams can be used:</a:t>
            </a:r>
          </a:p>
          <a:p>
            <a:pPr lvl="1" eaLnBrk="1" hangingPunct="1"/>
            <a:r>
              <a:rPr lang="en-US">
                <a:solidFill>
                  <a:srgbClr val="000000"/>
                </a:solidFill>
                <a:cs typeface="Arial" charset="0"/>
              </a:rPr>
              <a:t>to test Class Diagrams for accuracy</a:t>
            </a:r>
          </a:p>
          <a:p>
            <a:pPr lvl="1" eaLnBrk="1" hangingPunct="1"/>
            <a:r>
              <a:rPr lang="en-US">
                <a:solidFill>
                  <a:srgbClr val="000000"/>
                </a:solidFill>
                <a:cs typeface="Arial" charset="0"/>
              </a:rPr>
              <a:t>to verify system performance at given instance </a:t>
            </a:r>
          </a:p>
          <a:p>
            <a:pPr lvl="1" eaLnBrk="1" hangingPunct="1"/>
            <a:r>
              <a:rPr lang="en-US">
                <a:solidFill>
                  <a:srgbClr val="000000"/>
                </a:solidFill>
                <a:cs typeface="Arial" charset="0"/>
              </a:rPr>
              <a:t>to optimize performance (especially useful for server objects)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lIns="90488" tIns="44450" rIns="90488" bIns="44450"/>
          <a:lstStyle/>
          <a:p>
            <a:pPr eaLnBrk="1" hangingPunct="1"/>
            <a:r>
              <a:rPr lang="en-US" sz="1300" dirty="0">
                <a:cs typeface="Arial" charset="0"/>
              </a:rPr>
              <a:t>3.2: Object Diagrams </a:t>
            </a:r>
            <a:br>
              <a:rPr lang="en-US" sz="1300" dirty="0">
                <a:cs typeface="Arial" charset="0"/>
              </a:rPr>
            </a:br>
            <a:r>
              <a:rPr lang="en-US" dirty="0">
                <a:cs typeface="Arial" charset="0"/>
              </a:rPr>
              <a:t>Example of Object Diagrams</a:t>
            </a:r>
          </a:p>
        </p:txBody>
      </p:sp>
      <p:pic>
        <p:nvPicPr>
          <p:cNvPr id="37891" name="Picture 5"/>
          <p:cNvPicPr>
            <a:picLocks noChangeAspect="1" noChangeArrowheads="1"/>
          </p:cNvPicPr>
          <p:nvPr/>
        </p:nvPicPr>
        <p:blipFill>
          <a:blip r:embed="rId3"/>
          <a:srcRect/>
          <a:stretch>
            <a:fillRect/>
          </a:stretch>
        </p:blipFill>
        <p:spPr bwMode="auto">
          <a:xfrm>
            <a:off x="2257425" y="1524000"/>
            <a:ext cx="4909185" cy="495517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lIns="90488" tIns="44450" rIns="90488" bIns="44450"/>
          <a:lstStyle/>
          <a:p>
            <a:pPr eaLnBrk="1" hangingPunct="1"/>
            <a:r>
              <a:rPr lang="en-US">
                <a:cs typeface="Arial" charset="0"/>
              </a:rPr>
              <a:t>Summary</a:t>
            </a:r>
          </a:p>
        </p:txBody>
      </p:sp>
      <p:sp>
        <p:nvSpPr>
          <p:cNvPr id="38915" name="Rectangle 3"/>
          <p:cNvSpPr>
            <a:spLocks noGrp="1" noChangeArrowheads="1"/>
          </p:cNvSpPr>
          <p:nvPr>
            <p:ph idx="1"/>
          </p:nvPr>
        </p:nvSpPr>
        <p:spPr/>
        <p:txBody>
          <a:bodyPr lIns="90488" tIns="44450" rIns="90488" bIns="44450"/>
          <a:lstStyle/>
          <a:p>
            <a:pPr marL="347663" indent="-347663" eaLnBrk="1" hangingPunct="1"/>
            <a:r>
              <a:rPr lang="en-US" dirty="0">
                <a:solidFill>
                  <a:srgbClr val="000000"/>
                </a:solidFill>
                <a:cs typeface="Arial" charset="0"/>
              </a:rPr>
              <a:t>In this lesson, you have learnt:</a:t>
            </a:r>
          </a:p>
          <a:p>
            <a:pPr marL="576263" lvl="1" indent="-347663"/>
            <a:r>
              <a:rPr lang="en-US" dirty="0">
                <a:solidFill>
                  <a:srgbClr val="000000"/>
                </a:solidFill>
                <a:cs typeface="Arial" charset="0"/>
              </a:rPr>
              <a:t>Class Diagrams describe the static structure of a system</a:t>
            </a:r>
          </a:p>
          <a:p>
            <a:pPr marL="576263" lvl="1" indent="-347663"/>
            <a:r>
              <a:rPr lang="en-US" dirty="0">
                <a:solidFill>
                  <a:srgbClr val="000000"/>
                </a:solidFill>
                <a:cs typeface="Arial" charset="0"/>
              </a:rPr>
              <a:t>Class Diagrams show the existence of classes and relationship between them like Generalization, Association, Aggregation, Composition, or Dependency</a:t>
            </a:r>
          </a:p>
          <a:p>
            <a:pPr marL="576263" lvl="1" indent="-347663"/>
            <a:r>
              <a:rPr lang="en-US" dirty="0">
                <a:solidFill>
                  <a:srgbClr val="000000"/>
                </a:solidFill>
                <a:cs typeface="Arial" charset="0"/>
              </a:rPr>
              <a:t>Object Diagrams can be used to test the accuracy of Class Diagrams, and to optimize their performance, as well.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lIns="90488" tIns="44450" rIns="90488" bIns="44450"/>
          <a:lstStyle/>
          <a:p>
            <a:pPr eaLnBrk="1" hangingPunct="1"/>
            <a:r>
              <a:rPr lang="en-US">
                <a:cs typeface="Arial" charset="0"/>
              </a:rPr>
              <a:t>Review Question</a:t>
            </a:r>
          </a:p>
        </p:txBody>
      </p:sp>
      <p:sp>
        <p:nvSpPr>
          <p:cNvPr id="29700" name="Rectangle 3"/>
          <p:cNvSpPr>
            <a:spLocks noGrp="1" noChangeArrowheads="1"/>
          </p:cNvSpPr>
          <p:nvPr>
            <p:ph idx="1"/>
          </p:nvPr>
        </p:nvSpPr>
        <p:spPr/>
        <p:txBody>
          <a:bodyPr lIns="90488" tIns="44450" rIns="90488" bIns="44450" rtlCol="0">
            <a:normAutofit/>
          </a:bodyPr>
          <a:lstStyle/>
          <a:p>
            <a:pPr marL="347663" indent="-347663" eaLnBrk="1" fontAlgn="auto" hangingPunct="1">
              <a:spcAft>
                <a:spcPts val="0"/>
              </a:spcAft>
              <a:defRPr/>
            </a:pPr>
            <a:r>
              <a:rPr lang="en-US" dirty="0"/>
              <a:t>Question 1: A Class Diagram gives information about:</a:t>
            </a:r>
          </a:p>
          <a:p>
            <a:pPr lvl="1" eaLnBrk="1" fontAlgn="auto" hangingPunct="1">
              <a:spcAft>
                <a:spcPts val="0"/>
              </a:spcAft>
              <a:buFont typeface="Arial" pitchFamily="34" charset="0"/>
              <a:buChar char="–"/>
              <a:defRPr/>
            </a:pPr>
            <a:r>
              <a:rPr lang="en-US" dirty="0"/>
              <a:t>A. Attributed defined for a class</a:t>
            </a:r>
          </a:p>
          <a:p>
            <a:pPr lvl="1" eaLnBrk="1" fontAlgn="auto" hangingPunct="1">
              <a:spcAft>
                <a:spcPts val="0"/>
              </a:spcAft>
              <a:buFont typeface="Arial" pitchFamily="34" charset="0"/>
              <a:buChar char="–"/>
              <a:defRPr/>
            </a:pPr>
            <a:r>
              <a:rPr lang="en-US" dirty="0"/>
              <a:t>B. Operations defined for a class</a:t>
            </a:r>
          </a:p>
          <a:p>
            <a:pPr lvl="1" eaLnBrk="1" fontAlgn="auto" hangingPunct="1">
              <a:spcAft>
                <a:spcPts val="0"/>
              </a:spcAft>
              <a:buFont typeface="Arial" pitchFamily="34" charset="0"/>
              <a:buChar char="–"/>
              <a:defRPr/>
            </a:pPr>
            <a:r>
              <a:rPr lang="en-US" dirty="0"/>
              <a:t>C. Logic to be used for an operation of a class</a:t>
            </a:r>
          </a:p>
          <a:p>
            <a:pPr eaLnBrk="1" fontAlgn="auto" hangingPunct="1">
              <a:spcAft>
                <a:spcPts val="0"/>
              </a:spcAft>
              <a:defRPr/>
            </a:pPr>
            <a:endParaRPr lang="en-US" dirty="0">
              <a:solidFill>
                <a:srgbClr val="990000"/>
              </a:solidFill>
            </a:endParaRPr>
          </a:p>
          <a:p>
            <a:pPr marL="347663" indent="-347663" eaLnBrk="1" fontAlgn="auto" hangingPunct="1">
              <a:spcAft>
                <a:spcPts val="0"/>
              </a:spcAft>
              <a:defRPr/>
            </a:pPr>
            <a:r>
              <a:rPr lang="en-US" dirty="0"/>
              <a:t>Question 2: An Object Diagram is unique for an application. </a:t>
            </a:r>
          </a:p>
          <a:p>
            <a:pPr lvl="1" eaLnBrk="1" fontAlgn="auto" hangingPunct="1">
              <a:spcAft>
                <a:spcPts val="0"/>
              </a:spcAft>
              <a:buFont typeface="Arial" pitchFamily="34" charset="0"/>
              <a:buChar char="–"/>
              <a:defRPr/>
            </a:pPr>
            <a:r>
              <a:rPr lang="en-US" dirty="0"/>
              <a:t>True / False</a:t>
            </a:r>
          </a:p>
          <a:p>
            <a:pPr eaLnBrk="1" fontAlgn="auto" hangingPunct="1">
              <a:spcAft>
                <a:spcPts val="0"/>
              </a:spcAft>
              <a:defRPr/>
            </a:pPr>
            <a:endParaRPr lang="en-US" dirty="0">
              <a:solidFill>
                <a:srgbClr val="990000"/>
              </a:solidFill>
            </a:endParaRPr>
          </a:p>
          <a:p>
            <a:pPr marL="347663" indent="-347663" eaLnBrk="1" fontAlgn="auto" hangingPunct="1">
              <a:spcAft>
                <a:spcPts val="0"/>
              </a:spcAft>
              <a:defRPr/>
            </a:pPr>
            <a:r>
              <a:rPr lang="en-US" dirty="0"/>
              <a:t>Question 3: Relationships that you may find on a Class Diagram are ___, ___, ___, ___ and ___.</a:t>
            </a:r>
          </a:p>
          <a:p>
            <a:pPr marL="347663" indent="-347663" eaLnBrk="1" fontAlgn="auto" hangingPunct="1">
              <a:spcAft>
                <a:spcPts val="0"/>
              </a:spcAft>
              <a:defRPr/>
            </a:pPr>
            <a:endParaRPr lang="en-US" dirty="0"/>
          </a:p>
          <a:p>
            <a:pPr marL="347663" indent="-347663" eaLnBrk="1" fontAlgn="auto" hangingPunct="1">
              <a:spcAft>
                <a:spcPts val="0"/>
              </a:spcAft>
              <a:defRP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lIns="90488" tIns="44450" rIns="90488" bIns="44450"/>
          <a:lstStyle/>
          <a:p>
            <a:pPr eaLnBrk="1" hangingPunct="1"/>
            <a:r>
              <a:rPr lang="en-US" dirty="0">
                <a:cs typeface="Arial" charset="0"/>
              </a:rPr>
              <a:t>Review Question: Match the Following</a:t>
            </a:r>
          </a:p>
        </p:txBody>
      </p:sp>
      <p:graphicFrame>
        <p:nvGraphicFramePr>
          <p:cNvPr id="30744" name="Group 24"/>
          <p:cNvGraphicFramePr>
            <a:graphicFrameLocks noGrp="1"/>
          </p:cNvGraphicFramePr>
          <p:nvPr>
            <p:ph idx="1"/>
            <p:extLst>
              <p:ext uri="{D42A27DB-BD31-4B8C-83A1-F6EECF244321}">
                <p14:modId xmlns:p14="http://schemas.microsoft.com/office/powerpoint/2010/main" val="3547997724"/>
              </p:ext>
            </p:extLst>
          </p:nvPr>
        </p:nvGraphicFramePr>
        <p:xfrm>
          <a:off x="298450" y="1628775"/>
          <a:ext cx="2743200" cy="1828800"/>
        </p:xfrm>
        <a:graphic>
          <a:graphicData uri="http://schemas.openxmlformats.org/drawingml/2006/table">
            <a:tbl>
              <a:tblPr/>
              <a:tblGrid>
                <a:gridCol w="2743200">
                  <a:extLst>
                    <a:ext uri="{9D8B030D-6E8A-4147-A177-3AD203B41FA5}">
                      <a16:colId xmlns:a16="http://schemas.microsoft.com/office/drawing/2014/main" val="20000"/>
                    </a:ext>
                  </a:extLst>
                </a:gridCol>
              </a:tblGrid>
              <a:tr h="828893">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AutoNum type="arabicPeriod"/>
                        <a:tabLst/>
                      </a:pPr>
                      <a:r>
                        <a:rPr lang="en-US" b="1" kern="1200" dirty="0">
                          <a:solidFill>
                            <a:schemeClr val="tx1"/>
                          </a:solidFill>
                          <a:latin typeface="+mj-lt"/>
                          <a:ea typeface="+mn-ea"/>
                          <a:cs typeface="+mn-cs"/>
                        </a:rPr>
                        <a:t>Object Diagram</a:t>
                      </a:r>
                    </a:p>
                  </a:txBody>
                  <a:tcPr marL="244460" marR="24446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9907">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AutoNum type="arabicPeriod" startAt="2"/>
                        <a:tabLst/>
                      </a:pPr>
                      <a:r>
                        <a:rPr lang="en-US" b="1" kern="1200" dirty="0">
                          <a:solidFill>
                            <a:schemeClr val="tx1"/>
                          </a:solidFill>
                          <a:latin typeface="+mj-lt"/>
                          <a:ea typeface="+mn-ea"/>
                          <a:cs typeface="+mn-cs"/>
                        </a:rPr>
                        <a:t>Class Diagram</a:t>
                      </a:r>
                    </a:p>
                  </a:txBody>
                  <a:tcPr marL="244460" marR="24446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0743" name="Group 23"/>
          <p:cNvGraphicFramePr>
            <a:graphicFrameLocks noGrp="1"/>
          </p:cNvGraphicFramePr>
          <p:nvPr>
            <p:ph sz="half" idx="4294967295"/>
            <p:extLst>
              <p:ext uri="{D42A27DB-BD31-4B8C-83A1-F6EECF244321}">
                <p14:modId xmlns:p14="http://schemas.microsoft.com/office/powerpoint/2010/main" val="3833607125"/>
              </p:ext>
            </p:extLst>
          </p:nvPr>
        </p:nvGraphicFramePr>
        <p:xfrm>
          <a:off x="3611563" y="1628775"/>
          <a:ext cx="3017520" cy="1828800"/>
        </p:xfrm>
        <a:graphic>
          <a:graphicData uri="http://schemas.openxmlformats.org/drawingml/2006/table">
            <a:tbl>
              <a:tblPr/>
              <a:tblGrid>
                <a:gridCol w="3017520">
                  <a:extLst>
                    <a:ext uri="{9D8B030D-6E8A-4147-A177-3AD203B41FA5}">
                      <a16:colId xmlns:a16="http://schemas.microsoft.com/office/drawing/2014/main" val="20000"/>
                    </a:ext>
                  </a:extLst>
                </a:gridCol>
              </a:tblGrid>
              <a:tr h="818668">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AutoNum type="alphaUcPeriod"/>
                        <a:tabLst/>
                      </a:pPr>
                      <a:r>
                        <a:rPr lang="en-US" b="1" kern="1200" dirty="0">
                          <a:solidFill>
                            <a:schemeClr val="tx1"/>
                          </a:solidFill>
                          <a:latin typeface="Candara" panose="020E0502030303020204" pitchFamily="34" charset="0"/>
                          <a:ea typeface="+mn-ea"/>
                          <a:cs typeface="+mn-cs"/>
                        </a:rPr>
                        <a:t>Object and Links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0132">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AutoNum type="alphaUcPeriod" startAt="2"/>
                        <a:tabLst/>
                      </a:pPr>
                      <a:r>
                        <a:rPr lang="en-US" b="1" kern="1200" dirty="0">
                          <a:solidFill>
                            <a:schemeClr val="tx1"/>
                          </a:solidFill>
                          <a:latin typeface="Candara" panose="020E0502030303020204" pitchFamily="34" charset="0"/>
                          <a:ea typeface="+mn-ea"/>
                          <a:cs typeface="+mn-cs"/>
                        </a:rPr>
                        <a:t>Classes and Relationships between then.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lIns="90488" tIns="44450" rIns="90488" bIns="44450"/>
          <a:lstStyle/>
          <a:p>
            <a:pPr eaLnBrk="1" hangingPunct="1"/>
            <a:r>
              <a:rPr lang="en-US" sz="1300" dirty="0">
                <a:cs typeface="Arial" charset="0"/>
              </a:rPr>
              <a:t>3.0. Static View Diagrams </a:t>
            </a:r>
            <a:br>
              <a:rPr lang="en-US" dirty="0">
                <a:cs typeface="Arial" charset="0"/>
              </a:rPr>
            </a:br>
            <a:r>
              <a:rPr lang="en-US" dirty="0">
                <a:cs typeface="Arial" charset="0"/>
              </a:rPr>
              <a:t>Overview</a:t>
            </a:r>
          </a:p>
        </p:txBody>
      </p:sp>
      <p:sp>
        <p:nvSpPr>
          <p:cNvPr id="15363" name="Rectangle 3"/>
          <p:cNvSpPr>
            <a:spLocks noGrp="1" noChangeArrowheads="1"/>
          </p:cNvSpPr>
          <p:nvPr>
            <p:ph idx="1"/>
          </p:nvPr>
        </p:nvSpPr>
        <p:spPr/>
        <p:txBody>
          <a:bodyPr lIns="90488" tIns="44450" rIns="90488" bIns="44450"/>
          <a:lstStyle/>
          <a:p>
            <a:pPr marL="347663" indent="-347663" eaLnBrk="1" hangingPunct="1"/>
            <a:r>
              <a:rPr lang="en-US">
                <a:solidFill>
                  <a:srgbClr val="000000"/>
                </a:solidFill>
                <a:cs typeface="Arial" charset="0"/>
              </a:rPr>
              <a:t>Static View Diagrams include:</a:t>
            </a:r>
          </a:p>
          <a:p>
            <a:pPr lvl="1" eaLnBrk="1" hangingPunct="1"/>
            <a:r>
              <a:rPr lang="en-US">
                <a:solidFill>
                  <a:srgbClr val="000000"/>
                </a:solidFill>
                <a:cs typeface="Arial" charset="0"/>
              </a:rPr>
              <a:t>Class Diagrams</a:t>
            </a:r>
          </a:p>
          <a:p>
            <a:pPr lvl="1" eaLnBrk="1" hangingPunct="1"/>
            <a:r>
              <a:rPr lang="en-US">
                <a:solidFill>
                  <a:srgbClr val="000000"/>
                </a:solidFill>
                <a:cs typeface="Arial" charset="0"/>
              </a:rPr>
              <a:t>Object Diagrams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a:t>
            </a:r>
            <a:br>
              <a:rPr lang="en-US" sz="1200" dirty="0">
                <a:cs typeface="Arial" charset="0"/>
              </a:rPr>
            </a:br>
            <a:r>
              <a:rPr lang="en-US" dirty="0">
                <a:cs typeface="Arial" charset="0"/>
              </a:rPr>
              <a:t>Features</a:t>
            </a:r>
          </a:p>
        </p:txBody>
      </p:sp>
      <p:sp>
        <p:nvSpPr>
          <p:cNvPr id="16387" name="Rectangle 3"/>
          <p:cNvSpPr>
            <a:spLocks noGrp="1" noChangeArrowheads="1"/>
          </p:cNvSpPr>
          <p:nvPr>
            <p:ph idx="1"/>
          </p:nvPr>
        </p:nvSpPr>
        <p:spPr/>
        <p:txBody>
          <a:bodyPr wrap="none" lIns="90488" tIns="44450" rIns="90488" bIns="44450"/>
          <a:lstStyle/>
          <a:p>
            <a:pPr marL="347663" indent="-347663" eaLnBrk="1" hangingPunct="1"/>
            <a:r>
              <a:rPr lang="en-US" dirty="0">
                <a:solidFill>
                  <a:srgbClr val="000000"/>
                </a:solidFill>
                <a:cs typeface="Arial" charset="0"/>
              </a:rPr>
              <a:t>Class Diagrams:</a:t>
            </a:r>
          </a:p>
          <a:p>
            <a:pPr marL="576263" lvl="1" indent="-347663"/>
            <a:r>
              <a:rPr lang="en-US" dirty="0">
                <a:solidFill>
                  <a:srgbClr val="000000"/>
                </a:solidFill>
                <a:cs typeface="Arial" charset="0"/>
              </a:rPr>
              <a:t>Class Diagrams define the basic building blocks of a model, namely: </a:t>
            </a:r>
          </a:p>
          <a:p>
            <a:pPr marL="919163" lvl="2" indent="-347663"/>
            <a:r>
              <a:rPr lang="en-US" dirty="0">
                <a:solidFill>
                  <a:srgbClr val="000000"/>
                </a:solidFill>
                <a:cs typeface="Arial" charset="0"/>
              </a:rPr>
              <a:t>types </a:t>
            </a:r>
          </a:p>
          <a:p>
            <a:pPr marL="919163" lvl="2" indent="-347663"/>
            <a:r>
              <a:rPr lang="en-US" dirty="0">
                <a:solidFill>
                  <a:srgbClr val="000000"/>
                </a:solidFill>
                <a:cs typeface="Arial" charset="0"/>
              </a:rPr>
              <a:t>classes, and </a:t>
            </a:r>
          </a:p>
          <a:p>
            <a:pPr marL="919163" lvl="2" indent="-347663"/>
            <a:r>
              <a:rPr lang="en-US" dirty="0">
                <a:solidFill>
                  <a:srgbClr val="000000"/>
                </a:solidFill>
                <a:cs typeface="Arial" charset="0"/>
              </a:rPr>
              <a:t>general material used to construct the full model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a:t>
            </a:r>
            <a:br>
              <a:rPr lang="en-US" sz="1200" dirty="0">
                <a:cs typeface="Arial" charset="0"/>
              </a:rPr>
            </a:br>
            <a:r>
              <a:rPr lang="en-US" dirty="0">
                <a:cs typeface="Arial" charset="0"/>
              </a:rPr>
              <a:t>Functions</a:t>
            </a:r>
          </a:p>
        </p:txBody>
      </p:sp>
      <p:sp>
        <p:nvSpPr>
          <p:cNvPr id="17411" name="Rectangle 3"/>
          <p:cNvSpPr>
            <a:spLocks noGrp="1" noChangeArrowheads="1"/>
          </p:cNvSpPr>
          <p:nvPr>
            <p:ph idx="1"/>
          </p:nvPr>
        </p:nvSpPr>
        <p:spPr/>
        <p:txBody>
          <a:bodyPr lIns="90488" tIns="44450" rIns="90488" bIns="44450"/>
          <a:lstStyle/>
          <a:p>
            <a:pPr marL="347663" indent="-347663" eaLnBrk="1" hangingPunct="1">
              <a:tabLst>
                <a:tab pos="857250" algn="l"/>
                <a:tab pos="1028700" algn="l"/>
                <a:tab pos="1714500" algn="l"/>
              </a:tabLst>
            </a:pPr>
            <a:r>
              <a:rPr lang="en-US" dirty="0">
                <a:solidFill>
                  <a:srgbClr val="000000"/>
                </a:solidFill>
                <a:cs typeface="Arial" charset="0"/>
              </a:rPr>
              <a:t>Class Diagrams have the following functions:</a:t>
            </a:r>
          </a:p>
          <a:p>
            <a:pPr marL="576263" lvl="1" indent="-347663">
              <a:tabLst>
                <a:tab pos="857250" algn="l"/>
                <a:tab pos="1028700" algn="l"/>
                <a:tab pos="1714500" algn="l"/>
              </a:tabLst>
            </a:pPr>
            <a:r>
              <a:rPr lang="en-US" dirty="0">
                <a:solidFill>
                  <a:srgbClr val="000000"/>
                </a:solidFill>
                <a:cs typeface="Arial" charset="0"/>
              </a:rPr>
              <a:t>They describe the static structure of a system.</a:t>
            </a:r>
          </a:p>
          <a:p>
            <a:pPr marL="576263" lvl="1" indent="-347663">
              <a:tabLst>
                <a:tab pos="857250" algn="l"/>
                <a:tab pos="1028700" algn="l"/>
                <a:tab pos="1714500" algn="l"/>
              </a:tabLst>
            </a:pPr>
            <a:r>
              <a:rPr lang="en-US" dirty="0">
                <a:solidFill>
                  <a:srgbClr val="000000"/>
                </a:solidFill>
                <a:cs typeface="Arial" charset="0"/>
              </a:rPr>
              <a:t>They show the existence of classes and their relationships.</a:t>
            </a:r>
          </a:p>
          <a:p>
            <a:pPr marL="576263" lvl="1" indent="-347663">
              <a:tabLst>
                <a:tab pos="857250" algn="l"/>
                <a:tab pos="1028700" algn="l"/>
                <a:tab pos="1714500" algn="l"/>
              </a:tabLst>
            </a:pPr>
            <a:r>
              <a:rPr lang="en-US" dirty="0">
                <a:solidFill>
                  <a:srgbClr val="000000"/>
                </a:solidFill>
                <a:cs typeface="Arial" charset="0"/>
              </a:rPr>
              <a:t>Classes represent an abstraction of entities with common characteristics.</a:t>
            </a:r>
          </a:p>
          <a:p>
            <a:pPr marL="576263" lvl="1" indent="-347663">
              <a:tabLst>
                <a:tab pos="857250" algn="l"/>
                <a:tab pos="1028700" algn="l"/>
                <a:tab pos="1714500" algn="l"/>
              </a:tabLst>
            </a:pPr>
            <a:r>
              <a:rPr lang="en-US" dirty="0">
                <a:solidFill>
                  <a:srgbClr val="000000"/>
                </a:solidFill>
                <a:cs typeface="Arial" charset="0"/>
              </a:rPr>
              <a:t>Relationships may be: </a:t>
            </a:r>
          </a:p>
          <a:p>
            <a:pPr marL="919163" lvl="2" indent="-347663">
              <a:tabLst>
                <a:tab pos="857250" algn="l"/>
                <a:tab pos="1028700" algn="l"/>
                <a:tab pos="1714500" algn="l"/>
              </a:tabLst>
            </a:pPr>
            <a:r>
              <a:rPr lang="en-US" dirty="0">
                <a:solidFill>
                  <a:srgbClr val="000000"/>
                </a:solidFill>
                <a:cs typeface="Arial" charset="0"/>
              </a:rPr>
              <a:t>Generalization </a:t>
            </a:r>
          </a:p>
          <a:p>
            <a:pPr marL="919163" lvl="2" indent="-347663">
              <a:tabLst>
                <a:tab pos="857250" algn="l"/>
                <a:tab pos="1028700" algn="l"/>
                <a:tab pos="1714500" algn="l"/>
              </a:tabLst>
            </a:pPr>
            <a:r>
              <a:rPr lang="en-US" dirty="0">
                <a:solidFill>
                  <a:srgbClr val="000000"/>
                </a:solidFill>
                <a:cs typeface="Arial" charset="0"/>
              </a:rPr>
              <a:t>Association </a:t>
            </a:r>
          </a:p>
          <a:p>
            <a:pPr marL="919163" lvl="2" indent="-347663">
              <a:tabLst>
                <a:tab pos="857250" algn="l"/>
                <a:tab pos="1028700" algn="l"/>
                <a:tab pos="1714500" algn="l"/>
              </a:tabLst>
            </a:pPr>
            <a:r>
              <a:rPr lang="en-US" dirty="0">
                <a:solidFill>
                  <a:srgbClr val="000000"/>
                </a:solidFill>
                <a:cs typeface="Arial" charset="0"/>
              </a:rPr>
              <a:t>Aggregation </a:t>
            </a:r>
          </a:p>
          <a:p>
            <a:pPr marL="919163" lvl="2" indent="-347663">
              <a:tabLst>
                <a:tab pos="857250" algn="l"/>
                <a:tab pos="1028700" algn="l"/>
                <a:tab pos="1714500" algn="l"/>
              </a:tabLst>
            </a:pPr>
            <a:r>
              <a:rPr lang="en-US" dirty="0">
                <a:solidFill>
                  <a:srgbClr val="000000"/>
                </a:solidFill>
                <a:cs typeface="Arial" charset="0"/>
              </a:rPr>
              <a:t>Composition, or </a:t>
            </a:r>
          </a:p>
          <a:p>
            <a:pPr marL="919163" lvl="2" indent="-347663">
              <a:tabLst>
                <a:tab pos="857250" algn="l"/>
                <a:tab pos="1028700" algn="l"/>
                <a:tab pos="1714500" algn="l"/>
              </a:tabLst>
            </a:pPr>
            <a:r>
              <a:rPr lang="en-US" dirty="0">
                <a:solidFill>
                  <a:srgbClr val="000000"/>
                </a:solidFill>
                <a:cs typeface="Arial" charset="0"/>
              </a:rPr>
              <a:t>Dependency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a:t>
            </a:r>
            <a:br>
              <a:rPr lang="en-US" sz="1300" dirty="0">
                <a:cs typeface="Arial" charset="0"/>
              </a:rPr>
            </a:br>
            <a:r>
              <a:rPr lang="en-US" dirty="0">
                <a:cs typeface="Arial" charset="0"/>
              </a:rPr>
              <a:t>Uses</a:t>
            </a:r>
          </a:p>
        </p:txBody>
      </p:sp>
      <p:sp>
        <p:nvSpPr>
          <p:cNvPr id="18435" name="Rectangle 3"/>
          <p:cNvSpPr>
            <a:spLocks noGrp="1" noChangeArrowheads="1"/>
          </p:cNvSpPr>
          <p:nvPr>
            <p:ph idx="1"/>
          </p:nvPr>
        </p:nvSpPr>
        <p:spPr/>
        <p:txBody>
          <a:bodyPr lIns="90488" tIns="44450" rIns="90488" bIns="44450"/>
          <a:lstStyle/>
          <a:p>
            <a:pPr marL="347663" indent="-347663" eaLnBrk="1" hangingPunct="1"/>
            <a:r>
              <a:rPr lang="en-US" dirty="0">
                <a:solidFill>
                  <a:srgbClr val="000000"/>
                </a:solidFill>
                <a:cs typeface="Arial" charset="0"/>
              </a:rPr>
              <a:t>Typical uses of Class Diagrams are:</a:t>
            </a:r>
          </a:p>
          <a:p>
            <a:pPr lvl="1" eaLnBrk="1" hangingPunct="1"/>
            <a:r>
              <a:rPr lang="en-US" dirty="0">
                <a:solidFill>
                  <a:srgbClr val="000000"/>
                </a:solidFill>
                <a:cs typeface="Arial" charset="0"/>
              </a:rPr>
              <a:t>To model vocabulary of the system, in terms of system’s abstractions</a:t>
            </a:r>
          </a:p>
          <a:p>
            <a:pPr lvl="1" eaLnBrk="1" hangingPunct="1"/>
            <a:r>
              <a:rPr lang="en-US" dirty="0">
                <a:solidFill>
                  <a:srgbClr val="000000"/>
                </a:solidFill>
                <a:cs typeface="Arial" charset="0"/>
              </a:rPr>
              <a:t>To model collaborations between classes</a:t>
            </a:r>
          </a:p>
          <a:p>
            <a:pPr lvl="1" eaLnBrk="1" hangingPunct="1"/>
            <a:r>
              <a:rPr lang="en-US" dirty="0">
                <a:solidFill>
                  <a:srgbClr val="000000"/>
                </a:solidFill>
                <a:cs typeface="Arial" charset="0"/>
              </a:rPr>
              <a:t>To model logical database schema (blueprint for conceptual design of database)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a:t>
            </a:r>
            <a:br>
              <a:rPr lang="en-US" sz="1200" dirty="0">
                <a:cs typeface="Arial" charset="0"/>
              </a:rPr>
            </a:br>
            <a:r>
              <a:rPr lang="en-US" dirty="0">
                <a:cs typeface="Arial" charset="0"/>
              </a:rPr>
              <a:t>Notations for Class</a:t>
            </a:r>
          </a:p>
        </p:txBody>
      </p:sp>
      <p:sp>
        <p:nvSpPr>
          <p:cNvPr id="19459" name="Rectangle 3"/>
          <p:cNvSpPr>
            <a:spLocks noGrp="1" noChangeArrowheads="1"/>
          </p:cNvSpPr>
          <p:nvPr>
            <p:ph idx="1"/>
          </p:nvPr>
        </p:nvSpPr>
        <p:spPr/>
        <p:txBody>
          <a:bodyPr lIns="90488" tIns="44450" rIns="90488" bIns="44450"/>
          <a:lstStyle/>
          <a:p>
            <a:pPr marL="347663" indent="-347663" eaLnBrk="1" hangingPunct="1"/>
            <a:r>
              <a:rPr lang="en-US" dirty="0">
                <a:solidFill>
                  <a:srgbClr val="000000"/>
                </a:solidFill>
                <a:cs typeface="Arial" charset="0"/>
              </a:rPr>
              <a:t>Class may be represented in any of the following ways</a:t>
            </a:r>
          </a:p>
          <a:p>
            <a:pPr lvl="1" eaLnBrk="1" hangingPunct="1"/>
            <a:r>
              <a:rPr lang="en-US" dirty="0">
                <a:solidFill>
                  <a:srgbClr val="000000"/>
                </a:solidFill>
                <a:cs typeface="Arial" charset="0"/>
              </a:rPr>
              <a:t>Only Class Name is mandatory   </a:t>
            </a:r>
          </a:p>
        </p:txBody>
      </p:sp>
      <p:grpSp>
        <p:nvGrpSpPr>
          <p:cNvPr id="19460" name="Group 8"/>
          <p:cNvGrpSpPr>
            <a:grpSpLocks noChangeAspect="1"/>
          </p:cNvGrpSpPr>
          <p:nvPr/>
        </p:nvGrpSpPr>
        <p:grpSpPr bwMode="auto">
          <a:xfrm>
            <a:off x="838203" y="-152371"/>
            <a:ext cx="6692920" cy="4554384"/>
            <a:chOff x="536" y="59"/>
            <a:chExt cx="4216" cy="2868"/>
          </a:xfrm>
        </p:grpSpPr>
        <p:sp>
          <p:nvSpPr>
            <p:cNvPr id="19462" name="AutoShape 7"/>
            <p:cNvSpPr>
              <a:spLocks noChangeAspect="1" noChangeArrowheads="1" noTextEdit="1"/>
            </p:cNvSpPr>
            <p:nvPr/>
          </p:nvSpPr>
          <p:spPr bwMode="auto">
            <a:xfrm>
              <a:off x="1008" y="1707"/>
              <a:ext cx="3744" cy="1220"/>
            </a:xfrm>
            <a:prstGeom prst="rect">
              <a:avLst/>
            </a:prstGeom>
            <a:noFill/>
            <a:ln w="9525">
              <a:noFill/>
              <a:miter lim="800000"/>
              <a:headEnd/>
              <a:tailEnd/>
            </a:ln>
          </p:spPr>
          <p:txBody>
            <a:bodyPr/>
            <a:lstStyle/>
            <a:p>
              <a:endParaRPr lang="en-IN"/>
            </a:p>
          </p:txBody>
        </p:sp>
        <p:sp>
          <p:nvSpPr>
            <p:cNvPr id="19463" name="Rectangle 9"/>
            <p:cNvSpPr>
              <a:spLocks noChangeArrowheads="1"/>
            </p:cNvSpPr>
            <p:nvPr/>
          </p:nvSpPr>
          <p:spPr bwMode="auto">
            <a:xfrm>
              <a:off x="1112" y="1786"/>
              <a:ext cx="988" cy="943"/>
            </a:xfrm>
            <a:prstGeom prst="rect">
              <a:avLst/>
            </a:prstGeom>
            <a:solidFill>
              <a:srgbClr val="FFFFB9"/>
            </a:solidFill>
            <a:ln w="6">
              <a:solidFill>
                <a:srgbClr val="800000"/>
              </a:solidFill>
              <a:miter lim="800000"/>
              <a:headEnd/>
              <a:tailEnd/>
            </a:ln>
          </p:spPr>
          <p:txBody>
            <a:bodyPr/>
            <a:lstStyle/>
            <a:p>
              <a:endParaRPr lang="en-US">
                <a:latin typeface="Calibri" pitchFamily="34" charset="0"/>
              </a:endParaRPr>
            </a:p>
          </p:txBody>
        </p:sp>
        <p:sp>
          <p:nvSpPr>
            <p:cNvPr id="19464" name="Rectangle 10"/>
            <p:cNvSpPr>
              <a:spLocks noChangeArrowheads="1"/>
            </p:cNvSpPr>
            <p:nvPr/>
          </p:nvSpPr>
          <p:spPr bwMode="auto">
            <a:xfrm>
              <a:off x="1448" y="1888"/>
              <a:ext cx="352" cy="77"/>
            </a:xfrm>
            <a:prstGeom prst="rect">
              <a:avLst/>
            </a:prstGeom>
            <a:noFill/>
            <a:ln w="9525">
              <a:noFill/>
              <a:miter lim="800000"/>
              <a:headEnd/>
              <a:tailEnd/>
            </a:ln>
          </p:spPr>
          <p:txBody>
            <a:bodyPr wrap="square" lIns="0" tIns="0" rIns="0" bIns="0">
              <a:spAutoFit/>
            </a:bodyPr>
            <a:lstStyle/>
            <a:p>
              <a:r>
                <a:rPr lang="en-US" sz="800" b="1">
                  <a:solidFill>
                    <a:srgbClr val="000000"/>
                  </a:solidFill>
                  <a:latin typeface="Tahoma" pitchFamily="34" charset="0"/>
                </a:rPr>
                <a:t>ClassName</a:t>
              </a:r>
              <a:endParaRPr lang="en-US">
                <a:latin typeface="Calibri" pitchFamily="34" charset="0"/>
              </a:endParaRPr>
            </a:p>
          </p:txBody>
        </p:sp>
        <p:sp>
          <p:nvSpPr>
            <p:cNvPr id="19465" name="Rectangle 11"/>
            <p:cNvSpPr>
              <a:spLocks noChangeArrowheads="1"/>
            </p:cNvSpPr>
            <p:nvPr/>
          </p:nvSpPr>
          <p:spPr bwMode="auto">
            <a:xfrm>
              <a:off x="1149" y="2012"/>
              <a:ext cx="326" cy="77"/>
            </a:xfrm>
            <a:prstGeom prst="rect">
              <a:avLst/>
            </a:prstGeom>
            <a:noFill/>
            <a:ln w="9525">
              <a:noFill/>
              <a:miter lim="800000"/>
              <a:headEnd/>
              <a:tailEnd/>
            </a:ln>
          </p:spPr>
          <p:txBody>
            <a:bodyPr wrap="square" lIns="0" tIns="0" rIns="0" bIns="0">
              <a:spAutoFit/>
            </a:bodyPr>
            <a:lstStyle/>
            <a:p>
              <a:r>
                <a:rPr lang="en-US" sz="800">
                  <a:solidFill>
                    <a:srgbClr val="000000"/>
                  </a:solidFill>
                  <a:latin typeface="Tahoma" pitchFamily="34" charset="0"/>
                </a:rPr>
                <a:t>+Attribute1</a:t>
              </a:r>
              <a:endParaRPr lang="en-US">
                <a:latin typeface="Calibri" pitchFamily="34" charset="0"/>
              </a:endParaRPr>
            </a:p>
          </p:txBody>
        </p:sp>
        <p:sp>
          <p:nvSpPr>
            <p:cNvPr id="19466" name="Rectangle 12"/>
            <p:cNvSpPr>
              <a:spLocks noChangeArrowheads="1"/>
            </p:cNvSpPr>
            <p:nvPr/>
          </p:nvSpPr>
          <p:spPr bwMode="auto">
            <a:xfrm>
              <a:off x="1149" y="2085"/>
              <a:ext cx="302" cy="77"/>
            </a:xfrm>
            <a:prstGeom prst="rect">
              <a:avLst/>
            </a:prstGeom>
            <a:noFill/>
            <a:ln w="9525">
              <a:noFill/>
              <a:miter lim="800000"/>
              <a:headEnd/>
              <a:tailEnd/>
            </a:ln>
          </p:spPr>
          <p:txBody>
            <a:bodyPr wrap="square" lIns="0" tIns="0" rIns="0" bIns="0">
              <a:spAutoFit/>
            </a:bodyPr>
            <a:lstStyle/>
            <a:p>
              <a:r>
                <a:rPr lang="en-US" sz="800" dirty="0">
                  <a:solidFill>
                    <a:srgbClr val="000000"/>
                  </a:solidFill>
                  <a:latin typeface="Tahoma" pitchFamily="34" charset="0"/>
                </a:rPr>
                <a:t>-Attribute2</a:t>
              </a:r>
              <a:endParaRPr lang="en-US" dirty="0">
                <a:latin typeface="Calibri" pitchFamily="34" charset="0"/>
              </a:endParaRPr>
            </a:p>
          </p:txBody>
        </p:sp>
        <p:sp>
          <p:nvSpPr>
            <p:cNvPr id="19467" name="Rectangle 13"/>
            <p:cNvSpPr>
              <a:spLocks noChangeArrowheads="1"/>
            </p:cNvSpPr>
            <p:nvPr/>
          </p:nvSpPr>
          <p:spPr bwMode="auto">
            <a:xfrm>
              <a:off x="1149" y="2159"/>
              <a:ext cx="326" cy="77"/>
            </a:xfrm>
            <a:prstGeom prst="rect">
              <a:avLst/>
            </a:prstGeom>
            <a:noFill/>
            <a:ln w="9525">
              <a:noFill/>
              <a:miter lim="800000"/>
              <a:headEnd/>
              <a:tailEnd/>
            </a:ln>
          </p:spPr>
          <p:txBody>
            <a:bodyPr wrap="square" lIns="0" tIns="0" rIns="0" bIns="0">
              <a:spAutoFit/>
            </a:bodyPr>
            <a:lstStyle/>
            <a:p>
              <a:r>
                <a:rPr lang="en-US" sz="800">
                  <a:solidFill>
                    <a:srgbClr val="000000"/>
                  </a:solidFill>
                  <a:latin typeface="Tahoma" pitchFamily="34" charset="0"/>
                </a:rPr>
                <a:t>#Attribute3</a:t>
              </a:r>
              <a:endParaRPr lang="en-US">
                <a:latin typeface="Calibri" pitchFamily="34" charset="0"/>
              </a:endParaRPr>
            </a:p>
          </p:txBody>
        </p:sp>
        <p:sp>
          <p:nvSpPr>
            <p:cNvPr id="19468" name="Rectangle 14"/>
            <p:cNvSpPr>
              <a:spLocks noChangeArrowheads="1"/>
            </p:cNvSpPr>
            <p:nvPr/>
          </p:nvSpPr>
          <p:spPr bwMode="auto">
            <a:xfrm>
              <a:off x="1149" y="2232"/>
              <a:ext cx="326" cy="77"/>
            </a:xfrm>
            <a:prstGeom prst="rect">
              <a:avLst/>
            </a:prstGeom>
            <a:noFill/>
            <a:ln w="9525">
              <a:noFill/>
              <a:miter lim="800000"/>
              <a:headEnd/>
              <a:tailEnd/>
            </a:ln>
          </p:spPr>
          <p:txBody>
            <a:bodyPr wrap="square" lIns="0" tIns="0" rIns="0" bIns="0">
              <a:spAutoFit/>
            </a:bodyPr>
            <a:lstStyle/>
            <a:p>
              <a:r>
                <a:rPr lang="en-US" sz="800">
                  <a:solidFill>
                    <a:srgbClr val="000000"/>
                  </a:solidFill>
                  <a:latin typeface="Tahoma" pitchFamily="34" charset="0"/>
                </a:rPr>
                <a:t>~Attribute4</a:t>
              </a:r>
              <a:endParaRPr lang="en-US">
                <a:latin typeface="Calibri" pitchFamily="34" charset="0"/>
              </a:endParaRPr>
            </a:p>
          </p:txBody>
        </p:sp>
        <p:sp>
          <p:nvSpPr>
            <p:cNvPr id="19469" name="Line 15"/>
            <p:cNvSpPr>
              <a:spLocks noChangeShapeType="1"/>
            </p:cNvSpPr>
            <p:nvPr/>
          </p:nvSpPr>
          <p:spPr bwMode="auto">
            <a:xfrm>
              <a:off x="1121" y="1989"/>
              <a:ext cx="994" cy="1"/>
            </a:xfrm>
            <a:prstGeom prst="line">
              <a:avLst/>
            </a:prstGeom>
            <a:noFill/>
            <a:ln w="6">
              <a:solidFill>
                <a:srgbClr val="800000"/>
              </a:solidFill>
              <a:round/>
              <a:headEnd/>
              <a:tailEnd/>
            </a:ln>
          </p:spPr>
          <p:txBody>
            <a:bodyPr/>
            <a:lstStyle/>
            <a:p>
              <a:endParaRPr lang="en-IN"/>
            </a:p>
          </p:txBody>
        </p:sp>
        <p:sp>
          <p:nvSpPr>
            <p:cNvPr id="19470" name="Rectangle 16"/>
            <p:cNvSpPr>
              <a:spLocks noChangeArrowheads="1"/>
            </p:cNvSpPr>
            <p:nvPr/>
          </p:nvSpPr>
          <p:spPr bwMode="auto">
            <a:xfrm>
              <a:off x="1149" y="2357"/>
              <a:ext cx="410" cy="77"/>
            </a:xfrm>
            <a:prstGeom prst="rect">
              <a:avLst/>
            </a:prstGeom>
            <a:noFill/>
            <a:ln w="9525">
              <a:noFill/>
              <a:miter lim="800000"/>
              <a:headEnd/>
              <a:tailEnd/>
            </a:ln>
          </p:spPr>
          <p:txBody>
            <a:bodyPr wrap="square" lIns="0" tIns="0" rIns="0" bIns="0">
              <a:spAutoFit/>
            </a:bodyPr>
            <a:lstStyle/>
            <a:p>
              <a:r>
                <a:rPr lang="en-US" sz="800">
                  <a:solidFill>
                    <a:srgbClr val="000000"/>
                  </a:solidFill>
                  <a:latin typeface="Tahoma" pitchFamily="34" charset="0"/>
                </a:rPr>
                <a:t>+Operation1()</a:t>
              </a:r>
              <a:endParaRPr lang="en-US">
                <a:latin typeface="Calibri" pitchFamily="34" charset="0"/>
              </a:endParaRPr>
            </a:p>
          </p:txBody>
        </p:sp>
        <p:sp>
          <p:nvSpPr>
            <p:cNvPr id="19471" name="Line 17"/>
            <p:cNvSpPr>
              <a:spLocks noChangeShapeType="1"/>
            </p:cNvSpPr>
            <p:nvPr/>
          </p:nvSpPr>
          <p:spPr bwMode="auto">
            <a:xfrm>
              <a:off x="1121" y="2334"/>
              <a:ext cx="994" cy="1"/>
            </a:xfrm>
            <a:prstGeom prst="line">
              <a:avLst/>
            </a:prstGeom>
            <a:noFill/>
            <a:ln w="6">
              <a:solidFill>
                <a:srgbClr val="800000"/>
              </a:solidFill>
              <a:round/>
              <a:headEnd/>
              <a:tailEnd/>
            </a:ln>
          </p:spPr>
          <p:txBody>
            <a:bodyPr/>
            <a:lstStyle/>
            <a:p>
              <a:endParaRPr lang="en-IN"/>
            </a:p>
          </p:txBody>
        </p:sp>
        <p:sp>
          <p:nvSpPr>
            <p:cNvPr id="19472" name="Rectangle 18"/>
            <p:cNvSpPr>
              <a:spLocks noChangeArrowheads="1"/>
            </p:cNvSpPr>
            <p:nvPr/>
          </p:nvSpPr>
          <p:spPr bwMode="auto">
            <a:xfrm>
              <a:off x="2431" y="1820"/>
              <a:ext cx="785" cy="649"/>
            </a:xfrm>
            <a:prstGeom prst="rect">
              <a:avLst/>
            </a:prstGeom>
            <a:solidFill>
              <a:srgbClr val="FFFFB9"/>
            </a:solidFill>
            <a:ln w="6">
              <a:solidFill>
                <a:srgbClr val="800000"/>
              </a:solidFill>
              <a:miter lim="800000"/>
              <a:headEnd/>
              <a:tailEnd/>
            </a:ln>
          </p:spPr>
          <p:txBody>
            <a:bodyPr/>
            <a:lstStyle/>
            <a:p>
              <a:endParaRPr lang="en-US">
                <a:latin typeface="Calibri" pitchFamily="34" charset="0"/>
              </a:endParaRPr>
            </a:p>
          </p:txBody>
        </p:sp>
        <p:sp>
          <p:nvSpPr>
            <p:cNvPr id="19473" name="Rectangle 19"/>
            <p:cNvSpPr>
              <a:spLocks noChangeArrowheads="1"/>
            </p:cNvSpPr>
            <p:nvPr/>
          </p:nvSpPr>
          <p:spPr bwMode="auto">
            <a:xfrm>
              <a:off x="2770" y="1843"/>
              <a:ext cx="123" cy="77"/>
            </a:xfrm>
            <a:prstGeom prst="rect">
              <a:avLst/>
            </a:prstGeom>
            <a:noFill/>
            <a:ln w="9525">
              <a:noFill/>
              <a:miter lim="800000"/>
              <a:headEnd/>
              <a:tailEnd/>
            </a:ln>
          </p:spPr>
          <p:txBody>
            <a:bodyPr wrap="square" lIns="0" tIns="0" rIns="0" bIns="0">
              <a:spAutoFit/>
            </a:bodyPr>
            <a:lstStyle/>
            <a:p>
              <a:r>
                <a:rPr lang="en-US" sz="800" b="1">
                  <a:solidFill>
                    <a:srgbClr val="000000"/>
                  </a:solidFill>
                  <a:latin typeface="Tahoma" pitchFamily="34" charset="0"/>
                </a:rPr>
                <a:t>Box</a:t>
              </a:r>
              <a:endParaRPr lang="en-US">
                <a:latin typeface="Calibri" pitchFamily="34" charset="0"/>
              </a:endParaRPr>
            </a:p>
          </p:txBody>
        </p:sp>
        <p:sp>
          <p:nvSpPr>
            <p:cNvPr id="19474" name="Rectangle 20"/>
            <p:cNvSpPr>
              <a:spLocks noChangeArrowheads="1"/>
            </p:cNvSpPr>
            <p:nvPr/>
          </p:nvSpPr>
          <p:spPr bwMode="auto">
            <a:xfrm>
              <a:off x="2459" y="1967"/>
              <a:ext cx="207" cy="77"/>
            </a:xfrm>
            <a:prstGeom prst="rect">
              <a:avLst/>
            </a:prstGeom>
            <a:noFill/>
            <a:ln w="9525">
              <a:noFill/>
              <a:miter lim="800000"/>
              <a:headEnd/>
              <a:tailEnd/>
            </a:ln>
          </p:spPr>
          <p:txBody>
            <a:bodyPr wrap="square" lIns="0" tIns="0" rIns="0" bIns="0">
              <a:spAutoFit/>
            </a:bodyPr>
            <a:lstStyle/>
            <a:p>
              <a:r>
                <a:rPr lang="en-US" sz="800">
                  <a:solidFill>
                    <a:srgbClr val="000000"/>
                  </a:solidFill>
                  <a:latin typeface="Tahoma" pitchFamily="34" charset="0"/>
                </a:rPr>
                <a:t>-Height</a:t>
              </a:r>
              <a:endParaRPr lang="en-US">
                <a:latin typeface="Calibri" pitchFamily="34" charset="0"/>
              </a:endParaRPr>
            </a:p>
          </p:txBody>
        </p:sp>
        <p:sp>
          <p:nvSpPr>
            <p:cNvPr id="19475" name="Rectangle 21"/>
            <p:cNvSpPr>
              <a:spLocks noChangeArrowheads="1"/>
            </p:cNvSpPr>
            <p:nvPr/>
          </p:nvSpPr>
          <p:spPr bwMode="auto">
            <a:xfrm>
              <a:off x="2459" y="2040"/>
              <a:ext cx="188" cy="77"/>
            </a:xfrm>
            <a:prstGeom prst="rect">
              <a:avLst/>
            </a:prstGeom>
            <a:noFill/>
            <a:ln w="9525">
              <a:noFill/>
              <a:miter lim="800000"/>
              <a:headEnd/>
              <a:tailEnd/>
            </a:ln>
          </p:spPr>
          <p:txBody>
            <a:bodyPr wrap="square" lIns="0" tIns="0" rIns="0" bIns="0">
              <a:spAutoFit/>
            </a:bodyPr>
            <a:lstStyle/>
            <a:p>
              <a:r>
                <a:rPr lang="en-US" sz="800">
                  <a:solidFill>
                    <a:srgbClr val="000000"/>
                  </a:solidFill>
                  <a:latin typeface="Tahoma" pitchFamily="34" charset="0"/>
                </a:rPr>
                <a:t>-Width</a:t>
              </a:r>
              <a:endParaRPr lang="en-US">
                <a:latin typeface="Calibri" pitchFamily="34" charset="0"/>
              </a:endParaRPr>
            </a:p>
          </p:txBody>
        </p:sp>
        <p:sp>
          <p:nvSpPr>
            <p:cNvPr id="19476" name="Rectangle 22"/>
            <p:cNvSpPr>
              <a:spLocks noChangeArrowheads="1"/>
            </p:cNvSpPr>
            <p:nvPr/>
          </p:nvSpPr>
          <p:spPr bwMode="auto">
            <a:xfrm>
              <a:off x="2459" y="2114"/>
              <a:ext cx="217" cy="77"/>
            </a:xfrm>
            <a:prstGeom prst="rect">
              <a:avLst/>
            </a:prstGeom>
            <a:noFill/>
            <a:ln w="9525">
              <a:noFill/>
              <a:miter lim="800000"/>
              <a:headEnd/>
              <a:tailEnd/>
            </a:ln>
          </p:spPr>
          <p:txBody>
            <a:bodyPr wrap="square" lIns="0" tIns="0" rIns="0" bIns="0">
              <a:spAutoFit/>
            </a:bodyPr>
            <a:lstStyle/>
            <a:p>
              <a:r>
                <a:rPr lang="en-US" sz="800">
                  <a:solidFill>
                    <a:srgbClr val="000000"/>
                  </a:solidFill>
                  <a:latin typeface="Tahoma" pitchFamily="34" charset="0"/>
                </a:rPr>
                <a:t>-Length</a:t>
              </a:r>
              <a:endParaRPr lang="en-US">
                <a:latin typeface="Calibri" pitchFamily="34" charset="0"/>
              </a:endParaRPr>
            </a:p>
          </p:txBody>
        </p:sp>
        <p:sp>
          <p:nvSpPr>
            <p:cNvPr id="19477" name="Line 23"/>
            <p:cNvSpPr>
              <a:spLocks noChangeShapeType="1"/>
            </p:cNvSpPr>
            <p:nvPr/>
          </p:nvSpPr>
          <p:spPr bwMode="auto">
            <a:xfrm>
              <a:off x="2431" y="1944"/>
              <a:ext cx="791" cy="1"/>
            </a:xfrm>
            <a:prstGeom prst="line">
              <a:avLst/>
            </a:prstGeom>
            <a:noFill/>
            <a:ln w="6">
              <a:solidFill>
                <a:srgbClr val="800000"/>
              </a:solidFill>
              <a:round/>
              <a:headEnd/>
              <a:tailEnd/>
            </a:ln>
          </p:spPr>
          <p:txBody>
            <a:bodyPr/>
            <a:lstStyle/>
            <a:p>
              <a:endParaRPr lang="en-IN"/>
            </a:p>
          </p:txBody>
        </p:sp>
        <p:sp>
          <p:nvSpPr>
            <p:cNvPr id="19478" name="Rectangle 24"/>
            <p:cNvSpPr>
              <a:spLocks noChangeArrowheads="1"/>
            </p:cNvSpPr>
            <p:nvPr/>
          </p:nvSpPr>
          <p:spPr bwMode="auto">
            <a:xfrm>
              <a:off x="2459" y="2238"/>
              <a:ext cx="309" cy="77"/>
            </a:xfrm>
            <a:prstGeom prst="rect">
              <a:avLst/>
            </a:prstGeom>
            <a:noFill/>
            <a:ln w="9525">
              <a:noFill/>
              <a:miter lim="800000"/>
              <a:headEnd/>
              <a:tailEnd/>
            </a:ln>
          </p:spPr>
          <p:txBody>
            <a:bodyPr wrap="square" lIns="0" tIns="0" rIns="0" bIns="0">
              <a:spAutoFit/>
            </a:bodyPr>
            <a:lstStyle/>
            <a:p>
              <a:r>
                <a:rPr lang="en-US" sz="800">
                  <a:solidFill>
                    <a:srgbClr val="000000"/>
                  </a:solidFill>
                  <a:latin typeface="Tahoma" pitchFamily="34" charset="0"/>
                </a:rPr>
                <a:t>+Volume()</a:t>
              </a:r>
              <a:endParaRPr lang="en-US">
                <a:latin typeface="Calibri" pitchFamily="34" charset="0"/>
              </a:endParaRPr>
            </a:p>
          </p:txBody>
        </p:sp>
        <p:sp>
          <p:nvSpPr>
            <p:cNvPr id="19479" name="Line 25"/>
            <p:cNvSpPr>
              <a:spLocks noChangeShapeType="1"/>
            </p:cNvSpPr>
            <p:nvPr/>
          </p:nvSpPr>
          <p:spPr bwMode="auto">
            <a:xfrm>
              <a:off x="2431" y="2215"/>
              <a:ext cx="791" cy="1"/>
            </a:xfrm>
            <a:prstGeom prst="line">
              <a:avLst/>
            </a:prstGeom>
            <a:noFill/>
            <a:ln w="6">
              <a:solidFill>
                <a:srgbClr val="800000"/>
              </a:solidFill>
              <a:round/>
              <a:headEnd/>
              <a:tailEnd/>
            </a:ln>
          </p:spPr>
          <p:txBody>
            <a:bodyPr/>
            <a:lstStyle/>
            <a:p>
              <a:endParaRPr lang="en-IN"/>
            </a:p>
          </p:txBody>
        </p:sp>
        <p:sp>
          <p:nvSpPr>
            <p:cNvPr id="19480" name="Line 29"/>
            <p:cNvSpPr>
              <a:spLocks noChangeShapeType="1"/>
            </p:cNvSpPr>
            <p:nvPr/>
          </p:nvSpPr>
          <p:spPr bwMode="auto">
            <a:xfrm>
              <a:off x="536" y="59"/>
              <a:ext cx="107" cy="1"/>
            </a:xfrm>
            <a:prstGeom prst="line">
              <a:avLst/>
            </a:prstGeom>
            <a:noFill/>
            <a:ln w="6">
              <a:solidFill>
                <a:srgbClr val="800000"/>
              </a:solidFill>
              <a:round/>
              <a:headEnd/>
              <a:tailEnd/>
            </a:ln>
          </p:spPr>
          <p:txBody>
            <a:bodyPr/>
            <a:lstStyle/>
            <a:p>
              <a:endParaRPr lang="en-IN"/>
            </a:p>
          </p:txBody>
        </p:sp>
      </p:grpSp>
      <p:sp>
        <p:nvSpPr>
          <p:cNvPr id="30" name="Rectangle 29"/>
          <p:cNvSpPr/>
          <p:nvPr/>
        </p:nvSpPr>
        <p:spPr>
          <a:xfrm>
            <a:off x="5867400" y="2743200"/>
            <a:ext cx="1066800" cy="381000"/>
          </a:xfrm>
          <a:prstGeom prst="rect">
            <a:avLst/>
          </a:prstGeom>
          <a:solidFill>
            <a:srgbClr val="FFFF9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00"/>
                </a:solidFill>
                <a:latin typeface="Candara"/>
              </a:rPr>
              <a:t>Box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4"/>
          <p:cNvSpPr>
            <a:spLocks noGrp="1" noChangeArrowheads="1"/>
          </p:cNvSpPr>
          <p:nvPr>
            <p:ph type="title"/>
          </p:nvPr>
        </p:nvSpPr>
        <p:spPr/>
        <p:txBody>
          <a:bodyPr lIns="90488" tIns="44450" rIns="90488" bIns="44450"/>
          <a:lstStyle/>
          <a:p>
            <a:pPr eaLnBrk="1" hangingPunct="1"/>
            <a:r>
              <a:rPr lang="en-US" sz="1300" dirty="0">
                <a:cs typeface="Arial" charset="0"/>
              </a:rPr>
              <a:t>3.1: Class Diagrams</a:t>
            </a:r>
            <a:br>
              <a:rPr lang="en-US" sz="1300" dirty="0">
                <a:cs typeface="Arial" charset="0"/>
              </a:rPr>
            </a:br>
            <a:r>
              <a:rPr lang="en-US" dirty="0">
                <a:cs typeface="Arial" charset="0"/>
              </a:rPr>
              <a:t>Notations for Class (</a:t>
            </a:r>
            <a:r>
              <a:rPr lang="en-US" dirty="0" err="1">
                <a:cs typeface="Arial" charset="0"/>
              </a:rPr>
              <a:t>Contd</a:t>
            </a:r>
            <a:r>
              <a:rPr lang="en-US" dirty="0">
                <a:cs typeface="Arial" charset="0"/>
              </a:rPr>
              <a:t>…)</a:t>
            </a:r>
          </a:p>
        </p:txBody>
      </p:sp>
      <p:graphicFrame>
        <p:nvGraphicFramePr>
          <p:cNvPr id="10267" name="Group 27"/>
          <p:cNvGraphicFramePr>
            <a:graphicFrameLocks noGrp="1"/>
          </p:cNvGraphicFramePr>
          <p:nvPr>
            <p:ph idx="1"/>
            <p:extLst>
              <p:ext uri="{D42A27DB-BD31-4B8C-83A1-F6EECF244321}">
                <p14:modId xmlns:p14="http://schemas.microsoft.com/office/powerpoint/2010/main" val="749428510"/>
              </p:ext>
            </p:extLst>
          </p:nvPr>
        </p:nvGraphicFramePr>
        <p:xfrm>
          <a:off x="595630" y="2655094"/>
          <a:ext cx="6249913" cy="1547812"/>
        </p:xfrm>
        <a:graphic>
          <a:graphicData uri="http://schemas.openxmlformats.org/drawingml/2006/table">
            <a:tbl>
              <a:tblPr/>
              <a:tblGrid>
                <a:gridCol w="1964113">
                  <a:extLst>
                    <a:ext uri="{9D8B030D-6E8A-4147-A177-3AD203B41FA5}">
                      <a16:colId xmlns:a16="http://schemas.microsoft.com/office/drawing/2014/main" val="20000"/>
                    </a:ext>
                  </a:extLst>
                </a:gridCol>
                <a:gridCol w="4285800">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Symbol</a:t>
                      </a:r>
                    </a:p>
                  </a:txBody>
                  <a:tcPr marL="469294" marR="46929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Meaning</a:t>
                      </a:r>
                    </a:p>
                  </a:txBody>
                  <a:tcPr marL="469294" marR="46929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a:t>
                      </a:r>
                    </a:p>
                  </a:txBody>
                  <a:tcPr marL="469294" marR="46929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Public</a:t>
                      </a:r>
                    </a:p>
                  </a:txBody>
                  <a:tcPr marL="469294" marR="46929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_</a:t>
                      </a:r>
                    </a:p>
                  </a:txBody>
                  <a:tcPr marL="469294" marR="46929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Private</a:t>
                      </a:r>
                    </a:p>
                  </a:txBody>
                  <a:tcPr marL="469294" marR="46929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0689">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a:t>
                      </a:r>
                    </a:p>
                  </a:txBody>
                  <a:tcPr marL="469294" marR="46929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Protected</a:t>
                      </a:r>
                    </a:p>
                  </a:txBody>
                  <a:tcPr marL="469294" marR="46929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483" name="Rectangle 3"/>
          <p:cNvSpPr>
            <a:spLocks noGrp="1" noChangeArrowheads="1"/>
          </p:cNvSpPr>
          <p:nvPr>
            <p:ph type="body" idx="4294967295"/>
          </p:nvPr>
        </p:nvSpPr>
        <p:spPr>
          <a:xfrm>
            <a:off x="452782" y="1455420"/>
            <a:ext cx="8229600" cy="4525963"/>
          </a:xfrm>
        </p:spPr>
        <p:txBody>
          <a:bodyPr lIns="90488" tIns="44450" rIns="90488" bIns="44450"/>
          <a:lstStyle/>
          <a:p>
            <a:pPr marL="347663" indent="-347663" eaLnBrk="1" hangingPunct="1"/>
            <a:r>
              <a:rPr lang="en-US" dirty="0">
                <a:solidFill>
                  <a:srgbClr val="000000"/>
                </a:solidFill>
                <a:cs typeface="Arial" charset="0"/>
              </a:rPr>
              <a:t>Class Visibility signifies how information within class can be accessed.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lIns="90488" tIns="44450" rIns="90488" bIns="44450"/>
          <a:lstStyle/>
          <a:p>
            <a:pPr eaLnBrk="1" hangingPunct="1"/>
            <a:r>
              <a:rPr lang="en-US" sz="1300" dirty="0">
                <a:cs typeface="Arial" charset="0"/>
              </a:rPr>
              <a:t>3.1: Class Diagrams </a:t>
            </a:r>
            <a:br>
              <a:rPr lang="en-US" sz="1300" dirty="0">
                <a:cs typeface="Arial" charset="0"/>
              </a:rPr>
            </a:br>
            <a:r>
              <a:rPr lang="en-US" dirty="0">
                <a:cs typeface="Arial" charset="0"/>
              </a:rPr>
              <a:t>Association Relationship - Features</a:t>
            </a:r>
          </a:p>
        </p:txBody>
      </p:sp>
      <p:sp>
        <p:nvSpPr>
          <p:cNvPr id="21507" name="Rectangle 3"/>
          <p:cNvSpPr>
            <a:spLocks noGrp="1" noChangeArrowheads="1"/>
          </p:cNvSpPr>
          <p:nvPr>
            <p:ph idx="1"/>
          </p:nvPr>
        </p:nvSpPr>
        <p:spPr/>
        <p:txBody>
          <a:bodyPr lIns="90488" tIns="44450" rIns="90488" bIns="44450"/>
          <a:lstStyle/>
          <a:p>
            <a:pPr marL="347663" indent="-347663" eaLnBrk="1" hangingPunct="1"/>
            <a:r>
              <a:rPr lang="en-US">
                <a:solidFill>
                  <a:srgbClr val="000000"/>
                </a:solidFill>
                <a:cs typeface="Arial" charset="0"/>
              </a:rPr>
              <a:t>In Association:</a:t>
            </a:r>
          </a:p>
          <a:p>
            <a:pPr lvl="1" eaLnBrk="1" hangingPunct="1"/>
            <a:r>
              <a:rPr lang="en-US">
                <a:solidFill>
                  <a:srgbClr val="000000"/>
                </a:solidFill>
                <a:cs typeface="Arial" charset="0"/>
              </a:rPr>
              <a:t>Name indicates relationship between classes.</a:t>
            </a:r>
          </a:p>
          <a:p>
            <a:pPr lvl="1" eaLnBrk="1" hangingPunct="1"/>
            <a:r>
              <a:rPr lang="en-US">
                <a:solidFill>
                  <a:srgbClr val="000000"/>
                </a:solidFill>
                <a:cs typeface="Arial" charset="0"/>
              </a:rPr>
              <a:t>Role represents the way classes see each other.</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b0789be20ff4c5ca65140a2732185e07">
  <xsd:schema xmlns:xsd="http://www.w3.org/2001/XMLSchema" xmlns:xs="http://www.w3.org/2001/XMLSchema" xmlns:p="http://schemas.microsoft.com/office/2006/metadata/properties" xmlns:ns1="26bed2a0-a239-4228-bd8e-b46f54fc12da" xmlns:ns3="http://schemas.microsoft.com/sharepoint/v3/fields" targetNamespace="http://schemas.microsoft.com/office/2006/metadata/properties" ma:root="true" ma:fieldsID="346a2d5e912c6c27cd1f499b829b9f2c" ns1:_="" ns3:_="">
    <xsd:import namespace="26bed2a0-a239-4228-bd8e-b46f54fc12da"/>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element ref="ns1:MediaServiceMetadata" minOccurs="0"/>
                <xsd:element ref="ns1: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769CC7-BDD3-41DE-B196-1AAB2273BE80}"/>
</file>

<file path=customXml/itemProps2.xml><?xml version="1.0" encoding="utf-8"?>
<ds:datastoreItem xmlns:ds="http://schemas.openxmlformats.org/officeDocument/2006/customXml" ds:itemID="{89ADE36E-4B56-4AF5-9F42-A9445089497F}"/>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2796</TotalTime>
  <Words>2137</Words>
  <Application>Microsoft Office PowerPoint</Application>
  <PresentationFormat>On-screen Show (4:3)</PresentationFormat>
  <Paragraphs>283</Paragraphs>
  <Slides>25</Slides>
  <Notes>25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Candara</vt:lpstr>
      <vt:lpstr>Arial</vt:lpstr>
      <vt:lpstr>Calibri</vt:lpstr>
      <vt:lpstr>Wingdings</vt:lpstr>
      <vt:lpstr>Tahoma</vt:lpstr>
      <vt:lpstr>Verdana</vt:lpstr>
      <vt:lpstr>Capgemini 2017_Cover slides</vt:lpstr>
      <vt:lpstr>think-cell Slide</vt:lpstr>
      <vt:lpstr>PowerPoint Presentation</vt:lpstr>
      <vt:lpstr>Lesson Objectives</vt:lpstr>
      <vt:lpstr>3.0. Static View Diagrams  Overview</vt:lpstr>
      <vt:lpstr>3.1: Class Diagrams Features</vt:lpstr>
      <vt:lpstr>3.1: Class Diagrams Functions</vt:lpstr>
      <vt:lpstr>3.1: Class Diagrams Uses</vt:lpstr>
      <vt:lpstr>3.1: Class Diagrams Notations for Class</vt:lpstr>
      <vt:lpstr>3.1: Class Diagrams Notations for Class (Contd…)</vt:lpstr>
      <vt:lpstr>3.1: Class Diagrams  Association Relationship - Features</vt:lpstr>
      <vt:lpstr>3.1: Class Diagrams  Association Relationship - Example</vt:lpstr>
      <vt:lpstr>3.1: Class Diagrams  Relationships - Features</vt:lpstr>
      <vt:lpstr>3.1: Class Diagrams  Relationships - Examples</vt:lpstr>
      <vt:lpstr>3.1: Class Diagrams   Definition of Multiplicity</vt:lpstr>
      <vt:lpstr>3.1: Class Diagrams  Association Class Relationship - Features</vt:lpstr>
      <vt:lpstr>3.1: Class Diagrams   Dependency - Features</vt:lpstr>
      <vt:lpstr>3.1: Class Diagrams  What does Dependency Translate to in Code?</vt:lpstr>
      <vt:lpstr>3.1: Class Diagrams  Generalization - Features</vt:lpstr>
      <vt:lpstr>3.1: Class Diagrams  What does Generalization Translate to in Code?</vt:lpstr>
      <vt:lpstr>3.1: Class Diagrams  Example of Class Diagrams</vt:lpstr>
      <vt:lpstr>3.2. Object Diagrams  Features</vt:lpstr>
      <vt:lpstr>3.2. Object Diagrams  Features (Contd…)</vt:lpstr>
      <vt:lpstr>3.2: Object Diagrams  Example of Object Diagrams</vt:lpstr>
      <vt:lpstr>Summary</vt:lpstr>
      <vt:lpstr>Review Question</vt:lpstr>
      <vt:lpstr>Review Question: Match the Following</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Patil, Shital</cp:lastModifiedBy>
  <cp:revision>153</cp:revision>
  <dcterms:created xsi:type="dcterms:W3CDTF">2012-05-18T02:59:15Z</dcterms:created>
  <dcterms:modified xsi:type="dcterms:W3CDTF">2018-03-28T14:10:36Z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