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4"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5029200" cy="7772400"/>
  <p:embeddedFontLst>
    <p:embeddedFont>
      <p:font typeface="Candara" panose="020E0502030303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448">
          <p15:clr>
            <a:srgbClr val="A4A3A4"/>
          </p15:clr>
        </p15:guide>
        <p15:guide id="2" pos="8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2540" autoAdjust="0"/>
  </p:normalViewPr>
  <p:slideViewPr>
    <p:cSldViewPr snapToGrid="0" showGuides="1">
      <p:cViewPr varScale="1">
        <p:scale>
          <a:sx n="59" d="100"/>
          <a:sy n="59" d="100"/>
        </p:scale>
        <p:origin x="1400" y="6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0" d="100"/>
          <a:sy n="60" d="100"/>
        </p:scale>
        <p:origin x="-3084" y="-228"/>
      </p:cViewPr>
      <p:guideLst>
        <p:guide orient="horz" pos="2448"/>
        <p:guide pos="88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a:latin typeface="+mn-lt"/>
                <a:cs typeface="+mn-cs"/>
              </a:defRPr>
            </a:lvl1pPr>
          </a:lstStyle>
          <a:p>
            <a:pPr>
              <a:defRPr/>
            </a:pPr>
            <a:fld id="{C3559C09-4969-4136-AB77-CD97FDAFA798}" type="datetimeFigureOut">
              <a:rPr lang="en-US"/>
              <a:pPr>
                <a:defRPr/>
              </a:pPr>
              <a:t>3/28/2018</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a:latin typeface="+mn-lt"/>
                <a:cs typeface="+mn-cs"/>
              </a:defRPr>
            </a:lvl1pPr>
          </a:lstStyle>
          <a:p>
            <a:pPr>
              <a:defRPr/>
            </a:pPr>
            <a:fld id="{6F05F187-3D45-403E-A878-F3CA3F93E1AD}" type="slidenum">
              <a:rPr lang="en-US"/>
              <a:pPr>
                <a:defRPr/>
              </a:pPr>
              <a:t>‹#›</a:t>
            </a:fld>
            <a:endParaRPr lang="en-US"/>
          </a:p>
        </p:txBody>
      </p:sp>
    </p:spTree>
    <p:extLst>
      <p:ext uri="{BB962C8B-B14F-4D97-AF65-F5344CB8AC3E}">
        <p14:creationId xmlns:p14="http://schemas.microsoft.com/office/powerpoint/2010/main" val="32613486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28152" y="551082"/>
            <a:ext cx="3419475" cy="2914650"/>
          </a:xfrm>
          <a:prstGeom prst="rect">
            <a:avLst/>
          </a:prstGeom>
          <a:noFill/>
          <a:ln w="12700">
            <a:solidFill>
              <a:prstClr val="black"/>
            </a:solidFill>
          </a:ln>
        </p:spPr>
        <p:txBody>
          <a:bodyPr vert="horz" lIns="73152" tIns="36576" rIns="73152" bIns="36576" rtlCol="0" anchor="ctr"/>
          <a:lstStyle/>
          <a:p>
            <a:pPr lvl="0"/>
            <a:r>
              <a:rPr lang="en-US" noProof="0" dirty="0"/>
              <a:t>    </a:t>
            </a:r>
          </a:p>
        </p:txBody>
      </p:sp>
      <p:sp>
        <p:nvSpPr>
          <p:cNvPr id="5" name="Notes Placeholder 4"/>
          <p:cNvSpPr>
            <a:spLocks noGrp="1"/>
          </p:cNvSpPr>
          <p:nvPr>
            <p:ph type="body" sz="quarter" idx="3"/>
          </p:nvPr>
        </p:nvSpPr>
        <p:spPr>
          <a:xfrm>
            <a:off x="1034920" y="3681247"/>
            <a:ext cx="3477472" cy="3408681"/>
          </a:xfrm>
          <a:prstGeom prst="rect">
            <a:avLst/>
          </a:prstGeom>
        </p:spPr>
        <p:txBody>
          <a:bodyPr vert="horz" lIns="73152" tIns="36576" rIns="73152" bIns="36576"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Rectangle 14"/>
          <p:cNvSpPr>
            <a:spLocks noChangeArrowheads="1"/>
          </p:cNvSpPr>
          <p:nvPr/>
        </p:nvSpPr>
        <p:spPr bwMode="auto">
          <a:xfrm>
            <a:off x="176954" y="129541"/>
            <a:ext cx="4767263" cy="185420"/>
          </a:xfrm>
          <a:prstGeom prst="rect">
            <a:avLst/>
          </a:prstGeom>
          <a:noFill/>
          <a:ln w="9525">
            <a:noFill/>
            <a:miter lim="800000"/>
            <a:headEnd/>
            <a:tailEnd/>
          </a:ln>
          <a:effectLst/>
        </p:spPr>
        <p:txBody>
          <a:bodyPr lIns="73957" tIns="36978" rIns="73957" bIns="36978" anchor="ctr" anchorCtr="0"/>
          <a:lstStyle/>
          <a:p>
            <a:pPr fontAlgn="auto">
              <a:spcBef>
                <a:spcPts val="0"/>
              </a:spcBef>
              <a:spcAft>
                <a:spcPts val="0"/>
              </a:spcAft>
              <a:defRPr/>
            </a:pPr>
            <a:r>
              <a:rPr lang="en-IN" sz="1000" b="0" dirty="0">
                <a:latin typeface="Candara" pitchFamily="34" charset="0"/>
                <a:cs typeface="Arial" pitchFamily="34" charset="0"/>
              </a:rPr>
              <a:t>Unified </a:t>
            </a:r>
            <a:r>
              <a:rPr lang="en-IN" sz="1000" b="0" dirty="0" err="1">
                <a:latin typeface="Candara" pitchFamily="34" charset="0"/>
                <a:cs typeface="Arial" pitchFamily="34" charset="0"/>
              </a:rPr>
              <a:t>Modeling</a:t>
            </a:r>
            <a:r>
              <a:rPr lang="en-IN" sz="1000" b="0" dirty="0">
                <a:latin typeface="Candara" pitchFamily="34" charset="0"/>
                <a:cs typeface="Arial" pitchFamily="34" charset="0"/>
              </a:rPr>
              <a:t> Language 	                              General and Extension Mechanisms</a:t>
            </a:r>
            <a:r>
              <a:rPr lang="en-US" sz="1000" b="0" dirty="0">
                <a:latin typeface="Candara" pitchFamily="34" charset="0"/>
                <a:cs typeface="Arial" pitchFamily="34" charset="0"/>
              </a:rPr>
              <a:t>	</a:t>
            </a:r>
            <a:endParaRPr lang="en-US" b="0" dirty="0">
              <a:latin typeface="Candara" pitchFamily="34" charset="0"/>
              <a:cs typeface="Arial" pitchFamily="34" charset="0"/>
            </a:endParaRPr>
          </a:p>
        </p:txBody>
      </p:sp>
      <p:sp>
        <p:nvSpPr>
          <p:cNvPr id="12" name="Rectangle 14"/>
          <p:cNvSpPr>
            <a:spLocks noChangeArrowheads="1"/>
          </p:cNvSpPr>
          <p:nvPr/>
        </p:nvSpPr>
        <p:spPr bwMode="auto">
          <a:xfrm>
            <a:off x="2905760" y="7312978"/>
            <a:ext cx="2025650" cy="225742"/>
          </a:xfrm>
          <a:prstGeom prst="rect">
            <a:avLst/>
          </a:prstGeom>
          <a:noFill/>
          <a:ln w="9525">
            <a:noFill/>
            <a:miter lim="800000"/>
            <a:headEnd/>
            <a:tailEnd/>
          </a:ln>
          <a:effectLst/>
        </p:spPr>
        <p:txBody>
          <a:bodyPr lIns="73957" tIns="36978" rIns="73957" bIns="36978"/>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04-</a:t>
            </a:r>
            <a:fld id="{AA54F507-6AAF-479C-A0EC-A57573BCDC2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cxnSp>
        <p:nvCxnSpPr>
          <p:cNvPr id="3" name="Straight Connector 2"/>
          <p:cNvCxnSpPr/>
          <p:nvPr/>
        </p:nvCxnSpPr>
        <p:spPr>
          <a:xfrm>
            <a:off x="677917" y="472621"/>
            <a:ext cx="0" cy="6998017"/>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067873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50863"/>
            <a:ext cx="3886200" cy="2914650"/>
          </a:xfrm>
        </p:spPr>
      </p:sp>
      <p:sp>
        <p:nvSpPr>
          <p:cNvPr id="5" name="Notes Placeholder 4"/>
          <p:cNvSpPr>
            <a:spLocks noGrp="1"/>
          </p:cNvSpPr>
          <p:nvPr>
            <p:ph type="body" idx="1"/>
          </p:nvPr>
        </p:nvSpPr>
        <p:spPr>
          <a:xfrm>
            <a:off x="861494" y="3602417"/>
            <a:ext cx="3477472" cy="3408681"/>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782672" y="3602419"/>
            <a:ext cx="3477472" cy="3408681"/>
          </a:xfrm>
        </p:spPr>
        <p:txBody>
          <a:bodyPr/>
          <a:lstStyle/>
          <a:p>
            <a:r>
              <a:rPr lang="en-US"/>
              <a:t>Examples of UML Extension Mechanisms:</a:t>
            </a:r>
          </a:p>
          <a:p>
            <a:r>
              <a:rPr lang="en-US"/>
              <a:t>In the Class Diagram shown in the slide, the stereotype “exception” indicates that “Overflow” is a class meant for handling exceptions that occur in the “Event Queue” class. </a:t>
            </a:r>
          </a:p>
          <a:p>
            <a:r>
              <a:rPr lang="en-US"/>
              <a:t>The tagged values for Event Queue give information about the version and author of the Event Queue. </a:t>
            </a:r>
          </a:p>
          <a:p>
            <a:r>
              <a:rPr lang="en-US"/>
              <a:t>The constraint “Ordered” associated with the method “Add()” of “Event Queue” denotes that elements are added to the “Event Queue” based on some ordering.</a:t>
            </a:r>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77265" y="3602419"/>
            <a:ext cx="3477472" cy="3408681"/>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618" y="1021976"/>
            <a:ext cx="776087" cy="1446550"/>
          </a:xfrm>
          <a:prstGeom prst="rect">
            <a:avLst/>
          </a:prstGeom>
          <a:noFill/>
        </p:spPr>
        <p:txBody>
          <a:bodyPr wrap="square" rtlCol="0">
            <a:spAutoFit/>
          </a:bodyPr>
          <a:lstStyle/>
          <a:p>
            <a:r>
              <a:rPr lang="en-US" sz="800" dirty="0">
                <a:latin typeface="Candara" panose="020E0502030303020204" pitchFamily="34" charset="0"/>
              </a:rPr>
              <a:t>Answers to review question</a:t>
            </a:r>
          </a:p>
          <a:p>
            <a:endParaRPr lang="en-US" sz="800" dirty="0">
              <a:latin typeface="Candara" panose="020E0502030303020204" pitchFamily="34" charset="0"/>
            </a:endParaRPr>
          </a:p>
          <a:p>
            <a:r>
              <a:rPr lang="en-US" sz="800" dirty="0">
                <a:latin typeface="Candara" panose="020E0502030303020204" pitchFamily="34" charset="0"/>
              </a:rPr>
              <a:t>Question 1: Notes</a:t>
            </a:r>
          </a:p>
          <a:p>
            <a:endParaRPr lang="en-US" sz="800" dirty="0">
              <a:latin typeface="Candara" panose="020E0502030303020204" pitchFamily="34" charset="0"/>
            </a:endParaRPr>
          </a:p>
          <a:p>
            <a:endParaRPr lang="en-US" sz="800" dirty="0">
              <a:latin typeface="Candara" panose="020E0502030303020204" pitchFamily="34" charset="0"/>
            </a:endParaRPr>
          </a:p>
          <a:p>
            <a:r>
              <a:rPr lang="en-US" sz="800" dirty="0">
                <a:latin typeface="Candara" panose="020E0502030303020204" pitchFamily="34" charset="0"/>
              </a:rPr>
              <a:t>Question 2 : Tagged Values</a:t>
            </a:r>
          </a:p>
        </p:txBody>
      </p:sp>
      <p:sp>
        <p:nvSpPr>
          <p:cNvPr id="5" name="Slide Image Placeholder 4"/>
          <p:cNvSpPr>
            <a:spLocks noGrp="1" noRot="1" noChangeAspect="1"/>
          </p:cNvSpPr>
          <p:nvPr>
            <p:ph type="sldImg"/>
          </p:nvPr>
        </p:nvSpPr>
        <p:spPr>
          <a:xfrm>
            <a:off x="795338" y="550863"/>
            <a:ext cx="3886200" cy="2914650"/>
          </a:xfrm>
        </p:spPr>
      </p:sp>
      <p:sp>
        <p:nvSpPr>
          <p:cNvPr id="6" name="Notes Placeholder 5"/>
          <p:cNvSpPr>
            <a:spLocks noGrp="1"/>
          </p:cNvSpPr>
          <p:nvPr>
            <p:ph type="body" idx="1"/>
          </p:nvPr>
        </p:nvSpPr>
        <p:spPr>
          <a:xfrm>
            <a:off x="866705" y="3586654"/>
            <a:ext cx="3477472" cy="3408681"/>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14203" y="3633950"/>
            <a:ext cx="3477472" cy="3408681"/>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845734" y="3633950"/>
            <a:ext cx="3477472" cy="3408681"/>
          </a:xfrm>
        </p:spPr>
        <p:txBody>
          <a:bodyPr/>
          <a:lstStyle/>
          <a:p>
            <a:r>
              <a:rPr lang="en-US"/>
              <a:t>General and Extension Mechanisms:</a:t>
            </a:r>
          </a:p>
          <a:p>
            <a:r>
              <a:rPr lang="en-US"/>
              <a:t>We have completed our discussions on the various UML views, and their associated diagrams and modeling elements.</a:t>
            </a:r>
          </a:p>
          <a:p>
            <a:r>
              <a:rPr lang="en-US"/>
              <a:t>We will now focus on the General and Extension mechanisms available in UML. </a:t>
            </a:r>
          </a:p>
          <a:p>
            <a:pPr lvl="1"/>
            <a:r>
              <a:rPr lang="en-US"/>
              <a:t>The General Mechanisms help in giving further details in terms of comments (notes), etc. </a:t>
            </a:r>
          </a:p>
          <a:p>
            <a:pPr lvl="1"/>
            <a:r>
              <a:rPr lang="en-US"/>
              <a:t>The Extension mechanisms help in taking care of situations where existing UML notations may not suffice.</a:t>
            </a:r>
          </a:p>
          <a:p>
            <a:pPr lvl="1"/>
            <a:endParaRPr lang="en-US"/>
          </a:p>
          <a:p>
            <a:pPr lvl="1"/>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814202" y="3602419"/>
            <a:ext cx="3477472" cy="3408681"/>
          </a:xfrm>
        </p:spPr>
        <p:txBody>
          <a:bodyPr/>
          <a:lstStyle/>
          <a:p>
            <a:r>
              <a:rPr lang="en-US"/>
              <a:t>UML General Mechanisms:</a:t>
            </a:r>
          </a:p>
          <a:p>
            <a:r>
              <a:rPr lang="en-US"/>
              <a:t>General mechanisms include Adornments and Notes. </a:t>
            </a:r>
          </a:p>
          <a:p>
            <a:pPr lvl="1"/>
            <a:r>
              <a:rPr lang="en-US"/>
              <a:t>Adornments are attachments to elements in a diagram.</a:t>
            </a:r>
          </a:p>
          <a:p>
            <a:pPr lvl="1"/>
            <a:r>
              <a:rPr lang="en-US"/>
              <a:t>Notes are used to provide comments or additional documentation about a model element.</a:t>
            </a:r>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814202" y="3570888"/>
            <a:ext cx="3477472" cy="3408681"/>
          </a:xfrm>
        </p:spPr>
        <p:txBody>
          <a:bodyPr/>
          <a:lstStyle/>
          <a:p>
            <a:r>
              <a:rPr lang="en-US"/>
              <a:t>UML Extension Mechanisms:</a:t>
            </a:r>
          </a:p>
          <a:p>
            <a:r>
              <a:rPr lang="en-US"/>
              <a:t>UML, being a language, has a fixed set of notations with associated notation and semantics. However, we may need constructs that are not provided for in UML. </a:t>
            </a:r>
          </a:p>
          <a:p>
            <a:r>
              <a:rPr lang="en-US"/>
              <a:t>Instead of users of UML adding their own notations, UML provides for ways by which extensions can be made to the existing modeling language.</a:t>
            </a:r>
          </a:p>
          <a:p>
            <a:r>
              <a:rPr lang="en-US"/>
              <a:t>These Extension Mechanisms of constraints, tagged values, and stereotypes are meant for “customizing” and “extending” UML. However, they need to be used with care and should be well documented. After all they still are deviations from the standards.</a:t>
            </a:r>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14202" y="3602420"/>
            <a:ext cx="3477472" cy="3408681"/>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829968" y="3602419"/>
            <a:ext cx="3477472" cy="3408681"/>
          </a:xfrm>
        </p:spPr>
        <p:txBody>
          <a:bodyPr/>
          <a:lstStyle/>
          <a:p>
            <a:r>
              <a:rPr lang="en-US"/>
              <a:t>UML Extension Mechanisms – Constraints:</a:t>
            </a:r>
          </a:p>
          <a:p>
            <a:r>
              <a:rPr lang="en-US"/>
              <a:t>Constraints are strings, which are enclosed in curly parenthesis, that are used to add on to the meaning of an existing notation. They are typically used for indicating conditions or restrictions.</a:t>
            </a:r>
          </a:p>
          <a:p>
            <a:r>
              <a:rPr lang="en-US"/>
              <a:t>For example: </a:t>
            </a:r>
          </a:p>
          <a:p>
            <a:pPr lvl="1"/>
            <a:r>
              <a:rPr lang="en-US"/>
              <a:t>The relationship between classes Bank Account and Portfolio is shown as a “secure relationship”. The constraint {secure} is added on to the association relationship thereby extending the meaning.</a:t>
            </a:r>
          </a:p>
          <a:p>
            <a:pPr lvl="1"/>
            <a:r>
              <a:rPr lang="en-US"/>
              <a:t>Similarly, the constraint {or} in the example denotes that the bank account class may be related to Person, or the Corporation class.</a:t>
            </a:r>
          </a:p>
          <a:p>
            <a:r>
              <a:rPr lang="en-US"/>
              <a:t>There are some standard constraints, as well. </a:t>
            </a:r>
          </a:p>
          <a:p>
            <a:r>
              <a:rPr lang="en-US"/>
              <a:t>	For example: abstract, global, concurrent, etc.</a:t>
            </a:r>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861499" y="3586654"/>
            <a:ext cx="3477472" cy="3408681"/>
          </a:xfrm>
        </p:spPr>
        <p:txBody>
          <a:bodyPr/>
          <a:lstStyle/>
          <a:p>
            <a:r>
              <a:rPr lang="en-US"/>
              <a:t>UML Extension Mechanisms – Tagged Values:</a:t>
            </a:r>
          </a:p>
          <a:p>
            <a:r>
              <a:rPr lang="en-US"/>
              <a:t>Properties of model elements can be extended by using tagged values. A “keyword” indicates the “tag”, and “values” represent “value of tag”. </a:t>
            </a:r>
          </a:p>
          <a:p>
            <a:r>
              <a:rPr lang="en-US"/>
              <a:t>In case the “value” is omitted, the property is assumed to be Boolean with value as TRUE.</a:t>
            </a:r>
          </a:p>
          <a:p>
            <a:r>
              <a:rPr lang="en-US"/>
              <a:t>For example: </a:t>
            </a:r>
          </a:p>
          <a:p>
            <a:pPr lvl="1"/>
            <a:r>
              <a:rPr lang="en-US"/>
              <a:t>The persistent tag, which is a pre-defined tag, indicates nature of persistence of the class GL account. </a:t>
            </a:r>
          </a:p>
          <a:p>
            <a:pPr lvl="1"/>
            <a:r>
              <a:rPr lang="en-US"/>
              <a:t>The release tag of the TargetTracker class indicates the version of release of this class.</a:t>
            </a:r>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98438" y="3602419"/>
            <a:ext cx="3477472" cy="3408681"/>
          </a:xfrm>
        </p:spPr>
        <p:txBody>
          <a:bodyPr/>
          <a:lstStyle/>
          <a:p>
            <a:r>
              <a:rPr lang="en-US"/>
              <a:t>UML Extension Mechanisms – Stereotypes:</a:t>
            </a:r>
          </a:p>
          <a:p>
            <a:r>
              <a:rPr lang="en-US"/>
              <a:t>Stereotypes are strings enclosed in guillemots (&lt;&lt; &gt;&gt;). They are mechanisms by which model elements can be “marked” or “classified” to introduce new modeling element.</a:t>
            </a:r>
          </a:p>
          <a:p>
            <a:r>
              <a:rPr lang="en-US"/>
              <a:t>	For example: The interface stereotype may be used to indicate that class may contain only externally accessible methods.</a:t>
            </a:r>
          </a:p>
          <a:p>
            <a:r>
              <a:rPr lang="en-US"/>
              <a:t>The stereotype control may indicate nature of Target Tracker class as the Control Class in the system. </a:t>
            </a:r>
          </a:p>
          <a:p>
            <a:r>
              <a:rPr lang="en-US"/>
              <a:t>There are many standard stereotypes. </a:t>
            </a:r>
          </a:p>
          <a:p>
            <a:r>
              <a:rPr lang="en-US"/>
              <a:t>	For example: ‘becomes’ indicates that source and target represent same instances at different points in times, may be with different roles or states.</a:t>
            </a:r>
            <a:endParaRPr lang="en-US" dirty="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t">
            <a:normAutofit/>
          </a:bodyPr>
          <a:lstStyle>
            <a:lvl1pPr marL="0" indent="0" algn="r">
              <a:lnSpc>
                <a:spcPct val="100000"/>
              </a:lnSpc>
              <a:buNone/>
              <a:defRPr sz="32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indent="0" algn="r">
              <a:lnSpc>
                <a:spcPct val="100000"/>
              </a:lnSpc>
              <a:buNone/>
              <a:defRPr sz="2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53220276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55765987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718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9337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64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22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18C47842-281E-44C2-9D31-D0962BA675DE}"/>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79944961"/>
      </p:ext>
    </p:extLst>
  </p:cSld>
  <p:clrMap bg1="lt1" tx1="dk1" bg2="lt2" tx2="dk2" accent1="accent1" accent2="accent2" accent3="accent3" accent4="accent4" accent5="accent5" accent6="accent6" hlink="hlink" folHlink="folHlink"/>
  <p:sldLayoutIdLst>
    <p:sldLayoutId id="2147483756" r:id="rId1"/>
    <p:sldLayoutId id="2147483761" r:id="rId2"/>
    <p:sldLayoutId id="2147483762" r:id="rId3"/>
    <p:sldLayoutId id="2147483763" r:id="rId4"/>
    <p:sldLayoutId id="2147483764" r:id="rId5"/>
    <p:sldLayoutId id="2147483765"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just" defTabSz="685800" rtl="0" eaLnBrk="1" latinLnBrk="0" hangingPunct="1">
        <a:lnSpc>
          <a:spcPct val="10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11"/>
          <p:cNvSpPr>
            <a:spLocks noGrp="1"/>
          </p:cNvSpPr>
          <p:nvPr>
            <p:ph type="body" sz="quarter" idx="10"/>
          </p:nvPr>
        </p:nvSpPr>
        <p:spPr/>
        <p:txBody>
          <a:bodyPr>
            <a:normAutofit/>
          </a:bodyPr>
          <a:lstStyle/>
          <a:p>
            <a:r>
              <a:rPr lang="en-US" dirty="0"/>
              <a:t>Unified Modeling Language</a:t>
            </a:r>
            <a:endParaRPr lang="en-US" b="0" dirty="0"/>
          </a:p>
        </p:txBody>
      </p:sp>
      <p:sp>
        <p:nvSpPr>
          <p:cNvPr id="2" name="Text Placeholder 1">
            <a:extLst>
              <a:ext uri="{FF2B5EF4-FFF2-40B4-BE49-F238E27FC236}">
                <a16:creationId xmlns:a16="http://schemas.microsoft.com/office/drawing/2014/main" id="{2C8306C9-A62B-46BC-993B-E9BD6FA4D060}"/>
              </a:ext>
            </a:extLst>
          </p:cNvPr>
          <p:cNvSpPr>
            <a:spLocks noGrp="1"/>
          </p:cNvSpPr>
          <p:nvPr>
            <p:ph type="body" sz="quarter" idx="11"/>
          </p:nvPr>
        </p:nvSpPr>
        <p:spPr/>
        <p:txBody>
          <a:bodyPr/>
          <a:lstStyle/>
          <a:p>
            <a:r>
              <a:rPr lang="en-US" dirty="0"/>
              <a:t>Lesson 04: General and Extension Mechanisms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en-US" sz="1300" dirty="0"/>
              <a:t>4.2: UML Extension Mechanisms </a:t>
            </a:r>
            <a:br>
              <a:rPr lang="en-US" sz="1200" dirty="0"/>
            </a:br>
            <a:r>
              <a:rPr lang="en-US" dirty="0"/>
              <a:t>Examples</a:t>
            </a:r>
          </a:p>
        </p:txBody>
      </p:sp>
      <p:grpSp>
        <p:nvGrpSpPr>
          <p:cNvPr id="22531" name="Group 4"/>
          <p:cNvGrpSpPr>
            <a:grpSpLocks/>
          </p:cNvGrpSpPr>
          <p:nvPr/>
        </p:nvGrpSpPr>
        <p:grpSpPr bwMode="auto">
          <a:xfrm>
            <a:off x="1295400" y="1600200"/>
            <a:ext cx="6781800" cy="3843338"/>
            <a:chOff x="1344" y="1392"/>
            <a:chExt cx="4272" cy="2421"/>
          </a:xfrm>
        </p:grpSpPr>
        <p:sp>
          <p:nvSpPr>
            <p:cNvPr id="22532" name="Rectangle 5"/>
            <p:cNvSpPr>
              <a:spLocks noChangeArrowheads="1"/>
            </p:cNvSpPr>
            <p:nvPr/>
          </p:nvSpPr>
          <p:spPr bwMode="auto">
            <a:xfrm>
              <a:off x="1344" y="1872"/>
              <a:ext cx="1296" cy="432"/>
            </a:xfrm>
            <a:prstGeom prst="rect">
              <a:avLst/>
            </a:prstGeom>
            <a:noFill/>
            <a:ln w="9525">
              <a:solidFill>
                <a:schemeClr val="tx1"/>
              </a:solidFill>
              <a:miter lim="800000"/>
              <a:headEnd/>
              <a:tailEnd/>
            </a:ln>
          </p:spPr>
          <p:txBody>
            <a:bodyPr wrap="none" anchor="ctr"/>
            <a:lstStyle/>
            <a:p>
              <a:pPr algn="ctr" eaLnBrk="0" hangingPunct="0"/>
              <a:r>
                <a:rPr lang="en-US" sz="1600">
                  <a:latin typeface="+mj-lt"/>
                </a:rPr>
                <a:t>&lt;&lt;exception&gt;&gt;</a:t>
              </a:r>
            </a:p>
            <a:p>
              <a:pPr algn="ctr" eaLnBrk="0" hangingPunct="0"/>
              <a:r>
                <a:rPr lang="en-US" sz="1600">
                  <a:latin typeface="+mj-lt"/>
                </a:rPr>
                <a:t>Over flow</a:t>
              </a:r>
            </a:p>
          </p:txBody>
        </p:sp>
        <p:sp>
          <p:nvSpPr>
            <p:cNvPr id="22533" name="Rectangle 6"/>
            <p:cNvSpPr>
              <a:spLocks noChangeArrowheads="1"/>
            </p:cNvSpPr>
            <p:nvPr/>
          </p:nvSpPr>
          <p:spPr bwMode="auto">
            <a:xfrm>
              <a:off x="3408" y="1392"/>
              <a:ext cx="1200" cy="2016"/>
            </a:xfrm>
            <a:prstGeom prst="rect">
              <a:avLst/>
            </a:prstGeom>
            <a:noFill/>
            <a:ln w="9525">
              <a:solidFill>
                <a:schemeClr val="tx1"/>
              </a:solidFill>
              <a:miter lim="800000"/>
              <a:headEnd/>
              <a:tailEnd/>
            </a:ln>
          </p:spPr>
          <p:txBody>
            <a:bodyPr wrap="none" anchor="ctr"/>
            <a:lstStyle/>
            <a:p>
              <a:pPr algn="ctr" eaLnBrk="0" hangingPunct="0"/>
              <a:endParaRPr lang="en-US" sz="1600">
                <a:latin typeface="+mj-lt"/>
              </a:endParaRPr>
            </a:p>
          </p:txBody>
        </p:sp>
        <p:sp>
          <p:nvSpPr>
            <p:cNvPr id="22534" name="Text Box 7"/>
            <p:cNvSpPr txBox="1">
              <a:spLocks noChangeArrowheads="1"/>
            </p:cNvSpPr>
            <p:nvPr/>
          </p:nvSpPr>
          <p:spPr bwMode="auto">
            <a:xfrm>
              <a:off x="3456" y="1488"/>
              <a:ext cx="1104" cy="545"/>
            </a:xfrm>
            <a:prstGeom prst="rect">
              <a:avLst/>
            </a:prstGeom>
            <a:noFill/>
            <a:ln w="9525">
              <a:noFill/>
              <a:miter lim="800000"/>
              <a:headEnd/>
              <a:tailEnd/>
            </a:ln>
          </p:spPr>
          <p:txBody>
            <a:bodyPr>
              <a:spAutoFit/>
            </a:bodyPr>
            <a:lstStyle/>
            <a:p>
              <a:pPr eaLnBrk="0" hangingPunct="0">
                <a:spcBef>
                  <a:spcPct val="50000"/>
                </a:spcBef>
              </a:pPr>
              <a:r>
                <a:rPr lang="en-US" sz="1600">
                  <a:latin typeface="+mj-lt"/>
                </a:rPr>
                <a:t>Event Queue</a:t>
              </a:r>
            </a:p>
            <a:p>
              <a:pPr eaLnBrk="0" hangingPunct="0">
                <a:lnSpc>
                  <a:spcPct val="50000"/>
                </a:lnSpc>
                <a:spcBef>
                  <a:spcPct val="50000"/>
                </a:spcBef>
              </a:pPr>
              <a:r>
                <a:rPr lang="en-US" sz="1600">
                  <a:latin typeface="+mj-lt"/>
                </a:rPr>
                <a:t>{version =1.0,</a:t>
              </a:r>
            </a:p>
            <a:p>
              <a:pPr eaLnBrk="0" hangingPunct="0">
                <a:lnSpc>
                  <a:spcPct val="60000"/>
                </a:lnSpc>
                <a:spcBef>
                  <a:spcPct val="50000"/>
                </a:spcBef>
              </a:pPr>
              <a:r>
                <a:rPr lang="en-US" sz="1600">
                  <a:latin typeface="+mj-lt"/>
                </a:rPr>
                <a:t>author =xyz}</a:t>
              </a:r>
            </a:p>
          </p:txBody>
        </p:sp>
        <p:sp>
          <p:nvSpPr>
            <p:cNvPr id="22535" name="Line 8"/>
            <p:cNvSpPr>
              <a:spLocks noChangeShapeType="1"/>
            </p:cNvSpPr>
            <p:nvPr/>
          </p:nvSpPr>
          <p:spPr bwMode="auto">
            <a:xfrm>
              <a:off x="3408" y="2256"/>
              <a:ext cx="1200" cy="1"/>
            </a:xfrm>
            <a:prstGeom prst="line">
              <a:avLst/>
            </a:prstGeom>
            <a:noFill/>
            <a:ln w="9525">
              <a:solidFill>
                <a:schemeClr val="tx1"/>
              </a:solidFill>
              <a:round/>
              <a:headEnd/>
              <a:tailEnd/>
            </a:ln>
          </p:spPr>
          <p:txBody>
            <a:bodyPr wrap="none" anchor="ctr"/>
            <a:lstStyle/>
            <a:p>
              <a:endParaRPr lang="en-IN">
                <a:latin typeface="+mj-lt"/>
              </a:endParaRPr>
            </a:p>
          </p:txBody>
        </p:sp>
        <p:sp>
          <p:nvSpPr>
            <p:cNvPr id="22536" name="Line 9"/>
            <p:cNvSpPr>
              <a:spLocks noChangeShapeType="1"/>
            </p:cNvSpPr>
            <p:nvPr/>
          </p:nvSpPr>
          <p:spPr bwMode="auto">
            <a:xfrm>
              <a:off x="3408" y="2448"/>
              <a:ext cx="1200" cy="1"/>
            </a:xfrm>
            <a:prstGeom prst="line">
              <a:avLst/>
            </a:prstGeom>
            <a:noFill/>
            <a:ln w="9525">
              <a:solidFill>
                <a:schemeClr val="tx1"/>
              </a:solidFill>
              <a:round/>
              <a:headEnd/>
              <a:tailEnd/>
            </a:ln>
          </p:spPr>
          <p:txBody>
            <a:bodyPr wrap="none" anchor="ctr"/>
            <a:lstStyle/>
            <a:p>
              <a:endParaRPr lang="en-IN">
                <a:latin typeface="+mj-lt"/>
              </a:endParaRPr>
            </a:p>
          </p:txBody>
        </p:sp>
        <p:sp>
          <p:nvSpPr>
            <p:cNvPr id="22537" name="Text Box 10"/>
            <p:cNvSpPr txBox="1">
              <a:spLocks noChangeArrowheads="1"/>
            </p:cNvSpPr>
            <p:nvPr/>
          </p:nvSpPr>
          <p:spPr bwMode="auto">
            <a:xfrm>
              <a:off x="3504" y="2784"/>
              <a:ext cx="1056" cy="446"/>
            </a:xfrm>
            <a:prstGeom prst="rect">
              <a:avLst/>
            </a:prstGeom>
            <a:noFill/>
            <a:ln w="9525">
              <a:noFill/>
              <a:miter lim="800000"/>
              <a:headEnd/>
              <a:tailEnd/>
            </a:ln>
          </p:spPr>
          <p:txBody>
            <a:bodyPr>
              <a:spAutoFit/>
            </a:bodyPr>
            <a:lstStyle/>
            <a:p>
              <a:pPr eaLnBrk="0" hangingPunct="0">
                <a:spcBef>
                  <a:spcPct val="50000"/>
                </a:spcBef>
              </a:pPr>
              <a:r>
                <a:rPr lang="en-US" sz="1600">
                  <a:latin typeface="+mj-lt"/>
                </a:rPr>
                <a:t>Add ( )</a:t>
              </a:r>
            </a:p>
            <a:p>
              <a:pPr eaLnBrk="0" hangingPunct="0">
                <a:spcBef>
                  <a:spcPct val="50000"/>
                </a:spcBef>
              </a:pPr>
              <a:r>
                <a:rPr lang="en-US" sz="1600">
                  <a:latin typeface="+mj-lt"/>
                </a:rPr>
                <a:t>remove( )</a:t>
              </a:r>
            </a:p>
          </p:txBody>
        </p:sp>
        <p:sp>
          <p:nvSpPr>
            <p:cNvPr id="22538" name="Text Box 11"/>
            <p:cNvSpPr txBox="1">
              <a:spLocks noChangeArrowheads="1"/>
            </p:cNvSpPr>
            <p:nvPr/>
          </p:nvSpPr>
          <p:spPr bwMode="auto">
            <a:xfrm>
              <a:off x="4704" y="1488"/>
              <a:ext cx="912"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Tagged value</a:t>
              </a:r>
            </a:p>
          </p:txBody>
        </p:sp>
        <p:sp>
          <p:nvSpPr>
            <p:cNvPr id="22539" name="Line 12"/>
            <p:cNvSpPr>
              <a:spLocks noChangeShapeType="1"/>
            </p:cNvSpPr>
            <p:nvPr/>
          </p:nvSpPr>
          <p:spPr bwMode="auto">
            <a:xfrm flipH="1">
              <a:off x="4464" y="1632"/>
              <a:ext cx="288" cy="192"/>
            </a:xfrm>
            <a:prstGeom prst="line">
              <a:avLst/>
            </a:prstGeom>
            <a:noFill/>
            <a:ln w="9525">
              <a:solidFill>
                <a:srgbClr val="CC3300"/>
              </a:solidFill>
              <a:round/>
              <a:headEnd/>
              <a:tailEnd type="triangle" w="med" len="med"/>
            </a:ln>
          </p:spPr>
          <p:txBody>
            <a:bodyPr wrap="none" anchor="ctr"/>
            <a:lstStyle/>
            <a:p>
              <a:endParaRPr lang="en-IN">
                <a:latin typeface="+mj-lt"/>
              </a:endParaRPr>
            </a:p>
          </p:txBody>
        </p:sp>
        <p:sp>
          <p:nvSpPr>
            <p:cNvPr id="22540" name="Text Box 13"/>
            <p:cNvSpPr txBox="1">
              <a:spLocks noChangeArrowheads="1"/>
            </p:cNvSpPr>
            <p:nvPr/>
          </p:nvSpPr>
          <p:spPr bwMode="auto">
            <a:xfrm>
              <a:off x="4656" y="2784"/>
              <a:ext cx="960"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{Ordered}</a:t>
              </a:r>
            </a:p>
          </p:txBody>
        </p:sp>
        <p:sp>
          <p:nvSpPr>
            <p:cNvPr id="22541" name="Line 14"/>
            <p:cNvSpPr>
              <a:spLocks noChangeShapeType="1"/>
            </p:cNvSpPr>
            <p:nvPr/>
          </p:nvSpPr>
          <p:spPr bwMode="auto">
            <a:xfrm flipH="1">
              <a:off x="4128" y="2928"/>
              <a:ext cx="576" cy="1"/>
            </a:xfrm>
            <a:prstGeom prst="line">
              <a:avLst/>
            </a:prstGeom>
            <a:noFill/>
            <a:ln w="9525">
              <a:solidFill>
                <a:srgbClr val="CC3300"/>
              </a:solidFill>
              <a:round/>
              <a:headEnd/>
              <a:tailEnd type="triangle" w="med" len="med"/>
            </a:ln>
          </p:spPr>
          <p:txBody>
            <a:bodyPr wrap="none" anchor="ctr"/>
            <a:lstStyle/>
            <a:p>
              <a:endParaRPr lang="en-IN">
                <a:latin typeface="+mj-lt"/>
              </a:endParaRPr>
            </a:p>
          </p:txBody>
        </p:sp>
        <p:sp>
          <p:nvSpPr>
            <p:cNvPr id="22542" name="Text Box 15"/>
            <p:cNvSpPr txBox="1">
              <a:spLocks noChangeArrowheads="1"/>
            </p:cNvSpPr>
            <p:nvPr/>
          </p:nvSpPr>
          <p:spPr bwMode="auto">
            <a:xfrm>
              <a:off x="4560" y="3600"/>
              <a:ext cx="1056"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constraint</a:t>
              </a:r>
            </a:p>
          </p:txBody>
        </p:sp>
        <p:sp>
          <p:nvSpPr>
            <p:cNvPr id="22543" name="Line 16"/>
            <p:cNvSpPr>
              <a:spLocks noChangeShapeType="1"/>
            </p:cNvSpPr>
            <p:nvPr/>
          </p:nvSpPr>
          <p:spPr bwMode="auto">
            <a:xfrm flipV="1">
              <a:off x="4944" y="3072"/>
              <a:ext cx="0" cy="480"/>
            </a:xfrm>
            <a:prstGeom prst="line">
              <a:avLst/>
            </a:prstGeom>
            <a:noFill/>
            <a:ln w="9525">
              <a:solidFill>
                <a:schemeClr val="tx1"/>
              </a:solidFill>
              <a:round/>
              <a:headEnd/>
              <a:tailEnd type="triangle" w="med" len="med"/>
            </a:ln>
          </p:spPr>
          <p:txBody>
            <a:bodyPr wrap="none" anchor="ctr"/>
            <a:lstStyle/>
            <a:p>
              <a:endParaRPr lang="en-IN">
                <a:latin typeface="+mj-lt"/>
              </a:endParaRPr>
            </a:p>
          </p:txBody>
        </p:sp>
        <p:sp>
          <p:nvSpPr>
            <p:cNvPr id="22544" name="Line 17"/>
            <p:cNvSpPr>
              <a:spLocks noChangeShapeType="1"/>
            </p:cNvSpPr>
            <p:nvPr/>
          </p:nvSpPr>
          <p:spPr bwMode="auto">
            <a:xfrm>
              <a:off x="2640" y="2112"/>
              <a:ext cx="768" cy="1"/>
            </a:xfrm>
            <a:prstGeom prst="line">
              <a:avLst/>
            </a:prstGeom>
            <a:noFill/>
            <a:ln w="9525">
              <a:solidFill>
                <a:schemeClr val="tx1"/>
              </a:solidFill>
              <a:prstDash val="dash"/>
              <a:round/>
              <a:headEnd/>
              <a:tailEnd/>
            </a:ln>
          </p:spPr>
          <p:txBody>
            <a:bodyPr wrap="none" anchor="ctr"/>
            <a:lstStyle/>
            <a:p>
              <a:endParaRPr lang="en-IN">
                <a:latin typeface="+mj-lt"/>
              </a:endParaRPr>
            </a:p>
          </p:txBody>
        </p:sp>
        <p:sp>
          <p:nvSpPr>
            <p:cNvPr id="22545" name="Text Box 18"/>
            <p:cNvSpPr txBox="1">
              <a:spLocks noChangeArrowheads="1"/>
            </p:cNvSpPr>
            <p:nvPr/>
          </p:nvSpPr>
          <p:spPr bwMode="auto">
            <a:xfrm>
              <a:off x="1488" y="1440"/>
              <a:ext cx="912"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Stereotype</a:t>
              </a:r>
            </a:p>
          </p:txBody>
        </p:sp>
        <p:sp>
          <p:nvSpPr>
            <p:cNvPr id="22546" name="Line 19"/>
            <p:cNvSpPr>
              <a:spLocks noChangeShapeType="1"/>
            </p:cNvSpPr>
            <p:nvPr/>
          </p:nvSpPr>
          <p:spPr bwMode="auto">
            <a:xfrm>
              <a:off x="1776" y="1632"/>
              <a:ext cx="0" cy="288"/>
            </a:xfrm>
            <a:prstGeom prst="line">
              <a:avLst/>
            </a:prstGeom>
            <a:noFill/>
            <a:ln w="9525">
              <a:solidFill>
                <a:srgbClr val="CC3300"/>
              </a:solidFill>
              <a:round/>
              <a:headEnd/>
              <a:tailEnd type="triangle" w="med" len="med"/>
            </a:ln>
          </p:spPr>
          <p:txBody>
            <a:bodyPr wrap="none" anchor="ctr"/>
            <a:lstStyle/>
            <a:p>
              <a:endParaRPr lang="en-IN">
                <a:latin typeface="+mj-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p:txBody>
          <a:bodyPr/>
          <a:lstStyle/>
          <a:p>
            <a:pPr eaLnBrk="1" hangingPunct="1"/>
            <a:r>
              <a:rPr lang="en-US" dirty="0"/>
              <a:t>Summary</a:t>
            </a:r>
          </a:p>
        </p:txBody>
      </p:sp>
      <p:sp>
        <p:nvSpPr>
          <p:cNvPr id="23554" name="Rectangle 3"/>
          <p:cNvSpPr>
            <a:spLocks noGrp="1"/>
          </p:cNvSpPr>
          <p:nvPr>
            <p:ph idx="1"/>
          </p:nvPr>
        </p:nvSpPr>
        <p:spPr/>
        <p:txBody>
          <a:bodyPr/>
          <a:lstStyle/>
          <a:p>
            <a:pPr eaLnBrk="1" hangingPunct="1">
              <a:tabLst>
                <a:tab pos="406400" algn="l"/>
              </a:tabLst>
            </a:pPr>
            <a:r>
              <a:rPr lang="en-US" dirty="0"/>
              <a:t>In this lesson, you have learnt:</a:t>
            </a:r>
          </a:p>
          <a:p>
            <a:pPr marL="465138" lvl="1" indent="220663" eaLnBrk="1" hangingPunct="1">
              <a:tabLst>
                <a:tab pos="406400" algn="l"/>
              </a:tabLst>
            </a:pPr>
            <a:r>
              <a:rPr lang="en-US" dirty="0"/>
              <a:t>General mechanisms include: </a:t>
            </a:r>
          </a:p>
          <a:p>
            <a:pPr marL="1257300" lvl="3" indent="-279400" eaLnBrk="1" hangingPunct="1">
              <a:buFontTx/>
              <a:buChar char="•"/>
              <a:tabLst>
                <a:tab pos="406400" algn="l"/>
              </a:tabLst>
            </a:pPr>
            <a:r>
              <a:rPr dirty="0">
                <a:solidFill>
                  <a:schemeClr val="tx1"/>
                </a:solidFill>
              </a:rPr>
              <a:t>Adornments: to indicate roles and multiplicity.</a:t>
            </a:r>
          </a:p>
          <a:p>
            <a:pPr marL="1257300" lvl="3" indent="-279400" eaLnBrk="1" hangingPunct="1">
              <a:buFontTx/>
              <a:buChar char="•"/>
              <a:tabLst>
                <a:tab pos="406400" algn="l"/>
              </a:tabLst>
            </a:pPr>
            <a:r>
              <a:rPr dirty="0">
                <a:solidFill>
                  <a:schemeClr val="tx1"/>
                </a:solidFill>
              </a:rPr>
              <a:t>Notes: that will have some comments.</a:t>
            </a:r>
          </a:p>
          <a:p>
            <a:pPr marL="1257300" lvl="3" indent="-279400" eaLnBrk="1" hangingPunct="1">
              <a:buFontTx/>
              <a:buChar char="•"/>
              <a:tabLst>
                <a:tab pos="406400" algn="l"/>
              </a:tabLst>
            </a:pPr>
            <a:endParaRPr dirty="0">
              <a:solidFill>
                <a:schemeClr val="tx1"/>
              </a:solidFill>
            </a:endParaRPr>
          </a:p>
          <a:p>
            <a:pPr marL="465138" lvl="1" indent="220663" eaLnBrk="1" hangingPunct="1">
              <a:tabLst>
                <a:tab pos="406400" algn="l"/>
              </a:tabLst>
            </a:pPr>
            <a:r>
              <a:rPr lang="en-US" dirty="0"/>
              <a:t>Extensibility mechanisms include:</a:t>
            </a:r>
          </a:p>
          <a:p>
            <a:pPr marL="1257300" lvl="3" indent="-279400" eaLnBrk="1" hangingPunct="1">
              <a:buFontTx/>
              <a:buChar char="•"/>
              <a:tabLst>
                <a:tab pos="406400" algn="l"/>
              </a:tabLst>
            </a:pPr>
            <a:r>
              <a:rPr dirty="0">
                <a:solidFill>
                  <a:schemeClr val="tx1"/>
                </a:solidFill>
              </a:rPr>
              <a:t>Constraints: Extend the semantics of a UML building block by adding new rules. </a:t>
            </a:r>
          </a:p>
          <a:p>
            <a:pPr marL="1257300" lvl="3" indent="-279400" eaLnBrk="1" hangingPunct="1">
              <a:buFontTx/>
              <a:buChar char="•"/>
              <a:tabLst>
                <a:tab pos="406400" algn="l"/>
              </a:tabLst>
            </a:pPr>
            <a:r>
              <a:rPr dirty="0">
                <a:solidFill>
                  <a:schemeClr val="tx1"/>
                </a:solidFill>
              </a:rPr>
              <a:t>Tagged values: Allow creation of new information.</a:t>
            </a:r>
          </a:p>
          <a:p>
            <a:pPr marL="1257300" lvl="3" indent="-279400" eaLnBrk="1" hangingPunct="1">
              <a:buFontTx/>
              <a:buChar char="•"/>
              <a:tabLst>
                <a:tab pos="406400" algn="l"/>
              </a:tabLst>
            </a:pPr>
            <a:r>
              <a:rPr dirty="0">
                <a:solidFill>
                  <a:schemeClr val="tx1"/>
                </a:solidFill>
              </a:rPr>
              <a:t>Stereotypes: Provide mechanisms by which model elements can be marked or classified to introduce new modeling element.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noFill/>
        </p:spPr>
        <p:txBody>
          <a:bodyPr/>
          <a:lstStyle/>
          <a:p>
            <a:pPr eaLnBrk="1" hangingPunct="1"/>
            <a:r>
              <a:rPr lang="en-US" dirty="0">
                <a:cs typeface="Arial" charset="0"/>
              </a:rPr>
              <a:t>Review Question</a:t>
            </a:r>
          </a:p>
        </p:txBody>
      </p:sp>
      <p:sp>
        <p:nvSpPr>
          <p:cNvPr id="24578" name="Rectangle 3"/>
          <p:cNvSpPr>
            <a:spLocks noGrp="1"/>
          </p:cNvSpPr>
          <p:nvPr>
            <p:ph idx="1"/>
          </p:nvPr>
        </p:nvSpPr>
        <p:spPr/>
        <p:txBody>
          <a:bodyPr/>
          <a:lstStyle/>
          <a:p>
            <a:pPr eaLnBrk="1" hangingPunct="1"/>
            <a:r>
              <a:rPr lang="en-US" dirty="0">
                <a:cs typeface="Arial" charset="0"/>
              </a:rPr>
              <a:t>Question 1: ___ is a UML general mechanism used to give additional information about a model element.</a:t>
            </a:r>
          </a:p>
          <a:p>
            <a:pPr eaLnBrk="1" hangingPunct="1"/>
            <a:endParaRPr lang="en-US" dirty="0">
              <a:cs typeface="Arial" charset="0"/>
            </a:endParaRPr>
          </a:p>
          <a:p>
            <a:pPr eaLnBrk="1" hangingPunct="1"/>
            <a:r>
              <a:rPr lang="en-US" dirty="0">
                <a:cs typeface="Arial" charset="0"/>
              </a:rPr>
              <a:t>Question 2: The UML extension mechanism ___ can be used to extend the language by adding new notations.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pPr eaLnBrk="1" hangingPunct="1"/>
            <a:r>
              <a:rPr lang="en-US"/>
              <a:t>Lesson Objectives</a:t>
            </a:r>
          </a:p>
        </p:txBody>
      </p:sp>
      <p:sp>
        <p:nvSpPr>
          <p:cNvPr id="14338" name="Rectangle 3"/>
          <p:cNvSpPr>
            <a:spLocks noGrp="1"/>
          </p:cNvSpPr>
          <p:nvPr>
            <p:ph idx="1"/>
          </p:nvPr>
        </p:nvSpPr>
        <p:spPr/>
        <p:txBody>
          <a:bodyPr/>
          <a:lstStyle/>
          <a:p>
            <a:pPr eaLnBrk="1" hangingPunct="1"/>
            <a:r>
              <a:rPr lang="en-US"/>
              <a:t>To understand the following topics:</a:t>
            </a:r>
          </a:p>
          <a:p>
            <a:pPr lvl="1" eaLnBrk="1" hangingPunct="1"/>
            <a:r>
              <a:rPr lang="en-US"/>
              <a:t>General mechanism</a:t>
            </a:r>
          </a:p>
          <a:p>
            <a:pPr marL="1200150" lvl="3" eaLnBrk="1" hangingPunct="1">
              <a:buFontTx/>
              <a:buChar char="•"/>
            </a:pPr>
            <a:r>
              <a:rPr>
                <a:solidFill>
                  <a:schemeClr val="tx1"/>
                </a:solidFill>
              </a:rPr>
              <a:t>Adornment</a:t>
            </a:r>
          </a:p>
          <a:p>
            <a:pPr marL="1200150" lvl="3" eaLnBrk="1" hangingPunct="1">
              <a:buFontTx/>
              <a:buChar char="•"/>
            </a:pPr>
            <a:r>
              <a:rPr>
                <a:solidFill>
                  <a:schemeClr val="tx1"/>
                </a:solidFill>
              </a:rPr>
              <a:t>Notes</a:t>
            </a:r>
          </a:p>
          <a:p>
            <a:pPr marL="1200150" lvl="3" eaLnBrk="1" hangingPunct="1"/>
            <a:endParaRPr>
              <a:solidFill>
                <a:schemeClr val="tx1"/>
              </a:solidFill>
            </a:endParaRPr>
          </a:p>
          <a:p>
            <a:pPr lvl="1" eaLnBrk="1" hangingPunct="1"/>
            <a:r>
              <a:rPr lang="en-US"/>
              <a:t>Extension mechanism</a:t>
            </a:r>
          </a:p>
          <a:p>
            <a:pPr marL="1200150" lvl="3" eaLnBrk="1" hangingPunct="1">
              <a:buFontTx/>
              <a:buChar char="•"/>
            </a:pPr>
            <a:r>
              <a:rPr>
                <a:solidFill>
                  <a:schemeClr val="tx1"/>
                </a:solidFill>
              </a:rPr>
              <a:t>Constraints</a:t>
            </a:r>
          </a:p>
          <a:p>
            <a:pPr marL="1200150" lvl="3" eaLnBrk="1" hangingPunct="1">
              <a:buFontTx/>
              <a:buChar char="•"/>
            </a:pPr>
            <a:r>
              <a:rPr>
                <a:solidFill>
                  <a:schemeClr val="tx1"/>
                </a:solidFill>
              </a:rPr>
              <a:t>Tagged Values</a:t>
            </a:r>
          </a:p>
          <a:p>
            <a:pPr marL="1200150" lvl="3" eaLnBrk="1" hangingPunct="1">
              <a:buFontTx/>
              <a:buChar char="•"/>
            </a:pPr>
            <a:r>
              <a:rPr>
                <a:solidFill>
                  <a:schemeClr val="tx1"/>
                </a:solidFill>
              </a:rPr>
              <a:t>Stereotypes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pPr eaLnBrk="1" hangingPunct="1"/>
            <a:r>
              <a:rPr lang="en-US" sz="1300" dirty="0"/>
              <a:t>4.0: General and Extension Mechanisms</a:t>
            </a:r>
            <a:br>
              <a:rPr lang="en-US" sz="1200" dirty="0"/>
            </a:br>
            <a:r>
              <a:rPr lang="en-US" dirty="0"/>
              <a:t>Overview</a:t>
            </a:r>
          </a:p>
        </p:txBody>
      </p:sp>
      <p:sp>
        <p:nvSpPr>
          <p:cNvPr id="15362" name="Rectangle 3"/>
          <p:cNvSpPr>
            <a:spLocks noGrp="1"/>
          </p:cNvSpPr>
          <p:nvPr>
            <p:ph idx="1"/>
          </p:nvPr>
        </p:nvSpPr>
        <p:spPr/>
        <p:txBody>
          <a:bodyPr/>
          <a:lstStyle/>
          <a:p>
            <a:pPr eaLnBrk="1" hangingPunct="1"/>
            <a:r>
              <a:rPr lang="en-US"/>
              <a:t>General Mechanisms</a:t>
            </a:r>
          </a:p>
          <a:p>
            <a:pPr eaLnBrk="1" hangingPunct="1"/>
            <a:r>
              <a:rPr lang="en-US"/>
              <a:t>Extension Mechanisms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a:lstStyle/>
          <a:p>
            <a:pPr eaLnBrk="1" hangingPunct="1"/>
            <a:r>
              <a:rPr lang="en-US" sz="1300" dirty="0"/>
              <a:t>4.1: UML General Mechanisms</a:t>
            </a:r>
            <a:br>
              <a:rPr lang="en-US" sz="1300" dirty="0"/>
            </a:br>
            <a:r>
              <a:rPr lang="en-US" dirty="0"/>
              <a:t>Features</a:t>
            </a:r>
          </a:p>
        </p:txBody>
      </p:sp>
      <p:sp>
        <p:nvSpPr>
          <p:cNvPr id="16386" name="Rectangle 3"/>
          <p:cNvSpPr>
            <a:spLocks noGrp="1"/>
          </p:cNvSpPr>
          <p:nvPr>
            <p:ph idx="1"/>
          </p:nvPr>
        </p:nvSpPr>
        <p:spPr/>
        <p:txBody>
          <a:bodyPr/>
          <a:lstStyle/>
          <a:p>
            <a:pPr eaLnBrk="1" hangingPunct="1"/>
            <a:r>
              <a:rPr lang="en-US" dirty="0"/>
              <a:t>Some general purpose features provided in UML are:</a:t>
            </a:r>
          </a:p>
          <a:p>
            <a:pPr lvl="1" eaLnBrk="1" hangingPunct="1"/>
            <a:r>
              <a:rPr lang="en-US" dirty="0"/>
              <a:t>Adornments: </a:t>
            </a:r>
          </a:p>
          <a:p>
            <a:pPr marL="1257300" lvl="3" eaLnBrk="1" hangingPunct="1">
              <a:buFontTx/>
              <a:buChar char="•"/>
            </a:pPr>
            <a:r>
              <a:rPr dirty="0">
                <a:solidFill>
                  <a:schemeClr val="tx1"/>
                </a:solidFill>
              </a:rPr>
              <a:t>Adornments are attachments to elements in a diagram. </a:t>
            </a:r>
          </a:p>
          <a:p>
            <a:pPr marL="1257300" lvl="3" eaLnBrk="1" hangingPunct="1">
              <a:buFontTx/>
              <a:buChar char="•"/>
            </a:pPr>
            <a:r>
              <a:rPr dirty="0">
                <a:solidFill>
                  <a:schemeClr val="tx1"/>
                </a:solidFill>
              </a:rPr>
              <a:t>Examples include multiplicity, roles, etc.</a:t>
            </a:r>
          </a:p>
          <a:p>
            <a:pPr marL="1257300" lvl="3" eaLnBrk="1" hangingPunct="1"/>
            <a:endParaRPr dirty="0">
              <a:solidFill>
                <a:schemeClr val="tx1"/>
              </a:solidFill>
            </a:endParaRPr>
          </a:p>
          <a:p>
            <a:pPr lvl="1" eaLnBrk="1" hangingPunct="1"/>
            <a:r>
              <a:rPr lang="en-US" dirty="0"/>
              <a:t>Notes: </a:t>
            </a:r>
          </a:p>
          <a:p>
            <a:pPr marL="1257300" lvl="3" eaLnBrk="1" hangingPunct="1">
              <a:buFontTx/>
              <a:buChar char="•"/>
            </a:pPr>
            <a:r>
              <a:rPr dirty="0">
                <a:solidFill>
                  <a:schemeClr val="tx1"/>
                </a:solidFill>
              </a:rPr>
              <a:t>Notes are a graphical symbol containing text and/or graphics that offers some comment or detail about an element within a model.</a:t>
            </a:r>
          </a:p>
          <a:p>
            <a:pPr marL="1257300" lvl="3" eaLnBrk="1" hangingPunct="1">
              <a:buFontTx/>
              <a:buChar char="•"/>
            </a:pPr>
            <a:r>
              <a:rPr dirty="0">
                <a:solidFill>
                  <a:schemeClr val="tx1"/>
                </a:solidFill>
              </a:rPr>
              <a:t>They can be used with any element, in any diagram.</a:t>
            </a:r>
          </a:p>
          <a:p>
            <a:pPr marL="1257300" lvl="3" eaLnBrk="1" hangingPunct="1"/>
            <a:endParaRPr dirty="0">
              <a:solidFill>
                <a:schemeClr val="tx1"/>
              </a:solidFill>
            </a:endParaRPr>
          </a:p>
          <a:p>
            <a:pPr lvl="1" eaLnBrk="1" hangingPunct="1"/>
            <a:r>
              <a:rPr lang="en-US" dirty="0"/>
              <a:t>Examples:</a:t>
            </a:r>
          </a:p>
        </p:txBody>
      </p:sp>
      <p:pic>
        <p:nvPicPr>
          <p:cNvPr id="16388" name="Picture 5"/>
          <p:cNvPicPr>
            <a:picLocks noChangeAspect="1" noChangeArrowheads="1"/>
          </p:cNvPicPr>
          <p:nvPr/>
        </p:nvPicPr>
        <p:blipFill>
          <a:blip r:embed="rId3"/>
          <a:srcRect/>
          <a:stretch>
            <a:fillRect/>
          </a:stretch>
        </p:blipFill>
        <p:spPr bwMode="auto">
          <a:xfrm>
            <a:off x="1600200" y="4724400"/>
            <a:ext cx="5638800" cy="838200"/>
          </a:xfrm>
          <a:prstGeom prst="rect">
            <a:avLst/>
          </a:prstGeom>
          <a:noFill/>
          <a:ln w="2857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a:lstStyle/>
          <a:p>
            <a:pPr eaLnBrk="1" hangingPunct="1"/>
            <a:r>
              <a:rPr lang="en-US" sz="1300" dirty="0"/>
              <a:t>4.2: UML Extension Mechanisms</a:t>
            </a:r>
            <a:br>
              <a:rPr lang="en-US" sz="1300" dirty="0"/>
            </a:br>
            <a:r>
              <a:rPr lang="en-US" dirty="0"/>
              <a:t>Features</a:t>
            </a:r>
          </a:p>
        </p:txBody>
      </p:sp>
      <p:sp>
        <p:nvSpPr>
          <p:cNvPr id="17410" name="Rectangle 3"/>
          <p:cNvSpPr>
            <a:spLocks noGrp="1"/>
          </p:cNvSpPr>
          <p:nvPr>
            <p:ph idx="1"/>
          </p:nvPr>
        </p:nvSpPr>
        <p:spPr/>
        <p:txBody>
          <a:bodyPr/>
          <a:lstStyle/>
          <a:p>
            <a:pPr eaLnBrk="1" hangingPunct="1"/>
            <a:r>
              <a:rPr lang="en-US"/>
              <a:t>The Extension mechanism allows modelers to  make extensions without modifying the modeling language. </a:t>
            </a:r>
          </a:p>
          <a:p>
            <a:pPr eaLnBrk="1" hangingPunct="1">
              <a:buFont typeface="Wingdings" pitchFamily="2" charset="2"/>
              <a:buNone/>
            </a:pPr>
            <a:endParaRPr lang="en-US">
              <a:solidFill>
                <a:srgbClr val="990000"/>
              </a:solidFill>
            </a:endParaRPr>
          </a:p>
          <a:p>
            <a:pPr eaLnBrk="1" hangingPunct="1"/>
            <a:r>
              <a:rPr lang="en-US"/>
              <a:t>The extensibility mechanisms are:</a:t>
            </a:r>
          </a:p>
          <a:p>
            <a:pPr lvl="1" eaLnBrk="1" hangingPunct="1"/>
            <a:r>
              <a:rPr lang="en-US"/>
              <a:t>Constraints</a:t>
            </a:r>
          </a:p>
          <a:p>
            <a:pPr lvl="1" eaLnBrk="1" hangingPunct="1"/>
            <a:r>
              <a:rPr lang="en-US"/>
              <a:t>Tagged values</a:t>
            </a:r>
          </a:p>
          <a:p>
            <a:pPr lvl="1" eaLnBrk="1" hangingPunct="1"/>
            <a:r>
              <a:rPr lang="en-US"/>
              <a:t>Stereotypes</a:t>
            </a:r>
          </a:p>
          <a:p>
            <a:pPr eaLnBrk="1" hangingPunct="1">
              <a:buFont typeface="Wingdings" pitchFamily="2" charset="2"/>
              <a:buNone/>
            </a:pPr>
            <a:endParaRPr lang="en-US"/>
          </a:p>
          <a:p>
            <a:pPr eaLnBrk="1" hangingPunct="1"/>
            <a:r>
              <a:rPr lang="en-US"/>
              <a:t>Since this is a deviation from the standard form, it should be used with care.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a:lstStyle/>
          <a:p>
            <a:pPr eaLnBrk="1" hangingPunct="1"/>
            <a:r>
              <a:rPr lang="en-US" sz="1300" dirty="0"/>
              <a:t>4.2: UML Extension Mechanisms </a:t>
            </a:r>
            <a:br>
              <a:rPr lang="en-US" sz="1300" dirty="0"/>
            </a:br>
            <a:r>
              <a:rPr lang="en-US" dirty="0"/>
              <a:t>Constraints - Features</a:t>
            </a:r>
          </a:p>
        </p:txBody>
      </p:sp>
      <p:sp>
        <p:nvSpPr>
          <p:cNvPr id="18434" name="Rectangle 3"/>
          <p:cNvSpPr>
            <a:spLocks noGrp="1"/>
          </p:cNvSpPr>
          <p:nvPr>
            <p:ph idx="1"/>
          </p:nvPr>
        </p:nvSpPr>
        <p:spPr/>
        <p:txBody>
          <a:bodyPr/>
          <a:lstStyle/>
          <a:p>
            <a:pPr eaLnBrk="1" hangingPunct="1"/>
            <a:r>
              <a:rPr lang="en-US" dirty="0"/>
              <a:t>Constraints:</a:t>
            </a:r>
          </a:p>
          <a:p>
            <a:pPr lvl="1" eaLnBrk="1" hangingPunct="1"/>
            <a:r>
              <a:rPr lang="en-US" dirty="0"/>
              <a:t>Constraints extend the semantics of a UML building block by adding new rules or modifying existing ones.</a:t>
            </a:r>
          </a:p>
          <a:p>
            <a:pPr lvl="1" eaLnBrk="1" hangingPunct="1"/>
            <a:r>
              <a:rPr lang="en-US" dirty="0"/>
              <a:t>Constraints are used to supply conditions for association, list item, dependency, etc.</a:t>
            </a:r>
          </a:p>
          <a:p>
            <a:pPr lvl="1" eaLnBrk="1" hangingPunct="1"/>
            <a:r>
              <a:rPr lang="en-US" dirty="0"/>
              <a:t>Constraints can express restrictions and relationships for which no appropriate UML notation is available.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a:lstStyle/>
          <a:p>
            <a:pPr eaLnBrk="1" hangingPunct="1"/>
            <a:r>
              <a:rPr lang="en-US" sz="1300" dirty="0"/>
              <a:t>4.2: UML Extension Mechanisms </a:t>
            </a:r>
            <a:br>
              <a:rPr lang="en-US" sz="1300" dirty="0"/>
            </a:br>
            <a:r>
              <a:rPr lang="en-US" dirty="0"/>
              <a:t>Examples</a:t>
            </a:r>
          </a:p>
        </p:txBody>
      </p:sp>
      <p:sp>
        <p:nvSpPr>
          <p:cNvPr id="19458" name="Rectangle 3"/>
          <p:cNvSpPr>
            <a:spLocks noGrp="1"/>
          </p:cNvSpPr>
          <p:nvPr>
            <p:ph idx="1"/>
          </p:nvPr>
        </p:nvSpPr>
        <p:spPr/>
        <p:txBody>
          <a:bodyPr/>
          <a:lstStyle/>
          <a:p>
            <a:pPr eaLnBrk="1" hangingPunct="1"/>
            <a:r>
              <a:rPr lang="en-US"/>
              <a:t>Examples:</a:t>
            </a:r>
          </a:p>
        </p:txBody>
      </p:sp>
      <p:pic>
        <p:nvPicPr>
          <p:cNvPr id="19460" name="Picture 4"/>
          <p:cNvPicPr>
            <a:picLocks noChangeAspect="1" noChangeArrowheads="1"/>
          </p:cNvPicPr>
          <p:nvPr/>
        </p:nvPicPr>
        <p:blipFill>
          <a:blip r:embed="rId3"/>
          <a:srcRect/>
          <a:stretch>
            <a:fillRect/>
          </a:stretch>
        </p:blipFill>
        <p:spPr bwMode="auto">
          <a:xfrm>
            <a:off x="1143000" y="1904999"/>
            <a:ext cx="5950768" cy="2623457"/>
          </a:xfrm>
          <a:prstGeom prst="rect">
            <a:avLst/>
          </a:prstGeom>
          <a:noFill/>
          <a:ln w="2857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pPr eaLnBrk="1" hangingPunct="1"/>
            <a:r>
              <a:rPr lang="en-US" sz="1300" dirty="0"/>
              <a:t>4.2: UML Extension Mechanisms</a:t>
            </a:r>
            <a:br>
              <a:rPr lang="en-US" sz="1300" dirty="0"/>
            </a:br>
            <a:r>
              <a:rPr lang="en-US" dirty="0"/>
              <a:t>Tagged Values - Features</a:t>
            </a:r>
          </a:p>
        </p:txBody>
      </p:sp>
      <p:sp>
        <p:nvSpPr>
          <p:cNvPr id="235523" name="Rectangle 3"/>
          <p:cNvSpPr>
            <a:spLocks noGrp="1"/>
          </p:cNvSpPr>
          <p:nvPr>
            <p:ph idx="1"/>
          </p:nvPr>
        </p:nvSpPr>
        <p:spPr/>
        <p:txBody>
          <a:bodyPr rtlCol="0">
            <a:normAutofit/>
          </a:bodyPr>
          <a:lstStyle/>
          <a:p>
            <a:pPr eaLnBrk="1" fontAlgn="auto" hangingPunct="1">
              <a:spcAft>
                <a:spcPts val="0"/>
              </a:spcAft>
              <a:defRPr/>
            </a:pPr>
            <a:r>
              <a:rPr lang="en-US" dirty="0"/>
              <a:t>Tagged Values:</a:t>
            </a:r>
          </a:p>
          <a:p>
            <a:pPr lvl="1">
              <a:defRPr/>
            </a:pPr>
            <a:r>
              <a:rPr lang="en-US" dirty="0"/>
              <a:t>Tagged Values extend the properties of a UML building block, thus allowing for creation of new information.</a:t>
            </a:r>
          </a:p>
          <a:p>
            <a:pPr lvl="1">
              <a:defRPr/>
            </a:pPr>
            <a:r>
              <a:rPr lang="en-US" dirty="0"/>
              <a:t>A tagged value is a pair of strings – tag string and value string.</a:t>
            </a:r>
          </a:p>
          <a:p>
            <a:pPr lvl="1">
              <a:defRPr/>
            </a:pPr>
            <a:r>
              <a:rPr lang="en-US" dirty="0"/>
              <a:t>Tagged value can be used with any element to store information.</a:t>
            </a:r>
          </a:p>
          <a:p>
            <a:pPr marL="347663" lvl="1" indent="-347663" eaLnBrk="1" fontAlgn="auto" hangingPunct="1">
              <a:spcAft>
                <a:spcPts val="0"/>
              </a:spcAft>
              <a:buFont typeface="Wingdings" panose="05000000000000000000" pitchFamily="2" charset="2"/>
              <a:buChar char="Ø"/>
              <a:defRPr/>
            </a:pPr>
            <a:r>
              <a:rPr lang="en-US" sz="1950" dirty="0"/>
              <a:t>For example:</a:t>
            </a:r>
          </a:p>
        </p:txBody>
      </p:sp>
      <p:sp>
        <p:nvSpPr>
          <p:cNvPr id="20484" name="Rectangle 4"/>
          <p:cNvSpPr>
            <a:spLocks noChangeArrowheads="1"/>
          </p:cNvSpPr>
          <p:nvPr/>
        </p:nvSpPr>
        <p:spPr bwMode="auto">
          <a:xfrm>
            <a:off x="1600200" y="3733800"/>
            <a:ext cx="2209800" cy="838200"/>
          </a:xfrm>
          <a:prstGeom prst="rect">
            <a:avLst/>
          </a:prstGeom>
          <a:noFill/>
          <a:ln w="9525">
            <a:solidFill>
              <a:schemeClr val="tx2"/>
            </a:solidFill>
            <a:miter lim="800000"/>
            <a:headEnd/>
            <a:tailEnd/>
          </a:ln>
        </p:spPr>
        <p:txBody>
          <a:bodyPr wrap="none" anchor="ctr"/>
          <a:lstStyle/>
          <a:p>
            <a:pPr algn="ctr" eaLnBrk="0" hangingPunct="0"/>
            <a:r>
              <a:rPr lang="en-US" sz="2000">
                <a:solidFill>
                  <a:srgbClr val="000000"/>
                </a:solidFill>
                <a:latin typeface="Candara" pitchFamily="34" charset="0"/>
              </a:rPr>
              <a:t>GL Account</a:t>
            </a:r>
          </a:p>
          <a:p>
            <a:pPr algn="ctr" eaLnBrk="0" hangingPunct="0"/>
            <a:r>
              <a:rPr lang="en-US" sz="2000">
                <a:solidFill>
                  <a:srgbClr val="000000"/>
                </a:solidFill>
                <a:latin typeface="Candara" pitchFamily="34" charset="0"/>
              </a:rPr>
              <a:t>{persistent}</a:t>
            </a:r>
          </a:p>
        </p:txBody>
      </p:sp>
      <p:sp>
        <p:nvSpPr>
          <p:cNvPr id="20485" name="Rectangle 5"/>
          <p:cNvSpPr>
            <a:spLocks noChangeArrowheads="1"/>
          </p:cNvSpPr>
          <p:nvPr/>
        </p:nvSpPr>
        <p:spPr bwMode="auto">
          <a:xfrm>
            <a:off x="3962400" y="3733800"/>
            <a:ext cx="2209800" cy="838200"/>
          </a:xfrm>
          <a:prstGeom prst="rect">
            <a:avLst/>
          </a:prstGeom>
          <a:noFill/>
          <a:ln w="9525">
            <a:solidFill>
              <a:schemeClr val="tx2"/>
            </a:solidFill>
            <a:miter lim="800000"/>
            <a:headEnd/>
            <a:tailEnd/>
          </a:ln>
        </p:spPr>
        <p:txBody>
          <a:bodyPr wrap="none" anchor="ctr"/>
          <a:lstStyle/>
          <a:p>
            <a:pPr algn="ctr" eaLnBrk="0" hangingPunct="0"/>
            <a:r>
              <a:rPr lang="en-US" sz="2000" dirty="0" err="1">
                <a:solidFill>
                  <a:srgbClr val="000000"/>
                </a:solidFill>
                <a:latin typeface="Candara" pitchFamily="34" charset="0"/>
              </a:rPr>
              <a:t>TargetTracker</a:t>
            </a:r>
            <a:endParaRPr lang="en-US" sz="2000" dirty="0">
              <a:solidFill>
                <a:srgbClr val="000000"/>
              </a:solidFill>
              <a:latin typeface="Candara" pitchFamily="34" charset="0"/>
            </a:endParaRPr>
          </a:p>
          <a:p>
            <a:pPr algn="ctr" eaLnBrk="0" hangingPunct="0"/>
            <a:r>
              <a:rPr lang="en-US" sz="2000" dirty="0">
                <a:solidFill>
                  <a:srgbClr val="000000"/>
                </a:solidFill>
                <a:latin typeface="Candara" pitchFamily="34" charset="0"/>
              </a:rPr>
              <a:t>{release = 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a:lstStyle/>
          <a:p>
            <a:pPr eaLnBrk="1" hangingPunct="1"/>
            <a:r>
              <a:rPr lang="en-US" sz="1300" dirty="0"/>
              <a:t>4.2: UML Extension Mechanisms </a:t>
            </a:r>
            <a:br>
              <a:rPr lang="en-US" sz="1200" dirty="0"/>
            </a:br>
            <a:r>
              <a:rPr lang="en-US" dirty="0"/>
              <a:t>Stereotypes Features</a:t>
            </a:r>
          </a:p>
        </p:txBody>
      </p:sp>
      <p:sp>
        <p:nvSpPr>
          <p:cNvPr id="21506" name="Rectangle 3"/>
          <p:cNvSpPr>
            <a:spLocks noGrp="1"/>
          </p:cNvSpPr>
          <p:nvPr>
            <p:ph idx="1"/>
          </p:nvPr>
        </p:nvSpPr>
        <p:spPr/>
        <p:txBody>
          <a:bodyPr/>
          <a:lstStyle/>
          <a:p>
            <a:pPr eaLnBrk="1" hangingPunct="1"/>
            <a:r>
              <a:rPr lang="en-US"/>
              <a:t>Stereotypes:</a:t>
            </a:r>
          </a:p>
          <a:p>
            <a:pPr lvl="1" eaLnBrk="1" hangingPunct="1"/>
            <a:r>
              <a:rPr lang="en-US"/>
              <a:t>Stereotypes extend the vocabulary of UML to allow for creation of new kinds of building blocks.</a:t>
            </a:r>
          </a:p>
          <a:p>
            <a:pPr lvl="1" eaLnBrk="1" hangingPunct="1"/>
            <a:r>
              <a:rPr lang="en-US"/>
              <a:t>Stereotypes use existing UML elements.</a:t>
            </a:r>
          </a:p>
          <a:p>
            <a:pPr lvl="1" eaLnBrk="1" hangingPunct="1"/>
            <a:r>
              <a:rPr lang="en-US"/>
              <a:t>They exist either as predefined or user defined stereotypes.</a:t>
            </a:r>
          </a:p>
          <a:p>
            <a:pPr lvl="1" eaLnBrk="1" hangingPunct="1"/>
            <a:r>
              <a:rPr lang="en-US"/>
              <a:t>For example:</a:t>
            </a:r>
          </a:p>
        </p:txBody>
      </p:sp>
      <p:pic>
        <p:nvPicPr>
          <p:cNvPr id="21508" name="Picture 4"/>
          <p:cNvPicPr>
            <a:picLocks noChangeAspect="1" noChangeArrowheads="1"/>
          </p:cNvPicPr>
          <p:nvPr/>
        </p:nvPicPr>
        <p:blipFill>
          <a:blip r:embed="rId3"/>
          <a:srcRect/>
          <a:stretch>
            <a:fillRect/>
          </a:stretch>
        </p:blipFill>
        <p:spPr bwMode="auto">
          <a:xfrm>
            <a:off x="1220390" y="3771900"/>
            <a:ext cx="2589610" cy="2060099"/>
          </a:xfrm>
          <a:prstGeom prst="rect">
            <a:avLst/>
          </a:prstGeom>
          <a:noFill/>
          <a:ln w="28575">
            <a:noFill/>
            <a:miter lim="800000"/>
            <a:headEnd/>
            <a:tailEnd/>
          </a:ln>
        </p:spPr>
      </p:pic>
      <p:pic>
        <p:nvPicPr>
          <p:cNvPr id="21509" name="Picture 5"/>
          <p:cNvPicPr>
            <a:picLocks noChangeAspect="1" noChangeArrowheads="1"/>
          </p:cNvPicPr>
          <p:nvPr/>
        </p:nvPicPr>
        <p:blipFill>
          <a:blip r:embed="rId4"/>
          <a:srcRect/>
          <a:stretch>
            <a:fillRect/>
          </a:stretch>
        </p:blipFill>
        <p:spPr bwMode="auto">
          <a:xfrm>
            <a:off x="4038599" y="3771900"/>
            <a:ext cx="2471057" cy="2079014"/>
          </a:xfrm>
          <a:prstGeom prst="rect">
            <a:avLst/>
          </a:prstGeom>
          <a:noFill/>
          <a:ln w="2857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903370-E8D5-4B8A-922C-B75F808EE114}"/>
</file>

<file path=customXml/itemProps2.xml><?xml version="1.0" encoding="utf-8"?>
<ds:datastoreItem xmlns:ds="http://schemas.openxmlformats.org/officeDocument/2006/customXml" ds:itemID="{E73C48B7-9D70-4A9D-9377-DF06B9F2DB0C}"/>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2816</TotalTime>
  <Words>1050</Words>
  <Application>Microsoft Office PowerPoint</Application>
  <PresentationFormat>On-screen Show (4:3)</PresentationFormat>
  <Paragraphs>126</Paragraphs>
  <Slides>12</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Candara</vt:lpstr>
      <vt:lpstr>Arial</vt:lpstr>
      <vt:lpstr>Calibri</vt:lpstr>
      <vt:lpstr>Wingdings</vt:lpstr>
      <vt:lpstr>Verdana</vt:lpstr>
      <vt:lpstr>Capgemini 2017_Cover slides</vt:lpstr>
      <vt:lpstr>think-cell Slide</vt:lpstr>
      <vt:lpstr>PowerPoint Presentation</vt:lpstr>
      <vt:lpstr>Lesson Objectives</vt:lpstr>
      <vt:lpstr>4.0: General and Extension Mechanisms Overview</vt:lpstr>
      <vt:lpstr>4.1: UML General Mechanisms Features</vt:lpstr>
      <vt:lpstr>4.2: UML Extension Mechanisms Features</vt:lpstr>
      <vt:lpstr>4.2: UML Extension Mechanisms  Constraints - Features</vt:lpstr>
      <vt:lpstr>4.2: UML Extension Mechanisms  Examples</vt:lpstr>
      <vt:lpstr>4.2: UML Extension Mechanisms Tagged Values - Features</vt:lpstr>
      <vt:lpstr>4.2: UML Extension Mechanisms  Stereotypes Features</vt:lpstr>
      <vt:lpstr>4.2: UML Extension Mechanisms  Examples</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150</cp:revision>
  <dcterms:created xsi:type="dcterms:W3CDTF">2012-05-18T02:59:15Z</dcterms:created>
  <dcterms:modified xsi:type="dcterms:W3CDTF">2018-03-28T14:20:45Z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