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40"/>
  </p:notesMasterIdLst>
  <p:handoutMasterIdLst>
    <p:handoutMasterId r:id="rId41"/>
  </p:handoutMasterIdLst>
  <p:sldIdLst>
    <p:sldId id="257" r:id="rId6"/>
    <p:sldId id="564" r:id="rId7"/>
    <p:sldId id="565" r:id="rId8"/>
    <p:sldId id="569" r:id="rId9"/>
    <p:sldId id="287" r:id="rId10"/>
    <p:sldId id="452" r:id="rId11"/>
    <p:sldId id="413" r:id="rId12"/>
    <p:sldId id="570" r:id="rId13"/>
    <p:sldId id="571" r:id="rId14"/>
    <p:sldId id="572" r:id="rId15"/>
    <p:sldId id="532" r:id="rId16"/>
    <p:sldId id="573" r:id="rId17"/>
    <p:sldId id="534" r:id="rId18"/>
    <p:sldId id="579" r:id="rId19"/>
    <p:sldId id="574" r:id="rId20"/>
    <p:sldId id="536" r:id="rId21"/>
    <p:sldId id="580" r:id="rId22"/>
    <p:sldId id="575" r:id="rId23"/>
    <p:sldId id="576" r:id="rId24"/>
    <p:sldId id="539" r:id="rId25"/>
    <p:sldId id="577" r:id="rId26"/>
    <p:sldId id="578" r:id="rId27"/>
    <p:sldId id="581" r:id="rId28"/>
    <p:sldId id="542" r:id="rId29"/>
    <p:sldId id="582" r:id="rId30"/>
    <p:sldId id="543" r:id="rId31"/>
    <p:sldId id="583" r:id="rId32"/>
    <p:sldId id="584" r:id="rId33"/>
    <p:sldId id="546" r:id="rId34"/>
    <p:sldId id="545" r:id="rId35"/>
    <p:sldId id="566" r:id="rId36"/>
    <p:sldId id="567" r:id="rId37"/>
    <p:sldId id="568" r:id="rId38"/>
    <p:sldId id="55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84740" autoAdjust="0"/>
  </p:normalViewPr>
  <p:slideViewPr>
    <p:cSldViewPr>
      <p:cViewPr varScale="1">
        <p:scale>
          <a:sx n="63" d="100"/>
          <a:sy n="63" d="100"/>
        </p:scale>
        <p:origin x="1620" y="66"/>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8/9/2018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8/9/2018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601698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374984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anose="020B0604020202020204" pitchFamily="34" charset="0"/>
                <a:cs typeface="Arial" panose="020B0604020202020204" pitchFamily="34" charset="0"/>
              </a:rPr>
              <a:t>If you have an existing table </a:t>
            </a:r>
            <a:r>
              <a:rPr lang="en-US" sz="1200" dirty="0" err="1" smtClean="0">
                <a:solidFill>
                  <a:schemeClr val="bg1"/>
                </a:solidFill>
                <a:latin typeface="Arial" panose="020B0604020202020204" pitchFamily="34" charset="0"/>
                <a:cs typeface="Arial" panose="020B0604020202020204" pitchFamily="34" charset="0"/>
              </a:rPr>
              <a:t>old_table</a:t>
            </a:r>
            <a:r>
              <a:rPr lang="en-US" sz="1200" dirty="0" smtClean="0">
                <a:solidFill>
                  <a:schemeClr val="bg1"/>
                </a:solidFill>
                <a:latin typeface="Arial" panose="020B0604020202020204" pitchFamily="34" charset="0"/>
                <a:cs typeface="Arial" panose="020B0604020202020204" pitchFamily="34" charset="0"/>
              </a:rPr>
              <a:t>, you can create another table </a:t>
            </a:r>
            <a:r>
              <a:rPr lang="en-US" sz="1200" dirty="0" err="1" smtClean="0">
                <a:solidFill>
                  <a:schemeClr val="bg1"/>
                </a:solidFill>
                <a:latin typeface="Arial" panose="020B0604020202020204" pitchFamily="34" charset="0"/>
                <a:cs typeface="Arial" panose="020B0604020202020204" pitchFamily="34" charset="0"/>
              </a:rPr>
              <a:t>new_table</a:t>
            </a:r>
            <a:r>
              <a:rPr lang="en-US" sz="1200" dirty="0" smtClean="0">
                <a:solidFill>
                  <a:schemeClr val="bg1"/>
                </a:solidFill>
                <a:latin typeface="Arial" panose="020B0604020202020204" pitchFamily="34" charset="0"/>
                <a:cs typeface="Arial" panose="020B0604020202020204" pitchFamily="34" charset="0"/>
              </a:rPr>
              <a:t> that has the same structure but is empty, and then replace the existing table with the empty one as follows </a:t>
            </a:r>
            <a:r>
              <a:rPr lang="en-US" sz="1200" b="1" dirty="0" smtClean="0">
                <a:solidFill>
                  <a:schemeClr val="bg1"/>
                </a:solidFill>
                <a:latin typeface="Arial" panose="020B0604020202020204" pitchFamily="34" charset="0"/>
                <a:cs typeface="Arial" panose="020B0604020202020204" pitchFamily="34" charset="0"/>
              </a:rPr>
              <a:t>(assuming that </a:t>
            </a:r>
            <a:r>
              <a:rPr lang="en-US" sz="1200" b="1" dirty="0" err="1" smtClean="0">
                <a:solidFill>
                  <a:schemeClr val="bg1"/>
                </a:solidFill>
                <a:latin typeface="Arial" panose="020B0604020202020204" pitchFamily="34" charset="0"/>
                <a:cs typeface="Arial" panose="020B0604020202020204" pitchFamily="34" charset="0"/>
              </a:rPr>
              <a:t>backup_table</a:t>
            </a:r>
            <a:r>
              <a:rPr lang="en-US" sz="1200" b="1" dirty="0" smtClean="0">
                <a:solidFill>
                  <a:schemeClr val="bg1"/>
                </a:solidFill>
                <a:latin typeface="Arial" panose="020B0604020202020204" pitchFamily="34" charset="0"/>
                <a:cs typeface="Arial" panose="020B0604020202020204" pitchFamily="34" charset="0"/>
              </a:rPr>
              <a:t> does not already exist)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82108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31798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249582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dirty="0"/>
          </a:p>
        </p:txBody>
      </p:sp>
    </p:spTree>
    <p:extLst>
      <p:ext uri="{BB962C8B-B14F-4D97-AF65-F5344CB8AC3E}">
        <p14:creationId xmlns:p14="http://schemas.microsoft.com/office/powerpoint/2010/main" val="372426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Important Information</a:t>
            </a:r>
          </a:p>
          <a:p>
            <a:pPr lvl="1">
              <a:spcBef>
                <a:spcPts val="0"/>
              </a:spcBef>
              <a:buFont typeface="Arial" panose="020B0604020202020204" pitchFamily="34" charset="0"/>
              <a:buChar char="•"/>
            </a:pPr>
            <a:r>
              <a:rPr lang="en-US" sz="2000" dirty="0" smtClean="0">
                <a:solidFill>
                  <a:schemeClr val="bg1"/>
                </a:solidFill>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 .</a:t>
            </a:r>
          </a:p>
          <a:p>
            <a:pPr lvl="1">
              <a:spcBef>
                <a:spcPts val="0"/>
              </a:spcBef>
              <a:buFont typeface="Arial" panose="020B0604020202020204" pitchFamily="34" charset="0"/>
              <a:buChar char="•"/>
            </a:pPr>
            <a:r>
              <a:rPr lang="en-US" sz="2000" dirty="0" smtClean="0">
                <a:solidFill>
                  <a:schemeClr val="bg1"/>
                </a:solidFill>
                <a:latin typeface="Arial" panose="020B0604020202020204" pitchFamily="34" charset="0"/>
                <a:cs typeface="Arial" panose="020B0604020202020204" pitchFamily="34" charset="0"/>
              </a:rPr>
              <a:t>TRUNCATE is faster and does not use as much undo space as a DELETE.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1333857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822325" lvl="1" indent="-365125">
              <a:spcBef>
                <a:spcPts val="0"/>
              </a:spcBef>
            </a:pPr>
            <a:r>
              <a:rPr lang="en-US" sz="2000" dirty="0" smtClean="0">
                <a:solidFill>
                  <a:schemeClr val="bg1"/>
                </a:solidFill>
                <a:latin typeface="Arial" panose="020B0604020202020204" pitchFamily="34" charset="0"/>
                <a:cs typeface="Arial" panose="020B0604020202020204" pitchFamily="34" charset="0"/>
              </a:rPr>
              <a:t>Creating User jack with Password ‘pass@123’</a:t>
            </a:r>
          </a:p>
          <a:p>
            <a:pPr marL="800100" lvl="2" indent="0">
              <a:spcBef>
                <a:spcPts val="0"/>
              </a:spcBef>
              <a:spcAft>
                <a:spcPts val="0"/>
              </a:spcAft>
              <a:buNone/>
            </a:pPr>
            <a:r>
              <a:rPr lang="en-US" sz="2000" b="1" dirty="0" smtClean="0">
                <a:solidFill>
                  <a:schemeClr val="bg1"/>
                </a:solidFill>
                <a:latin typeface="Arial" panose="020B0604020202020204" pitchFamily="34" charset="0"/>
                <a:cs typeface="Arial" panose="020B0604020202020204" pitchFamily="34" charset="0"/>
              </a:rPr>
              <a:t>CREATE USER jack IDENTIFIED BY 'pass@123' ;</a:t>
            </a:r>
          </a:p>
          <a:p>
            <a:pPr marL="822325" lvl="1" indent="-365125">
              <a:spcBef>
                <a:spcPts val="0"/>
              </a:spcBef>
            </a:pPr>
            <a:r>
              <a:rPr lang="en-US" sz="2000" dirty="0" smtClean="0">
                <a:solidFill>
                  <a:schemeClr val="bg1"/>
                </a:solidFill>
                <a:latin typeface="Arial" panose="020B0604020202020204" pitchFamily="34" charset="0"/>
                <a:cs typeface="Arial" panose="020B0604020202020204" pitchFamily="34" charset="0"/>
              </a:rPr>
              <a:t>Granting Jack CREATE permission</a:t>
            </a:r>
          </a:p>
          <a:p>
            <a:pPr marL="800100" lvl="2" indent="0">
              <a:spcBef>
                <a:spcPts val="0"/>
              </a:spcBef>
              <a:spcAft>
                <a:spcPts val="0"/>
              </a:spcAft>
              <a:buNone/>
            </a:pPr>
            <a:r>
              <a:rPr lang="en-US" sz="2000" b="1" dirty="0" smtClean="0">
                <a:solidFill>
                  <a:schemeClr val="bg1"/>
                </a:solidFill>
                <a:latin typeface="Arial" panose="020B0604020202020204" pitchFamily="34" charset="0"/>
                <a:cs typeface="Arial" panose="020B0604020202020204" pitchFamily="34" charset="0"/>
              </a:rPr>
              <a:t>      GRANT CREATE ON *.* TO 'jack';</a:t>
            </a:r>
          </a:p>
          <a:p>
            <a:pPr marL="822325" lvl="1" indent="-365125">
              <a:spcBef>
                <a:spcPts val="0"/>
              </a:spcBef>
            </a:pPr>
            <a:r>
              <a:rPr lang="en-US" sz="2000" dirty="0" smtClean="0">
                <a:solidFill>
                  <a:schemeClr val="bg1"/>
                </a:solidFill>
                <a:latin typeface="Arial" panose="020B0604020202020204" pitchFamily="34" charset="0"/>
                <a:cs typeface="Arial" panose="020B0604020202020204" pitchFamily="34" charset="0"/>
              </a:rPr>
              <a:t>After Jack logs in using his credentials, let him CREATE a database</a:t>
            </a:r>
          </a:p>
          <a:p>
            <a:pPr marL="800100" lvl="2" indent="0">
              <a:spcBef>
                <a:spcPts val="0"/>
              </a:spcBef>
              <a:spcAft>
                <a:spcPts val="0"/>
              </a:spcAft>
              <a:buNone/>
            </a:pPr>
            <a:r>
              <a:rPr lang="en-US" sz="2000" b="1" dirty="0" smtClean="0">
                <a:solidFill>
                  <a:schemeClr val="bg1"/>
                </a:solidFill>
                <a:latin typeface="Arial" panose="020B0604020202020204" pitchFamily="34" charset="0"/>
                <a:cs typeface="Arial" panose="020B0604020202020204" pitchFamily="34" charset="0"/>
              </a:rPr>
              <a:t>CREATE Database </a:t>
            </a:r>
            <a:r>
              <a:rPr lang="en-US" sz="2000" b="1" dirty="0" err="1" smtClean="0">
                <a:solidFill>
                  <a:schemeClr val="bg1"/>
                </a:solidFill>
                <a:latin typeface="Arial" panose="020B0604020202020204" pitchFamily="34" charset="0"/>
                <a:cs typeface="Arial" panose="020B0604020202020204" pitchFamily="34" charset="0"/>
              </a:rPr>
              <a:t>TrainingFeedbackDBTemp</a:t>
            </a:r>
            <a:r>
              <a:rPr lang="en-US" sz="2000" b="1" dirty="0" smtClean="0">
                <a:solidFill>
                  <a:schemeClr val="bg1"/>
                </a:solidFill>
                <a:latin typeface="Arial" panose="020B0604020202020204" pitchFamily="34" charset="0"/>
                <a:cs typeface="Arial" panose="020B0604020202020204" pitchFamily="34" charset="0"/>
              </a:rPr>
              <a:t>;</a:t>
            </a: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dirty="0"/>
          </a:p>
        </p:txBody>
      </p:sp>
    </p:spTree>
    <p:extLst>
      <p:ext uri="{BB962C8B-B14F-4D97-AF65-F5344CB8AC3E}">
        <p14:creationId xmlns:p14="http://schemas.microsoft.com/office/powerpoint/2010/main" val="1363039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fontAlgn="base">
              <a:spcAft>
                <a:spcPct val="0"/>
              </a:spcAft>
              <a:buFont typeface="Arial" pitchFamily="34" charset="0"/>
              <a:buNone/>
            </a:pPr>
            <a:r>
              <a:rPr lang="en-US" b="1" u="sng" dirty="0" smtClean="0">
                <a:solidFill>
                  <a:schemeClr val="bg1"/>
                </a:solidFill>
                <a:latin typeface="Arial" panose="020B0604020202020204" pitchFamily="34" charset="0"/>
                <a:cs typeface="Arial" panose="020B0604020202020204" pitchFamily="34" charset="0"/>
              </a:rPr>
              <a:t>NOTE</a:t>
            </a:r>
          </a:p>
          <a:p>
            <a:pPr marL="285750" lvl="1" indent="-285750" fontAlgn="base">
              <a:spcAft>
                <a:spcPct val="0"/>
              </a:spcAft>
              <a:buFont typeface="Arial" pitchFamily="34" charset="0"/>
              <a:buChar char="•"/>
            </a:pPr>
            <a:r>
              <a:rPr lang="en-US" dirty="0" smtClean="0">
                <a:solidFill>
                  <a:schemeClr val="bg1"/>
                </a:solidFill>
                <a:latin typeface="Arial" panose="020B0604020202020204" pitchFamily="34" charset="0"/>
                <a:cs typeface="Arial" panose="020B0604020202020204" pitchFamily="34" charset="0"/>
              </a:rPr>
              <a:t>To use the first REVOKE syntax, you must have the GRANT OPTION privilege and you must have the privileges that you are revoking.</a:t>
            </a:r>
          </a:p>
          <a:p>
            <a:pPr marL="285750" lvl="1" indent="-285750" fontAlgn="base">
              <a:spcAft>
                <a:spcPct val="0"/>
              </a:spcAft>
              <a:buFont typeface="Arial" pitchFamily="34" charset="0"/>
              <a:buChar char="•"/>
            </a:pPr>
            <a:r>
              <a:rPr lang="en-US" dirty="0" smtClean="0">
                <a:solidFill>
                  <a:schemeClr val="bg1"/>
                </a:solidFill>
                <a:latin typeface="Arial" panose="020B0604020202020204" pitchFamily="34" charset="0"/>
                <a:cs typeface="Arial" panose="020B0604020202020204" pitchFamily="34" charset="0"/>
              </a:rPr>
              <a:t>REVOKE removes privileges, but does not drop table entries. To remove a user account entirely, use DROP USER or DELETE.</a:t>
            </a:r>
          </a:p>
          <a:p>
            <a:pPr marL="285750" lvl="1" indent="-285750" fontAlgn="base">
              <a:spcAft>
                <a:spcPct val="0"/>
              </a:spcAft>
              <a:buFont typeface="Arial" pitchFamily="34" charset="0"/>
              <a:buChar char="•"/>
            </a:pPr>
            <a:r>
              <a:rPr lang="en-US" dirty="0" smtClean="0">
                <a:solidFill>
                  <a:schemeClr val="bg1"/>
                </a:solidFill>
                <a:latin typeface="Arial" panose="020B0604020202020204" pitchFamily="34" charset="0"/>
                <a:cs typeface="Arial" panose="020B0604020202020204" pitchFamily="34" charset="0"/>
              </a:rPr>
              <a:t>You must create user first in order to grant or revoke privileges from them.</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75921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CREATE – Creates objects in the database</a:t>
            </a:r>
            <a:r>
              <a:rPr lang="en-US" dirty="0" smtClean="0"/>
              <a:t/>
            </a:r>
            <a:br>
              <a:rPr lang="en-US" dirty="0" smtClean="0"/>
            </a:br>
            <a:r>
              <a:rPr lang="en-US" sz="1200" b="0" i="0" kern="1200" dirty="0" smtClean="0">
                <a:solidFill>
                  <a:schemeClr val="tx1"/>
                </a:solidFill>
                <a:effectLst/>
                <a:latin typeface="+mn-lt"/>
                <a:ea typeface="+mn-ea"/>
                <a:cs typeface="+mn-cs"/>
              </a:rPr>
              <a:t>ALTER – Alters objects of the database</a:t>
            </a:r>
            <a:r>
              <a:rPr lang="en-US" dirty="0" smtClean="0"/>
              <a:t/>
            </a:r>
            <a:br>
              <a:rPr lang="en-US" dirty="0" smtClean="0"/>
            </a:br>
            <a:r>
              <a:rPr lang="en-US" sz="1200" b="0" i="0" kern="1200" dirty="0" smtClean="0">
                <a:solidFill>
                  <a:schemeClr val="tx1"/>
                </a:solidFill>
                <a:effectLst/>
                <a:latin typeface="+mn-lt"/>
                <a:ea typeface="+mn-ea"/>
                <a:cs typeface="+mn-cs"/>
              </a:rPr>
              <a:t>DROP – Deletes objects of the database</a:t>
            </a:r>
            <a:r>
              <a:rPr lang="en-US" dirty="0" smtClean="0"/>
              <a:t/>
            </a:r>
            <a:br>
              <a:rPr lang="en-US" dirty="0" smtClean="0"/>
            </a:br>
            <a:r>
              <a:rPr lang="en-US" sz="1200" b="0" i="0" kern="1200" dirty="0" smtClean="0">
                <a:solidFill>
                  <a:schemeClr val="tx1"/>
                </a:solidFill>
                <a:effectLst/>
                <a:latin typeface="+mn-lt"/>
                <a:ea typeface="+mn-ea"/>
                <a:cs typeface="+mn-cs"/>
              </a:rPr>
              <a:t>TRUNCATE – Deletes all records from a table and resets table identity to initial value.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313104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0071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72963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create a Database with name </a:t>
            </a:r>
            <a:r>
              <a:rPr lang="en-US" dirty="0" err="1" smtClean="0">
                <a:solidFill>
                  <a:schemeClr val="bg1"/>
                </a:solidFill>
                <a:latin typeface="Arial" panose="020B0604020202020204" pitchFamily="34" charset="0"/>
                <a:cs typeface="Arial" panose="020B0604020202020204" pitchFamily="34" charset="0"/>
              </a:rPr>
              <a:t>ABCTradersPMSDB</a:t>
            </a: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30950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smtClean="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smtClean="0">
                <a:solidFill>
                  <a:schemeClr val="bg1"/>
                </a:solidFill>
                <a:latin typeface="Arial" panose="020B0604020202020204" pitchFamily="34" charset="0"/>
                <a:cs typeface="Arial" panose="020B0604020202020204" pitchFamily="34" charset="0"/>
              </a:rPr>
              <a:t>Tim needs to be told about the best practices which we will follow while naming database or database objects</a:t>
            </a:r>
            <a:r>
              <a:rPr lang="en-US" sz="1200" dirty="0" smtClean="0">
                <a:solidFill>
                  <a:schemeClr val="bg1"/>
                </a:solidFill>
                <a:latin typeface="Arial" panose="020B0604020202020204" pitchFamily="34" charset="0"/>
                <a:cs typeface="Arial" panose="020B0604020202020204" pitchFamily="34" charset="0"/>
              </a:rPr>
              <a:t>.  </a:t>
            </a:r>
          </a:p>
          <a:p>
            <a:pPr indent="-365760">
              <a:spcBef>
                <a:spcPts val="0"/>
              </a:spcBef>
            </a:pPr>
            <a:endParaRPr lang="en-US" sz="2000" b="1" u="sng" dirty="0" smtClean="0">
              <a:solidFill>
                <a:schemeClr val="bg1"/>
              </a:solidFill>
              <a:latin typeface="Arial" panose="020B0604020202020204" pitchFamily="34" charset="0"/>
              <a:cs typeface="Arial" panose="020B0604020202020204" pitchFamily="34" charset="0"/>
            </a:endParaRPr>
          </a:p>
          <a:p>
            <a:pPr indent="-365760">
              <a:spcBef>
                <a:spcPts val="0"/>
              </a:spcBef>
            </a:pPr>
            <a:endParaRPr lang="en-US" sz="2000" b="1" u="sng" dirty="0" smtClean="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create a Database with name </a:t>
            </a:r>
            <a:r>
              <a:rPr lang="en-US" dirty="0" err="1" smtClean="0">
                <a:solidFill>
                  <a:schemeClr val="bg1"/>
                </a:solidFill>
                <a:latin typeface="Arial" panose="020B0604020202020204" pitchFamily="34" charset="0"/>
                <a:cs typeface="Arial" panose="020B0604020202020204" pitchFamily="34" charset="0"/>
              </a:rPr>
              <a:t>ABCTradersPMSDB</a:t>
            </a: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2252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create a Database with name </a:t>
            </a:r>
            <a:r>
              <a:rPr lang="en-US" dirty="0" err="1" smtClean="0">
                <a:solidFill>
                  <a:schemeClr val="bg1"/>
                </a:solidFill>
                <a:latin typeface="Arial" panose="020B0604020202020204" pitchFamily="34" charset="0"/>
                <a:cs typeface="Arial" panose="020B0604020202020204" pitchFamily="34" charset="0"/>
              </a:rPr>
              <a:t>ABCTradersPMSDB</a:t>
            </a: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3057908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33263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2735203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Slide Design Guidelines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the </a:t>
            </a:r>
            <a:r>
              <a:rPr lang="en-US" sz="1800" b="1" dirty="0" smtClean="0">
                <a:solidFill>
                  <a:schemeClr val="tx2"/>
                </a:solidFill>
              </a:rPr>
              <a:t>5</a:t>
            </a:r>
            <a:r>
              <a:rPr lang="en-US" sz="1800" dirty="0" smtClean="0">
                <a:solidFill>
                  <a:schemeClr val="tx2"/>
                </a:solidFill>
              </a:rPr>
              <a:t> </a:t>
            </a:r>
            <a:r>
              <a:rPr lang="en-US" sz="1800" b="1" dirty="0" smtClean="0">
                <a:solidFill>
                  <a:schemeClr val="tx2"/>
                </a:solidFill>
              </a:rPr>
              <a:t>slide design principles</a:t>
            </a:r>
            <a:r>
              <a:rPr lang="en-US" sz="1800" dirty="0" smtClean="0">
                <a:solidFill>
                  <a:schemeClr val="tx2"/>
                </a:solidFill>
              </a:rPr>
              <a:t> from the</a:t>
            </a:r>
            <a:r>
              <a:rPr lang="en-US" sz="1800" baseline="0" dirty="0" smtClean="0">
                <a:solidFill>
                  <a:schemeClr val="tx2"/>
                </a:solidFill>
              </a:rPr>
              <a:t> video </a:t>
            </a:r>
            <a:r>
              <a:rPr lang="en-US" sz="1800" b="0" i="1" kern="1200" dirty="0" smtClean="0">
                <a:solidFill>
                  <a:srgbClr val="0070C0"/>
                </a:solidFill>
                <a:effectLst/>
                <a:latin typeface="+mn-lt"/>
                <a:ea typeface="+mn-ea"/>
                <a:cs typeface="+mn-cs"/>
              </a:rPr>
              <a:t>How to avoid death By PowerPoint  </a:t>
            </a:r>
            <a:r>
              <a:rPr lang="en-US" sz="1800" baseline="0" dirty="0" smtClean="0">
                <a:solidFill>
                  <a:schemeClr val="tx2"/>
                </a:solidFill>
              </a:rPr>
              <a:t>or refer to job aid</a:t>
            </a:r>
          </a:p>
          <a:p>
            <a:pPr marL="285750" lvl="0" indent="-285750">
              <a:buFont typeface="Arial" panose="020B0604020202020204" pitchFamily="34" charset="0"/>
              <a:buChar char="•"/>
            </a:pPr>
            <a:r>
              <a:rPr lang="en-US" sz="1800" baseline="0" dirty="0" smtClean="0">
                <a:solidFill>
                  <a:schemeClr val="tx2"/>
                </a:solidFill>
              </a:rPr>
              <a:t>Adhere to </a:t>
            </a:r>
            <a:r>
              <a:rPr lang="en-US" sz="1800" b="1" baseline="0" dirty="0" smtClean="0">
                <a:solidFill>
                  <a:schemeClr val="tx2"/>
                </a:solidFill>
              </a:rPr>
              <a:t>LCD ABC model </a:t>
            </a:r>
            <a:r>
              <a:rPr lang="en-US" sz="1800" baseline="0" dirty="0" smtClean="0">
                <a:solidFill>
                  <a:schemeClr val="tx2"/>
                </a:solidFill>
              </a:rPr>
              <a:t>for training slides</a:t>
            </a:r>
          </a:p>
          <a:p>
            <a:pPr marL="285750" lvl="0" indent="-285750">
              <a:buFont typeface="Arial" panose="020B0604020202020204" pitchFamily="34" charset="0"/>
              <a:buChar char="•"/>
            </a:pPr>
            <a:r>
              <a:rPr lang="en-US" sz="1800" baseline="0" dirty="0" smtClean="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smtClean="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smtClean="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71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A5AB-402B-4B57-BAD0-22A4EF7606EB}"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93414642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42140220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8484515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Generate interest</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5792084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7171294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95876857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28306828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864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ags" Target="../tags/tag2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93743" y="2895600"/>
            <a:ext cx="8284633" cy="1015663"/>
          </a:xfrm>
        </p:spPr>
        <p:txBody>
          <a:bodyPr/>
          <a:lstStyle/>
          <a:p>
            <a:r>
              <a:rPr lang="en-US" sz="2800" dirty="0">
                <a:solidFill>
                  <a:schemeClr val="bg1"/>
                </a:solidFill>
                <a:latin typeface="Arial Rounded MT Bold" panose="020F0704030504030204" pitchFamily="34" charset="0"/>
                <a:cs typeface="Arial" pitchFamily="34" charset="0"/>
              </a:rPr>
              <a:t>ANSI SQL</a:t>
            </a:r>
          </a:p>
          <a:p>
            <a:endParaRPr lang="en-US" dirty="0"/>
          </a:p>
        </p:txBody>
      </p:sp>
      <p:sp>
        <p:nvSpPr>
          <p:cNvPr id="4" name="Text Placeholder 3"/>
          <p:cNvSpPr>
            <a:spLocks noGrp="1"/>
          </p:cNvSpPr>
          <p:nvPr>
            <p:ph type="body" sz="quarter" idx="15"/>
          </p:nvPr>
        </p:nvSpPr>
        <p:spPr>
          <a:xfrm>
            <a:off x="595606" y="3744912"/>
            <a:ext cx="7880905" cy="446088"/>
          </a:xfrm>
        </p:spPr>
        <p:txBody>
          <a:bodyPr/>
          <a:lstStyle/>
          <a:p>
            <a:r>
              <a:rPr lang="en-US" sz="2000" dirty="0" smtClean="0">
                <a:solidFill>
                  <a:schemeClr val="bg1"/>
                </a:solidFill>
                <a:latin typeface="Arial Rounded MT Bold" panose="020F0704030504030204" pitchFamily="34" charset="0"/>
              </a:rPr>
              <a:t>Data Definition Language (DDL) Statements</a:t>
            </a:r>
            <a:endParaRPr lang="en-US" sz="2000" dirty="0">
              <a:solidFill>
                <a:schemeClr val="bg1"/>
              </a:solidFill>
              <a:latin typeface="Arial Rounded MT Bold" panose="020F0704030504030204" pitchFamily="34"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491490" lvl="2" indent="0" defTabSz="914400">
              <a:spcBef>
                <a:spcPts val="0"/>
              </a:spcBef>
              <a:buNone/>
              <a:defRPr/>
            </a:pPr>
            <a:r>
              <a:rPr lang="en-US" dirty="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smtClean="0">
                <a:solidFill>
                  <a:schemeClr val="bg1"/>
                </a:solidFill>
                <a:latin typeface="Arial" panose="020B0604020202020204" pitchFamily="34" charset="0"/>
                <a:cs typeface="Arial" panose="020B0604020202020204" pitchFamily="34" charset="0"/>
              </a:rPr>
              <a:t>Best </a:t>
            </a:r>
            <a:r>
              <a:rPr lang="en-US" sz="2200" dirty="0">
                <a:solidFill>
                  <a:schemeClr val="bg1"/>
                </a:solidFill>
                <a:latin typeface="Arial" panose="020B0604020202020204" pitchFamily="34" charset="0"/>
                <a:cs typeface="Arial" panose="020B0604020202020204" pitchFamily="34" charset="0"/>
              </a:rPr>
              <a:t>practices </a:t>
            </a:r>
            <a:r>
              <a:rPr lang="en-US" sz="2200" dirty="0" smtClean="0">
                <a:solidFill>
                  <a:schemeClr val="bg1"/>
                </a:solidFill>
                <a:latin typeface="Arial" panose="020B0604020202020204" pitchFamily="34" charset="0"/>
                <a:cs typeface="Arial" panose="020B0604020202020204" pitchFamily="34" charset="0"/>
              </a:rPr>
              <a:t>to follow </a:t>
            </a:r>
            <a:r>
              <a:rPr lang="en-US" sz="2200" dirty="0">
                <a:solidFill>
                  <a:schemeClr val="bg1"/>
                </a:solidFill>
                <a:latin typeface="Arial" panose="020B0604020202020204" pitchFamily="34" charset="0"/>
                <a:cs typeface="Arial" panose="020B0604020202020204" pitchFamily="34" charset="0"/>
              </a:rPr>
              <a:t>while naming database or database </a:t>
            </a:r>
            <a:r>
              <a:rPr lang="en-US" sz="2200" dirty="0" smtClean="0">
                <a:solidFill>
                  <a:schemeClr val="bg1"/>
                </a:solidFill>
                <a:latin typeface="Arial" panose="020B0604020202020204" pitchFamily="34" charset="0"/>
                <a:cs typeface="Arial" panose="020B0604020202020204" pitchFamily="34" charset="0"/>
              </a:rPr>
              <a:t>objects:</a:t>
            </a:r>
          </a:p>
          <a:p>
            <a:pPr>
              <a:spcBef>
                <a:spcPts val="0"/>
              </a:spcBef>
            </a:pPr>
            <a:r>
              <a:rPr lang="en-US" sz="2200" dirty="0" smtClean="0">
                <a:solidFill>
                  <a:schemeClr val="bg1"/>
                </a:solidFill>
                <a:latin typeface="Arial" panose="020B0604020202020204" pitchFamily="34" charset="0"/>
                <a:cs typeface="Arial" panose="020B0604020202020204" pitchFamily="34" charset="0"/>
              </a:rPr>
              <a:t>Use plain English </a:t>
            </a:r>
            <a:r>
              <a:rPr lang="en-US" sz="2000" dirty="0" smtClean="0">
                <a:solidFill>
                  <a:schemeClr val="accent6"/>
                </a:solidFill>
                <a:latin typeface="Arial" panose="020B0604020202020204" pitchFamily="34" charset="0"/>
                <a:cs typeface="Arial" panose="020B0604020202020204" pitchFamily="34" charset="0"/>
              </a:rPr>
              <a:t>e.g.</a:t>
            </a:r>
            <a:r>
              <a:rPr lang="en-US" sz="2000" dirty="0" smtClean="0">
                <a:solidFill>
                  <a:schemeClr val="accent6"/>
                </a:solidFill>
                <a:ea typeface="Times New Roman"/>
                <a:cs typeface="Mangal"/>
              </a:rPr>
              <a:t> XDSFFBUS (Bad name)</a:t>
            </a:r>
            <a:endParaRPr lang="en-US" sz="2000" dirty="0" smtClean="0">
              <a:solidFill>
                <a:schemeClr val="accent6"/>
              </a:solidFill>
              <a:latin typeface="Arial" panose="020B0604020202020204" pitchFamily="34" charset="0"/>
              <a:cs typeface="Arial" panose="020B0604020202020204" pitchFamily="34" charset="0"/>
            </a:endParaRPr>
          </a:p>
          <a:p>
            <a:pPr>
              <a:spcBef>
                <a:spcPts val="0"/>
              </a:spcBef>
            </a:pPr>
            <a:r>
              <a:rPr lang="en-US" sz="2200" dirty="0">
                <a:solidFill>
                  <a:schemeClr val="bg1"/>
                </a:solidFill>
                <a:latin typeface="Arial" panose="020B0604020202020204" pitchFamily="34" charset="0"/>
                <a:cs typeface="Arial" panose="020B0604020202020204" pitchFamily="34" charset="0"/>
              </a:rPr>
              <a:t>Include an indication of the object type in the </a:t>
            </a:r>
            <a:r>
              <a:rPr lang="en-US" sz="2200" dirty="0" smtClean="0">
                <a:solidFill>
                  <a:schemeClr val="bg1"/>
                </a:solidFill>
                <a:latin typeface="Arial" panose="020B0604020202020204" pitchFamily="34" charset="0"/>
                <a:cs typeface="Arial" panose="020B0604020202020204" pitchFamily="34" charset="0"/>
              </a:rPr>
              <a:t>name </a:t>
            </a:r>
            <a:r>
              <a:rPr lang="en-US" sz="2000" dirty="0">
                <a:solidFill>
                  <a:schemeClr val="accent6"/>
                </a:solidFill>
                <a:latin typeface="Arial" panose="020B0604020202020204" pitchFamily="34" charset="0"/>
                <a:cs typeface="Arial" panose="020B0604020202020204" pitchFamily="34" charset="0"/>
              </a:rPr>
              <a:t>e.g. </a:t>
            </a:r>
            <a:r>
              <a:rPr lang="en-US" sz="2000" dirty="0" err="1" smtClean="0">
                <a:solidFill>
                  <a:schemeClr val="accent6"/>
                </a:solidFill>
                <a:latin typeface="Arial" panose="020B0604020202020204" pitchFamily="34" charset="0"/>
                <a:cs typeface="Arial" panose="020B0604020202020204" pitchFamily="34" charset="0"/>
              </a:rPr>
              <a:t>TrainingDB</a:t>
            </a:r>
            <a:endParaRPr lang="en-US" sz="2000" dirty="0">
              <a:solidFill>
                <a:schemeClr val="accent6"/>
              </a:solidFill>
              <a:latin typeface="Arial" panose="020B0604020202020204" pitchFamily="34" charset="0"/>
              <a:cs typeface="Arial" panose="020B0604020202020204" pitchFamily="34" charset="0"/>
            </a:endParaRPr>
          </a:p>
          <a:p>
            <a:pPr>
              <a:spcBef>
                <a:spcPts val="0"/>
              </a:spcBef>
            </a:pPr>
            <a:r>
              <a:rPr lang="en-US" sz="2200" dirty="0" smtClean="0">
                <a:solidFill>
                  <a:schemeClr val="bg1"/>
                </a:solidFill>
                <a:latin typeface="Arial" panose="020B0604020202020204" pitchFamily="34" charset="0"/>
                <a:cs typeface="Arial" panose="020B0604020202020204" pitchFamily="34" charset="0"/>
              </a:rPr>
              <a:t>Avoid </a:t>
            </a:r>
            <a:r>
              <a:rPr lang="en-US" sz="2200" dirty="0">
                <a:solidFill>
                  <a:schemeClr val="bg1"/>
                </a:solidFill>
                <a:latin typeface="Arial" panose="020B0604020202020204" pitchFamily="34" charset="0"/>
                <a:cs typeface="Arial" panose="020B0604020202020204" pitchFamily="34" charset="0"/>
              </a:rPr>
              <a:t>using </a:t>
            </a:r>
            <a:r>
              <a:rPr lang="en-US" sz="2200" dirty="0" smtClean="0">
                <a:solidFill>
                  <a:schemeClr val="bg1"/>
                </a:solidFill>
                <a:latin typeface="Arial" panose="020B0604020202020204" pitchFamily="34" charset="0"/>
                <a:cs typeface="Arial" panose="020B0604020202020204" pitchFamily="34" charset="0"/>
              </a:rPr>
              <a:t>spaces </a:t>
            </a:r>
            <a:r>
              <a:rPr lang="en-US" sz="2000" dirty="0">
                <a:solidFill>
                  <a:schemeClr val="accent6"/>
                </a:solidFill>
                <a:ea typeface="Times New Roman"/>
                <a:cs typeface="Mangal"/>
              </a:rPr>
              <a:t>e.g. Feedback System</a:t>
            </a:r>
          </a:p>
          <a:p>
            <a:pPr>
              <a:spcBef>
                <a:spcPts val="0"/>
              </a:spcBef>
            </a:pPr>
            <a:r>
              <a:rPr lang="en-US" sz="2200" dirty="0">
                <a:solidFill>
                  <a:schemeClr val="bg1"/>
                </a:solidFill>
                <a:latin typeface="Arial" panose="020B0604020202020204" pitchFamily="34" charset="0"/>
                <a:cs typeface="Arial" panose="020B0604020202020204" pitchFamily="34" charset="0"/>
              </a:rPr>
              <a:t>Avoid names that will become </a:t>
            </a:r>
            <a:r>
              <a:rPr lang="en-US" sz="2200" dirty="0" smtClean="0">
                <a:solidFill>
                  <a:schemeClr val="bg1"/>
                </a:solidFill>
                <a:latin typeface="Arial" panose="020B0604020202020204" pitchFamily="34" charset="0"/>
                <a:cs typeface="Arial" panose="020B0604020202020204" pitchFamily="34" charset="0"/>
              </a:rPr>
              <a:t>outdated </a:t>
            </a:r>
            <a:r>
              <a:rPr lang="en-US" sz="2000" dirty="0">
                <a:solidFill>
                  <a:schemeClr val="accent6"/>
                </a:solidFill>
                <a:ea typeface="Times New Roman"/>
                <a:cs typeface="Mangal"/>
              </a:rPr>
              <a:t>e.g. Training 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special </a:t>
            </a:r>
            <a:r>
              <a:rPr lang="en-US" sz="2200" dirty="0" smtClean="0">
                <a:solidFill>
                  <a:schemeClr val="bg1"/>
                </a:solidFill>
                <a:latin typeface="Arial" panose="020B0604020202020204" pitchFamily="34" charset="0"/>
                <a:cs typeface="Arial" panose="020B0604020202020204" pitchFamily="34" charset="0"/>
              </a:rPr>
              <a:t>characters/symbols </a:t>
            </a:r>
            <a:r>
              <a:rPr lang="en-US" sz="2000" dirty="0">
                <a:solidFill>
                  <a:schemeClr val="accent6"/>
                </a:solidFill>
                <a:ea typeface="Times New Roman"/>
                <a:cs typeface="Mangal"/>
              </a:rPr>
              <a:t>e.g. Training@2018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numbers in </a:t>
            </a:r>
            <a:r>
              <a:rPr lang="en-US" sz="2200" dirty="0" smtClean="0">
                <a:solidFill>
                  <a:schemeClr val="bg1"/>
                </a:solidFill>
                <a:latin typeface="Arial" panose="020B0604020202020204" pitchFamily="34" charset="0"/>
                <a:cs typeface="Arial" panose="020B0604020202020204" pitchFamily="34" charset="0"/>
              </a:rPr>
              <a:t>names </a:t>
            </a:r>
            <a:r>
              <a:rPr lang="en-US" sz="2000" dirty="0">
                <a:solidFill>
                  <a:schemeClr val="accent6"/>
                </a:solidFill>
                <a:ea typeface="Times New Roman"/>
                <a:cs typeface="Mangal"/>
              </a:rPr>
              <a:t>e.g. Training007</a:t>
            </a:r>
          </a:p>
          <a:p>
            <a:pPr>
              <a:spcBef>
                <a:spcPts val="0"/>
              </a:spcBef>
            </a:pPr>
            <a:endParaRPr lang="en-US" sz="2200" dirty="0" smtClean="0">
              <a:solidFill>
                <a:schemeClr val="bg1"/>
              </a:solidFill>
              <a:latin typeface="Arial" panose="020B0604020202020204" pitchFamily="34" charset="0"/>
              <a:cs typeface="Arial" panose="020B0604020202020204" pitchFamily="34" charset="0"/>
            </a:endParaRPr>
          </a:p>
          <a:p>
            <a:pPr marL="0" indent="0">
              <a:buNone/>
            </a:pPr>
            <a:r>
              <a:rPr lang="en-US" sz="1800" b="1" dirty="0">
                <a:solidFill>
                  <a:schemeClr val="bg1"/>
                </a:solidFill>
                <a:latin typeface="Arial" panose="020B0604020202020204" pitchFamily="34" charset="0"/>
                <a:cs typeface="Arial" panose="020B0604020202020204" pitchFamily="34" charset="0"/>
              </a:rPr>
              <a:t>	</a:t>
            </a: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87596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228600" y="838200"/>
            <a:ext cx="8382000" cy="4946650"/>
          </a:xfrm>
        </p:spPr>
        <p:txBody>
          <a:bodyPr/>
          <a:lstStyle/>
          <a:p>
            <a:pPr lvl="1">
              <a:spcBef>
                <a:spcPts val="0"/>
              </a:spcBef>
              <a:buFont typeface="Arial" panose="020B0604020202020204" pitchFamily="34" charset="0"/>
              <a:buChar char="•"/>
            </a:pPr>
            <a:r>
              <a:rPr lang="en-IN" sz="2000" dirty="0" smtClean="0">
                <a:solidFill>
                  <a:schemeClr val="bg1"/>
                </a:solidFill>
                <a:latin typeface="Arial" panose="020B0604020202020204" pitchFamily="34" charset="0"/>
                <a:cs typeface="Arial" panose="020B0604020202020204" pitchFamily="34" charset="0"/>
              </a:rPr>
              <a:t>This </a:t>
            </a:r>
            <a:r>
              <a:rPr lang="en-IN" sz="2000" dirty="0">
                <a:solidFill>
                  <a:schemeClr val="bg1"/>
                </a:solidFill>
                <a:latin typeface="Arial" panose="020B0604020202020204" pitchFamily="34" charset="0"/>
                <a:cs typeface="Arial" panose="020B0604020202020204" pitchFamily="34" charset="0"/>
              </a:rPr>
              <a:t>command is used to create database which is the primary part of any database system.</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Database will hold various database objects, for example, table, views etc.</a:t>
            </a:r>
          </a:p>
          <a:p>
            <a:pPr marL="0" indent="-365760">
              <a:spcBef>
                <a:spcPts val="0"/>
              </a:spcBef>
            </a:pPr>
            <a:endParaRPr lang="en-IN"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IN"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 	</a:t>
            </a:r>
          </a:p>
          <a:p>
            <a:pPr marL="0" indent="0">
              <a:buNone/>
            </a:pPr>
            <a:endParaRPr lang="en-IN" sz="1400" dirty="0">
              <a:solidFill>
                <a:schemeClr val="bg1"/>
              </a:solidFill>
              <a:latin typeface="Arial" panose="020B0604020202020204" pitchFamily="34" charset="0"/>
              <a:cs typeface="Arial" panose="020B0604020202020204" pitchFamily="34" charset="0"/>
            </a:endParaRPr>
          </a:p>
          <a:p>
            <a:pPr marL="0" indent="0" algn="just">
              <a:buNone/>
            </a:pPr>
            <a:r>
              <a:rPr lang="en-US" dirty="0" smtClean="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a:t>
            </a:r>
            <a:r>
              <a:rPr lang="en-US" dirty="0">
                <a:latin typeface="Courier New" pitchFamily="49" charset="0"/>
                <a:cs typeface="Courier New" pitchFamily="49" charset="0"/>
              </a:rPr>
              <a:t> </a:t>
            </a:r>
            <a:r>
              <a:rPr lang="en-US" sz="2200" dirty="0" err="1">
                <a:solidFill>
                  <a:schemeClr val="accent6"/>
                </a:solidFill>
                <a:latin typeface="Arial" panose="020B0604020202020204" pitchFamily="34" charset="0"/>
              </a:rPr>
              <a:t>db_name</a:t>
            </a:r>
            <a:endParaRPr lang="en-US" sz="2200" dirty="0">
              <a:solidFill>
                <a:schemeClr val="accent6"/>
              </a:solidFill>
              <a:latin typeface="Arial" panose="020B0604020202020204" pitchFamily="34" charset="0"/>
            </a:endParaRPr>
          </a:p>
          <a:p>
            <a:pPr marL="0" indent="0" algn="just">
              <a:buNone/>
            </a:pPr>
            <a:r>
              <a:rPr lang="en-US" dirty="0" smtClean="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 [IF NOT EXISTS]</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sz="2200" dirty="0" err="1" smtClean="0">
                <a:solidFill>
                  <a:schemeClr val="accent6"/>
                </a:solidFill>
                <a:latin typeface="Arial" panose="020B0604020202020204" pitchFamily="34" charset="0"/>
              </a:rPr>
              <a:t>db_name</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	[</a:t>
            </a:r>
            <a:r>
              <a:rPr lang="en-US" sz="2200" dirty="0" err="1">
                <a:solidFill>
                  <a:schemeClr val="accent6"/>
                </a:solidFill>
                <a:latin typeface="Arial" panose="020B0604020202020204" pitchFamily="34" charset="0"/>
              </a:rPr>
              <a:t>create_specification</a:t>
            </a:r>
            <a:r>
              <a:rPr lang="en-US" sz="2200" dirty="0">
                <a:solidFill>
                  <a:schemeClr val="accent6"/>
                </a:solidFill>
                <a:latin typeface="Arial" panose="020B0604020202020204" pitchFamily="34" charset="0"/>
              </a:rPr>
              <a:t>] ...</a:t>
            </a:r>
          </a:p>
          <a:p>
            <a:pPr marL="0" indent="0">
              <a:buNone/>
            </a:pPr>
            <a:endParaRPr lang="en-IN" sz="1800" dirty="0" smtClean="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0" y="-38319"/>
            <a:ext cx="6781800" cy="685800"/>
          </a:xfrm>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DATABASE</a:t>
            </a:r>
            <a:endParaRPr lang="en-US" dirty="0">
              <a:solidFill>
                <a:schemeClr val="bg1"/>
              </a:solidFill>
              <a:latin typeface="Arial" panose="020B0604020202020204" pitchFamily="34" charset="0"/>
              <a:cs typeface="Arial" panose="020B0604020202020204" pitchFamily="34" charset="0"/>
            </a:endParaRPr>
          </a:p>
        </p:txBody>
      </p:sp>
      <p:sp>
        <p:nvSpPr>
          <p:cNvPr id="6" name="Slide Number Placeholder 18"/>
          <p:cNvSpPr txBox="1">
            <a:spLocks/>
          </p:cNvSpPr>
          <p:nvPr/>
        </p:nvSpPr>
        <p:spPr>
          <a:xfrm>
            <a:off x="866514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36</a:t>
            </a:r>
            <a:endParaRPr lang="en-US" sz="1400" dirty="0">
              <a:solidFill>
                <a:schemeClr val="bg1"/>
              </a:solidFill>
            </a:endParaRPr>
          </a:p>
        </p:txBody>
      </p:sp>
    </p:spTree>
    <p:extLst>
      <p:ext uri="{BB962C8B-B14F-4D97-AF65-F5344CB8AC3E}">
        <p14:creationId xmlns:p14="http://schemas.microsoft.com/office/powerpoint/2010/main" val="154547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create a table with the name </a:t>
            </a:r>
            <a:r>
              <a:rPr lang="en-US" sz="2200" dirty="0" err="1"/>
              <a:t>PMSOffices</a:t>
            </a:r>
            <a:r>
              <a:rPr lang="en-US" sz="2200" dirty="0"/>
              <a:t>. </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CREATE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US" sz="2000" dirty="0">
                <a:solidFill>
                  <a:schemeClr val="bg1"/>
                </a:solidFill>
                <a:latin typeface="Arial" panose="020B0604020202020204" pitchFamily="34" charset="0"/>
                <a:cs typeface="Arial" panose="020B0604020202020204" pitchFamily="34" charset="0"/>
              </a:rPr>
              <a:t>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officeCode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city</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phone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addressLine1</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addressLine2</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state</a:t>
            </a:r>
            <a:r>
              <a:rPr lang="en-US" sz="2200" dirty="0">
                <a:solidFill>
                  <a:schemeClr val="accent4">
                    <a:lumMod val="60000"/>
                    <a:lumOff val="40000"/>
                  </a:schemeClr>
                </a:solidFill>
                <a:latin typeface="Arial" panose="020B0604020202020204" pitchFamily="34" charset="0"/>
              </a:rPr>
              <a:t> VARCHAR(50),</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err="1">
                <a:solidFill>
                  <a:schemeClr val="accent6"/>
                </a:solidFill>
                <a:latin typeface="Arial" panose="020B0604020202020204" pitchFamily="34" charset="0"/>
              </a:rPr>
              <a:t>postalCode</a:t>
            </a:r>
            <a:r>
              <a:rPr lang="en-US" sz="2200" dirty="0">
                <a:solidFill>
                  <a:schemeClr val="accent4">
                    <a:lumMod val="60000"/>
                    <a:lumOff val="40000"/>
                  </a:schemeClr>
                </a:solidFill>
                <a:latin typeface="Arial" panose="020B0604020202020204" pitchFamily="34" charset="0"/>
              </a:rPr>
              <a:t> VARCHAR(15)</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a:t>
            </a: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12711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304799" y="914400"/>
            <a:ext cx="8388417" cy="4906963"/>
          </a:xfrm>
        </p:spPr>
        <p:txBody>
          <a:bodyPr>
            <a:noAutofit/>
          </a:bodyPr>
          <a:lstStyle/>
          <a:p>
            <a:pPr marL="0" indent="-365760">
              <a:spcBef>
                <a:spcPts val="0"/>
              </a:spcBef>
            </a:pPr>
            <a:r>
              <a:rPr lang="en-US" sz="2200" dirty="0" smtClean="0">
                <a:solidFill>
                  <a:schemeClr val="bg1"/>
                </a:solidFill>
                <a:latin typeface="Arial" panose="020B0604020202020204" pitchFamily="34" charset="0"/>
                <a:cs typeface="Arial" panose="020B0604020202020204" pitchFamily="34" charset="0"/>
              </a:rPr>
              <a:t>Creates a </a:t>
            </a:r>
            <a:r>
              <a:rPr lang="en-US" sz="2200" dirty="0">
                <a:solidFill>
                  <a:schemeClr val="bg1"/>
                </a:solidFill>
                <a:latin typeface="Arial" panose="020B0604020202020204" pitchFamily="34" charset="0"/>
                <a:cs typeface="Arial" panose="020B0604020202020204" pitchFamily="34" charset="0"/>
              </a:rPr>
              <a:t>table with the given name. </a:t>
            </a:r>
          </a:p>
          <a:p>
            <a:pPr marL="0" indent="-365760">
              <a:spcBef>
                <a:spcPts val="0"/>
              </a:spcBef>
            </a:pPr>
            <a:r>
              <a:rPr lang="en-US" sz="2200" dirty="0" smtClean="0">
                <a:solidFill>
                  <a:schemeClr val="bg1"/>
                </a:solidFill>
                <a:latin typeface="Arial" panose="020B0604020202020204" pitchFamily="34" charset="0"/>
                <a:cs typeface="Arial" panose="020B0604020202020204" pitchFamily="34" charset="0"/>
              </a:rPr>
              <a:t>Require CREATE </a:t>
            </a:r>
            <a:r>
              <a:rPr lang="en-IN" sz="2200" dirty="0">
                <a:solidFill>
                  <a:schemeClr val="bg1"/>
                </a:solidFill>
                <a:latin typeface="Arial" panose="020B0604020202020204" pitchFamily="34" charset="0"/>
                <a:cs typeface="Arial" panose="020B0604020202020204" pitchFamily="34" charset="0"/>
              </a:rPr>
              <a:t>permission(called privilege) </a:t>
            </a:r>
            <a:r>
              <a:rPr lang="en-US" sz="2200" dirty="0" smtClean="0">
                <a:solidFill>
                  <a:schemeClr val="bg1"/>
                </a:solidFill>
                <a:latin typeface="Arial" panose="020B0604020202020204" pitchFamily="34" charset="0"/>
                <a:cs typeface="Arial" panose="020B0604020202020204" pitchFamily="34" charset="0"/>
              </a:rPr>
              <a:t>for the table.</a:t>
            </a:r>
          </a:p>
          <a:p>
            <a:pPr marL="0" indent="-365760">
              <a:spcBef>
                <a:spcPts val="0"/>
              </a:spcBef>
            </a:pPr>
            <a:r>
              <a:rPr lang="en-US" sz="2200" dirty="0" smtClean="0">
                <a:solidFill>
                  <a:schemeClr val="bg1"/>
                </a:solidFill>
                <a:latin typeface="Arial" panose="020B0604020202020204" pitchFamily="34" charset="0"/>
                <a:cs typeface="Arial" panose="020B0604020202020204" pitchFamily="34" charset="0"/>
              </a:rPr>
              <a:t>Can create table </a:t>
            </a:r>
            <a:r>
              <a:rPr lang="en-US" sz="2200" dirty="0">
                <a:solidFill>
                  <a:schemeClr val="bg1"/>
                </a:solidFill>
                <a:latin typeface="Arial" panose="020B0604020202020204" pitchFamily="34" charset="0"/>
                <a:cs typeface="Arial" panose="020B0604020202020204" pitchFamily="34" charset="0"/>
              </a:rPr>
              <a:t>in a specific database. </a:t>
            </a:r>
            <a:endParaRPr lang="en-US" sz="2200" dirty="0" smtClean="0">
              <a:solidFill>
                <a:schemeClr val="bg1"/>
              </a:solidFill>
              <a:latin typeface="Arial" panose="020B0604020202020204" pitchFamily="34" charset="0"/>
              <a:cs typeface="Arial" panose="020B0604020202020204" pitchFamily="34" charset="0"/>
            </a:endParaRPr>
          </a:p>
          <a:p>
            <a:pPr marL="800100" lvl="2" indent="-365760">
              <a:spcBef>
                <a:spcPts val="0"/>
              </a:spcBef>
            </a:pPr>
            <a:r>
              <a:rPr lang="en-US" sz="2000" dirty="0">
                <a:solidFill>
                  <a:schemeClr val="bg1"/>
                </a:solidFill>
                <a:latin typeface="Arial" panose="020B0604020202020204" pitchFamily="34" charset="0"/>
                <a:cs typeface="Arial" panose="020B0604020202020204" pitchFamily="34" charset="0"/>
              </a:rPr>
              <a:t>The table name can be specified as </a:t>
            </a:r>
            <a:r>
              <a:rPr lang="en-US" sz="2000" dirty="0" err="1" smtClean="0">
                <a:solidFill>
                  <a:schemeClr val="bg1"/>
                </a:solidFill>
                <a:latin typeface="Arial" panose="020B0604020202020204" pitchFamily="34" charset="0"/>
                <a:cs typeface="Arial" panose="020B0604020202020204" pitchFamily="34" charset="0"/>
              </a:rPr>
              <a:t>db_name.tbl_name</a:t>
            </a:r>
            <a:endParaRPr lang="en-US" sz="2000" dirty="0" smtClean="0">
              <a:solidFill>
                <a:schemeClr val="bg1"/>
              </a:solidFill>
              <a:latin typeface="Arial" panose="020B0604020202020204" pitchFamily="34" charset="0"/>
              <a:cs typeface="Arial" panose="020B0604020202020204" pitchFamily="34" charset="0"/>
            </a:endParaRPr>
          </a:p>
          <a:p>
            <a:pPr marL="800100" lvl="2" indent="-365760">
              <a:spcBef>
                <a:spcPts val="0"/>
              </a:spcBef>
            </a:pPr>
            <a:r>
              <a:rPr lang="en-US" sz="2000" dirty="0" smtClean="0">
                <a:solidFill>
                  <a:schemeClr val="bg1"/>
                </a:solidFill>
                <a:latin typeface="Arial" panose="020B0604020202020204" pitchFamily="34" charset="0"/>
                <a:cs typeface="Arial" panose="020B0604020202020204" pitchFamily="34" charset="0"/>
              </a:rPr>
              <a:t>This </a:t>
            </a:r>
            <a:r>
              <a:rPr lang="en-US" sz="2000" dirty="0">
                <a:solidFill>
                  <a:schemeClr val="bg1"/>
                </a:solidFill>
                <a:latin typeface="Arial" panose="020B0604020202020204" pitchFamily="34" charset="0"/>
                <a:cs typeface="Arial" panose="020B0604020202020204" pitchFamily="34" charset="0"/>
              </a:rPr>
              <a:t>works regardless of a default database, assuming that the database exists. </a:t>
            </a:r>
          </a:p>
          <a:p>
            <a:pPr marL="0" indent="-365760" algn="just">
              <a:spcBef>
                <a:spcPts val="600"/>
              </a:spcBef>
              <a:buNone/>
            </a:pPr>
            <a:endParaRPr lang="en-IN" sz="2000" dirty="0" smtClean="0">
              <a:solidFill>
                <a:schemeClr val="bg1"/>
              </a:solidFill>
              <a:latin typeface="Arial" panose="020B0604020202020204" pitchFamily="34" charset="0"/>
              <a:cs typeface="Arial" panose="020B0604020202020204" pitchFamily="34" charset="0"/>
            </a:endParaRPr>
          </a:p>
          <a:p>
            <a:pPr algn="just" fontAlgn="base">
              <a:spcAft>
                <a:spcPct val="0"/>
              </a:spcAft>
              <a:buNone/>
            </a:pPr>
            <a:r>
              <a:rPr lang="en-IN" sz="2200" dirty="0">
                <a:solidFill>
                  <a:schemeClr val="bg1"/>
                </a:solidFill>
                <a:latin typeface="Arial" panose="020B0604020202020204" pitchFamily="34" charset="0"/>
                <a:cs typeface="Arial" panose="020B0604020202020204" pitchFamily="34" charset="0"/>
              </a:rPr>
              <a:t>Syntax</a:t>
            </a:r>
            <a:r>
              <a:rPr lang="en-IN" sz="2200" dirty="0" smtClean="0">
                <a:latin typeface="Courier New" pitchFamily="49" charset="0"/>
                <a:cs typeface="Courier New" pitchFamily="49" charset="0"/>
              </a:rPr>
              <a:t>:</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CREATE [TEMPORARY] TABLE [IF NOT EXISTS] </a:t>
            </a:r>
            <a:r>
              <a:rPr lang="en-IN" sz="2200" dirty="0" err="1">
                <a:solidFill>
                  <a:schemeClr val="accent6"/>
                </a:solidFill>
                <a:latin typeface="Arial" panose="020B0604020202020204" pitchFamily="34" charset="0"/>
              </a:rPr>
              <a:t>tbl_name</a:t>
            </a:r>
            <a:r>
              <a:rPr lang="en-IN" sz="2200" dirty="0">
                <a:latin typeface="Courier New" pitchFamily="49" charset="0"/>
                <a:cs typeface="Courier New" pitchFamily="49"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create_definition</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table_options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partition_options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select_statement</a:t>
            </a:r>
            <a:r>
              <a:rPr lang="en-IN" sz="2200" dirty="0">
                <a:solidFill>
                  <a:schemeClr val="accent4">
                    <a:lumMod val="60000"/>
                    <a:lumOff val="40000"/>
                  </a:schemeClr>
                </a:solidFill>
                <a:latin typeface="Arial" panose="020B0604020202020204" pitchFamily="34" charset="0"/>
              </a:rPr>
              <a:t>]</a:t>
            </a:r>
          </a:p>
          <a:p>
            <a:pPr marL="0" indent="0" algn="just">
              <a:spcBef>
                <a:spcPts val="600"/>
              </a:spcBef>
              <a:buNone/>
            </a:pPr>
            <a:endParaRPr lang="en-US" sz="2200" dirty="0">
              <a:solidFill>
                <a:schemeClr val="accent4">
                  <a:lumMod val="60000"/>
                  <a:lumOff val="40000"/>
                </a:schemeClr>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a:t>
            </a:r>
            <a:r>
              <a:rPr lang="en-IN" dirty="0" smtClean="0">
                <a:solidFill>
                  <a:schemeClr val="bg1"/>
                </a:solidFill>
                <a:latin typeface="Arial" panose="020B0604020202020204" pitchFamily="34" charset="0"/>
                <a:cs typeface="Arial" panose="020B0604020202020204" pitchFamily="34" charset="0"/>
              </a:rPr>
              <a:t>Statement</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18"/>
          <p:cNvSpPr txBox="1">
            <a:spLocks/>
          </p:cNvSpPr>
          <p:nvPr/>
        </p:nvSpPr>
        <p:spPr>
          <a:xfrm>
            <a:off x="8693217" y="6464454"/>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38</a:t>
            </a:r>
            <a:endParaRPr lang="en-US" sz="1400" dirty="0">
              <a:solidFill>
                <a:schemeClr val="bg1"/>
              </a:solidFill>
            </a:endParaRPr>
          </a:p>
        </p:txBody>
      </p:sp>
    </p:spTree>
    <p:extLst>
      <p:ext uri="{BB962C8B-B14F-4D97-AF65-F5344CB8AC3E}">
        <p14:creationId xmlns:p14="http://schemas.microsoft.com/office/powerpoint/2010/main" val="363145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fade">
                                      <p:cBhvr>
                                        <p:cTn id="40" dur="500"/>
                                        <p:tgtEl>
                                          <p:spTgt spid="7">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500"/>
                                        <p:tgtEl>
                                          <p:spTgt spid="7">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animEffect transition="in" filter="fade">
                                      <p:cBhvr>
                                        <p:cTn id="46" dur="500"/>
                                        <p:tgtEl>
                                          <p:spTgt spid="7">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fade">
                                      <p:cBhvr>
                                        <p:cTn id="4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ALTER Statement</a:t>
            </a:r>
            <a:endParaRPr lang="en-US" dirty="0"/>
          </a:p>
        </p:txBody>
      </p:sp>
    </p:spTree>
    <p:extLst>
      <p:ext uri="{BB962C8B-B14F-4D97-AF65-F5344CB8AC3E}">
        <p14:creationId xmlns:p14="http://schemas.microsoft.com/office/powerpoint/2010/main" val="239178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a:t>
            </a:r>
            <a:r>
              <a:rPr lang="en-US" sz="2200" dirty="0" smtClean="0"/>
              <a:t>add a missed column in a table. </a:t>
            </a:r>
            <a:endParaRPr lang="en-US" sz="2200" dirty="0"/>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ALTER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endParaRPr lang="en-US" sz="2400" b="1" dirty="0" smtClean="0">
              <a:solidFill>
                <a:schemeClr val="bg1"/>
              </a:solidFill>
              <a:latin typeface="Arial" panose="020B0604020202020204" pitchFamily="34" charset="0"/>
              <a:cs typeface="Arial" panose="020B0604020202020204" pitchFamily="34" charset="0"/>
            </a:endParaRPr>
          </a:p>
          <a:p>
            <a:pPr marL="0" indent="0">
              <a:buNone/>
            </a:pPr>
            <a:r>
              <a:rPr lang="en-US" sz="24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ADD </a:t>
            </a:r>
            <a:r>
              <a:rPr lang="en-US" sz="2200" dirty="0">
                <a:solidFill>
                  <a:schemeClr val="accent4">
                    <a:lumMod val="60000"/>
                    <a:lumOff val="40000"/>
                  </a:schemeClr>
                </a:solidFill>
                <a:latin typeface="Arial" panose="020B0604020202020204" pitchFamily="34" charset="0"/>
              </a:rPr>
              <a:t>COLUMN </a:t>
            </a:r>
            <a:r>
              <a:rPr lang="en-US" sz="2200" dirty="0">
                <a:solidFill>
                  <a:schemeClr val="accent6"/>
                </a:solidFill>
                <a:latin typeface="Arial" panose="020B0604020202020204" pitchFamily="34" charset="0"/>
              </a:rPr>
              <a:t>territory</a:t>
            </a:r>
            <a:r>
              <a:rPr lang="en-US" sz="24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VARCHAR(10</a:t>
            </a:r>
            <a:r>
              <a:rPr lang="en-US" sz="2200" dirty="0">
                <a:solidFill>
                  <a:schemeClr val="accent4">
                    <a:lumMod val="60000"/>
                    <a:lumOff val="40000"/>
                  </a:schemeClr>
                </a:solidFill>
                <a:latin typeface="Arial" panose="020B0604020202020204" pitchFamily="34" charset="0"/>
              </a:rPr>
              <a:t>);</a:t>
            </a: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ALTER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2100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spcBef>
                <a:spcPts val="0"/>
              </a:spcBef>
            </a:pPr>
            <a:r>
              <a:rPr lang="en-IN" sz="2200" dirty="0" smtClean="0">
                <a:solidFill>
                  <a:schemeClr val="bg1"/>
                </a:solidFill>
                <a:latin typeface="Arial" panose="020B0604020202020204" pitchFamily="34" charset="0"/>
                <a:cs typeface="Arial" panose="020B0604020202020204" pitchFamily="34" charset="0"/>
              </a:rPr>
              <a:t>Changes the table structure like</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Add or Delete columns</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Create or </a:t>
            </a:r>
            <a:r>
              <a:rPr lang="en-IN" sz="2000" dirty="0" err="1" smtClean="0">
                <a:solidFill>
                  <a:schemeClr val="bg1"/>
                </a:solidFill>
                <a:latin typeface="Arial" panose="020B0604020202020204" pitchFamily="34" charset="0"/>
                <a:cs typeface="Arial" panose="020B0604020202020204" pitchFamily="34" charset="0"/>
              </a:rPr>
              <a:t>destrpy</a:t>
            </a:r>
            <a:r>
              <a:rPr lang="en-IN" sz="2000" dirty="0" smtClean="0">
                <a:solidFill>
                  <a:schemeClr val="bg1"/>
                </a:solidFill>
                <a:latin typeface="Arial" panose="020B0604020202020204" pitchFamily="34" charset="0"/>
                <a:cs typeface="Arial" panose="020B0604020202020204" pitchFamily="34" charset="0"/>
              </a:rPr>
              <a:t> indexes</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Change datatype of a column.</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Rename Column or Table name.</a:t>
            </a:r>
          </a:p>
          <a:p>
            <a:pPr marL="0"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2200" dirty="0" smtClean="0">
                <a:solidFill>
                  <a:schemeClr val="accent4">
                    <a:lumMod val="60000"/>
                    <a:lumOff val="40000"/>
                  </a:schemeClr>
                </a:solidFill>
                <a:latin typeface="Arial" panose="020B0604020202020204" pitchFamily="34" charset="0"/>
              </a:rPr>
              <a:t>	ALTER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tbl_name</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marL="0" indent="0">
              <a:buNone/>
            </a:pPr>
            <a:r>
              <a:rPr lang="en-US" sz="1800" dirty="0">
                <a:solidFill>
                  <a:schemeClr val="accent4">
                    <a:lumMod val="60000"/>
                    <a:lumOff val="40000"/>
                  </a:schemeClr>
                </a:solidFill>
                <a:latin typeface="Courier New" pitchFamily="49" charset="0"/>
                <a:cs typeface="Courier New" pitchFamily="49" charset="0"/>
              </a:rPr>
              <a:t>	</a:t>
            </a:r>
            <a:r>
              <a:rPr lang="en-US" sz="2200" dirty="0" smtClean="0">
                <a:solidFill>
                  <a:schemeClr val="accent4">
                    <a:lumMod val="60000"/>
                    <a:lumOff val="40000"/>
                  </a:schemeClr>
                </a:solidFill>
                <a:latin typeface="Arial" panose="020B0604020202020204" pitchFamily="34" charset="0"/>
              </a:rPr>
              <a:t>[</a:t>
            </a:r>
            <a:r>
              <a:rPr lang="en-US" sz="2200" dirty="0" err="1">
                <a:solidFill>
                  <a:schemeClr val="accent4">
                    <a:lumMod val="60000"/>
                    <a:lumOff val="40000"/>
                  </a:schemeClr>
                </a:solidFill>
                <a:latin typeface="Arial" panose="020B0604020202020204" pitchFamily="34" charset="0"/>
              </a:rPr>
              <a:t>alter_specification</a:t>
            </a:r>
            <a:r>
              <a:rPr lang="en-US" sz="2200" dirty="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 	</a:t>
            </a:r>
            <a:r>
              <a:rPr lang="en-US" sz="2200" dirty="0" err="1" smtClean="0">
                <a:solidFill>
                  <a:schemeClr val="accent4">
                    <a:lumMod val="60000"/>
                    <a:lumOff val="40000"/>
                  </a:schemeClr>
                </a:solidFill>
                <a:latin typeface="Arial" panose="020B0604020202020204" pitchFamily="34" charset="0"/>
              </a:rPr>
              <a:t>alter_specification</a:t>
            </a:r>
            <a:r>
              <a:rPr lang="en-US" sz="2200" dirty="0" smtClean="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endParaRPr lang="en-IN" sz="2200" dirty="0">
              <a:solidFill>
                <a:schemeClr val="accent4">
                  <a:lumMod val="60000"/>
                  <a:lumOff val="40000"/>
                </a:schemeClr>
              </a:solidFill>
              <a:latin typeface="Arial" panose="020B0604020202020204" pitchFamily="34" charset="0"/>
            </a:endParaRPr>
          </a:p>
          <a:p>
            <a:pPr marL="0" indent="0">
              <a:buNone/>
            </a:pPr>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ALTER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41</a:t>
            </a:r>
            <a:endParaRPr lang="en-US" sz="1400" dirty="0">
              <a:solidFill>
                <a:schemeClr val="bg1"/>
              </a:solidFill>
            </a:endParaRPr>
          </a:p>
        </p:txBody>
      </p:sp>
    </p:spTree>
    <p:extLst>
      <p:ext uri="{BB962C8B-B14F-4D97-AF65-F5344CB8AC3E}">
        <p14:creationId xmlns:p14="http://schemas.microsoft.com/office/powerpoint/2010/main" val="3519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RENAME Statement</a:t>
            </a:r>
            <a:endParaRPr lang="en-US" dirty="0"/>
          </a:p>
        </p:txBody>
      </p:sp>
    </p:spTree>
    <p:extLst>
      <p:ext uri="{BB962C8B-B14F-4D97-AF65-F5344CB8AC3E}">
        <p14:creationId xmlns:p14="http://schemas.microsoft.com/office/powerpoint/2010/main" val="189287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a:t>
            </a:r>
            <a:r>
              <a:rPr lang="en-US" sz="2200" dirty="0" smtClean="0"/>
              <a:t>rename a table. </a:t>
            </a:r>
            <a:endParaRPr lang="en-US" sz="2200" dirty="0"/>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RENAME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TO</a:t>
            </a:r>
            <a:r>
              <a:rPr lang="en-US" sz="2400" b="1"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Offices; </a:t>
            </a: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19181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spcBef>
                <a:spcPts val="0"/>
              </a:spcBef>
              <a:buFont typeface="Arial" panose="020B0604020202020204" pitchFamily="34" charset="0"/>
              <a:buChar char="•"/>
            </a:pPr>
            <a:r>
              <a:rPr lang="en-IN" sz="2000" dirty="0" smtClean="0">
                <a:solidFill>
                  <a:schemeClr val="bg1"/>
                </a:solidFill>
                <a:latin typeface="Arial" panose="020B0604020202020204" pitchFamily="34" charset="0"/>
                <a:cs typeface="Arial" panose="020B0604020202020204" pitchFamily="34" charset="0"/>
              </a:rPr>
              <a:t>This </a:t>
            </a:r>
            <a:r>
              <a:rPr lang="en-IN" sz="2000" dirty="0">
                <a:solidFill>
                  <a:schemeClr val="bg1"/>
                </a:solidFill>
                <a:latin typeface="Arial" panose="020B0604020202020204" pitchFamily="34" charset="0"/>
                <a:cs typeface="Arial" panose="020B0604020202020204" pitchFamily="34" charset="0"/>
              </a:rPr>
              <a:t>statement renames one or more tables. </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The rename operation is done automatically, which means that no other session can access any of the tables while the rename is running. </a:t>
            </a:r>
          </a:p>
          <a:p>
            <a:pPr marL="0"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2200" dirty="0" smtClean="0">
                <a:solidFill>
                  <a:schemeClr val="accent4">
                    <a:lumMod val="60000"/>
                    <a:lumOff val="40000"/>
                  </a:schemeClr>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RENAME </a:t>
            </a:r>
            <a:r>
              <a:rPr lang="en-IN" sz="2200" dirty="0">
                <a:solidFill>
                  <a:schemeClr val="accent4">
                    <a:lumMod val="60000"/>
                    <a:lumOff val="40000"/>
                  </a:schemeClr>
                </a:solidFill>
                <a:latin typeface="Arial" panose="020B0604020202020204" pitchFamily="34" charset="0"/>
              </a:rPr>
              <a:t>TABLE </a:t>
            </a:r>
            <a:r>
              <a:rPr lang="en-IN" sz="2200" dirty="0" err="1">
                <a:solidFill>
                  <a:schemeClr val="accent6"/>
                </a:solidFill>
                <a:latin typeface="Arial" panose="020B0604020202020204" pitchFamily="34" charset="0"/>
              </a:rPr>
              <a:t>tbl_name</a:t>
            </a:r>
            <a:r>
              <a:rPr lang="en-IN" sz="1800" dirty="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TO</a:t>
            </a:r>
            <a:r>
              <a:rPr lang="en-IN" sz="1800" dirty="0">
                <a:latin typeface="Courier New" pitchFamily="49" charset="0"/>
                <a:cs typeface="Courier New" pitchFamily="49" charset="0"/>
              </a:rPr>
              <a:t>  </a:t>
            </a:r>
            <a:r>
              <a:rPr lang="en-IN" sz="2200" dirty="0" err="1">
                <a:solidFill>
                  <a:schemeClr val="accent6"/>
                </a:solidFill>
                <a:latin typeface="Arial" panose="020B0604020202020204" pitchFamily="34" charset="0"/>
              </a:rPr>
              <a:t>new_tbl_name</a:t>
            </a:r>
            <a:endParaRPr lang="en-IN"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smtClean="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41</a:t>
            </a:r>
            <a:endParaRPr lang="en-US" sz="1400" dirty="0">
              <a:solidFill>
                <a:schemeClr val="bg1"/>
              </a:solidFill>
            </a:endParaRPr>
          </a:p>
        </p:txBody>
      </p:sp>
    </p:spTree>
    <p:extLst>
      <p:ext uri="{BB962C8B-B14F-4D97-AF65-F5344CB8AC3E}">
        <p14:creationId xmlns:p14="http://schemas.microsoft.com/office/powerpoint/2010/main" val="237706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Context Setting: Overview</a:t>
            </a:r>
            <a:endParaRPr lang="en-US" dirty="0">
              <a:solidFill>
                <a:schemeClr val="bg1"/>
              </a:solidFill>
            </a:endParaRPr>
          </a:p>
        </p:txBody>
      </p:sp>
      <p:sp>
        <p:nvSpPr>
          <p:cNvPr id="2" name="Content Placeholder 1"/>
          <p:cNvSpPr>
            <a:spLocks noGrp="1"/>
          </p:cNvSpPr>
          <p:nvPr>
            <p:ph type="body" sz="quarter" idx="13"/>
          </p:nvPr>
        </p:nvSpPr>
        <p:spPr/>
        <p:txBody>
          <a:bodyPr/>
          <a:lstStyle/>
          <a:p>
            <a:pPr lvl="2"/>
            <a:endParaRPr lang="en-US" sz="1000" dirty="0" smtClean="0">
              <a:solidFill>
                <a:schemeClr val="bg1"/>
              </a:solidFill>
            </a:endParaRPr>
          </a:p>
          <a:p>
            <a:pPr lvl="2"/>
            <a:endParaRPr lang="en-US" sz="1000" dirty="0" smtClean="0">
              <a:solidFill>
                <a:schemeClr val="bg1"/>
              </a:solidFill>
            </a:endParaRPr>
          </a:p>
          <a:p>
            <a:endParaRPr lang="en-US" sz="1800" dirty="0" smtClean="0">
              <a:solidFill>
                <a:schemeClr val="bg1"/>
              </a:solidFill>
            </a:endParaRPr>
          </a:p>
          <a:p>
            <a:endParaRPr lang="en-US" sz="1800" dirty="0">
              <a:solidFill>
                <a:schemeClr val="bg1"/>
              </a:solidFill>
            </a:endParaRPr>
          </a:p>
          <a:p>
            <a:r>
              <a:rPr lang="en-US" sz="2000" dirty="0" smtClean="0">
                <a:solidFill>
                  <a:schemeClr val="bg1"/>
                </a:solidFill>
              </a:rPr>
              <a:t>The </a:t>
            </a:r>
            <a:r>
              <a:rPr lang="en-US" sz="2000" dirty="0">
                <a:solidFill>
                  <a:schemeClr val="bg1"/>
                </a:solidFill>
              </a:rPr>
              <a:t>session on </a:t>
            </a:r>
            <a:r>
              <a:rPr lang="en-US" sz="2000" dirty="0" smtClean="0">
                <a:solidFill>
                  <a:schemeClr val="bg1"/>
                </a:solidFill>
              </a:rPr>
              <a:t>DDL provides </a:t>
            </a:r>
            <a:r>
              <a:rPr lang="en-US" sz="2000" dirty="0">
                <a:solidFill>
                  <a:schemeClr val="bg1"/>
                </a:solidFill>
              </a:rPr>
              <a:t>knowledge and understanding of the various database-centric operations </a:t>
            </a:r>
            <a:r>
              <a:rPr lang="en-US" sz="2000" dirty="0" smtClean="0">
                <a:solidFill>
                  <a:schemeClr val="bg1"/>
                </a:solidFill>
              </a:rPr>
              <a:t>with </a:t>
            </a:r>
            <a:r>
              <a:rPr lang="en-US" sz="2000" dirty="0">
                <a:solidFill>
                  <a:schemeClr val="bg1"/>
                </a:solidFill>
              </a:rPr>
              <a:t>the help of a case study using ANSI SQL syntax.</a:t>
            </a: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3454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200" dirty="0" smtClean="0">
                <a:solidFill>
                  <a:schemeClr val="bg1"/>
                </a:solidFill>
                <a:latin typeface="Arial" panose="020B0604020202020204" pitchFamily="34" charset="0"/>
                <a:cs typeface="Arial" panose="020B0604020202020204" pitchFamily="34" charset="0"/>
              </a:rPr>
              <a:t>To rename an existing table.</a:t>
            </a:r>
          </a:p>
          <a:p>
            <a:pPr marL="765810" lvl="1" indent="-365760">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Create a new empty table with same structure.</a:t>
            </a:r>
          </a:p>
          <a:p>
            <a:pPr marL="765810" lvl="1" indent="-365760">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Take backup of old table</a:t>
            </a:r>
          </a:p>
          <a:p>
            <a:pPr marL="765810" lvl="1" indent="-365760">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Rename the new table with existing table.</a:t>
            </a:r>
          </a:p>
          <a:p>
            <a:pPr marL="400050" lvl="1" indent="0">
              <a:buNone/>
            </a:pPr>
            <a:endParaRPr lang="en-US" sz="2200" dirty="0">
              <a:solidFill>
                <a:schemeClr val="bg1"/>
              </a:solidFill>
              <a:latin typeface="Arial" panose="020B0604020202020204" pitchFamily="34" charset="0"/>
              <a:cs typeface="Arial" panose="020B0604020202020204" pitchFamily="34" charset="0"/>
            </a:endParaRPr>
          </a:p>
          <a:p>
            <a:pPr marL="400050" lvl="1" indent="0">
              <a:buNone/>
            </a:pPr>
            <a:r>
              <a:rPr lang="en-US" sz="2200" dirty="0" smtClean="0">
                <a:solidFill>
                  <a:schemeClr val="bg1"/>
                </a:solidFill>
                <a:latin typeface="Arial" panose="020B0604020202020204" pitchFamily="34" charset="0"/>
                <a:cs typeface="Arial" panose="020B0604020202020204" pitchFamily="34" charset="0"/>
              </a:rPr>
              <a:t>Query</a:t>
            </a:r>
            <a:endParaRPr lang="en-US" sz="2200" dirty="0">
              <a:solidFill>
                <a:schemeClr val="bg1"/>
              </a:solidFill>
              <a:latin typeface="Arial" panose="020B0604020202020204" pitchFamily="34" charset="0"/>
              <a:cs typeface="Arial" panose="020B0604020202020204" pitchFamily="34" charset="0"/>
            </a:endParaRPr>
          </a:p>
          <a:p>
            <a:pPr marL="400050" lvl="1" indent="0">
              <a:buNone/>
            </a:pPr>
            <a:r>
              <a:rPr lang="en-IN" sz="2200" dirty="0" smtClean="0">
                <a:solidFill>
                  <a:schemeClr val="accent4">
                    <a:lumMod val="60000"/>
                    <a:lumOff val="40000"/>
                  </a:schemeClr>
                </a:solidFill>
                <a:latin typeface="Arial" panose="020B0604020202020204" pitchFamily="34" charset="0"/>
              </a:rPr>
              <a:t>CREATE TABLE </a:t>
            </a:r>
            <a:r>
              <a:rPr lang="en-IN" sz="2200" dirty="0" err="1" smtClean="0">
                <a:solidFill>
                  <a:schemeClr val="accent6"/>
                </a:solidFill>
                <a:latin typeface="Arial" panose="020B0604020202020204" pitchFamily="34" charset="0"/>
              </a:rPr>
              <a:t>new_table</a:t>
            </a:r>
            <a:r>
              <a:rPr lang="en-IN" sz="2200" dirty="0" smtClean="0">
                <a:solidFill>
                  <a:schemeClr val="accent6"/>
                </a:solidFill>
                <a:latin typeface="Arial" panose="020B0604020202020204" pitchFamily="34" charset="0"/>
              </a:rPr>
              <a:t>(…);</a:t>
            </a:r>
          </a:p>
          <a:p>
            <a:pPr marL="400050" lvl="1" indent="0">
              <a:buNone/>
            </a:pPr>
            <a:r>
              <a:rPr lang="en-IN" sz="2200" dirty="0" smtClean="0">
                <a:solidFill>
                  <a:schemeClr val="accent4">
                    <a:lumMod val="60000"/>
                    <a:lumOff val="40000"/>
                  </a:schemeClr>
                </a:solidFill>
                <a:latin typeface="Arial" panose="020B0604020202020204" pitchFamily="34" charset="0"/>
              </a:rPr>
              <a:t>RENAME TABLE </a:t>
            </a:r>
            <a:r>
              <a:rPr lang="en-IN" sz="2200" dirty="0" err="1" smtClean="0">
                <a:solidFill>
                  <a:schemeClr val="accent6"/>
                </a:solidFill>
                <a:latin typeface="Arial" panose="020B0604020202020204" pitchFamily="34" charset="0"/>
              </a:rPr>
              <a:t>old_table</a:t>
            </a:r>
            <a:r>
              <a:rPr lang="en-IN" sz="2200" dirty="0" smtClean="0">
                <a:solidFill>
                  <a:schemeClr val="accent6"/>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TO</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backup_table</a:t>
            </a:r>
            <a:r>
              <a:rPr lang="en-IN" sz="2200" dirty="0" smtClean="0">
                <a:solidFill>
                  <a:schemeClr val="accent6"/>
                </a:solidFill>
                <a:latin typeface="Arial" panose="020B0604020202020204" pitchFamily="34" charset="0"/>
              </a:rPr>
              <a:t>, </a:t>
            </a:r>
          </a:p>
          <a:p>
            <a:pPr marL="400050" lvl="1" indent="0">
              <a:buNone/>
            </a:pP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new_table</a:t>
            </a:r>
            <a:r>
              <a:rPr lang="en-IN" sz="2200" dirty="0" smtClean="0">
                <a:solidFill>
                  <a:schemeClr val="accent6"/>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TO</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old_table</a:t>
            </a:r>
            <a:r>
              <a:rPr lang="en-IN" sz="2200" dirty="0" smtClean="0">
                <a:solidFill>
                  <a:schemeClr val="accent6"/>
                </a:solidFill>
                <a:latin typeface="Arial" panose="020B0604020202020204" pitchFamily="34" charset="0"/>
              </a:rPr>
              <a:t>;</a:t>
            </a:r>
          </a:p>
          <a:p>
            <a:pPr marL="400050" lvl="1" indent="0">
              <a:buNone/>
            </a:pPr>
            <a:endParaRPr lang="en-US" sz="1600" dirty="0" smtClean="0">
              <a:solidFill>
                <a:schemeClr val="bg1"/>
              </a:solidFill>
              <a:latin typeface="Arial" panose="020B0604020202020204" pitchFamily="34" charset="0"/>
              <a:cs typeface="Arial" panose="020B0604020202020204" pitchFamily="34" charset="0"/>
            </a:endParaRPr>
          </a:p>
          <a:p>
            <a:pPr marL="365760" indent="-365760"/>
            <a:endParaRPr lang="en-US" sz="2000" dirty="0">
              <a:solidFill>
                <a:schemeClr val="bg1"/>
              </a:solidFill>
              <a:latin typeface="Arial" panose="020B0604020202020204" pitchFamily="34" charset="0"/>
              <a:cs typeface="Arial" panose="020B0604020202020204" pitchFamily="34" charset="0"/>
            </a:endParaRPr>
          </a:p>
          <a:p>
            <a:pPr marL="365760" indent="-365760"/>
            <a:endParaRPr lang="en-US"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en-IN"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44</a:t>
            </a:r>
            <a:endParaRPr lang="en-US" sz="1400" dirty="0">
              <a:solidFill>
                <a:schemeClr val="bg1"/>
              </a:solidFill>
            </a:endParaRPr>
          </a:p>
        </p:txBody>
      </p:sp>
    </p:spTree>
    <p:extLst>
      <p:ext uri="{BB962C8B-B14F-4D97-AF65-F5344CB8AC3E}">
        <p14:creationId xmlns:p14="http://schemas.microsoft.com/office/powerpoint/2010/main" val="14366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en-IN"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330467" y="1181179"/>
            <a:ext cx="8127733" cy="2954655"/>
          </a:xfrm>
          <a:prstGeom prst="rect">
            <a:avLst/>
          </a:prstGeom>
          <a:noFill/>
        </p:spPr>
        <p:txBody>
          <a:bodyPr wrap="square" rtlCol="0">
            <a:spAutoFit/>
          </a:bodyPr>
          <a:lstStyle/>
          <a:p>
            <a:pPr marL="285750" indent="-285750">
              <a:buFont typeface="Arial" pitchFamily="34" charset="0"/>
              <a:buChar char="•"/>
            </a:pPr>
            <a:r>
              <a:rPr lang="en-IN" sz="2000" dirty="0">
                <a:solidFill>
                  <a:schemeClr val="bg1"/>
                </a:solidFill>
              </a:rPr>
              <a:t>R</a:t>
            </a:r>
            <a:r>
              <a:rPr lang="en-IN" sz="2000" dirty="0" smtClean="0">
                <a:solidFill>
                  <a:schemeClr val="bg1"/>
                </a:solidFill>
              </a:rPr>
              <a:t>ename more </a:t>
            </a:r>
            <a:r>
              <a:rPr lang="en-IN" sz="2000" dirty="0">
                <a:solidFill>
                  <a:schemeClr val="bg1"/>
                </a:solidFill>
              </a:rPr>
              <a:t>than one </a:t>
            </a:r>
            <a:r>
              <a:rPr lang="en-IN" sz="2000" dirty="0" smtClean="0">
                <a:solidFill>
                  <a:schemeClr val="bg1"/>
                </a:solidFill>
              </a:rPr>
              <a:t>table</a:t>
            </a:r>
          </a:p>
          <a:p>
            <a:pPr marL="285750" indent="-285750">
              <a:buFont typeface="Arial" pitchFamily="34" charset="0"/>
              <a:buChar char="•"/>
            </a:pPr>
            <a:r>
              <a:rPr lang="en-IN" sz="2000" dirty="0" smtClean="0">
                <a:solidFill>
                  <a:schemeClr val="bg1"/>
                </a:solidFill>
              </a:rPr>
              <a:t>Renaming </a:t>
            </a:r>
            <a:r>
              <a:rPr lang="en-IN" sz="2000" dirty="0">
                <a:solidFill>
                  <a:schemeClr val="bg1"/>
                </a:solidFill>
              </a:rPr>
              <a:t>operations are done from left to right</a:t>
            </a:r>
            <a:r>
              <a:rPr lang="en-IN" sz="2000" dirty="0" smtClean="0">
                <a:solidFill>
                  <a:schemeClr val="bg1"/>
                </a:solidFill>
              </a:rPr>
              <a:t>.</a:t>
            </a:r>
          </a:p>
          <a:p>
            <a:pPr marL="285750" indent="-285750">
              <a:buFont typeface="Arial" pitchFamily="34" charset="0"/>
              <a:buChar char="•"/>
            </a:pPr>
            <a:endParaRPr lang="en-IN" sz="2000" dirty="0" smtClean="0">
              <a:solidFill>
                <a:schemeClr val="bg1"/>
              </a:solidFill>
            </a:endParaRPr>
          </a:p>
          <a:p>
            <a:pPr marL="285750" indent="-285750">
              <a:buFont typeface="Arial" pitchFamily="34" charset="0"/>
              <a:buChar char="•"/>
            </a:pPr>
            <a:endParaRPr lang="en-IN" sz="2000" dirty="0" smtClean="0">
              <a:solidFill>
                <a:schemeClr val="bg1"/>
              </a:solidFill>
            </a:endParaRPr>
          </a:p>
          <a:p>
            <a:r>
              <a:rPr lang="en-IN" sz="2000" dirty="0" smtClean="0">
                <a:solidFill>
                  <a:schemeClr val="bg1"/>
                </a:solidFill>
              </a:rPr>
              <a:t>Query: swap </a:t>
            </a:r>
            <a:r>
              <a:rPr lang="en-IN" sz="2000" dirty="0">
                <a:solidFill>
                  <a:schemeClr val="bg1"/>
                </a:solidFill>
              </a:rPr>
              <a:t>two table </a:t>
            </a:r>
            <a:r>
              <a:rPr lang="en-IN" sz="2000" dirty="0" smtClean="0">
                <a:solidFill>
                  <a:schemeClr val="bg1"/>
                </a:solidFill>
              </a:rPr>
              <a:t>names</a:t>
            </a:r>
          </a:p>
          <a:p>
            <a:endParaRPr lang="en-IN" sz="2000" dirty="0" smtClean="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old_table</a:t>
            </a:r>
            <a:r>
              <a:rPr lang="en-IN" sz="2000" dirty="0" smtClean="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000" dirty="0" smtClean="0">
                <a:solidFill>
                  <a:schemeClr val="bg1"/>
                </a:solidFill>
              </a:rPr>
              <a:t> </a:t>
            </a:r>
            <a:r>
              <a:rPr lang="en-IN" sz="2200" dirty="0" err="1">
                <a:solidFill>
                  <a:schemeClr val="accent6"/>
                </a:solidFill>
                <a:latin typeface="Arial" panose="020B0604020202020204" pitchFamily="34" charset="0"/>
              </a:rPr>
              <a:t>tmp_table</a:t>
            </a:r>
            <a:r>
              <a:rPr lang="en-IN" sz="2200" dirty="0">
                <a:solidFill>
                  <a:schemeClr val="accent6"/>
                </a:solidFill>
                <a:latin typeface="Arial" panose="020B0604020202020204" pitchFamily="34" charset="0"/>
              </a:rPr>
              <a:t>,</a:t>
            </a:r>
          </a:p>
          <a:p>
            <a:r>
              <a:rPr lang="en-IN" sz="2000" dirty="0">
                <a:solidFill>
                  <a:schemeClr val="bg1"/>
                </a:solidFill>
              </a:rPr>
              <a:t>	</a:t>
            </a:r>
            <a:r>
              <a:rPr lang="en-IN" sz="2000" dirty="0" smtClean="0">
                <a:solidFill>
                  <a:schemeClr val="bg1"/>
                </a:solidFill>
              </a:rPr>
              <a:t>	</a:t>
            </a:r>
            <a:r>
              <a:rPr lang="en-IN" sz="2200" dirty="0">
                <a:solidFill>
                  <a:schemeClr val="accent6"/>
                </a:solidFill>
                <a:latin typeface="Arial" panose="020B0604020202020204" pitchFamily="34" charset="0"/>
              </a:rPr>
              <a:t>   </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new_table</a:t>
            </a:r>
            <a:r>
              <a:rPr lang="en-IN" sz="2200" dirty="0" smtClean="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old_table</a:t>
            </a:r>
            <a:r>
              <a:rPr lang="en-IN" sz="2200" dirty="0">
                <a:solidFill>
                  <a:schemeClr val="accent6"/>
                </a:solidFill>
                <a:latin typeface="Arial" panose="020B0604020202020204" pitchFamily="34" charset="0"/>
              </a:rPr>
              <a:t>,</a:t>
            </a:r>
          </a:p>
          <a:p>
            <a:r>
              <a:rPr lang="en-IN" sz="2200" dirty="0">
                <a:solidFill>
                  <a:schemeClr val="accent6"/>
                </a:solidFill>
                <a:latin typeface="Arial" panose="020B0604020202020204" pitchFamily="34" charset="0"/>
              </a:rPr>
              <a:t>		   </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tmp_table</a:t>
            </a:r>
            <a:r>
              <a:rPr lang="en-IN" sz="2200" dirty="0" smtClean="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44</a:t>
            </a:r>
            <a:endParaRPr lang="en-US" sz="1400" dirty="0">
              <a:solidFill>
                <a:schemeClr val="bg1"/>
              </a:solidFill>
            </a:endParaRPr>
          </a:p>
        </p:txBody>
      </p:sp>
    </p:spTree>
    <p:extLst>
      <p:ext uri="{BB962C8B-B14F-4D97-AF65-F5344CB8AC3E}">
        <p14:creationId xmlns:p14="http://schemas.microsoft.com/office/powerpoint/2010/main" val="8120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en-IN"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30467" y="1295400"/>
            <a:ext cx="8382000" cy="1323439"/>
          </a:xfrm>
          <a:prstGeom prst="rect">
            <a:avLst/>
          </a:prstGeom>
          <a:noFill/>
        </p:spPr>
        <p:txBody>
          <a:bodyPr wrap="square" rtlCol="0">
            <a:spAutoFit/>
          </a:bodyPr>
          <a:lstStyle/>
          <a:p>
            <a:pPr>
              <a:spcBef>
                <a:spcPts val="2400"/>
              </a:spcBef>
            </a:pPr>
            <a:r>
              <a:rPr lang="en-IN" sz="2000" dirty="0" smtClean="0">
                <a:solidFill>
                  <a:schemeClr val="bg1"/>
                </a:solidFill>
              </a:rPr>
              <a:t>Move table from one database to another</a:t>
            </a:r>
          </a:p>
          <a:p>
            <a:pPr marL="287338" indent="-287338">
              <a:spcBef>
                <a:spcPts val="2400"/>
              </a:spcBef>
              <a:buFont typeface="Arial" pitchFamily="34" charset="0"/>
              <a:buChar char="•"/>
            </a:pPr>
            <a:r>
              <a:rPr lang="en-IN" sz="2000" dirty="0" smtClean="0">
                <a:solidFill>
                  <a:schemeClr val="bg1"/>
                </a:solidFill>
              </a:rPr>
              <a:t>As </a:t>
            </a:r>
            <a:r>
              <a:rPr lang="en-IN" sz="2000" dirty="0">
                <a:solidFill>
                  <a:schemeClr val="bg1"/>
                </a:solidFill>
              </a:rPr>
              <a:t>long as two databases are on the same file system, you can use RENAME TABLE to move a table from one database to another: </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44</a:t>
            </a:r>
            <a:endParaRPr lang="en-US" sz="1400" dirty="0">
              <a:solidFill>
                <a:schemeClr val="bg1"/>
              </a:solidFill>
            </a:endParaRPr>
          </a:p>
        </p:txBody>
      </p:sp>
      <p:sp>
        <p:nvSpPr>
          <p:cNvPr id="4" name="Rectangle 3"/>
          <p:cNvSpPr/>
          <p:nvPr/>
        </p:nvSpPr>
        <p:spPr>
          <a:xfrm>
            <a:off x="330468" y="3581399"/>
            <a:ext cx="8127732" cy="1015663"/>
          </a:xfrm>
          <a:prstGeom prst="rect">
            <a:avLst/>
          </a:prstGeom>
        </p:spPr>
        <p:txBody>
          <a:bodyPr wrap="square">
            <a:spAutoFit/>
          </a:bodyPr>
          <a:lstStyle/>
          <a:p>
            <a:r>
              <a:rPr lang="en-IN" sz="2200" dirty="0">
                <a:solidFill>
                  <a:schemeClr val="bg1"/>
                </a:solidFill>
              </a:rPr>
              <a:t>Query</a:t>
            </a:r>
            <a:r>
              <a:rPr lang="en-IN" sz="2200" dirty="0" smtClean="0">
                <a:solidFill>
                  <a:schemeClr val="bg1"/>
                </a:solidFill>
              </a:rPr>
              <a:t>:</a:t>
            </a:r>
          </a:p>
          <a:p>
            <a:endParaRPr lang="en-IN" sz="1600" dirty="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current_db.tbl_table</a:t>
            </a:r>
            <a:r>
              <a:rPr lang="en-IN" sz="2200" dirty="0" smtClean="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200" dirty="0">
                <a:solidFill>
                  <a:schemeClr val="bg1"/>
                </a:solidFill>
              </a:rPr>
              <a:t> </a:t>
            </a:r>
            <a:r>
              <a:rPr lang="en-IN" sz="2200" dirty="0" err="1">
                <a:solidFill>
                  <a:schemeClr val="accent6"/>
                </a:solidFill>
                <a:latin typeface="Arial" panose="020B0604020202020204" pitchFamily="34" charset="0"/>
              </a:rPr>
              <a:t>other_db.tbl_table</a:t>
            </a:r>
            <a:endParaRPr lang="en-US" sz="2200" dirty="0">
              <a:solidFill>
                <a:schemeClr val="accent6"/>
              </a:solidFill>
              <a:latin typeface="Arial" panose="020B0604020202020204" pitchFamily="34" charset="0"/>
            </a:endParaRPr>
          </a:p>
        </p:txBody>
      </p:sp>
    </p:spTree>
    <p:extLst>
      <p:ext uri="{BB962C8B-B14F-4D97-AF65-F5344CB8AC3E}">
        <p14:creationId xmlns:p14="http://schemas.microsoft.com/office/powerpoint/2010/main" val="4856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DROP, TRUNCATE Statement</a:t>
            </a:r>
            <a:endParaRPr lang="en-US" dirty="0"/>
          </a:p>
        </p:txBody>
      </p:sp>
    </p:spTree>
    <p:extLst>
      <p:ext uri="{BB962C8B-B14F-4D97-AF65-F5344CB8AC3E}">
        <p14:creationId xmlns:p14="http://schemas.microsoft.com/office/powerpoint/2010/main" val="2683961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IN" sz="2200" dirty="0" smtClean="0">
                <a:solidFill>
                  <a:schemeClr val="bg1"/>
                </a:solidFill>
                <a:latin typeface="Arial" panose="020B0604020202020204" pitchFamily="34" charset="0"/>
                <a:cs typeface="Arial" panose="020B0604020202020204" pitchFamily="34" charset="0"/>
              </a:rPr>
              <a:t>Removes </a:t>
            </a:r>
            <a:r>
              <a:rPr lang="en-IN" sz="2200" dirty="0">
                <a:solidFill>
                  <a:schemeClr val="bg1"/>
                </a:solidFill>
                <a:latin typeface="Arial" panose="020B0604020202020204" pitchFamily="34" charset="0"/>
                <a:cs typeface="Arial" panose="020B0604020202020204" pitchFamily="34" charset="0"/>
              </a:rPr>
              <a:t>one or more tables. </a:t>
            </a:r>
          </a:p>
          <a:p>
            <a:pPr lvl="1">
              <a:spcBef>
                <a:spcPts val="0"/>
              </a:spcBef>
              <a:buFont typeface="Arial" panose="020B0604020202020204" pitchFamily="34" charset="0"/>
              <a:buChar char="•"/>
            </a:pPr>
            <a:r>
              <a:rPr lang="en-IN" sz="2200" dirty="0" smtClean="0">
                <a:solidFill>
                  <a:schemeClr val="bg1"/>
                </a:solidFill>
                <a:latin typeface="Arial" panose="020B0604020202020204" pitchFamily="34" charset="0"/>
                <a:cs typeface="Arial" panose="020B0604020202020204" pitchFamily="34" charset="0"/>
              </a:rPr>
              <a:t>Require DROP </a:t>
            </a:r>
            <a:r>
              <a:rPr lang="en-IN" sz="2200" dirty="0">
                <a:solidFill>
                  <a:schemeClr val="bg1"/>
                </a:solidFill>
                <a:latin typeface="Arial" panose="020B0604020202020204" pitchFamily="34" charset="0"/>
                <a:cs typeface="Arial" panose="020B0604020202020204" pitchFamily="34" charset="0"/>
              </a:rPr>
              <a:t>privilege for each table.</a:t>
            </a: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All table data and the table definition are removed when the table is dropped.</a:t>
            </a:r>
          </a:p>
          <a:p>
            <a:pPr marL="822325" lvl="1" indent="-365125">
              <a:spcBef>
                <a:spcPts val="0"/>
              </a:spcBef>
            </a:pPr>
            <a:endParaRPr lang="en-IN"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smtClean="0">
                <a:solidFill>
                  <a:schemeClr val="bg1"/>
                </a:solidFill>
                <a:latin typeface="Arial" panose="020B0604020202020204" pitchFamily="34" charset="0"/>
                <a:cs typeface="Arial" panose="020B0604020202020204" pitchFamily="34" charset="0"/>
              </a:rPr>
              <a:t>Syntax</a:t>
            </a:r>
            <a:r>
              <a:rPr lang="en-US" sz="2000" dirty="0">
                <a:solidFill>
                  <a:schemeClr val="bg1"/>
                </a:solidFill>
                <a:latin typeface="Arial" panose="020B0604020202020204" pitchFamily="34" charset="0"/>
                <a:cs typeface="Arial" panose="020B0604020202020204" pitchFamily="34" charset="0"/>
              </a:rPr>
              <a:t>:</a:t>
            </a: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	</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DROP TABLE </a:t>
            </a:r>
            <a:r>
              <a:rPr lang="en-IN" sz="2200" dirty="0" err="1" smtClean="0">
                <a:solidFill>
                  <a:schemeClr val="accent6"/>
                </a:solidFill>
                <a:latin typeface="Arial" panose="020B0604020202020204" pitchFamily="34" charset="0"/>
              </a:rPr>
              <a:t>tbl_name</a:t>
            </a:r>
            <a:r>
              <a:rPr lang="en-IN" sz="1800" dirty="0" smtClean="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[RESTRICT | CASCADE]</a:t>
            </a:r>
          </a:p>
          <a:p>
            <a:pPr marL="0" indent="0">
              <a:buNone/>
            </a:pPr>
            <a:endParaRPr lang="en-IN" sz="1800" dirty="0" smtClean="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DROP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6868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46</a:t>
            </a:r>
            <a:endParaRPr lang="en-US" sz="1400" dirty="0">
              <a:solidFill>
                <a:schemeClr val="bg1"/>
              </a:solidFill>
            </a:endParaRPr>
          </a:p>
        </p:txBody>
      </p:sp>
    </p:spTree>
    <p:extLst>
      <p:ext uri="{BB962C8B-B14F-4D97-AF65-F5344CB8AC3E}">
        <p14:creationId xmlns:p14="http://schemas.microsoft.com/office/powerpoint/2010/main" val="9281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remove </a:t>
            </a:r>
            <a:r>
              <a:rPr lang="en-US" sz="2200" dirty="0" err="1"/>
              <a:t>PMSOffices</a:t>
            </a:r>
            <a:r>
              <a:rPr lang="en-US" sz="2200" dirty="0"/>
              <a:t> table completely from </a:t>
            </a:r>
            <a:r>
              <a:rPr lang="en-US" sz="2200" dirty="0" smtClean="0"/>
              <a:t>database</a:t>
            </a:r>
          </a:p>
          <a:p>
            <a:pPr marL="0" indent="0">
              <a:buNone/>
            </a:pPr>
            <a:endParaRPr lang="en-US" sz="2200" dirty="0"/>
          </a:p>
          <a:p>
            <a:pPr marL="0" indent="0">
              <a:buNone/>
            </a:pPr>
            <a:endParaRPr lang="en-US" sz="2200" dirty="0"/>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DROP </a:t>
            </a:r>
            <a:r>
              <a:rPr lang="en-IN"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12515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US" sz="2000" dirty="0" smtClean="0">
                <a:solidFill>
                  <a:schemeClr val="bg1"/>
                </a:solidFill>
                <a:latin typeface="Arial" panose="020B0604020202020204" pitchFamily="34" charset="0"/>
                <a:cs typeface="Arial" panose="020B0604020202020204" pitchFamily="34" charset="0"/>
              </a:rPr>
              <a:t>Empties a </a:t>
            </a:r>
            <a:r>
              <a:rPr lang="en-US" sz="2000" dirty="0">
                <a:solidFill>
                  <a:schemeClr val="bg1"/>
                </a:solidFill>
                <a:latin typeface="Arial" panose="020B0604020202020204" pitchFamily="34" charset="0"/>
                <a:cs typeface="Arial" panose="020B0604020202020204" pitchFamily="34" charset="0"/>
              </a:rPr>
              <a:t>table completely. </a:t>
            </a:r>
          </a:p>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It requires the DROP privilege. </a:t>
            </a:r>
          </a:p>
          <a:p>
            <a:pPr marL="0" indent="0">
              <a:buNone/>
            </a:pPr>
            <a:endParaRPr lang="en-IN" sz="2000" dirty="0" smtClean="0">
              <a:solidFill>
                <a:schemeClr val="bg1"/>
              </a:solidFill>
              <a:latin typeface="Arial" panose="020B0604020202020204" pitchFamily="34" charset="0"/>
              <a:cs typeface="Arial" panose="020B0604020202020204" pitchFamily="34" charset="0"/>
            </a:endParaRPr>
          </a:p>
          <a:p>
            <a:pPr marL="0" indent="0">
              <a:buNone/>
            </a:pPr>
            <a:endParaRPr lang="en-IN" sz="2000" dirty="0" smtClean="0">
              <a:solidFill>
                <a:schemeClr val="bg1"/>
              </a:solidFill>
              <a:latin typeface="Arial" panose="020B0604020202020204" pitchFamily="34" charset="0"/>
              <a:cs typeface="Arial" panose="020B0604020202020204" pitchFamily="34" charset="0"/>
            </a:endParaRPr>
          </a:p>
          <a:p>
            <a:pPr marL="0" indent="0">
              <a:buNone/>
            </a:pPr>
            <a:r>
              <a:rPr lang="en-IN" sz="2000" dirty="0" smtClean="0">
                <a:solidFill>
                  <a:schemeClr val="bg1"/>
                </a:solidFill>
                <a:latin typeface="Arial" panose="020B0604020202020204" pitchFamily="34" charset="0"/>
                <a:cs typeface="Arial" panose="020B0604020202020204" pitchFamily="34" charset="0"/>
              </a:rPr>
              <a:t>Query:</a:t>
            </a: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endParaRPr lang="en-IN" sz="20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tbl_name</a:t>
            </a:r>
            <a:endParaRPr lang="en-IN" sz="2200" dirty="0">
              <a:solidFill>
                <a:schemeClr val="accent6"/>
              </a:solidFill>
              <a:latin typeface="Arial" panose="020B0604020202020204" pitchFamily="34" charset="0"/>
            </a:endParaRPr>
          </a:p>
          <a:p>
            <a:pPr marL="0" indent="0">
              <a:buNone/>
            </a:pPr>
            <a:endParaRPr lang="en-IN" sz="1800" dirty="0" smtClean="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TRUNCATE TABLE</a:t>
            </a:r>
          </a:p>
        </p:txBody>
      </p:sp>
      <p:sp>
        <p:nvSpPr>
          <p:cNvPr id="7" name="Slide Number Placeholder 18"/>
          <p:cNvSpPr txBox="1">
            <a:spLocks/>
          </p:cNvSpPr>
          <p:nvPr/>
        </p:nvSpPr>
        <p:spPr>
          <a:xfrm>
            <a:off x="8686800" y="65468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47</a:t>
            </a:r>
            <a:endParaRPr lang="en-US" sz="1400" dirty="0">
              <a:solidFill>
                <a:schemeClr val="bg1"/>
              </a:solidFill>
            </a:endParaRPr>
          </a:p>
        </p:txBody>
      </p:sp>
    </p:spTree>
    <p:extLst>
      <p:ext uri="{BB962C8B-B14F-4D97-AF65-F5344CB8AC3E}">
        <p14:creationId xmlns:p14="http://schemas.microsoft.com/office/powerpoint/2010/main" val="374444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0886" y="2590800"/>
            <a:ext cx="9133114" cy="1077218"/>
          </a:xfrm>
        </p:spPr>
        <p:txBody>
          <a:bodyPr/>
          <a:lstStyle/>
          <a:p>
            <a:r>
              <a:rPr lang="en-IN" dirty="0">
                <a:solidFill>
                  <a:schemeClr val="bg1"/>
                </a:solidFill>
                <a:latin typeface="Arial" panose="020B0604020202020204" pitchFamily="34" charset="0"/>
                <a:cs typeface="Arial" panose="020B0604020202020204" pitchFamily="34" charset="0"/>
              </a:rPr>
              <a:t>Data Control </a:t>
            </a:r>
            <a:r>
              <a:rPr lang="en-IN" dirty="0" smtClean="0">
                <a:solidFill>
                  <a:schemeClr val="bg1"/>
                </a:solidFill>
                <a:latin typeface="Arial" panose="020B0604020202020204" pitchFamily="34" charset="0"/>
                <a:cs typeface="Arial" panose="020B0604020202020204" pitchFamily="34" charset="0"/>
              </a:rPr>
              <a:t>Language</a:t>
            </a:r>
          </a:p>
          <a:p>
            <a:r>
              <a:rPr lang="en-IN" dirty="0" smtClean="0">
                <a:solidFill>
                  <a:schemeClr val="bg1"/>
                </a:solidFill>
                <a:latin typeface="Arial" panose="020B0604020202020204" pitchFamily="34" charset="0"/>
                <a:cs typeface="Arial" panose="020B0604020202020204" pitchFamily="34" charset="0"/>
              </a:rPr>
              <a:t>(GRANT, REVOKE)</a:t>
            </a:r>
            <a:endParaRPr lang="en-US" dirty="0"/>
          </a:p>
        </p:txBody>
      </p:sp>
    </p:spTree>
    <p:extLst>
      <p:ext uri="{BB962C8B-B14F-4D97-AF65-F5344CB8AC3E}">
        <p14:creationId xmlns:p14="http://schemas.microsoft.com/office/powerpoint/2010/main" val="2333105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r>
              <a:rPr lang="en-US" sz="2200" dirty="0" smtClean="0"/>
              <a:t>To </a:t>
            </a:r>
            <a:r>
              <a:rPr lang="en-US" sz="2200" dirty="0"/>
              <a:t>make DB more secure. </a:t>
            </a:r>
            <a:r>
              <a:rPr lang="en-US" sz="2200" dirty="0" smtClean="0"/>
              <a:t>Restrict </a:t>
            </a:r>
            <a:r>
              <a:rPr lang="en-US" sz="2200" dirty="0"/>
              <a:t>users from performing various DB </a:t>
            </a:r>
            <a:r>
              <a:rPr lang="en-US" sz="2200" dirty="0" smtClean="0"/>
              <a:t>operations.</a:t>
            </a:r>
          </a:p>
          <a:p>
            <a:r>
              <a:rPr lang="en-US" sz="2200" dirty="0"/>
              <a:t>Create user Jack with password ‘pass@123’ who must be granted CREATE privilege so that he can create database.</a:t>
            </a:r>
          </a:p>
          <a:p>
            <a:pPr marL="0" indent="0">
              <a:buNone/>
            </a:pPr>
            <a:endParaRPr lang="en-US" sz="2200" dirty="0"/>
          </a:p>
          <a:p>
            <a:pPr marL="0" indent="0">
              <a:buNone/>
            </a:pPr>
            <a:endParaRPr lang="en-US" sz="2200" dirty="0"/>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CREATE </a:t>
            </a:r>
            <a:r>
              <a:rPr lang="en-US" sz="2000" dirty="0">
                <a:solidFill>
                  <a:schemeClr val="accent4">
                    <a:lumMod val="60000"/>
                    <a:lumOff val="40000"/>
                  </a:schemeClr>
                </a:solidFill>
                <a:latin typeface="Arial" panose="020B0604020202020204" pitchFamily="34" charset="0"/>
              </a:rPr>
              <a:t>USER </a:t>
            </a:r>
            <a:r>
              <a:rPr lang="en-US" sz="2000" dirty="0">
                <a:solidFill>
                  <a:schemeClr val="accent6"/>
                </a:solidFill>
                <a:latin typeface="Arial" panose="020B0604020202020204" pitchFamily="34" charset="0"/>
              </a:rPr>
              <a:t>jack</a:t>
            </a:r>
            <a:r>
              <a:rPr lang="en-US" sz="2000" dirty="0">
                <a:solidFill>
                  <a:schemeClr val="accent4">
                    <a:lumMod val="60000"/>
                    <a:lumOff val="40000"/>
                  </a:schemeClr>
                </a:solidFill>
                <a:latin typeface="Arial" panose="020B0604020202020204" pitchFamily="34" charset="0"/>
              </a:rPr>
              <a:t> IDENTIFIED BY </a:t>
            </a:r>
            <a:r>
              <a:rPr lang="en-US" sz="2000" dirty="0">
                <a:solidFill>
                  <a:schemeClr val="accent6"/>
                </a:solidFill>
                <a:latin typeface="Arial" panose="020B0604020202020204" pitchFamily="34" charset="0"/>
              </a:rPr>
              <a:t>'pass@123'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200" b="1" dirty="0" smtClean="0">
                <a:solidFill>
                  <a:schemeClr val="accent4">
                    <a:lumMod val="60000"/>
                    <a:lumOff val="40000"/>
                  </a:schemeClr>
                </a:solidFill>
                <a:latin typeface="Arial" panose="020B0604020202020204" pitchFamily="34" charset="0"/>
              </a:rPr>
              <a:t>GRANT </a:t>
            </a:r>
            <a:r>
              <a:rPr lang="en-US" sz="2200" b="1" dirty="0">
                <a:solidFill>
                  <a:schemeClr val="accent4">
                    <a:lumMod val="60000"/>
                    <a:lumOff val="40000"/>
                  </a:schemeClr>
                </a:solidFill>
                <a:latin typeface="Arial" panose="020B0604020202020204" pitchFamily="34" charset="0"/>
              </a:rPr>
              <a:t>CREATE ON </a:t>
            </a:r>
            <a:r>
              <a:rPr lang="en-US" sz="2200" b="1" dirty="0">
                <a:solidFill>
                  <a:schemeClr val="accent6"/>
                </a:solidFill>
                <a:latin typeface="Arial" panose="020B0604020202020204" pitchFamily="34" charset="0"/>
              </a:rPr>
              <a:t>*.*</a:t>
            </a:r>
            <a:r>
              <a:rPr lang="en-US" sz="2200" b="1" dirty="0">
                <a:solidFill>
                  <a:schemeClr val="accent4">
                    <a:lumMod val="60000"/>
                    <a:lumOff val="40000"/>
                  </a:schemeClr>
                </a:solidFill>
                <a:latin typeface="Arial" panose="020B0604020202020204" pitchFamily="34" charset="0"/>
              </a:rPr>
              <a:t> TO </a:t>
            </a:r>
            <a:r>
              <a:rPr lang="en-US" sz="2200" b="1" dirty="0">
                <a:solidFill>
                  <a:schemeClr val="accent6"/>
                </a:solidFill>
                <a:latin typeface="Arial" panose="020B0604020202020204" pitchFamily="34" charset="0"/>
              </a:rPr>
              <a:t>'jack';</a:t>
            </a:r>
          </a:p>
          <a:p>
            <a:pPr marL="0" indent="0">
              <a:buNone/>
            </a:pPr>
            <a:r>
              <a:rPr lang="en-US" sz="2200" dirty="0" smtClean="0">
                <a:solidFill>
                  <a:schemeClr val="accent4">
                    <a:lumMod val="60000"/>
                    <a:lumOff val="40000"/>
                  </a:schemeClr>
                </a:solidFill>
                <a:latin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CREATE </a:t>
            </a:r>
            <a:r>
              <a:rPr lang="en-US" sz="2000" dirty="0">
                <a:solidFill>
                  <a:schemeClr val="accent4">
                    <a:lumMod val="60000"/>
                    <a:lumOff val="40000"/>
                  </a:schemeClr>
                </a:solidFill>
                <a:latin typeface="Arial" panose="020B0604020202020204" pitchFamily="34" charset="0"/>
              </a:rPr>
              <a:t>Database </a:t>
            </a:r>
            <a:r>
              <a:rPr lang="en-US" sz="2000" dirty="0" err="1">
                <a:solidFill>
                  <a:schemeClr val="accent6"/>
                </a:solidFill>
                <a:latin typeface="Arial" panose="020B0604020202020204" pitchFamily="34" charset="0"/>
              </a:rPr>
              <a:t>TrainingFeedbackDBTemp</a:t>
            </a:r>
            <a:r>
              <a:rPr lang="en-US" sz="2000" dirty="0">
                <a:solidFill>
                  <a:schemeClr val="accent6"/>
                </a:solidFill>
                <a:latin typeface="Arial" panose="020B0604020202020204" pitchFamily="34" charset="0"/>
              </a:rPr>
              <a:t>;</a:t>
            </a:r>
          </a:p>
          <a:p>
            <a:pPr marL="0" indent="0">
              <a:buNone/>
            </a:pPr>
            <a:endParaRPr lang="en-US" sz="2000" b="1" dirty="0">
              <a:solidFill>
                <a:schemeClr val="bg1"/>
              </a:solidFill>
              <a:latin typeface="Arial" panose="020B0604020202020204" pitchFamily="34" charset="0"/>
              <a:cs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06823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4906963"/>
          </a:xfrm>
        </p:spPr>
        <p:txBody>
          <a:bodyPr/>
          <a:lstStyle/>
          <a:p>
            <a:pPr marL="457200" lvl="1" indent="0">
              <a:spcBef>
                <a:spcPts val="0"/>
              </a:spcBef>
              <a:spcAft>
                <a:spcPts val="0"/>
              </a:spcAft>
              <a:buNone/>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0"/>
              </a:spcBef>
              <a:spcAft>
                <a:spcPts val="0"/>
              </a:spcAft>
              <a:buNone/>
            </a:pPr>
            <a:r>
              <a:rPr lang="en-US" sz="2000" dirty="0" smtClean="0">
                <a:solidFill>
                  <a:schemeClr val="bg1"/>
                </a:solidFill>
                <a:latin typeface="Arial" panose="020B0604020202020204" pitchFamily="34" charset="0"/>
                <a:cs typeface="Arial" panose="020B0604020202020204" pitchFamily="34" charset="0"/>
              </a:rPr>
              <a:t>Command  to take away CREATE permission from jack</a:t>
            </a:r>
          </a:p>
          <a:p>
            <a:pPr marL="800100" lvl="2" indent="0">
              <a:spcBef>
                <a:spcPts val="0"/>
              </a:spcBef>
              <a:spcAft>
                <a:spcPts val="0"/>
              </a:spcAft>
              <a:buNone/>
            </a:pPr>
            <a:endParaRPr lang="en-US" sz="2000" b="1" dirty="0" smtClean="0">
              <a:solidFill>
                <a:schemeClr val="bg1"/>
              </a:solidFill>
              <a:latin typeface="Arial" panose="020B0604020202020204" pitchFamily="34" charset="0"/>
              <a:cs typeface="Arial" panose="020B0604020202020204" pitchFamily="34" charset="0"/>
            </a:endParaRP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REVOKE CREATE ON </a:t>
            </a:r>
            <a:r>
              <a:rPr lang="en-US" sz="2200" dirty="0">
                <a:solidFill>
                  <a:schemeClr val="accent6"/>
                </a:solidFill>
                <a:latin typeface="Arial" panose="020B0604020202020204" pitchFamily="34" charset="0"/>
              </a:rPr>
              <a:t>*.*</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'jack';</a:t>
            </a:r>
          </a:p>
          <a:p>
            <a:pPr lvl="1"/>
            <a:endParaRPr lang="en-US" sz="2400" b="1" dirty="0" smtClean="0">
              <a:solidFill>
                <a:schemeClr val="bg1"/>
              </a:solidFill>
              <a:latin typeface="Arial" panose="020B0604020202020204" pitchFamily="34" charset="0"/>
              <a:cs typeface="Arial" panose="020B0604020202020204" pitchFamily="34" charset="0"/>
            </a:endParaRPr>
          </a:p>
          <a:p>
            <a:r>
              <a:rPr lang="en-US" sz="1800" dirty="0">
                <a:solidFill>
                  <a:schemeClr val="bg1"/>
                </a:solidFill>
                <a:latin typeface="Arial" panose="020B0604020202020204" pitchFamily="34" charset="0"/>
                <a:ea typeface="Calibri"/>
                <a:cs typeface="Arial" panose="020B0604020202020204" pitchFamily="34" charset="0"/>
              </a:rPr>
              <a:t>If required, the permission can be taken back from jack in future.</a:t>
            </a:r>
            <a:endParaRPr lang="en-IN" sz="18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p>
        </p:txBody>
      </p:sp>
      <p:sp>
        <p:nvSpPr>
          <p:cNvPr id="6" name="Slide Number Placeholder 18"/>
          <p:cNvSpPr txBox="1">
            <a:spLocks/>
          </p:cNvSpPr>
          <p:nvPr/>
        </p:nvSpPr>
        <p:spPr>
          <a:xfrm>
            <a:off x="8534400"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49</a:t>
            </a:r>
            <a:endParaRPr lang="en-US" sz="1400" dirty="0">
              <a:solidFill>
                <a:schemeClr val="bg1"/>
              </a:solidFill>
            </a:endParaRPr>
          </a:p>
        </p:txBody>
      </p:sp>
    </p:spTree>
    <p:extLst>
      <p:ext uri="{BB962C8B-B14F-4D97-AF65-F5344CB8AC3E}">
        <p14:creationId xmlns:p14="http://schemas.microsoft.com/office/powerpoint/2010/main" val="316787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Enabling Objectives</a:t>
            </a:r>
            <a:endParaRPr lang="en-US" dirty="0">
              <a:solidFill>
                <a:schemeClr val="bg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3"/>
          </p:nvPr>
        </p:nvSpPr>
        <p:spPr/>
        <p:txBody>
          <a:bodyPr/>
          <a:lstStyle/>
          <a:p>
            <a:r>
              <a:rPr lang="en-US" sz="2000" dirty="0">
                <a:solidFill>
                  <a:schemeClr val="bg1"/>
                </a:solidFill>
              </a:rPr>
              <a:t>After completing this chapter, in the next 60 minutes you will be able to : </a:t>
            </a:r>
          </a:p>
          <a:p>
            <a:pPr indent="-365760">
              <a:spcBef>
                <a:spcPts val="0"/>
              </a:spcBef>
            </a:pPr>
            <a:r>
              <a:rPr lang="en-US" sz="2000" dirty="0" smtClean="0">
                <a:solidFill>
                  <a:schemeClr val="bg1"/>
                </a:solidFill>
                <a:latin typeface="Arial" panose="020B0604020202020204" pitchFamily="34" charset="0"/>
                <a:cs typeface="Arial" panose="020B0604020202020204" pitchFamily="34" charset="0"/>
              </a:rPr>
              <a:t> </a:t>
            </a:r>
            <a:endParaRPr lang="en-US" sz="2000" dirty="0">
              <a:solidFill>
                <a:schemeClr val="bg1"/>
              </a:solidFill>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Create at least 1 table using Data Definition Language(DDL) </a:t>
            </a:r>
            <a:r>
              <a:rPr lang="en-US" altLang="en-US" sz="2000" dirty="0" smtClean="0">
                <a:solidFill>
                  <a:schemeClr val="bg1"/>
                </a:solidFill>
              </a:rPr>
              <a:t>statement.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Modify or </a:t>
            </a:r>
            <a:r>
              <a:rPr lang="en-US" altLang="en-US" sz="2000" dirty="0" smtClean="0">
                <a:solidFill>
                  <a:schemeClr val="bg1"/>
                </a:solidFill>
              </a:rPr>
              <a:t>Drop </a:t>
            </a:r>
            <a:r>
              <a:rPr lang="en-US" altLang="en-US" sz="2000" dirty="0">
                <a:solidFill>
                  <a:schemeClr val="bg1"/>
                </a:solidFill>
              </a:rPr>
              <a:t>at least 1 table structure created using DDL </a:t>
            </a:r>
            <a:r>
              <a:rPr lang="en-US" altLang="en-US" sz="2000" dirty="0" smtClean="0">
                <a:solidFill>
                  <a:schemeClr val="bg1"/>
                </a:solidFill>
              </a:rPr>
              <a:t>statement</a:t>
            </a:r>
            <a:endParaRPr lang="en-US" altLang="en-US" sz="2000" dirty="0">
              <a:solidFill>
                <a:schemeClr val="bg1"/>
              </a:solidFill>
            </a:endParaRPr>
          </a:p>
        </p:txBody>
      </p:sp>
      <p:sp>
        <p:nvSpPr>
          <p:cNvPr id="2" name="Content Placeholder 1"/>
          <p:cNvSpPr>
            <a:spLocks noGrp="1"/>
          </p:cNvSpPr>
          <p:nvPr>
            <p:ph idx="4294967295"/>
          </p:nvPr>
        </p:nvSpPr>
        <p:spPr/>
        <p:txBody>
          <a:bodyPr/>
          <a:lstStyle/>
          <a:p>
            <a:pPr marL="3175" indent="0">
              <a:spcBef>
                <a:spcPts val="0"/>
              </a:spcBef>
              <a:spcAft>
                <a:spcPts val="600"/>
              </a:spcAft>
              <a:buNone/>
            </a:pPr>
            <a:r>
              <a:rPr lang="en-US" sz="1800" dirty="0" smtClean="0">
                <a:solidFill>
                  <a:schemeClr val="bg1"/>
                </a:solidFill>
                <a:latin typeface="Arial" panose="020B0604020202020204" pitchFamily="34" charset="0"/>
                <a:cs typeface="Arial" panose="020B0604020202020204" pitchFamily="34" charset="0"/>
              </a:rPr>
              <a:t/>
            </a:r>
            <a:br>
              <a:rPr lang="en-US" sz="1800" dirty="0" smtClean="0">
                <a:solidFill>
                  <a:schemeClr val="bg1"/>
                </a:solidFill>
                <a:latin typeface="Arial" panose="020B0604020202020204" pitchFamily="34" charset="0"/>
                <a:cs typeface="Arial" panose="020B0604020202020204" pitchFamily="34" charset="0"/>
              </a:rPr>
            </a:br>
            <a:endParaRPr lang="en-US" sz="1800" dirty="0" smtClean="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GRANT </a:t>
            </a:r>
            <a:r>
              <a:rPr lang="en-US" sz="2200" dirty="0">
                <a:solidFill>
                  <a:schemeClr val="bg1"/>
                </a:solidFill>
                <a:latin typeface="Arial" panose="020B0604020202020204" pitchFamily="34" charset="0"/>
                <a:cs typeface="Arial" panose="020B0604020202020204" pitchFamily="34" charset="0"/>
              </a:rPr>
              <a:t>to allow specific users to perform specific </a:t>
            </a:r>
            <a:r>
              <a:rPr lang="en-US" sz="2200" dirty="0" smtClean="0">
                <a:solidFill>
                  <a:schemeClr val="bg1"/>
                </a:solidFill>
                <a:latin typeface="Arial" panose="020B0604020202020204" pitchFamily="34" charset="0"/>
                <a:cs typeface="Arial" panose="020B0604020202020204" pitchFamily="34" charset="0"/>
              </a:rPr>
              <a:t>tasks</a:t>
            </a:r>
          </a:p>
          <a:p>
            <a:pPr lvl="1">
              <a:spcBef>
                <a:spcPts val="0"/>
              </a:spcBef>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REVOKE to cancel previously granted or denied permissions </a:t>
            </a:r>
          </a:p>
          <a:p>
            <a:pPr marL="822325" lvl="1" indent="-365125">
              <a:spcBef>
                <a:spcPts val="0"/>
              </a:spcBef>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1200"/>
              </a:spcBef>
              <a:buNone/>
            </a:pPr>
            <a:endParaRPr lang="en-US" sz="2000" b="1" dirty="0" smtClean="0">
              <a:solidFill>
                <a:schemeClr val="bg1"/>
              </a:solidFill>
              <a:latin typeface="Arial" panose="020B0604020202020204" pitchFamily="34" charset="0"/>
              <a:cs typeface="Arial" panose="020B0604020202020204" pitchFamily="34" charset="0"/>
            </a:endParaRPr>
          </a:p>
          <a:p>
            <a:pPr marL="457200" lvl="1" indent="0">
              <a:buNone/>
            </a:pPr>
            <a:endParaRPr lang="en-US" sz="2000" b="1" dirty="0">
              <a:solidFill>
                <a:schemeClr val="bg1"/>
              </a:solidFill>
              <a:latin typeface="Arial" panose="020B0604020202020204" pitchFamily="34" charset="0"/>
              <a:cs typeface="Arial" panose="020B0604020202020204" pitchFamily="34" charset="0"/>
            </a:endParaRPr>
          </a:p>
          <a:p>
            <a:pPr marL="457200" lvl="1" indent="0">
              <a:buNone/>
            </a:pPr>
            <a:endParaRPr lang="en-US" sz="2000" b="1" dirty="0" smtClean="0">
              <a:solidFill>
                <a:schemeClr val="bg1"/>
              </a:solidFill>
              <a:latin typeface="Arial" panose="020B0604020202020204" pitchFamily="34" charset="0"/>
              <a:cs typeface="Arial" panose="020B0604020202020204" pitchFamily="34" charset="0"/>
            </a:endParaRPr>
          </a:p>
          <a:p>
            <a:pPr>
              <a:buFont typeface="Arial" pitchFamily="34" charset="0"/>
              <a:buChar char="•"/>
            </a:pPr>
            <a:endParaRPr lang="en-US"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buFont typeface="Arial" pitchFamily="34" charset="0"/>
              <a:buChar char="•"/>
            </a:pPr>
            <a:endParaRPr lang="en-US" dirty="0" smtClean="0">
              <a:solidFill>
                <a:schemeClr val="bg1"/>
              </a:solidFill>
              <a:latin typeface="Arial" panose="020B0604020202020204" pitchFamily="34" charset="0"/>
              <a:cs typeface="Arial" panose="020B0604020202020204" pitchFamily="34" charset="0"/>
            </a:endParaRPr>
          </a:p>
          <a:p>
            <a:pPr marL="457200" lvl="1" indent="0">
              <a:buNone/>
            </a:pPr>
            <a:endParaRPr lang="en-US" b="1" dirty="0" smtClean="0">
              <a:solidFill>
                <a:schemeClr val="bg1"/>
              </a:solidFill>
              <a:latin typeface="Arial" panose="020B0604020202020204" pitchFamily="34" charset="0"/>
              <a:cs typeface="Arial" panose="020B0604020202020204" pitchFamily="34" charset="0"/>
            </a:endParaRPr>
          </a:p>
          <a:p>
            <a:pPr marL="457200" lvl="1" indent="0">
              <a:buNone/>
            </a:pPr>
            <a:endParaRPr lang="en-US" b="1"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Data Control </a:t>
            </a:r>
            <a:r>
              <a:rPr lang="en-IN" dirty="0" smtClean="0">
                <a:solidFill>
                  <a:schemeClr val="bg1"/>
                </a:solidFill>
                <a:latin typeface="Arial" panose="020B0604020202020204" pitchFamily="34" charset="0"/>
                <a:cs typeface="Arial" panose="020B0604020202020204" pitchFamily="34" charset="0"/>
              </a:rPr>
              <a:t>Language</a:t>
            </a:r>
            <a:endParaRPr lang="en-IN" dirty="0">
              <a:solidFill>
                <a:schemeClr val="bg1"/>
              </a:solidFill>
              <a:latin typeface="Arial" panose="020B0604020202020204" pitchFamily="34" charset="0"/>
              <a:cs typeface="Arial" panose="020B0604020202020204" pitchFamily="34" charset="0"/>
            </a:endParaRPr>
          </a:p>
        </p:txBody>
      </p:sp>
      <p:sp>
        <p:nvSpPr>
          <p:cNvPr id="5" name="Content Placeholder 2"/>
          <p:cNvSpPr txBox="1">
            <a:spLocks/>
          </p:cNvSpPr>
          <p:nvPr/>
        </p:nvSpPr>
        <p:spPr bwMode="auto">
          <a:xfrm>
            <a:off x="541020" y="2775367"/>
            <a:ext cx="37261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GRANT</a:t>
            </a:r>
          </a:p>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smtClean="0"/>
          </a:p>
          <a:p>
            <a:pPr marL="57150" indent="0">
              <a:buNone/>
            </a:pPr>
            <a:r>
              <a:rPr lang="en-US" sz="2200" dirty="0">
                <a:solidFill>
                  <a:schemeClr val="accent4">
                    <a:lumMod val="60000"/>
                    <a:lumOff val="40000"/>
                  </a:schemeClr>
                </a:solidFill>
                <a:latin typeface="Arial" panose="020B0604020202020204" pitchFamily="34" charset="0"/>
              </a:rPr>
              <a:t>GRANT</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TO</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[WITH GRANT OPTION];</a:t>
            </a:r>
            <a:r>
              <a:rPr lang="en-US" sz="1800" dirty="0">
                <a:latin typeface="Courier New" pitchFamily="49" charset="0"/>
                <a:cs typeface="Courier New" pitchFamily="49" charset="0"/>
              </a:rPr>
              <a:t> </a:t>
            </a:r>
          </a:p>
          <a:p>
            <a:pPr marL="57150" indent="0">
              <a:buFont typeface="Arial" charset="0"/>
              <a:buNone/>
            </a:pPr>
            <a:endParaRPr lang="en-US" sz="1800" dirty="0"/>
          </a:p>
        </p:txBody>
      </p:sp>
      <p:sp>
        <p:nvSpPr>
          <p:cNvPr id="6" name="Content Placeholder 2"/>
          <p:cNvSpPr txBox="1">
            <a:spLocks/>
          </p:cNvSpPr>
          <p:nvPr/>
        </p:nvSpPr>
        <p:spPr bwMode="auto">
          <a:xfrm>
            <a:off x="4579620" y="2775367"/>
            <a:ext cx="39547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REVOKE</a:t>
            </a:r>
          </a:p>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smtClean="0"/>
          </a:p>
          <a:p>
            <a:pPr marL="57150" indent="0">
              <a:buNone/>
            </a:pPr>
            <a:r>
              <a:rPr lang="en-US" sz="2200" dirty="0">
                <a:solidFill>
                  <a:schemeClr val="accent4">
                    <a:lumMod val="60000"/>
                    <a:lumOff val="40000"/>
                  </a:schemeClr>
                </a:solidFill>
                <a:latin typeface="Arial" panose="020B0604020202020204" pitchFamily="34" charset="0"/>
              </a:rPr>
              <a:t>REVOKE</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FROM</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 </a:t>
            </a:r>
          </a:p>
          <a:p>
            <a:pPr marL="57150" indent="0">
              <a:buFont typeface="Arial" charset="0"/>
              <a:buNone/>
            </a:pPr>
            <a:endParaRPr lang="en-US" sz="1800" dirty="0" smtClean="0"/>
          </a:p>
        </p:txBody>
      </p:sp>
      <p:sp>
        <p:nvSpPr>
          <p:cNvPr id="13" name="Slide Number Placeholder 18"/>
          <p:cNvSpPr txBox="1">
            <a:spLocks/>
          </p:cNvSpPr>
          <p:nvPr/>
        </p:nvSpPr>
        <p:spPr>
          <a:xfrm>
            <a:off x="8686800" y="6503075"/>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50</a:t>
            </a:r>
            <a:endParaRPr lang="en-US" sz="1400" dirty="0">
              <a:solidFill>
                <a:schemeClr val="bg1"/>
              </a:solidFill>
            </a:endParaRPr>
          </a:p>
        </p:txBody>
      </p:sp>
    </p:spTree>
    <p:extLst>
      <p:ext uri="{BB962C8B-B14F-4D97-AF65-F5344CB8AC3E}">
        <p14:creationId xmlns:p14="http://schemas.microsoft.com/office/powerpoint/2010/main" val="84706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500"/>
                                        <p:tgtEl>
                                          <p:spTgt spid="6">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Practice Check</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p:txBody>
          <a:bodyPr/>
          <a:lstStyle/>
          <a:p>
            <a:endParaRPr lang="en-US" dirty="0"/>
          </a:p>
        </p:txBody>
      </p:sp>
      <p:sp>
        <p:nvSpPr>
          <p:cNvPr id="5" name="Rectangle 4"/>
          <p:cNvSpPr/>
          <p:nvPr/>
        </p:nvSpPr>
        <p:spPr>
          <a:xfrm>
            <a:off x="8719960" y="6553200"/>
            <a:ext cx="441146" cy="369332"/>
          </a:xfrm>
          <a:prstGeom prst="rect">
            <a:avLst/>
          </a:prstGeom>
        </p:spPr>
        <p:txBody>
          <a:bodyPr wrap="none">
            <a:spAutoFit/>
          </a:bodyPr>
          <a:lstStyle/>
          <a:p>
            <a:fld id="{47ED8886-DB3B-44F4-9A80-E6A224679F20}" type="slidenum">
              <a:rPr lang="en-US">
                <a:solidFill>
                  <a:schemeClr val="bg2"/>
                </a:solidFill>
              </a:rPr>
              <a:pPr/>
              <a:t>31</a:t>
            </a:fld>
            <a:endParaRPr lang="en-US" dirty="0">
              <a:solidFill>
                <a:schemeClr val="bg2"/>
              </a:solidFill>
            </a:endParaRPr>
          </a:p>
        </p:txBody>
      </p:sp>
      <p:sp>
        <p:nvSpPr>
          <p:cNvPr id="8" name="Rectangle 7"/>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dirty="0">
                <a:solidFill>
                  <a:schemeClr val="bg1"/>
                </a:solidFill>
              </a:rPr>
              <a:t>Refer </a:t>
            </a:r>
            <a:r>
              <a:rPr lang="en-US" dirty="0" smtClean="0">
                <a:solidFill>
                  <a:schemeClr val="bg1"/>
                </a:solidFill>
              </a:rPr>
              <a:t> </a:t>
            </a:r>
            <a:r>
              <a:rPr lang="en-US" dirty="0" smtClean="0">
                <a:solidFill>
                  <a:schemeClr val="accent3"/>
                </a:solidFill>
              </a:rPr>
              <a:t>DDL,DCL,DML,TCL-practice.pdf  </a:t>
            </a:r>
            <a:r>
              <a:rPr lang="en-US" dirty="0">
                <a:solidFill>
                  <a:schemeClr val="bg1"/>
                </a:solidFill>
              </a:rPr>
              <a:t>document 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216450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6240" y="528865"/>
            <a:ext cx="8389665" cy="607259"/>
          </a:xfrm>
        </p:spPr>
        <p:txBody>
          <a:bodyPr/>
          <a:lstStyle/>
          <a:p>
            <a:r>
              <a:rPr lang="en-US" dirty="0" smtClean="0">
                <a:solidFill>
                  <a:schemeClr val="bg1"/>
                </a:solidFill>
                <a:latin typeface="Arial" panose="020B0604020202020204" pitchFamily="34" charset="0"/>
                <a:cs typeface="Arial" panose="020B0604020202020204" pitchFamily="34" charset="0"/>
              </a:rPr>
              <a:t>RECAP</a:t>
            </a:r>
            <a:endParaRPr lang="en-US" dirty="0">
              <a:solidFill>
                <a:schemeClr val="bg1"/>
              </a:solidFill>
              <a:latin typeface="Arial" panose="020B0604020202020204" pitchFamily="34" charset="0"/>
              <a:cs typeface="Arial" panose="020B0604020202020204" pitchFamily="34" charset="0"/>
            </a:endParaRPr>
          </a:p>
        </p:txBody>
      </p:sp>
      <p:sp>
        <p:nvSpPr>
          <p:cNvPr id="2" name="Content Placeholder 1"/>
          <p:cNvSpPr>
            <a:spLocks noGrp="1"/>
          </p:cNvSpPr>
          <p:nvPr>
            <p:ph type="body" sz="quarter" idx="13"/>
          </p:nvPr>
        </p:nvSpPr>
        <p:spPr/>
        <p:txBody>
          <a:bodyPr/>
          <a:lstStyle/>
          <a:p>
            <a:pPr>
              <a:spcBef>
                <a:spcPts val="0"/>
              </a:spcBef>
              <a:defRPr/>
            </a:pPr>
            <a:r>
              <a:rPr lang="en-US" sz="2000" dirty="0">
                <a:solidFill>
                  <a:schemeClr val="bg1"/>
                </a:solidFill>
                <a:latin typeface="Arial" panose="020B0604020202020204" pitchFamily="34" charset="0"/>
                <a:cs typeface="Arial" panose="020B0604020202020204" pitchFamily="34" charset="0"/>
              </a:rPr>
              <a:t>The key points covered in this session are:</a:t>
            </a:r>
          </a:p>
          <a:p>
            <a:pPr marL="0" indent="0">
              <a:spcBef>
                <a:spcPts val="0"/>
              </a:spcBef>
              <a:buNone/>
              <a:defRPr/>
            </a:pPr>
            <a:endParaRPr lang="en-US" sz="2000" dirty="0">
              <a:solidFill>
                <a:schemeClr val="bg1"/>
              </a:solidFill>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Create at least 1 table using Data Definition Language(DDL) statement.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2000" dirty="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Modify or Drop at least 1 table structure created using DDL statement</a:t>
            </a:r>
          </a:p>
        </p:txBody>
      </p:sp>
      <p:sp>
        <p:nvSpPr>
          <p:cNvPr id="4" name="Slide Number Placeholder 3"/>
          <p:cNvSpPr>
            <a:spLocks noGrp="1"/>
          </p:cNvSpPr>
          <p:nvPr>
            <p:ph type="sldNum" sz="quarter" idx="4294967295"/>
          </p:nvPr>
        </p:nvSpPr>
        <p:spPr/>
        <p:txBody>
          <a:bodyPr/>
          <a:lstStyle/>
          <a:p>
            <a:endParaRPr lang="en-US" dirty="0"/>
          </a:p>
        </p:txBody>
      </p:sp>
      <p:sp>
        <p:nvSpPr>
          <p:cNvPr id="7" name="Rectangle 6"/>
          <p:cNvSpPr/>
          <p:nvPr/>
        </p:nvSpPr>
        <p:spPr>
          <a:xfrm>
            <a:off x="8543197" y="6488668"/>
            <a:ext cx="441146" cy="369332"/>
          </a:xfrm>
          <a:prstGeom prst="rect">
            <a:avLst/>
          </a:prstGeom>
        </p:spPr>
        <p:txBody>
          <a:bodyPr wrap="none">
            <a:spAutoFit/>
          </a:bodyPr>
          <a:lstStyle/>
          <a:p>
            <a:r>
              <a:rPr lang="en-US" dirty="0" smtClean="0">
                <a:solidFill>
                  <a:schemeClr val="bg1"/>
                </a:solidFill>
              </a:rPr>
              <a:t>65</a:t>
            </a:r>
            <a:endParaRPr lang="en-US" dirty="0">
              <a:solidFill>
                <a:schemeClr val="bg1"/>
              </a:solidFill>
            </a:endParaRPr>
          </a:p>
        </p:txBody>
      </p:sp>
    </p:spTree>
    <p:extLst>
      <p:ext uri="{BB962C8B-B14F-4D97-AF65-F5344CB8AC3E}">
        <p14:creationId xmlns:p14="http://schemas.microsoft.com/office/powerpoint/2010/main" val="3178369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219201"/>
            <a:ext cx="5105400" cy="3581400"/>
          </a:xfrm>
        </p:spPr>
        <p:txBody>
          <a:bodyPr/>
          <a:lstStyle/>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Data_definition_language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Data_manipulation_language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Data_control_language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Transaction_Control_Language</a:t>
            </a:r>
            <a:endParaRPr lang="en-US" sz="1800"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1"/>
          </p:nvPr>
        </p:nvSpPr>
        <p:spPr/>
        <p:txBody>
          <a:bodyPr/>
          <a:lstStyle/>
          <a:p>
            <a:endParaRPr lang="en-US" dirty="0"/>
          </a:p>
        </p:txBody>
      </p:sp>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8509090" y="6311384"/>
            <a:ext cx="441146" cy="369332"/>
          </a:xfrm>
          <a:prstGeom prst="rect">
            <a:avLst/>
          </a:prstGeom>
        </p:spPr>
        <p:txBody>
          <a:bodyPr wrap="none">
            <a:spAutoFit/>
          </a:bodyPr>
          <a:lstStyle/>
          <a:p>
            <a:r>
              <a:rPr lang="en-US" dirty="0" smtClean="0">
                <a:solidFill>
                  <a:schemeClr val="bg1"/>
                </a:solidFill>
              </a:rPr>
              <a:t>66</a:t>
            </a:r>
            <a:endParaRPr lang="en-US" dirty="0">
              <a:solidFill>
                <a:schemeClr val="bg1"/>
              </a:solidFill>
            </a:endParaRPr>
          </a:p>
        </p:txBody>
      </p:sp>
    </p:spTree>
    <p:extLst>
      <p:ext uri="{BB962C8B-B14F-4D97-AF65-F5344CB8AC3E}">
        <p14:creationId xmlns:p14="http://schemas.microsoft.com/office/powerpoint/2010/main" val="3384883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8"/>
          <p:cNvSpPr txBox="1">
            <a:spLocks/>
          </p:cNvSpPr>
          <p:nvPr/>
        </p:nvSpPr>
        <p:spPr>
          <a:xfrm>
            <a:off x="8686800" y="655131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67</a:t>
            </a:r>
            <a:endParaRPr lang="en-US" sz="1400" dirty="0">
              <a:solidFill>
                <a:schemeClr val="bg1"/>
              </a:solidFill>
            </a:endParaRPr>
          </a:p>
        </p:txBody>
      </p:sp>
      <p:sp>
        <p:nvSpPr>
          <p:cNvPr id="2" name="Title 1"/>
          <p:cNvSpPr>
            <a:spLocks noGrp="1"/>
          </p:cNvSpPr>
          <p:nvPr>
            <p:ph type="title"/>
          </p:nvPr>
        </p:nvSpPr>
        <p:spPr/>
        <p:txBody>
          <a:bodyPr>
            <a:normAutofit fontScale="90000"/>
          </a:bodyPr>
          <a:lstStyle/>
          <a:p>
            <a:endParaRPr lang="en-US"/>
          </a:p>
        </p:txBody>
      </p:sp>
      <p:sp>
        <p:nvSpPr>
          <p:cNvPr id="5" name="Text Placeholder 4"/>
          <p:cNvSpPr>
            <a:spLocks noGrp="1"/>
          </p:cNvSpPr>
          <p:nvPr>
            <p:ph type="body" sz="quarter" idx="10"/>
          </p:nvPr>
        </p:nvSpPr>
        <p:spPr>
          <a:xfrm>
            <a:off x="838203" y="1676400"/>
            <a:ext cx="8000997" cy="1924051"/>
          </a:xfrm>
        </p:spPr>
        <p:txBody>
          <a:bodyPr/>
          <a:lstStyle/>
          <a:p>
            <a:r>
              <a:rPr lang="en-US" sz="2000" dirty="0">
                <a:solidFill>
                  <a:schemeClr val="bg1"/>
                </a:solidFill>
              </a:rPr>
              <a:t>You have successfully completed the session on DDL, </a:t>
            </a:r>
            <a:r>
              <a:rPr lang="en-US" sz="2000" dirty="0" smtClean="0">
                <a:solidFill>
                  <a:schemeClr val="bg1"/>
                </a:solidFill>
              </a:rPr>
              <a:t>DCL Statements</a:t>
            </a:r>
            <a:endParaRPr lang="en-US" dirty="0"/>
          </a:p>
        </p:txBody>
      </p:sp>
    </p:spTree>
    <p:extLst>
      <p:ext uri="{BB962C8B-B14F-4D97-AF65-F5344CB8AC3E}">
        <p14:creationId xmlns:p14="http://schemas.microsoft.com/office/powerpoint/2010/main" val="27329102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smtClean="0"/>
              <a:t>Key Topics</a:t>
            </a:r>
            <a:endParaRPr lang="en-US" sz="1800" dirty="0"/>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400" dirty="0" smtClean="0"/>
              <a:t>CREATE Statement</a:t>
            </a:r>
          </a:p>
          <a:p>
            <a:pPr marL="457200" indent="-457200">
              <a:buFont typeface="Arial" panose="020B0604020202020204" pitchFamily="34" charset="0"/>
              <a:buChar char="•"/>
            </a:pPr>
            <a:r>
              <a:rPr lang="en-US" sz="2400" dirty="0" smtClean="0"/>
              <a:t>ALTER Statement</a:t>
            </a:r>
          </a:p>
          <a:p>
            <a:pPr marL="457200" indent="-457200">
              <a:buFont typeface="Arial" panose="020B0604020202020204" pitchFamily="34" charset="0"/>
              <a:buChar char="•"/>
            </a:pPr>
            <a:r>
              <a:rPr lang="en-US" sz="2400" dirty="0" smtClean="0"/>
              <a:t>DROP Statement</a:t>
            </a:r>
          </a:p>
          <a:p>
            <a:pPr marL="457200" indent="-457200">
              <a:buFont typeface="Arial" panose="020B0604020202020204" pitchFamily="34" charset="0"/>
              <a:buChar char="•"/>
            </a:pPr>
            <a:r>
              <a:rPr lang="en-US" sz="2400" dirty="0" smtClean="0"/>
              <a:t>TRUNCATE Statement</a:t>
            </a:r>
          </a:p>
          <a:p>
            <a:pPr marL="457200" indent="-457200">
              <a:buFont typeface="Arial" panose="020B0604020202020204" pitchFamily="34" charset="0"/>
              <a:buChar char="•"/>
            </a:pPr>
            <a:r>
              <a:rPr lang="en-US" sz="2400" dirty="0" smtClean="0"/>
              <a:t>GRANT and REVOKE Statement</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227013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bg/>
                                          </p:spTgt>
                                        </p:tgtEl>
                                        <p:attrNameLst>
                                          <p:attrName>style.visibility</p:attrName>
                                        </p:attrNameLst>
                                      </p:cBhvr>
                                      <p:to>
                                        <p:strVal val="visible"/>
                                      </p:to>
                                    </p:set>
                                    <p:animEffect transition="in" filter="fade">
                                      <p:cBhvr>
                                        <p:cTn id="19" dur="1000"/>
                                        <p:tgtEl>
                                          <p:spTgt spid="13">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1000"/>
                                        <p:tgtEl>
                                          <p:spTgt spid="13">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1000"/>
                                        <p:tgtEl>
                                          <p:spTgt spid="13">
                                            <p:txEl>
                                              <p:pRg st="1" end="1"/>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fade">
                                      <p:cBhvr>
                                        <p:cTn id="35" dur="1000"/>
                                        <p:tgtEl>
                                          <p:spTgt spid="16">
                                            <p:bg/>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1000"/>
                                        <p:tgtEl>
                                          <p:spTgt spid="16">
                                            <p:txEl>
                                              <p:pRg st="1" end="1"/>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1000"/>
                                        <p:tgtEl>
                                          <p:spTgt spid="16">
                                            <p:txEl>
                                              <p:pRg st="3" end="3"/>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1000"/>
                                        <p:tgtEl>
                                          <p:spTgt spid="17">
                                            <p:txEl>
                                              <p:pRg st="0" end="0"/>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animEffect transition="in" filter="fade">
                                      <p:cBhvr>
                                        <p:cTn id="63" dur="1000"/>
                                        <p:tgtEl>
                                          <p:spTgt spid="17">
                                            <p:txEl>
                                              <p:pRg st="1" end="1"/>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1000"/>
                                        <p:tgtEl>
                                          <p:spTgt spid="12">
                                            <p:bg/>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animEffect transition="in" filter="fade">
                                      <p:cBhvr>
                                        <p:cTn id="75" dur="1000"/>
                                        <p:tgtEl>
                                          <p:spTgt spid="12">
                                            <p:txEl>
                                              <p:pRg st="1" end="1"/>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4">
                                            <p:bg/>
                                          </p:spTgt>
                                        </p:tgtEl>
                                        <p:attrNameLst>
                                          <p:attrName>style.visibility</p:attrName>
                                        </p:attrNameLst>
                                      </p:cBhvr>
                                      <p:to>
                                        <p:strVal val="visible"/>
                                      </p:to>
                                    </p:set>
                                    <p:animEffect transition="in" filter="fade">
                                      <p:cBhvr>
                                        <p:cTn id="79" dur="1000"/>
                                        <p:tgtEl>
                                          <p:spTgt spid="14">
                                            <p:bg/>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txEl>
                                              <p:pRg st="0" end="0"/>
                                            </p:txEl>
                                          </p:spTgt>
                                        </p:tgtEl>
                                        <p:attrNameLst>
                                          <p:attrName>style.visibility</p:attrName>
                                        </p:attrNameLst>
                                      </p:cBhvr>
                                      <p:to>
                                        <p:strVal val="visible"/>
                                      </p:to>
                                    </p:set>
                                    <p:animEffect transition="in" filter="fade">
                                      <p:cBhvr>
                                        <p:cTn id="83" dur="1000"/>
                                        <p:tgtEl>
                                          <p:spTgt spid="14">
                                            <p:txEl>
                                              <p:pRg st="0" end="0"/>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1" end="1"/>
                                            </p:txEl>
                                          </p:spTgt>
                                        </p:tgtEl>
                                        <p:attrNameLst>
                                          <p:attrName>style.visibility</p:attrName>
                                        </p:attrNameLst>
                                      </p:cBhvr>
                                      <p:to>
                                        <p:strVal val="visible"/>
                                      </p:to>
                                    </p:set>
                                    <p:animEffect transition="in" filter="fade">
                                      <p:cBhvr>
                                        <p:cTn id="87" dur="1000"/>
                                        <p:tgtEl>
                                          <p:spTgt spid="14">
                                            <p:txEl>
                                              <p:pRg st="1" end="1"/>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8">
                                            <p:bg/>
                                          </p:spTgt>
                                        </p:tgtEl>
                                        <p:attrNameLst>
                                          <p:attrName>style.visibility</p:attrName>
                                        </p:attrNameLst>
                                      </p:cBhvr>
                                      <p:to>
                                        <p:strVal val="visible"/>
                                      </p:to>
                                    </p:set>
                                    <p:animEffect transition="in" filter="fade">
                                      <p:cBhvr>
                                        <p:cTn id="91" dur="1000"/>
                                        <p:tgtEl>
                                          <p:spTgt spid="18">
                                            <p:bg/>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txEl>
                                              <p:pRg st="0" end="0"/>
                                            </p:txEl>
                                          </p:spTgt>
                                        </p:tgtEl>
                                        <p:attrNameLst>
                                          <p:attrName>style.visibility</p:attrName>
                                        </p:attrNameLst>
                                      </p:cBhvr>
                                      <p:to>
                                        <p:strVal val="visible"/>
                                      </p:to>
                                    </p:set>
                                    <p:animEffect transition="in" filter="fade">
                                      <p:cBhvr>
                                        <p:cTn id="95" dur="1000"/>
                                        <p:tgtEl>
                                          <p:spTgt spid="18">
                                            <p:txEl>
                                              <p:pRg st="0" end="0"/>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1" end="1"/>
                                            </p:txEl>
                                          </p:spTgt>
                                        </p:tgtEl>
                                        <p:attrNameLst>
                                          <p:attrName>style.visibility</p:attrName>
                                        </p:attrNameLst>
                                      </p:cBhvr>
                                      <p:to>
                                        <p:strVal val="visible"/>
                                      </p:to>
                                    </p:set>
                                    <p:animEffect transition="in" filter="fade">
                                      <p:cBhvr>
                                        <p:cTn id="99"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CREATE Statement</a:t>
            </a:r>
            <a:endParaRPr lang="en-US" dirty="0"/>
          </a:p>
        </p:txBody>
      </p:sp>
    </p:spTree>
    <p:extLst>
      <p:ext uri="{BB962C8B-B14F-4D97-AF65-F5344CB8AC3E}">
        <p14:creationId xmlns:p14="http://schemas.microsoft.com/office/powerpoint/2010/main" val="1254772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a:t>
            </a:r>
            <a:r>
              <a:rPr lang="en-US" sz="2200" dirty="0" smtClean="0"/>
              <a:t>create the </a:t>
            </a:r>
            <a:r>
              <a:rPr lang="en-US" sz="2200" dirty="0"/>
              <a:t>database </a:t>
            </a:r>
            <a:r>
              <a:rPr lang="en-US" sz="2200" dirty="0" smtClean="0"/>
              <a:t>“</a:t>
            </a:r>
            <a:r>
              <a:rPr lang="en-US" sz="2200" b="1" dirty="0" err="1"/>
              <a:t>ABCTradersPMSDB</a:t>
            </a:r>
            <a:r>
              <a:rPr lang="en-US" sz="2200" dirty="0"/>
              <a:t>“</a:t>
            </a:r>
            <a:r>
              <a:rPr lang="en-US" sz="2400" dirty="0" smtClean="0">
                <a:solidFill>
                  <a:schemeClr val="bg2">
                    <a:lumMod val="25000"/>
                  </a:schemeClr>
                </a:solidFill>
              </a:rPr>
              <a:t> </a:t>
            </a:r>
            <a:r>
              <a:rPr lang="en-US" sz="2200" dirty="0" smtClean="0"/>
              <a:t>for </a:t>
            </a:r>
            <a:r>
              <a:rPr lang="en-US" sz="2200" dirty="0"/>
              <a:t>PMS </a:t>
            </a:r>
            <a:r>
              <a:rPr lang="en-US" sz="2200" dirty="0" smtClean="0"/>
              <a:t>System</a:t>
            </a:r>
            <a:r>
              <a:rPr lang="en-US" sz="2200" dirty="0"/>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CREATE</a:t>
            </a:r>
            <a:r>
              <a:rPr lang="en-IN" sz="1800" b="1" dirty="0" smtClean="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DATABASE</a:t>
            </a:r>
            <a:r>
              <a:rPr lang="en-IN" sz="1800" b="1"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ABCTradersPMSDB</a:t>
            </a:r>
            <a:r>
              <a:rPr lang="en-IN" sz="2200" dirty="0">
                <a:solidFill>
                  <a:schemeClr val="accent6"/>
                </a:solidFill>
                <a:latin typeface="Arial" panose="020B0604020202020204" pitchFamily="34" charset="0"/>
              </a:rPr>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3786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FDAF70C5-F05A-40E4-BD6F-38B2B4876CFA}"/>
</file>

<file path=docProps/app.xml><?xml version="1.0" encoding="utf-8"?>
<Properties xmlns="http://schemas.openxmlformats.org/officeDocument/2006/extended-properties" xmlns:vt="http://schemas.openxmlformats.org/officeDocument/2006/docPropsVTypes">
  <Template>Theme_3</Template>
  <TotalTime>18992</TotalTime>
  <Words>1344</Words>
  <Application>Microsoft Office PowerPoint</Application>
  <PresentationFormat>On-screen Show (4:3)</PresentationFormat>
  <Paragraphs>386</Paragraphs>
  <Slides>34</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Arial Unicode MS</vt:lpstr>
      <vt:lpstr>Arial</vt:lpstr>
      <vt:lpstr>Arial Narrow</vt:lpstr>
      <vt:lpstr>Arial Rounded MT Bold</vt:lpstr>
      <vt:lpstr>Calibri</vt:lpstr>
      <vt:lpstr>Courier New</vt:lpstr>
      <vt:lpstr>Mangal</vt:lpstr>
      <vt:lpstr>Times New Roman</vt:lpstr>
      <vt:lpstr>Verdana</vt:lpstr>
      <vt:lpstr>Wingdings</vt:lpstr>
      <vt:lpstr>Academy LCD Compliant Template</vt:lpstr>
      <vt:lpstr>1_Academy LCD Compliant Template</vt:lpstr>
      <vt:lpstr>PowerPoint Presentation</vt:lpstr>
      <vt:lpstr>Context Setting: Overview</vt:lpstr>
      <vt:lpstr>Enabling Objectives</vt:lpstr>
      <vt:lpstr>Key Topics</vt:lpstr>
      <vt:lpstr>Scenario</vt:lpstr>
      <vt:lpstr>Database Tables</vt:lpstr>
      <vt:lpstr>Schema Diagram</vt:lpstr>
      <vt:lpstr>PowerPoint Presentation</vt:lpstr>
      <vt:lpstr>CREATE Statement</vt:lpstr>
      <vt:lpstr>CREATE Statement</vt:lpstr>
      <vt:lpstr>CREATE DATABASE</vt:lpstr>
      <vt:lpstr>CREATE Statement</vt:lpstr>
      <vt:lpstr>CREATE Statement</vt:lpstr>
      <vt:lpstr>PowerPoint Presentation</vt:lpstr>
      <vt:lpstr>ALTER Statement</vt:lpstr>
      <vt:lpstr>ALTER Table</vt:lpstr>
      <vt:lpstr>PowerPoint Presentation</vt:lpstr>
      <vt:lpstr>RENAME Statement</vt:lpstr>
      <vt:lpstr>RENAME Table</vt:lpstr>
      <vt:lpstr>RENAME Table</vt:lpstr>
      <vt:lpstr>RENAME Table</vt:lpstr>
      <vt:lpstr>RENAME Table</vt:lpstr>
      <vt:lpstr>PowerPoint Presentation</vt:lpstr>
      <vt:lpstr>DROP TABLE</vt:lpstr>
      <vt:lpstr>RENAME Statement</vt:lpstr>
      <vt:lpstr>TRUNCATE TABLE</vt:lpstr>
      <vt:lpstr>PowerPoint Presentation</vt:lpstr>
      <vt:lpstr>Data Control Language</vt:lpstr>
      <vt:lpstr>Data Control Language</vt:lpstr>
      <vt:lpstr>Data Control Language</vt:lpstr>
      <vt:lpstr>Practice Check</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RIO_02_DDL_DML_DQL_DCL_TCL</dc:title>
  <dc:creator>AssetDevelopmentTeam@cognizant.com</dc:creator>
  <cp:lastModifiedBy>S Gavade, Sheetal (Cognizant)</cp:lastModifiedBy>
  <cp:revision>1635</cp:revision>
  <dcterms:created xsi:type="dcterms:W3CDTF">2011-06-15T11:24:59Z</dcterms:created>
  <dcterms:modified xsi:type="dcterms:W3CDTF">2018-08-09T03:08:55Z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