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0"/>
  </p:notesMasterIdLst>
  <p:handoutMasterIdLst>
    <p:handoutMasterId r:id="rId21"/>
  </p:handoutMasterIdLst>
  <p:sldIdLst>
    <p:sldId id="563" r:id="rId5"/>
    <p:sldId id="547" r:id="rId6"/>
    <p:sldId id="548" r:id="rId7"/>
    <p:sldId id="558" r:id="rId8"/>
    <p:sldId id="549" r:id="rId9"/>
    <p:sldId id="561" r:id="rId10"/>
    <p:sldId id="550" r:id="rId11"/>
    <p:sldId id="562" r:id="rId12"/>
    <p:sldId id="552" r:id="rId13"/>
    <p:sldId id="553" r:id="rId14"/>
    <p:sldId id="560" r:id="rId15"/>
    <p:sldId id="554" r:id="rId16"/>
    <p:sldId id="564" r:id="rId17"/>
    <p:sldId id="565" r:id="rId18"/>
    <p:sldId id="55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patra, Anannya (Cognizant)" initials="TA(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4744"/>
    <a:srgbClr val="0000FF"/>
    <a:srgbClr val="D49516"/>
    <a:srgbClr val="008080"/>
    <a:srgbClr val="663300"/>
    <a:srgbClr val="320019"/>
    <a:srgbClr val="953735"/>
    <a:srgbClr val="CE7674"/>
    <a:srgbClr val="2D9F01"/>
    <a:srgbClr val="228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302" autoAdjust="0"/>
  </p:normalViewPr>
  <p:slideViewPr>
    <p:cSldViewPr>
      <p:cViewPr varScale="1">
        <p:scale>
          <a:sx n="66" d="100"/>
          <a:sy n="66" d="100"/>
        </p:scale>
        <p:origin x="1512" y="72"/>
      </p:cViewPr>
      <p:guideLst>
        <p:guide orient="horz" pos="3888"/>
        <p:guide pos="288"/>
      </p:guideLst>
    </p:cSldViewPr>
  </p:slideViewPr>
  <p:outlineViewPr>
    <p:cViewPr>
      <p:scale>
        <a:sx n="33" d="100"/>
        <a:sy n="33" d="100"/>
      </p:scale>
      <p:origin x="0" y="-46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B0D4-CC94-4020-9447-247B6EE41C1E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9961-01A8-44EB-9648-3417CD484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8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that we are well versed with commands, let’s test our understanding using a short case study.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79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8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1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28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6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1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9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9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8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836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72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28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173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7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4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00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2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107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476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807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3048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48700" y="6507162"/>
            <a:ext cx="495300" cy="3508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7BD3A-29CC-40F2-A7CA-C5475BAFE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470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E5281-D336-4033-829D-983A86FA9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269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143000"/>
            <a:ext cx="8382000" cy="4946650"/>
          </a:xfrm>
        </p:spPr>
        <p:txBody>
          <a:bodyPr/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sz="1800"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1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2"/>
            <a:r>
              <a:rPr lang="en-US" dirty="0" smtClean="0"/>
              <a:t>You may need more than one slide for each topic. To add a slide, click New Slide on the Insert menu, or press CTRL+M and add a suitable slide depending upon the content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0"/>
            <a:ext cx="784098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9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1"/>
            <a:ext cx="7886700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62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6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37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10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898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06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5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267881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07739" y="2743200"/>
            <a:ext cx="8284633" cy="584775"/>
          </a:xfrm>
        </p:spPr>
        <p:txBody>
          <a:bodyPr/>
          <a:lstStyle/>
          <a:p>
            <a:r>
              <a:rPr lang="en-US" dirty="0" smtClean="0"/>
              <a:t>DDL, DML, DCL Statements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4" y="3657600"/>
            <a:ext cx="788090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Lend a Hand</a:t>
            </a:r>
          </a:p>
          <a:p>
            <a:r>
              <a:rPr lang="en-US" sz="2000" dirty="0" smtClean="0"/>
              <a:t>Duration: 60 minutes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1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 7: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 the Course name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“Oracle” to “MYSQL” and Description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“MySQL” for the course with code 106.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8: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course RDBMS from the 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1375"/>
              </p:ext>
            </p:extLst>
          </p:nvPr>
        </p:nvGraphicFramePr>
        <p:xfrm>
          <a:off x="367351" y="2819400"/>
          <a:ext cx="8395648" cy="2853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5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1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547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4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COURSE_CODE</a:t>
                      </a:r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COURSE_NAME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COURSE_DESCRIPTION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COURSE_START_DATE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30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343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Java</a:t>
                      </a:r>
                      <a:r>
                        <a:rPr lang="en-US" sz="1800" baseline="0" dirty="0" smtClean="0">
                          <a:solidFill>
                            <a:schemeClr val="bg2"/>
                          </a:solidFill>
                        </a:rPr>
                        <a:t> Programming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Basics</a:t>
                      </a:r>
                      <a:r>
                        <a:rPr lang="en-US" sz="1800" baseline="0" dirty="0" smtClean="0">
                          <a:solidFill>
                            <a:schemeClr val="bg2"/>
                          </a:solidFill>
                        </a:rPr>
                        <a:t> of Java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12 /12/2012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9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167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C Programming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Basics of C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11/11/2012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239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347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RDBMS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Basics Of RDBMS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1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106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Oracle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Oracle SQL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11/03/2011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Slide Number Placeholder 18"/>
          <p:cNvSpPr txBox="1">
            <a:spLocks/>
          </p:cNvSpPr>
          <p:nvPr/>
        </p:nvSpPr>
        <p:spPr>
          <a:xfrm>
            <a:off x="8769416" y="6477000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61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1084263" lvl="2" indent="-284163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CMS_Course_Info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’MYSQL’,</a:t>
            </a:r>
          </a:p>
          <a:p>
            <a:pPr marL="1084263" lvl="2" indent="-284163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Course_Description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’My SQL’</a:t>
            </a:r>
          </a:p>
          <a:p>
            <a:pPr marL="1084263" lvl="2" indent="-284163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Course_Code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=106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CMS_course_info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'RDBMS'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Hand: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8"/>
          <p:cNvSpPr txBox="1">
            <a:spLocks/>
          </p:cNvSpPr>
          <p:nvPr/>
        </p:nvSpPr>
        <p:spPr>
          <a:xfrm>
            <a:off x="8686800" y="6507163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62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45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>
              <a:buFont typeface="Arial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practice using select queries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325" lvl="1" indent="-365125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9: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few more records in the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course_info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table. The green ones are newly inserted data. Check whether all the rows can be inserted successfully.</a:t>
            </a:r>
          </a:p>
          <a:p>
            <a:pPr indent="-365760"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5760"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5760"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5760"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5760"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42416"/>
              </p:ext>
            </p:extLst>
          </p:nvPr>
        </p:nvGraphicFramePr>
        <p:xfrm>
          <a:off x="1032795" y="2971800"/>
          <a:ext cx="707840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1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COURSE_CODE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COURSE_NAME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COURSE_DESCRIPTION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COURSE_START_DATE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7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343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Java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 Programming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Basics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 of Java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12 /12/2012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167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C Programming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Basics of C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11/11/2012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5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106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MYSQL 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My SQL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11/03/2011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5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106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Oracle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Oracle PL SQL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11/03/2011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5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302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Oracle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Oracle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 Architecture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11/04/2011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5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231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Core Java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Java IO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11/06/2011</a:t>
                      </a:r>
                      <a:endParaRPr lang="en-US" sz="16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Slide Number Placeholder 18"/>
          <p:cNvSpPr txBox="1">
            <a:spLocks/>
          </p:cNvSpPr>
          <p:nvPr/>
        </p:nvSpPr>
        <p:spPr>
          <a:xfrm>
            <a:off x="8686800" y="6477000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63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5943" y="12954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325" lvl="1" indent="-365125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10: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Retrieve courses named “Core Java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822325" lvl="1" indent="-365125"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325" lvl="1" indent="-365125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11: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courses named “Core Java” with the code 343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22325" lvl="1" indent="-365125"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325" lvl="1" indent="-365125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12: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the unique course names of the courses.</a:t>
            </a:r>
          </a:p>
          <a:p>
            <a:pPr indent="-365760">
              <a:lnSpc>
                <a:spcPct val="120000"/>
              </a:lnSpc>
            </a:pPr>
            <a:endParaRPr lang="en-US" dirty="0" smtClean="0"/>
          </a:p>
          <a:p>
            <a:pPr indent="-365760">
              <a:lnSpc>
                <a:spcPct val="120000"/>
              </a:lnSpc>
            </a:pPr>
            <a:endParaRPr lang="en-US" dirty="0" smtClean="0"/>
          </a:p>
          <a:p>
            <a:pPr indent="-365760">
              <a:lnSpc>
                <a:spcPct val="120000"/>
              </a:lnSpc>
            </a:pPr>
            <a:endParaRPr lang="en-US" dirty="0" smtClean="0"/>
          </a:p>
          <a:p>
            <a:pPr indent="-365760">
              <a:lnSpc>
                <a:spcPct val="120000"/>
              </a:lnSpc>
            </a:pPr>
            <a:endParaRPr lang="en-US" dirty="0" smtClean="0"/>
          </a:p>
          <a:p>
            <a:pPr indent="-365760">
              <a:lnSpc>
                <a:spcPct val="120000"/>
              </a:lnSpc>
            </a:pPr>
            <a:endParaRPr lang="en-US" dirty="0" smtClean="0"/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endParaRPr lang="en-US" dirty="0"/>
          </a:p>
        </p:txBody>
      </p:sp>
      <p:sp>
        <p:nvSpPr>
          <p:cNvPr id="14" name="Slide Number Placeholder 18"/>
          <p:cNvSpPr txBox="1">
            <a:spLocks/>
          </p:cNvSpPr>
          <p:nvPr/>
        </p:nvSpPr>
        <p:spPr>
          <a:xfrm>
            <a:off x="8686800" y="6477000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63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4394" cy="4906963"/>
          </a:xfrm>
        </p:spPr>
        <p:txBody>
          <a:bodyPr/>
          <a:lstStyle/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indent="-53975">
              <a:buNone/>
            </a:pP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Hand: Solutions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429" y="14478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6576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all the records highlighted in green using insert DML as follows:</a:t>
            </a:r>
          </a:p>
          <a:p>
            <a:pPr indent="-365760"/>
            <a:r>
              <a:rPr lang="en-US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Course_info</a:t>
            </a:r>
          </a:p>
          <a:p>
            <a:pPr indent="-365760"/>
            <a:r>
              <a:rPr lang="en-US" sz="1400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(&lt;put values here&gt;);</a:t>
            </a:r>
          </a:p>
          <a:p>
            <a:pPr indent="-365760"/>
            <a:endParaRPr lang="en-US" sz="1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-365760"/>
            <a:endParaRPr lang="en-US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-365760"/>
            <a:endParaRPr lang="en-US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-36576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365760"/>
            <a:r>
              <a:rPr lang="en-US" b="1" dirty="0" smtClean="0">
                <a:solidFill>
                  <a:srgbClr val="558ED5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course_code, course_name, course_description,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indent="-36576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cms_course_info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indent="-36576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sz="1400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'Core Java‘</a:t>
            </a:r>
          </a:p>
          <a:p>
            <a:pPr indent="-365760"/>
            <a:endParaRPr lang="en-US" sz="14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Slide Number Placeholder 18"/>
          <p:cNvSpPr txBox="1">
            <a:spLocks/>
          </p:cNvSpPr>
          <p:nvPr/>
        </p:nvSpPr>
        <p:spPr>
          <a:xfrm>
            <a:off x="8684394" y="6556759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64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4394" cy="4906963"/>
          </a:xfrm>
        </p:spPr>
        <p:txBody>
          <a:bodyPr/>
          <a:lstStyle/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indent="-53975">
              <a:buNone/>
            </a:pP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Hand: Solutions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394" y="1268796"/>
            <a:ext cx="8382000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65760"/>
            <a:endParaRPr lang="en-US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-36576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365760"/>
            <a:r>
              <a:rPr lang="en-US" b="1" dirty="0" smtClean="0">
                <a:solidFill>
                  <a:srgbClr val="558ED5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course_code, course_name, course_description,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indent="-36576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cms_course_info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indent="-36576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'Core Java'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course_code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343</a:t>
            </a:r>
          </a:p>
          <a:p>
            <a:pPr indent="-365760"/>
            <a:endParaRPr lang="en-US" sz="1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-365760"/>
            <a:endParaRPr lang="en-US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-365760"/>
            <a:endParaRPr lang="en-US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-36576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indent="-365760"/>
            <a:r>
              <a:rPr lang="en-US" b="1" dirty="0" smtClean="0">
                <a:solidFill>
                  <a:srgbClr val="558ED5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indent="-36576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cms_course_info</a:t>
            </a:r>
          </a:p>
          <a:p>
            <a:pPr indent="-365760">
              <a:lnSpc>
                <a:spcPct val="120000"/>
              </a:lnSpc>
            </a:pPr>
            <a:endParaRPr lang="en-US" b="0" dirty="0"/>
          </a:p>
        </p:txBody>
      </p:sp>
      <p:sp>
        <p:nvSpPr>
          <p:cNvPr id="10" name="Slide Number Placeholder 18"/>
          <p:cNvSpPr txBox="1">
            <a:spLocks/>
          </p:cNvSpPr>
          <p:nvPr/>
        </p:nvSpPr>
        <p:spPr>
          <a:xfrm>
            <a:off x="8684394" y="6556759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64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895838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971" y="1677235"/>
            <a:ext cx="85634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Scenario: 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is to develop a </a:t>
            </a:r>
            <a:r>
              <a:rPr lang="en-US" sz="2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Management System 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(CMS) for ABC University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 to design Database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Course </a:t>
            </a:r>
          </a:p>
          <a:p>
            <a:pPr marL="1280160" lvl="2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course details into the course management system.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Course </a:t>
            </a:r>
          </a:p>
          <a:p>
            <a:pPr marL="1280160" lvl="2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the courses stored in the system and display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</a:p>
          <a:p>
            <a:pPr marL="1280160" lvl="2">
              <a:lnSpc>
                <a:spcPct val="120000"/>
              </a:lnSpc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to be added will have the following attributes course code, course name, number of participants, course description, course duration, course start date, and course type.</a:t>
            </a:r>
          </a:p>
          <a:p>
            <a:endParaRPr lang="en-US" dirty="0"/>
          </a:p>
        </p:txBody>
      </p:sp>
      <p:sp>
        <p:nvSpPr>
          <p:cNvPr id="9" name="Slide Number Placeholder 18"/>
          <p:cNvSpPr txBox="1">
            <a:spLocks/>
          </p:cNvSpPr>
          <p:nvPr/>
        </p:nvSpPr>
        <p:spPr>
          <a:xfrm>
            <a:off x="8686800" y="6477000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53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the first table for our ABC university CMS system.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create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table for storing the course details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95288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table named “COURSE_INFO”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columns named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name, data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type, 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data size.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Hand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31021"/>
              </p:ext>
            </p:extLst>
          </p:nvPr>
        </p:nvGraphicFramePr>
        <p:xfrm>
          <a:off x="1785905" y="3200400"/>
          <a:ext cx="5572189" cy="2819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2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5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 Name</a:t>
                      </a:r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Data Type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Data Size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COURSE_Code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2"/>
                          </a:solidFill>
                        </a:rPr>
                        <a:t>Int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COURSE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2"/>
                          </a:solidFill>
                        </a:rPr>
                        <a:t>Varchar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COURSE_DESCRIPTION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2"/>
                          </a:solidFill>
                        </a:rPr>
                        <a:t>Varchar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COURSE_START_DATE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Date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Slide Number Placeholder 18"/>
          <p:cNvSpPr txBox="1">
            <a:spLocks/>
          </p:cNvSpPr>
          <p:nvPr/>
        </p:nvSpPr>
        <p:spPr>
          <a:xfrm>
            <a:off x="8731718" y="6580187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54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1257300" lvl="3" indent="0">
              <a:buNone/>
            </a:pP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CREATE TABLE </a:t>
            </a:r>
            <a:r>
              <a:rPr lang="en-US" sz="2200" dirty="0" err="1">
                <a:solidFill>
                  <a:schemeClr val="accent6"/>
                </a:solidFill>
                <a:latin typeface="Arial" panose="020B0604020202020204" pitchFamily="34" charset="0"/>
              </a:rPr>
              <a:t>Course_Info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(</a:t>
            </a:r>
          </a:p>
          <a:p>
            <a:pPr marL="1257300" lvl="3" indent="0">
              <a:buNone/>
            </a:pPr>
            <a:r>
              <a:rPr lang="en-US" sz="2200" dirty="0" err="1">
                <a:solidFill>
                  <a:schemeClr val="accent6"/>
                </a:solidFill>
                <a:latin typeface="Arial" panose="020B0604020202020204" pitchFamily="34" charset="0"/>
              </a:rPr>
              <a:t>Course_Code</a:t>
            </a: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INT ,</a:t>
            </a:r>
          </a:p>
          <a:p>
            <a:pPr marL="1257300" lvl="3" indent="0">
              <a:buNone/>
            </a:pPr>
            <a:r>
              <a:rPr lang="en-US" sz="2200" dirty="0">
                <a:solidFill>
                  <a:schemeClr val="accent6"/>
                </a:solidFill>
                <a:latin typeface="Arial" panose="020B0604020202020204" pitchFamily="34" charset="0"/>
              </a:rPr>
              <a:t>Course</a:t>
            </a: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VARCHAR(20),</a:t>
            </a:r>
          </a:p>
          <a:p>
            <a:pPr marL="1257300" lvl="3" indent="0">
              <a:buNone/>
            </a:pPr>
            <a:r>
              <a:rPr lang="en-US" sz="2200" dirty="0" err="1">
                <a:solidFill>
                  <a:schemeClr val="accent6"/>
                </a:solidFill>
                <a:latin typeface="Arial" panose="020B0604020202020204" pitchFamily="34" charset="0"/>
              </a:rPr>
              <a:t>Course_Description</a:t>
            </a: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VARCHAR (20),</a:t>
            </a:r>
          </a:p>
          <a:p>
            <a:pPr marL="1257300" lvl="3" indent="0">
              <a:buNone/>
            </a:pPr>
            <a:r>
              <a:rPr lang="en-US" sz="2200" dirty="0" err="1">
                <a:solidFill>
                  <a:schemeClr val="accent6"/>
                </a:solidFill>
                <a:latin typeface="Arial" panose="020B0604020202020204" pitchFamily="34" charset="0"/>
              </a:rPr>
              <a:t>Course_Start_Date</a:t>
            </a:r>
            <a:r>
              <a:rPr lang="en-U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DATE</a:t>
            </a:r>
          </a:p>
          <a:p>
            <a:pPr marL="1257300" lvl="3" indent="0">
              <a:buNone/>
            </a:pP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);</a:t>
            </a:r>
          </a:p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indent="-53975">
              <a:buNone/>
            </a:pP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Hand: Solution</a:t>
            </a:r>
          </a:p>
        </p:txBody>
      </p:sp>
      <p:sp>
        <p:nvSpPr>
          <p:cNvPr id="8" name="Slide Number Placeholder 18"/>
          <p:cNvSpPr txBox="1">
            <a:spLocks/>
          </p:cNvSpPr>
          <p:nvPr/>
        </p:nvSpPr>
        <p:spPr>
          <a:xfrm>
            <a:off x="138752" y="6414139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55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Hand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382000" cy="5503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 university has come up with new requirements which require changes in the COURSE_INFO table we created.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1: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course code can be alpha numeric. Change the course code data type from int to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# 2: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Course description can have 200 characters. Change the course description data size from 20 to 200.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# 3: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detail should </a:t>
            </a:r>
            <a:r>
              <a: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three additional details</a:t>
            </a:r>
          </a:p>
          <a:p>
            <a:pPr marL="822325" lvl="1" indent="-365125" fontAlgn="base">
              <a:spcAft>
                <a:spcPct val="0"/>
              </a:spcAft>
              <a:buFont typeface="Arial" charset="0"/>
              <a:buChar char="–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Course_Duration – int</a:t>
            </a:r>
          </a:p>
          <a:p>
            <a:pPr marL="822325" lvl="1" indent="-365125" fontAlgn="base">
              <a:spcAft>
                <a:spcPct val="0"/>
              </a:spcAft>
              <a:buFont typeface="Arial" charset="0"/>
              <a:buChar char="–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Number_of_Participants – int</a:t>
            </a:r>
          </a:p>
          <a:p>
            <a:pPr marL="822325" lvl="1" indent="-365125" fontAlgn="base">
              <a:spcAft>
                <a:spcPct val="0"/>
              </a:spcAft>
              <a:buFont typeface="Arial" charset="0"/>
              <a:buChar char="–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Course_Type-  Character(3)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# 4: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Rename COURSE column as COURSE_NAME.</a:t>
            </a:r>
          </a:p>
          <a:p>
            <a:pPr indent="-365760">
              <a:lnSpc>
                <a:spcPct val="120000"/>
              </a:lnSpc>
            </a:pPr>
            <a:endParaRPr lang="en-US" b="0" dirty="0"/>
          </a:p>
        </p:txBody>
      </p:sp>
      <p:sp>
        <p:nvSpPr>
          <p:cNvPr id="10" name="Slide Number Placeholder 18"/>
          <p:cNvSpPr txBox="1">
            <a:spLocks/>
          </p:cNvSpPr>
          <p:nvPr/>
        </p:nvSpPr>
        <p:spPr>
          <a:xfrm>
            <a:off x="8496300" y="6454532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56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6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indent="-53975">
              <a:buNone/>
            </a:pP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Hand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63662"/>
            <a:ext cx="8534400" cy="257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# 5: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 University architects have defined a standard to precede all the tables in the database with string “CMS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_”.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Rename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table from COURSE_INFO to CMS_COURSE_INFO.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# 6: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 University decides to break the CMS_COURSE_INFO table into multiple small tables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Delete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records in the table and drop the table from the database.</a:t>
            </a:r>
          </a:p>
          <a:p>
            <a:pPr indent="-365760">
              <a:lnSpc>
                <a:spcPct val="120000"/>
              </a:lnSpc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18"/>
          <p:cNvSpPr txBox="1">
            <a:spLocks/>
          </p:cNvSpPr>
          <p:nvPr/>
        </p:nvSpPr>
        <p:spPr>
          <a:xfrm>
            <a:off x="8763000" y="6580187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57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4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indent="-53975">
              <a:buNone/>
            </a:pP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Hand: Solutions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82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576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1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indent="-365760"/>
            <a:r>
              <a:rPr lang="en-US" b="1" dirty="0" smtClean="0">
                <a:solidFill>
                  <a:srgbClr val="558ED5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6576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MODIFY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Course_Code varchar(50);</a:t>
            </a:r>
          </a:p>
          <a:p>
            <a:pPr indent="-365760"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indent="-36576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365760"/>
            <a:r>
              <a:rPr lang="en-US" b="1" dirty="0" smtClean="0">
                <a:solidFill>
                  <a:srgbClr val="558ED5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6576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MODIFY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Course_Description varchar(200);</a:t>
            </a:r>
          </a:p>
          <a:p>
            <a:pPr indent="-365760"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indent="-36576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365760"/>
            <a:r>
              <a:rPr lang="en-US" b="1" dirty="0" smtClean="0">
                <a:solidFill>
                  <a:srgbClr val="558ED5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6576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ADD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Course_Duration varchar(20),</a:t>
            </a:r>
          </a:p>
          <a:p>
            <a:pPr indent="-36576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ADD COLUMN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Number_of_Participants varchar(30),</a:t>
            </a:r>
          </a:p>
          <a:p>
            <a:pPr indent="-36576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ADD COLUMN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Course_Type varchar(30);</a:t>
            </a:r>
          </a:p>
          <a:p>
            <a:pPr indent="-365760"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indent="-36576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365760"/>
            <a:r>
              <a:rPr lang="en-US" b="1" dirty="0" smtClean="0">
                <a:solidFill>
                  <a:srgbClr val="558ED5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6576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CHANGE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Course_Name varchar (20);</a:t>
            </a:r>
          </a:p>
        </p:txBody>
      </p:sp>
      <p:sp>
        <p:nvSpPr>
          <p:cNvPr id="9" name="Slide Number Placeholder 18"/>
          <p:cNvSpPr txBox="1">
            <a:spLocks/>
          </p:cNvSpPr>
          <p:nvPr/>
        </p:nvSpPr>
        <p:spPr>
          <a:xfrm>
            <a:off x="8686800" y="6570562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58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 indent="-53975">
              <a:buNone/>
            </a:pP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Hand: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7354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558ED5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RENAME TABLE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CMS_Course_Info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For Requirement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rgbClr val="558ED5"/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CMS_Course_Info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Slide Number Placeholder 18"/>
          <p:cNvSpPr txBox="1">
            <a:spLocks/>
          </p:cNvSpPr>
          <p:nvPr/>
        </p:nvSpPr>
        <p:spPr>
          <a:xfrm>
            <a:off x="8655518" y="6484143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59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insert the following four records into the “COURSE_INFO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table that we have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created.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table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there,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recreate the 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 a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75911"/>
              </p:ext>
            </p:extLst>
          </p:nvPr>
        </p:nvGraphicFramePr>
        <p:xfrm>
          <a:off x="367353" y="2815896"/>
          <a:ext cx="8395648" cy="27420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2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40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46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4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31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COURSE_CODE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/>
                        <a:t>COURSE_NAME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/>
                        <a:t>COURSE_DESCRIPTION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COURSE_START_DATE</a:t>
                      </a:r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96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343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Java</a:t>
                      </a:r>
                      <a:r>
                        <a:rPr lang="en-US" sz="1800" baseline="0" dirty="0" smtClean="0">
                          <a:solidFill>
                            <a:schemeClr val="bg2"/>
                          </a:solidFill>
                        </a:rPr>
                        <a:t> Programming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Basics</a:t>
                      </a:r>
                      <a:r>
                        <a:rPr lang="en-US" sz="1800" baseline="0" dirty="0" smtClean="0">
                          <a:solidFill>
                            <a:schemeClr val="bg2"/>
                          </a:solidFill>
                        </a:rPr>
                        <a:t> of Java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12 /12/2012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6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167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C Programming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Basics of C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11/11/2012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95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347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RDBMS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Basics Of RDBMS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86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106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Oracle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Oracle SQL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11/03/2011</a:t>
                      </a:r>
                      <a:endParaRPr lang="en-US" sz="1800" dirty="0">
                        <a:solidFill>
                          <a:schemeClr val="bg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Slide Number Placeholder 18"/>
          <p:cNvSpPr txBox="1">
            <a:spLocks/>
          </p:cNvSpPr>
          <p:nvPr/>
        </p:nvSpPr>
        <p:spPr>
          <a:xfrm>
            <a:off x="8716465" y="6541237"/>
            <a:ext cx="457200" cy="277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60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B1D0B8-F95C-44BB-8F2A-6436939518CB}"/>
</file>

<file path=customXml/itemProps2.xml><?xml version="1.0" encoding="utf-8"?>
<ds:datastoreItem xmlns:ds="http://schemas.openxmlformats.org/officeDocument/2006/customXml" ds:itemID="{A7C481EB-8F30-4DBE-97E4-C47F16554C60}"/>
</file>

<file path=customXml/itemProps3.xml><?xml version="1.0" encoding="utf-8"?>
<ds:datastoreItem xmlns:ds="http://schemas.openxmlformats.org/officeDocument/2006/customXml" ds:itemID="{4587111D-7DFB-442C-9FE3-44380E208E2D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18549</TotalTime>
  <Words>765</Words>
  <Application>Microsoft Office PowerPoint</Application>
  <PresentationFormat>On-screen Show (4:3)</PresentationFormat>
  <Paragraphs>246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Broadway</vt:lpstr>
      <vt:lpstr>Calibri</vt:lpstr>
      <vt:lpstr>Courier New</vt:lpstr>
      <vt:lpstr>Verdana</vt:lpstr>
      <vt:lpstr>1_Academy LCD Compliant Template</vt:lpstr>
      <vt:lpstr>PowerPoint Presentation</vt:lpstr>
      <vt:lpstr>Activity</vt:lpstr>
      <vt:lpstr>Lend a Hand</vt:lpstr>
      <vt:lpstr>Lend a Hand: Solution</vt:lpstr>
      <vt:lpstr>Lend a Hand (Contd.)</vt:lpstr>
      <vt:lpstr>Lend a Hand (Contd.)</vt:lpstr>
      <vt:lpstr>Lend a Hand: Solutions</vt:lpstr>
      <vt:lpstr>Lend a Hand: Solutions</vt:lpstr>
      <vt:lpstr>Lend a Hand</vt:lpstr>
      <vt:lpstr>Lend a Hand</vt:lpstr>
      <vt:lpstr>Lend a Hand: Solutions</vt:lpstr>
      <vt:lpstr>Lend a Hand</vt:lpstr>
      <vt:lpstr>Lend a Hand</vt:lpstr>
      <vt:lpstr>Lend a Hand: Solutions</vt:lpstr>
      <vt:lpstr>Lend a Hand: 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RIO_02_DDL_DML_DQL_DCL_TCL</dc:title>
  <dc:creator>AssetDevelopmentTeam@cognizant.com</dc:creator>
  <cp:lastModifiedBy>S Gavade, Sheetal (Cognizant)</cp:lastModifiedBy>
  <cp:revision>1567</cp:revision>
  <dcterms:created xsi:type="dcterms:W3CDTF">2011-06-15T11:24:59Z</dcterms:created>
  <dcterms:modified xsi:type="dcterms:W3CDTF">2018-08-09T03:15:07Z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