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 id="2147483752" r:id="rId5"/>
  </p:sldMasterIdLst>
  <p:notesMasterIdLst>
    <p:notesMasterId r:id="rId33"/>
  </p:notesMasterIdLst>
  <p:handoutMasterIdLst>
    <p:handoutMasterId r:id="rId34"/>
  </p:handoutMasterIdLst>
  <p:sldIdLst>
    <p:sldId id="257" r:id="rId6"/>
    <p:sldId id="564" r:id="rId7"/>
    <p:sldId id="565" r:id="rId8"/>
    <p:sldId id="569" r:id="rId9"/>
    <p:sldId id="287" r:id="rId10"/>
    <p:sldId id="452" r:id="rId11"/>
    <p:sldId id="413" r:id="rId12"/>
    <p:sldId id="570" r:id="rId13"/>
    <p:sldId id="502" r:id="rId14"/>
    <p:sldId id="571" r:id="rId15"/>
    <p:sldId id="572" r:id="rId16"/>
    <p:sldId id="508" r:id="rId17"/>
    <p:sldId id="573" r:id="rId18"/>
    <p:sldId id="574" r:id="rId19"/>
    <p:sldId id="519" r:id="rId20"/>
    <p:sldId id="575" r:id="rId21"/>
    <p:sldId id="576" r:id="rId22"/>
    <p:sldId id="514" r:id="rId23"/>
    <p:sldId id="577" r:id="rId24"/>
    <p:sldId id="578" r:id="rId25"/>
    <p:sldId id="521" r:id="rId26"/>
    <p:sldId id="579" r:id="rId27"/>
    <p:sldId id="580" r:id="rId28"/>
    <p:sldId id="582" r:id="rId29"/>
    <p:sldId id="581" r:id="rId30"/>
    <p:sldId id="568" r:id="rId31"/>
    <p:sldId id="55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0000FF"/>
    <a:srgbClr val="D49516"/>
    <a:srgbClr val="008080"/>
    <a:srgbClr val="663300"/>
    <a:srgbClr val="320019"/>
    <a:srgbClr val="953735"/>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4740" autoAdjust="0"/>
  </p:normalViewPr>
  <p:slideViewPr>
    <p:cSldViewPr>
      <p:cViewPr varScale="1">
        <p:scale>
          <a:sx n="63" d="100"/>
          <a:sy n="63" d="100"/>
        </p:scale>
        <p:origin x="1620" y="66"/>
      </p:cViewPr>
      <p:guideLst>
        <p:guide orient="horz" pos="3888"/>
        <p:guide pos="288"/>
      </p:guideLst>
    </p:cSldViewPr>
  </p:slideViewPr>
  <p:outlineViewPr>
    <p:cViewPr>
      <p:scale>
        <a:sx n="33" d="100"/>
        <a:sy n="33" d="100"/>
      </p:scale>
      <p:origin x="0" y="-46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8/9/2018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dirty="0"/>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8/9/2018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sjones@classicmodelcars.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601698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2000" dirty="0" smtClean="0">
                <a:solidFill>
                  <a:schemeClr val="bg1"/>
                </a:solidFill>
                <a:latin typeface="Arial" panose="020B0604020202020204" pitchFamily="34" charset="0"/>
                <a:cs typeface="Arial" panose="020B0604020202020204" pitchFamily="34" charset="0"/>
              </a:rPr>
              <a:t>Explanation: </a:t>
            </a:r>
          </a:p>
          <a:p>
            <a:pPr lvl="1">
              <a:spcBef>
                <a:spcPts val="0"/>
              </a:spcBef>
            </a:pPr>
            <a:r>
              <a:rPr lang="en-US" sz="2000" dirty="0" smtClean="0">
                <a:solidFill>
                  <a:schemeClr val="bg1"/>
                </a:solidFill>
                <a:latin typeface="Arial" panose="020B0604020202020204" pitchFamily="34" charset="0"/>
                <a:cs typeface="Arial" panose="020B0604020202020204" pitchFamily="34" charset="0"/>
              </a:rPr>
              <a:t>The above query will add a new employee named Smith Jones with id 1703, designation Sales Representative, who reports to employee 1101. His email id and extension are </a:t>
            </a:r>
            <a:r>
              <a:rPr lang="en-US" sz="2000" dirty="0" smtClean="0">
                <a:solidFill>
                  <a:schemeClr val="bg1"/>
                </a:solidFill>
                <a:latin typeface="Arial" panose="020B0604020202020204" pitchFamily="34" charset="0"/>
                <a:cs typeface="Arial" panose="020B0604020202020204" pitchFamily="34" charset="0"/>
                <a:hlinkClick r:id="rId3"/>
              </a:rPr>
              <a:t>sjones@classicmodelcars.com</a:t>
            </a:r>
            <a:r>
              <a:rPr lang="en-US" sz="2000" dirty="0" smtClean="0">
                <a:solidFill>
                  <a:schemeClr val="bg1"/>
                </a:solidFill>
                <a:latin typeface="Arial" panose="020B0604020202020204" pitchFamily="34" charset="0"/>
                <a:cs typeface="Arial" panose="020B0604020202020204" pitchFamily="34" charset="0"/>
              </a:rPr>
              <a:t> and x19200, respectively.</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3538105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125" indent="-365125">
              <a:spcBef>
                <a:spcPts val="0"/>
              </a:spcBef>
            </a:pPr>
            <a:r>
              <a:rPr lang="en-US" sz="2000" dirty="0" smtClean="0">
                <a:solidFill>
                  <a:schemeClr val="bg1"/>
                </a:solidFill>
                <a:latin typeface="Arial" panose="020B0604020202020204" pitchFamily="34" charset="0"/>
                <a:cs typeface="Arial" panose="020B0604020202020204" pitchFamily="34" charset="0"/>
              </a:rPr>
              <a:t>You can insert multiple rows at a time with a single SQL statement using the command below.</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405015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125" indent="-365125">
              <a:spcBef>
                <a:spcPts val="0"/>
              </a:spcBef>
            </a:pPr>
            <a:r>
              <a:rPr lang="en-US" sz="2000" dirty="0" smtClean="0">
                <a:solidFill>
                  <a:schemeClr val="bg1"/>
                </a:solidFill>
                <a:latin typeface="Arial" panose="020B0604020202020204" pitchFamily="34" charset="0"/>
                <a:cs typeface="Arial" panose="020B0604020202020204" pitchFamily="34" charset="0"/>
              </a:rPr>
              <a:t>You can insert multiple rows at a time with a single SQL statement using the command below.</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86356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anose="020B0604020202020204" pitchFamily="34" charset="0"/>
                <a:cs typeface="Arial" panose="020B0604020202020204" pitchFamily="34" charset="0"/>
              </a:rPr>
              <a:t>You can insert multiple rows at a time from one table to another, provided, the columns which are being copied are compatible with each other.</a:t>
            </a:r>
            <a:endParaRPr lang="en-US" sz="1200" b="1"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15002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2015066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u="sng" dirty="0" smtClean="0">
                <a:solidFill>
                  <a:schemeClr val="bg1"/>
                </a:solidFill>
                <a:latin typeface="Arial" panose="020B0604020202020204" pitchFamily="34" charset="0"/>
                <a:cs typeface="Arial" panose="020B0604020202020204" pitchFamily="34" charset="0"/>
              </a:rPr>
              <a:t>Explanation: </a:t>
            </a:r>
            <a:r>
              <a:rPr lang="en-US" sz="2000" dirty="0" smtClean="0">
                <a:solidFill>
                  <a:schemeClr val="bg1"/>
                </a:solidFill>
                <a:latin typeface="Arial" panose="020B0604020202020204" pitchFamily="34" charset="0"/>
                <a:cs typeface="Arial" panose="020B0604020202020204" pitchFamily="34" charset="0"/>
              </a:rPr>
              <a:t>The extension for employee 1703 has been changed to x19320.</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extLst>
      <p:ext uri="{BB962C8B-B14F-4D97-AF65-F5344CB8AC3E}">
        <p14:creationId xmlns:p14="http://schemas.microsoft.com/office/powerpoint/2010/main" val="3382626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u="sng" dirty="0" smtClean="0">
                <a:solidFill>
                  <a:schemeClr val="bg1"/>
                </a:solidFill>
                <a:latin typeface="Arial" panose="020B0604020202020204" pitchFamily="34" charset="0"/>
                <a:cs typeface="Arial" panose="020B0604020202020204" pitchFamily="34" charset="0"/>
              </a:rPr>
              <a:t>Explanation:</a:t>
            </a:r>
            <a:r>
              <a:rPr lang="en-US" sz="2000" dirty="0" smtClean="0">
                <a:solidFill>
                  <a:schemeClr val="bg1"/>
                </a:solidFill>
                <a:latin typeface="Arial" panose="020B0604020202020204" pitchFamily="34" charset="0"/>
                <a:cs typeface="Arial" panose="020B0604020202020204" pitchFamily="34" charset="0"/>
              </a:rPr>
              <a:t> The record of employee 1703 has been removed from employee table</a:t>
            </a:r>
            <a:endParaRPr lang="en-US" sz="20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362583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40071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72963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extLst>
      <p:ext uri="{BB962C8B-B14F-4D97-AF65-F5344CB8AC3E}">
        <p14:creationId xmlns:p14="http://schemas.microsoft.com/office/powerpoint/2010/main" val="229328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display last name, first name, and contact number of all customers from Customers table.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When you select specific columns from a table(relation), it is termed as PROJECTION operation in relational algebra.</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249426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365760" algn="l" defTabSz="914400" rtl="0" eaLnBrk="1" fontAlgn="auto" latinLnBrk="0" hangingPunct="1">
              <a:lnSpc>
                <a:spcPct val="100000"/>
              </a:lnSpc>
              <a:spcBef>
                <a:spcPts val="0"/>
              </a:spcBef>
              <a:spcAft>
                <a:spcPts val="0"/>
              </a:spcAft>
              <a:buClrTx/>
              <a:buSzTx/>
              <a:buFontTx/>
              <a:buNone/>
              <a:tabLst/>
              <a:defRPr/>
            </a:pPr>
            <a:r>
              <a:rPr lang="en-US" sz="2000" b="1" u="sng" dirty="0" smtClean="0">
                <a:solidFill>
                  <a:schemeClr val="bg1"/>
                </a:solidFill>
                <a:latin typeface="Arial" panose="020B0604020202020204" pitchFamily="34" charset="0"/>
                <a:cs typeface="Arial" panose="020B0604020202020204" pitchFamily="34" charset="0"/>
              </a:rPr>
              <a:t>Note:</a:t>
            </a:r>
            <a:r>
              <a:rPr lang="en-US" sz="2000" dirty="0" smtClean="0">
                <a:solidFill>
                  <a:schemeClr val="bg1"/>
                </a:solidFill>
                <a:latin typeface="Arial" panose="020B0604020202020204" pitchFamily="34" charset="0"/>
                <a:cs typeface="Arial" panose="020B0604020202020204" pitchFamily="34" charset="0"/>
              </a:rPr>
              <a:t> The query select * is a bad practice. Never use it in a production environment on tables with huge number of rows.</a:t>
            </a:r>
          </a:p>
          <a:p>
            <a:pPr indent="-365760">
              <a:spcBef>
                <a:spcPts val="0"/>
              </a:spcBef>
            </a:pPr>
            <a:endParaRPr lang="en-US" sz="2000" b="1" u="sng" dirty="0" smtClean="0">
              <a:solidFill>
                <a:schemeClr val="bg1"/>
              </a:solidFill>
              <a:latin typeface="Arial" panose="020B0604020202020204" pitchFamily="34" charset="0"/>
              <a:cs typeface="Arial" panose="020B0604020202020204" pitchFamily="34" charset="0"/>
            </a:endParaRPr>
          </a:p>
          <a:p>
            <a:pPr marL="365125" indent="-365125">
              <a:spcBef>
                <a:spcPts val="0"/>
              </a:spcBef>
            </a:pPr>
            <a:r>
              <a:rPr lang="en-US" sz="2000" dirty="0" smtClean="0">
                <a:solidFill>
                  <a:schemeClr val="bg1"/>
                </a:solidFill>
                <a:latin typeface="Arial" panose="020B0604020202020204" pitchFamily="34" charset="0"/>
                <a:cs typeface="Arial" panose="020B0604020202020204" pitchFamily="34" charset="0"/>
              </a:rPr>
              <a:t>Usually in projects we do not write query using SELECT *, rather we use SELECT COUNT(*) where COUNT() is a SQL function (to be learnt in another session) that returns the</a:t>
            </a:r>
            <a:r>
              <a:rPr lang="en-US" sz="2000" baseline="0" dirty="0" smtClean="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number of records in table.</a:t>
            </a:r>
          </a:p>
          <a:p>
            <a:pPr marL="365125" indent="-365125">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Arial" panose="020B0604020202020204" pitchFamily="34" charset="0"/>
                <a:cs typeface="Arial" panose="020B0604020202020204" pitchFamily="34" charset="0"/>
              </a:rPr>
              <a:t>If the table comprises 122 rows, it will return 122 as a result which is just a scalar value. </a:t>
            </a:r>
          </a:p>
          <a:p>
            <a:pPr marL="0" indent="0">
              <a:buNone/>
            </a:pPr>
            <a:r>
              <a:rPr lang="en-US" sz="2000" b="1" dirty="0" smtClean="0">
                <a:solidFill>
                  <a:schemeClr val="bg1"/>
                </a:solidFill>
                <a:latin typeface="Arial" panose="020B0604020202020204" pitchFamily="34" charset="0"/>
                <a:cs typeface="Arial" panose="020B0604020202020204" pitchFamily="34" charset="0"/>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1546553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65760">
              <a:spcBef>
                <a:spcPts val="0"/>
              </a:spcBef>
            </a:pPr>
            <a:r>
              <a:rPr lang="en-US" sz="2000" dirty="0" smtClean="0">
                <a:solidFill>
                  <a:schemeClr val="bg1"/>
                </a:solidFill>
                <a:latin typeface="Arial" panose="020B0604020202020204" pitchFamily="34" charset="0"/>
                <a:cs typeface="Arial" panose="020B0604020202020204" pitchFamily="34" charset="0"/>
              </a:rPr>
              <a:t>Explanation: </a:t>
            </a:r>
          </a:p>
          <a:p>
            <a:pPr marL="741363" lvl="1" indent="-365125" algn="l">
              <a:spcBef>
                <a:spcPts val="0"/>
              </a:spcBef>
            </a:pPr>
            <a:r>
              <a:rPr lang="en-US" sz="2000" dirty="0" smtClean="0">
                <a:solidFill>
                  <a:schemeClr val="bg1"/>
                </a:solidFill>
                <a:latin typeface="Arial" panose="020B0604020202020204" pitchFamily="34" charset="0"/>
                <a:cs typeface="Arial" panose="020B0604020202020204" pitchFamily="34" charset="0"/>
              </a:rPr>
              <a:t>The above query will display last name, first name, and contact number of all customers who belong to Germany from customers table. </a:t>
            </a:r>
          </a:p>
          <a:p>
            <a:pPr marL="741363" lvl="1" indent="-365125" algn="l">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741363" lvl="1" indent="-365125" algn="l">
              <a:spcBef>
                <a:spcPts val="0"/>
              </a:spcBef>
            </a:pPr>
            <a:r>
              <a:rPr lang="en-US" sz="2000" dirty="0" smtClean="0">
                <a:solidFill>
                  <a:schemeClr val="bg1"/>
                </a:solidFill>
                <a:latin typeface="Arial" panose="020B0604020202020204" pitchFamily="34" charset="0"/>
                <a:cs typeface="Arial" panose="020B0604020202020204" pitchFamily="34" charset="0"/>
              </a:rPr>
              <a:t>When you select specific rows from a table(relation), it is termed as RESTRICTION operation in relational algebra.</a:t>
            </a:r>
          </a:p>
          <a:p>
            <a:pPr algn="l"/>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dirty="0"/>
          </a:p>
        </p:txBody>
      </p:sp>
    </p:spTree>
    <p:extLst>
      <p:ext uri="{BB962C8B-B14F-4D97-AF65-F5344CB8AC3E}">
        <p14:creationId xmlns:p14="http://schemas.microsoft.com/office/powerpoint/2010/main" val="1969972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u="sng" dirty="0" smtClean="0"/>
              <a:t>Explanation</a:t>
            </a:r>
          </a:p>
          <a:p>
            <a:endParaRPr lang="en-US" b="1" u="sng" dirty="0" smtClean="0"/>
          </a:p>
          <a:p>
            <a:pPr indent="-365760">
              <a:spcBef>
                <a:spcPts val="0"/>
              </a:spcBef>
            </a:pPr>
            <a:r>
              <a:rPr lang="en-US" sz="2000" dirty="0" smtClean="0">
                <a:solidFill>
                  <a:schemeClr val="bg1"/>
                </a:solidFill>
                <a:latin typeface="Arial" panose="020B0604020202020204" pitchFamily="34" charset="0"/>
                <a:cs typeface="Arial" panose="020B0604020202020204" pitchFamily="34" charset="0"/>
              </a:rPr>
              <a:t>The SELECT statement has many optional clauses:</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SELECT clause specifies columns to retrieve.</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FROM clause defines the table(s) that is used for the query. It can also join tables.</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WHERE clause influences the rows the query returns. It filters the rows applying predicates on it. A predicate specifies conditions that can be true or false. </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GROUP BY clause group rows sharing a property so that an aggregate function can be applied to each group.</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HAVING clause selects from the groups defined by the GROUP BY clause.</a:t>
            </a:r>
          </a:p>
          <a:p>
            <a:pPr marL="731520" lvl="1" indent="-365760">
              <a:spcBef>
                <a:spcPts val="0"/>
              </a:spcBef>
              <a:buClr>
                <a:schemeClr val="bg2"/>
              </a:buClr>
              <a:buFont typeface="Calibri" pitchFamily="34" charset="0"/>
              <a:buChar char="—"/>
            </a:pPr>
            <a:r>
              <a:rPr lang="en-US" sz="2000" dirty="0" smtClean="0">
                <a:solidFill>
                  <a:schemeClr val="bg1"/>
                </a:solidFill>
                <a:latin typeface="Arial" panose="020B0604020202020204" pitchFamily="34" charset="0"/>
                <a:cs typeface="Arial" panose="020B0604020202020204" pitchFamily="34" charset="0"/>
              </a:rPr>
              <a:t>ORDER BY clause specifies an order in which to return the rows.</a:t>
            </a:r>
          </a:p>
          <a:p>
            <a:pPr marL="365760" lvl="1"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r>
              <a:rPr lang="en-US" sz="2000" b="1" u="sng" dirty="0" smtClean="0">
                <a:solidFill>
                  <a:schemeClr val="bg1"/>
                </a:solidFill>
                <a:latin typeface="Arial" panose="020B0604020202020204" pitchFamily="34" charset="0"/>
                <a:cs typeface="Arial" panose="020B0604020202020204" pitchFamily="34" charset="0"/>
              </a:rPr>
              <a:t>Note: JOIN,</a:t>
            </a:r>
            <a:r>
              <a:rPr lang="en-US" sz="2000" b="1" u="sng" baseline="0" dirty="0" smtClean="0">
                <a:solidFill>
                  <a:schemeClr val="bg1"/>
                </a:solidFill>
                <a:latin typeface="Arial" panose="020B0604020202020204" pitchFamily="34" charset="0"/>
                <a:cs typeface="Arial" panose="020B0604020202020204" pitchFamily="34" charset="0"/>
              </a:rPr>
              <a:t> </a:t>
            </a:r>
            <a:r>
              <a:rPr lang="en-US" sz="2000" b="1" u="sng" dirty="0" smtClean="0">
                <a:solidFill>
                  <a:schemeClr val="bg1"/>
                </a:solidFill>
                <a:latin typeface="Arial" panose="020B0604020202020204" pitchFamily="34" charset="0"/>
                <a:cs typeface="Arial" panose="020B0604020202020204" pitchFamily="34" charset="0"/>
              </a:rPr>
              <a:t>GROUP BY, HAVING, and ORDER BY clause will be discussed in upcoming sessions.</a:t>
            </a:r>
          </a:p>
          <a:p>
            <a:endParaRPr lang="en-US" b="1" u="sng"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1897307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dirty="0"/>
          </a:p>
        </p:txBody>
      </p:sp>
    </p:spTree>
    <p:extLst>
      <p:ext uri="{BB962C8B-B14F-4D97-AF65-F5344CB8AC3E}">
        <p14:creationId xmlns:p14="http://schemas.microsoft.com/office/powerpoint/2010/main" val="3571211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Slide Design Guidelines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Follow the </a:t>
            </a:r>
            <a:r>
              <a:rPr lang="en-US" sz="1800" b="1" dirty="0" smtClean="0">
                <a:solidFill>
                  <a:schemeClr val="tx2"/>
                </a:solidFill>
              </a:rPr>
              <a:t>5</a:t>
            </a:r>
            <a:r>
              <a:rPr lang="en-US" sz="1800" dirty="0" smtClean="0">
                <a:solidFill>
                  <a:schemeClr val="tx2"/>
                </a:solidFill>
              </a:rPr>
              <a:t> </a:t>
            </a:r>
            <a:r>
              <a:rPr lang="en-US" sz="1800" b="1" dirty="0" smtClean="0">
                <a:solidFill>
                  <a:schemeClr val="tx2"/>
                </a:solidFill>
              </a:rPr>
              <a:t>slide design principles</a:t>
            </a:r>
            <a:r>
              <a:rPr lang="en-US" sz="1800" dirty="0" smtClean="0">
                <a:solidFill>
                  <a:schemeClr val="tx2"/>
                </a:solidFill>
              </a:rPr>
              <a:t> from the</a:t>
            </a:r>
            <a:r>
              <a:rPr lang="en-US" sz="1800" baseline="0" dirty="0" smtClean="0">
                <a:solidFill>
                  <a:schemeClr val="tx2"/>
                </a:solidFill>
              </a:rPr>
              <a:t> video </a:t>
            </a:r>
            <a:r>
              <a:rPr lang="en-US" sz="1800" b="0" i="1" kern="1200" dirty="0" smtClean="0">
                <a:solidFill>
                  <a:srgbClr val="0070C0"/>
                </a:solidFill>
                <a:effectLst/>
                <a:latin typeface="+mn-lt"/>
                <a:ea typeface="+mn-ea"/>
                <a:cs typeface="+mn-cs"/>
              </a:rPr>
              <a:t>How to avoid death By PowerPoint  </a:t>
            </a:r>
            <a:r>
              <a:rPr lang="en-US" sz="1800" baseline="0" dirty="0" smtClean="0">
                <a:solidFill>
                  <a:schemeClr val="tx2"/>
                </a:solidFill>
              </a:rPr>
              <a:t>or refer to job aid</a:t>
            </a:r>
          </a:p>
          <a:p>
            <a:pPr marL="285750" lvl="0" indent="-285750">
              <a:buFont typeface="Arial" panose="020B0604020202020204" pitchFamily="34" charset="0"/>
              <a:buChar char="•"/>
            </a:pPr>
            <a:r>
              <a:rPr lang="en-US" sz="1800" baseline="0" dirty="0" smtClean="0">
                <a:solidFill>
                  <a:schemeClr val="tx2"/>
                </a:solidFill>
              </a:rPr>
              <a:t>Adhere to </a:t>
            </a:r>
            <a:r>
              <a:rPr lang="en-US" sz="1800" b="1" baseline="0" dirty="0" smtClean="0">
                <a:solidFill>
                  <a:schemeClr val="tx2"/>
                </a:solidFill>
              </a:rPr>
              <a:t>LCD ABC model </a:t>
            </a:r>
            <a:r>
              <a:rPr lang="en-US" sz="1800" baseline="0" dirty="0" smtClean="0">
                <a:solidFill>
                  <a:schemeClr val="tx2"/>
                </a:solidFill>
              </a:rPr>
              <a:t>for training slides</a:t>
            </a:r>
          </a:p>
          <a:p>
            <a:pPr marL="285750" lvl="0" indent="-285750">
              <a:buFont typeface="Arial" panose="020B0604020202020204" pitchFamily="34" charset="0"/>
              <a:buChar char="•"/>
            </a:pPr>
            <a:r>
              <a:rPr lang="en-US" sz="1800" baseline="0" dirty="0" smtClean="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smtClean="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smtClean="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38427786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5456981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2138111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5829088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7232783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4535613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1424997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1004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703666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5697010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LEARNER</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71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0728953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A5AB-402B-4B57-BAD0-22A4EF7606EB}"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736567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93414642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16899311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A5AB-402B-4B57-BAD0-22A4EF7606EB}"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83599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_Completion_Page">
    <p:spTree>
      <p:nvGrpSpPr>
        <p:cNvPr id="1" name=""/>
        <p:cNvGrpSpPr/>
        <p:nvPr/>
      </p:nvGrpSpPr>
      <p:grpSpPr>
        <a:xfrm>
          <a:off x="0" y="0"/>
          <a:ext cx="0" cy="0"/>
          <a:chOff x="0" y="0"/>
          <a:chExt cx="0" cy="0"/>
        </a:xfrm>
      </p:grpSpPr>
      <p:sp>
        <p:nvSpPr>
          <p:cNvPr id="5" name="Rectangle 4"/>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0175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42140220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1355171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dirty="0" smtClean="0"/>
              <a:t>Click to edit Master title style</a:t>
            </a:r>
            <a:endParaRPr lang="en-US" dirty="0"/>
          </a:p>
        </p:txBody>
      </p:sp>
    </p:spTree>
    <p:custDataLst>
      <p:tags r:id="rId1"/>
    </p:custDataLst>
    <p:extLst>
      <p:ext uri="{BB962C8B-B14F-4D97-AF65-F5344CB8AC3E}">
        <p14:creationId xmlns:p14="http://schemas.microsoft.com/office/powerpoint/2010/main" val="84845153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93304118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953141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Generate interest</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57920842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2536999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72797449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94883102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05231016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88770285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035176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7313442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39129104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84237545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403700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7171294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52188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4237808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582640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828536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98E284E-CB42-4EBA-8E6C-5D5227127C7D}" type="slidenum">
              <a:rPr lang="en-US" smtClean="0"/>
              <a:t>‹#›</a:t>
            </a:fld>
            <a:endParaRPr lang="en-US" dirty="0"/>
          </a:p>
        </p:txBody>
      </p:sp>
    </p:spTree>
    <p:extLst>
      <p:ext uri="{BB962C8B-B14F-4D97-AF65-F5344CB8AC3E}">
        <p14:creationId xmlns:p14="http://schemas.microsoft.com/office/powerpoint/2010/main" val="59247318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1565124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958768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68169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72234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38762486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72515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4127110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ags" Target="../tags/tag20.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heme" Target="../theme/theme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7572773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4"/>
    </p:custDataLst>
    <p:extLst>
      <p:ext uri="{BB962C8B-B14F-4D97-AF65-F5344CB8AC3E}">
        <p14:creationId xmlns:p14="http://schemas.microsoft.com/office/powerpoint/2010/main" val="15107329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93743" y="2895600"/>
            <a:ext cx="8284633" cy="1015663"/>
          </a:xfrm>
        </p:spPr>
        <p:txBody>
          <a:bodyPr/>
          <a:lstStyle/>
          <a:p>
            <a:r>
              <a:rPr lang="en-US" sz="2800" dirty="0">
                <a:solidFill>
                  <a:schemeClr val="bg1"/>
                </a:solidFill>
                <a:latin typeface="Arial Rounded MT Bold" panose="020F0704030504030204" pitchFamily="34" charset="0"/>
                <a:cs typeface="Arial" pitchFamily="34" charset="0"/>
              </a:rPr>
              <a:t>ANSI SQL</a:t>
            </a:r>
          </a:p>
          <a:p>
            <a:endParaRPr lang="en-US" dirty="0"/>
          </a:p>
        </p:txBody>
      </p:sp>
      <p:sp>
        <p:nvSpPr>
          <p:cNvPr id="4" name="Text Placeholder 3"/>
          <p:cNvSpPr>
            <a:spLocks noGrp="1"/>
          </p:cNvSpPr>
          <p:nvPr>
            <p:ph type="body" sz="quarter" idx="15"/>
          </p:nvPr>
        </p:nvSpPr>
        <p:spPr>
          <a:xfrm>
            <a:off x="595606" y="3688219"/>
            <a:ext cx="7880905" cy="446088"/>
          </a:xfrm>
        </p:spPr>
        <p:txBody>
          <a:bodyPr>
            <a:normAutofit/>
          </a:bodyPr>
          <a:lstStyle/>
          <a:p>
            <a:r>
              <a:rPr lang="en-US" sz="2000" dirty="0" smtClean="0">
                <a:solidFill>
                  <a:schemeClr val="bg1"/>
                </a:solidFill>
                <a:latin typeface="Arial Rounded MT Bold" panose="020F0704030504030204" pitchFamily="34" charset="0"/>
              </a:rPr>
              <a:t>Data Manipulation Language(DML) Statements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43" y="914400"/>
            <a:ext cx="8763000"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get </a:t>
            </a:r>
            <a:r>
              <a:rPr lang="en-US" sz="2200" dirty="0" smtClean="0"/>
              <a:t>the complete data </a:t>
            </a:r>
            <a:r>
              <a:rPr lang="en-US" sz="2200" dirty="0"/>
              <a:t>of all </a:t>
            </a:r>
            <a:r>
              <a:rPr lang="en-US" sz="2200" dirty="0" smtClean="0"/>
              <a:t>customers in </a:t>
            </a:r>
            <a:r>
              <a:rPr lang="en-US" sz="2200" dirty="0"/>
              <a:t>PMS </a:t>
            </a:r>
            <a:r>
              <a:rPr lang="en-US" sz="2200" dirty="0" smtClean="0"/>
              <a:t>System</a:t>
            </a:r>
            <a:r>
              <a:rPr lang="en-US" sz="2200" dirty="0"/>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SELECT</a:t>
            </a:r>
            <a:r>
              <a:rPr lang="en-US" sz="2200" dirty="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FROM</a:t>
            </a:r>
            <a:r>
              <a:rPr lang="en-US" sz="2200"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r>
              <a:rPr lang="en-US" sz="2200" dirty="0" smtClean="0">
                <a:solidFill>
                  <a:schemeClr val="accent6"/>
                </a:solidFill>
                <a:latin typeface="Arial" panose="020B0604020202020204" pitchFamily="34" charset="0"/>
              </a:rPr>
              <a:t>;</a:t>
            </a:r>
          </a:p>
          <a:p>
            <a:pPr marL="0" indent="0">
              <a:buNone/>
            </a:pPr>
            <a:endParaRPr lang="en-US" sz="1800" dirty="0">
              <a:solidFill>
                <a:schemeClr val="accent6"/>
              </a:solidFill>
              <a:latin typeface="Arial" panose="020B0604020202020204" pitchFamily="34" charset="0"/>
            </a:endParaRPr>
          </a:p>
          <a:p>
            <a:pPr marL="0" indent="0">
              <a:buNone/>
            </a:pPr>
            <a:r>
              <a:rPr lang="en-US" sz="2200" dirty="0" smtClean="0">
                <a:latin typeface="Arial" panose="020B0604020202020204" pitchFamily="34" charset="0"/>
              </a:rPr>
              <a:t>If only count of all Customers is required then use the below Query.</a:t>
            </a:r>
            <a:endParaRPr lang="en-US" sz="2200" dirty="0">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r>
              <a:rPr lang="en-US" sz="1800" dirty="0" smtClean="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SELECT </a:t>
            </a:r>
            <a:r>
              <a:rPr lang="en-US" sz="2200" dirty="0">
                <a:solidFill>
                  <a:schemeClr val="accent4">
                    <a:lumMod val="60000"/>
                    <a:lumOff val="40000"/>
                  </a:schemeClr>
                </a:solidFill>
                <a:latin typeface="Arial" panose="020B0604020202020204" pitchFamily="34" charset="0"/>
              </a:rPr>
              <a:t>COUNT(</a:t>
            </a:r>
            <a:r>
              <a:rPr lang="en-US" sz="22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 FROM</a:t>
            </a:r>
            <a:r>
              <a:rPr lang="en-US" sz="2200" b="1" dirty="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Customers;</a:t>
            </a:r>
          </a:p>
          <a:p>
            <a:pPr marL="0" indent="0">
              <a:buNone/>
            </a:pPr>
            <a:endParaRPr lang="en-US" sz="1800" dirty="0">
              <a:solidFill>
                <a:schemeClr val="accent6"/>
              </a:solidFill>
              <a:latin typeface="Arial" panose="020B0604020202020204" pitchFamily="34" charset="0"/>
              <a:cs typeface="Arial" panose="020B0604020202020204" pitchFamily="34" charset="0"/>
            </a:endParaRPr>
          </a:p>
          <a:p>
            <a:pPr marL="0" indent="0">
              <a:buNone/>
            </a:pPr>
            <a:r>
              <a:rPr lang="en-US" sz="1800" dirty="0" smtClean="0">
                <a:solidFill>
                  <a:schemeClr val="bg1"/>
                </a:solidFill>
                <a:latin typeface="Arial" panose="020B0604020202020204" pitchFamily="34" charset="0"/>
                <a:cs typeface="Arial" panose="020B0604020202020204" pitchFamily="34" charset="0"/>
              </a:rPr>
              <a:t>Result is a </a:t>
            </a:r>
            <a:r>
              <a:rPr lang="en-US" sz="1800" b="1" dirty="0" smtClean="0">
                <a:solidFill>
                  <a:schemeClr val="bg1"/>
                </a:solidFill>
                <a:latin typeface="Arial" panose="020B0604020202020204" pitchFamily="34" charset="0"/>
                <a:cs typeface="Arial" panose="020B0604020202020204" pitchFamily="34" charset="0"/>
              </a:rPr>
              <a:t>Scalar Value </a:t>
            </a:r>
            <a:r>
              <a:rPr lang="en-US" sz="1800" dirty="0" smtClean="0">
                <a:solidFill>
                  <a:schemeClr val="bg1"/>
                </a:solidFill>
                <a:latin typeface="Arial" panose="020B0604020202020204" pitchFamily="34" charset="0"/>
                <a:cs typeface="Arial" panose="020B0604020202020204" pitchFamily="34" charset="0"/>
              </a:rPr>
              <a:t>- the count of number of records.</a:t>
            </a: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Select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04712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44377"/>
            <a:ext cx="8541619"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lv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get last name, first name, and phone number of </a:t>
            </a:r>
            <a:r>
              <a:rPr lang="en-US" sz="2200" dirty="0" smtClean="0"/>
              <a:t>all 	customers </a:t>
            </a:r>
            <a:r>
              <a:rPr lang="en-US" sz="2200" dirty="0"/>
              <a:t>who belong to Germany of PMS </a:t>
            </a:r>
            <a:r>
              <a:rPr lang="en-US" sz="2200" dirty="0" smtClean="0"/>
              <a:t>System</a:t>
            </a:r>
            <a:endParaRPr lang="en-US" sz="2400" dirty="0">
              <a:solidFill>
                <a:schemeClr val="bg2">
                  <a:lumMod val="25000"/>
                </a:schemeClr>
              </a:solidFill>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SELECT</a:t>
            </a:r>
            <a:r>
              <a:rPr lang="en-US" sz="2200" b="1"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contactLastName, contactFirstName, phone</a:t>
            </a:r>
          </a:p>
          <a:p>
            <a:pPr marL="0" indent="0">
              <a:buNone/>
            </a:pP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FROM</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p>
          <a:p>
            <a:pPr marL="0" indent="0">
              <a:buNone/>
            </a:pP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country="Germany";</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Select Statement’s WHERE Clause</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89586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66700" y="914400"/>
            <a:ext cx="8648700" cy="5334000"/>
          </a:xfrm>
        </p:spPr>
        <p:txBody>
          <a:bodyPr>
            <a:normAutofit fontScale="77500" lnSpcReduction="20000"/>
          </a:bodyPr>
          <a:lstStyle/>
          <a:p>
            <a:pPr marL="0" indent="0">
              <a:spcBef>
                <a:spcPts val="0"/>
              </a:spcBef>
              <a:buNone/>
            </a:pPr>
            <a:r>
              <a:rPr lang="en-US" sz="2800" dirty="0">
                <a:solidFill>
                  <a:schemeClr val="bg1"/>
                </a:solidFill>
                <a:latin typeface="Arial" panose="020B0604020202020204" pitchFamily="34" charset="0"/>
                <a:cs typeface="Arial" panose="020B0604020202020204" pitchFamily="34" charset="0"/>
              </a:rPr>
              <a:t>Retrieving data using SELECT statement is a common task which is done on a daily basis. </a:t>
            </a:r>
            <a:endParaRPr lang="en-US" sz="2800" dirty="0" smtClean="0">
              <a:solidFill>
                <a:schemeClr val="bg1"/>
              </a:solidFill>
              <a:latin typeface="Arial" panose="020B0604020202020204" pitchFamily="34" charset="0"/>
              <a:cs typeface="Arial" panose="020B0604020202020204" pitchFamily="34" charset="0"/>
            </a:endParaRPr>
          </a:p>
          <a:p>
            <a:pPr marL="365125" indent="-365125">
              <a:spcBef>
                <a:spcPts val="0"/>
              </a:spcBef>
            </a:pPr>
            <a:endParaRPr lang="en-US" sz="2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800" dirty="0" smtClean="0">
                <a:solidFill>
                  <a:schemeClr val="bg1"/>
                </a:solidFill>
                <a:latin typeface="Arial" panose="020B0604020202020204" pitchFamily="34" charset="0"/>
                <a:cs typeface="Arial" panose="020B0604020202020204" pitchFamily="34" charset="0"/>
              </a:rPr>
              <a:t>The </a:t>
            </a:r>
            <a:r>
              <a:rPr lang="en-US" sz="2800" dirty="0">
                <a:solidFill>
                  <a:schemeClr val="bg1"/>
                </a:solidFill>
                <a:latin typeface="Arial" panose="020B0604020202020204" pitchFamily="34" charset="0"/>
                <a:cs typeface="Arial" panose="020B0604020202020204" pitchFamily="34" charset="0"/>
              </a:rPr>
              <a:t>complete syntax of SELECT is given below</a:t>
            </a:r>
            <a:r>
              <a:rPr lang="en-US" sz="2800" dirty="0" smtClean="0">
                <a:solidFill>
                  <a:schemeClr val="bg1"/>
                </a:solidFill>
                <a:latin typeface="Arial" panose="020B0604020202020204" pitchFamily="34" charset="0"/>
                <a:cs typeface="Arial" panose="020B0604020202020204" pitchFamily="34" charset="0"/>
              </a:rPr>
              <a:t>.</a:t>
            </a:r>
          </a:p>
          <a:p>
            <a:pPr marL="400050" lvl="1" indent="0">
              <a:buNone/>
            </a:pPr>
            <a:r>
              <a:rPr lang="en-US" sz="2200" dirty="0">
                <a:solidFill>
                  <a:schemeClr val="accent4">
                    <a:lumMod val="60000"/>
                    <a:lumOff val="40000"/>
                  </a:schemeClr>
                </a:solidFill>
                <a:latin typeface="Arial" panose="020B0604020202020204" pitchFamily="34" charset="0"/>
              </a:rPr>
              <a:t>SELECT</a:t>
            </a:r>
          </a:p>
          <a:p>
            <a:pPr marL="400050" lvl="1" indent="0">
              <a:buNone/>
            </a:pPr>
            <a:r>
              <a:rPr lang="en-US" sz="2400" dirty="0">
                <a:solidFill>
                  <a:schemeClr val="accent6"/>
                </a:solidFill>
                <a:latin typeface="Arial" panose="020B0604020202020204" pitchFamily="34" charset="0"/>
              </a:rPr>
              <a:t>[ ALL| DISTINCT] &lt;COLUMN name&gt;[[ AS] &lt;alias&gt;]</a:t>
            </a:r>
          </a:p>
          <a:p>
            <a:pPr marL="400050" lvl="1" indent="0">
              <a:buNone/>
            </a:pPr>
            <a:r>
              <a:rPr lang="en-US" sz="2400" dirty="0">
                <a:solidFill>
                  <a:schemeClr val="accent6"/>
                </a:solidFill>
                <a:latin typeface="Arial" panose="020B0604020202020204" pitchFamily="34" charset="0"/>
              </a:rPr>
              <a:t>[,[ ALL| DISTINCT] &lt;COLUMN name&gt;[[ AS] &lt;alias&gt;]] *</a:t>
            </a:r>
          </a:p>
          <a:p>
            <a:pPr marL="400050" lvl="1" indent="0">
              <a:buNone/>
            </a:pPr>
            <a:r>
              <a:rPr lang="en-US" sz="2200" dirty="0">
                <a:solidFill>
                  <a:schemeClr val="accent4">
                    <a:lumMod val="60000"/>
                    <a:lumOff val="40000"/>
                  </a:schemeClr>
                </a:solidFill>
                <a:latin typeface="Arial" panose="020B0604020202020204" pitchFamily="34" charset="0"/>
              </a:rPr>
              <a:t>FROM</a:t>
            </a:r>
            <a:r>
              <a:rPr lang="en-US" sz="1600" dirty="0"/>
              <a:t> </a:t>
            </a:r>
          </a:p>
          <a:p>
            <a:pPr marL="400050" lvl="1" indent="0">
              <a:buNone/>
            </a:pPr>
            <a:r>
              <a:rPr lang="en-US" sz="2400" dirty="0">
                <a:solidFill>
                  <a:schemeClr val="accent6"/>
                </a:solidFill>
                <a:latin typeface="Arial" panose="020B0604020202020204" pitchFamily="34" charset="0"/>
              </a:rPr>
              <a:t>&lt;table&gt;[[ AS] &lt;alias&gt;|[[ FULL| LEFT| RIGHT] OUTER| INNER] </a:t>
            </a:r>
            <a:r>
              <a:rPr lang="en-US" sz="2200" dirty="0">
                <a:solidFill>
                  <a:schemeClr val="accent4">
                    <a:lumMod val="60000"/>
                    <a:lumOff val="40000"/>
                  </a:schemeClr>
                </a:solidFill>
                <a:latin typeface="Arial" panose="020B0604020202020204" pitchFamily="34" charset="0"/>
              </a:rPr>
              <a:t>JOIN</a:t>
            </a:r>
            <a:r>
              <a:rPr lang="en-US" sz="1600" dirty="0"/>
              <a:t> </a:t>
            </a:r>
            <a:r>
              <a:rPr lang="en-US" sz="2400" dirty="0">
                <a:solidFill>
                  <a:schemeClr val="accent6"/>
                </a:solidFill>
                <a:latin typeface="Arial" panose="020B0604020202020204" pitchFamily="34" charset="0"/>
              </a:rPr>
              <a:t>&lt;table&gt; </a:t>
            </a:r>
            <a:r>
              <a:rPr lang="en-US" sz="2200" dirty="0">
                <a:solidFill>
                  <a:schemeClr val="accent4">
                    <a:lumMod val="60000"/>
                    <a:lumOff val="40000"/>
                  </a:schemeClr>
                </a:solidFill>
                <a:latin typeface="Arial" panose="020B0604020202020204" pitchFamily="34" charset="0"/>
              </a:rPr>
              <a:t>ON </a:t>
            </a:r>
            <a:r>
              <a:rPr lang="en-US" sz="2400" dirty="0">
                <a:solidFill>
                  <a:schemeClr val="accent6"/>
                </a:solidFill>
                <a:latin typeface="Arial" panose="020B0604020202020204" pitchFamily="34" charset="0"/>
              </a:rPr>
              <a:t>&lt;expression&gt;]</a:t>
            </a:r>
          </a:p>
          <a:p>
            <a:pPr marL="400050" lvl="1" indent="0">
              <a:buNone/>
            </a:pPr>
            <a:r>
              <a:rPr lang="en-US" sz="2400" dirty="0">
                <a:solidFill>
                  <a:schemeClr val="accent6"/>
                </a:solidFill>
                <a:latin typeface="Arial" panose="020B0604020202020204" pitchFamily="34" charset="0"/>
              </a:rPr>
              <a:t>[, &lt;table&gt;[[ </a:t>
            </a:r>
            <a:r>
              <a:rPr lang="en-US" sz="2200" dirty="0">
                <a:solidFill>
                  <a:schemeClr val="accent4">
                    <a:lumMod val="60000"/>
                    <a:lumOff val="40000"/>
                  </a:schemeClr>
                </a:solidFill>
                <a:latin typeface="Arial" panose="020B0604020202020204" pitchFamily="34" charset="0"/>
              </a:rPr>
              <a:t>AS</a:t>
            </a:r>
            <a:r>
              <a:rPr lang="en-US" sz="2400" dirty="0">
                <a:solidFill>
                  <a:schemeClr val="accent6"/>
                </a:solidFill>
                <a:latin typeface="Arial" panose="020B0604020202020204" pitchFamily="34" charset="0"/>
              </a:rPr>
              <a:t>] &lt;alias&gt;|[[ </a:t>
            </a:r>
            <a:r>
              <a:rPr lang="en-US" sz="2200" dirty="0">
                <a:solidFill>
                  <a:schemeClr val="accent4">
                    <a:lumMod val="60000"/>
                    <a:lumOff val="40000"/>
                  </a:schemeClr>
                </a:solidFill>
                <a:latin typeface="Arial" panose="020B0604020202020204" pitchFamily="34" charset="0"/>
              </a:rPr>
              <a:t>FULL| LEFT| RIGHT] OUTER| INNER</a:t>
            </a:r>
            <a:r>
              <a:rPr lang="en-US" sz="2500" dirty="0">
                <a:solidFill>
                  <a:schemeClr val="accent6"/>
                </a:solidFill>
                <a:latin typeface="Arial" panose="020B0604020202020204" pitchFamily="34" charset="0"/>
              </a:rPr>
              <a:t>]</a:t>
            </a:r>
            <a:r>
              <a:rPr lang="en-US" sz="1600" dirty="0"/>
              <a:t> </a:t>
            </a:r>
            <a:r>
              <a:rPr lang="en-US" sz="2200" dirty="0">
                <a:solidFill>
                  <a:schemeClr val="accent4">
                    <a:lumMod val="60000"/>
                    <a:lumOff val="40000"/>
                  </a:schemeClr>
                </a:solidFill>
                <a:latin typeface="Arial" panose="020B0604020202020204" pitchFamily="34" charset="0"/>
              </a:rPr>
              <a:t>JOIN</a:t>
            </a:r>
            <a:r>
              <a:rPr lang="en-US" sz="1600" dirty="0"/>
              <a:t> </a:t>
            </a:r>
            <a:r>
              <a:rPr lang="en-US" sz="2400" dirty="0">
                <a:solidFill>
                  <a:schemeClr val="accent6"/>
                </a:solidFill>
                <a:latin typeface="Arial" panose="020B0604020202020204" pitchFamily="34" charset="0"/>
              </a:rPr>
              <a:t>&lt;table&gt; </a:t>
            </a:r>
            <a:r>
              <a:rPr lang="en-US" sz="2200" dirty="0">
                <a:solidFill>
                  <a:schemeClr val="accent4">
                    <a:lumMod val="60000"/>
                    <a:lumOff val="40000"/>
                  </a:schemeClr>
                </a:solidFill>
                <a:latin typeface="Arial" panose="020B0604020202020204" pitchFamily="34" charset="0"/>
              </a:rPr>
              <a:t>ON </a:t>
            </a:r>
            <a:r>
              <a:rPr lang="en-US" sz="2400" dirty="0">
                <a:solidFill>
                  <a:schemeClr val="accent6"/>
                </a:solidFill>
                <a:latin typeface="Arial" panose="020B0604020202020204" pitchFamily="34" charset="0"/>
              </a:rPr>
              <a:t>&lt;expression&gt;]] *</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WHERE</a:t>
            </a:r>
            <a:r>
              <a:rPr lang="en-US" sz="1600" dirty="0"/>
              <a:t> </a:t>
            </a:r>
            <a:r>
              <a:rPr lang="en-US" sz="2400" dirty="0">
                <a:solidFill>
                  <a:schemeClr val="accent6"/>
                </a:solidFill>
                <a:latin typeface="Arial" panose="020B0604020202020204" pitchFamily="34" charset="0"/>
              </a:rPr>
              <a:t>&lt;predicate&gt;[{ </a:t>
            </a:r>
            <a:r>
              <a:rPr lang="en-US" sz="2200" dirty="0">
                <a:solidFill>
                  <a:schemeClr val="accent4">
                    <a:lumMod val="60000"/>
                    <a:lumOff val="40000"/>
                  </a:schemeClr>
                </a:solidFill>
                <a:latin typeface="Arial" panose="020B0604020202020204" pitchFamily="34" charset="0"/>
              </a:rPr>
              <a:t>AND| OR</a:t>
            </a:r>
            <a:r>
              <a:rPr lang="en-US" sz="2400" dirty="0">
                <a:solidFill>
                  <a:schemeClr val="accent6"/>
                </a:solidFill>
                <a:latin typeface="Arial" panose="020B0604020202020204" pitchFamily="34" charset="0"/>
              </a:rPr>
              <a:t>} &lt;predicate&gt;]*]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GROUP BY </a:t>
            </a:r>
            <a:r>
              <a:rPr lang="en-US" sz="2400" dirty="0">
                <a:solidFill>
                  <a:schemeClr val="accent6"/>
                </a:solidFill>
                <a:latin typeface="Arial" panose="020B0604020202020204" pitchFamily="34" charset="0"/>
              </a:rPr>
              <a:t>&lt;COLUMN name&gt;[, &lt;COLUMN name&gt;]*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HAVING</a:t>
            </a:r>
            <a:r>
              <a:rPr lang="en-US" sz="1600" dirty="0"/>
              <a:t> </a:t>
            </a:r>
            <a:r>
              <a:rPr lang="en-US" sz="2400" dirty="0">
                <a:solidFill>
                  <a:schemeClr val="accent6"/>
                </a:solidFill>
                <a:latin typeface="Arial" panose="020B0604020202020204" pitchFamily="34" charset="0"/>
              </a:rPr>
              <a:t>&lt;predicate&gt;[{ </a:t>
            </a:r>
            <a:r>
              <a:rPr lang="en-US" sz="2200" dirty="0">
                <a:solidFill>
                  <a:schemeClr val="accent4">
                    <a:lumMod val="60000"/>
                    <a:lumOff val="40000"/>
                  </a:schemeClr>
                </a:solidFill>
                <a:latin typeface="Arial" panose="020B0604020202020204" pitchFamily="34" charset="0"/>
              </a:rPr>
              <a:t>AND| OR</a:t>
            </a:r>
            <a:r>
              <a:rPr lang="en-US" sz="2400" dirty="0">
                <a:solidFill>
                  <a:schemeClr val="accent6"/>
                </a:solidFill>
                <a:latin typeface="Arial" panose="020B0604020202020204" pitchFamily="34" charset="0"/>
              </a:rPr>
              <a:t>} &lt;predicate&gt;]]*]]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ORDER BY </a:t>
            </a:r>
            <a:r>
              <a:rPr lang="en-US" sz="2400" dirty="0">
                <a:solidFill>
                  <a:schemeClr val="accent6"/>
                </a:solidFill>
                <a:latin typeface="Arial" panose="020B0604020202020204" pitchFamily="34" charset="0"/>
              </a:rPr>
              <a:t>&lt;COLUMN name&gt;[ </a:t>
            </a:r>
            <a:r>
              <a:rPr lang="en-US" sz="2200" dirty="0">
                <a:solidFill>
                  <a:schemeClr val="accent4">
                    <a:lumMod val="60000"/>
                    <a:lumOff val="40000"/>
                  </a:schemeClr>
                </a:solidFill>
                <a:latin typeface="Arial" panose="020B0604020202020204" pitchFamily="34" charset="0"/>
              </a:rPr>
              <a:t>ASC| DESC</a:t>
            </a:r>
            <a:r>
              <a:rPr lang="en-US" sz="2400" dirty="0">
                <a:solidFill>
                  <a:schemeClr val="accent6"/>
                </a:solidFill>
                <a:latin typeface="Arial" panose="020B0604020202020204" pitchFamily="34" charset="0"/>
              </a:rPr>
              <a:t>][, &lt;COLUMN name&gt;[</a:t>
            </a:r>
            <a:r>
              <a:rPr lang="en-US" sz="1600" dirty="0"/>
              <a:t> </a:t>
            </a:r>
            <a:r>
              <a:rPr lang="en-US" sz="2200" dirty="0">
                <a:solidFill>
                  <a:schemeClr val="accent4">
                    <a:lumMod val="60000"/>
                    <a:lumOff val="40000"/>
                  </a:schemeClr>
                </a:solidFill>
                <a:latin typeface="Arial" panose="020B0604020202020204" pitchFamily="34" charset="0"/>
              </a:rPr>
              <a:t>ASC| DESC</a:t>
            </a:r>
            <a:r>
              <a:rPr lang="en-US" sz="2400" dirty="0">
                <a:solidFill>
                  <a:schemeClr val="accent6"/>
                </a:solidFill>
                <a:latin typeface="Arial" panose="020B0604020202020204" pitchFamily="34" charset="0"/>
              </a:rPr>
              <a: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FETCH FIRST </a:t>
            </a:r>
            <a:r>
              <a:rPr lang="en-US" sz="2500" dirty="0">
                <a:solidFill>
                  <a:schemeClr val="accent6"/>
                </a:solidFill>
                <a:latin typeface="Arial" panose="020B0604020202020204" pitchFamily="34" charset="0"/>
              </a:rPr>
              <a:t>&lt;count&gt; </a:t>
            </a:r>
            <a:r>
              <a:rPr lang="en-US" sz="2200" dirty="0">
                <a:solidFill>
                  <a:schemeClr val="accent4">
                    <a:lumMod val="60000"/>
                    <a:lumOff val="40000"/>
                  </a:schemeClr>
                </a:solidFill>
                <a:latin typeface="Arial" panose="020B0604020202020204" pitchFamily="34" charset="0"/>
              </a:rPr>
              <a:t>ROWS ONLY</a:t>
            </a:r>
            <a:r>
              <a:rPr lang="en-US" sz="2500" dirty="0">
                <a:solidFill>
                  <a:schemeClr val="accent6"/>
                </a:solidFill>
                <a:latin typeface="Arial" panose="020B0604020202020204" pitchFamily="34" charset="0"/>
              </a:rPr>
              <a:t>]</a:t>
            </a:r>
            <a:r>
              <a:rPr lang="en-US" sz="1600" dirty="0"/>
              <a:t>	</a:t>
            </a:r>
          </a:p>
          <a:p>
            <a:endParaRPr lang="en-US" sz="2000" dirty="0"/>
          </a:p>
          <a:p>
            <a:pPr marL="365125" indent="-365125">
              <a:spcBef>
                <a:spcPts val="0"/>
              </a:spcBef>
            </a:pPr>
            <a:endParaRPr lang="en-IN"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SELECT Syntax</a:t>
            </a:r>
          </a:p>
        </p:txBody>
      </p:sp>
      <p:sp>
        <p:nvSpPr>
          <p:cNvPr id="8" name="Slide Number Placeholder 18"/>
          <p:cNvSpPr txBox="1">
            <a:spLocks/>
          </p:cNvSpPr>
          <p:nvPr/>
        </p:nvSpPr>
        <p:spPr>
          <a:xfrm>
            <a:off x="86868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14</a:t>
            </a:r>
            <a:endParaRPr lang="en-US" sz="1400" dirty="0">
              <a:solidFill>
                <a:schemeClr val="bg1"/>
              </a:solidFill>
            </a:endParaRPr>
          </a:p>
        </p:txBody>
      </p:sp>
    </p:spTree>
    <p:extLst>
      <p:ext uri="{BB962C8B-B14F-4D97-AF65-F5344CB8AC3E}">
        <p14:creationId xmlns:p14="http://schemas.microsoft.com/office/powerpoint/2010/main" val="74610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0886" y="2743200"/>
            <a:ext cx="9133114" cy="584775"/>
          </a:xfrm>
        </p:spPr>
        <p:txBody>
          <a:bodyPr/>
          <a:lstStyle/>
          <a:p>
            <a:r>
              <a:rPr lang="en-US" dirty="0" smtClean="0">
                <a:solidFill>
                  <a:schemeClr val="bg1"/>
                </a:solidFill>
              </a:rPr>
              <a:t>INSERT Statements</a:t>
            </a:r>
          </a:p>
        </p:txBody>
      </p:sp>
    </p:spTree>
    <p:extLst>
      <p:ext uri="{BB962C8B-B14F-4D97-AF65-F5344CB8AC3E}">
        <p14:creationId xmlns:p14="http://schemas.microsoft.com/office/powerpoint/2010/main" val="3186492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44377"/>
            <a:ext cx="8541619"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2200" dirty="0" smtClean="0"/>
              <a:t>	How </a:t>
            </a:r>
            <a:r>
              <a:rPr lang="en-US" sz="2200" dirty="0"/>
              <a:t>to </a:t>
            </a:r>
            <a:r>
              <a:rPr lang="en-US" sz="2200" dirty="0">
                <a:solidFill>
                  <a:schemeClr val="bg1"/>
                </a:solidFill>
                <a:latin typeface="Arial" panose="020B0604020202020204" pitchFamily="34" charset="0"/>
                <a:cs typeface="Arial" panose="020B0604020202020204" pitchFamily="34" charset="0"/>
              </a:rPr>
              <a:t>perform record insertion in the Employee table of PMS </a:t>
            </a:r>
            <a:r>
              <a:rPr lang="en-US" sz="2200" dirty="0" smtClean="0">
                <a:solidFill>
                  <a:schemeClr val="bg1"/>
                </a:solidFill>
                <a:latin typeface="Arial" panose="020B0604020202020204" pitchFamily="34" charset="0"/>
                <a:cs typeface="Arial" panose="020B0604020202020204" pitchFamily="34" charset="0"/>
              </a:rPr>
              <a:t>	system</a:t>
            </a:r>
            <a:r>
              <a:rPr lang="en-US" sz="2200" dirty="0">
                <a:solidFill>
                  <a:schemeClr val="bg1"/>
                </a:solidFill>
                <a:latin typeface="Arial" panose="020B0604020202020204" pitchFamily="34" charset="0"/>
                <a:cs typeface="Arial" panose="020B0604020202020204" pitchFamily="34" charset="0"/>
              </a:rPr>
              <a:t>.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INSERT </a:t>
            </a:r>
            <a:r>
              <a:rPr lang="en-US" sz="2200" dirty="0">
                <a:solidFill>
                  <a:schemeClr val="accent4">
                    <a:lumMod val="60000"/>
                    <a:lumOff val="40000"/>
                  </a:schemeClr>
                </a:solidFill>
                <a:latin typeface="Arial" panose="020B0604020202020204" pitchFamily="34" charset="0"/>
              </a:rPr>
              <a:t>INTO</a:t>
            </a:r>
            <a:r>
              <a:rPr lang="en-US" sz="18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EMPLOYEES</a:t>
            </a:r>
            <a:r>
              <a:rPr lang="en-US" sz="1800" dirty="0">
                <a:solidFill>
                  <a:schemeClr val="bg1"/>
                </a:solidFill>
                <a:latin typeface="Arial" panose="020B0604020202020204" pitchFamily="34" charset="0"/>
                <a:cs typeface="Arial" panose="020B0604020202020204" pitchFamily="34" charset="0"/>
              </a:rPr>
              <a:t>  </a:t>
            </a:r>
            <a:endParaRPr lang="en-US" sz="1800" dirty="0" smtClean="0">
              <a:solidFill>
                <a:schemeClr val="bg1"/>
              </a:solidFill>
              <a:latin typeface="Arial" panose="020B0604020202020204" pitchFamily="34" charset="0"/>
              <a:cs typeface="Arial" panose="020B0604020202020204" pitchFamily="34" charset="0"/>
            </a:endParaRP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VALUES</a:t>
            </a:r>
            <a:r>
              <a:rPr lang="en-US" sz="1800" dirty="0" smtClean="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a:t>
            </a:r>
            <a:r>
              <a:rPr lang="en-US" sz="2200" dirty="0">
                <a:solidFill>
                  <a:schemeClr val="accent6"/>
                </a:solidFill>
                <a:latin typeface="Arial" panose="020B0604020202020204" pitchFamily="34" charset="0"/>
              </a:rPr>
              <a:t>1703,"Jones","Smith","x19200",</a:t>
            </a:r>
          </a:p>
          <a:p>
            <a:pPr marL="0" indent="0">
              <a:spcBef>
                <a:spcPts val="0"/>
              </a:spcBef>
              <a:buNone/>
            </a:pPr>
            <a:r>
              <a:rPr lang="en-US" sz="2200" dirty="0">
                <a:solidFill>
                  <a:schemeClr val="accent6"/>
                </a:solidFill>
                <a:latin typeface="Arial" panose="020B0604020202020204" pitchFamily="34" charset="0"/>
              </a:rPr>
              <a:t>	"sjones@classicmodelcars.com",4,1101,"Sales Rep");</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INSERT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05219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3603"/>
            <a:ext cx="8382000" cy="5785010"/>
          </a:xfrm>
        </p:spPr>
        <p:txBody>
          <a:bodyPr/>
          <a:lstStyle/>
          <a:p>
            <a:pPr marL="708660" indent="-342900">
              <a:spcBef>
                <a:spcPts val="0"/>
              </a:spcBef>
            </a:pPr>
            <a:r>
              <a:rPr lang="en-US" sz="2000" dirty="0" smtClean="0">
                <a:solidFill>
                  <a:schemeClr val="bg1"/>
                </a:solidFill>
                <a:latin typeface="Arial" panose="020B0604020202020204" pitchFamily="34" charset="0"/>
                <a:cs typeface="Arial" panose="020B0604020202020204" pitchFamily="34" charset="0"/>
              </a:rPr>
              <a:t>INSERT adds </a:t>
            </a:r>
            <a:r>
              <a:rPr lang="en-US" sz="2000" dirty="0">
                <a:solidFill>
                  <a:schemeClr val="bg1"/>
                </a:solidFill>
                <a:latin typeface="Arial" panose="020B0604020202020204" pitchFamily="34" charset="0"/>
                <a:cs typeface="Arial" panose="020B0604020202020204" pitchFamily="34" charset="0"/>
              </a:rPr>
              <a:t>new rows into an existing table. </a:t>
            </a:r>
            <a:endParaRPr lang="en-US" sz="2000" dirty="0" smtClean="0">
              <a:solidFill>
                <a:schemeClr val="bg1"/>
              </a:solidFill>
              <a:latin typeface="Arial" panose="020B0604020202020204" pitchFamily="34" charset="0"/>
              <a:cs typeface="Arial" panose="020B0604020202020204" pitchFamily="34" charset="0"/>
            </a:endParaRPr>
          </a:p>
          <a:p>
            <a:pPr marL="708660" indent="-342900">
              <a:spcBef>
                <a:spcPts val="0"/>
              </a:spcBef>
            </a:pPr>
            <a:endParaRPr lang="en-US" sz="2000" dirty="0">
              <a:solidFill>
                <a:schemeClr val="bg1"/>
              </a:solidFill>
              <a:latin typeface="Arial" panose="020B0604020202020204" pitchFamily="34" charset="0"/>
              <a:cs typeface="Arial" panose="020B0604020202020204" pitchFamily="34" charset="0"/>
            </a:endParaRPr>
          </a:p>
          <a:p>
            <a:pPr marL="708660" indent="-342900">
              <a:spcBef>
                <a:spcPts val="0"/>
              </a:spcBef>
            </a:pPr>
            <a:r>
              <a:rPr lang="en-US" sz="2000" dirty="0">
                <a:solidFill>
                  <a:schemeClr val="bg1"/>
                </a:solidFill>
                <a:latin typeface="Arial" panose="020B0604020202020204" pitchFamily="34" charset="0"/>
                <a:cs typeface="Arial" panose="020B0604020202020204" pitchFamily="34" charset="0"/>
              </a:rPr>
              <a:t>The INSERT ... VALUES and INSERT ... SET forms of the statement insert rows based on explicitly specified values. </a:t>
            </a:r>
          </a:p>
          <a:p>
            <a:pPr marL="457200" lvl="1"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Syntax </a:t>
            </a:r>
            <a:r>
              <a:rPr lang="en-US" sz="2000" dirty="0">
                <a:solidFill>
                  <a:schemeClr val="bg1"/>
                </a:solidFill>
                <a:latin typeface="Arial" panose="020B0604020202020204" pitchFamily="34" charset="0"/>
                <a:cs typeface="Arial" panose="020B0604020202020204" pitchFamily="34" charset="0"/>
              </a:rPr>
              <a:t>:</a:t>
            </a:r>
          </a:p>
          <a:p>
            <a:pPr marL="0" indent="0">
              <a:spcBef>
                <a:spcPts val="0"/>
              </a:spcBef>
              <a:buNone/>
            </a:pPr>
            <a:endParaRPr lang="en-IN" dirty="0" smtClean="0">
              <a:latin typeface="Courier New" pitchFamily="49" charset="0"/>
              <a:cs typeface="Courier New" pitchFamily="49" charset="0"/>
            </a:endParaRPr>
          </a:p>
          <a:p>
            <a:pPr marL="0" indent="0">
              <a:spcBef>
                <a:spcPts val="0"/>
              </a:spcBef>
              <a:buNone/>
            </a:pPr>
            <a:r>
              <a:rPr lang="en-IN" sz="2200" dirty="0" smtClean="0">
                <a:solidFill>
                  <a:schemeClr val="accent4">
                    <a:lumMod val="60000"/>
                    <a:lumOff val="40000"/>
                  </a:schemeClr>
                </a:solidFill>
                <a:latin typeface="Arial" panose="020B0604020202020204" pitchFamily="34" charset="0"/>
              </a:rPr>
              <a:t>	INSERT</a:t>
            </a:r>
            <a:r>
              <a:rPr lang="en-IN" dirty="0" smtClean="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endParaRPr lang="en-IN" sz="2200" dirty="0" smtClean="0">
              <a:solidFill>
                <a:schemeClr val="accent6"/>
              </a:solidFill>
              <a:latin typeface="Arial" panose="020B0604020202020204" pitchFamily="34" charset="0"/>
            </a:endParaRPr>
          </a:p>
          <a:p>
            <a:pPr marL="0" indent="0">
              <a:spcBef>
                <a:spcPts val="0"/>
              </a:spcBef>
              <a:buNone/>
            </a:pPr>
            <a:r>
              <a:rPr lang="en-IN" sz="2200" dirty="0">
                <a:solidFill>
                  <a:schemeClr val="accent6"/>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VALUES</a:t>
            </a:r>
            <a:r>
              <a:rPr lang="en-IN" dirty="0" smtClean="0">
                <a:latin typeface="Courier New" pitchFamily="49" charset="0"/>
                <a:cs typeface="Courier New" pitchFamily="49" charset="0"/>
              </a:rPr>
              <a:t> </a:t>
            </a:r>
            <a:r>
              <a:rPr lang="en-IN" sz="2200" dirty="0">
                <a:solidFill>
                  <a:schemeClr val="accent6"/>
                </a:solidFill>
                <a:latin typeface="Arial" panose="020B0604020202020204" pitchFamily="34" charset="0"/>
              </a:rPr>
              <a:t>({expr | </a:t>
            </a:r>
            <a:r>
              <a:rPr lang="en-IN" sz="2200" dirty="0" smtClean="0">
                <a:solidFill>
                  <a:schemeClr val="accent6"/>
                </a:solidFill>
                <a:latin typeface="Arial" panose="020B0604020202020204" pitchFamily="34" charset="0"/>
              </a:rPr>
              <a:t>	DEFAULT</a:t>
            </a:r>
            <a:r>
              <a:rPr lang="en-IN" sz="2200" dirty="0">
                <a:solidFill>
                  <a:schemeClr val="accent6"/>
                </a:solidFill>
                <a:latin typeface="Arial" panose="020B0604020202020204" pitchFamily="34" charset="0"/>
              </a:rPr>
              <a:t>},...)</a:t>
            </a:r>
          </a:p>
          <a:p>
            <a:pPr marL="0" indent="0">
              <a:spcBef>
                <a:spcPts val="0"/>
              </a:spcBef>
              <a:buNone/>
            </a:pPr>
            <a:endParaRPr lang="en-US"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32335" y="94611"/>
            <a:ext cx="6705600" cy="533400"/>
          </a:xfrm>
          <a:noFill/>
          <a:ln>
            <a:noFill/>
          </a:ln>
        </p:spPr>
        <p:txBody>
          <a:bodyPr anchor="ctr">
            <a:normAutofit/>
          </a:bodyPr>
          <a:lstStyle/>
          <a:p>
            <a:r>
              <a:rPr lang="en-US" sz="1800" dirty="0">
                <a:solidFill>
                  <a:schemeClr val="bg1"/>
                </a:solidFill>
                <a:latin typeface="Arial" panose="020B0604020202020204" pitchFamily="34" charset="0"/>
                <a:cs typeface="Arial" panose="020B0604020202020204" pitchFamily="34" charset="0"/>
              </a:rPr>
              <a:t>INSERT Statement</a:t>
            </a:r>
          </a:p>
        </p:txBody>
      </p:sp>
      <p:sp>
        <p:nvSpPr>
          <p:cNvPr id="7" name="Slide Number Placeholder 18"/>
          <p:cNvSpPr txBox="1">
            <a:spLocks/>
          </p:cNvSpPr>
          <p:nvPr/>
        </p:nvSpPr>
        <p:spPr>
          <a:xfrm>
            <a:off x="8686800"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17</a:t>
            </a:r>
            <a:endParaRPr lang="en-US" sz="1400" dirty="0">
              <a:solidFill>
                <a:schemeClr val="bg1"/>
              </a:solidFill>
            </a:endParaRPr>
          </a:p>
        </p:txBody>
      </p:sp>
    </p:spTree>
    <p:extLst>
      <p:ext uri="{BB962C8B-B14F-4D97-AF65-F5344CB8AC3E}">
        <p14:creationId xmlns:p14="http://schemas.microsoft.com/office/powerpoint/2010/main" val="355221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1800" dirty="0" smtClean="0">
                <a:solidFill>
                  <a:schemeClr val="bg1"/>
                </a:solidFill>
                <a:latin typeface="Arial" panose="020B0604020202020204" pitchFamily="34" charset="0"/>
                <a:cs typeface="Arial" panose="020B0604020202020204" pitchFamily="34" charset="0"/>
              </a:rPr>
              <a:t>H</a:t>
            </a:r>
            <a:r>
              <a:rPr lang="en-US" sz="2200" dirty="0" smtClean="0"/>
              <a:t>ow </a:t>
            </a:r>
            <a:r>
              <a:rPr lang="en-US" sz="2200" dirty="0"/>
              <a:t>to perform bulk record insertion in the Employee table </a:t>
            </a:r>
            <a:r>
              <a:rPr lang="en-US" sz="2200" dirty="0" smtClean="0"/>
              <a:t>of 	PMS </a:t>
            </a:r>
            <a:r>
              <a:rPr lang="en-US" sz="2200" dirty="0"/>
              <a:t>system. </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INSERT </a:t>
            </a:r>
            <a:r>
              <a:rPr lang="en-US" sz="2200" dirty="0">
                <a:solidFill>
                  <a:schemeClr val="accent4">
                    <a:lumMod val="60000"/>
                    <a:lumOff val="40000"/>
                  </a:schemeClr>
                </a:solidFill>
                <a:latin typeface="Arial" panose="020B0604020202020204" pitchFamily="34" charset="0"/>
              </a:rPr>
              <a:t>INTO </a:t>
            </a:r>
            <a:r>
              <a:rPr lang="en-US" sz="2200" dirty="0">
                <a:solidFill>
                  <a:schemeClr val="accent6"/>
                </a:solidFill>
                <a:latin typeface="Arial" panose="020B0604020202020204" pitchFamily="34" charset="0"/>
              </a:rPr>
              <a:t>EMPLOYEES  </a:t>
            </a:r>
          </a:p>
          <a:p>
            <a:pPr marL="0" indent="0">
              <a:spcBef>
                <a:spcPts val="0"/>
              </a:spcBef>
              <a:buNone/>
            </a:pPr>
            <a:r>
              <a:rPr lang="en-US" sz="2200" dirty="0" smtClean="0">
                <a:solidFill>
                  <a:schemeClr val="accent4">
                    <a:lumMod val="60000"/>
                    <a:lumOff val="40000"/>
                  </a:schemeClr>
                </a:solidFill>
                <a:latin typeface="Arial" panose="020B0604020202020204" pitchFamily="34" charset="0"/>
              </a:rPr>
              <a:t>	VALUES</a:t>
            </a:r>
            <a:r>
              <a:rPr lang="en-US" sz="2000" b="1" dirty="0" smtClean="0">
                <a:solidFill>
                  <a:schemeClr val="bg1"/>
                </a:solidFill>
                <a:latin typeface="Arial" panose="020B0604020202020204" pitchFamily="34" charset="0"/>
                <a:cs typeface="Arial" panose="020B0604020202020204" pitchFamily="34" charset="0"/>
              </a:rPr>
              <a:t> </a:t>
            </a:r>
            <a:endParaRPr lang="en-US" sz="2000" b="1"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(1703,"Jones","Smith","x19200","sjones@classicmodelcars.com",4,	1101,"Sales Rep"), 	(1704,“Demur",“Michel","x19200</a:t>
            </a:r>
            <a:r>
              <a:rPr lang="en-US" sz="2200" dirty="0" smtClean="0">
                <a:solidFill>
                  <a:schemeClr val="accent6"/>
                </a:solidFill>
                <a:latin typeface="Arial" panose="020B0604020202020204" pitchFamily="34" charset="0"/>
              </a:rPr>
              <a:t>",“michelD@classicmodelcars.com"	,</a:t>
            </a:r>
            <a:r>
              <a:rPr lang="en-US" sz="2200" dirty="0">
                <a:solidFill>
                  <a:schemeClr val="accent6"/>
                </a:solidFill>
                <a:latin typeface="Arial" panose="020B0604020202020204" pitchFamily="34" charset="0"/>
              </a:rPr>
              <a:t>4,1102,"Sales Rep");</a:t>
            </a: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INSERT Multiple Rows</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5107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82" y="1187767"/>
            <a:ext cx="9066998" cy="2927034"/>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Syntax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INSERT</a:t>
            </a:r>
            <a:r>
              <a:rPr lang="en-IN" sz="2000" dirty="0" smtClean="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p>
          <a:p>
            <a:pPr marL="0" indent="0" algn="just" fontAlgn="base">
              <a:spcAft>
                <a:spcPct val="0"/>
              </a:spcAft>
              <a:buNone/>
            </a:pPr>
            <a:r>
              <a:rPr lang="en-US" sz="2200" dirty="0" smtClean="0">
                <a:solidFill>
                  <a:schemeClr val="accent4">
                    <a:lumMod val="60000"/>
                    <a:lumOff val="40000"/>
                  </a:schemeClr>
                </a:solidFill>
                <a:latin typeface="Arial" panose="020B0604020202020204" pitchFamily="34" charset="0"/>
              </a:rPr>
              <a:t>		VALUES</a:t>
            </a:r>
            <a:r>
              <a:rPr lang="en-US" sz="2000" dirty="0" smtClean="0">
                <a:latin typeface="Courier New" pitchFamily="49" charset="0"/>
                <a:cs typeface="Courier New" pitchFamily="49" charset="0"/>
              </a:rPr>
              <a:t> </a:t>
            </a:r>
            <a:r>
              <a:rPr lang="en-US" sz="2200" dirty="0">
                <a:solidFill>
                  <a:schemeClr val="accent6"/>
                </a:solidFill>
                <a:latin typeface="Arial" panose="020B0604020202020204" pitchFamily="34" charset="0"/>
              </a:rPr>
              <a:t>('value-1a', ['value-1b', ...]), </a:t>
            </a:r>
          </a:p>
          <a:p>
            <a:pPr marL="0" indent="0" algn="just" fontAlgn="base">
              <a:spcAft>
                <a:spcPct val="0"/>
              </a:spcAft>
              <a:buNone/>
            </a:pPr>
            <a:r>
              <a:rPr lang="en-US" sz="2200" dirty="0">
                <a:solidFill>
                  <a:schemeClr val="accent6"/>
                </a:solidFill>
                <a:latin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'value-2a', ['value-2b', ...]),</a:t>
            </a:r>
          </a:p>
          <a:p>
            <a:pPr marL="0" indent="0" algn="just" fontAlgn="base">
              <a:spcAft>
                <a:spcPct val="0"/>
              </a:spcAft>
              <a:buNone/>
            </a:pPr>
            <a:r>
              <a:rPr lang="en-US" sz="2200" dirty="0">
                <a:solidFill>
                  <a:schemeClr val="accent6"/>
                </a:solidFill>
                <a:latin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'value-2a', ['value-2b', ...])</a:t>
            </a:r>
            <a:endParaRPr lang="en-IN" sz="2200" dirty="0">
              <a:solidFill>
                <a:schemeClr val="accent6"/>
              </a:solidFill>
              <a:latin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INSERT Multiple Rows</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5009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229600" cy="4906963"/>
          </a:xfrm>
        </p:spPr>
        <p:txBody>
          <a:bodyPr>
            <a:noAutofit/>
          </a:bodyPr>
          <a:lstStyle/>
          <a:p>
            <a:pPr marL="0" indent="-36576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 </a:t>
            </a:r>
            <a:endParaRPr lang="en-US" sz="2000" dirty="0">
              <a:solidFill>
                <a:schemeClr val="bg1"/>
              </a:solidFill>
              <a:latin typeface="Arial" panose="020B0604020202020204" pitchFamily="34" charset="0"/>
              <a:cs typeface="Arial" panose="020B0604020202020204" pitchFamily="34" charset="0"/>
            </a:endParaRPr>
          </a:p>
          <a:p>
            <a:pPr marL="346075" lvl="1" indent="0">
              <a:spcBef>
                <a:spcPts val="0"/>
              </a:spcBef>
              <a:buNone/>
            </a:pPr>
            <a:r>
              <a:rPr lang="en-US" sz="2000" dirty="0">
                <a:solidFill>
                  <a:schemeClr val="bg1"/>
                </a:solidFill>
                <a:latin typeface="Arial" panose="020B0604020202020204" pitchFamily="34" charset="0"/>
                <a:cs typeface="Arial" panose="020B0604020202020204" pitchFamily="34" charset="0"/>
              </a:rPr>
              <a:t>To insert multiple records from </a:t>
            </a:r>
            <a:r>
              <a:rPr lang="en-US" sz="2000" dirty="0" smtClean="0">
                <a:solidFill>
                  <a:schemeClr val="bg1"/>
                </a:solidFill>
                <a:latin typeface="Arial" panose="020B0604020202020204" pitchFamily="34" charset="0"/>
                <a:cs typeface="Arial" panose="020B0604020202020204" pitchFamily="34" charset="0"/>
              </a:rPr>
              <a:t>the Employee </a:t>
            </a:r>
            <a:r>
              <a:rPr lang="en-US" sz="2000" dirty="0">
                <a:solidFill>
                  <a:schemeClr val="bg1"/>
                </a:solidFill>
                <a:latin typeface="Arial" panose="020B0604020202020204" pitchFamily="34" charset="0"/>
                <a:cs typeface="Arial" panose="020B0604020202020204" pitchFamily="34" charset="0"/>
              </a:rPr>
              <a:t>table </a:t>
            </a:r>
            <a:r>
              <a:rPr lang="en-US" sz="2000" dirty="0" smtClean="0">
                <a:solidFill>
                  <a:schemeClr val="bg1"/>
                </a:solidFill>
                <a:latin typeface="Arial" panose="020B0604020202020204" pitchFamily="34" charset="0"/>
                <a:cs typeface="Arial" panose="020B0604020202020204" pitchFamily="34" charset="0"/>
              </a:rPr>
              <a:t>to the </a:t>
            </a:r>
            <a:r>
              <a:rPr lang="en-US" sz="2000" dirty="0" err="1" smtClean="0">
                <a:solidFill>
                  <a:schemeClr val="bg1"/>
                </a:solidFill>
                <a:latin typeface="Arial" panose="020B0604020202020204" pitchFamily="34" charset="0"/>
                <a:cs typeface="Arial" panose="020B0604020202020204" pitchFamily="34" charset="0"/>
              </a:rPr>
              <a:t>Employee_Copy</a:t>
            </a:r>
            <a:r>
              <a:rPr lang="en-US" sz="2000" dirty="0" smtClean="0">
                <a:solidFill>
                  <a:schemeClr val="bg1"/>
                </a:solidFill>
                <a:latin typeface="Arial" panose="020B0604020202020204" pitchFamily="34" charset="0"/>
                <a:cs typeface="Arial" panose="020B0604020202020204" pitchFamily="34" charset="0"/>
              </a:rPr>
              <a:t> table and retain the same structure, you can use the below query:</a:t>
            </a: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INSERT</a:t>
            </a:r>
            <a:r>
              <a:rPr lang="en-US" sz="800" dirty="0">
                <a:ea typeface="Calibri"/>
                <a:cs typeface="Mangal"/>
              </a:rPr>
              <a:t> </a:t>
            </a:r>
            <a:r>
              <a:rPr lang="en-US" sz="2200" dirty="0">
                <a:solidFill>
                  <a:schemeClr val="accent4">
                    <a:lumMod val="60000"/>
                    <a:lumOff val="40000"/>
                  </a:schemeClr>
                </a:solidFill>
                <a:latin typeface="Arial" panose="020B0604020202020204" pitchFamily="34" charset="0"/>
              </a:rPr>
              <a:t>INTO</a:t>
            </a:r>
            <a:r>
              <a:rPr lang="en-US" sz="800" dirty="0">
                <a:ea typeface="Calibri"/>
                <a:cs typeface="Mangal"/>
              </a:rPr>
              <a:t> </a:t>
            </a:r>
            <a:r>
              <a:rPr lang="en-US" sz="2200" dirty="0" err="1">
                <a:solidFill>
                  <a:schemeClr val="accent6"/>
                </a:solidFill>
                <a:latin typeface="Arial" panose="020B0604020202020204" pitchFamily="34" charset="0"/>
              </a:rPr>
              <a:t>Employee_Copy</a:t>
            </a:r>
            <a:endParaRPr lang="en-US" sz="2200" dirty="0">
              <a:solidFill>
                <a:schemeClr val="accent6"/>
              </a:solidFill>
              <a:latin typeface="Arial" panose="020B0604020202020204" pitchFamily="34" charset="0"/>
            </a:endParaRP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SELECT * FROM </a:t>
            </a:r>
            <a:r>
              <a:rPr lang="en-US" sz="2200" dirty="0">
                <a:solidFill>
                  <a:schemeClr val="accent6"/>
                </a:solidFill>
                <a:latin typeface="Arial" panose="020B0604020202020204" pitchFamily="34" charset="0"/>
              </a:rPr>
              <a:t>Employee</a:t>
            </a:r>
            <a:r>
              <a:rPr lang="en-US" sz="1800" b="1" dirty="0">
                <a:solidFill>
                  <a:schemeClr val="accent6">
                    <a:lumMod val="75000"/>
                  </a:schemeClr>
                </a:solidFill>
                <a:latin typeface="Courier New" pitchFamily="49" charset="0"/>
                <a:cs typeface="Courier New" pitchFamily="49" charset="0"/>
              </a:rPr>
              <a:t>;</a:t>
            </a:r>
          </a:p>
          <a:p>
            <a:pPr marL="741363" lvl="1" indent="-395288">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000" dirty="0" smtClean="0">
                <a:solidFill>
                  <a:schemeClr val="bg1"/>
                </a:solidFill>
                <a:latin typeface="Arial" panose="020B0604020202020204" pitchFamily="34" charset="0"/>
                <a:cs typeface="Arial" panose="020B0604020202020204" pitchFamily="34" charset="0"/>
              </a:rPr>
              <a:t>Syntax</a:t>
            </a:r>
            <a:br>
              <a:rPr lang="en-US" sz="2000" dirty="0" smtClean="0">
                <a:solidFill>
                  <a:schemeClr val="bg1"/>
                </a:solidFill>
                <a:latin typeface="Arial" panose="020B0604020202020204" pitchFamily="34" charset="0"/>
                <a:cs typeface="Arial" panose="020B0604020202020204" pitchFamily="34" charset="0"/>
              </a:rPr>
            </a:br>
            <a:r>
              <a:rPr lang="en-US" sz="2000" dirty="0" smtClean="0">
                <a:solidFill>
                  <a:schemeClr val="bg1"/>
                </a:solidFill>
                <a:latin typeface="Arial" panose="020B0604020202020204" pitchFamily="34" charset="0"/>
                <a:cs typeface="Arial" panose="020B0604020202020204" pitchFamily="34" charset="0"/>
              </a:rPr>
              <a:t>	</a:t>
            </a:r>
          </a:p>
          <a:p>
            <a:pPr marL="0" indent="0" algn="just" fontAlgn="base">
              <a:spcAft>
                <a:spcPct val="0"/>
              </a:spcAft>
              <a:buNone/>
            </a:pPr>
            <a:r>
              <a:rPr lang="en-IN" sz="2000" dirty="0" smtClean="0"/>
              <a:t>	</a:t>
            </a:r>
            <a:r>
              <a:rPr lang="en-IN" sz="2200" dirty="0">
                <a:solidFill>
                  <a:schemeClr val="accent4">
                    <a:lumMod val="60000"/>
                    <a:lumOff val="40000"/>
                  </a:schemeClr>
                </a:solidFill>
                <a:latin typeface="Arial" panose="020B0604020202020204" pitchFamily="34" charset="0"/>
              </a:rPr>
              <a:t>INSERT [INTO]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p>
          <a:p>
            <a:pPr marL="0" indent="0" algn="just" fontAlgn="base">
              <a:spcAft>
                <a:spcPct val="0"/>
              </a:spcAft>
              <a:buNone/>
            </a:pPr>
            <a:r>
              <a:rPr lang="en-US" sz="2000" dirty="0" smtClean="0"/>
              <a:t>	</a:t>
            </a:r>
            <a:r>
              <a:rPr lang="en-US" sz="2200" dirty="0">
                <a:solidFill>
                  <a:schemeClr val="accent4">
                    <a:lumMod val="60000"/>
                    <a:lumOff val="40000"/>
                  </a:schemeClr>
                </a:solidFill>
                <a:latin typeface="Arial" panose="020B0604020202020204" pitchFamily="34" charset="0"/>
              </a:rPr>
              <a:t>&lt;SELECT Query&gt;</a:t>
            </a:r>
            <a:endParaRPr lang="en-IN" sz="2200" dirty="0">
              <a:solidFill>
                <a:schemeClr val="accent4">
                  <a:lumMod val="60000"/>
                  <a:lumOff val="40000"/>
                </a:schemeClr>
              </a:solidFill>
              <a:latin typeface="Arial" panose="020B0604020202020204" pitchFamily="34" charset="0"/>
            </a:endParaRPr>
          </a:p>
          <a:p>
            <a:pPr marL="0" indent="0">
              <a:buNone/>
            </a:pPr>
            <a:endParaRPr lang="en-US" sz="2000" dirty="0">
              <a:solidFill>
                <a:schemeClr val="bg1"/>
              </a:solidFill>
              <a:latin typeface="Arial" panose="020B0604020202020204" pitchFamily="34" charset="0"/>
              <a:ea typeface="Calibri"/>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INSERT Multiple Rows</a:t>
            </a:r>
            <a:endParaRPr lang="en-IN"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9042"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20</a:t>
            </a:r>
            <a:endParaRPr lang="en-US" sz="1400" dirty="0">
              <a:solidFill>
                <a:schemeClr val="bg1"/>
              </a:solidFill>
            </a:endParaRPr>
          </a:p>
        </p:txBody>
      </p:sp>
    </p:spTree>
    <p:extLst>
      <p:ext uri="{BB962C8B-B14F-4D97-AF65-F5344CB8AC3E}">
        <p14:creationId xmlns:p14="http://schemas.microsoft.com/office/powerpoint/2010/main" val="89506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0" y="2819400"/>
            <a:ext cx="9133114" cy="584775"/>
          </a:xfrm>
        </p:spPr>
        <p:txBody>
          <a:bodyPr/>
          <a:lstStyle/>
          <a:p>
            <a:r>
              <a:rPr lang="en-US" dirty="0" smtClean="0">
                <a:solidFill>
                  <a:schemeClr val="bg1"/>
                </a:solidFill>
              </a:rPr>
              <a:t>UPDATE and </a:t>
            </a:r>
            <a:r>
              <a:rPr lang="en-US">
                <a:solidFill>
                  <a:schemeClr val="bg1"/>
                </a:solidFill>
              </a:rPr>
              <a:t>DELETE </a:t>
            </a:r>
            <a:r>
              <a:rPr lang="en-US" smtClean="0">
                <a:solidFill>
                  <a:schemeClr val="bg1"/>
                </a:solidFill>
              </a:rPr>
              <a:t>Statements</a:t>
            </a:r>
            <a:endParaRPr lang="en-US" dirty="0">
              <a:solidFill>
                <a:schemeClr val="bg1"/>
              </a:solidFill>
            </a:endParaRPr>
          </a:p>
        </p:txBody>
      </p:sp>
    </p:spTree>
    <p:extLst>
      <p:ext uri="{BB962C8B-B14F-4D97-AF65-F5344CB8AC3E}">
        <p14:creationId xmlns:p14="http://schemas.microsoft.com/office/powerpoint/2010/main" val="622972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Context Setting: Overview</a:t>
            </a:r>
            <a:endParaRPr lang="en-US" dirty="0">
              <a:solidFill>
                <a:schemeClr val="bg1"/>
              </a:solidFill>
            </a:endParaRPr>
          </a:p>
        </p:txBody>
      </p:sp>
      <p:sp>
        <p:nvSpPr>
          <p:cNvPr id="2" name="Content Placeholder 1"/>
          <p:cNvSpPr>
            <a:spLocks noGrp="1"/>
          </p:cNvSpPr>
          <p:nvPr>
            <p:ph type="body" sz="quarter" idx="13"/>
          </p:nvPr>
        </p:nvSpPr>
        <p:spPr/>
        <p:txBody>
          <a:bodyPr/>
          <a:lstStyle/>
          <a:p>
            <a:pPr lvl="2"/>
            <a:endParaRPr lang="en-US" sz="1000" dirty="0" smtClean="0">
              <a:solidFill>
                <a:schemeClr val="bg1"/>
              </a:solidFill>
            </a:endParaRPr>
          </a:p>
          <a:p>
            <a:pPr lvl="2"/>
            <a:endParaRPr lang="en-US" sz="1000" dirty="0" smtClean="0">
              <a:solidFill>
                <a:schemeClr val="bg1"/>
              </a:solidFill>
            </a:endParaRPr>
          </a:p>
          <a:p>
            <a:r>
              <a:rPr lang="en-US" sz="2000" dirty="0" smtClean="0">
                <a:solidFill>
                  <a:schemeClr val="bg1"/>
                </a:solidFill>
              </a:rPr>
              <a:t>The </a:t>
            </a:r>
            <a:r>
              <a:rPr lang="en-US" sz="2000" dirty="0">
                <a:solidFill>
                  <a:schemeClr val="bg1"/>
                </a:solidFill>
              </a:rPr>
              <a:t>session on DDL, </a:t>
            </a:r>
            <a:r>
              <a:rPr lang="en-US" sz="2000" dirty="0" smtClean="0">
                <a:solidFill>
                  <a:schemeClr val="bg1"/>
                </a:solidFill>
              </a:rPr>
              <a:t>DML provides </a:t>
            </a:r>
            <a:r>
              <a:rPr lang="en-US" sz="2000" dirty="0">
                <a:solidFill>
                  <a:schemeClr val="bg1"/>
                </a:solidFill>
              </a:rPr>
              <a:t>knowledge and understanding of the various database-centric operations </a:t>
            </a:r>
            <a:r>
              <a:rPr lang="en-US" sz="2000" dirty="0" smtClean="0">
                <a:solidFill>
                  <a:schemeClr val="bg1"/>
                </a:solidFill>
              </a:rPr>
              <a:t>with </a:t>
            </a:r>
            <a:r>
              <a:rPr lang="en-US" sz="2000" dirty="0">
                <a:solidFill>
                  <a:schemeClr val="bg1"/>
                </a:solidFill>
              </a:rPr>
              <a:t>the help of a case study using ANSI SQL syntax.</a:t>
            </a:r>
          </a:p>
        </p:txBody>
      </p:sp>
      <p:sp>
        <p:nvSpPr>
          <p:cNvPr id="8" name="Rectangle 7"/>
          <p:cNvSpPr/>
          <p:nvPr/>
        </p:nvSpPr>
        <p:spPr>
          <a:xfrm>
            <a:off x="8610599" y="6400800"/>
            <a:ext cx="246941" cy="369332"/>
          </a:xfrm>
          <a:prstGeom prst="rect">
            <a:avLst/>
          </a:prstGeom>
        </p:spPr>
        <p:txBody>
          <a:bodyPr wrap="square">
            <a:spAutoFit/>
          </a:bodyPr>
          <a:lstStyle/>
          <a:p>
            <a:fld id="{47ED8886-DB3B-44F4-9A80-E6A224679F20}" type="slidenum">
              <a:rPr lang="en-US">
                <a:solidFill>
                  <a:schemeClr val="bg1"/>
                </a:solidFill>
              </a:rPr>
              <a:pPr/>
              <a:t>2</a:t>
            </a:fld>
            <a:endParaRPr lang="en-US" dirty="0">
              <a:solidFill>
                <a:schemeClr val="bg1"/>
              </a:solidFill>
            </a:endParaRPr>
          </a:p>
        </p:txBody>
      </p:sp>
      <p:sp>
        <p:nvSpPr>
          <p:cNvPr id="5" name="Footer Placeholder 4"/>
          <p:cNvSpPr>
            <a:spLocks noGrp="1"/>
          </p:cNvSpPr>
          <p:nvPr>
            <p:ph type="ftr" sz="quarter" idx="4294967295"/>
          </p:nvPr>
        </p:nvSpPr>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3454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lvl="0" indent="0">
              <a:buNone/>
            </a:pPr>
            <a:r>
              <a:rPr lang="en-US" sz="2000" dirty="0" smtClean="0">
                <a:solidFill>
                  <a:schemeClr val="bg1"/>
                </a:solidFill>
                <a:latin typeface="Arial" panose="020B0604020202020204" pitchFamily="34" charset="0"/>
                <a:cs typeface="Arial" panose="020B0604020202020204" pitchFamily="34" charset="0"/>
              </a:rPr>
              <a:t>	In </a:t>
            </a:r>
            <a:r>
              <a:rPr lang="en-US" sz="2000" dirty="0">
                <a:solidFill>
                  <a:schemeClr val="bg1"/>
                </a:solidFill>
                <a:latin typeface="Arial" panose="020B0604020202020204" pitchFamily="34" charset="0"/>
                <a:cs typeface="Arial" panose="020B0604020202020204" pitchFamily="34" charset="0"/>
              </a:rPr>
              <a:t>Employee Table, the extension for employee 1703 has been changed. </a:t>
            </a:r>
            <a:r>
              <a:rPr lang="en-US" sz="2000" dirty="0" smtClean="0">
                <a:solidFill>
                  <a:schemeClr val="bg1"/>
                </a:solidFill>
                <a:latin typeface="Arial" panose="020B0604020202020204" pitchFamily="34" charset="0"/>
                <a:cs typeface="Arial" panose="020B0604020202020204" pitchFamily="34" charset="0"/>
              </a:rPr>
              <a:t>	But </a:t>
            </a:r>
            <a:r>
              <a:rPr lang="en-US" sz="2000" dirty="0">
                <a:solidFill>
                  <a:schemeClr val="bg1"/>
                </a:solidFill>
                <a:latin typeface="Arial" panose="020B0604020202020204" pitchFamily="34" charset="0"/>
                <a:cs typeface="Arial" panose="020B0604020202020204" pitchFamily="34" charset="0"/>
              </a:rPr>
              <a:t>it still shows old data which needs to be updated</a:t>
            </a:r>
            <a:r>
              <a:rPr lang="en-US" sz="1800" dirty="0">
                <a:solidFill>
                  <a:schemeClr val="bg2">
                    <a:lumMod val="25000"/>
                  </a:schemeClr>
                </a:solidFill>
              </a:rPr>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UPDATE</a:t>
            </a:r>
            <a:r>
              <a:rPr lang="en-US" sz="2200"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Employees</a:t>
            </a:r>
          </a:p>
          <a:p>
            <a:pPr marL="0" lvl="0" indent="0">
              <a:spcBef>
                <a:spcPts val="0"/>
              </a:spcBef>
              <a:buNone/>
            </a:pP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SET</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extension ='x19320' </a:t>
            </a:r>
            <a:endParaRPr lang="en-US" sz="2200" dirty="0" smtClean="0">
              <a:solidFill>
                <a:schemeClr val="accent6"/>
              </a:solidFill>
              <a:latin typeface="Arial" panose="020B0604020202020204" pitchFamily="34" charset="0"/>
            </a:endParaRPr>
          </a:p>
          <a:p>
            <a:pPr marL="0" lvl="0" indent="0">
              <a:spcBef>
                <a:spcPts val="0"/>
              </a:spcBef>
              <a:buNone/>
            </a:pPr>
            <a:r>
              <a:rPr lang="en-US" sz="2200" dirty="0">
                <a:solidFill>
                  <a:schemeClr val="accent6"/>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WHERE</a:t>
            </a:r>
            <a:r>
              <a:rPr lang="en-US" sz="2200" dirty="0" smtClean="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employeeNumber</a:t>
            </a:r>
            <a:r>
              <a:rPr lang="en-US" sz="2200" dirty="0">
                <a:solidFill>
                  <a:schemeClr val="accent6"/>
                </a:solidFill>
                <a:latin typeface="Arial" panose="020B0604020202020204" pitchFamily="34" charset="0"/>
              </a:rPr>
              <a:t>='1703’;</a:t>
            </a:r>
          </a:p>
          <a:p>
            <a:pPr marL="365760" indent="0">
              <a:spcBef>
                <a:spcPts val="0"/>
              </a:spcBef>
              <a:buNone/>
            </a:pPr>
            <a:endParaRPr lang="en-US" sz="2200" dirty="0" smtClean="0">
              <a:solidFill>
                <a:schemeClr val="accent6"/>
              </a:solidFill>
              <a:latin typeface="Arial" panose="020B0604020202020204" pitchFamily="34" charset="0"/>
            </a:endParaRPr>
          </a:p>
          <a:p>
            <a:pPr marL="365760" indent="0">
              <a:spcBef>
                <a:spcPts val="0"/>
              </a:spcBef>
              <a:buNone/>
            </a:pPr>
            <a:endParaRPr lang="en-US" sz="2200" dirty="0">
              <a:solidFill>
                <a:schemeClr val="accent6"/>
              </a:solidFill>
              <a:latin typeface="Arial" panose="020B0604020202020204" pitchFamily="34" charset="0"/>
            </a:endParaRPr>
          </a:p>
          <a:p>
            <a:pPr marL="708660">
              <a:spcBef>
                <a:spcPts val="0"/>
              </a:spcBef>
            </a:pPr>
            <a:r>
              <a:rPr lang="en-US" sz="2000" dirty="0" smtClean="0">
                <a:solidFill>
                  <a:schemeClr val="bg1"/>
                </a:solidFill>
                <a:latin typeface="Arial" panose="020B0604020202020204" pitchFamily="34" charset="0"/>
                <a:cs typeface="Arial" panose="020B0604020202020204" pitchFamily="34" charset="0"/>
              </a:rPr>
              <a:t>UPDATE </a:t>
            </a:r>
            <a:r>
              <a:rPr lang="en-US" sz="2000" dirty="0">
                <a:solidFill>
                  <a:schemeClr val="bg1"/>
                </a:solidFill>
                <a:latin typeface="Arial" panose="020B0604020202020204" pitchFamily="34" charset="0"/>
                <a:cs typeface="Arial" panose="020B0604020202020204" pitchFamily="34" charset="0"/>
              </a:rPr>
              <a:t>statement changes the data of one or more records in a table.</a:t>
            </a:r>
          </a:p>
          <a:p>
            <a:pPr marL="708660">
              <a:spcBef>
                <a:spcPts val="0"/>
              </a:spcBef>
            </a:pPr>
            <a:endParaRPr lang="en-US" sz="2000" dirty="0" smtClean="0">
              <a:solidFill>
                <a:schemeClr val="bg1"/>
              </a:solidFill>
              <a:latin typeface="Arial" panose="020B0604020202020204" pitchFamily="34" charset="0"/>
              <a:cs typeface="Arial" panose="020B0604020202020204" pitchFamily="34" charset="0"/>
            </a:endParaRPr>
          </a:p>
          <a:p>
            <a:pPr marL="708660">
              <a:spcBef>
                <a:spcPts val="0"/>
              </a:spcBef>
            </a:pPr>
            <a:r>
              <a:rPr lang="en-US" sz="2000" dirty="0" smtClean="0">
                <a:solidFill>
                  <a:schemeClr val="bg1"/>
                </a:solidFill>
                <a:latin typeface="Arial" panose="020B0604020202020204" pitchFamily="34" charset="0"/>
                <a:cs typeface="Arial" panose="020B0604020202020204" pitchFamily="34" charset="0"/>
              </a:rPr>
              <a:t>Either </a:t>
            </a:r>
            <a:r>
              <a:rPr lang="en-US" sz="2000" dirty="0">
                <a:solidFill>
                  <a:schemeClr val="bg1"/>
                </a:solidFill>
                <a:latin typeface="Arial" panose="020B0604020202020204" pitchFamily="34" charset="0"/>
                <a:cs typeface="Arial" panose="020B0604020202020204" pitchFamily="34" charset="0"/>
              </a:rPr>
              <a:t>all the rows can be updated, or a subset may be chosen using a condition.</a:t>
            </a: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UPDATE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03529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200" dirty="0" smtClean="0">
                <a:solidFill>
                  <a:schemeClr val="bg1"/>
                </a:solidFill>
                <a:latin typeface="Arial" panose="020B0604020202020204" pitchFamily="34" charset="0"/>
                <a:cs typeface="Arial" panose="020B0604020202020204" pitchFamily="34" charset="0"/>
              </a:rPr>
              <a:t>Syntax</a:t>
            </a:r>
            <a:r>
              <a:rPr lang="en-US" sz="2000" dirty="0" smtClean="0">
                <a:solidFill>
                  <a:schemeClr val="bg1"/>
                </a:solidFill>
                <a:latin typeface="Arial" panose="020B0604020202020204" pitchFamily="34" charset="0"/>
                <a:cs typeface="Arial" panose="020B0604020202020204" pitchFamily="34" charset="0"/>
              </a:rPr>
              <a:t>:</a:t>
            </a:r>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200" dirty="0" smtClean="0">
                <a:solidFill>
                  <a:schemeClr val="accent4">
                    <a:lumMod val="60000"/>
                    <a:lumOff val="40000"/>
                  </a:schemeClr>
                </a:solidFill>
                <a:latin typeface="Arial" panose="020B0604020202020204" pitchFamily="34" charset="0"/>
              </a:rPr>
              <a:t>	UPDATE</a:t>
            </a:r>
            <a:r>
              <a:rPr lang="en-US" sz="2000" dirty="0" smtClean="0">
                <a:latin typeface="Courier New" pitchFamily="49" charset="0"/>
                <a:cs typeface="Courier New" pitchFamily="49" charset="0"/>
              </a:rPr>
              <a:t> </a:t>
            </a:r>
            <a:r>
              <a:rPr lang="en-US" sz="2200" dirty="0" err="1" smtClean="0">
                <a:solidFill>
                  <a:schemeClr val="accent6"/>
                </a:solidFill>
                <a:latin typeface="Arial" panose="020B0604020202020204" pitchFamily="34" charset="0"/>
              </a:rPr>
              <a:t>table_reference</a:t>
            </a:r>
            <a:endParaRPr lang="en-US" sz="2200" dirty="0">
              <a:solidFill>
                <a:schemeClr val="accent6"/>
              </a:solidFill>
              <a:latin typeface="Arial" panose="020B0604020202020204" pitchFamily="34" charset="0"/>
            </a:endParaRPr>
          </a:p>
          <a:p>
            <a:pPr marL="0" indent="0">
              <a:buNone/>
            </a:pPr>
            <a:r>
              <a:rPr lang="en-US" sz="2200" dirty="0" smtClean="0">
                <a:solidFill>
                  <a:schemeClr val="accent4">
                    <a:lumMod val="60000"/>
                    <a:lumOff val="40000"/>
                  </a:schemeClr>
                </a:solidFill>
                <a:latin typeface="Arial" panose="020B0604020202020204" pitchFamily="34" charset="0"/>
              </a:rPr>
              <a:t>	SET</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200" dirty="0" smtClean="0">
                <a:solidFill>
                  <a:schemeClr val="accent6"/>
                </a:solidFill>
                <a:latin typeface="Arial" panose="020B0604020202020204" pitchFamily="34" charset="0"/>
              </a:rPr>
              <a:t>col_name1</a:t>
            </a:r>
            <a:r>
              <a:rPr lang="en-US" sz="2200" dirty="0">
                <a:solidFill>
                  <a:schemeClr val="accent6"/>
                </a:solidFill>
                <a:latin typeface="Arial" panose="020B0604020202020204" pitchFamily="34" charset="0"/>
              </a:rPr>
              <a:t>={expr1|DEFAULT} </a:t>
            </a:r>
          </a:p>
          <a:p>
            <a:pPr marL="0" indent="0">
              <a:buNone/>
            </a:pPr>
            <a:r>
              <a:rPr lang="en-US" sz="2200" dirty="0">
                <a:solidFill>
                  <a:schemeClr val="accent6"/>
                </a:solidFill>
                <a:latin typeface="Arial" panose="020B0604020202020204" pitchFamily="34" charset="0"/>
              </a:rPr>
              <a:t>	</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col_name2={expr2|DEFAULT}]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a:t>
            </a:r>
            <a:r>
              <a:rPr lang="en-US" sz="2000" dirty="0">
                <a:latin typeface="Courier New" pitchFamily="49" charset="0"/>
                <a:cs typeface="Courier New" pitchFamily="49" charset="0"/>
              </a:rPr>
              <a:t> </a:t>
            </a:r>
            <a:r>
              <a:rPr lang="en-US" sz="2200" dirty="0" err="1">
                <a:solidFill>
                  <a:schemeClr val="accent4">
                    <a:lumMod val="60000"/>
                    <a:lumOff val="40000"/>
                  </a:schemeClr>
                </a:solidFill>
                <a:latin typeface="Arial" panose="020B0604020202020204" pitchFamily="34" charset="0"/>
              </a:rPr>
              <a:t>where_condition</a:t>
            </a:r>
            <a:r>
              <a:rPr lang="en-US" sz="2200" dirty="0">
                <a:solidFill>
                  <a:schemeClr val="accent4">
                    <a:lumMod val="60000"/>
                    <a:lumOff val="40000"/>
                  </a:schemeClr>
                </a:solidFill>
                <a:latin typeface="Arial" panose="020B0604020202020204" pitchFamily="34" charset="0"/>
              </a:rPr>
              <a:t>]</a:t>
            </a:r>
          </a:p>
          <a:p>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UPDATE </a:t>
            </a:r>
            <a:r>
              <a:rPr lang="en-IN" dirty="0" smtClean="0">
                <a:solidFill>
                  <a:schemeClr val="bg1"/>
                </a:solidFill>
                <a:latin typeface="Arial" panose="020B0604020202020204" pitchFamily="34" charset="0"/>
                <a:cs typeface="Arial" panose="020B0604020202020204" pitchFamily="34" charset="0"/>
              </a:rPr>
              <a:t>Statement</a:t>
            </a:r>
            <a:endParaRPr lang="en-IN"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63000" y="65087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23</a:t>
            </a:r>
            <a:endParaRPr lang="en-US" sz="1400" dirty="0">
              <a:solidFill>
                <a:schemeClr val="bg1"/>
              </a:solidFill>
            </a:endParaRPr>
          </a:p>
        </p:txBody>
      </p:sp>
    </p:spTree>
    <p:extLst>
      <p:ext uri="{BB962C8B-B14F-4D97-AF65-F5344CB8AC3E}">
        <p14:creationId xmlns:p14="http://schemas.microsoft.com/office/powerpoint/2010/main" val="366840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200" dirty="0" smtClean="0">
                <a:solidFill>
                  <a:schemeClr val="bg1"/>
                </a:solidFill>
                <a:latin typeface="Arial" panose="020B0604020202020204" pitchFamily="34" charset="0"/>
                <a:cs typeface="Arial" panose="020B0604020202020204" pitchFamily="34" charset="0"/>
              </a:rPr>
              <a:t>Requirement	 </a:t>
            </a:r>
          </a:p>
          <a:p>
            <a:pPr marL="0" indent="0">
              <a:buNone/>
            </a:pPr>
            <a:r>
              <a:rPr lang="en-US" sz="2200" dirty="0" smtClean="0">
                <a:latin typeface="Arial" panose="020B0604020202020204" pitchFamily="34" charset="0"/>
                <a:cs typeface="Arial" panose="020B0604020202020204" pitchFamily="34" charset="0"/>
              </a:rPr>
              <a:t>	</a:t>
            </a:r>
            <a:r>
              <a:rPr lang="en-US" sz="2200" dirty="0"/>
              <a:t>In Employee Table, the record of employee 1703 is no more required and </a:t>
            </a:r>
            <a:r>
              <a:rPr lang="en-US" sz="2200" dirty="0" smtClean="0"/>
              <a:t>	needs </a:t>
            </a:r>
            <a:r>
              <a:rPr lang="en-US" sz="2200" dirty="0"/>
              <a:t>to be removed.</a:t>
            </a:r>
          </a:p>
          <a:p>
            <a:pPr marL="0" indent="0">
              <a:buNone/>
            </a:pPr>
            <a:endParaRPr lang="en-US" sz="22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a:solidFill>
                  <a:schemeClr val="bg1"/>
                </a:solidFill>
                <a:latin typeface="Arial" panose="020B0604020202020204" pitchFamily="34" charset="0"/>
                <a:cs typeface="Arial" panose="020B0604020202020204" pitchFamily="34" charset="0"/>
              </a:rPr>
              <a:t>Query: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DELETE</a:t>
            </a:r>
            <a:r>
              <a:rPr lang="en-US" sz="2000" b="1" dirty="0" smtClean="0">
                <a:solidFill>
                  <a:schemeClr val="bg1"/>
                </a:solidFill>
                <a:latin typeface="Arial" panose="020B0604020202020204" pitchFamily="34" charset="0"/>
                <a:cs typeface="Arial" panose="020B0604020202020204" pitchFamily="34" charset="0"/>
              </a:rPr>
              <a:t> </a:t>
            </a:r>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FROM</a:t>
            </a:r>
            <a:r>
              <a:rPr lang="en-US" sz="2000" b="1" dirty="0" smtClean="0">
                <a:solidFill>
                  <a:schemeClr val="bg1"/>
                </a:solidFill>
                <a:latin typeface="Arial" panose="020B0604020202020204" pitchFamily="34" charset="0"/>
                <a:cs typeface="Arial" panose="020B0604020202020204" pitchFamily="34" charset="0"/>
              </a:rPr>
              <a:t> </a:t>
            </a:r>
            <a:r>
              <a:rPr lang="en-US" sz="2200" dirty="0" smtClean="0">
                <a:solidFill>
                  <a:schemeClr val="accent6"/>
                </a:solidFill>
                <a:latin typeface="Arial" panose="020B0604020202020204" pitchFamily="34" charset="0"/>
              </a:rPr>
              <a:t>Employees</a:t>
            </a:r>
          </a:p>
          <a:p>
            <a:pPr marL="0" indent="0">
              <a:buNone/>
            </a:pPr>
            <a:r>
              <a:rPr lang="en-US" sz="2200" dirty="0">
                <a:solidFill>
                  <a:schemeClr val="accent6"/>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WHERE</a:t>
            </a:r>
            <a:r>
              <a:rPr lang="en-US" sz="2000" b="1" dirty="0" smtClean="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employeenumber</a:t>
            </a:r>
            <a:r>
              <a:rPr lang="en-US" sz="2200" dirty="0">
                <a:solidFill>
                  <a:schemeClr val="accent6"/>
                </a:solidFill>
                <a:latin typeface="Arial" panose="020B0604020202020204" pitchFamily="34" charset="0"/>
              </a:rPr>
              <a:t>=1703;</a:t>
            </a:r>
          </a:p>
          <a:p>
            <a:pPr marL="365760" indent="0">
              <a:spcBef>
                <a:spcPts val="0"/>
              </a:spcBef>
              <a:buNone/>
            </a:pPr>
            <a:endParaRPr lang="en-US" sz="2200" dirty="0">
              <a:solidFill>
                <a:schemeClr val="accent6"/>
              </a:solidFill>
              <a:latin typeface="Arial" panose="020B0604020202020204" pitchFamily="34" charset="0"/>
            </a:endParaRP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DELETE statement removes one or more records from a table. </a:t>
            </a: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A subset may be defined for deletion using a condition, otherwise all records will be removed.</a:t>
            </a: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Some DBMSs, like MySQL, allow to delete rows from multiple tables with one DELETE statement (this is sometimes called multi-table DELETE).</a:t>
            </a: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DELETE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98311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200" dirty="0" smtClean="0">
                <a:solidFill>
                  <a:schemeClr val="bg1"/>
                </a:solidFill>
                <a:latin typeface="Arial" panose="020B0604020202020204" pitchFamily="34" charset="0"/>
                <a:cs typeface="Arial" panose="020B0604020202020204" pitchFamily="34" charset="0"/>
              </a:rPr>
              <a:t>Syntax</a:t>
            </a:r>
            <a:r>
              <a:rPr lang="en-US" sz="2000" dirty="0" smtClean="0">
                <a:solidFill>
                  <a:schemeClr val="bg1"/>
                </a:solidFill>
                <a:latin typeface="Arial" panose="020B0604020202020204" pitchFamily="34" charset="0"/>
                <a:cs typeface="Arial" panose="020B0604020202020204" pitchFamily="34" charset="0"/>
              </a:rPr>
              <a:t>:</a:t>
            </a: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200" dirty="0" smtClean="0">
              <a:solidFill>
                <a:schemeClr val="accent4">
                  <a:lumMod val="60000"/>
                  <a:lumOff val="40000"/>
                </a:schemeClr>
              </a:solidFill>
              <a:latin typeface="Arial" panose="020B0604020202020204" pitchFamily="34" charset="0"/>
            </a:endParaRPr>
          </a:p>
          <a:p>
            <a:pPr marL="0" indent="0">
              <a:buNone/>
            </a:pPr>
            <a:r>
              <a:rPr lang="en-US" sz="2200" dirty="0" smtClean="0">
                <a:solidFill>
                  <a:schemeClr val="accent4">
                    <a:lumMod val="60000"/>
                    <a:lumOff val="40000"/>
                  </a:schemeClr>
                </a:solidFill>
                <a:latin typeface="Arial" panose="020B0604020202020204" pitchFamily="34" charset="0"/>
              </a:rPr>
              <a:t>	DELETE</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marL="0" indent="0">
              <a:buNone/>
            </a:pPr>
            <a:r>
              <a:rPr lang="en-US" sz="2200" dirty="0" smtClean="0">
                <a:solidFill>
                  <a:schemeClr val="accent4">
                    <a:lumMod val="60000"/>
                    <a:lumOff val="40000"/>
                  </a:schemeClr>
                </a:solidFill>
                <a:latin typeface="Arial" panose="020B0604020202020204" pitchFamily="34" charset="0"/>
              </a:rPr>
              <a:t>	FROM</a:t>
            </a:r>
            <a:r>
              <a:rPr lang="en-US" sz="2000" dirty="0" smtClean="0">
                <a:latin typeface="Courier New" pitchFamily="49" charset="0"/>
                <a:cs typeface="Courier New" pitchFamily="49" charset="0"/>
              </a:rPr>
              <a:t> </a:t>
            </a:r>
            <a:r>
              <a:rPr lang="en-US" sz="2200" dirty="0" err="1">
                <a:solidFill>
                  <a:schemeClr val="accent6"/>
                </a:solidFill>
                <a:latin typeface="Arial" panose="020B0604020202020204" pitchFamily="34" charset="0"/>
              </a:rPr>
              <a:t>table_name</a:t>
            </a:r>
            <a:r>
              <a:rPr lang="en-US" sz="2200" dirty="0">
                <a:solidFill>
                  <a:schemeClr val="accent6"/>
                </a:solidFill>
                <a:latin typeface="Arial" panose="020B0604020202020204" pitchFamily="34" charset="0"/>
              </a:rPr>
              <a:t>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 condition];</a:t>
            </a:r>
          </a:p>
          <a:p>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UPDATE </a:t>
            </a:r>
            <a:r>
              <a:rPr lang="en-IN" dirty="0" smtClean="0">
                <a:solidFill>
                  <a:schemeClr val="bg1"/>
                </a:solidFill>
                <a:latin typeface="Arial" panose="020B0604020202020204" pitchFamily="34" charset="0"/>
                <a:cs typeface="Arial" panose="020B0604020202020204" pitchFamily="34" charset="0"/>
              </a:rPr>
              <a:t>Statement</a:t>
            </a:r>
            <a:endParaRPr lang="en-IN"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63000" y="65087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23</a:t>
            </a:r>
            <a:endParaRPr lang="en-US" sz="1400" dirty="0">
              <a:solidFill>
                <a:schemeClr val="bg1"/>
              </a:solidFill>
            </a:endParaRPr>
          </a:p>
        </p:txBody>
      </p:sp>
    </p:spTree>
    <p:extLst>
      <p:ext uri="{BB962C8B-B14F-4D97-AF65-F5344CB8AC3E}">
        <p14:creationId xmlns:p14="http://schemas.microsoft.com/office/powerpoint/2010/main" val="227352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Practice Check</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p>
            <a:endParaRPr lang="en-US" dirty="0"/>
          </a:p>
        </p:txBody>
      </p:sp>
      <p:sp>
        <p:nvSpPr>
          <p:cNvPr id="5" name="Rectangle 4"/>
          <p:cNvSpPr/>
          <p:nvPr/>
        </p:nvSpPr>
        <p:spPr>
          <a:xfrm>
            <a:off x="8719960" y="6553200"/>
            <a:ext cx="441146" cy="369332"/>
          </a:xfrm>
          <a:prstGeom prst="rect">
            <a:avLst/>
          </a:prstGeom>
        </p:spPr>
        <p:txBody>
          <a:bodyPr wrap="none">
            <a:spAutoFit/>
          </a:bodyPr>
          <a:lstStyle/>
          <a:p>
            <a:fld id="{47ED8886-DB3B-44F4-9A80-E6A224679F20}" type="slidenum">
              <a:rPr lang="en-US">
                <a:solidFill>
                  <a:schemeClr val="bg2"/>
                </a:solidFill>
              </a:rPr>
              <a:pPr/>
              <a:t>24</a:t>
            </a:fld>
            <a:endParaRPr lang="en-US" dirty="0">
              <a:solidFill>
                <a:schemeClr val="bg2"/>
              </a:solidFill>
            </a:endParaRPr>
          </a:p>
        </p:txBody>
      </p:sp>
      <p:sp>
        <p:nvSpPr>
          <p:cNvPr id="8" name="Rectangle 7"/>
          <p:cNvSpPr/>
          <p:nvPr/>
        </p:nvSpPr>
        <p:spPr>
          <a:xfrm>
            <a:off x="609600" y="1371600"/>
            <a:ext cx="8001000" cy="892552"/>
          </a:xfrm>
          <a:prstGeom prst="rect">
            <a:avLst/>
          </a:prstGeom>
        </p:spPr>
        <p:txBody>
          <a:bodyPr wrap="square">
            <a:spAutoFit/>
          </a:bodyPr>
          <a:lstStyle/>
          <a:p>
            <a:endParaRPr lang="en-US" dirty="0">
              <a:solidFill>
                <a:schemeClr val="bg1"/>
              </a:solidFill>
            </a:endParaRPr>
          </a:p>
          <a:p>
            <a:r>
              <a:rPr lang="en-US" dirty="0">
                <a:solidFill>
                  <a:schemeClr val="bg1"/>
                </a:solidFill>
              </a:rPr>
              <a:t>Refer </a:t>
            </a:r>
            <a:r>
              <a:rPr lang="en-US" dirty="0" smtClean="0">
                <a:solidFill>
                  <a:schemeClr val="bg1"/>
                </a:solidFill>
              </a:rPr>
              <a:t> </a:t>
            </a:r>
            <a:r>
              <a:rPr lang="en-US" dirty="0" smtClean="0">
                <a:solidFill>
                  <a:schemeClr val="accent3"/>
                </a:solidFill>
              </a:rPr>
              <a:t>DDL,DCL,DML,TCL-practice.pdf  </a:t>
            </a:r>
            <a:r>
              <a:rPr lang="en-US" dirty="0">
                <a:solidFill>
                  <a:schemeClr val="bg1"/>
                </a:solidFill>
              </a:rPr>
              <a:t>document file</a:t>
            </a:r>
          </a:p>
          <a:p>
            <a:pPr marL="285750" indent="-285750">
              <a:buFont typeface="Wingdings" panose="05000000000000000000" pitchFamily="2" charset="2"/>
              <a:buChar char="§"/>
            </a:pPr>
            <a:endParaRPr lang="en-US" altLang="en-US" sz="1600" dirty="0">
              <a:solidFill>
                <a:schemeClr val="accent3"/>
              </a:solidFill>
            </a:endParaRPr>
          </a:p>
        </p:txBody>
      </p:sp>
    </p:spTree>
    <p:extLst>
      <p:ext uri="{BB962C8B-B14F-4D97-AF65-F5344CB8AC3E}">
        <p14:creationId xmlns:p14="http://schemas.microsoft.com/office/powerpoint/2010/main" val="244440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507972"/>
            <a:ext cx="8389665" cy="607259"/>
          </a:xfrm>
        </p:spPr>
        <p:txBody>
          <a:bodyPr/>
          <a:lstStyle/>
          <a:p>
            <a:r>
              <a:rPr lang="en-US" sz="1800" dirty="0" smtClean="0"/>
              <a:t>Recap</a:t>
            </a:r>
            <a:endParaRPr lang="en-US" sz="1800" dirty="0"/>
          </a:p>
        </p:txBody>
      </p:sp>
      <p:sp>
        <p:nvSpPr>
          <p:cNvPr id="5" name="Text Placeholder 4"/>
          <p:cNvSpPr>
            <a:spLocks noGrp="1"/>
          </p:cNvSpPr>
          <p:nvPr>
            <p:ph type="body" sz="quarter" idx="13"/>
          </p:nvPr>
        </p:nvSpPr>
        <p:spPr/>
        <p:txBody>
          <a:bodyPr>
            <a:normAutofit/>
          </a:bodyPr>
          <a:lstStyle/>
          <a:p>
            <a:r>
              <a:rPr lang="en-US" sz="2400" dirty="0">
                <a:solidFill>
                  <a:schemeClr val="bg1"/>
                </a:solidFill>
              </a:rPr>
              <a:t>In this chapter we have learnt how to:</a:t>
            </a:r>
          </a:p>
          <a:p>
            <a:endParaRPr lang="en-US" sz="2200" dirty="0"/>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Select statement with or without to fetch data 	from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Insert Statement with Single or Multiple values 	into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Update Statement for Single or Multiple rows	of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delete Statement to delete records from table 	for a condition.</a:t>
            </a:r>
          </a:p>
          <a:p>
            <a:endParaRPr lang="en-US" sz="2200" dirty="0"/>
          </a:p>
        </p:txBody>
      </p:sp>
    </p:spTree>
    <p:extLst>
      <p:ext uri="{BB962C8B-B14F-4D97-AF65-F5344CB8AC3E}">
        <p14:creationId xmlns:p14="http://schemas.microsoft.com/office/powerpoint/2010/main" val="3052521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p:txBody>
          <a:bodyPr/>
          <a:lstStyle/>
          <a:p>
            <a:r>
              <a:rPr lang="en-US" dirty="0" smtClean="0"/>
              <a:t> </a:t>
            </a:r>
            <a:endParaRPr lang="en-US" dirty="0"/>
          </a:p>
        </p:txBody>
      </p:sp>
      <p:sp>
        <p:nvSpPr>
          <p:cNvPr id="3" name="Title 2"/>
          <p:cNvSpPr>
            <a:spLocks noGrp="1"/>
          </p:cNvSpPr>
          <p:nvPr>
            <p:ph type="title" idx="4294967295"/>
          </p:nvPr>
        </p:nvSpPr>
        <p:spPr>
          <a:xfrm>
            <a:off x="0" y="182563"/>
            <a:ext cx="6858000" cy="533400"/>
          </a:xfrm>
          <a:prstGeom prst="rect">
            <a:avLst/>
          </a:prstGeom>
        </p:spPr>
        <p:txBody>
          <a:bodyPr/>
          <a:lstStyle/>
          <a:p>
            <a:r>
              <a:rPr lang="en-US" sz="1800" dirty="0" smtClean="0">
                <a:solidFill>
                  <a:schemeClr val="bg1"/>
                </a:solidFill>
                <a:latin typeface="Arial" panose="020B0604020202020204" pitchFamily="34" charset="0"/>
                <a:cs typeface="Arial" panose="020B0604020202020204" pitchFamily="34" charset="0"/>
              </a:rPr>
              <a:t>Source</a:t>
            </a:r>
            <a:endParaRPr lang="en-US" sz="1800" dirty="0">
              <a:solidFill>
                <a:schemeClr val="bg1"/>
              </a:solidFill>
              <a:latin typeface="Arial" panose="020B0604020202020204" pitchFamily="34" charset="0"/>
              <a:cs typeface="Arial" panose="020B0604020202020204" pitchFamily="34" charset="0"/>
            </a:endParaRPr>
          </a:p>
        </p:txBody>
      </p:sp>
      <p:sp>
        <p:nvSpPr>
          <p:cNvPr id="2" name="Content Placeholder 1"/>
          <p:cNvSpPr>
            <a:spLocks noGrp="1"/>
          </p:cNvSpPr>
          <p:nvPr>
            <p:ph idx="4294967295"/>
          </p:nvPr>
        </p:nvSpPr>
        <p:spPr>
          <a:xfrm>
            <a:off x="0" y="1219200"/>
            <a:ext cx="5943600" cy="3581400"/>
          </a:xfrm>
          <a:prstGeom prst="rect">
            <a:avLst/>
          </a:prstGeom>
        </p:spPr>
        <p:txBody>
          <a:bodyPr/>
          <a:lstStyle/>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Data_definition_language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Data_manipulation_language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Data_control_language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Transaction_Control_Language</a:t>
            </a:r>
            <a:endParaRPr lang="en-US" sz="1800"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
        <p:nvSpPr>
          <p:cNvPr id="7" name="Text Box 4"/>
          <p:cNvSpPr txBox="1">
            <a:spLocks noChangeArrowheads="1"/>
          </p:cNvSpPr>
          <p:nvPr/>
        </p:nvSpPr>
        <p:spPr bwMode="auto">
          <a:xfrm>
            <a:off x="335280" y="5425182"/>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883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8"/>
          <p:cNvSpPr txBox="1">
            <a:spLocks/>
          </p:cNvSpPr>
          <p:nvPr/>
        </p:nvSpPr>
        <p:spPr>
          <a:xfrm>
            <a:off x="8686800" y="6551311"/>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67</a:t>
            </a:r>
            <a:endParaRPr lang="en-US" sz="1400" dirty="0">
              <a:solidFill>
                <a:schemeClr val="bg1"/>
              </a:solidFill>
            </a:endParaRPr>
          </a:p>
        </p:txBody>
      </p:sp>
      <p:sp>
        <p:nvSpPr>
          <p:cNvPr id="5" name="Text Placeholder 4"/>
          <p:cNvSpPr>
            <a:spLocks noGrp="1"/>
          </p:cNvSpPr>
          <p:nvPr>
            <p:ph type="body" sz="quarter" idx="10"/>
          </p:nvPr>
        </p:nvSpPr>
        <p:spPr>
          <a:xfrm>
            <a:off x="838202" y="1600200"/>
            <a:ext cx="8000997" cy="1924051"/>
          </a:xfrm>
        </p:spPr>
        <p:txBody>
          <a:bodyPr/>
          <a:lstStyle/>
          <a:p>
            <a:r>
              <a:rPr lang="en-US" sz="2000" dirty="0">
                <a:solidFill>
                  <a:schemeClr val="bg1"/>
                </a:solidFill>
              </a:rPr>
              <a:t>You have successfully completed the session on DDL, </a:t>
            </a:r>
            <a:r>
              <a:rPr lang="en-US" sz="2000" dirty="0" smtClean="0">
                <a:solidFill>
                  <a:schemeClr val="bg1"/>
                </a:solidFill>
              </a:rPr>
              <a:t>DML Statements.</a:t>
            </a:r>
            <a:endParaRPr lang="en-US" dirty="0"/>
          </a:p>
        </p:txBody>
      </p:sp>
    </p:spTree>
    <p:extLst>
      <p:ext uri="{BB962C8B-B14F-4D97-AF65-F5344CB8AC3E}">
        <p14:creationId xmlns:p14="http://schemas.microsoft.com/office/powerpoint/2010/main" val="27329102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Enabling Objectives</a:t>
            </a:r>
            <a:endParaRPr lang="en-US" dirty="0">
              <a:solidFill>
                <a:schemeClr val="bg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3"/>
          </p:nvPr>
        </p:nvSpPr>
        <p:spPr/>
        <p:txBody>
          <a:bodyPr>
            <a:normAutofit/>
          </a:bodyPr>
          <a:lstStyle/>
          <a:p>
            <a:r>
              <a:rPr lang="en-US" sz="2400" dirty="0">
                <a:solidFill>
                  <a:schemeClr val="bg1"/>
                </a:solidFill>
              </a:rPr>
              <a:t>After completing this chapter, in the next 60 minutes you will be able to : </a:t>
            </a:r>
          </a:p>
          <a:p>
            <a:pPr indent="-365760">
              <a:spcBef>
                <a:spcPts val="0"/>
              </a:spcBef>
            </a:pPr>
            <a:r>
              <a:rPr lang="en-US" sz="2200" dirty="0" smtClean="0">
                <a:solidFill>
                  <a:schemeClr val="bg1"/>
                </a:solidFill>
                <a:latin typeface="Arial" panose="020B0604020202020204" pitchFamily="34" charset="0"/>
                <a:cs typeface="Arial" panose="020B0604020202020204" pitchFamily="34" charset="0"/>
              </a:rPr>
              <a:t> </a:t>
            </a:r>
            <a:endParaRPr lang="en-US" sz="2200" dirty="0" smtClean="0">
              <a:solidFill>
                <a:schemeClr val="bg1"/>
              </a:solidFill>
              <a:latin typeface="Arial" panose="020B0604020202020204" pitchFamily="34" charset="0"/>
              <a:cs typeface="Arial" panose="020B0604020202020204" pitchFamily="34" charset="0"/>
            </a:endParaRPr>
          </a:p>
          <a:p>
            <a:pPr indent="-365760">
              <a:spcBef>
                <a:spcPts val="0"/>
              </a:spcBef>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Write at least 1 Select statement with or without to fetch data 	from the table.</a:t>
            </a:r>
          </a:p>
          <a:p>
            <a:pPr indent="-365760">
              <a:spcBef>
                <a:spcPts val="0"/>
              </a:spcBef>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Write at least 1 Insert Statement with Single or Multiple values 	into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a:t>
            </a:r>
            <a:r>
              <a:rPr lang="en-US" sz="2200" dirty="0" smtClean="0">
                <a:solidFill>
                  <a:schemeClr val="bg1"/>
                </a:solidFill>
                <a:latin typeface="Arial" panose="020B0604020202020204" pitchFamily="34" charset="0"/>
                <a:cs typeface="Arial" panose="020B0604020202020204" pitchFamily="34" charset="0"/>
              </a:rPr>
              <a:t>Update Statement for </a:t>
            </a:r>
            <a:r>
              <a:rPr lang="en-US" sz="2200" dirty="0">
                <a:solidFill>
                  <a:schemeClr val="bg1"/>
                </a:solidFill>
                <a:latin typeface="Arial" panose="020B0604020202020204" pitchFamily="34" charset="0"/>
                <a:cs typeface="Arial" panose="020B0604020202020204" pitchFamily="34" charset="0"/>
              </a:rPr>
              <a:t>Single or Multiple </a:t>
            </a:r>
            <a:r>
              <a:rPr lang="en-US" sz="2200" dirty="0" smtClean="0">
                <a:solidFill>
                  <a:schemeClr val="bg1"/>
                </a:solidFill>
                <a:latin typeface="Arial" panose="020B0604020202020204" pitchFamily="34" charset="0"/>
                <a:cs typeface="Arial" panose="020B0604020202020204" pitchFamily="34" charset="0"/>
              </a:rPr>
              <a:t>rows	of the </a:t>
            </a:r>
            <a:r>
              <a:rPr lang="en-US" sz="2200" dirty="0">
                <a:solidFill>
                  <a:schemeClr val="bg1"/>
                </a:solidFill>
                <a:latin typeface="Arial" panose="020B0604020202020204" pitchFamily="34" charset="0"/>
                <a:cs typeface="Arial" panose="020B0604020202020204" pitchFamily="34" charset="0"/>
              </a:rPr>
              <a:t>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a:t>
            </a:r>
            <a:r>
              <a:rPr lang="en-US" sz="2200" dirty="0" smtClean="0">
                <a:solidFill>
                  <a:schemeClr val="bg1"/>
                </a:solidFill>
                <a:latin typeface="Arial" panose="020B0604020202020204" pitchFamily="34" charset="0"/>
                <a:cs typeface="Arial" panose="020B0604020202020204" pitchFamily="34" charset="0"/>
              </a:rPr>
              <a:t>delete Statement to delete records from table 	for a condition.</a:t>
            </a:r>
            <a:endParaRPr lang="en-US" sz="2200" dirty="0">
              <a:solidFill>
                <a:schemeClr val="bg1"/>
              </a:solidFill>
              <a:latin typeface="Arial" panose="020B0604020202020204" pitchFamily="34" charset="0"/>
              <a:cs typeface="Arial" panose="020B0604020202020204" pitchFamily="34" charset="0"/>
            </a:endParaRPr>
          </a:p>
        </p:txBody>
      </p:sp>
      <p:sp>
        <p:nvSpPr>
          <p:cNvPr id="2" name="Content Placeholder 1"/>
          <p:cNvSpPr>
            <a:spLocks noGrp="1"/>
          </p:cNvSpPr>
          <p:nvPr>
            <p:ph idx="4294967295"/>
          </p:nvPr>
        </p:nvSpPr>
        <p:spPr/>
        <p:txBody>
          <a:bodyPr/>
          <a:lstStyle/>
          <a:p>
            <a:pPr marL="3175" indent="0">
              <a:spcBef>
                <a:spcPts val="0"/>
              </a:spcBef>
              <a:spcAft>
                <a:spcPts val="600"/>
              </a:spcAft>
              <a:buNone/>
            </a:pPr>
            <a:r>
              <a:rPr lang="en-US" sz="1800" dirty="0" smtClean="0">
                <a:solidFill>
                  <a:schemeClr val="bg1"/>
                </a:solidFill>
                <a:latin typeface="Arial" panose="020B0604020202020204" pitchFamily="34" charset="0"/>
                <a:cs typeface="Arial" panose="020B0604020202020204" pitchFamily="34" charset="0"/>
              </a:rPr>
              <a:t/>
            </a:r>
            <a:br>
              <a:rPr lang="en-US" sz="1800" dirty="0" smtClean="0">
                <a:solidFill>
                  <a:schemeClr val="bg1"/>
                </a:solidFill>
                <a:latin typeface="Arial" panose="020B0604020202020204" pitchFamily="34" charset="0"/>
                <a:cs typeface="Arial" panose="020B0604020202020204" pitchFamily="34" charset="0"/>
              </a:rPr>
            </a:br>
            <a:endParaRPr lang="en-US" sz="1800" dirty="0" smtClean="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8620835" y="6359009"/>
            <a:ext cx="312906" cy="369332"/>
          </a:xfrm>
          <a:prstGeom prst="rect">
            <a:avLst/>
          </a:prstGeom>
        </p:spPr>
        <p:txBody>
          <a:bodyPr wrap="none">
            <a:spAutoFit/>
          </a:bodyPr>
          <a:lstStyle/>
          <a:p>
            <a:fld id="{47ED8886-DB3B-44F4-9A80-E6A224679F20}" type="slidenum">
              <a:rPr lang="en-US"/>
              <a:pPr/>
              <a:t>3</a:t>
            </a:fld>
            <a:endParaRPr lang="en-US" dirty="0"/>
          </a:p>
        </p:txBody>
      </p:sp>
      <p:sp>
        <p:nvSpPr>
          <p:cNvPr id="7" name="Footer Placeholder 6"/>
          <p:cNvSpPr>
            <a:spLocks noGrp="1"/>
          </p:cNvSpPr>
          <p:nvPr>
            <p:ph type="ftr" sz="quarter" idx="4294967295"/>
          </p:nvPr>
        </p:nvSpPr>
        <p:spPr/>
        <p:txBody>
          <a:bodyPr/>
          <a:lstStyle/>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217536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smtClean="0"/>
              <a:t>Key Topics</a:t>
            </a:r>
            <a:endParaRPr lang="en-US" sz="1800" dirty="0"/>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dirty="0" smtClean="0"/>
              <a:t>Select Statement</a:t>
            </a:r>
          </a:p>
          <a:p>
            <a:pPr marL="457200" indent="-457200">
              <a:buFont typeface="Arial" panose="020B0604020202020204" pitchFamily="34" charset="0"/>
              <a:buChar char="•"/>
            </a:pPr>
            <a:r>
              <a:rPr lang="en-US" dirty="0" smtClean="0"/>
              <a:t>Insert Statement</a:t>
            </a:r>
          </a:p>
          <a:p>
            <a:pPr marL="457200" indent="-457200">
              <a:buFont typeface="Arial" panose="020B0604020202020204" pitchFamily="34" charset="0"/>
              <a:buChar char="•"/>
            </a:pPr>
            <a:r>
              <a:rPr lang="en-US" dirty="0" smtClean="0"/>
              <a:t>Update and Delete Statement</a:t>
            </a:r>
            <a:endParaRPr lang="en-US" dirty="0"/>
          </a:p>
        </p:txBody>
      </p:sp>
    </p:spTree>
    <p:extLst>
      <p:ext uri="{BB962C8B-B14F-4D97-AF65-F5344CB8AC3E}">
        <p14:creationId xmlns:p14="http://schemas.microsoft.com/office/powerpoint/2010/main" val="222701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907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1000"/>
                                        <p:tgtEl>
                                          <p:spTgt spid="1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1000"/>
                                        <p:tgtEl>
                                          <p:spTgt spid="1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3">
                                            <p:bg/>
                                          </p:spTgt>
                                        </p:tgtEl>
                                        <p:attrNameLst>
                                          <p:attrName>style.visibility</p:attrName>
                                        </p:attrNameLst>
                                      </p:cBhvr>
                                      <p:to>
                                        <p:strVal val="visible"/>
                                      </p:to>
                                    </p:set>
                                    <p:animEffect transition="in" filter="fade">
                                      <p:cBhvr>
                                        <p:cTn id="19" dur="1000"/>
                                        <p:tgtEl>
                                          <p:spTgt spid="13">
                                            <p:bg/>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1000"/>
                                        <p:tgtEl>
                                          <p:spTgt spid="13">
                                            <p:txEl>
                                              <p:pRg st="0" end="0"/>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fade">
                                      <p:cBhvr>
                                        <p:cTn id="27" dur="1000"/>
                                        <p:tgtEl>
                                          <p:spTgt spid="13">
                                            <p:txEl>
                                              <p:pRg st="1" end="1"/>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6">
                                            <p:bg/>
                                          </p:spTgt>
                                        </p:tgtEl>
                                        <p:attrNameLst>
                                          <p:attrName>style.visibility</p:attrName>
                                        </p:attrNameLst>
                                      </p:cBhvr>
                                      <p:to>
                                        <p:strVal val="visible"/>
                                      </p:to>
                                    </p:set>
                                    <p:animEffect transition="in" filter="fade">
                                      <p:cBhvr>
                                        <p:cTn id="35" dur="1000"/>
                                        <p:tgtEl>
                                          <p:spTgt spid="16">
                                            <p:bg/>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1000"/>
                                        <p:tgtEl>
                                          <p:spTgt spid="16">
                                            <p:txEl>
                                              <p:pRg st="0" end="0"/>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txEl>
                                              <p:pRg st="1" end="1"/>
                                            </p:txEl>
                                          </p:spTgt>
                                        </p:tgtEl>
                                        <p:attrNameLst>
                                          <p:attrName>style.visibility</p:attrName>
                                        </p:attrNameLst>
                                      </p:cBhvr>
                                      <p:to>
                                        <p:strVal val="visible"/>
                                      </p:to>
                                    </p:set>
                                    <p:animEffect transition="in" filter="fade">
                                      <p:cBhvr>
                                        <p:cTn id="43" dur="1000"/>
                                        <p:tgtEl>
                                          <p:spTgt spid="16">
                                            <p:txEl>
                                              <p:pRg st="1" end="1"/>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1000"/>
                                        <p:tgtEl>
                                          <p:spTgt spid="16">
                                            <p:txEl>
                                              <p:pRg st="2" end="2"/>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Effect transition="in" filter="fade">
                                      <p:cBhvr>
                                        <p:cTn id="51" dur="1000"/>
                                        <p:tgtEl>
                                          <p:spTgt spid="16">
                                            <p:txEl>
                                              <p:pRg st="3" end="3"/>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7">
                                            <p:bg/>
                                          </p:spTgt>
                                        </p:tgtEl>
                                        <p:attrNameLst>
                                          <p:attrName>style.visibility</p:attrName>
                                        </p:attrNameLst>
                                      </p:cBhvr>
                                      <p:to>
                                        <p:strVal val="visible"/>
                                      </p:to>
                                    </p:set>
                                    <p:animEffect transition="in" filter="fade">
                                      <p:cBhvr>
                                        <p:cTn id="55" dur="1000"/>
                                        <p:tgtEl>
                                          <p:spTgt spid="17">
                                            <p:bg/>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fade">
                                      <p:cBhvr>
                                        <p:cTn id="59" dur="1000"/>
                                        <p:tgtEl>
                                          <p:spTgt spid="17">
                                            <p:txEl>
                                              <p:pRg st="0" end="0"/>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animEffect transition="in" filter="fade">
                                      <p:cBhvr>
                                        <p:cTn id="63" dur="1000"/>
                                        <p:tgtEl>
                                          <p:spTgt spid="17">
                                            <p:txEl>
                                              <p:pRg st="1" end="1"/>
                                            </p:tx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2">
                                            <p:bg/>
                                          </p:spTgt>
                                        </p:tgtEl>
                                        <p:attrNameLst>
                                          <p:attrName>style.visibility</p:attrName>
                                        </p:attrNameLst>
                                      </p:cBhvr>
                                      <p:to>
                                        <p:strVal val="visible"/>
                                      </p:to>
                                    </p:set>
                                    <p:animEffect transition="in" filter="fade">
                                      <p:cBhvr>
                                        <p:cTn id="67" dur="1000"/>
                                        <p:tgtEl>
                                          <p:spTgt spid="12">
                                            <p:bg/>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Effect transition="in" filter="fade">
                                      <p:cBhvr>
                                        <p:cTn id="71" dur="1000"/>
                                        <p:tgtEl>
                                          <p:spTgt spid="12">
                                            <p:txEl>
                                              <p:pRg st="0" end="0"/>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txEl>
                                              <p:pRg st="1" end="1"/>
                                            </p:txEl>
                                          </p:spTgt>
                                        </p:tgtEl>
                                        <p:attrNameLst>
                                          <p:attrName>style.visibility</p:attrName>
                                        </p:attrNameLst>
                                      </p:cBhvr>
                                      <p:to>
                                        <p:strVal val="visible"/>
                                      </p:to>
                                    </p:set>
                                    <p:animEffect transition="in" filter="fade">
                                      <p:cBhvr>
                                        <p:cTn id="75" dur="1000"/>
                                        <p:tgtEl>
                                          <p:spTgt spid="12">
                                            <p:txEl>
                                              <p:pRg st="1" end="1"/>
                                            </p:txEl>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4">
                                            <p:bg/>
                                          </p:spTgt>
                                        </p:tgtEl>
                                        <p:attrNameLst>
                                          <p:attrName>style.visibility</p:attrName>
                                        </p:attrNameLst>
                                      </p:cBhvr>
                                      <p:to>
                                        <p:strVal val="visible"/>
                                      </p:to>
                                    </p:set>
                                    <p:animEffect transition="in" filter="fade">
                                      <p:cBhvr>
                                        <p:cTn id="79" dur="1000"/>
                                        <p:tgtEl>
                                          <p:spTgt spid="14">
                                            <p:bg/>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4">
                                            <p:txEl>
                                              <p:pRg st="0" end="0"/>
                                            </p:txEl>
                                          </p:spTgt>
                                        </p:tgtEl>
                                        <p:attrNameLst>
                                          <p:attrName>style.visibility</p:attrName>
                                        </p:attrNameLst>
                                      </p:cBhvr>
                                      <p:to>
                                        <p:strVal val="visible"/>
                                      </p:to>
                                    </p:set>
                                    <p:animEffect transition="in" filter="fade">
                                      <p:cBhvr>
                                        <p:cTn id="83" dur="1000"/>
                                        <p:tgtEl>
                                          <p:spTgt spid="14">
                                            <p:txEl>
                                              <p:pRg st="0" end="0"/>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txEl>
                                              <p:pRg st="1" end="1"/>
                                            </p:txEl>
                                          </p:spTgt>
                                        </p:tgtEl>
                                        <p:attrNameLst>
                                          <p:attrName>style.visibility</p:attrName>
                                        </p:attrNameLst>
                                      </p:cBhvr>
                                      <p:to>
                                        <p:strVal val="visible"/>
                                      </p:to>
                                    </p:set>
                                    <p:animEffect transition="in" filter="fade">
                                      <p:cBhvr>
                                        <p:cTn id="87" dur="1000"/>
                                        <p:tgtEl>
                                          <p:spTgt spid="14">
                                            <p:txEl>
                                              <p:pRg st="1" end="1"/>
                                            </p:txEl>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8">
                                            <p:bg/>
                                          </p:spTgt>
                                        </p:tgtEl>
                                        <p:attrNameLst>
                                          <p:attrName>style.visibility</p:attrName>
                                        </p:attrNameLst>
                                      </p:cBhvr>
                                      <p:to>
                                        <p:strVal val="visible"/>
                                      </p:to>
                                    </p:set>
                                    <p:animEffect transition="in" filter="fade">
                                      <p:cBhvr>
                                        <p:cTn id="91" dur="1000"/>
                                        <p:tgtEl>
                                          <p:spTgt spid="18">
                                            <p:bg/>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8">
                                            <p:txEl>
                                              <p:pRg st="0" end="0"/>
                                            </p:txEl>
                                          </p:spTgt>
                                        </p:tgtEl>
                                        <p:attrNameLst>
                                          <p:attrName>style.visibility</p:attrName>
                                        </p:attrNameLst>
                                      </p:cBhvr>
                                      <p:to>
                                        <p:strVal val="visible"/>
                                      </p:to>
                                    </p:set>
                                    <p:animEffect transition="in" filter="fade">
                                      <p:cBhvr>
                                        <p:cTn id="95" dur="1000"/>
                                        <p:tgtEl>
                                          <p:spTgt spid="18">
                                            <p:txEl>
                                              <p:pRg st="0" end="0"/>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txEl>
                                              <p:pRg st="1" end="1"/>
                                            </p:txEl>
                                          </p:spTgt>
                                        </p:tgtEl>
                                        <p:attrNameLst>
                                          <p:attrName>style.visibility</p:attrName>
                                        </p:attrNameLst>
                                      </p:cBhvr>
                                      <p:to>
                                        <p:strVal val="visible"/>
                                      </p:to>
                                    </p:set>
                                    <p:animEffect transition="in" filter="fade">
                                      <p:cBhvr>
                                        <p:cTn id="99"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solidFill>
                  <a:schemeClr val="bg1"/>
                </a:solidFill>
              </a:rPr>
              <a:t>SELECT </a:t>
            </a:r>
            <a:r>
              <a:rPr lang="en-US" dirty="0">
                <a:solidFill>
                  <a:schemeClr val="bg1"/>
                </a:solidFill>
              </a:rPr>
              <a:t>Statement</a:t>
            </a:r>
            <a:endParaRPr lang="en-US" dirty="0"/>
          </a:p>
        </p:txBody>
      </p:sp>
    </p:spTree>
    <p:extLst>
      <p:ext uri="{BB962C8B-B14F-4D97-AF65-F5344CB8AC3E}">
        <p14:creationId xmlns:p14="http://schemas.microsoft.com/office/powerpoint/2010/main" val="1783054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get last name, first name, and phone number of all </a:t>
            </a:r>
            <a:r>
              <a:rPr lang="en-US" sz="2200" dirty="0" smtClean="0"/>
              <a:t>	customers </a:t>
            </a:r>
            <a:r>
              <a:rPr lang="en-US" sz="2200" dirty="0"/>
              <a:t>of ABC Trader’s PMS System.</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SELECT</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contactLastName, contactFirstName, </a:t>
            </a:r>
            <a:r>
              <a:rPr lang="en-US" sz="2200" dirty="0" smtClean="0">
                <a:solidFill>
                  <a:schemeClr val="accent6"/>
                </a:solidFill>
                <a:latin typeface="Arial" panose="020B0604020202020204" pitchFamily="34" charset="0"/>
              </a:rPr>
              <a:t>phone </a:t>
            </a:r>
          </a:p>
          <a:p>
            <a:pPr marL="0" indent="0">
              <a:buNone/>
            </a:pPr>
            <a:r>
              <a:rPr lang="en-US" sz="2200" dirty="0" smtClean="0">
                <a:solidFill>
                  <a:schemeClr val="accent4">
                    <a:lumMod val="60000"/>
                    <a:lumOff val="40000"/>
                  </a:schemeClr>
                </a:solidFill>
                <a:latin typeface="Arial" panose="020B0604020202020204" pitchFamily="34" charset="0"/>
              </a:rPr>
              <a:t>	FROM</a:t>
            </a:r>
            <a:r>
              <a:rPr lang="en-US" sz="2200" dirty="0" smtClean="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Select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32774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38BFDE8F139840BAEEC6E7A932ED0C" ma:contentTypeVersion="4" ma:contentTypeDescription="Create a new document." ma:contentTypeScope="" ma:versionID="34fde4e6c70489b00d5529f9497ff262">
  <xsd:schema xmlns:xsd="http://www.w3.org/2001/XMLSchema" xmlns:xs="http://www.w3.org/2001/XMLSchema" xmlns:p="http://schemas.microsoft.com/office/2006/metadata/properties" xmlns:ns2="9f50c8a6-e5a4-43ce-b67f-ee4bc8ad8584" xmlns:ns3="951c5514-b77c-4532-82d5-a05f2f7d58e2" targetNamespace="http://schemas.microsoft.com/office/2006/metadata/properties" ma:root="true" ma:fieldsID="71abba4a890ce6234ceff5abbcc0c3f9" ns2:_="" ns3:_="">
    <xsd:import namespace="9f50c8a6-e5a4-43ce-b67f-ee4bc8ad8584"/>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0c8a6-e5a4-43ce-b67f-ee4bc8ad8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7111D-7DFB-442C-9FE3-44380E208E2D}"/>
</file>

<file path=customXml/itemProps2.xml><?xml version="1.0" encoding="utf-8"?>
<ds:datastoreItem xmlns:ds="http://schemas.openxmlformats.org/officeDocument/2006/customXml" ds:itemID="{A7C481EB-8F30-4DBE-97E4-C47F16554C60}"/>
</file>

<file path=customXml/itemProps3.xml><?xml version="1.0" encoding="utf-8"?>
<ds:datastoreItem xmlns:ds="http://schemas.openxmlformats.org/officeDocument/2006/customXml" ds:itemID="{73096E50-FA86-42B8-A524-279FB4E68151}"/>
</file>

<file path=docProps/app.xml><?xml version="1.0" encoding="utf-8"?>
<Properties xmlns="http://schemas.openxmlformats.org/officeDocument/2006/extended-properties" xmlns:vt="http://schemas.openxmlformats.org/officeDocument/2006/docPropsVTypes">
  <Template>Theme_3</Template>
  <TotalTime>18868</TotalTime>
  <Words>1273</Words>
  <Application>Microsoft Office PowerPoint</Application>
  <PresentationFormat>On-screen Show (4:3)</PresentationFormat>
  <Paragraphs>281</Paragraphs>
  <Slides>27</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Arial Unicode MS</vt:lpstr>
      <vt:lpstr>Arial</vt:lpstr>
      <vt:lpstr>Arial Narrow</vt:lpstr>
      <vt:lpstr>Arial Rounded MT Bold</vt:lpstr>
      <vt:lpstr>Calibri</vt:lpstr>
      <vt:lpstr>Courier New</vt:lpstr>
      <vt:lpstr>Mangal</vt:lpstr>
      <vt:lpstr>Times New Roman</vt:lpstr>
      <vt:lpstr>Verdana</vt:lpstr>
      <vt:lpstr>Wingdings</vt:lpstr>
      <vt:lpstr>Academy LCD Compliant Template</vt:lpstr>
      <vt:lpstr>1_Academy LCD Compliant Template</vt:lpstr>
      <vt:lpstr>PowerPoint Presentation</vt:lpstr>
      <vt:lpstr>Context Setting: Overview</vt:lpstr>
      <vt:lpstr>Enabling Objectives</vt:lpstr>
      <vt:lpstr>Key Topics</vt:lpstr>
      <vt:lpstr>Scenario</vt:lpstr>
      <vt:lpstr>Database Tables</vt:lpstr>
      <vt:lpstr>Schema Diagram</vt:lpstr>
      <vt:lpstr>PowerPoint Presentation</vt:lpstr>
      <vt:lpstr>Select Statement</vt:lpstr>
      <vt:lpstr>Select Statement</vt:lpstr>
      <vt:lpstr>Select Statement’s WHERE Clause</vt:lpstr>
      <vt:lpstr>SELECT Syntax</vt:lpstr>
      <vt:lpstr>PowerPoint Presentation</vt:lpstr>
      <vt:lpstr>INSERT Statement</vt:lpstr>
      <vt:lpstr>INSERT Statement</vt:lpstr>
      <vt:lpstr>INSERT Multiple Rows</vt:lpstr>
      <vt:lpstr>INSERT Multiple Rows</vt:lpstr>
      <vt:lpstr>INSERT Multiple Rows</vt:lpstr>
      <vt:lpstr>PowerPoint Presentation</vt:lpstr>
      <vt:lpstr>UPDATE Statement</vt:lpstr>
      <vt:lpstr>UPDATE Statement</vt:lpstr>
      <vt:lpstr>DELETE Statement</vt:lpstr>
      <vt:lpstr>UPDATE Statement</vt:lpstr>
      <vt:lpstr>Practice Check</vt:lpstr>
      <vt:lpstr>Recap</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RIO_02_DDL_DML_DQL_DCL_TCL</dc:title>
  <dc:creator>AssetDevelopmentTeam@cognizant.com</dc:creator>
  <cp:lastModifiedBy>S Gavade, Sheetal (Cognizant)</cp:lastModifiedBy>
  <cp:revision>1601</cp:revision>
  <dcterms:created xsi:type="dcterms:W3CDTF">2011-06-15T11:24:59Z</dcterms:created>
  <dcterms:modified xsi:type="dcterms:W3CDTF">2018-08-09T03:07:53Z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0x0101009638BFDE8F139840BAEEC6E7A932ED0C</vt:lpwstr>
  </property>
</Properties>
</file>