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4"/>
  </p:sldMasterIdLst>
  <p:notesMasterIdLst>
    <p:notesMasterId r:id="rId14"/>
  </p:notesMasterIdLst>
  <p:sldIdLst>
    <p:sldId id="257" r:id="rId5"/>
    <p:sldId id="520" r:id="rId6"/>
    <p:sldId id="536" r:id="rId7"/>
    <p:sldId id="537" r:id="rId8"/>
    <p:sldId id="538" r:id="rId9"/>
    <p:sldId id="527" r:id="rId10"/>
    <p:sldId id="539" r:id="rId11"/>
    <p:sldId id="541" r:id="rId12"/>
    <p:sldId id="54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orient="horz" pos="3831">
          <p15:clr>
            <a:srgbClr val="A4A3A4"/>
          </p15:clr>
        </p15:guide>
        <p15:guide id="3" pos="5626">
          <p15:clr>
            <a:srgbClr val="A4A3A4"/>
          </p15:clr>
        </p15:guide>
        <p15:guide id="4" pos="9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, Keka (Cognizant)" initials="KD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7674"/>
    <a:srgbClr val="8BA1E7"/>
    <a:srgbClr val="008080"/>
    <a:srgbClr val="663300"/>
    <a:srgbClr val="320019"/>
    <a:srgbClr val="953735"/>
    <a:srgbClr val="BC4744"/>
    <a:srgbClr val="2D9F01"/>
    <a:srgbClr val="22822B"/>
    <a:srgbClr val="A44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2" autoAdjust="0"/>
    <p:restoredTop sz="81508" autoAdjust="0"/>
  </p:normalViewPr>
  <p:slideViewPr>
    <p:cSldViewPr>
      <p:cViewPr varScale="1">
        <p:scale>
          <a:sx n="61" d="100"/>
          <a:sy n="61" d="100"/>
        </p:scale>
        <p:origin x="1596" y="24"/>
      </p:cViewPr>
      <p:guideLst>
        <p:guide orient="horz" pos="816"/>
        <p:guide orient="horz" pos="3831"/>
        <p:guide pos="5626"/>
        <p:guide pos="96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4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1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See notes on the left of slide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5542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Recap or Review – use any color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5378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Light Blue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133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Title – White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34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Check on learning - 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198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Restate terminal objective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939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Ask learner-centered questions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0044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9144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800325"/>
            <a:ext cx="3616147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18908"/>
            <a:ext cx="5918467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598705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ID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398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7182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1515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7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2514600"/>
            <a:ext cx="9144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 Topic Title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38600"/>
            <a:ext cx="5918467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09604" y="35052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401"/>
            <a:ext cx="2432050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488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267200" cy="494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360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1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7728-9084-4ECC-BC4F-0DD1CA5FE167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F0F6-3248-4EE4-8FE4-C7066493C1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686800" y="6492081"/>
            <a:ext cx="381000" cy="21351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712E74-3777-4D3D-8104-4F7BCB3A24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37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52400" y="6096000"/>
            <a:ext cx="8915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:\Logos\Logos\Academy Logo\Academy Logo\Academy_logo_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382390"/>
            <a:ext cx="1905000" cy="39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57200" y="6438900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itchFamily="34" charset="0"/>
              </a:rPr>
              <a:t>  © Cognizant, 2015</a:t>
            </a:r>
            <a:endParaRPr lang="en-US" sz="1200" b="1" dirty="0">
              <a:latin typeface="Arial Narrow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6" cy="685799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581400" y="4437966"/>
            <a:ext cx="5562596" cy="1353234"/>
          </a:xfrm>
          <a:prstGeom prst="rect">
            <a:avLst/>
          </a:prstGeom>
          <a:solidFill>
            <a:srgbClr val="009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40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492081"/>
            <a:ext cx="457200" cy="25398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152400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83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Terminal Objective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2081"/>
            <a:ext cx="533400" cy="21352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9386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Need and/or Benefits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432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Key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677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12420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2406316" y="1371600"/>
            <a:ext cx="11550316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7562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935" y="358002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Black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2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7932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Activity Slide -  dark blue – use only for activities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8992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custDataLst>
      <p:tags r:id="rId24"/>
    </p:custDataLst>
    <p:extLst>
      <p:ext uri="{BB962C8B-B14F-4D97-AF65-F5344CB8AC3E}">
        <p14:creationId xmlns:p14="http://schemas.microsoft.com/office/powerpoint/2010/main" val="92095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  <p:sldLayoutId id="2147483812" r:id="rId19"/>
    <p:sldLayoutId id="2147483814" r:id="rId20"/>
    <p:sldLayoutId id="2147483815" r:id="rId21"/>
    <p:sldLayoutId id="2147483817" r:id="rId2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1054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07739" y="2633524"/>
            <a:ext cx="8284633" cy="52322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Understanding Constraints and their </a:t>
            </a:r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Types</a:t>
            </a:r>
            <a:endParaRPr lang="en-US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Lend a Hand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b="0" dirty="0"/>
              <a:t>Activity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23345" y="1164927"/>
            <a:ext cx="8382000" cy="4622800"/>
          </a:xfrm>
        </p:spPr>
        <p:txBody>
          <a:bodyPr>
            <a:normAutofit/>
          </a:bodyPr>
          <a:lstStyle/>
          <a:p>
            <a:r>
              <a:rPr lang="en-US" sz="2000" dirty="0"/>
              <a:t>Now that we are well versed with commands, let’s test our understanding using a short case study.</a:t>
            </a:r>
          </a:p>
          <a:p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2799814"/>
            <a:ext cx="8686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Scenario: </a:t>
            </a:r>
          </a:p>
          <a:p>
            <a:pPr marL="742950" lvl="1" indent="-285750" fontAlgn="base">
              <a:spcAft>
                <a:spcPct val="0"/>
              </a:spcAft>
              <a:buFont typeface="Arial" charset="0"/>
              <a:buChar char="–"/>
            </a:pPr>
            <a:r>
              <a:rPr lang="en-US" sz="20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case study is to develop a Course Management System (CMS) for ABC University. The following are the two use cases for which the database needs to be designed.</a:t>
            </a:r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Course:</a:t>
            </a:r>
          </a:p>
          <a:p>
            <a:pPr marL="742950" lvl="1" indent="-285750" fontAlgn="base">
              <a:spcAft>
                <a:spcPct val="0"/>
              </a:spcAft>
              <a:buFont typeface="Arial" charset="0"/>
              <a:buChar char="–"/>
            </a:pPr>
            <a:r>
              <a:rPr lang="en-US" sz="20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the course details into the course management system.</a:t>
            </a:r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Retrieve Course:</a:t>
            </a:r>
          </a:p>
          <a:p>
            <a:pPr marL="742950" lvl="1" indent="-285750" fontAlgn="base">
              <a:spcAft>
                <a:spcPct val="0"/>
              </a:spcAft>
              <a:buFont typeface="Arial" charset="0"/>
              <a:buChar char="–"/>
            </a:pPr>
            <a:r>
              <a:rPr lang="en-US" sz="20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Retrieve the courses stored in the system and display it.</a:t>
            </a:r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courses to be added will have the following attributes: Course Code, Course Name, Number of participants, Course Description, Course Duration, Course start date, and Course Type.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Slide Number Placeholder 25"/>
          <p:cNvSpPr txBox="1">
            <a:spLocks/>
          </p:cNvSpPr>
          <p:nvPr/>
        </p:nvSpPr>
        <p:spPr>
          <a:xfrm>
            <a:off x="8686800" y="6543386"/>
            <a:ext cx="457200" cy="2778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B590-8C00-4610-BFCF-F4111B763C9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129135"/>
            <a:ext cx="6096000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ourse 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anagement 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ystem (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CMS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Broadway" pitchFamily="82" charset="0"/>
                <a:cs typeface="Arial" pitchFamily="34" charset="0"/>
              </a:rPr>
              <a:t>ABC</a:t>
            </a:r>
            <a:r>
              <a:rPr lang="en-US" sz="2400" dirty="0" smtClean="0">
                <a:solidFill>
                  <a:schemeClr val="bg1"/>
                </a:solidFill>
                <a:latin typeface="Algerian" pitchFamily="82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256073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b="0" dirty="0"/>
              <a:t>Lend a </a:t>
            </a:r>
            <a:r>
              <a:rPr lang="en-US" sz="1800" b="0" dirty="0" smtClean="0"/>
              <a:t>Hand</a:t>
            </a:r>
            <a:endParaRPr lang="en-US" sz="1800" b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27939" y="940209"/>
            <a:ext cx="8382000" cy="4622800"/>
          </a:xfrm>
        </p:spPr>
        <p:txBody>
          <a:bodyPr/>
          <a:lstStyle/>
          <a:p>
            <a:r>
              <a:rPr lang="en-US" sz="2000" dirty="0"/>
              <a:t>Requirement 1: </a:t>
            </a:r>
          </a:p>
          <a:p>
            <a:pPr lvl="1"/>
            <a:r>
              <a:rPr lang="en-US" sz="2000" dirty="0"/>
              <a:t>Create a table named “COURSE_INFO” &amp; “</a:t>
            </a:r>
            <a:r>
              <a:rPr lang="en-US" sz="2000" dirty="0" err="1"/>
              <a:t>Student_Info</a:t>
            </a:r>
            <a:r>
              <a:rPr lang="en-US" sz="2000" dirty="0"/>
              <a:t>” with following column name, data type, data size, and following constraints:</a:t>
            </a:r>
          </a:p>
          <a:p>
            <a:pPr lvl="2"/>
            <a:r>
              <a:rPr lang="en-US" dirty="0"/>
              <a:t>COURSE_CODE – PRIMARY KEY</a:t>
            </a:r>
          </a:p>
          <a:p>
            <a:pPr lvl="2"/>
            <a:r>
              <a:rPr lang="en-US" dirty="0"/>
              <a:t>COURSE_NAME – NOT NULL.</a:t>
            </a:r>
          </a:p>
          <a:p>
            <a:pPr lvl="2"/>
            <a:r>
              <a:rPr lang="en-US" dirty="0"/>
              <a:t>STUDENT_ID –PRIMARY KEY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150110"/>
              </p:ext>
            </p:extLst>
          </p:nvPr>
        </p:nvGraphicFramePr>
        <p:xfrm>
          <a:off x="254833" y="3387777"/>
          <a:ext cx="4164767" cy="2777654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2425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1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1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55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Column Name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Data Type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Data Size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36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COURSE_CODE 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varchar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3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</a:rPr>
                        <a:t>COURSE_NAME </a:t>
                      </a:r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varchar </a:t>
                      </a:r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</a:rPr>
                        <a:t>20 </a:t>
                      </a:r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3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</a:rPr>
                        <a:t>COURSE_DESCRIPTION </a:t>
                      </a:r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varchar </a:t>
                      </a:r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25</a:t>
                      </a:r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3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COURSE_START_DATE </a:t>
                      </a:r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</a:rPr>
                        <a:t>Date </a:t>
                      </a:r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3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</a:rPr>
                        <a:t>COURSE_DURATION</a:t>
                      </a:r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int</a:t>
                      </a:r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43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</a:rPr>
                        <a:t>NO_OF_PARTICIPANTS</a:t>
                      </a:r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int</a:t>
                      </a:r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43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</a:rPr>
                        <a:t>COURSE_TYPE</a:t>
                      </a:r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</a:rPr>
                        <a:t>Char(3)</a:t>
                      </a:r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92915"/>
              </p:ext>
            </p:extLst>
          </p:nvPr>
        </p:nvGraphicFramePr>
        <p:xfrm>
          <a:off x="4724400" y="3387775"/>
          <a:ext cx="4164766" cy="2003126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1959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58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29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400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/>
                        <a:t>Column Name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/>
                        <a:t>Data Type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/>
                        <a:t>Data Size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00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STUDENT_ID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varchar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400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FIRST_NAME 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varchar 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</a:rPr>
                        <a:t>20 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400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LAST_NAME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varchar 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25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400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ADDRESS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varchar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150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Slide Number Placeholder 25"/>
          <p:cNvSpPr txBox="1">
            <a:spLocks/>
          </p:cNvSpPr>
          <p:nvPr/>
        </p:nvSpPr>
        <p:spPr>
          <a:xfrm>
            <a:off x="8686800" y="6534150"/>
            <a:ext cx="457200" cy="2778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B590-8C00-4610-BFCF-F4111B763C9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14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b="0" dirty="0"/>
              <a:t>Lend a Hand: Solutions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Solution 1:</a:t>
            </a:r>
          </a:p>
          <a:p>
            <a:pPr>
              <a:spcBef>
                <a:spcPts val="0"/>
              </a:spcBef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Course_Info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Course_code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VARCHAR(20) PRIMARY KEY,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Course_name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VARCHAR(20)   NOT NULL,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Course_description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VARCHAR(250),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Course_start_date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DATE,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Course_duration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INT,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No_of_participants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INT,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Course_type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CHAR(3)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Student_Info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Student_id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VARCHAR(10) PRIMARY KEY,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VARCHAR(20),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VARCHAR(25),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VARCHAR(150)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endParaRPr lang="en-US" dirty="0"/>
          </a:p>
        </p:txBody>
      </p:sp>
      <p:sp>
        <p:nvSpPr>
          <p:cNvPr id="14" name="Slide Number Placeholder 25"/>
          <p:cNvSpPr txBox="1">
            <a:spLocks/>
          </p:cNvSpPr>
          <p:nvPr/>
        </p:nvSpPr>
        <p:spPr>
          <a:xfrm>
            <a:off x="8686800" y="6561714"/>
            <a:ext cx="457200" cy="2778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B590-8C00-4610-BFCF-F4111B763C9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93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b="0" dirty="0"/>
              <a:t>Lend a </a:t>
            </a:r>
            <a:r>
              <a:rPr lang="en-US" sz="1800" b="0" dirty="0" smtClean="0"/>
              <a:t>Hand</a:t>
            </a:r>
            <a:endParaRPr lang="en-US" sz="1800" b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Requirement 2: </a:t>
            </a:r>
          </a:p>
          <a:p>
            <a:pPr lvl="1"/>
            <a:r>
              <a:rPr lang="en-US" sz="2000" dirty="0"/>
              <a:t>Create a table named </a:t>
            </a:r>
            <a:r>
              <a:rPr lang="en-US" sz="2000" dirty="0" err="1"/>
              <a:t>Student_Courses</a:t>
            </a:r>
            <a:r>
              <a:rPr lang="en-US" sz="2000" dirty="0"/>
              <a:t> with the following FOREIGN KEYs:</a:t>
            </a:r>
          </a:p>
          <a:p>
            <a:pPr lvl="2"/>
            <a:r>
              <a:rPr lang="en-US" dirty="0" err="1"/>
              <a:t>Student_Id</a:t>
            </a:r>
            <a:r>
              <a:rPr lang="en-US" dirty="0"/>
              <a:t> – FOREIGN KEY referencing </a:t>
            </a:r>
            <a:r>
              <a:rPr lang="en-US" dirty="0" err="1"/>
              <a:t>Student_Info</a:t>
            </a:r>
            <a:r>
              <a:rPr lang="en-US" dirty="0"/>
              <a:t> table’s </a:t>
            </a:r>
            <a:r>
              <a:rPr lang="en-US" dirty="0" err="1"/>
              <a:t>Student_id</a:t>
            </a:r>
            <a:r>
              <a:rPr lang="en-US" dirty="0"/>
              <a:t> column.</a:t>
            </a:r>
          </a:p>
          <a:p>
            <a:pPr lvl="2"/>
            <a:r>
              <a:rPr lang="en-US" dirty="0"/>
              <a:t>Course Code - FOREIGN KEY referencing </a:t>
            </a:r>
            <a:r>
              <a:rPr lang="en-US" dirty="0" err="1"/>
              <a:t>Course_Info</a:t>
            </a:r>
            <a:r>
              <a:rPr lang="en-US" dirty="0"/>
              <a:t> table’s </a:t>
            </a:r>
            <a:r>
              <a:rPr lang="en-US" dirty="0" err="1"/>
              <a:t>Course_Code</a:t>
            </a:r>
            <a:r>
              <a:rPr lang="en-US" dirty="0"/>
              <a:t> column.</a:t>
            </a:r>
          </a:p>
          <a:p>
            <a:endParaRPr lang="en-US" sz="2000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64203"/>
              </p:ext>
            </p:extLst>
          </p:nvPr>
        </p:nvGraphicFramePr>
        <p:xfrm>
          <a:off x="2209799" y="4152450"/>
          <a:ext cx="4648200" cy="1345306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1859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02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986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691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Column Name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Data Type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Data Size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809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STUDENT_ID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varchar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10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80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COURSE_CODE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varchar 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20 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17294" y="3683419"/>
            <a:ext cx="4640705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STUDENT_COURSES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25"/>
          <p:cNvSpPr txBox="1">
            <a:spLocks/>
          </p:cNvSpPr>
          <p:nvPr/>
        </p:nvSpPr>
        <p:spPr>
          <a:xfrm>
            <a:off x="8686800" y="6580187"/>
            <a:ext cx="457200" cy="2778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B590-8C00-4610-BFCF-F4111B763C9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74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b="0" dirty="0"/>
              <a:t>Lend a Hand: Solutions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73339" y="1143000"/>
            <a:ext cx="8382000" cy="4622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Solution 2: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student_courses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lvl="1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Student_id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VARCHAR (10),</a:t>
            </a:r>
          </a:p>
          <a:p>
            <a:pPr lvl="1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Course_code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VARCHAR (20),</a:t>
            </a:r>
          </a:p>
          <a:p>
            <a:pPr lvl="1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CONSTRAINT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fk_student_id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FOREIGN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student_id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student_info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student_id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lvl="1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CONSTRAINT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fk_course_code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FOREIGN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KEY(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course_code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course_info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course_code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);</a:t>
            </a:r>
          </a:p>
        </p:txBody>
      </p:sp>
      <p:sp>
        <p:nvSpPr>
          <p:cNvPr id="12" name="Slide Number Placeholder 25"/>
          <p:cNvSpPr txBox="1">
            <a:spLocks/>
          </p:cNvSpPr>
          <p:nvPr/>
        </p:nvSpPr>
        <p:spPr>
          <a:xfrm>
            <a:off x="8839200" y="6580187"/>
            <a:ext cx="457200" cy="2778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B590-8C00-4610-BFCF-F4111B763C9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72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b="0" dirty="0"/>
              <a:t>Lend a </a:t>
            </a:r>
            <a:r>
              <a:rPr lang="en-US" sz="1800" b="0" dirty="0" smtClean="0"/>
              <a:t>Hand</a:t>
            </a:r>
            <a:endParaRPr lang="en-US" sz="1800" b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04799" y="940209"/>
            <a:ext cx="8382000" cy="4622800"/>
          </a:xfrm>
        </p:spPr>
        <p:txBody>
          <a:bodyPr/>
          <a:lstStyle/>
          <a:p>
            <a:r>
              <a:rPr lang="en-US" sz="2000" dirty="0"/>
              <a:t>Create a table for the CMS application where the course fees are maintained.</a:t>
            </a:r>
          </a:p>
          <a:p>
            <a:endParaRPr lang="en-US" sz="2000" dirty="0"/>
          </a:p>
          <a:p>
            <a:r>
              <a:rPr lang="en-US" sz="2000" dirty="0"/>
              <a:t>Requirement 3: </a:t>
            </a:r>
          </a:p>
          <a:p>
            <a:pPr lvl="1"/>
            <a:r>
              <a:rPr lang="en-US" sz="2200" dirty="0"/>
              <a:t>Create a table </a:t>
            </a:r>
            <a:r>
              <a:rPr lang="en-US" sz="2200" dirty="0" err="1"/>
              <a:t>Course_Fees</a:t>
            </a:r>
            <a:r>
              <a:rPr lang="en-US" sz="2200" dirty="0"/>
              <a:t> with the following columns and CHECK constraints</a:t>
            </a:r>
          </a:p>
          <a:p>
            <a:pPr lvl="1"/>
            <a:r>
              <a:rPr lang="en-US" sz="2200" dirty="0"/>
              <a:t>Add the following constraints:</a:t>
            </a:r>
          </a:p>
          <a:p>
            <a:pPr lvl="2"/>
            <a:r>
              <a:rPr lang="en-US" sz="1600" dirty="0" err="1"/>
              <a:t>Course_Code</a:t>
            </a:r>
            <a:r>
              <a:rPr lang="en-US" sz="1600" dirty="0"/>
              <a:t> - FOREIGN KEY referencing </a:t>
            </a:r>
            <a:r>
              <a:rPr lang="en-US" sz="1600" dirty="0" err="1"/>
              <a:t>Course_Info</a:t>
            </a:r>
            <a:r>
              <a:rPr lang="en-US" sz="1600" dirty="0"/>
              <a:t> tables </a:t>
            </a:r>
            <a:r>
              <a:rPr lang="en-US" sz="1600" dirty="0" err="1"/>
              <a:t>Course_Code</a:t>
            </a:r>
            <a:r>
              <a:rPr lang="en-US" sz="1600" dirty="0"/>
              <a:t> column. </a:t>
            </a:r>
          </a:p>
          <a:p>
            <a:pPr lvl="2"/>
            <a:r>
              <a:rPr lang="en-US" sz="1600" dirty="0" err="1"/>
              <a:t>Base_Fees</a:t>
            </a:r>
            <a:r>
              <a:rPr lang="en-US" sz="1600" dirty="0"/>
              <a:t> should be greater than 15000</a:t>
            </a:r>
          </a:p>
          <a:p>
            <a:pPr lvl="2"/>
            <a:r>
              <a:rPr lang="en-US" sz="1600" dirty="0" err="1"/>
              <a:t>Base_Fees</a:t>
            </a:r>
            <a:r>
              <a:rPr lang="en-US" sz="1600" dirty="0"/>
              <a:t> should be greater than </a:t>
            </a:r>
            <a:r>
              <a:rPr lang="en-US" sz="1600" dirty="0" err="1"/>
              <a:t>Special_Fees</a:t>
            </a:r>
            <a:r>
              <a:rPr lang="en-US" sz="1600" dirty="0"/>
              <a:t>.</a:t>
            </a:r>
          </a:p>
          <a:p>
            <a:pPr lvl="2"/>
            <a:r>
              <a:rPr lang="en-US" sz="1600" dirty="0"/>
              <a:t>Discount should be between 5 and 15 %.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27943" y="5246102"/>
            <a:ext cx="6535712" cy="31690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 COURSE_FEES</a:t>
            </a:r>
          </a:p>
        </p:txBody>
      </p:sp>
      <p:sp>
        <p:nvSpPr>
          <p:cNvPr id="17" name="Slide Number Placeholder 25"/>
          <p:cNvSpPr txBox="1">
            <a:spLocks/>
          </p:cNvSpPr>
          <p:nvPr/>
        </p:nvSpPr>
        <p:spPr>
          <a:xfrm>
            <a:off x="8763000" y="6580187"/>
            <a:ext cx="457200" cy="2778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B590-8C00-4610-BFCF-F4111B763C9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27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b="0" dirty="0"/>
              <a:t>Lend a </a:t>
            </a:r>
            <a:r>
              <a:rPr lang="en-US" sz="1800" b="0" dirty="0" smtClean="0"/>
              <a:t>Hand</a:t>
            </a:r>
            <a:endParaRPr lang="en-US" sz="1800" b="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594914"/>
              </p:ext>
            </p:extLst>
          </p:nvPr>
        </p:nvGraphicFramePr>
        <p:xfrm>
          <a:off x="1291571" y="2137723"/>
          <a:ext cx="6553199" cy="162113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289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79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7837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00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Column Name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Data Type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Data Size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COURSE_CODE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varchar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10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53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BASE_FEES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int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53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SPECIAL_FEES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int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53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DISCOUNT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int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Slide Number Placeholder 25"/>
          <p:cNvSpPr txBox="1">
            <a:spLocks/>
          </p:cNvSpPr>
          <p:nvPr/>
        </p:nvSpPr>
        <p:spPr>
          <a:xfrm>
            <a:off x="8763000" y="6580187"/>
            <a:ext cx="457200" cy="2778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B590-8C00-4610-BFCF-F4111B763C9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34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b="0" dirty="0"/>
              <a:t>Lend a Hand: Solutions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 3: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course_fees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lvl="1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Course_code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VARCHAR (20), </a:t>
            </a:r>
          </a:p>
          <a:p>
            <a:pPr lvl="1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Base_fees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 (10),</a:t>
            </a:r>
          </a:p>
          <a:p>
            <a:pPr lvl="1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Special_fees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INT(10),</a:t>
            </a:r>
          </a:p>
          <a:p>
            <a:pPr lvl="1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Discount INT (5),</a:t>
            </a:r>
          </a:p>
          <a:p>
            <a:pPr lvl="1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CONSTRAINT fk_course_code2 FOREIGN KEY(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course_code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lvl="1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course_info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course_code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</a:p>
          <a:p>
            <a:pPr lvl="1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CONSTRAINT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chk_base_fees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CHECK(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base_fees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0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base_fees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special_fees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</a:p>
          <a:p>
            <a:pPr lvl="1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CONSTRAINT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chk_discount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CHECK(discount &gt;=5 AND discount &lt;=15) </a:t>
            </a:r>
          </a:p>
          <a:p>
            <a:pPr lvl="1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Slide Number Placeholder 25"/>
          <p:cNvSpPr txBox="1">
            <a:spLocks/>
          </p:cNvSpPr>
          <p:nvPr/>
        </p:nvSpPr>
        <p:spPr>
          <a:xfrm>
            <a:off x="8716818" y="6580187"/>
            <a:ext cx="457200" cy="2778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B590-8C00-4610-BFCF-F4111B763C9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85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38BFDE8F139840BAEEC6E7A932ED0C" ma:contentTypeVersion="4" ma:contentTypeDescription="Create a new document." ma:contentTypeScope="" ma:versionID="34fde4e6c70489b00d5529f9497ff262">
  <xsd:schema xmlns:xsd="http://www.w3.org/2001/XMLSchema" xmlns:xs="http://www.w3.org/2001/XMLSchema" xmlns:p="http://schemas.microsoft.com/office/2006/metadata/properties" xmlns:ns2="9f50c8a6-e5a4-43ce-b67f-ee4bc8ad8584" xmlns:ns3="951c5514-b77c-4532-82d5-a05f2f7d58e2" targetNamespace="http://schemas.microsoft.com/office/2006/metadata/properties" ma:root="true" ma:fieldsID="71abba4a890ce6234ceff5abbcc0c3f9" ns2:_="" ns3:_="">
    <xsd:import namespace="9f50c8a6-e5a4-43ce-b67f-ee4bc8ad8584"/>
    <xsd:import namespace="951c5514-b77c-4532-82d5-a05f2f7d58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50c8a6-e5a4-43ce-b67f-ee4bc8ad85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292F65-4193-4F4C-A1AE-8A667B885919}"/>
</file>

<file path=customXml/itemProps2.xml><?xml version="1.0" encoding="utf-8"?>
<ds:datastoreItem xmlns:ds="http://schemas.openxmlformats.org/officeDocument/2006/customXml" ds:itemID="{A7C481EB-8F30-4DBE-97E4-C47F16554C60}"/>
</file>

<file path=customXml/itemProps3.xml><?xml version="1.0" encoding="utf-8"?>
<ds:datastoreItem xmlns:ds="http://schemas.openxmlformats.org/officeDocument/2006/customXml" ds:itemID="{4587111D-7DFB-442C-9FE3-44380E208E2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20004</TotalTime>
  <Words>519</Words>
  <Application>Microsoft Office PowerPoint</Application>
  <PresentationFormat>On-screen Show (4:3)</PresentationFormat>
  <Paragraphs>153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Algerian</vt:lpstr>
      <vt:lpstr>Arial</vt:lpstr>
      <vt:lpstr>Arial Narrow</vt:lpstr>
      <vt:lpstr>Arial Rounded MT Bold</vt:lpstr>
      <vt:lpstr>Broadway</vt:lpstr>
      <vt:lpstr>Calibri</vt:lpstr>
      <vt:lpstr>Times New Roman</vt:lpstr>
      <vt:lpstr>Verdana</vt:lpstr>
      <vt:lpstr>1_Academy LCD Compliant Template</vt:lpstr>
      <vt:lpstr>PowerPoint Presentation</vt:lpstr>
      <vt:lpstr>Activity</vt:lpstr>
      <vt:lpstr>Lend a Hand</vt:lpstr>
      <vt:lpstr>Lend a Hand: Solutions</vt:lpstr>
      <vt:lpstr>Lend a Hand</vt:lpstr>
      <vt:lpstr>Lend a Hand: Solutions</vt:lpstr>
      <vt:lpstr>Lend a Hand</vt:lpstr>
      <vt:lpstr>Lend a Hand</vt:lpstr>
      <vt:lpstr>Lend a Hand: Solutions</vt:lpstr>
    </vt:vector>
  </TitlesOfParts>
  <Company>CTS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TF_PartI</dc:title>
  <dc:creator>AssetDevelopmentTeam@cognizant.com</dc:creator>
  <cp:lastModifiedBy>S Gavade, Sheetal (Cognizant)</cp:lastModifiedBy>
  <cp:revision>1232</cp:revision>
  <dcterms:created xsi:type="dcterms:W3CDTF">2011-06-15T11:24:59Z</dcterms:created>
  <dcterms:modified xsi:type="dcterms:W3CDTF">2018-08-23T10:55:56Z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0x0101009638BFDE8F139840BAEEC6E7A932ED0C</vt:lpwstr>
  </property>
</Properties>
</file>