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  <p:sldMasterId id="2147483756" r:id="rId5"/>
  </p:sldMasterIdLst>
  <p:notesMasterIdLst>
    <p:notesMasterId r:id="rId17"/>
  </p:notesMasterIdLst>
  <p:handoutMasterIdLst>
    <p:handoutMasterId r:id="rId18"/>
  </p:handoutMasterIdLst>
  <p:sldIdLst>
    <p:sldId id="257" r:id="rId6"/>
    <p:sldId id="506" r:id="rId7"/>
    <p:sldId id="502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, Keka (Cognizant)" initials="KD" lastIdx="6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008080"/>
    <a:srgbClr val="663300"/>
    <a:srgbClr val="320019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4" autoAdjust="0"/>
    <p:restoredTop sz="82944" autoAdjust="0"/>
  </p:normalViewPr>
  <p:slideViewPr>
    <p:cSldViewPr>
      <p:cViewPr varScale="1">
        <p:scale>
          <a:sx n="62" d="100"/>
          <a:sy n="62" d="100"/>
        </p:scale>
        <p:origin x="146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86200" y="0"/>
            <a:ext cx="3657600" cy="708660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the </a:t>
            </a:r>
            <a:r>
              <a:rPr lang="en-US" sz="1800" b="1" dirty="0" smtClean="0">
                <a:solidFill>
                  <a:schemeClr val="tx2"/>
                </a:solidFill>
              </a:rPr>
              <a:t>5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slide design principles</a:t>
            </a:r>
            <a:r>
              <a:rPr lang="en-US" sz="1800" dirty="0" smtClean="0">
                <a:solidFill>
                  <a:schemeClr val="tx2"/>
                </a:solidFill>
              </a:rPr>
              <a:t> from the</a:t>
            </a:r>
            <a:r>
              <a:rPr lang="en-US" sz="1800" baseline="0" dirty="0" smtClean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sz="1800" baseline="0" dirty="0" smtClean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Adhere to </a:t>
            </a:r>
            <a:r>
              <a:rPr lang="en-US" sz="1800" b="1" baseline="0" dirty="0" smtClean="0">
                <a:solidFill>
                  <a:schemeClr val="tx2"/>
                </a:solidFill>
              </a:rPr>
              <a:t>LCD ABC model </a:t>
            </a:r>
            <a:r>
              <a:rPr lang="en-US" sz="1800" baseline="0" dirty="0" smtClean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5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Recaps</a:t>
            </a:r>
            <a:r>
              <a:rPr lang="en-US" sz="1800" b="1" baseline="0" dirty="0" smtClean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sz="1800" b="0" baseline="0" dirty="0" smtClean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Allow time for questions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34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18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54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Each terminal and enabling objective must have a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Each check must align 100% with the objective statement (the check is the objective)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Practice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B</a:t>
            </a:r>
            <a:r>
              <a:rPr lang="en-US" sz="1800" b="0" baseline="0" dirty="0" smtClean="0">
                <a:solidFill>
                  <a:schemeClr val="tx2"/>
                </a:solidFill>
              </a:rPr>
              <a:t>ody may be completed in groups, pairs or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C</a:t>
            </a:r>
            <a:r>
              <a:rPr lang="en-US" sz="1800" b="0" baseline="0" dirty="0" smtClean="0">
                <a:solidFill>
                  <a:schemeClr val="tx2"/>
                </a:solidFill>
              </a:rPr>
              <a:t>heck must be completed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Facilitator must confirm that each person completed </a:t>
            </a: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4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C, restate the terminal objective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Restating objective confirms that the learners achieved exactly what was stated at the beginning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86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 or course wrap up, ask learner-centered questions about the overall experience such 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“How will you apply what you have learned on the job?”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some of your key takeaways from this course?”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you going to do differently based on what you have learned?”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28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99553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8072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What,</a:t>
            </a:r>
            <a:r>
              <a:rPr lang="en-US" sz="1800" b="1" baseline="0" dirty="0" smtClean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aseline="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Explain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How</a:t>
            </a:r>
            <a:r>
              <a:rPr lang="en-US" sz="1800" i="0" baseline="0" dirty="0" smtClean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State or display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Duration</a:t>
            </a:r>
            <a:r>
              <a:rPr lang="en-US" sz="1800" i="0" baseline="0" dirty="0" smtClean="0">
                <a:solidFill>
                  <a:schemeClr val="tx2"/>
                </a:solidFill>
              </a:rPr>
              <a:t> of the training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i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25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800"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57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686800" cy="4781843"/>
          </a:xfrm>
        </p:spPr>
        <p:txBody>
          <a:bodyPr/>
          <a:lstStyle>
            <a:lvl1pPr marL="284163" indent="-2841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1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2"/>
            <a:r>
              <a:rPr lang="en-US" dirty="0" smtClean="0"/>
              <a:t>You may need more than one slide for each topic. To add a slide, click New Slide on the Insert menu, or press CTRL+M and add a suitable slide depending upon the content.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76201"/>
            <a:ext cx="7658100" cy="7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51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05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87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457200" cy="2539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0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97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7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Interest: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Do something to spark the interest of the learners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Examples: Activity, quote, riddle,</a:t>
            </a:r>
            <a:r>
              <a:rPr lang="en-US" sz="1800" baseline="0" dirty="0" smtClean="0">
                <a:solidFill>
                  <a:schemeClr val="tx2"/>
                </a:solidFill>
              </a:rPr>
              <a:t> intriguing question, surprising statistic, video clip,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Use any slide formatting desired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 slide is not necessarily needed just do something to gain attention/interest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8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32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70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50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91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7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01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3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6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9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5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Terminal</a:t>
            </a:r>
            <a:r>
              <a:rPr lang="en-US" sz="1800" b="1" baseline="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SMART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Include goal, condition, and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Terminal objective</a:t>
            </a:r>
            <a:r>
              <a:rPr lang="en-US" sz="1800" baseline="0" dirty="0" smtClean="0">
                <a:solidFill>
                  <a:schemeClr val="tx2"/>
                </a:solidFill>
              </a:rPr>
              <a:t> is the overarching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Each module will have a separate enabling objective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84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1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87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8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60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3869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7728-9084-4ECC-BC4F-0DD1CA5FE16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12E74-3777-4D3D-8104-4F7BCB3A2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4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18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18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1800" b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60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18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11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Each 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212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Dark background slides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514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Activities: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Use a consistent look and feel for activities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Dark blue color option is not required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Use any color but be consistent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6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20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6"/>
    </p:custDataLst>
    <p:extLst>
      <p:ext uri="{BB962C8B-B14F-4D97-AF65-F5344CB8AC3E}">
        <p14:creationId xmlns:p14="http://schemas.microsoft.com/office/powerpoint/2010/main" val="7568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0692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7" r:id="rId20"/>
    <p:sldLayoutId id="2147483778" r:id="rId21"/>
    <p:sldLayoutId id="2147483779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Word_Document1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7739" y="2819400"/>
            <a:ext cx="8284633" cy="523220"/>
          </a:xfrm>
        </p:spPr>
        <p:txBody>
          <a:bodyPr/>
          <a:lstStyle/>
          <a:p>
            <a:r>
              <a:rPr lang="en-US" sz="2800" dirty="0" smtClean="0"/>
              <a:t>ANSI SQL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Solutions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cs typeface="Arial" pitchFamily="34" charset="0"/>
              </a:rPr>
              <a:t>Solution #5:</a:t>
            </a:r>
          </a:p>
          <a:p>
            <a:pPr marL="288925" indent="619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COURSE_CODE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288925" indent="619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COURSE_FEES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288925" indent="619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BASE_FEES&gt;200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rgbClr val="BC8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 pitchFamily="34" charset="0"/>
              </a:rPr>
              <a:t>Solution #6: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STUDENT_ID,FIRST_NAME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STUDENT_INFO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FIRST_NAME</a:t>
            </a:r>
            <a:r>
              <a:rPr lang="en-US" sz="2000" dirty="0">
                <a:cs typeface="Arial" pitchFamily="34" charset="0"/>
              </a:rPr>
              <a:t>!=</a:t>
            </a:r>
            <a:r>
              <a:rPr lang="en-US" sz="2000" b="1" dirty="0">
                <a:solidFill>
                  <a:srgbClr val="BC8F00"/>
                </a:solidFill>
              </a:rPr>
              <a:t>LAST_NAME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BC8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 pitchFamily="34" charset="0"/>
              </a:rPr>
              <a:t>Solution #7: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COURSE_CODE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COURSE_FEES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BASE_FEES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BETWEEN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cs typeface="Arial" pitchFamily="34" charset="0"/>
              </a:rPr>
              <a:t>100</a:t>
            </a:r>
            <a:r>
              <a:rPr lang="en-US" sz="2000" b="1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AND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cs typeface="Arial" pitchFamily="34" charset="0"/>
              </a:rPr>
              <a:t>3000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10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Solutions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sz="2900" dirty="0">
                <a:cs typeface="Arial" pitchFamily="34" charset="0"/>
              </a:rPr>
              <a:t>Solution #8: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900" b="1" dirty="0">
                <a:solidFill>
                  <a:srgbClr val="BC8F00"/>
                </a:solidFill>
              </a:rPr>
              <a:t>STUDENT_ID,FIRST_NAME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900" b="1" dirty="0">
                <a:solidFill>
                  <a:srgbClr val="BC8F00"/>
                </a:solidFill>
              </a:rPr>
              <a:t>STUDENT_INFO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900" b="1" dirty="0">
                <a:solidFill>
                  <a:srgbClr val="BC8F00"/>
                </a:solidFill>
              </a:rPr>
              <a:t>FIRST_NAME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LIKE </a:t>
            </a:r>
            <a:r>
              <a:rPr lang="en-US" sz="2900" b="1" dirty="0">
                <a:solidFill>
                  <a:srgbClr val="BC8F00"/>
                </a:solidFill>
              </a:rPr>
              <a:t>'A%</a:t>
            </a:r>
            <a:r>
              <a:rPr lang="en-US" sz="2900" dirty="0">
                <a:solidFill>
                  <a:srgbClr val="2D9F01"/>
                </a:solidFill>
                <a:cs typeface="Arial" pitchFamily="34" charset="0"/>
              </a:rPr>
              <a:t>‘</a:t>
            </a:r>
          </a:p>
          <a:p>
            <a:pPr algn="just">
              <a:spcBef>
                <a:spcPts val="0"/>
              </a:spcBef>
            </a:pPr>
            <a:endParaRPr lang="en-US" sz="2900" dirty="0">
              <a:solidFill>
                <a:srgbClr val="2D9F01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900" dirty="0">
                <a:cs typeface="Arial" pitchFamily="34" charset="0"/>
              </a:rPr>
              <a:t>Solution #9: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900" b="1" dirty="0" smtClean="0">
                <a:solidFill>
                  <a:srgbClr val="BC8F00"/>
                </a:solidFill>
              </a:rPr>
              <a:t>STUDENT_ID,FIRST_NAME</a:t>
            </a:r>
            <a:r>
              <a:rPr lang="en-US" sz="29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9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900" b="1" dirty="0">
                <a:solidFill>
                  <a:srgbClr val="BC8F00"/>
                </a:solidFill>
              </a:rPr>
              <a:t>STUDENT_INFO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900" b="1" dirty="0">
                <a:solidFill>
                  <a:srgbClr val="BC8F00"/>
                </a:solidFill>
              </a:rPr>
              <a:t>FIRST_NAME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LIKE</a:t>
            </a:r>
            <a:r>
              <a:rPr lang="en-US" sz="2900" b="1" dirty="0">
                <a:solidFill>
                  <a:srgbClr val="BC8F00"/>
                </a:solidFill>
              </a:rPr>
              <a:t> '%O%‘</a:t>
            </a:r>
          </a:p>
          <a:p>
            <a:pPr algn="just">
              <a:spcBef>
                <a:spcPts val="0"/>
              </a:spcBef>
            </a:pPr>
            <a:endParaRPr lang="en-US" sz="2900" b="1" dirty="0">
              <a:solidFill>
                <a:srgbClr val="BC8F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900" dirty="0">
                <a:cs typeface="Arial" pitchFamily="34" charset="0"/>
              </a:rPr>
              <a:t>Solution #10: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900" b="1" dirty="0" err="1">
                <a:solidFill>
                  <a:srgbClr val="BC8F00"/>
                </a:solidFill>
              </a:rPr>
              <a:t>course_name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900" b="1" dirty="0">
                <a:solidFill>
                  <a:srgbClr val="BC8F00"/>
                </a:solidFill>
              </a:rPr>
              <a:t>COURSE_INFO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900" b="1" dirty="0">
                <a:solidFill>
                  <a:srgbClr val="BC8F00"/>
                </a:solidFill>
              </a:rPr>
              <a:t>COURSE_DESCRIPTION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IS NULL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70248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11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0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280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/>
          </a:p>
          <a:p>
            <a:endParaRPr lang="en-US" sz="2000" dirty="0" smtClean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534400" y="640766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457200" y="6242050"/>
            <a:ext cx="8686800" cy="60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79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 – Prerequisites</a:t>
            </a:r>
            <a:endParaRPr lang="en-US" sz="1800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97038"/>
            <a:ext cx="4038600" cy="4525962"/>
          </a:xfrm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Prerequisite </a:t>
            </a:r>
            <a:r>
              <a:rPr lang="en-US" sz="2000" dirty="0" smtClean="0">
                <a:solidFill>
                  <a:schemeClr val="bg2"/>
                </a:solidFill>
              </a:rPr>
              <a:t>1:</a:t>
            </a:r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Associates should ensure that the tables specified in the document </a:t>
            </a:r>
            <a:r>
              <a:rPr lang="en-US" sz="2000" dirty="0" smtClean="0">
                <a:solidFill>
                  <a:schemeClr val="bg2"/>
                </a:solidFill>
              </a:rPr>
              <a:t>are available </a:t>
            </a:r>
            <a:r>
              <a:rPr lang="en-US" sz="2000" dirty="0">
                <a:solidFill>
                  <a:schemeClr val="bg2"/>
                </a:solidFill>
              </a:rPr>
              <a:t>in the My SQL database, with each table followed by the employee ID. 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91550" y="6223664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5105400" y="1887538"/>
            <a:ext cx="4038600" cy="4525962"/>
          </a:xfrm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Pre-requisite </a:t>
            </a:r>
            <a:r>
              <a:rPr lang="en-US" sz="2000" dirty="0" smtClean="0">
                <a:solidFill>
                  <a:schemeClr val="bg2"/>
                </a:solidFill>
              </a:rPr>
              <a:t>2:</a:t>
            </a:r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Load the table with necessary data using the DML statements.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296" y="1179483"/>
            <a:ext cx="7905750" cy="40011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For the next exercise, let us have a look at the prerequisites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032515"/>
              </p:ext>
            </p:extLst>
          </p:nvPr>
        </p:nvGraphicFramePr>
        <p:xfrm>
          <a:off x="3167236" y="4161879"/>
          <a:ext cx="2072273" cy="193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7236" y="4161879"/>
                        <a:ext cx="2072273" cy="193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0" y="5029200"/>
            <a:ext cx="94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9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105"/>
            <a:ext cx="8389665" cy="607259"/>
          </a:xfrm>
        </p:spPr>
        <p:txBody>
          <a:bodyPr/>
          <a:lstStyle/>
          <a:p>
            <a:r>
              <a:rPr lang="en-US" sz="1800" b="0" dirty="0" smtClean="0">
                <a:latin typeface="+mn-lt"/>
              </a:rPr>
              <a:t>Lend a Hand – Case study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369" y="1769831"/>
            <a:ext cx="8382000" cy="4622800"/>
          </a:xfrm>
        </p:spPr>
        <p:txBody>
          <a:bodyPr/>
          <a:lstStyle/>
          <a:p>
            <a:pPr lvl="1"/>
            <a:r>
              <a:rPr lang="en-US" sz="2000" dirty="0"/>
              <a:t>Problem # 1:</a:t>
            </a:r>
          </a:p>
          <a:p>
            <a:pPr lvl="2"/>
            <a:r>
              <a:rPr lang="en-US" dirty="0"/>
              <a:t>Calculate the total fees (base fees + Special fees) for the all the courses and display the course code along with the total fees.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2:</a:t>
            </a:r>
          </a:p>
          <a:p>
            <a:pPr lvl="2" indent="-285750"/>
            <a:r>
              <a:rPr lang="en-US" dirty="0"/>
              <a:t>Calculate the discount fees for all the courses and display the course code and discount fees.</a:t>
            </a:r>
          </a:p>
          <a:p>
            <a:pPr lvl="2" indent="-285750"/>
            <a:r>
              <a:rPr lang="en-US" dirty="0"/>
              <a:t>Discount fees = discount* (base fees + Special fees)/100</a:t>
            </a:r>
          </a:p>
          <a:p>
            <a:pPr lvl="2" indent="-285750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094155"/>
            <a:ext cx="727710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Develop the queries for the problems stated below.</a:t>
            </a:r>
          </a:p>
        </p:txBody>
      </p:sp>
    </p:spTree>
    <p:extLst>
      <p:ext uri="{BB962C8B-B14F-4D97-AF65-F5344CB8AC3E}">
        <p14:creationId xmlns:p14="http://schemas.microsoft.com/office/powerpoint/2010/main" val="40986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Solutions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Solution #1:</a:t>
            </a:r>
          </a:p>
          <a:p>
            <a:pPr lvl="0"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COURSE_CODE, BASE_FEES+SPECIAL_FEES </a:t>
            </a:r>
          </a:p>
          <a:p>
            <a:pPr lvl="0"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TOTAL_FEES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COURSE_FEES </a:t>
            </a:r>
          </a:p>
          <a:p>
            <a:pPr lvl="0">
              <a:spcBef>
                <a:spcPts val="0"/>
              </a:spcBef>
            </a:pPr>
            <a:endParaRPr lang="en-US" sz="2000" b="1" dirty="0">
              <a:solidFill>
                <a:srgbClr val="BC8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Solution #2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COURSE_CODE,DISCOUNT*(BASE_FEES+SPECIAL_FEES)/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DISCOUNTFEES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COURSE_FEES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solidFill>
                  <a:schemeClr val="bg2"/>
                </a:solidFill>
                <a:latin typeface="+mn-lt"/>
              </a:rPr>
              <a:t>Lend a Hand</a:t>
            </a:r>
            <a:endParaRPr lang="en-US" sz="18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Problem </a:t>
            </a:r>
            <a:r>
              <a:rPr lang="en-US" sz="2000" dirty="0"/>
              <a:t># 3:</a:t>
            </a:r>
          </a:p>
          <a:p>
            <a:pPr lvl="2"/>
            <a:r>
              <a:rPr lang="en-US" dirty="0"/>
              <a:t>Display the names of all the courses, the course duration of which is greater than 10 and number of participants is less than 20.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courses_info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4:</a:t>
            </a:r>
          </a:p>
          <a:p>
            <a:pPr lvl="2"/>
            <a:r>
              <a:rPr lang="en-US" dirty="0"/>
              <a:t>Display the course code whose base fees are greater than 100 or special fees are less than 1000. 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570248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85800" y="1379886"/>
            <a:ext cx="72771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Develop the queries for the problems stated below.</a:t>
            </a:r>
          </a:p>
        </p:txBody>
      </p:sp>
    </p:spTree>
    <p:extLst>
      <p:ext uri="{BB962C8B-B14F-4D97-AF65-F5344CB8AC3E}">
        <p14:creationId xmlns:p14="http://schemas.microsoft.com/office/powerpoint/2010/main" val="42911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Solutions</a:t>
            </a:r>
            <a:endParaRPr lang="en-US" sz="18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350838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</a:t>
            </a:r>
            <a:r>
              <a:rPr lang="en-US" sz="2000" dirty="0">
                <a:cs typeface="Arial" pitchFamily="34" charset="0"/>
              </a:rPr>
              <a:t>#3: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ELECT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course_duration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 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rgbClr val="FFC000"/>
              </a:solidFill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	Solution </a:t>
            </a:r>
            <a:r>
              <a:rPr lang="en-US" sz="2000" dirty="0">
                <a:cs typeface="Arial" pitchFamily="34" charset="0"/>
              </a:rPr>
              <a:t>#4: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course_duration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00052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120650" lvl="2" indent="0">
              <a:buNone/>
            </a:pPr>
            <a:r>
              <a:rPr lang="en-US" dirty="0"/>
              <a:t>Problem # 5: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all the courses whose base fee &gt; 200.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marL="1587" lvl="1" indent="0">
              <a:buNone/>
            </a:pPr>
            <a:r>
              <a:rPr lang="en-US" sz="2000" dirty="0"/>
              <a:t>Problem # 6: </a:t>
            </a:r>
          </a:p>
          <a:p>
            <a:pPr lvl="2"/>
            <a:r>
              <a:rPr lang="en-US" dirty="0"/>
              <a:t>Display the students’ ID, first name whose first name is different from their last name.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student_info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marL="1587" lvl="1" indent="0">
              <a:buNone/>
            </a:pPr>
            <a:r>
              <a:rPr lang="en-US" sz="2000" dirty="0"/>
              <a:t>Problem # 7:</a:t>
            </a:r>
          </a:p>
          <a:p>
            <a:pPr lvl="2"/>
            <a:r>
              <a:rPr lang="en-US" dirty="0"/>
              <a:t>Select all the courses whose base fee is in the range 100 and 3000.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8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947188"/>
            <a:ext cx="72771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Develop the queries for the problems stated below.</a:t>
            </a:r>
          </a:p>
        </p:txBody>
      </p:sp>
    </p:spTree>
    <p:extLst>
      <p:ext uri="{BB962C8B-B14F-4D97-AF65-F5344CB8AC3E}">
        <p14:creationId xmlns:p14="http://schemas.microsoft.com/office/powerpoint/2010/main" val="38051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Lend a </a:t>
            </a:r>
            <a:r>
              <a:rPr lang="en-US" sz="1800" b="0" dirty="0" smtClean="0">
                <a:latin typeface="+mn-lt"/>
              </a:rPr>
              <a:t>Hand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/>
              <a:t>Problem # 8:</a:t>
            </a:r>
          </a:p>
          <a:p>
            <a:pPr lvl="2"/>
            <a:r>
              <a:rPr lang="en-US" dirty="0"/>
              <a:t>Display the students ID, and first name, whose first name starts with ‘A’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student_info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9:</a:t>
            </a:r>
          </a:p>
          <a:p>
            <a:pPr lvl="2"/>
            <a:r>
              <a:rPr lang="en-US" dirty="0"/>
              <a:t>Display the students ID, first name whose first name has a character ‘o’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student_info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10:</a:t>
            </a:r>
          </a:p>
          <a:p>
            <a:pPr lvl="2"/>
            <a:r>
              <a:rPr lang="en-US" dirty="0"/>
              <a:t>Display the names of all the courses where the course description is Null.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courses_info</a:t>
            </a:r>
            <a:r>
              <a:rPr lang="en-US" dirty="0"/>
              <a:t> table for this.]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9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0B605D-ED3D-4968-B66A-E72C4761B385}"/>
</file>

<file path=customXml/itemProps2.xml><?xml version="1.0" encoding="utf-8"?>
<ds:datastoreItem xmlns:ds="http://schemas.openxmlformats.org/officeDocument/2006/customXml" ds:itemID="{A7C481EB-8F30-4DBE-97E4-C47F16554C60}"/>
</file>

<file path=customXml/itemProps3.xml><?xml version="1.0" encoding="utf-8"?>
<ds:datastoreItem xmlns:ds="http://schemas.openxmlformats.org/officeDocument/2006/customXml" ds:itemID="{4587111D-7DFB-442C-9FE3-44380E208E2D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26059</TotalTime>
  <Words>694</Words>
  <Application>Microsoft Office PowerPoint</Application>
  <PresentationFormat>On-screen Show (4:3)</PresentationFormat>
  <Paragraphs>140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Narrow</vt:lpstr>
      <vt:lpstr>Arial Rounded MT Bold</vt:lpstr>
      <vt:lpstr>Broadway</vt:lpstr>
      <vt:lpstr>Calibri</vt:lpstr>
      <vt:lpstr>Courier New</vt:lpstr>
      <vt:lpstr>Verdana</vt:lpstr>
      <vt:lpstr>Academy LCD Compliant Template</vt:lpstr>
      <vt:lpstr>1_Academy LCD Compliant Template</vt:lpstr>
      <vt:lpstr>Microsoft Word Document</vt:lpstr>
      <vt:lpstr>PowerPoint Presentation</vt:lpstr>
      <vt:lpstr>Activity</vt:lpstr>
      <vt:lpstr>Lend a Hand – Prerequisites</vt:lpstr>
      <vt:lpstr>Lend a Hand – Case study</vt:lpstr>
      <vt:lpstr>Solutions</vt:lpstr>
      <vt:lpstr>Lend a Hand</vt:lpstr>
      <vt:lpstr>Solutions</vt:lpstr>
      <vt:lpstr>Lend a Hand</vt:lpstr>
      <vt:lpstr>Lend a Hand</vt:lpstr>
      <vt:lpstr>Solutions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ANSI_SQL_Operators</dc:title>
  <dc:creator>AssetDevelopmentTeam@cognizant.com</dc:creator>
  <cp:lastModifiedBy>S Gavade, Sheetal (Cognizant)</cp:lastModifiedBy>
  <cp:revision>779</cp:revision>
  <dcterms:created xsi:type="dcterms:W3CDTF">2011-06-15T11:24:59Z</dcterms:created>
  <dcterms:modified xsi:type="dcterms:W3CDTF">2018-08-24T09:36:42Z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