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 id="2147483756" r:id="rId5"/>
  </p:sldMasterIdLst>
  <p:notesMasterIdLst>
    <p:notesMasterId r:id="rId43"/>
  </p:notesMasterIdLst>
  <p:handoutMasterIdLst>
    <p:handoutMasterId r:id="rId44"/>
  </p:handoutMasterIdLst>
  <p:sldIdLst>
    <p:sldId id="257" r:id="rId6"/>
    <p:sldId id="508" r:id="rId7"/>
    <p:sldId id="509" r:id="rId8"/>
    <p:sldId id="521" r:id="rId9"/>
    <p:sldId id="454" r:id="rId10"/>
    <p:sldId id="510" r:id="rId11"/>
    <p:sldId id="522" r:id="rId12"/>
    <p:sldId id="456" r:id="rId13"/>
    <p:sldId id="457" r:id="rId14"/>
    <p:sldId id="523" r:id="rId15"/>
    <p:sldId id="459" r:id="rId16"/>
    <p:sldId id="461" r:id="rId17"/>
    <p:sldId id="462" r:id="rId18"/>
    <p:sldId id="463" r:id="rId19"/>
    <p:sldId id="464" r:id="rId20"/>
    <p:sldId id="524" r:id="rId21"/>
    <p:sldId id="468" r:id="rId22"/>
    <p:sldId id="511" r:id="rId23"/>
    <p:sldId id="525" r:id="rId24"/>
    <p:sldId id="471" r:id="rId25"/>
    <p:sldId id="512" r:id="rId26"/>
    <p:sldId id="472" r:id="rId27"/>
    <p:sldId id="513" r:id="rId28"/>
    <p:sldId id="473" r:id="rId29"/>
    <p:sldId id="514" r:id="rId30"/>
    <p:sldId id="474" r:id="rId31"/>
    <p:sldId id="515" r:id="rId32"/>
    <p:sldId id="475" r:id="rId33"/>
    <p:sldId id="517" r:id="rId34"/>
    <p:sldId id="476" r:id="rId35"/>
    <p:sldId id="518" r:id="rId36"/>
    <p:sldId id="520" r:id="rId37"/>
    <p:sldId id="519" r:id="rId38"/>
    <p:sldId id="499" r:id="rId39"/>
    <p:sldId id="503" r:id="rId40"/>
    <p:sldId id="411" r:id="rId41"/>
    <p:sldId id="41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6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008080"/>
    <a:srgbClr val="663300"/>
    <a:srgbClr val="320019"/>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4" autoAdjust="0"/>
    <p:restoredTop sz="82944" autoAdjust="0"/>
  </p:normalViewPr>
  <p:slideViewPr>
    <p:cSldViewPr>
      <p:cViewPr varScale="1">
        <p:scale>
          <a:sx n="62" d="100"/>
          <a:sy n="62" d="100"/>
        </p:scale>
        <p:origin x="14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715675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2429879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290436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36648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36391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4538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96482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358014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47689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547068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2031128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32</a:t>
            </a:fld>
            <a:endParaRPr lang="en-US" altLang="en-US" dirty="0"/>
          </a:p>
        </p:txBody>
      </p:sp>
    </p:spTree>
    <p:extLst>
      <p:ext uri="{BB962C8B-B14F-4D97-AF65-F5344CB8AC3E}">
        <p14:creationId xmlns:p14="http://schemas.microsoft.com/office/powerpoint/2010/main" val="367061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(Contd.)</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smtClean="0"/>
          </a:p>
          <a:p>
            <a:pPr fontAlgn="base">
              <a:lnSpc>
                <a:spcPct val="86000"/>
              </a:lnSpc>
              <a:spcBef>
                <a:spcPct val="0"/>
              </a:spcBef>
              <a:spcAft>
                <a:spcPct val="0"/>
              </a:spcAft>
              <a:buClr>
                <a:srgbClr val="000000"/>
              </a:buClr>
              <a:buSzPct val="100000"/>
            </a:pPr>
            <a:r>
              <a:rPr lang="en-US" b="1" dirty="0" smtClean="0">
                <a:solidFill>
                  <a:schemeClr val="tx1"/>
                </a:solidFill>
              </a:rPr>
              <a:t>Rule:</a:t>
            </a:r>
          </a:p>
          <a:p>
            <a:pPr fontAlgn="base">
              <a:lnSpc>
                <a:spcPct val="86000"/>
              </a:lnSpc>
              <a:spcBef>
                <a:spcPct val="0"/>
              </a:spcBef>
              <a:spcAft>
                <a:spcPct val="0"/>
              </a:spcAft>
              <a:buClr>
                <a:srgbClr val="000000"/>
              </a:buClr>
              <a:buSzPct val="100000"/>
            </a:pPr>
            <a:r>
              <a:rPr lang="en-US" b="1" dirty="0" smtClean="0">
                <a:solidFill>
                  <a:schemeClr val="tx1"/>
                </a:solidFill>
              </a:rPr>
              <a:t>If the value of any operand in a numeric value expression is null value, then the result of that numeric value expression is the null value.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040681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33</a:t>
            </a:fld>
            <a:endParaRPr lang="en-US" altLang="en-US" dirty="0"/>
          </a:p>
        </p:txBody>
      </p:sp>
    </p:spTree>
    <p:extLst>
      <p:ext uri="{BB962C8B-B14F-4D97-AF65-F5344CB8AC3E}">
        <p14:creationId xmlns:p14="http://schemas.microsoft.com/office/powerpoint/2010/main" val="4150104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213239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1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dirty="0" smtClean="0">
                <a:solidFill>
                  <a:schemeClr val="tx1">
                    <a:lumMod val="75000"/>
                    <a:lumOff val="25000"/>
                  </a:schemeClr>
                </a:solidFill>
              </a:rPr>
              <a:t>The declared types of the corresponding fields of the two value </a:t>
            </a:r>
          </a:p>
          <a:p>
            <a:pPr fontAlgn="base">
              <a:lnSpc>
                <a:spcPct val="86000"/>
              </a:lnSpc>
              <a:spcBef>
                <a:spcPct val="0"/>
              </a:spcBef>
              <a:spcAft>
                <a:spcPct val="0"/>
              </a:spcAft>
              <a:buClr>
                <a:srgbClr val="000000"/>
              </a:buClr>
              <a:buSzPct val="100000"/>
            </a:pPr>
            <a:r>
              <a:rPr lang="en-US" dirty="0" err="1" smtClean="0">
                <a:solidFill>
                  <a:schemeClr val="tx1">
                    <a:lumMod val="75000"/>
                    <a:lumOff val="25000"/>
                  </a:schemeClr>
                </a:solidFill>
              </a:rPr>
              <a:t>predicands</a:t>
            </a:r>
            <a:r>
              <a:rPr lang="en-US" dirty="0" smtClean="0">
                <a:solidFill>
                  <a:schemeClr val="tx1">
                    <a:lumMod val="75000"/>
                    <a:lumOff val="25000"/>
                  </a:schemeClr>
                </a:solidFill>
              </a:rPr>
              <a:t> shall be comparable.</a:t>
            </a:r>
            <a:endParaRPr lang="en-US" sz="1100" dirty="0" smtClean="0">
              <a:solidFill>
                <a:schemeClr val="tx1">
                  <a:lumMod val="75000"/>
                  <a:lumOff val="25000"/>
                </a:schemeClr>
              </a:solidFill>
            </a:endParaRP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45053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6807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Operators </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Syntax</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between predicate  	[ NOT ] BETWEEN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 </a:t>
            </a:r>
          </a:p>
          <a:p>
            <a:pPr rtl="0" eaLnBrk="1" fontAlgn="t" latinLnBrk="0" hangingPunct="1"/>
            <a:r>
              <a:rPr lang="en-US" sz="1200" b="0" i="0" u="none" strike="noStrike" kern="1200" dirty="0" smtClean="0">
                <a:solidFill>
                  <a:schemeClr val="tx1"/>
                </a:solidFill>
                <a:effectLst/>
                <a:latin typeface="+mn-lt"/>
                <a:ea typeface="+mn-ea"/>
                <a:cs typeface="+mn-cs"/>
              </a:rPr>
              <a:t>		AND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a:t>
            </a:r>
          </a:p>
          <a:p>
            <a:pPr rtl="0" eaLnBrk="1" fontAlgn="auto" latinLnBrk="0" hangingPunct="1"/>
            <a:r>
              <a:rPr lang="en-US" sz="1200" b="0" i="0" u="none" strike="noStrike" kern="1200" dirty="0" smtClean="0">
                <a:solidFill>
                  <a:schemeClr val="tx1"/>
                </a:solidFill>
                <a:effectLst/>
                <a:latin typeface="+mn-lt"/>
                <a:ea typeface="+mn-ea"/>
                <a:cs typeface="+mn-cs"/>
              </a:rPr>
              <a:t>in predicate 		[ NOT ] IN &lt;in predicate value&gt;</a:t>
            </a:r>
          </a:p>
          <a:p>
            <a:pPr rtl="0" eaLnBrk="1" fontAlgn="auto" latinLnBrk="0" hangingPunct="1"/>
            <a:r>
              <a:rPr lang="en-US" sz="1200" b="0" i="0" u="none" strike="noStrike" kern="1200" dirty="0" smtClean="0">
                <a:solidFill>
                  <a:schemeClr val="tx1"/>
                </a:solidFill>
                <a:effectLst/>
                <a:latin typeface="+mn-lt"/>
                <a:ea typeface="+mn-ea"/>
                <a:cs typeface="+mn-cs"/>
              </a:rPr>
              <a:t>character like predicate	[ NOT ] LIKE &lt;character pattern&gt; </a:t>
            </a:r>
          </a:p>
          <a:p>
            <a:pPr rtl="0" eaLnBrk="1" fontAlgn="t" latinLnBrk="0" hangingPunct="1"/>
            <a:r>
              <a:rPr lang="en-US" sz="1200" b="0" i="0" u="none" strike="noStrike" kern="1200" dirty="0" smtClean="0">
                <a:solidFill>
                  <a:schemeClr val="tx1"/>
                </a:solidFill>
                <a:effectLst/>
                <a:latin typeface="+mn-lt"/>
                <a:ea typeface="+mn-ea"/>
                <a:cs typeface="+mn-cs"/>
              </a:rPr>
              <a:t>		[ ESCAPE &lt;escape character&gt; ]</a:t>
            </a:r>
          </a:p>
          <a:p>
            <a:pPr rtl="0" eaLnBrk="1" fontAlgn="auto" latinLnBrk="0" hangingPunct="1"/>
            <a:r>
              <a:rPr lang="en-US" sz="1200" b="0" i="0" u="none" strike="noStrike" kern="1200" dirty="0" smtClean="0">
                <a:solidFill>
                  <a:schemeClr val="tx1"/>
                </a:solidFill>
                <a:effectLst/>
                <a:latin typeface="+mn-lt"/>
                <a:ea typeface="+mn-ea"/>
                <a:cs typeface="+mn-cs"/>
              </a:rPr>
              <a:t>null predicate 		IS [ NOT ] NULL</a:t>
            </a:r>
          </a:p>
          <a:p>
            <a:pPr rtl="0" eaLnBrk="1" fontAlgn="auto" latinLnBrk="0" hangingPunct="1"/>
            <a:r>
              <a:rPr lang="en-US" sz="1200" b="0" i="0" u="none" strike="noStrike" kern="1200" dirty="0" smtClean="0">
                <a:solidFill>
                  <a:schemeClr val="tx1"/>
                </a:solidFill>
                <a:effectLst/>
                <a:latin typeface="+mn-lt"/>
                <a:ea typeface="+mn-ea"/>
                <a:cs typeface="+mn-cs"/>
              </a:rPr>
              <a:t>exists predicate	EXISTS &lt;table sub query&gt;</a:t>
            </a:r>
          </a:p>
          <a:p>
            <a:pPr rtl="0" eaLnBrk="1" fontAlgn="auto" latinLnBrk="0" hangingPunct="1"/>
            <a:r>
              <a:rPr lang="en-US" sz="1200" b="0" i="0" u="none" strike="noStrike" kern="1200" dirty="0" smtClean="0">
                <a:solidFill>
                  <a:schemeClr val="tx1"/>
                </a:solidFill>
                <a:effectLst/>
                <a:latin typeface="+mn-lt"/>
                <a:ea typeface="+mn-ea"/>
                <a:cs typeface="+mn-cs"/>
              </a:rPr>
              <a:t>quantifier		 &lt;all&gt;| &lt;some&gt;</a:t>
            </a:r>
          </a:p>
          <a:p>
            <a:pPr rtl="0" eaLnBrk="1" fontAlgn="auto" latinLnBrk="0" hangingPunct="1"/>
            <a:r>
              <a:rPr lang="en-US" sz="1200" b="0" i="0" u="none" strike="noStrike" kern="1200" dirty="0" smtClean="0">
                <a:solidFill>
                  <a:schemeClr val="tx1"/>
                </a:solidFill>
                <a:effectLst/>
                <a:latin typeface="+mn-lt"/>
                <a:ea typeface="+mn-ea"/>
                <a:cs typeface="+mn-cs"/>
              </a:rPr>
              <a:t>all		ALL</a:t>
            </a:r>
          </a:p>
          <a:p>
            <a:pPr rtl="0" eaLnBrk="1" fontAlgn="auto" latinLnBrk="0" hangingPunct="1"/>
            <a:r>
              <a:rPr lang="en-US" sz="1200" b="0" i="0" u="none" strike="noStrike" kern="1200" dirty="0" smtClean="0">
                <a:solidFill>
                  <a:schemeClr val="tx1"/>
                </a:solidFill>
                <a:effectLst/>
                <a:latin typeface="+mn-lt"/>
                <a:ea typeface="+mn-ea"/>
                <a:cs typeface="+mn-cs"/>
              </a:rPr>
              <a:t> some		SOME| ANY</a:t>
            </a:r>
          </a:p>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6772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497052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r>
              <a:rPr lang="en-US" sz="1100" b="0" u="none" dirty="0" smtClean="0"/>
              <a:t>String are not case sensitive in MYSQL</a:t>
            </a:r>
          </a:p>
          <a:p>
            <a:pPr defTabSz="864931" eaLnBrk="0" fontAlgn="base" hangingPunct="0">
              <a:spcBef>
                <a:spcPct val="30000"/>
              </a:spcBef>
              <a:spcAft>
                <a:spcPct val="0"/>
              </a:spcAft>
              <a:defRPr/>
            </a:pPr>
            <a:endParaRPr lang="en-US" sz="1100" b="0" u="none" dirty="0" smtClean="0"/>
          </a:p>
          <a:p>
            <a:pPr rtl="0" eaLnBrk="1" fontAlgn="auto" latinLnBrk="0" hangingPunct="1"/>
            <a:r>
              <a:rPr lang="en-US" sz="1200" b="1" i="0" u="none" strike="noStrike" kern="1200" dirty="0" smtClean="0">
                <a:solidFill>
                  <a:schemeClr val="tx1"/>
                </a:solidFill>
                <a:effectLst/>
                <a:latin typeface="+mn-lt"/>
                <a:ea typeface="+mn-ea"/>
                <a:cs typeface="+mn-cs"/>
              </a:rPr>
              <a:t>LIKE</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/NOT LIKE</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The LIKE operator is used for wild card matching.</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_ is used for single character.</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FROM Customers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WHERE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LIKE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Gift_‘;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customers whose name starts with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 and</a:t>
            </a:r>
            <a:r>
              <a:rPr lang="en-US" sz="1200" b="1" i="0" u="none" strike="noStrike" kern="1200" baseline="0" dirty="0" smtClean="0">
                <a:solidFill>
                  <a:schemeClr val="tx1"/>
                </a:solidFill>
                <a:effectLst/>
                <a:latin typeface="+mn-lt"/>
                <a:ea typeface="+mn-ea"/>
                <a:cs typeface="+mn-cs"/>
              </a:rPr>
              <a:t> ends with one character after it.</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239544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435029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8165609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Recaps</a:t>
            </a:r>
            <a:r>
              <a:rPr lang="en-US" sz="1800" b="1" baseline="0" dirty="0" smtClean="0">
                <a:solidFill>
                  <a:schemeClr val="tx2"/>
                </a:solidFill>
              </a:rPr>
              <a:t> or Reviews: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Towards the end of each module before the check on learning, do a quick recap</a:t>
            </a:r>
            <a:r>
              <a:rPr lang="en-US" sz="1800" b="0" baseline="0" dirty="0" smtClean="0">
                <a:solidFill>
                  <a:schemeClr val="tx2"/>
                </a:solidFill>
              </a:rPr>
              <a:t> or review of key concepts</a:t>
            </a:r>
          </a:p>
          <a:p>
            <a:pPr marL="285750" lvl="0" indent="-285750">
              <a:buFont typeface="Arial" panose="020B0604020202020204" pitchFamily="34" charset="0"/>
              <a:buChar char="•"/>
            </a:pPr>
            <a:r>
              <a:rPr lang="en-US" sz="1800" b="0" baseline="0" dirty="0" smtClean="0">
                <a:solidFill>
                  <a:schemeClr val="tx2"/>
                </a:solidFill>
              </a:rPr>
              <a:t>Recaps help determine if participants are prepared sufficiently for the check on learning</a:t>
            </a:r>
          </a:p>
          <a:p>
            <a:pPr marL="285750" lvl="0" indent="-285750">
              <a:buFont typeface="Arial" panose="020B0604020202020204" pitchFamily="34" charset="0"/>
              <a:buChar char="•"/>
            </a:pPr>
            <a:r>
              <a:rPr lang="en-US" sz="1800" b="0" baseline="0" dirty="0" smtClean="0">
                <a:solidFill>
                  <a:schemeClr val="tx2"/>
                </a:solidFill>
              </a:rPr>
              <a:t>Allow time for questions</a:t>
            </a: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9663478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6041882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4535429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Each terminal and enabling objective must have a</a:t>
            </a:r>
            <a:r>
              <a:rPr lang="en-US" sz="1800" b="0" baseline="0" dirty="0" smtClean="0">
                <a:solidFill>
                  <a:schemeClr val="tx2"/>
                </a:solidFill>
              </a:rPr>
              <a:t> check on learning</a:t>
            </a:r>
          </a:p>
          <a:p>
            <a:pPr marL="285750" lvl="0" indent="-285750">
              <a:buFont typeface="Arial" panose="020B0604020202020204" pitchFamily="34" charset="0"/>
              <a:buChar char="•"/>
            </a:pPr>
            <a:r>
              <a:rPr lang="en-US" sz="1800" b="0" baseline="0" dirty="0" smtClean="0">
                <a:solidFill>
                  <a:schemeClr val="tx2"/>
                </a:solidFill>
              </a:rPr>
              <a:t>Each check must align 100% with the objective statement (the check is the objective)</a:t>
            </a:r>
          </a:p>
          <a:p>
            <a:pPr marL="285750" lvl="0" indent="-285750">
              <a:buFont typeface="Arial" panose="020B0604020202020204" pitchFamily="34" charset="0"/>
              <a:buChar char="•"/>
            </a:pPr>
            <a:r>
              <a:rPr lang="en-US" sz="1800" b="0" i="1" baseline="0" dirty="0" smtClean="0">
                <a:solidFill>
                  <a:schemeClr val="tx2"/>
                </a:solidFill>
              </a:rPr>
              <a:t>Practice</a:t>
            </a:r>
            <a:r>
              <a:rPr lang="en-US" sz="1800" b="0" baseline="0" dirty="0" smtClean="0">
                <a:solidFill>
                  <a:schemeClr val="tx2"/>
                </a:solidFill>
              </a:rPr>
              <a:t> checks in the </a:t>
            </a:r>
            <a:r>
              <a:rPr lang="en-US" sz="1800" b="1" baseline="0" dirty="0" smtClean="0">
                <a:solidFill>
                  <a:schemeClr val="tx2"/>
                </a:solidFill>
              </a:rPr>
              <a:t>B</a:t>
            </a:r>
            <a:r>
              <a:rPr lang="en-US" sz="1800" b="0" baseline="0" dirty="0" smtClean="0">
                <a:solidFill>
                  <a:schemeClr val="tx2"/>
                </a:solidFill>
              </a:rPr>
              <a:t>ody may be completed in groups, pairs or independently</a:t>
            </a:r>
          </a:p>
          <a:p>
            <a:pPr marL="285750" lvl="0" indent="-285750">
              <a:buFont typeface="Arial" panose="020B0604020202020204" pitchFamily="34" charset="0"/>
              <a:buChar char="•"/>
            </a:pPr>
            <a:r>
              <a:rPr lang="en-US" sz="1800" b="0" i="1" baseline="0" dirty="0" smtClean="0">
                <a:solidFill>
                  <a:schemeClr val="tx2"/>
                </a:solidFill>
              </a:rPr>
              <a:t>Final </a:t>
            </a:r>
            <a:r>
              <a:rPr lang="en-US" sz="1800" b="0" baseline="0" dirty="0" smtClean="0">
                <a:solidFill>
                  <a:schemeClr val="tx2"/>
                </a:solidFill>
              </a:rPr>
              <a:t>checks in the </a:t>
            </a:r>
            <a:r>
              <a:rPr lang="en-US" sz="1800" b="1" baseline="0" dirty="0" smtClean="0">
                <a:solidFill>
                  <a:schemeClr val="tx2"/>
                </a:solidFill>
              </a:rPr>
              <a:t>C</a:t>
            </a:r>
            <a:r>
              <a:rPr lang="en-US" sz="1800" b="0" baseline="0" dirty="0" smtClean="0">
                <a:solidFill>
                  <a:schemeClr val="tx2"/>
                </a:solidFill>
              </a:rPr>
              <a:t>heck must be completed independently</a:t>
            </a:r>
          </a:p>
          <a:p>
            <a:pPr marL="285750" lvl="0" indent="-285750">
              <a:buFont typeface="Arial" panose="020B0604020202020204" pitchFamily="34" charset="0"/>
              <a:buChar char="•"/>
            </a:pPr>
            <a:r>
              <a:rPr lang="en-US" sz="1800" b="0" baseline="0" dirty="0" smtClean="0">
                <a:solidFill>
                  <a:schemeClr val="tx2"/>
                </a:solidFill>
              </a:rPr>
              <a:t>Facilitator must confirm that each person completed </a:t>
            </a:r>
            <a:r>
              <a:rPr lang="en-US" sz="1800" b="0" i="1" baseline="0" dirty="0" smtClean="0">
                <a:solidFill>
                  <a:schemeClr val="tx2"/>
                </a:solidFill>
              </a:rPr>
              <a:t>final </a:t>
            </a:r>
            <a:r>
              <a:rPr lang="en-US" sz="1800" b="0" baseline="0" dirty="0" smtClean="0">
                <a:solidFill>
                  <a:schemeClr val="tx2"/>
                </a:solidFill>
              </a:rPr>
              <a:t>check</a:t>
            </a:r>
          </a:p>
          <a:p>
            <a:pPr marL="285750" lvl="0" indent="-285750">
              <a:buFont typeface="Arial" panose="020B0604020202020204" pitchFamily="34" charset="0"/>
              <a:buChar char="•"/>
            </a:pPr>
            <a:endParaRPr lang="en-US" sz="1800" b="0" baseline="0" dirty="0" smtClean="0">
              <a:solidFill>
                <a:schemeClr val="tx2"/>
              </a:solidFill>
            </a:endParaRP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4989407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baseline="0" dirty="0" smtClean="0">
                <a:solidFill>
                  <a:schemeClr val="tx2"/>
                </a:solidFill>
              </a:rPr>
              <a:t>During the C, restate the terminal objective</a:t>
            </a:r>
          </a:p>
          <a:p>
            <a:pPr marL="285750" lvl="0" indent="-285750">
              <a:buFont typeface="Arial" panose="020B0604020202020204" pitchFamily="34" charset="0"/>
              <a:buChar char="•"/>
            </a:pPr>
            <a:r>
              <a:rPr lang="en-US" sz="1800" b="0" baseline="0" dirty="0" smtClean="0">
                <a:solidFill>
                  <a:schemeClr val="tx2"/>
                </a:solidFill>
              </a:rPr>
              <a:t>Restating objective confirms that the learners achieved exactly what was stated at the beginning</a:t>
            </a: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1268607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Check on Learning</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endParaRPr lang="en-US" sz="1800" b="1" dirty="0" smtClean="0">
              <a:solidFill>
                <a:schemeClr val="tx2"/>
              </a:solidFill>
            </a:endParaRPr>
          </a:p>
          <a:p>
            <a:pPr marL="285750" lvl="0" indent="-285750">
              <a:buFont typeface="Arial" panose="020B0604020202020204" pitchFamily="34" charset="0"/>
              <a:buChar char="•"/>
            </a:pPr>
            <a:r>
              <a:rPr lang="en-US" sz="1800" b="0" baseline="0" dirty="0" smtClean="0">
                <a:solidFill>
                  <a:schemeClr val="tx2"/>
                </a:solidFill>
              </a:rPr>
              <a:t>During the C or course wrap up, ask learner-centered questions about the overall experience such as:</a:t>
            </a:r>
          </a:p>
          <a:p>
            <a:pPr marL="285750" lvl="0" indent="-285750">
              <a:buFont typeface="Arial" panose="020B0604020202020204" pitchFamily="34" charset="0"/>
              <a:buChar char="•"/>
            </a:pPr>
            <a:r>
              <a:rPr lang="en-US" sz="1800" b="0" baseline="0" dirty="0" smtClean="0">
                <a:solidFill>
                  <a:schemeClr val="tx2"/>
                </a:solidFill>
              </a:rPr>
              <a:t>“How will you apply what you have learned on the job?” </a:t>
            </a:r>
          </a:p>
          <a:p>
            <a:pPr marL="285750" lvl="0" indent="-285750">
              <a:buFont typeface="Arial" panose="020B0604020202020204" pitchFamily="34" charset="0"/>
              <a:buChar char="•"/>
            </a:pPr>
            <a:r>
              <a:rPr lang="en-US" sz="1800" b="0" baseline="0" dirty="0" smtClean="0">
                <a:solidFill>
                  <a:schemeClr val="tx2"/>
                </a:solidFill>
              </a:rPr>
              <a:t>“What are some of your key takeaways from this course?”</a:t>
            </a:r>
          </a:p>
          <a:p>
            <a:pPr marL="285750" lvl="0" indent="-285750">
              <a:buFont typeface="Arial" panose="020B0604020202020204" pitchFamily="34" charset="0"/>
              <a:buChar char="•"/>
            </a:pPr>
            <a:r>
              <a:rPr lang="en-US" sz="1800" b="0" baseline="0" dirty="0" smtClean="0">
                <a:solidFill>
                  <a:schemeClr val="tx2"/>
                </a:solidFill>
              </a:rPr>
              <a:t>“What are you going to do differently based on what you have learned?”</a:t>
            </a:r>
          </a:p>
          <a:p>
            <a:pPr marL="285750" lvl="0" indent="-285750">
              <a:buFont typeface="Arial" panose="020B0604020202020204" pitchFamily="34" charset="0"/>
              <a:buChar char="•"/>
            </a:pPr>
            <a:endParaRPr lang="en-US" sz="1800" b="0" baseline="0" dirty="0" smtClean="0">
              <a:solidFill>
                <a:schemeClr val="tx2"/>
              </a:solidFill>
            </a:endParaRPr>
          </a:p>
          <a:p>
            <a:pPr marL="0" lvl="0" indent="0">
              <a:buFont typeface="Arial" panose="020B0604020202020204" pitchFamily="34" charset="0"/>
              <a:buNone/>
            </a:pPr>
            <a:endParaRPr lang="en-US" sz="1800" b="0" baseline="0"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C</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1842838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061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955305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807252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0089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What,</a:t>
            </a:r>
            <a:r>
              <a:rPr lang="en-US" sz="1800" b="1" baseline="0" dirty="0" smtClean="0">
                <a:solidFill>
                  <a:schemeClr val="tx2"/>
                </a:solidFill>
              </a:rPr>
              <a:t> How and Duration:</a:t>
            </a:r>
          </a:p>
          <a:p>
            <a:pPr marL="0" lvl="0" indent="0">
              <a:buFont typeface="Arial" panose="020B0604020202020204" pitchFamily="34" charset="0"/>
              <a:buNone/>
            </a:pPr>
            <a:endParaRPr lang="en-US" sz="1800" baseline="0" dirty="0" smtClean="0">
              <a:solidFill>
                <a:schemeClr val="tx2"/>
              </a:solidFill>
            </a:endParaRPr>
          </a:p>
          <a:p>
            <a:pPr marL="285750" lvl="0" indent="-285750">
              <a:buFont typeface="Arial" panose="020B0604020202020204" pitchFamily="34" charset="0"/>
              <a:buChar char="•"/>
            </a:pPr>
            <a:r>
              <a:rPr lang="en-US" sz="1800" baseline="0" dirty="0" smtClean="0">
                <a:solidFill>
                  <a:schemeClr val="tx2"/>
                </a:solidFill>
              </a:rPr>
              <a:t>Introduce the topic with a brief explanation for the </a:t>
            </a:r>
            <a:r>
              <a:rPr lang="en-US" sz="1800" b="1" i="1" baseline="0" dirty="0" smtClean="0">
                <a:solidFill>
                  <a:schemeClr val="tx2"/>
                </a:solidFill>
              </a:rPr>
              <a:t>What</a:t>
            </a:r>
          </a:p>
          <a:p>
            <a:pPr marL="285750" lvl="0" indent="-285750">
              <a:buFont typeface="Arial" panose="020B0604020202020204" pitchFamily="34" charset="0"/>
              <a:buChar char="•"/>
            </a:pPr>
            <a:r>
              <a:rPr lang="en-US" sz="1800" i="0" baseline="0" dirty="0" smtClean="0">
                <a:solidFill>
                  <a:schemeClr val="tx2"/>
                </a:solidFill>
              </a:rPr>
              <a:t>Explain </a:t>
            </a:r>
            <a:r>
              <a:rPr lang="en-US" sz="1800" b="1" i="1" baseline="0" dirty="0" smtClean="0">
                <a:solidFill>
                  <a:schemeClr val="tx2"/>
                </a:solidFill>
              </a:rPr>
              <a:t>How</a:t>
            </a:r>
            <a:r>
              <a:rPr lang="en-US" sz="1800" i="0" baseline="0" dirty="0" smtClean="0">
                <a:solidFill>
                  <a:schemeClr val="tx2"/>
                </a:solidFill>
              </a:rPr>
              <a:t> you will cover the topic, for example: lecture, workbook activities, whiteboard exercises, assessments, group activities, demonstrations, videos, case studies, and so on</a:t>
            </a:r>
          </a:p>
          <a:p>
            <a:pPr marL="285750" lvl="0" indent="-285750">
              <a:buFont typeface="Arial" panose="020B0604020202020204" pitchFamily="34" charset="0"/>
              <a:buChar char="•"/>
            </a:pPr>
            <a:r>
              <a:rPr lang="en-US" sz="1800" i="0" baseline="0" dirty="0" smtClean="0">
                <a:solidFill>
                  <a:schemeClr val="tx2"/>
                </a:solidFill>
              </a:rPr>
              <a:t>State or display the </a:t>
            </a:r>
            <a:r>
              <a:rPr lang="en-US" sz="1800" b="1" i="1" baseline="0" dirty="0" smtClean="0">
                <a:solidFill>
                  <a:schemeClr val="tx2"/>
                </a:solidFill>
              </a:rPr>
              <a:t>Duration</a:t>
            </a:r>
            <a:r>
              <a:rPr lang="en-US" sz="1800" i="0" baseline="0" dirty="0" smtClean="0">
                <a:solidFill>
                  <a:schemeClr val="tx2"/>
                </a:solidFill>
              </a:rPr>
              <a:t> of the training</a:t>
            </a:r>
          </a:p>
          <a:p>
            <a:pPr marL="285750" lvl="0" indent="-285750">
              <a:buFont typeface="Arial" panose="020B0604020202020204" pitchFamily="34" charset="0"/>
              <a:buChar char="•"/>
            </a:pPr>
            <a:r>
              <a:rPr lang="en-US" sz="1800" i="0" baseline="0" dirty="0" smtClean="0">
                <a:solidFill>
                  <a:schemeClr val="tx2"/>
                </a:solidFill>
              </a:rPr>
              <a:t>Course title does NOT have to be the first slide, some start with the Interest generator</a:t>
            </a:r>
          </a:p>
          <a:p>
            <a:pPr marL="285750" lvl="0" indent="-285750">
              <a:buFont typeface="Arial" panose="020B0604020202020204" pitchFamily="34" charset="0"/>
              <a:buChar char="•"/>
            </a:pPr>
            <a:endParaRPr lang="en-US" sz="1800" i="0" baseline="0" dirty="0" smtClean="0">
              <a:solidFill>
                <a:schemeClr val="tx2"/>
              </a:solidFill>
            </a:endParaRPr>
          </a:p>
          <a:p>
            <a:pPr marL="0" lvl="0" indent="0">
              <a:buFont typeface="Arial" panose="020B0604020202020204" pitchFamily="34" charset="0"/>
              <a:buNone/>
            </a:pPr>
            <a:endParaRPr lang="en-US" sz="1800" dirty="0">
              <a:solidFill>
                <a:schemeClr val="tx2"/>
              </a:solidFill>
            </a:endParaRPr>
          </a:p>
        </p:txBody>
      </p:sp>
      <p:sp>
        <p:nvSpPr>
          <p:cNvPr id="10" name="Oval 9"/>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36262580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AE2D2-9D3C-421C-BD1D-B000666F6A0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85412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6595708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indent="-285750" algn="l" rtl="0" eaLnBrk="1" fontAlgn="base" hangingPunct="1">
              <a:lnSpc>
                <a:spcPct val="100000"/>
              </a:lnSpc>
              <a:spcBef>
                <a:spcPct val="20000"/>
              </a:spcBef>
              <a:spcAft>
                <a:spcPct val="0"/>
              </a:spcAft>
              <a:defRPr lang="en-US" sz="1800" kern="1200" dirty="0" smtClean="0">
                <a:solidFill>
                  <a:schemeClr val="tx1"/>
                </a:solidFill>
                <a:latin typeface="+mn-lt"/>
                <a:ea typeface="+mn-ea"/>
                <a:cs typeface="+mn-cs"/>
              </a:defRPr>
            </a:lvl3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223651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AE2D2-9D3C-421C-BD1D-B000666F6A0A}" type="slidenum">
              <a:rPr lang="en-US" smtClean="0"/>
              <a:t>‹#›</a:t>
            </a:fld>
            <a:endParaRPr lang="en-US"/>
          </a:p>
        </p:txBody>
      </p:sp>
    </p:spTree>
    <p:extLst>
      <p:ext uri="{BB962C8B-B14F-4D97-AF65-F5344CB8AC3E}">
        <p14:creationId xmlns:p14="http://schemas.microsoft.com/office/powerpoint/2010/main" val="460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7260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1200544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928789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457200" cy="253981"/>
          </a:xfrm>
          <a:prstGeom prst="rect">
            <a:avLst/>
          </a:prstGeom>
        </p:spPr>
        <p:txBody>
          <a:bodyPr/>
          <a:lstStyle>
            <a:lvl1pPr>
              <a:defRPr sz="1600"/>
            </a:lvl1pPr>
          </a:lstStyle>
          <a:p>
            <a:fld id="{67712E74-3777-4D3D-8104-4F7BCB3A24F6}" type="slidenum">
              <a:rPr lang="en-US" smtClean="0"/>
              <a:t>‹#›</a:t>
            </a:fld>
            <a:endParaRPr lang="en-US" dirty="0"/>
          </a:p>
        </p:txBody>
      </p:sp>
      <p:sp>
        <p:nvSpPr>
          <p:cNvPr id="4" name="Title 3"/>
          <p:cNvSpPr>
            <a:spLocks noGrp="1"/>
          </p:cNvSpPr>
          <p:nvPr>
            <p:ph type="title"/>
          </p:nvPr>
        </p:nvSpPr>
        <p:spPr>
          <a:xfrm>
            <a:off x="228600" y="152400"/>
            <a:ext cx="7886700" cy="1325563"/>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26850617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7119777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644763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Interest:</a:t>
            </a:r>
          </a:p>
          <a:p>
            <a:pPr marL="0" lvl="0" indent="0">
              <a:buFont typeface="Arial" panose="020B0604020202020204" pitchFamily="34" charset="0"/>
              <a:buNone/>
            </a:pPr>
            <a:endParaRPr lang="en-US" sz="1800"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Do something to spark the interest of the learners</a:t>
            </a:r>
          </a:p>
          <a:p>
            <a:pPr marL="285750" lvl="0" indent="-285750">
              <a:buFont typeface="Arial" panose="020B0604020202020204" pitchFamily="34" charset="0"/>
              <a:buChar char="•"/>
            </a:pPr>
            <a:r>
              <a:rPr lang="en-US" sz="1800" dirty="0" smtClean="0">
                <a:solidFill>
                  <a:schemeClr val="tx2"/>
                </a:solidFill>
              </a:rPr>
              <a:t>Examples: Activity, quote, riddle,</a:t>
            </a:r>
            <a:r>
              <a:rPr lang="en-US" sz="1800" baseline="0" dirty="0" smtClean="0">
                <a:solidFill>
                  <a:schemeClr val="tx2"/>
                </a:solidFill>
              </a:rPr>
              <a:t> intriguing question, surprising statistic, video clip, and so on</a:t>
            </a:r>
          </a:p>
          <a:p>
            <a:pPr marL="285750" lvl="0" indent="-285750">
              <a:buFont typeface="Arial" panose="020B0604020202020204" pitchFamily="34" charset="0"/>
              <a:buChar char="•"/>
            </a:pPr>
            <a:r>
              <a:rPr lang="en-US" sz="1800" baseline="0" dirty="0" smtClean="0">
                <a:solidFill>
                  <a:schemeClr val="tx2"/>
                </a:solidFill>
              </a:rPr>
              <a:t>Use any slide formatting desired</a:t>
            </a:r>
          </a:p>
          <a:p>
            <a:pPr marL="285750" lvl="0" indent="-285750">
              <a:buFont typeface="Arial" panose="020B0604020202020204" pitchFamily="34" charset="0"/>
              <a:buChar char="•"/>
            </a:pPr>
            <a:r>
              <a:rPr lang="en-US" sz="1800" b="0" baseline="0" dirty="0" smtClean="0">
                <a:solidFill>
                  <a:schemeClr val="tx2"/>
                </a:solidFill>
              </a:rPr>
              <a:t>A slide is not necessarily needed just do something to gain attention/interest</a:t>
            </a:r>
          </a:p>
          <a:p>
            <a:pPr marL="285750" lvl="0" indent="-285750">
              <a:buFont typeface="Arial" panose="020B0604020202020204" pitchFamily="34" charset="0"/>
              <a:buChar char="•"/>
            </a:pPr>
            <a:endParaRPr lang="en-US" sz="1800" dirty="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670828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4763258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130370420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6045064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50591636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62077745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85501610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6613967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2266175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9999661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536257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Terminal</a:t>
            </a:r>
            <a:r>
              <a:rPr lang="en-US" sz="1800" b="1" baseline="0" dirty="0" smtClean="0">
                <a:solidFill>
                  <a:schemeClr val="tx2"/>
                </a:solidFill>
              </a:rPr>
              <a:t> </a:t>
            </a:r>
            <a:r>
              <a:rPr lang="en-US" sz="1800" b="1" dirty="0" smtClean="0">
                <a:solidFill>
                  <a:schemeClr val="tx2"/>
                </a:solidFill>
              </a:rPr>
              <a:t>Objective Guidelines:</a:t>
            </a:r>
          </a:p>
          <a:p>
            <a:pPr marL="0" lvl="0" indent="0">
              <a:buFont typeface="Arial" panose="020B0604020202020204" pitchFamily="34" charset="0"/>
              <a:buNone/>
            </a:pPr>
            <a:endParaRPr lang="en-US" sz="1800"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SMART criteria</a:t>
            </a:r>
          </a:p>
          <a:p>
            <a:pPr marL="285750" lvl="0" indent="-285750">
              <a:buFont typeface="Arial" panose="020B0604020202020204" pitchFamily="34" charset="0"/>
              <a:buChar char="•"/>
            </a:pPr>
            <a:r>
              <a:rPr lang="en-US" sz="1800" dirty="0" smtClean="0">
                <a:solidFill>
                  <a:schemeClr val="tx2"/>
                </a:solidFill>
              </a:rPr>
              <a:t>Include goal, condition, and standard</a:t>
            </a:r>
          </a:p>
          <a:p>
            <a:pPr marL="285750" lvl="0" indent="-285750">
              <a:buFont typeface="Arial" panose="020B0604020202020204" pitchFamily="34" charset="0"/>
              <a:buChar char="•"/>
            </a:pPr>
            <a:r>
              <a:rPr lang="en-US" sz="1800" dirty="0" smtClean="0">
                <a:solidFill>
                  <a:schemeClr val="tx2"/>
                </a:solidFill>
              </a:rPr>
              <a:t>Objective must align with final check on learning</a:t>
            </a:r>
          </a:p>
          <a:p>
            <a:pPr marL="285750" lvl="0" indent="-285750">
              <a:buFont typeface="Arial" panose="020B0604020202020204" pitchFamily="34" charset="0"/>
              <a:buChar char="•"/>
            </a:pPr>
            <a:r>
              <a:rPr lang="en-US" sz="1800" dirty="0" smtClean="0">
                <a:solidFill>
                  <a:schemeClr val="tx2"/>
                </a:solidFill>
              </a:rPr>
              <a:t>Terminal objective</a:t>
            </a:r>
            <a:r>
              <a:rPr lang="en-US" sz="1800" baseline="0" dirty="0" smtClean="0">
                <a:solidFill>
                  <a:schemeClr val="tx2"/>
                </a:solidFill>
              </a:rPr>
              <a:t> is the overarching goal</a:t>
            </a:r>
          </a:p>
          <a:p>
            <a:pPr marL="285750" lvl="0" indent="-285750">
              <a:buFont typeface="Arial" panose="020B0604020202020204" pitchFamily="34" charset="0"/>
              <a:buChar char="•"/>
            </a:pPr>
            <a:r>
              <a:rPr lang="en-US" sz="1800" baseline="0" dirty="0" smtClean="0">
                <a:solidFill>
                  <a:schemeClr val="tx2"/>
                </a:solidFill>
              </a:rPr>
              <a:t>Each module will have a separate enabling objective</a:t>
            </a:r>
            <a:endParaRPr lang="en-US" sz="1800" dirty="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27484988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24918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59687771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67089843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extLst>
      <p:ext uri="{BB962C8B-B14F-4D97-AF65-F5344CB8AC3E}">
        <p14:creationId xmlns:p14="http://schemas.microsoft.com/office/powerpoint/2010/main" val="41783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a:prstGeom prst="rect">
            <a:avLst/>
          </a:prstGeom>
        </p:spPr>
        <p:txBody>
          <a:bodyPr/>
          <a:lstStyle>
            <a:lvl1pPr>
              <a:defRPr sz="22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52400" y="228600"/>
            <a:ext cx="8991600" cy="3048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736600" cy="228600"/>
          </a:xfrm>
          <a:prstGeom prst="rect">
            <a:avLst/>
          </a:prstGeom>
        </p:spPr>
        <p:txBody>
          <a:bodyPr/>
          <a:lstStyle>
            <a:lvl1pPr>
              <a:defRPr/>
            </a:lvl1pPr>
          </a:lstStyle>
          <a:p>
            <a:fld id="{48DAE2D2-9D3C-421C-BD1D-B000666F6A0A}" type="slidenum">
              <a:rPr lang="en-US" smtClean="0"/>
              <a:t>‹#›</a:t>
            </a:fld>
            <a:endParaRPr lang="en-US"/>
          </a:p>
        </p:txBody>
      </p:sp>
    </p:spTree>
    <p:extLst>
      <p:ext uri="{BB962C8B-B14F-4D97-AF65-F5344CB8AC3E}">
        <p14:creationId xmlns:p14="http://schemas.microsoft.com/office/powerpoint/2010/main" val="98119569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636000" y="6477000"/>
            <a:ext cx="736600" cy="228600"/>
          </a:xfrm>
          <a:prstGeom prst="rect">
            <a:avLst/>
          </a:prstGeom>
        </p:spPr>
        <p:txBody>
          <a:bodyPr/>
          <a:lstStyle>
            <a:lvl1pPr>
              <a:defRPr/>
            </a:lvl1pPr>
          </a:lstStyle>
          <a:p>
            <a:fld id="{67712E74-3777-4D3D-8104-4F7BCB3A24F6}" type="slidenum">
              <a:rPr lang="en-US" smtClean="0"/>
              <a:t>‹#›</a:t>
            </a:fld>
            <a:endParaRPr lang="en-US"/>
          </a:p>
        </p:txBody>
      </p:sp>
    </p:spTree>
    <p:extLst>
      <p:ext uri="{BB962C8B-B14F-4D97-AF65-F5344CB8AC3E}">
        <p14:creationId xmlns:p14="http://schemas.microsoft.com/office/powerpoint/2010/main" val="1798423869"/>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DB7728-9084-4ECC-BC4F-0DD1CA5FE167}"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AE2D2-9D3C-421C-BD1D-B000666F6A0A}" type="slidenum">
              <a:rPr lang="en-US" smtClean="0"/>
              <a:t>‹#›</a:t>
            </a:fld>
            <a:endParaRPr lang="en-US"/>
          </a:p>
        </p:txBody>
      </p:sp>
      <p:sp>
        <p:nvSpPr>
          <p:cNvPr id="8" name="Slide Number Placeholder 3"/>
          <p:cNvSpPr txBox="1">
            <a:spLocks/>
          </p:cNvSpPr>
          <p:nvPr/>
        </p:nvSpPr>
        <p:spPr>
          <a:xfrm>
            <a:off x="8686800" y="6492081"/>
            <a:ext cx="381000" cy="213519"/>
          </a:xfrm>
          <a:prstGeom prst="rect">
            <a:avLst/>
          </a:prstGeom>
        </p:spPr>
        <p:txBody>
          <a:bodyP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712E74-3777-4D3D-8104-4F7BCB3A24F6}" type="slidenum">
              <a:rPr lang="en-US" smtClean="0"/>
              <a:pPr/>
              <a:t>‹#›</a:t>
            </a:fld>
            <a:endParaRPr lang="en-US" dirty="0"/>
          </a:p>
        </p:txBody>
      </p:sp>
    </p:spTree>
    <p:extLst>
      <p:ext uri="{BB962C8B-B14F-4D97-AF65-F5344CB8AC3E}">
        <p14:creationId xmlns:p14="http://schemas.microsoft.com/office/powerpoint/2010/main" val="3557444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6" name="Rectangle 5"/>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Tree>
    <p:extLst>
      <p:ext uri="{BB962C8B-B14F-4D97-AF65-F5344CB8AC3E}">
        <p14:creationId xmlns:p14="http://schemas.microsoft.com/office/powerpoint/2010/main" val="199630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Need/Benefits: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kern="1200" dirty="0" smtClean="0">
                <a:solidFill>
                  <a:schemeClr val="tx2"/>
                </a:solidFill>
                <a:effectLst/>
                <a:latin typeface="+mn-lt"/>
                <a:ea typeface="+mn-ea"/>
                <a:cs typeface="+mn-cs"/>
              </a:rPr>
              <a:t>Provide participants with the answer to “What’s In It For Me?” (WIIFM) or ask them to share what they think about the topic and its relevancy</a:t>
            </a:r>
            <a:endParaRPr lang="en-US" sz="2000" kern="1200" dirty="0" smtClean="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smtClean="0">
                <a:solidFill>
                  <a:schemeClr val="tx2"/>
                </a:solidFill>
                <a:effectLst/>
                <a:latin typeface="+mn-lt"/>
                <a:ea typeface="+mn-ea"/>
                <a:cs typeface="+mn-cs"/>
              </a:rPr>
              <a:t>Also present/discuss</a:t>
            </a:r>
            <a:r>
              <a:rPr lang="en-US" sz="1800" kern="1200" baseline="0" dirty="0" smtClean="0">
                <a:solidFill>
                  <a:schemeClr val="tx2"/>
                </a:solidFill>
                <a:effectLst/>
                <a:latin typeface="+mn-lt"/>
                <a:ea typeface="+mn-ea"/>
                <a:cs typeface="+mn-cs"/>
              </a:rPr>
              <a:t> </a:t>
            </a:r>
            <a:r>
              <a:rPr lang="en-US" sz="1800" kern="1200" dirty="0" smtClean="0">
                <a:solidFill>
                  <a:schemeClr val="tx2"/>
                </a:solidFill>
                <a:effectLst/>
                <a:latin typeface="+mn-lt"/>
                <a:ea typeface="+mn-ea"/>
                <a:cs typeface="+mn-cs"/>
              </a:rPr>
              <a:t>what’s in it for their team, manager, clients, and organization</a:t>
            </a:r>
          </a:p>
          <a:p>
            <a:pPr marL="285750" indent="-285750">
              <a:buFont typeface="Arial" panose="020B0604020202020204" pitchFamily="34" charset="0"/>
              <a:buChar char="•"/>
            </a:pPr>
            <a:r>
              <a:rPr lang="en-US" sz="1800" b="0" kern="1200" dirty="0" smtClean="0">
                <a:solidFill>
                  <a:schemeClr val="tx2"/>
                </a:solidFill>
                <a:effectLst/>
                <a:latin typeface="+mn-lt"/>
                <a:ea typeface="+mn-ea"/>
                <a:cs typeface="+mn-cs"/>
              </a:rPr>
              <a:t>Think</a:t>
            </a:r>
            <a:r>
              <a:rPr lang="en-US" sz="1800" b="0" kern="1200" baseline="0" dirty="0" smtClean="0">
                <a:solidFill>
                  <a:schemeClr val="tx2"/>
                </a:solidFill>
                <a:effectLst/>
                <a:latin typeface="+mn-lt"/>
                <a:ea typeface="+mn-ea"/>
                <a:cs typeface="+mn-cs"/>
              </a:rPr>
              <a:t> 360 degrees around the needs and benefits</a:t>
            </a:r>
            <a:endParaRPr lang="en-US" sz="1800" b="0"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0996096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
        <p:nvSpPr>
          <p:cNvPr id="3" name="Rectangle 2"/>
          <p:cNvSpPr/>
          <p:nvPr/>
        </p:nvSpPr>
        <p:spPr>
          <a:xfrm>
            <a:off x="-3886200" y="0"/>
            <a:ext cx="36576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Attention</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Key Topics: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kern="1200" dirty="0" smtClean="0">
                <a:solidFill>
                  <a:schemeClr val="tx2"/>
                </a:solidFill>
                <a:effectLst/>
                <a:latin typeface="+mn-lt"/>
                <a:ea typeface="+mn-ea"/>
                <a:cs typeface="+mn-cs"/>
              </a:rPr>
              <a:t>Limit topics to what can reasonably be covered in the time allotted</a:t>
            </a:r>
            <a:endParaRPr lang="en-US" sz="2000" kern="1200" dirty="0" smtClean="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smtClean="0">
                <a:solidFill>
                  <a:schemeClr val="tx2"/>
                </a:solidFill>
                <a:effectLst/>
                <a:latin typeface="+mn-lt"/>
                <a:ea typeface="+mn-ea"/>
                <a:cs typeface="+mn-cs"/>
              </a:rPr>
              <a:t>Remove topics that do not directly support the </a:t>
            </a:r>
            <a:r>
              <a:rPr lang="en-US" sz="1800" i="1" kern="1200" dirty="0" smtClean="0">
                <a:solidFill>
                  <a:schemeClr val="tx2"/>
                </a:solidFill>
                <a:effectLst/>
                <a:latin typeface="+mn-lt"/>
                <a:ea typeface="+mn-ea"/>
                <a:cs typeface="+mn-cs"/>
              </a:rPr>
              <a:t>terminal</a:t>
            </a:r>
            <a:r>
              <a:rPr lang="en-US" sz="1800" kern="1200" dirty="0" smtClean="0">
                <a:solidFill>
                  <a:schemeClr val="tx2"/>
                </a:solidFill>
                <a:effectLst/>
                <a:latin typeface="+mn-lt"/>
                <a:ea typeface="+mn-ea"/>
                <a:cs typeface="+mn-cs"/>
              </a:rPr>
              <a:t> (overall course) objective</a:t>
            </a: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A</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28711191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grpSp>
        <p:nvGrpSpPr>
          <p:cNvPr id="5" name="Group 4"/>
          <p:cNvGrpSpPr/>
          <p:nvPr/>
        </p:nvGrpSpPr>
        <p:grpSpPr>
          <a:xfrm>
            <a:off x="-3886200" y="0"/>
            <a:ext cx="36576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Each </a:t>
              </a:r>
              <a:r>
                <a:rPr lang="en-US" sz="1800" b="0" baseline="0" dirty="0" smtClean="0">
                  <a:solidFill>
                    <a:schemeClr val="tx2"/>
                  </a:solidFill>
                </a:rPr>
                <a:t>module (chapter, lesson, section) should have a separate title and adhere to the ABC Model (ABC is a continuous loop through entire training program)</a:t>
              </a:r>
            </a:p>
            <a:p>
              <a:pPr marL="285750" lvl="0" indent="-285750">
                <a:buFont typeface="Arial" panose="020B0604020202020204" pitchFamily="34" charset="0"/>
                <a:buChar char="•"/>
              </a:pPr>
              <a:r>
                <a:rPr lang="en-US" sz="1800" b="0" baseline="0" dirty="0" smtClean="0">
                  <a:solidFill>
                    <a:schemeClr val="tx2"/>
                  </a:solidFill>
                </a:rPr>
                <a:t>A short class may only have one A, one B, and one C but longer courses may have a series of modules that follow ABC</a:t>
              </a:r>
            </a:p>
            <a:p>
              <a:pPr marL="285750" lvl="0" indent="-285750">
                <a:buFont typeface="Arial" panose="020B0604020202020204" pitchFamily="34" charset="0"/>
                <a:buChar char="•"/>
              </a:pPr>
              <a:r>
                <a:rPr lang="en-US" sz="1800" b="0" baseline="0" dirty="0" smtClean="0">
                  <a:solidFill>
                    <a:schemeClr val="tx2"/>
                  </a:solidFill>
                </a:rPr>
                <a:t>Module objectives in B are enabling objectives</a:t>
              </a:r>
            </a:p>
            <a:p>
              <a:pPr marL="285750" lvl="0" indent="-285750">
                <a:buFont typeface="Arial" panose="020B0604020202020204" pitchFamily="34" charset="0"/>
                <a:buChar char="•"/>
              </a:pPr>
              <a:r>
                <a:rPr lang="en-US" sz="1800" b="0" baseline="0" dirty="0" smtClean="0">
                  <a:solidFill>
                    <a:schemeClr val="tx2"/>
                  </a:solidFill>
                </a:rPr>
                <a:t>Use a variation of background colors in the body but ensure high contrast with text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grpSp>
    </p:spTree>
    <p:custDataLst>
      <p:tags r:id="rId1"/>
    </p:custDataLst>
    <p:extLst>
      <p:ext uri="{BB962C8B-B14F-4D97-AF65-F5344CB8AC3E}">
        <p14:creationId xmlns:p14="http://schemas.microsoft.com/office/powerpoint/2010/main" val="39421245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p:nvGrpSpPr>
        <p:grpSpPr>
          <a:xfrm>
            <a:off x="-3886200" y="0"/>
            <a:ext cx="36576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Dark background slides</a:t>
              </a:r>
              <a:r>
                <a:rPr lang="en-US" sz="1800" b="0" baseline="0" dirty="0" smtClean="0">
                  <a:solidFill>
                    <a:schemeClr val="tx2"/>
                  </a:solidFill>
                </a:rPr>
                <a:t> with high contrasting light text (white text on black) are preferred</a:t>
              </a:r>
            </a:p>
            <a:p>
              <a:pPr marL="285750" lvl="0" indent="-285750">
                <a:buFont typeface="Arial" panose="020B0604020202020204" pitchFamily="34" charset="0"/>
                <a:buChar char="•"/>
              </a:pPr>
              <a:r>
                <a:rPr lang="en-US" sz="1800" b="0" baseline="0" dirty="0" smtClean="0">
                  <a:solidFill>
                    <a:schemeClr val="tx2"/>
                  </a:solidFill>
                </a:rPr>
                <a:t>Follow the slide design principles as much as possible but some exceptions may occur</a:t>
              </a:r>
            </a:p>
            <a:p>
              <a:pPr marL="285750" lvl="0" indent="-285750">
                <a:buFont typeface="Arial" panose="020B0604020202020204" pitchFamily="34" charset="0"/>
                <a:buChar char="•"/>
              </a:pPr>
              <a:r>
                <a:rPr lang="en-US" sz="1800" b="0" baseline="0" dirty="0" smtClean="0">
                  <a:solidFill>
                    <a:schemeClr val="tx2"/>
                  </a:solidFill>
                </a:rPr>
                <a:t>Slide colors and formatting are not limited to the examples in this template</a:t>
              </a:r>
            </a:p>
            <a:p>
              <a:pPr marL="285750" lvl="0" indent="-285750">
                <a:buFont typeface="Arial" panose="020B0604020202020204" pitchFamily="34" charset="0"/>
                <a:buChar char="•"/>
              </a:pPr>
              <a:r>
                <a:rPr lang="en-US" sz="1800" b="0" baseline="0" dirty="0" smtClean="0">
                  <a:solidFill>
                    <a:schemeClr val="tx2"/>
                  </a:solidFill>
                </a:rPr>
                <a:t>Creativity is encouraged</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grpSp>
    </p:spTree>
    <p:custDataLst>
      <p:tags r:id="rId1"/>
    </p:custDataLst>
    <p:extLst>
      <p:ext uri="{BB962C8B-B14F-4D97-AF65-F5344CB8AC3E}">
        <p14:creationId xmlns:p14="http://schemas.microsoft.com/office/powerpoint/2010/main" val="23351420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p:nvSpPr>
        <p:spPr>
          <a:xfrm>
            <a:off x="-3886200" y="0"/>
            <a:ext cx="3657600" cy="6858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1800" b="1" dirty="0" smtClean="0">
                <a:solidFill>
                  <a:schemeClr val="tx2"/>
                </a:solidFill>
              </a:rPr>
              <a:t>Body of Content</a:t>
            </a:r>
          </a:p>
          <a:p>
            <a:pPr marL="0" lvl="0" indent="0">
              <a:buFont typeface="Arial" panose="020B0604020202020204" pitchFamily="34" charset="0"/>
              <a:buNone/>
            </a:pPr>
            <a:endParaRPr lang="en-US" sz="1800" b="1" dirty="0" smtClean="0">
              <a:solidFill>
                <a:schemeClr val="tx2"/>
              </a:solidFill>
            </a:endParaRPr>
          </a:p>
          <a:p>
            <a:pPr marL="0" lvl="0" indent="0">
              <a:buFont typeface="Arial" panose="020B0604020202020204" pitchFamily="34" charset="0"/>
              <a:buNone/>
            </a:pPr>
            <a:r>
              <a:rPr lang="en-US" sz="1800" b="1" dirty="0" smtClean="0">
                <a:solidFill>
                  <a:schemeClr val="tx2"/>
                </a:solidFill>
              </a:rPr>
              <a:t>Activities: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b="0" dirty="0" smtClean="0">
                <a:solidFill>
                  <a:schemeClr val="tx2"/>
                </a:solidFill>
              </a:rPr>
              <a:t>Use a consistent look and feel for activities </a:t>
            </a:r>
          </a:p>
          <a:p>
            <a:pPr marL="285750" lvl="0" indent="-285750">
              <a:buFont typeface="Arial" panose="020B0604020202020204" pitchFamily="34" charset="0"/>
              <a:buChar char="•"/>
            </a:pPr>
            <a:r>
              <a:rPr lang="en-US" sz="1800" b="0" baseline="0" dirty="0" smtClean="0">
                <a:solidFill>
                  <a:schemeClr val="tx2"/>
                </a:solidFill>
              </a:rPr>
              <a:t>Dark blue color option is not required</a:t>
            </a:r>
          </a:p>
          <a:p>
            <a:pPr marL="285750" lvl="0" indent="-285750">
              <a:buFont typeface="Arial" panose="020B0604020202020204" pitchFamily="34" charset="0"/>
              <a:buChar char="•"/>
            </a:pPr>
            <a:r>
              <a:rPr lang="en-US" sz="1800" b="0" baseline="0" dirty="0" smtClean="0">
                <a:solidFill>
                  <a:schemeClr val="tx2"/>
                </a:solidFill>
              </a:rPr>
              <a:t>Use any color but be consistent</a:t>
            </a:r>
            <a:endParaRPr lang="en-US" sz="1800" b="1" dirty="0" smtClean="0">
              <a:solidFill>
                <a:schemeClr val="tx2"/>
              </a:solidFill>
            </a:endParaRPr>
          </a:p>
          <a:p>
            <a:pPr marL="0" lvl="0" indent="0">
              <a:buFont typeface="Arial" panose="020B0604020202020204" pitchFamily="34" charset="0"/>
              <a:buNone/>
            </a:pPr>
            <a:endParaRPr lang="en-US" sz="1800" dirty="0" smtClean="0">
              <a:solidFill>
                <a:schemeClr val="tx2"/>
              </a:solidFill>
            </a:endParaRPr>
          </a:p>
        </p:txBody>
      </p:sp>
      <p:sp>
        <p:nvSpPr>
          <p:cNvPr id="6" name="Oval 5"/>
          <p:cNvSpPr/>
          <p:nvPr/>
        </p:nvSpPr>
        <p:spPr>
          <a:xfrm>
            <a:off x="-990600" y="177800"/>
            <a:ext cx="579311" cy="7920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solidFill>
              </a:rPr>
              <a:t>B</a:t>
            </a:r>
            <a:endParaRPr lang="en-US" sz="2800" b="1" dirty="0">
              <a:solidFill>
                <a:schemeClr val="tx2"/>
              </a:solidFill>
            </a:endParaRPr>
          </a:p>
        </p:txBody>
      </p:sp>
    </p:spTree>
    <p:custDataLst>
      <p:tags r:id="rId1"/>
    </p:custDataLst>
    <p:extLst>
      <p:ext uri="{BB962C8B-B14F-4D97-AF65-F5344CB8AC3E}">
        <p14:creationId xmlns:p14="http://schemas.microsoft.com/office/powerpoint/2010/main" val="109060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ags" Target="../tags/tag20.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5683490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306927385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07739" y="2819400"/>
            <a:ext cx="8284633" cy="523220"/>
          </a:xfrm>
        </p:spPr>
        <p:txBody>
          <a:bodyPr/>
          <a:lstStyle/>
          <a:p>
            <a:r>
              <a:rPr lang="en-US" sz="2800" dirty="0" smtClean="0"/>
              <a:t>ANSI SQL</a:t>
            </a:r>
            <a:endParaRPr lang="en-US" sz="2800" dirty="0"/>
          </a:p>
        </p:txBody>
      </p:sp>
      <p:sp>
        <p:nvSpPr>
          <p:cNvPr id="6" name="Text Placeholder 5"/>
          <p:cNvSpPr>
            <a:spLocks noGrp="1"/>
          </p:cNvSpPr>
          <p:nvPr>
            <p:ph type="body" sz="quarter" idx="15"/>
          </p:nvPr>
        </p:nvSpPr>
        <p:spPr/>
        <p:txBody>
          <a:bodyPr/>
          <a:lstStyle/>
          <a:p>
            <a:r>
              <a:rPr lang="en-US" dirty="0">
                <a:solidFill>
                  <a:schemeClr val="bg1"/>
                </a:solidFill>
                <a:latin typeface="Arial Rounded MT Bold" panose="020F0704030504030204" pitchFamily="34" charset="0"/>
              </a:rPr>
              <a:t>SQL </a:t>
            </a:r>
            <a:r>
              <a:rPr lang="en-US" dirty="0" smtClean="0">
                <a:solidFill>
                  <a:schemeClr val="bg1"/>
                </a:solidFill>
                <a:latin typeface="Arial Rounded MT Bold" panose="020F0704030504030204" pitchFamily="34" charset="0"/>
              </a:rPr>
              <a:t>Operators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Comparison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10</a:t>
            </a:fld>
            <a:endParaRPr lang="en-US"/>
          </a:p>
        </p:txBody>
      </p:sp>
    </p:spTree>
    <p:extLst>
      <p:ext uri="{BB962C8B-B14F-4D97-AF65-F5344CB8AC3E}">
        <p14:creationId xmlns:p14="http://schemas.microsoft.com/office/powerpoint/2010/main" val="95247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160421" y="1400451"/>
            <a:ext cx="8229600" cy="2088615"/>
          </a:xfrm>
        </p:spPr>
        <p:txBody>
          <a:bodyPr/>
          <a:lstStyle/>
          <a:p>
            <a:pPr lvl="1">
              <a:spcBef>
                <a:spcPts val="0"/>
              </a:spcBef>
            </a:pPr>
            <a:r>
              <a:rPr lang="en-US" sz="2000" dirty="0" smtClean="0"/>
              <a:t>Comparison </a:t>
            </a:r>
            <a:r>
              <a:rPr lang="en-US" sz="2000" dirty="0"/>
              <a:t>operators are used in conditions that compare one operand with another. </a:t>
            </a:r>
            <a:endParaRPr lang="en-US" sz="2000" dirty="0" smtClean="0"/>
          </a:p>
          <a:p>
            <a:pPr lvl="1">
              <a:spcBef>
                <a:spcPts val="0"/>
              </a:spcBef>
            </a:pPr>
            <a:endParaRPr lang="en-US" sz="2000" dirty="0" smtClean="0"/>
          </a:p>
          <a:p>
            <a:pPr lvl="1">
              <a:spcBef>
                <a:spcPts val="0"/>
              </a:spcBef>
            </a:pPr>
            <a:r>
              <a:rPr lang="en-US" sz="2000" dirty="0" smtClean="0"/>
              <a:t>The </a:t>
            </a:r>
            <a:r>
              <a:rPr lang="en-US" sz="2000" dirty="0"/>
              <a:t>result of a comparison can be TRUE (or) FALSE (or) NULL.</a:t>
            </a:r>
            <a:endParaRPr lang="en-IN" sz="2000" dirty="0"/>
          </a:p>
          <a:p>
            <a:pPr marL="731520" indent="-365760">
              <a:lnSpc>
                <a:spcPct val="120000"/>
              </a:lnSpc>
              <a:spcBef>
                <a:spcPts val="0"/>
              </a:spcBef>
            </a:pPr>
            <a:endParaRPr lang="en-IN" sz="2000" dirty="0"/>
          </a:p>
          <a:p>
            <a:endParaRPr lang="en-US" dirty="0"/>
          </a:p>
        </p:txBody>
      </p:sp>
      <p:sp>
        <p:nvSpPr>
          <p:cNvPr id="2" name="Title 1"/>
          <p:cNvSpPr>
            <a:spLocks noGrp="1"/>
          </p:cNvSpPr>
          <p:nvPr>
            <p:ph type="title"/>
          </p:nvPr>
        </p:nvSpPr>
        <p:spPr/>
        <p:txBody>
          <a:bodyPr/>
          <a:lstStyle/>
          <a:p>
            <a:r>
              <a:rPr lang="en-IN" dirty="0">
                <a:latin typeface="+mn-lt"/>
              </a:rPr>
              <a:t>Comparison </a:t>
            </a:r>
            <a:r>
              <a:rPr lang="en-IN" dirty="0" smtClean="0">
                <a:latin typeface="+mn-lt"/>
              </a:rPr>
              <a:t>Operators</a:t>
            </a:r>
            <a:endParaRPr lang="en-IN" dirty="0">
              <a:latin typeface="+mn-lt"/>
            </a:endParaRPr>
          </a:p>
        </p:txBody>
      </p:sp>
      <p:sp>
        <p:nvSpPr>
          <p:cNvPr id="6" name="Slide Number Placeholder 5"/>
          <p:cNvSpPr>
            <a:spLocks noGrp="1"/>
          </p:cNvSpPr>
          <p:nvPr>
            <p:ph type="sldNum" sz="quarter" idx="11"/>
          </p:nvPr>
        </p:nvSpPr>
        <p:spPr/>
        <p:txBody>
          <a:bodyPr/>
          <a:lstStyle/>
          <a:p>
            <a:endParaRPr lang="en-US" dirty="0"/>
          </a:p>
        </p:txBody>
      </p:sp>
      <p:sp>
        <p:nvSpPr>
          <p:cNvPr id="5" name="Rectangle 4"/>
          <p:cNvSpPr/>
          <p:nvPr/>
        </p:nvSpPr>
        <p:spPr>
          <a:xfrm>
            <a:off x="8644027" y="6444734"/>
            <a:ext cx="441146" cy="369332"/>
          </a:xfrm>
          <a:prstGeom prst="rect">
            <a:avLst/>
          </a:prstGeom>
        </p:spPr>
        <p:txBody>
          <a:bodyPr wrap="none">
            <a:spAutoFit/>
          </a:bodyPr>
          <a:lstStyle/>
          <a:p>
            <a:fld id="{47ED8886-DB3B-44F4-9A80-E6A224679F20}" type="slidenum">
              <a:rPr lang="en-US">
                <a:solidFill>
                  <a:schemeClr val="bg2"/>
                </a:solidFill>
              </a:rPr>
              <a:pPr/>
              <a:t>11</a:t>
            </a:fld>
            <a:endParaRPr lang="en-US" dirty="0">
              <a:solidFill>
                <a:schemeClr val="bg2"/>
              </a:solidFill>
            </a:endParaRPr>
          </a:p>
        </p:txBody>
      </p:sp>
    </p:spTree>
    <p:extLst>
      <p:ext uri="{BB962C8B-B14F-4D97-AF65-F5344CB8AC3E}">
        <p14:creationId xmlns:p14="http://schemas.microsoft.com/office/powerpoint/2010/main" val="26674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49792507"/>
              </p:ext>
            </p:extLst>
          </p:nvPr>
        </p:nvGraphicFramePr>
        <p:xfrm>
          <a:off x="785997" y="2590800"/>
          <a:ext cx="7564348" cy="2819400"/>
        </p:xfrm>
        <a:graphic>
          <a:graphicData uri="http://schemas.openxmlformats.org/drawingml/2006/table">
            <a:tbl>
              <a:tblPr firstRow="1" bandRow="1">
                <a:tableStyleId>{21E4AEA4-8DFA-4A89-87EB-49C32662AFE0}</a:tableStyleId>
              </a:tblPr>
              <a:tblGrid>
                <a:gridCol w="1179760">
                  <a:extLst>
                    <a:ext uri="{9D8B030D-6E8A-4147-A177-3AD203B41FA5}">
                      <a16:colId xmlns="" xmlns:a16="http://schemas.microsoft.com/office/drawing/2014/main" val="20000"/>
                    </a:ext>
                  </a:extLst>
                </a:gridCol>
                <a:gridCol w="3177424">
                  <a:extLst>
                    <a:ext uri="{9D8B030D-6E8A-4147-A177-3AD203B41FA5}">
                      <a16:colId xmlns="" xmlns:a16="http://schemas.microsoft.com/office/drawing/2014/main" val="20001"/>
                    </a:ext>
                  </a:extLst>
                </a:gridCol>
                <a:gridCol w="3207164">
                  <a:extLst>
                    <a:ext uri="{9D8B030D-6E8A-4147-A177-3AD203B41FA5}">
                      <a16:colId xmlns="" xmlns:a16="http://schemas.microsoft.com/office/drawing/2014/main" val="20002"/>
                    </a:ext>
                  </a:extLst>
                </a:gridCol>
              </a:tblGrid>
              <a:tr h="295970">
                <a:tc>
                  <a:txBody>
                    <a:bodyPr/>
                    <a:lstStyle/>
                    <a:p>
                      <a:r>
                        <a:rPr lang="en-US" sz="1400" dirty="0" smtClean="0"/>
                        <a:t>Operator</a:t>
                      </a:r>
                      <a:endParaRPr lang="en-US" sz="1400" dirty="0">
                        <a:latin typeface="+mn-lt"/>
                        <a:cs typeface="Arial" pitchFamily="34" charset="0"/>
                      </a:endParaRPr>
                    </a:p>
                  </a:txBody>
                  <a:tcPr>
                    <a:solidFill>
                      <a:schemeClr val="accent4"/>
                    </a:solidFill>
                  </a:tcPr>
                </a:tc>
                <a:tc>
                  <a:txBody>
                    <a:bodyPr/>
                    <a:lstStyle/>
                    <a:p>
                      <a:r>
                        <a:rPr lang="en-US" sz="1400" dirty="0" smtClean="0"/>
                        <a:t>Description</a:t>
                      </a:r>
                      <a:endParaRPr lang="en-US" sz="1400" dirty="0">
                        <a:latin typeface="+mn-lt"/>
                        <a:cs typeface="Arial" pitchFamily="34" charset="0"/>
                      </a:endParaRPr>
                    </a:p>
                  </a:txBody>
                  <a:tcPr>
                    <a:solidFill>
                      <a:schemeClr val="accent4"/>
                    </a:solidFill>
                  </a:tcPr>
                </a:tc>
                <a:tc>
                  <a:txBody>
                    <a:bodyPr/>
                    <a:lstStyle/>
                    <a:p>
                      <a:r>
                        <a:rPr lang="en-US" sz="1400" dirty="0" smtClean="0"/>
                        <a:t>Example</a:t>
                      </a:r>
                      <a:endParaRPr lang="en-US" sz="14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443955">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Equality Test</a:t>
                      </a:r>
                      <a:endParaRPr lang="en-US" sz="1600" dirty="0">
                        <a:solidFill>
                          <a:schemeClr val="bg1"/>
                        </a:solidFill>
                        <a:latin typeface="+mn-lt"/>
                        <a:cs typeface="Arial" pitchFamily="34" charset="0"/>
                      </a:endParaRPr>
                    </a:p>
                  </a:txBody>
                  <a:tcPr marL="28575" marR="28575" marT="28575" marB="28575">
                    <a:noFill/>
                  </a:tcPr>
                </a:tc>
                <a:tc>
                  <a:txBody>
                    <a:bodyPr/>
                    <a:lstStyle/>
                    <a:p>
                      <a:pPr marL="0" algn="l" defTabSz="457200" rtl="0" eaLnBrk="1" latinLnBrk="0" hangingPunct="1"/>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kern="1200" dirty="0" smtClean="0">
                          <a:solidFill>
                            <a:srgbClr val="D8750D"/>
                          </a:solidFill>
                          <a:latin typeface="Arial" panose="020B0604020202020204" pitchFamily="34" charset="0"/>
                          <a:ea typeface="+mn-ea"/>
                          <a:cs typeface="+mn-cs"/>
                        </a:rPr>
                        <a:t>USA</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1"/>
                  </a:ext>
                </a:extLst>
              </a:tr>
              <a:tr h="394244">
                <a:tc>
                  <a:txBody>
                    <a:bodyPr/>
                    <a:lstStyle/>
                    <a:p>
                      <a:r>
                        <a:rPr lang="en-US" sz="1600" dirty="0" smtClean="0">
                          <a:solidFill>
                            <a:schemeClr val="bg1"/>
                          </a:solidFill>
                        </a:rPr>
                        <a:t>!=,  &lt;&gt; </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Inequality Test</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kern="1200" dirty="0" smtClean="0">
                          <a:solidFill>
                            <a:srgbClr val="D8750D"/>
                          </a:solidFill>
                          <a:latin typeface="Arial" panose="020B0604020202020204" pitchFamily="34" charset="0"/>
                          <a:ea typeface="+mn-ea"/>
                          <a:cs typeface="+mn-cs"/>
                        </a:rPr>
                        <a:t>USA</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2"/>
                  </a:ext>
                </a:extLst>
              </a:tr>
              <a:tr h="457200">
                <a:tc>
                  <a:txBody>
                    <a:bodyPr/>
                    <a:lstStyle/>
                    <a:p>
                      <a:r>
                        <a:rPr lang="en-US" sz="1600" dirty="0" smtClean="0">
                          <a:solidFill>
                            <a:schemeClr val="bg1"/>
                          </a:solidFill>
                        </a:rPr>
                        <a:t>&gt;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Greater than test</a:t>
                      </a:r>
                      <a:endParaRPr lang="en-US" sz="1600" dirty="0">
                        <a:solidFill>
                          <a:schemeClr val="bg1"/>
                        </a:solidFill>
                        <a:latin typeface="+mn-lt"/>
                        <a:cs typeface="Arial" pitchFamily="34" charset="0"/>
                      </a:endParaRPr>
                    </a:p>
                  </a:txBody>
                  <a:tcPr>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err="1"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&gt;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5000</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r h="457200">
                <a:tc>
                  <a:txBody>
                    <a:bodyPr/>
                    <a:lstStyle/>
                    <a:p>
                      <a:r>
                        <a:rPr lang="en-US" sz="1600" dirty="0" smtClean="0">
                          <a:solidFill>
                            <a:schemeClr val="bg1"/>
                          </a:solidFill>
                        </a:rPr>
                        <a:t>&lt;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Less than test</a:t>
                      </a:r>
                      <a:endParaRPr lang="en-US" sz="1600" dirty="0">
                        <a:solidFill>
                          <a:schemeClr val="bg1"/>
                        </a:solidFill>
                        <a:latin typeface="+mn-lt"/>
                        <a:cs typeface="Arial" pitchFamily="34" charset="0"/>
                      </a:endParaRPr>
                    </a:p>
                  </a:txBody>
                  <a:tcPr>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err="1"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&lt;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10000</a:t>
                      </a:r>
                      <a:r>
                        <a:rPr lang="en-US" sz="1600" kern="1200" dirty="0" smtClean="0">
                          <a:solidFill>
                            <a:schemeClr val="accent4">
                              <a:lumMod val="60000"/>
                              <a:lumOff val="40000"/>
                            </a:schemeClr>
                          </a:solidFill>
                          <a:latin typeface="Arial" panose="020B0604020202020204" pitchFamily="34" charset="0"/>
                          <a:ea typeface="+mn-ea"/>
                          <a:cs typeface="+mn-cs"/>
                        </a:rPr>
                        <a:t>;</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4"/>
                  </a:ext>
                </a:extLst>
              </a:tr>
              <a:tr h="381000">
                <a:tc>
                  <a:txBody>
                    <a:bodyPr/>
                    <a:lstStyle/>
                    <a:p>
                      <a:pPr algn="l" rtl="0"/>
                      <a:r>
                        <a:rPr lang="en-US" sz="1600">
                          <a:solidFill>
                            <a:schemeClr val="bg1"/>
                          </a:solidFill>
                        </a:rPr>
                        <a:t>&gt;=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a:solidFill>
                            <a:schemeClr val="bg1"/>
                          </a:solidFill>
                        </a:rPr>
                        <a:t>Greater than or equal to test.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&gt;=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5000</a:t>
                      </a:r>
                      <a:r>
                        <a:rPr lang="en-US" sz="1600" kern="1200" dirty="0" smtClean="0">
                          <a:solidFill>
                            <a:schemeClr val="accent4">
                              <a:lumMod val="60000"/>
                              <a:lumOff val="40000"/>
                            </a:schemeClr>
                          </a:solidFill>
                          <a:latin typeface="Arial" panose="020B0604020202020204" pitchFamily="34" charset="0"/>
                          <a:ea typeface="+mn-ea"/>
                          <a:cs typeface="+mn-cs"/>
                        </a:rPr>
                        <a:t>; </a:t>
                      </a:r>
                      <a:endParaRPr lang="en-US" sz="1600" kern="1200" dirty="0">
                        <a:solidFill>
                          <a:schemeClr val="accent4">
                            <a:lumMod val="60000"/>
                            <a:lumOff val="40000"/>
                          </a:schemeClr>
                        </a:solidFill>
                        <a:latin typeface="Arial" panose="020B0604020202020204" pitchFamily="34" charset="0"/>
                        <a:ea typeface="+mn-ea"/>
                        <a:cs typeface="+mn-cs"/>
                      </a:endParaRPr>
                    </a:p>
                  </a:txBody>
                  <a:tcPr marL="28575" marR="28575" marT="28575" marB="28575">
                    <a:noFill/>
                  </a:tcPr>
                </a:tc>
                <a:extLst>
                  <a:ext uri="{0D108BD9-81ED-4DB2-BD59-A6C34878D82A}">
                    <a16:rowId xmlns="" xmlns:a16="http://schemas.microsoft.com/office/drawing/2014/main" val="10005"/>
                  </a:ext>
                </a:extLst>
              </a:tr>
              <a:tr h="381001">
                <a:tc>
                  <a:txBody>
                    <a:bodyPr/>
                    <a:lstStyle/>
                    <a:p>
                      <a:pPr algn="l" rtl="0"/>
                      <a:r>
                        <a:rPr lang="en-US" sz="1600" dirty="0">
                          <a:solidFill>
                            <a:schemeClr val="bg1"/>
                          </a:solidFill>
                        </a:rPr>
                        <a:t>&lt;=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Less than or equal to test.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CreditLimit</a:t>
                      </a:r>
                      <a:r>
                        <a:rPr lang="en-US" sz="1600" dirty="0" smtClean="0">
                          <a:solidFill>
                            <a:schemeClr val="bg1"/>
                          </a:solidFill>
                        </a:rPr>
                        <a:t> </a:t>
                      </a:r>
                      <a:r>
                        <a:rPr lang="en-US" sz="1600" kern="1200" dirty="0" smtClean="0">
                          <a:solidFill>
                            <a:schemeClr val="accent4">
                              <a:lumMod val="60000"/>
                              <a:lumOff val="40000"/>
                            </a:schemeClr>
                          </a:solidFill>
                          <a:latin typeface="Arial" panose="020B0604020202020204" pitchFamily="34" charset="0"/>
                          <a:ea typeface="+mn-ea"/>
                          <a:cs typeface="+mn-cs"/>
                        </a:rPr>
                        <a:t>&lt;=</a:t>
                      </a:r>
                      <a:r>
                        <a:rPr lang="en-US" sz="1600" dirty="0" smtClean="0">
                          <a:solidFill>
                            <a:schemeClr val="bg1"/>
                          </a:solidFill>
                        </a:rPr>
                        <a:t> </a:t>
                      </a:r>
                      <a:r>
                        <a:rPr lang="en-US" sz="1600" kern="1200" dirty="0" smtClean="0">
                          <a:solidFill>
                            <a:srgbClr val="D8750D"/>
                          </a:solidFill>
                          <a:latin typeface="Arial" panose="020B0604020202020204" pitchFamily="34" charset="0"/>
                          <a:ea typeface="+mn-ea"/>
                          <a:cs typeface="+mn-cs"/>
                        </a:rPr>
                        <a:t>10000</a:t>
                      </a:r>
                      <a:r>
                        <a:rPr lang="en-US" sz="1600" kern="1200" dirty="0">
                          <a:solidFill>
                            <a:schemeClr val="accent4">
                              <a:lumMod val="60000"/>
                              <a:lumOff val="40000"/>
                            </a:schemeClr>
                          </a:solidFill>
                          <a:latin typeface="Arial" panose="020B0604020202020204" pitchFamily="34" charset="0"/>
                          <a:ea typeface="+mn-ea"/>
                          <a:cs typeface="+mn-cs"/>
                        </a:rPr>
                        <a:t>;</a:t>
                      </a:r>
                      <a:r>
                        <a:rPr lang="en-US" sz="1600" dirty="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6"/>
                  </a:ext>
                </a:extLst>
              </a:tr>
            </a:tbl>
          </a:graphicData>
        </a:graphic>
      </p:graphicFrame>
      <p:sp>
        <p:nvSpPr>
          <p:cNvPr id="2" name="Title 1"/>
          <p:cNvSpPr>
            <a:spLocks noGrp="1"/>
          </p:cNvSpPr>
          <p:nvPr>
            <p:ph type="title"/>
          </p:nvPr>
        </p:nvSpPr>
        <p:spPr/>
        <p:txBody>
          <a:bodyPr/>
          <a:lstStyle/>
          <a:p>
            <a:r>
              <a:rPr lang="en-US" sz="1800" b="0" dirty="0">
                <a:latin typeface="+mn-lt"/>
              </a:rPr>
              <a:t>Comparison</a:t>
            </a:r>
            <a:r>
              <a:rPr lang="en-US" sz="1800" dirty="0">
                <a:latin typeface="+mn-lt"/>
              </a:rPr>
              <a:t> </a:t>
            </a:r>
            <a:r>
              <a:rPr lang="en-US" sz="1800" b="0" dirty="0">
                <a:latin typeface="+mn-lt"/>
              </a:rPr>
              <a:t>Operators</a:t>
            </a:r>
            <a:r>
              <a:rPr lang="en-US" sz="1800" dirty="0">
                <a:latin typeface="+mn-lt"/>
              </a:rPr>
              <a:t> </a:t>
            </a:r>
          </a:p>
        </p:txBody>
      </p:sp>
      <p:sp>
        <p:nvSpPr>
          <p:cNvPr id="7" name="Slide Number Placeholder 6"/>
          <p:cNvSpPr>
            <a:spLocks noGrp="1"/>
          </p:cNvSpPr>
          <p:nvPr>
            <p:ph type="sldNum" sz="quarter" idx="4294967295"/>
          </p:nvPr>
        </p:nvSpPr>
        <p:spPr/>
        <p:txBody>
          <a:bodyPr/>
          <a:lstStyle/>
          <a:p>
            <a:endParaRPr lang="en-US" dirty="0"/>
          </a:p>
        </p:txBody>
      </p:sp>
      <p:sp>
        <p:nvSpPr>
          <p:cNvPr id="9" name="Rectangle 8"/>
          <p:cNvSpPr/>
          <p:nvPr/>
        </p:nvSpPr>
        <p:spPr>
          <a:xfrm>
            <a:off x="8774202" y="6393934"/>
            <a:ext cx="441146" cy="369332"/>
          </a:xfrm>
          <a:prstGeom prst="rect">
            <a:avLst/>
          </a:prstGeom>
        </p:spPr>
        <p:txBody>
          <a:bodyPr wrap="none">
            <a:spAutoFit/>
          </a:bodyPr>
          <a:lstStyle/>
          <a:p>
            <a:fld id="{47ED8886-DB3B-44F4-9A80-E6A224679F20}" type="slidenum">
              <a:rPr lang="en-US">
                <a:solidFill>
                  <a:schemeClr val="bg2"/>
                </a:solidFill>
              </a:rPr>
              <a:pPr/>
              <a:t>12</a:t>
            </a:fld>
            <a:endParaRPr lang="en-US" dirty="0">
              <a:solidFill>
                <a:schemeClr val="bg2"/>
              </a:solidFill>
            </a:endParaRPr>
          </a:p>
        </p:txBody>
      </p:sp>
      <p:sp>
        <p:nvSpPr>
          <p:cNvPr id="3" name="TextBox 2"/>
          <p:cNvSpPr txBox="1"/>
          <p:nvPr/>
        </p:nvSpPr>
        <p:spPr>
          <a:xfrm>
            <a:off x="393392" y="937520"/>
            <a:ext cx="8141008" cy="1908215"/>
          </a:xfrm>
          <a:prstGeom prst="rect">
            <a:avLst/>
          </a:prstGeom>
          <a:noFill/>
        </p:spPr>
        <p:txBody>
          <a:bodyPr wrap="square" rtlCol="0">
            <a:spAutoFit/>
          </a:bodyPr>
          <a:lstStyle/>
          <a:p>
            <a:pPr indent="-365760">
              <a:lnSpc>
                <a:spcPct val="120000"/>
              </a:lnSpc>
              <a:spcBef>
                <a:spcPts val="0"/>
              </a:spcBef>
            </a:pPr>
            <a:r>
              <a:rPr lang="en-IN" sz="2000" dirty="0" smtClean="0">
                <a:solidFill>
                  <a:schemeClr val="bg1"/>
                </a:solidFill>
              </a:rPr>
              <a:t>Comparison operators are used in </a:t>
            </a:r>
            <a:r>
              <a:rPr lang="en-IN" sz="2000" b="1" dirty="0" smtClean="0">
                <a:solidFill>
                  <a:schemeClr val="bg1"/>
                </a:solidFill>
              </a:rPr>
              <a:t>Where</a:t>
            </a:r>
            <a:r>
              <a:rPr lang="en-IN" sz="2000" dirty="0" smtClean="0">
                <a:solidFill>
                  <a:schemeClr val="bg1"/>
                </a:solidFill>
              </a:rPr>
              <a:t> clause like</a:t>
            </a:r>
          </a:p>
          <a:p>
            <a:r>
              <a:rPr lang="en-US" sz="2000" dirty="0" smtClean="0">
                <a:solidFill>
                  <a:schemeClr val="bg1"/>
                </a:solidFill>
              </a:rPr>
              <a:t>	</a:t>
            </a:r>
            <a:r>
              <a:rPr lang="en-US" sz="2200" dirty="0">
                <a:solidFill>
                  <a:schemeClr val="accent4">
                    <a:lumMod val="60000"/>
                    <a:lumOff val="40000"/>
                  </a:schemeClr>
                </a:solidFill>
                <a:latin typeface="Arial" panose="020B0604020202020204" pitchFamily="34" charset="0"/>
              </a:rPr>
              <a:t>SELECT</a:t>
            </a:r>
            <a:r>
              <a:rPr lang="en-US" sz="2000" dirty="0" smtClean="0">
                <a:solidFill>
                  <a:schemeClr val="bg1"/>
                </a:solidFill>
              </a:rPr>
              <a:t> </a:t>
            </a:r>
            <a:r>
              <a:rPr lang="en-US" sz="2200" dirty="0" err="1">
                <a:solidFill>
                  <a:srgbClr val="D8750D"/>
                </a:solidFill>
                <a:latin typeface="Arial" panose="020B0604020202020204" pitchFamily="34" charset="0"/>
              </a:rPr>
              <a:t>CustomerName</a:t>
            </a:r>
            <a:r>
              <a:rPr lang="en-US" sz="2000" dirty="0">
                <a:solidFill>
                  <a:schemeClr val="bg1"/>
                </a:solidFill>
              </a:rPr>
              <a:t> </a:t>
            </a:r>
            <a:r>
              <a:rPr lang="en-US" sz="2200" dirty="0">
                <a:solidFill>
                  <a:schemeClr val="accent4">
                    <a:lumMod val="60000"/>
                    <a:lumOff val="40000"/>
                  </a:schemeClr>
                </a:solidFill>
                <a:latin typeface="Arial" panose="020B0604020202020204" pitchFamily="34" charset="0"/>
              </a:rPr>
              <a:t>FROM</a:t>
            </a:r>
            <a:r>
              <a:rPr lang="en-US" sz="2000" dirty="0" smtClean="0">
                <a:solidFill>
                  <a:schemeClr val="bg1"/>
                </a:solidFill>
              </a:rPr>
              <a:t> </a:t>
            </a:r>
            <a:r>
              <a:rPr lang="en-US" sz="2200" dirty="0">
                <a:solidFill>
                  <a:srgbClr val="D8750D"/>
                </a:solidFill>
                <a:latin typeface="Arial" panose="020B0604020202020204" pitchFamily="34" charset="0"/>
              </a:rPr>
              <a:t>Customers</a:t>
            </a:r>
            <a:r>
              <a:rPr lang="en-US" sz="2000" dirty="0">
                <a:solidFill>
                  <a:schemeClr val="bg1"/>
                </a:solidFill>
              </a:rPr>
              <a:t> </a:t>
            </a:r>
          </a:p>
          <a:p>
            <a:pPr indent="-365760">
              <a:lnSpc>
                <a:spcPct val="120000"/>
              </a:lnSpc>
              <a:spcBef>
                <a:spcPts val="0"/>
              </a:spcBef>
            </a:pPr>
            <a:endParaRPr lang="en-IN" sz="2000" dirty="0" smtClean="0">
              <a:solidFill>
                <a:schemeClr val="bg1"/>
              </a:solidFill>
            </a:endParaRPr>
          </a:p>
          <a:p>
            <a:pPr indent="-365760">
              <a:lnSpc>
                <a:spcPct val="120000"/>
              </a:lnSpc>
              <a:spcBef>
                <a:spcPts val="0"/>
              </a:spcBef>
            </a:pPr>
            <a:r>
              <a:rPr lang="en-IN" sz="2000" dirty="0" smtClean="0">
                <a:solidFill>
                  <a:schemeClr val="bg1"/>
                </a:solidFill>
              </a:rPr>
              <a:t>Types </a:t>
            </a:r>
            <a:r>
              <a:rPr lang="en-IN" sz="2000" dirty="0">
                <a:solidFill>
                  <a:schemeClr val="bg1"/>
                </a:solidFill>
              </a:rPr>
              <a:t>of comparison operators</a:t>
            </a:r>
            <a:r>
              <a:rPr lang="en-IN" sz="2000" dirty="0" smtClean="0">
                <a:solidFill>
                  <a:schemeClr val="bg1"/>
                </a:solidFill>
              </a:rPr>
              <a:t>:</a:t>
            </a:r>
          </a:p>
          <a:p>
            <a:pPr indent="-365760">
              <a:lnSpc>
                <a:spcPct val="120000"/>
              </a:lnSpc>
              <a:spcBef>
                <a:spcPts val="0"/>
              </a:spcBef>
            </a:pPr>
            <a:endParaRPr lang="en-IN"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8682534"/>
              </p:ext>
            </p:extLst>
          </p:nvPr>
        </p:nvGraphicFramePr>
        <p:xfrm>
          <a:off x="431615" y="2766239"/>
          <a:ext cx="8275320" cy="2644140"/>
        </p:xfrm>
        <a:graphic>
          <a:graphicData uri="http://schemas.openxmlformats.org/drawingml/2006/table">
            <a:tbl>
              <a:tblPr firstRow="1" bandRow="1">
                <a:tableStyleId>{21E4AEA4-8DFA-4A89-87EB-49C32662AFE0}</a:tableStyleId>
              </a:tblPr>
              <a:tblGrid>
                <a:gridCol w="1168585">
                  <a:extLst>
                    <a:ext uri="{9D8B030D-6E8A-4147-A177-3AD203B41FA5}">
                      <a16:colId xmlns="" xmlns:a16="http://schemas.microsoft.com/office/drawing/2014/main" val="20000"/>
                    </a:ext>
                  </a:extLst>
                </a:gridCol>
                <a:gridCol w="3369142">
                  <a:extLst>
                    <a:ext uri="{9D8B030D-6E8A-4147-A177-3AD203B41FA5}">
                      <a16:colId xmlns="" xmlns:a16="http://schemas.microsoft.com/office/drawing/2014/main" val="20001"/>
                    </a:ext>
                  </a:extLst>
                </a:gridCol>
                <a:gridCol w="3737593">
                  <a:extLst>
                    <a:ext uri="{9D8B030D-6E8A-4147-A177-3AD203B41FA5}">
                      <a16:colId xmlns="" xmlns:a16="http://schemas.microsoft.com/office/drawing/2014/main" val="20002"/>
                    </a:ext>
                  </a:extLst>
                </a:gridCol>
              </a:tblGrid>
              <a:tr h="272021">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639867">
                <a:tc>
                  <a:txBody>
                    <a:bodyPr/>
                    <a:lstStyle/>
                    <a:p>
                      <a:r>
                        <a:rPr lang="en-US" sz="1800" dirty="0" smtClean="0">
                          <a:solidFill>
                            <a:schemeClr val="bg1"/>
                          </a:solidFill>
                        </a:rPr>
                        <a:t>IN</a:t>
                      </a:r>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Equivalent to comparing the operand value with a</a:t>
                      </a:r>
                      <a:r>
                        <a:rPr lang="en-US" sz="1800" baseline="0" dirty="0" smtClean="0">
                          <a:solidFill>
                            <a:schemeClr val="bg1"/>
                          </a:solidFill>
                        </a:rPr>
                        <a:t> list of values and if any match happens it returns true.</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IN</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(‘USA', ‘Norway'); </a:t>
                      </a:r>
                    </a:p>
                  </a:txBody>
                  <a:tcPr marL="28575" marR="28575" marT="28575" marB="28575">
                    <a:noFill/>
                  </a:tcPr>
                </a:tc>
                <a:extLst>
                  <a:ext uri="{0D108BD9-81ED-4DB2-BD59-A6C34878D82A}">
                    <a16:rowId xmlns="" xmlns:a16="http://schemas.microsoft.com/office/drawing/2014/main" val="10001"/>
                  </a:ext>
                </a:extLst>
              </a:tr>
              <a:tr h="840711">
                <a:tc>
                  <a:txBody>
                    <a:bodyPr/>
                    <a:lstStyle/>
                    <a:p>
                      <a:r>
                        <a:rPr lang="en-US" sz="1800" dirty="0" smtClean="0">
                          <a:solidFill>
                            <a:schemeClr val="bg1"/>
                          </a:solidFill>
                        </a:rPr>
                        <a:t>NOT IN</a:t>
                      </a:r>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Equivalent to comparing the operand value with a</a:t>
                      </a:r>
                      <a:r>
                        <a:rPr lang="en-US" sz="1800" baseline="0" dirty="0" smtClean="0">
                          <a:solidFill>
                            <a:schemeClr val="bg1"/>
                          </a:solidFill>
                        </a:rPr>
                        <a:t> list of values and if any match happens it returns true.</a:t>
                      </a:r>
                      <a:endParaRPr lang="en-US" sz="1800" dirty="0">
                        <a:solidFill>
                          <a:schemeClr val="bg1"/>
                        </a:solidFill>
                        <a:latin typeface="+mn-lt"/>
                        <a:cs typeface="Arial" pitchFamily="34" charset="0"/>
                      </a:endParaRPr>
                    </a:p>
                  </a:txBody>
                  <a:tcPr marL="28575" marR="28575" marT="28575" marB="28575">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6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6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NOT IN </a:t>
                      </a:r>
                      <a:r>
                        <a:rPr lang="en-US" sz="1800" kern="1200" dirty="0" smtClean="0">
                          <a:solidFill>
                            <a:srgbClr val="D8750D"/>
                          </a:solidFill>
                          <a:latin typeface="Arial" panose="020B0604020202020204" pitchFamily="34" charset="0"/>
                          <a:ea typeface="+mn-ea"/>
                          <a:cs typeface="+mn-cs"/>
                        </a:rPr>
                        <a:t>(‘USA', ‘Norway'); </a:t>
                      </a:r>
                    </a:p>
                  </a:txBody>
                  <a:tcPr marL="28575" marR="28575" marT="28575" marB="28575">
                    <a:noFill/>
                  </a:tcPr>
                </a:tc>
                <a:extLst>
                  <a:ext uri="{0D108BD9-81ED-4DB2-BD59-A6C34878D82A}">
                    <a16:rowId xmlns="" xmlns:a16="http://schemas.microsoft.com/office/drawing/2014/main" val="10002"/>
                  </a:ext>
                </a:extLst>
              </a:tr>
            </a:tbl>
          </a:graphicData>
        </a:graphic>
      </p:graphicFrame>
      <p:sp>
        <p:nvSpPr>
          <p:cNvPr id="3" name="Content Placeholder 2"/>
          <p:cNvSpPr>
            <a:spLocks noGrp="1"/>
          </p:cNvSpPr>
          <p:nvPr>
            <p:ph idx="1"/>
          </p:nvPr>
        </p:nvSpPr>
        <p:spPr>
          <a:xfrm>
            <a:off x="183397" y="956469"/>
            <a:ext cx="8229600" cy="1634331"/>
          </a:xfrm>
        </p:spPr>
        <p:txBody>
          <a:bodyPr/>
          <a:lstStyle/>
          <a:p>
            <a:r>
              <a:rPr lang="en-US" dirty="0"/>
              <a:t>The comparison operators displayed below are used in conditions that compare a particular value to each value in a list. </a:t>
            </a:r>
            <a:endParaRPr lang="en-US" dirty="0" smtClean="0"/>
          </a:p>
          <a:p>
            <a:pPr marL="0" indent="0">
              <a:buNone/>
            </a:pPr>
            <a:r>
              <a:rPr lang="en-US" dirty="0" smtClean="0">
                <a:solidFill>
                  <a:schemeClr val="accent4">
                    <a:lumMod val="60000"/>
                    <a:lumOff val="40000"/>
                  </a:schemeClr>
                </a:solidFill>
                <a:latin typeface="Arial" panose="020B0604020202020204" pitchFamily="34" charset="0"/>
              </a:rPr>
              <a:t>		SELECT</a:t>
            </a:r>
            <a:r>
              <a:rPr lang="en-US" sz="2000" dirty="0" smtClean="0">
                <a:solidFill>
                  <a:schemeClr val="bg1"/>
                </a:solidFill>
              </a:rPr>
              <a:t> </a:t>
            </a:r>
            <a:r>
              <a:rPr lang="en-US" dirty="0" err="1">
                <a:solidFill>
                  <a:srgbClr val="D8750D"/>
                </a:solidFill>
                <a:latin typeface="Arial" panose="020B0604020202020204" pitchFamily="34" charset="0"/>
              </a:rPr>
              <a:t>CustomerName</a:t>
            </a:r>
            <a:r>
              <a:rPr lang="en-US" sz="2000" dirty="0">
                <a:solidFill>
                  <a:schemeClr val="bg1"/>
                </a:solidFill>
              </a:rPr>
              <a:t> </a:t>
            </a:r>
            <a:r>
              <a:rPr lang="en-US"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dirty="0">
                <a:solidFill>
                  <a:srgbClr val="D8750D"/>
                </a:solidFill>
                <a:latin typeface="Arial" panose="020B0604020202020204" pitchFamily="34" charset="0"/>
              </a:rPr>
              <a:t>Customers</a:t>
            </a:r>
            <a:endParaRPr lang="en-US" dirty="0"/>
          </a:p>
          <a:p>
            <a:endParaRPr lang="en-US" dirty="0">
              <a:solidFill>
                <a:schemeClr val="accent4">
                  <a:lumMod val="60000"/>
                  <a:lumOff val="40000"/>
                </a:schemeClr>
              </a:solidFill>
              <a:latin typeface="Arial" panose="020B0604020202020204" pitchFamily="34" charset="0"/>
            </a:endParaRPr>
          </a:p>
        </p:txBody>
      </p:sp>
      <p:sp>
        <p:nvSpPr>
          <p:cNvPr id="2" name="Title 1"/>
          <p:cNvSpPr>
            <a:spLocks noGrp="1"/>
          </p:cNvSpPr>
          <p:nvPr>
            <p:ph type="title"/>
          </p:nvPr>
        </p:nvSpPr>
        <p:spPr/>
        <p:txBody>
          <a:bodyPr/>
          <a:lstStyle/>
          <a:p>
            <a:r>
              <a:rPr lang="en-US" dirty="0">
                <a:latin typeface="+mn-lt"/>
              </a:rPr>
              <a:t>Comparison Operators </a:t>
            </a:r>
          </a:p>
        </p:txBody>
      </p:sp>
      <p:sp>
        <p:nvSpPr>
          <p:cNvPr id="7" name="Slide Number Placeholder 6"/>
          <p:cNvSpPr>
            <a:spLocks noGrp="1"/>
          </p:cNvSpPr>
          <p:nvPr>
            <p:ph type="sldNum" sz="quarter" idx="11"/>
          </p:nvPr>
        </p:nvSpPr>
        <p:spPr/>
        <p:txBody>
          <a:bodyPr/>
          <a:lstStyle/>
          <a:p>
            <a:endParaRPr lang="en-US" dirty="0"/>
          </a:p>
        </p:txBody>
      </p:sp>
      <p:sp>
        <p:nvSpPr>
          <p:cNvPr id="8" name="Rectangle 7"/>
          <p:cNvSpPr/>
          <p:nvPr/>
        </p:nvSpPr>
        <p:spPr>
          <a:xfrm>
            <a:off x="8704352" y="6403459"/>
            <a:ext cx="441146" cy="369332"/>
          </a:xfrm>
          <a:prstGeom prst="rect">
            <a:avLst/>
          </a:prstGeom>
        </p:spPr>
        <p:txBody>
          <a:bodyPr wrap="none">
            <a:spAutoFit/>
          </a:bodyPr>
          <a:lstStyle/>
          <a:p>
            <a:fld id="{47ED8886-DB3B-44F4-9A80-E6A224679F20}" type="slidenum">
              <a:rPr lang="en-US">
                <a:solidFill>
                  <a:schemeClr val="bg2"/>
                </a:solidFill>
              </a:rPr>
              <a:pPr/>
              <a:t>13</a:t>
            </a:fld>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6681025"/>
              </p:ext>
            </p:extLst>
          </p:nvPr>
        </p:nvGraphicFramePr>
        <p:xfrm>
          <a:off x="800356" y="1981200"/>
          <a:ext cx="7994394" cy="3657600"/>
        </p:xfrm>
        <a:graphic>
          <a:graphicData uri="http://schemas.openxmlformats.org/drawingml/2006/table">
            <a:tbl>
              <a:tblPr firstRow="1" bandRow="1">
                <a:tableStyleId>{21E4AEA4-8DFA-4A89-87EB-49C32662AFE0}</a:tableStyleId>
              </a:tblPr>
              <a:tblGrid>
                <a:gridCol w="1498949">
                  <a:extLst>
                    <a:ext uri="{9D8B030D-6E8A-4147-A177-3AD203B41FA5}">
                      <a16:colId xmlns="" xmlns:a16="http://schemas.microsoft.com/office/drawing/2014/main" val="20000"/>
                    </a:ext>
                  </a:extLst>
                </a:gridCol>
                <a:gridCol w="2712382">
                  <a:extLst>
                    <a:ext uri="{9D8B030D-6E8A-4147-A177-3AD203B41FA5}">
                      <a16:colId xmlns="" xmlns:a16="http://schemas.microsoft.com/office/drawing/2014/main" val="20001"/>
                    </a:ext>
                  </a:extLst>
                </a:gridCol>
                <a:gridCol w="3783063">
                  <a:extLst>
                    <a:ext uri="{9D8B030D-6E8A-4147-A177-3AD203B41FA5}">
                      <a16:colId xmlns="" xmlns:a16="http://schemas.microsoft.com/office/drawing/2014/main" val="20002"/>
                    </a:ext>
                  </a:extLst>
                </a:gridCol>
              </a:tblGrid>
              <a:tr h="457200">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1143000">
                <a:tc>
                  <a:txBody>
                    <a:bodyPr/>
                    <a:lstStyle/>
                    <a:p>
                      <a:r>
                        <a:rPr lang="en-US" sz="1800" dirty="0" smtClean="0">
                          <a:solidFill>
                            <a:schemeClr val="bg1"/>
                          </a:solidFill>
                        </a:rPr>
                        <a:t>BETWEEN AND</a:t>
                      </a:r>
                      <a:endParaRPr lang="en-US" sz="1800" dirty="0">
                        <a:solidFill>
                          <a:schemeClr val="bg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bg1"/>
                          </a:solidFill>
                          <a:latin typeface="+mn-lt"/>
                          <a:ea typeface="+mn-ea"/>
                          <a:cs typeface="+mn-cs"/>
                        </a:rPr>
                        <a:t>Checks whether the operand value falls within a range. A range can be defined with lower and upper limits</a:t>
                      </a:r>
                      <a:endParaRPr lang="en-US" sz="1800" u="none" kern="1200" dirty="0">
                        <a:solidFill>
                          <a:schemeClr val="bg1"/>
                        </a:solidFill>
                        <a:latin typeface="+mn-lt"/>
                        <a:ea typeface="+mn-ea"/>
                        <a:cs typeface="+mn-cs"/>
                      </a:endParaRPr>
                    </a:p>
                  </a:txBody>
                  <a:tcPr>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CreditLimit</a:t>
                      </a:r>
                      <a:r>
                        <a:rPr lang="en-US" sz="14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BETWEEN</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10000 </a:t>
                      </a:r>
                    </a:p>
                    <a:p>
                      <a:pPr marL="0" algn="l" defTabSz="457200" rtl="0" eaLnBrk="1" latinLnBrk="0" hangingPunct="1"/>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15000; </a:t>
                      </a:r>
                    </a:p>
                  </a:txBody>
                  <a:tcPr>
                    <a:noFill/>
                  </a:tcPr>
                </a:tc>
                <a:extLst>
                  <a:ext uri="{0D108BD9-81ED-4DB2-BD59-A6C34878D82A}">
                    <a16:rowId xmlns="" xmlns:a16="http://schemas.microsoft.com/office/drawing/2014/main" val="10001"/>
                  </a:ext>
                </a:extLst>
              </a:tr>
              <a:tr h="1396490">
                <a:tc>
                  <a:txBody>
                    <a:bodyPr/>
                    <a:lstStyle/>
                    <a:p>
                      <a:r>
                        <a:rPr lang="en-US" sz="1800" dirty="0" smtClean="0">
                          <a:solidFill>
                            <a:schemeClr val="bg1"/>
                          </a:solidFill>
                        </a:rPr>
                        <a:t>NOT BETWEEN AND</a:t>
                      </a:r>
                      <a:endParaRPr lang="en-US" sz="1800" dirty="0">
                        <a:solidFill>
                          <a:schemeClr val="bg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bg1"/>
                          </a:solidFill>
                          <a:latin typeface="+mn-lt"/>
                          <a:ea typeface="+mn-ea"/>
                          <a:cs typeface="+mn-cs"/>
                        </a:rPr>
                        <a:t>Checks whether the operand value  does not falls within a range. A range can be defined with lower and upper limits</a:t>
                      </a:r>
                      <a:endParaRPr lang="en-US" sz="1800" u="none" kern="1200" dirty="0">
                        <a:solidFill>
                          <a:schemeClr val="bg1"/>
                        </a:solidFill>
                        <a:latin typeface="+mn-lt"/>
                        <a:ea typeface="+mn-ea"/>
                        <a:cs typeface="+mn-cs"/>
                      </a:endParaRPr>
                    </a:p>
                  </a:txBody>
                  <a:tcPr>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CreditLimit</a:t>
                      </a:r>
                      <a:r>
                        <a:rPr lang="en-US" sz="1400" kern="12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NOT BETWEEN </a:t>
                      </a:r>
                      <a:r>
                        <a:rPr lang="en-US" sz="1800" kern="1200" dirty="0" smtClean="0">
                          <a:solidFill>
                            <a:srgbClr val="D8750D"/>
                          </a:solidFill>
                          <a:latin typeface="Arial" panose="020B0604020202020204" pitchFamily="34" charset="0"/>
                          <a:ea typeface="+mn-ea"/>
                          <a:cs typeface="+mn-cs"/>
                        </a:rPr>
                        <a:t>10000</a:t>
                      </a:r>
                      <a:r>
                        <a:rPr lang="en-US" sz="14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dirty="0" smtClean="0">
                          <a:solidFill>
                            <a:schemeClr val="bg1"/>
                          </a:solidFill>
                        </a:rPr>
                        <a:t> </a:t>
                      </a:r>
                      <a:r>
                        <a:rPr lang="en-US" sz="1800" kern="1200" dirty="0" smtClean="0">
                          <a:solidFill>
                            <a:srgbClr val="D8750D"/>
                          </a:solidFill>
                          <a:latin typeface="Arial" panose="020B0604020202020204" pitchFamily="34" charset="0"/>
                          <a:ea typeface="+mn-ea"/>
                          <a:cs typeface="+mn-cs"/>
                        </a:rPr>
                        <a:t>15000; </a:t>
                      </a:r>
                      <a:endParaRPr lang="en-US" sz="1400" dirty="0" smtClean="0">
                        <a:solidFill>
                          <a:schemeClr val="bg1"/>
                        </a:solidFill>
                        <a:latin typeface="+mn-lt"/>
                        <a:cs typeface="Arial" pitchFamily="34" charset="0"/>
                      </a:endParaRPr>
                    </a:p>
                  </a:txBody>
                  <a:tcPr>
                    <a:noFill/>
                  </a:tcPr>
                </a:tc>
                <a:extLst>
                  <a:ext uri="{0D108BD9-81ED-4DB2-BD59-A6C34878D82A}">
                    <a16:rowId xmlns=""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latin typeface="+mn-lt"/>
                <a:ea typeface="Verdana" pitchFamily="34" charset="0"/>
                <a:cs typeface="Verdana" pitchFamily="34" charset="0"/>
              </a:rPr>
              <a:t>Comparison Operators </a:t>
            </a:r>
          </a:p>
        </p:txBody>
      </p:sp>
      <p:sp>
        <p:nvSpPr>
          <p:cNvPr id="7" name="Slide Number Placeholder 6"/>
          <p:cNvSpPr>
            <a:spLocks noGrp="1"/>
          </p:cNvSpPr>
          <p:nvPr>
            <p:ph type="sldNum" sz="quarter" idx="11"/>
          </p:nvPr>
        </p:nvSpPr>
        <p:spPr/>
        <p:txBody>
          <a:bodyPr/>
          <a:lstStyle/>
          <a:p>
            <a:endParaRPr lang="en-US" dirty="0"/>
          </a:p>
        </p:txBody>
      </p:sp>
      <p:sp>
        <p:nvSpPr>
          <p:cNvPr id="6" name="Rectangle 5"/>
          <p:cNvSpPr/>
          <p:nvPr/>
        </p:nvSpPr>
        <p:spPr>
          <a:xfrm>
            <a:off x="8574177" y="6305034"/>
            <a:ext cx="441146" cy="369332"/>
          </a:xfrm>
          <a:prstGeom prst="rect">
            <a:avLst/>
          </a:prstGeom>
        </p:spPr>
        <p:txBody>
          <a:bodyPr wrap="none">
            <a:spAutoFit/>
          </a:bodyPr>
          <a:lstStyle/>
          <a:p>
            <a:fld id="{47ED8886-DB3B-44F4-9A80-E6A224679F20}" type="slidenum">
              <a:rPr lang="en-US">
                <a:solidFill>
                  <a:schemeClr val="bg2"/>
                </a:solidFill>
              </a:rPr>
              <a:pPr/>
              <a:t>14</a:t>
            </a:fld>
            <a:endParaRPr lang="en-US" dirty="0">
              <a:solidFill>
                <a:schemeClr val="bg2"/>
              </a:solidFill>
            </a:endParaRPr>
          </a:p>
        </p:txBody>
      </p:sp>
      <p:sp>
        <p:nvSpPr>
          <p:cNvPr id="8" name="TextBox 7"/>
          <p:cNvSpPr txBox="1"/>
          <p:nvPr/>
        </p:nvSpPr>
        <p:spPr>
          <a:xfrm>
            <a:off x="819729" y="1072634"/>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extLst>
      <p:ext uri="{BB962C8B-B14F-4D97-AF65-F5344CB8AC3E}">
        <p14:creationId xmlns:p14="http://schemas.microsoft.com/office/powerpoint/2010/main" val="11378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latin typeface="+mn-lt"/>
              </a:rPr>
              <a:t>Comparison Operators </a:t>
            </a:r>
          </a:p>
        </p:txBody>
      </p:sp>
      <p:sp>
        <p:nvSpPr>
          <p:cNvPr id="6" name="Slide Number Placeholder 5"/>
          <p:cNvSpPr>
            <a:spLocks noGrp="1"/>
          </p:cNvSpPr>
          <p:nvPr>
            <p:ph type="sldNum"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2380604"/>
              </p:ext>
            </p:extLst>
          </p:nvPr>
        </p:nvGraphicFramePr>
        <p:xfrm>
          <a:off x="529572" y="1759837"/>
          <a:ext cx="8077198" cy="3576601"/>
        </p:xfrm>
        <a:graphic>
          <a:graphicData uri="http://schemas.openxmlformats.org/drawingml/2006/table">
            <a:tbl>
              <a:tblPr firstRow="1" bandRow="1">
                <a:tableStyleId>{21E4AEA4-8DFA-4A89-87EB-49C32662AFE0}</a:tableStyleId>
              </a:tblPr>
              <a:tblGrid>
                <a:gridCol w="1053547">
                  <a:extLst>
                    <a:ext uri="{9D8B030D-6E8A-4147-A177-3AD203B41FA5}">
                      <a16:colId xmlns="" xmlns:a16="http://schemas.microsoft.com/office/drawing/2014/main" val="20000"/>
                    </a:ext>
                  </a:extLst>
                </a:gridCol>
                <a:gridCol w="2739224">
                  <a:extLst>
                    <a:ext uri="{9D8B030D-6E8A-4147-A177-3AD203B41FA5}">
                      <a16:colId xmlns="" xmlns:a16="http://schemas.microsoft.com/office/drawing/2014/main" val="20001"/>
                    </a:ext>
                  </a:extLst>
                </a:gridCol>
                <a:gridCol w="4284427">
                  <a:extLst>
                    <a:ext uri="{9D8B030D-6E8A-4147-A177-3AD203B41FA5}">
                      <a16:colId xmlns="" xmlns:a16="http://schemas.microsoft.com/office/drawing/2014/main" val="20002"/>
                    </a:ext>
                  </a:extLst>
                </a:gridCol>
              </a:tblGrid>
              <a:tr h="307073">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150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LIKE/NOT LIKE</a:t>
                      </a:r>
                    </a:p>
                    <a:p>
                      <a:endParaRPr lang="en-US" sz="1800" dirty="0">
                        <a:solidFill>
                          <a:schemeClr val="bg1"/>
                        </a:solidFill>
                        <a:latin typeface="+mn-lt"/>
                        <a:cs typeface="Arial" pitchFamily="34" charset="0"/>
                      </a:endParaRPr>
                    </a:p>
                  </a:txBody>
                  <a:tcPr>
                    <a:noFill/>
                  </a:tcPr>
                </a:tc>
                <a:tc>
                  <a:txBody>
                    <a:bodyPr/>
                    <a:lstStyle/>
                    <a:p>
                      <a:pPr algn="l" rtl="0"/>
                      <a:r>
                        <a:rPr lang="en-US" sz="1800" dirty="0" smtClean="0">
                          <a:solidFill>
                            <a:schemeClr val="bg1"/>
                          </a:solidFill>
                        </a:rPr>
                        <a:t>The LIKE operator is used for wild card matching.</a:t>
                      </a:r>
                    </a:p>
                    <a:p>
                      <a:pPr algn="l" rtl="0"/>
                      <a:r>
                        <a:rPr lang="en-US" sz="1800" dirty="0" smtClean="0">
                          <a:solidFill>
                            <a:schemeClr val="bg1"/>
                          </a:solidFill>
                        </a:rPr>
                        <a:t>% used for multiple or no character.</a:t>
                      </a: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CustomerName</a:t>
                      </a:r>
                      <a:r>
                        <a:rPr lang="en-US" sz="18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LIKE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'%Gift Stores’;  </a:t>
                      </a:r>
                    </a:p>
                    <a:p>
                      <a:pPr algn="l" rtl="0"/>
                      <a:r>
                        <a:rPr lang="en-US" sz="1800" dirty="0" smtClean="0">
                          <a:solidFill>
                            <a:schemeClr val="bg1"/>
                          </a:solidFill>
                        </a:rPr>
                        <a:t>//Select Customers</a:t>
                      </a:r>
                      <a:r>
                        <a:rPr lang="en-US" sz="1800" baseline="0" dirty="0" smtClean="0">
                          <a:solidFill>
                            <a:schemeClr val="bg1"/>
                          </a:solidFill>
                        </a:rPr>
                        <a:t> </a:t>
                      </a:r>
                      <a:r>
                        <a:rPr lang="en-US" sz="1800" dirty="0" smtClean="0">
                          <a:solidFill>
                            <a:schemeClr val="bg1"/>
                          </a:solidFill>
                        </a:rPr>
                        <a:t>whose name ends with ‘Gift Stores’</a:t>
                      </a:r>
                    </a:p>
                    <a:p>
                      <a:pPr algn="l" rtl="0"/>
                      <a:r>
                        <a:rPr lang="en-US" sz="1800" dirty="0" smtClean="0">
                          <a:solidFill>
                            <a:schemeClr val="bg1"/>
                          </a:solidFill>
                        </a:rPr>
                        <a:t>Example: SIGNAL</a:t>
                      </a:r>
                      <a:r>
                        <a:rPr lang="en-US" sz="1800" baseline="0" dirty="0" smtClean="0">
                          <a:solidFill>
                            <a:schemeClr val="bg1"/>
                          </a:solidFill>
                        </a:rPr>
                        <a:t> GIFT STORES</a:t>
                      </a:r>
                      <a:r>
                        <a:rPr lang="en-US" sz="1800" dirty="0" smtClean="0">
                          <a:solidFill>
                            <a:schemeClr val="bg1"/>
                          </a:solidFill>
                        </a:rPr>
                        <a:t>.</a:t>
                      </a:r>
                      <a:endParaRPr lang="en-US" sz="1800" dirty="0" smtClean="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1647030">
                <a:tc>
                  <a:txBody>
                    <a:bodyPr/>
                    <a:lstStyle/>
                    <a:p>
                      <a:r>
                        <a:rPr lang="en-US" sz="1800" dirty="0" smtClean="0">
                          <a:solidFill>
                            <a:schemeClr val="bg1"/>
                          </a:solidFill>
                        </a:rPr>
                        <a:t>IS</a:t>
                      </a:r>
                      <a:r>
                        <a:rPr lang="en-US" sz="1800" baseline="0" dirty="0" smtClean="0">
                          <a:solidFill>
                            <a:schemeClr val="bg1"/>
                          </a:solidFill>
                        </a:rPr>
                        <a:t> NULL/</a:t>
                      </a:r>
                    </a:p>
                    <a:p>
                      <a:r>
                        <a:rPr lang="en-US" sz="1800" baseline="0" dirty="0" smtClean="0">
                          <a:solidFill>
                            <a:schemeClr val="bg1"/>
                          </a:solidFill>
                        </a:rPr>
                        <a:t>IS NOT NULL</a:t>
                      </a:r>
                      <a:endParaRPr lang="en-US" sz="1800" dirty="0">
                        <a:solidFill>
                          <a:schemeClr val="bg1"/>
                        </a:solidFill>
                        <a:latin typeface="+mn-lt"/>
                        <a:cs typeface="Arial" pitchFamily="34" charset="0"/>
                      </a:endParaRPr>
                    </a:p>
                  </a:txBody>
                  <a:tcPr>
                    <a:noFill/>
                  </a:tcPr>
                </a:tc>
                <a:tc>
                  <a:txBody>
                    <a:bodyPr/>
                    <a:lstStyle/>
                    <a:p>
                      <a:r>
                        <a:rPr lang="en-US" sz="1800" dirty="0" smtClean="0">
                          <a:solidFill>
                            <a:schemeClr val="bg1"/>
                          </a:solidFill>
                        </a:rPr>
                        <a:t>Tests for nulls. This is the only operator that should be used to test for nulls. </a:t>
                      </a:r>
                      <a:endParaRPr lang="en-US" sz="180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800" dirty="0" smtClean="0">
                          <a:solidFill>
                            <a:schemeClr val="bg1"/>
                          </a:solidFill>
                        </a:rPr>
                        <a:t> </a:t>
                      </a:r>
                      <a:r>
                        <a:rPr lang="en-US" sz="1800" kern="1200" dirty="0" smtClean="0">
                          <a:solidFill>
                            <a:srgbClr val="D8750D"/>
                          </a:solidFill>
                          <a:latin typeface="Arial" panose="020B0604020202020204" pitchFamily="34" charset="0"/>
                          <a:ea typeface="+mn-ea"/>
                          <a:cs typeface="+mn-cs"/>
                        </a:rPr>
                        <a:t>CustomerName</a:t>
                      </a:r>
                      <a:r>
                        <a:rPr lang="en-US" sz="1800" dirty="0" smtClean="0">
                          <a:solidFill>
                            <a:schemeClr val="bg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IS NOT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accent4">
                              <a:lumMod val="60000"/>
                              <a:lumOff val="40000"/>
                            </a:schemeClr>
                          </a:solidFill>
                          <a:latin typeface="Arial" panose="020B0604020202020204" pitchFamily="34" charset="0"/>
                          <a:ea typeface="+mn-ea"/>
                          <a:cs typeface="+mn-cs"/>
                        </a:rPr>
                        <a:t>AND </a:t>
                      </a:r>
                      <a:r>
                        <a:rPr lang="en-US" sz="1800" kern="1200" dirty="0" err="1" smtClean="0">
                          <a:solidFill>
                            <a:srgbClr val="D8750D"/>
                          </a:solidFill>
                          <a:latin typeface="Arial" panose="020B0604020202020204" pitchFamily="34" charset="0"/>
                          <a:ea typeface="+mn-ea"/>
                          <a:cs typeface="+mn-cs"/>
                        </a:rPr>
                        <a:t>Creditlimit</a:t>
                      </a:r>
                      <a:r>
                        <a:rPr lang="en-US" sz="18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&lt;= </a:t>
                      </a:r>
                      <a:r>
                        <a:rPr lang="en-US" sz="1800" kern="1200" dirty="0" smtClean="0">
                          <a:solidFill>
                            <a:srgbClr val="D8750D"/>
                          </a:solidFill>
                          <a:latin typeface="Arial" panose="020B0604020202020204" pitchFamily="34" charset="0"/>
                          <a:ea typeface="+mn-ea"/>
                          <a:cs typeface="+mn-cs"/>
                        </a:rPr>
                        <a:t>10000;</a:t>
                      </a:r>
                      <a:r>
                        <a:rPr lang="en-US" sz="1800" dirty="0" smtClean="0">
                          <a:solidFill>
                            <a:schemeClr val="bg1"/>
                          </a:solidFill>
                        </a:rPr>
                        <a:t> </a:t>
                      </a:r>
                    </a:p>
                    <a:p>
                      <a:pPr algn="l" rtl="0"/>
                      <a:r>
                        <a:rPr lang="en-US" sz="1800" dirty="0" smtClean="0">
                          <a:solidFill>
                            <a:schemeClr val="bg1"/>
                          </a:solidFill>
                        </a:rPr>
                        <a:t>// returns all records which has credit limit</a:t>
                      </a:r>
                      <a:r>
                        <a:rPr lang="en-US" sz="1800" baseline="0" dirty="0" smtClean="0">
                          <a:solidFill>
                            <a:schemeClr val="bg1"/>
                          </a:solidFill>
                        </a:rPr>
                        <a:t> &lt;= 10000 and customer name is not null</a:t>
                      </a:r>
                      <a:endParaRPr lang="en-US" sz="1800" b="0"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bl>
          </a:graphicData>
        </a:graphic>
      </p:graphicFrame>
      <p:sp>
        <p:nvSpPr>
          <p:cNvPr id="4" name="Rectangle 3"/>
          <p:cNvSpPr/>
          <p:nvPr/>
        </p:nvSpPr>
        <p:spPr>
          <a:xfrm>
            <a:off x="8702854" y="6472103"/>
            <a:ext cx="441146" cy="369332"/>
          </a:xfrm>
          <a:prstGeom prst="rect">
            <a:avLst/>
          </a:prstGeom>
        </p:spPr>
        <p:txBody>
          <a:bodyPr wrap="none">
            <a:spAutoFit/>
          </a:bodyPr>
          <a:lstStyle/>
          <a:p>
            <a:fld id="{47ED8886-DB3B-44F4-9A80-E6A224679F20}" type="slidenum">
              <a:rPr lang="en-US">
                <a:solidFill>
                  <a:schemeClr val="bg2"/>
                </a:solidFill>
              </a:rPr>
              <a:pPr/>
              <a:t>15</a:t>
            </a:fld>
            <a:endParaRPr lang="en-US" dirty="0">
              <a:solidFill>
                <a:schemeClr val="bg2"/>
              </a:solidFill>
            </a:endParaRPr>
          </a:p>
        </p:txBody>
      </p:sp>
      <p:sp>
        <p:nvSpPr>
          <p:cNvPr id="7" name="TextBox 6"/>
          <p:cNvSpPr txBox="1"/>
          <p:nvPr/>
        </p:nvSpPr>
        <p:spPr>
          <a:xfrm>
            <a:off x="819729" y="1072634"/>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Logical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16</a:t>
            </a:fld>
            <a:endParaRPr lang="en-US"/>
          </a:p>
        </p:txBody>
      </p:sp>
    </p:spTree>
    <p:extLst>
      <p:ext uri="{BB962C8B-B14F-4D97-AF65-F5344CB8AC3E}">
        <p14:creationId xmlns:p14="http://schemas.microsoft.com/office/powerpoint/2010/main" val="3032435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169" y="1219200"/>
            <a:ext cx="8229600" cy="2481895"/>
          </a:xfrm>
        </p:spPr>
        <p:txBody>
          <a:bodyPr/>
          <a:lstStyle/>
          <a:p>
            <a:pPr>
              <a:spcBef>
                <a:spcPts val="0"/>
              </a:spcBef>
            </a:pPr>
            <a:r>
              <a:rPr lang="en-US" sz="2000" b="1" i="1" dirty="0" smtClean="0"/>
              <a:t>Logical </a:t>
            </a:r>
            <a:r>
              <a:rPr lang="en-US" sz="2000" b="1" i="1" dirty="0"/>
              <a:t>operators </a:t>
            </a:r>
            <a:r>
              <a:rPr lang="en-US" sz="2000" dirty="0" smtClean="0"/>
              <a:t>are </a:t>
            </a:r>
            <a:r>
              <a:rPr lang="en-US" sz="2000" dirty="0"/>
              <a:t>used for manipulating the results of one or more conditions. </a:t>
            </a:r>
            <a:endParaRPr lang="en-US" sz="2000" dirty="0" smtClean="0"/>
          </a:p>
          <a:p>
            <a:pPr>
              <a:spcBef>
                <a:spcPts val="0"/>
              </a:spcBef>
            </a:pPr>
            <a:endParaRPr lang="en-US" sz="2000" dirty="0"/>
          </a:p>
          <a:p>
            <a:pPr>
              <a:spcBef>
                <a:spcPts val="0"/>
              </a:spcBef>
            </a:pPr>
            <a:r>
              <a:rPr lang="en-US" sz="2000" dirty="0" smtClean="0"/>
              <a:t>In SQL, all logical operators evaluate to TRUE, FALSE, or NULL (UNKNOWN). </a:t>
            </a:r>
            <a:endParaRPr lang="en-US" sz="2000" dirty="0"/>
          </a:p>
        </p:txBody>
      </p:sp>
      <p:sp>
        <p:nvSpPr>
          <p:cNvPr id="2" name="Title 1"/>
          <p:cNvSpPr>
            <a:spLocks noGrp="1"/>
          </p:cNvSpPr>
          <p:nvPr>
            <p:ph type="title"/>
          </p:nvPr>
        </p:nvSpPr>
        <p:spPr>
          <a:noFill/>
          <a:ln>
            <a:noFill/>
          </a:ln>
        </p:spPr>
        <p:txBody>
          <a:bodyPr anchor="ctr"/>
          <a:lstStyle/>
          <a:p>
            <a:r>
              <a:rPr lang="en-IN"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266013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586" y="914400"/>
            <a:ext cx="8229600" cy="381000"/>
          </a:xfrm>
        </p:spPr>
        <p:txBody>
          <a:bodyPr/>
          <a:lstStyle/>
          <a:p>
            <a:pPr marL="0" indent="0" algn="ctr">
              <a:buNone/>
            </a:pPr>
            <a:r>
              <a:rPr lang="en-US" sz="2000" dirty="0" smtClean="0">
                <a:solidFill>
                  <a:schemeClr val="accent4">
                    <a:lumMod val="60000"/>
                    <a:lumOff val="40000"/>
                  </a:schemeClr>
                </a:solidFill>
                <a:latin typeface="Arial" panose="020B0604020202020204" pitchFamily="34" charset="0"/>
              </a:rPr>
              <a:t>SELECT</a:t>
            </a:r>
            <a:r>
              <a:rPr lang="en-US" sz="2000" dirty="0" smtClean="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
        <p:nvSpPr>
          <p:cNvPr id="2" name="Title 1"/>
          <p:cNvSpPr>
            <a:spLocks noGrp="1"/>
          </p:cNvSpPr>
          <p:nvPr>
            <p:ph type="title"/>
          </p:nvPr>
        </p:nvSpPr>
        <p:spPr>
          <a:noFill/>
          <a:ln>
            <a:noFill/>
          </a:ln>
        </p:spPr>
        <p:txBody>
          <a:bodyPr anchor="ctr"/>
          <a:lstStyle/>
          <a:p>
            <a:r>
              <a:rPr lang="en-IN"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78455353"/>
              </p:ext>
            </p:extLst>
          </p:nvPr>
        </p:nvGraphicFramePr>
        <p:xfrm>
          <a:off x="847886" y="1647986"/>
          <a:ext cx="7457914" cy="4089736"/>
        </p:xfrm>
        <a:graphic>
          <a:graphicData uri="http://schemas.openxmlformats.org/drawingml/2006/table">
            <a:tbl>
              <a:tblPr firstRow="1" bandRow="1">
                <a:tableStyleId>{21E4AEA4-8DFA-4A89-87EB-49C32662AFE0}</a:tableStyleId>
              </a:tblPr>
              <a:tblGrid>
                <a:gridCol w="1177566">
                  <a:extLst>
                    <a:ext uri="{9D8B030D-6E8A-4147-A177-3AD203B41FA5}">
                      <a16:colId xmlns="" xmlns:a16="http://schemas.microsoft.com/office/drawing/2014/main" val="20000"/>
                    </a:ext>
                  </a:extLst>
                </a:gridCol>
                <a:gridCol w="2927509">
                  <a:extLst>
                    <a:ext uri="{9D8B030D-6E8A-4147-A177-3AD203B41FA5}">
                      <a16:colId xmlns="" xmlns:a16="http://schemas.microsoft.com/office/drawing/2014/main" val="20001"/>
                    </a:ext>
                  </a:extLst>
                </a:gridCol>
                <a:gridCol w="3352839"/>
              </a:tblGrid>
              <a:tr h="352126">
                <a:tc>
                  <a:txBody>
                    <a:bodyPr/>
                    <a:lstStyle/>
                    <a:p>
                      <a:r>
                        <a:rPr lang="en-US" sz="1600" dirty="0" smtClean="0"/>
                        <a:t>Operator</a:t>
                      </a:r>
                      <a:endParaRPr lang="en-US" sz="1600" dirty="0">
                        <a:latin typeface="+mn-lt"/>
                        <a:cs typeface="Arial" pitchFamily="34" charset="0"/>
                      </a:endParaRPr>
                    </a:p>
                  </a:txBody>
                  <a:tcPr>
                    <a:solidFill>
                      <a:schemeClr val="accent4"/>
                    </a:solidFill>
                  </a:tcPr>
                </a:tc>
                <a:tc>
                  <a:txBody>
                    <a:bodyPr/>
                    <a:lstStyle/>
                    <a:p>
                      <a:r>
                        <a:rPr lang="en-US" sz="1600" dirty="0" smtClean="0"/>
                        <a:t>Description</a:t>
                      </a:r>
                      <a:endParaRPr lang="en-US" sz="1600" dirty="0">
                        <a:latin typeface="+mn-lt"/>
                        <a:cs typeface="Arial" pitchFamily="34" charset="0"/>
                      </a:endParaRPr>
                    </a:p>
                  </a:txBody>
                  <a:tcPr>
                    <a:solidFill>
                      <a:schemeClr val="accent4"/>
                    </a:solidFill>
                  </a:tcPr>
                </a:tc>
                <a:tc>
                  <a:txBody>
                    <a:bodyPr/>
                    <a:lstStyle/>
                    <a:p>
                      <a:r>
                        <a:rPr lang="en-US" sz="1600" dirty="0" smtClean="0">
                          <a:latin typeface="+mn-lt"/>
                          <a:cs typeface="Arial" pitchFamily="34" charset="0"/>
                        </a:rPr>
                        <a:t>Example</a:t>
                      </a:r>
                      <a:endParaRPr lang="en-US" sz="1600" dirty="0">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860309">
                <a:tc>
                  <a:txBody>
                    <a:bodyPr/>
                    <a:lstStyle/>
                    <a:p>
                      <a:pPr algn="l" rtl="0"/>
                      <a:r>
                        <a:rPr lang="en-US" sz="1800" dirty="0">
                          <a:solidFill>
                            <a:schemeClr val="bg1"/>
                          </a:solidFill>
                        </a:rPr>
                        <a:t>NOT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a:solidFill>
                            <a:schemeClr val="bg1"/>
                          </a:solidFill>
                        </a:rPr>
                        <a:t>Returns TRUE if the </a:t>
                      </a:r>
                      <a:r>
                        <a:rPr lang="en-US" sz="1800" dirty="0" smtClean="0">
                          <a:solidFill>
                            <a:schemeClr val="bg1"/>
                          </a:solidFill>
                        </a:rPr>
                        <a:t>condition returns FALSE</a:t>
                      </a:r>
                      <a:r>
                        <a:rPr lang="en-US" sz="1800" dirty="0">
                          <a:solidFill>
                            <a:schemeClr val="bg1"/>
                          </a:solidFill>
                        </a:rPr>
                        <a:t>. Returns FALSE if </a:t>
                      </a:r>
                      <a:r>
                        <a:rPr lang="en-US" sz="1800" dirty="0" smtClean="0">
                          <a:solidFill>
                            <a:schemeClr val="bg1"/>
                          </a:solidFill>
                        </a:rPr>
                        <a:t>the return values is TRUE</a:t>
                      </a:r>
                      <a:r>
                        <a:rPr lang="en-US" sz="1800" dirty="0">
                          <a:solidFill>
                            <a:schemeClr val="bg1"/>
                          </a:solidFill>
                        </a:rPr>
                        <a:t>.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NOT</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800" kern="1200" dirty="0" err="1" smtClean="0">
                          <a:solidFill>
                            <a:srgbClr val="D8750D"/>
                          </a:solidFill>
                          <a:latin typeface="Arial" panose="020B0604020202020204" pitchFamily="34" charset="0"/>
                          <a:ea typeface="+mn-ea"/>
                          <a:cs typeface="+mn-cs"/>
                        </a:rPr>
                        <a:t>Creditlimit</a:t>
                      </a:r>
                      <a:r>
                        <a:rPr lang="en-US" sz="14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IS NULL); </a:t>
                      </a:r>
                      <a:r>
                        <a:rPr lang="en-US" sz="1800" kern="1200" dirty="0" smtClean="0">
                          <a:solidFill>
                            <a:schemeClr val="bg1"/>
                          </a:solidFill>
                          <a:latin typeface="Arial" panose="020B0604020202020204" pitchFamily="34" charset="0"/>
                          <a:ea typeface="+mn-ea"/>
                          <a:cs typeface="+mn-cs"/>
                        </a:rPr>
                        <a:t>// </a:t>
                      </a:r>
                      <a:r>
                        <a:rPr lang="en-US" sz="1400" dirty="0" smtClean="0">
                          <a:solidFill>
                            <a:schemeClr val="bg1"/>
                          </a:solidFill>
                        </a:rPr>
                        <a:t>Retrieves the customer names who</a:t>
                      </a:r>
                      <a:r>
                        <a:rPr lang="en-US" sz="1400" baseline="0" dirty="0" smtClean="0">
                          <a:solidFill>
                            <a:schemeClr val="bg1"/>
                          </a:solidFill>
                        </a:rPr>
                        <a:t> has a credit limit assigned.</a:t>
                      </a:r>
                      <a:endParaRPr lang="en-US" sz="1400"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1084389">
                <a:tc>
                  <a:txBody>
                    <a:bodyPr/>
                    <a:lstStyle/>
                    <a:p>
                      <a:pPr algn="l" rtl="0"/>
                      <a:r>
                        <a:rPr lang="en-US" sz="1800" dirty="0">
                          <a:solidFill>
                            <a:schemeClr val="bg1"/>
                          </a:solidFill>
                        </a:rPr>
                        <a:t>AND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smtClean="0">
                          <a:solidFill>
                            <a:schemeClr val="bg1"/>
                          </a:solidFill>
                        </a:rPr>
                        <a:t>Used to combine two conditions. Returns </a:t>
                      </a:r>
                      <a:r>
                        <a:rPr lang="en-US" sz="1800" dirty="0">
                          <a:solidFill>
                            <a:schemeClr val="bg1"/>
                          </a:solidFill>
                        </a:rPr>
                        <a:t>TRUE if both </a:t>
                      </a:r>
                      <a:r>
                        <a:rPr lang="en-US" sz="1800" dirty="0" smtClean="0">
                          <a:solidFill>
                            <a:schemeClr val="bg1"/>
                          </a:solidFill>
                        </a:rPr>
                        <a:t>condition are met.</a:t>
                      </a:r>
                      <a:r>
                        <a:rPr lang="en-US" sz="1800" baseline="0" dirty="0" smtClean="0">
                          <a:solidFill>
                            <a:schemeClr val="bg1"/>
                          </a:solidFill>
                        </a:rPr>
                        <a:t> </a:t>
                      </a:r>
                      <a:r>
                        <a:rPr lang="en-US" sz="1800" dirty="0" smtClean="0">
                          <a:solidFill>
                            <a:schemeClr val="bg1"/>
                          </a:solidFill>
                        </a:rPr>
                        <a:t>Returns </a:t>
                      </a:r>
                      <a:r>
                        <a:rPr lang="en-US" sz="1800" dirty="0">
                          <a:solidFill>
                            <a:schemeClr val="bg1"/>
                          </a:solidFill>
                        </a:rPr>
                        <a:t>FALSE if either </a:t>
                      </a:r>
                      <a:r>
                        <a:rPr lang="en-US" sz="1800" dirty="0" smtClean="0">
                          <a:solidFill>
                            <a:schemeClr val="bg1"/>
                          </a:solidFill>
                        </a:rPr>
                        <a:t>of it is FALSE.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‘UK'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and</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City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‘London'; </a:t>
                      </a:r>
                      <a:r>
                        <a:rPr lang="en-US" sz="1400" dirty="0" smtClean="0">
                          <a:solidFill>
                            <a:schemeClr val="bg1"/>
                          </a:solidFill>
                        </a:rPr>
                        <a:t>// Retrieves the customer</a:t>
                      </a:r>
                      <a:r>
                        <a:rPr lang="en-US" sz="1400" baseline="0" dirty="0" smtClean="0">
                          <a:solidFill>
                            <a:schemeClr val="bg1"/>
                          </a:solidFill>
                        </a:rPr>
                        <a:t> </a:t>
                      </a:r>
                      <a:r>
                        <a:rPr lang="en-US" sz="1400" dirty="0" smtClean="0">
                          <a:solidFill>
                            <a:schemeClr val="bg1"/>
                          </a:solidFill>
                        </a:rPr>
                        <a:t>names who</a:t>
                      </a:r>
                      <a:r>
                        <a:rPr lang="en-US" sz="1400" baseline="0" dirty="0" smtClean="0">
                          <a:solidFill>
                            <a:schemeClr val="bg1"/>
                          </a:solidFill>
                        </a:rPr>
                        <a:t> has country UK and their city is London.</a:t>
                      </a:r>
                      <a:endParaRPr lang="en-US" sz="1400" kern="1200" dirty="0">
                        <a:solidFill>
                          <a:schemeClr val="bg1"/>
                        </a:solidFill>
                        <a:latin typeface="+mn-lt"/>
                        <a:ea typeface="+mn-ea"/>
                        <a:cs typeface="Arial" pitchFamily="34" charset="0"/>
                      </a:endParaRPr>
                    </a:p>
                  </a:txBody>
                  <a:tcPr marL="28575" marR="28575" marT="28575" marB="28575">
                    <a:noFill/>
                  </a:tcPr>
                </a:tc>
                <a:extLst>
                  <a:ext uri="{0D108BD9-81ED-4DB2-BD59-A6C34878D82A}">
                    <a16:rowId xmlns="" xmlns:a16="http://schemas.microsoft.com/office/drawing/2014/main" val="10002"/>
                  </a:ext>
                </a:extLst>
              </a:tr>
              <a:tr h="1084389">
                <a:tc>
                  <a:txBody>
                    <a:bodyPr/>
                    <a:lstStyle/>
                    <a:p>
                      <a:pPr algn="l" rtl="0"/>
                      <a:r>
                        <a:rPr lang="en-US" sz="1800" dirty="0">
                          <a:solidFill>
                            <a:schemeClr val="bg1"/>
                          </a:solidFill>
                        </a:rPr>
                        <a:t>OR </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dirty="0">
                          <a:solidFill>
                            <a:schemeClr val="bg1"/>
                          </a:solidFill>
                        </a:rPr>
                        <a:t>Returns TRUE if </a:t>
                      </a:r>
                      <a:r>
                        <a:rPr lang="en-US" sz="1800" dirty="0" smtClean="0">
                          <a:solidFill>
                            <a:schemeClr val="bg1"/>
                          </a:solidFill>
                        </a:rPr>
                        <a:t>one</a:t>
                      </a:r>
                      <a:r>
                        <a:rPr lang="en-US" sz="1800" baseline="0" dirty="0" smtClean="0">
                          <a:solidFill>
                            <a:schemeClr val="bg1"/>
                          </a:solidFill>
                        </a:rPr>
                        <a:t> </a:t>
                      </a:r>
                      <a:r>
                        <a:rPr lang="en-US" sz="1800" dirty="0" smtClean="0">
                          <a:solidFill>
                            <a:schemeClr val="bg1"/>
                          </a:solidFill>
                        </a:rPr>
                        <a:t>of the condition returns </a:t>
                      </a:r>
                      <a:r>
                        <a:rPr lang="en-US" sz="1800" dirty="0">
                          <a:solidFill>
                            <a:schemeClr val="bg1"/>
                          </a:solidFill>
                        </a:rPr>
                        <a:t>TRUE. Returns FALSE if both are FALSE</a:t>
                      </a:r>
                      <a:r>
                        <a:rPr lang="en-US" sz="1800" dirty="0" smtClean="0">
                          <a:solidFill>
                            <a:schemeClr val="bg1"/>
                          </a:solidFill>
                        </a:rPr>
                        <a:t>.</a:t>
                      </a:r>
                      <a:endParaRPr lang="en-US" sz="1800" dirty="0">
                        <a:solidFill>
                          <a:schemeClr val="bg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accent4">
                              <a:lumMod val="60000"/>
                              <a:lumOff val="40000"/>
                            </a:schemeClr>
                          </a:solidFill>
                          <a:latin typeface="Arial" panose="020B0604020202020204" pitchFamily="34" charset="0"/>
                          <a:ea typeface="+mn-ea"/>
                          <a:cs typeface="+mn-cs"/>
                        </a:rPr>
                        <a:t>WHERE</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Country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‘UK'</a:t>
                      </a:r>
                      <a:r>
                        <a:rPr lang="en-US" sz="1400" kern="1200" dirty="0" smtClean="0">
                          <a:solidFill>
                            <a:schemeClr val="bg1"/>
                          </a:solidFill>
                        </a:rPr>
                        <a:t> </a:t>
                      </a:r>
                    </a:p>
                    <a:p>
                      <a:pPr algn="l" rtl="0"/>
                      <a:r>
                        <a:rPr lang="en-US" sz="1800" kern="1200" dirty="0" smtClean="0">
                          <a:solidFill>
                            <a:schemeClr val="accent4">
                              <a:lumMod val="60000"/>
                              <a:lumOff val="40000"/>
                            </a:schemeClr>
                          </a:solidFill>
                          <a:latin typeface="Arial" panose="020B0604020202020204" pitchFamily="34" charset="0"/>
                          <a:ea typeface="+mn-ea"/>
                          <a:cs typeface="+mn-cs"/>
                        </a:rPr>
                        <a:t>OR</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City</a:t>
                      </a:r>
                      <a:r>
                        <a:rPr lang="en-US" sz="1400" kern="1200" dirty="0" smtClean="0">
                          <a:solidFill>
                            <a:schemeClr val="bg1"/>
                          </a:solidFill>
                        </a:rPr>
                        <a:t> </a:t>
                      </a:r>
                      <a:r>
                        <a:rPr lang="en-US" sz="1800" kern="1200" dirty="0" smtClean="0">
                          <a:solidFill>
                            <a:schemeClr val="accent4">
                              <a:lumMod val="60000"/>
                              <a:lumOff val="40000"/>
                            </a:schemeClr>
                          </a:solidFill>
                          <a:latin typeface="Arial" panose="020B0604020202020204" pitchFamily="34" charset="0"/>
                          <a:ea typeface="+mn-ea"/>
                          <a:cs typeface="+mn-cs"/>
                        </a:rPr>
                        <a:t>=</a:t>
                      </a:r>
                      <a:r>
                        <a:rPr lang="en-US" sz="1400" kern="1200" dirty="0" smtClean="0">
                          <a:solidFill>
                            <a:schemeClr val="bg1"/>
                          </a:solidFill>
                        </a:rPr>
                        <a:t> </a:t>
                      </a:r>
                      <a:r>
                        <a:rPr lang="en-US" sz="1800" kern="1200" dirty="0" smtClean="0">
                          <a:solidFill>
                            <a:srgbClr val="D8750D"/>
                          </a:solidFill>
                          <a:latin typeface="Arial" panose="020B0604020202020204" pitchFamily="34" charset="0"/>
                          <a:ea typeface="+mn-ea"/>
                          <a:cs typeface="+mn-cs"/>
                        </a:rPr>
                        <a:t>‘London'; </a:t>
                      </a:r>
                      <a:r>
                        <a:rPr lang="en-US" sz="1400" dirty="0" smtClean="0">
                          <a:solidFill>
                            <a:schemeClr val="bg1"/>
                          </a:solidFill>
                        </a:rPr>
                        <a:t>// Retrieves the customer</a:t>
                      </a:r>
                      <a:r>
                        <a:rPr lang="en-US" sz="1400" baseline="0" dirty="0" smtClean="0">
                          <a:solidFill>
                            <a:schemeClr val="bg1"/>
                          </a:solidFill>
                        </a:rPr>
                        <a:t> </a:t>
                      </a:r>
                      <a:r>
                        <a:rPr lang="en-US" sz="1400" dirty="0" smtClean="0">
                          <a:solidFill>
                            <a:schemeClr val="bg1"/>
                          </a:solidFill>
                        </a:rPr>
                        <a:t>names who</a:t>
                      </a:r>
                      <a:r>
                        <a:rPr lang="en-US" sz="1400" baseline="0" dirty="0" smtClean="0">
                          <a:solidFill>
                            <a:schemeClr val="bg1"/>
                          </a:solidFill>
                        </a:rPr>
                        <a:t> has country UK (OR) their location is London.</a:t>
                      </a:r>
                      <a:endParaRPr lang="en-US" sz="1400" kern="1200" dirty="0">
                        <a:solidFill>
                          <a:schemeClr val="bg1"/>
                        </a:solidFill>
                        <a:latin typeface="+mn-lt"/>
                        <a:ea typeface="+mn-ea"/>
                        <a:cs typeface="Arial" pitchFamily="34" charset="0"/>
                      </a:endParaRPr>
                    </a:p>
                  </a:txBody>
                  <a:tcPr marL="28575" marR="28575" marT="28575" marB="28575">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0001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Set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19</a:t>
            </a:fld>
            <a:endParaRPr lang="en-US"/>
          </a:p>
        </p:txBody>
      </p:sp>
    </p:spTree>
    <p:extLst>
      <p:ext uri="{BB962C8B-B14F-4D97-AF65-F5344CB8AC3E}">
        <p14:creationId xmlns:p14="http://schemas.microsoft.com/office/powerpoint/2010/main" val="1660250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87550"/>
            <a:ext cx="8389665" cy="607259"/>
          </a:xfrm>
        </p:spPr>
        <p:txBody>
          <a:bodyPr/>
          <a:lstStyle/>
          <a:p>
            <a:r>
              <a:rPr lang="en-US" sz="1800" dirty="0" smtClean="0"/>
              <a:t>Context Setting: Overview</a:t>
            </a:r>
            <a:endParaRPr lang="en-US" sz="1800" dirty="0"/>
          </a:p>
        </p:txBody>
      </p:sp>
      <p:sp>
        <p:nvSpPr>
          <p:cNvPr id="8" name="Text Placeholder 7"/>
          <p:cNvSpPr>
            <a:spLocks noGrp="1"/>
          </p:cNvSpPr>
          <p:nvPr>
            <p:ph type="body" sz="quarter" idx="13"/>
          </p:nvPr>
        </p:nvSpPr>
        <p:spPr>
          <a:xfrm>
            <a:off x="381000" y="1102558"/>
            <a:ext cx="8382000" cy="4622800"/>
          </a:xfrm>
        </p:spPr>
        <p:txBody>
          <a:bodyPr>
            <a:normAutofit/>
          </a:bodyPr>
          <a:lstStyle/>
          <a:p>
            <a:pPr marL="342900" indent="-342900">
              <a:buFont typeface="Arial" panose="020B0604020202020204" pitchFamily="34" charset="0"/>
              <a:buChar char="•"/>
            </a:pPr>
            <a:r>
              <a:rPr lang="en-US" sz="2000" dirty="0" smtClean="0"/>
              <a:t>This </a:t>
            </a:r>
            <a:r>
              <a:rPr lang="en-US" sz="2000" dirty="0"/>
              <a:t>session on SQL operators, provides knowledge and understanding on the use of operators available in ANSI</a:t>
            </a:r>
            <a:r>
              <a:rPr lang="en-US" sz="2000" dirty="0" smtClean="0"/>
              <a:t>.</a:t>
            </a:r>
          </a:p>
          <a:p>
            <a:pPr marL="342900" indent="-342900">
              <a:buFont typeface="Arial" panose="020B0604020202020204" pitchFamily="34" charset="0"/>
              <a:buChar char="•"/>
            </a:pPr>
            <a:r>
              <a:rPr lang="en-US" sz="2000" dirty="0" smtClean="0"/>
              <a:t>It </a:t>
            </a:r>
            <a:r>
              <a:rPr lang="en-US" sz="2000" dirty="0"/>
              <a:t>also demonstrates the application of the syntax learned as part of this session in a case study provided. </a:t>
            </a:r>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9" name="Rectangle 8"/>
          <p:cNvSpPr/>
          <p:nvPr/>
        </p:nvSpPr>
        <p:spPr>
          <a:xfrm>
            <a:off x="8449385" y="6335197"/>
            <a:ext cx="312906" cy="369332"/>
          </a:xfrm>
          <a:prstGeom prst="rect">
            <a:avLst/>
          </a:prstGeom>
        </p:spPr>
        <p:txBody>
          <a:bodyPr wrap="none">
            <a:spAutoFit/>
          </a:bodyPr>
          <a:lstStyle/>
          <a:p>
            <a:fld id="{47ED8886-DB3B-44F4-9A80-E6A224679F20}" type="slidenum">
              <a:rPr lang="en-US">
                <a:solidFill>
                  <a:schemeClr val="bg2"/>
                </a:solidFill>
              </a:rPr>
              <a:pPr/>
              <a:t>2</a:t>
            </a:fld>
            <a:endParaRPr lang="en-US" dirty="0">
              <a:solidFill>
                <a:schemeClr val="bg2"/>
              </a:solidFill>
            </a:endParaRPr>
          </a:p>
        </p:txBody>
      </p:sp>
    </p:spTree>
    <p:extLst>
      <p:ext uri="{BB962C8B-B14F-4D97-AF65-F5344CB8AC3E}">
        <p14:creationId xmlns:p14="http://schemas.microsoft.com/office/powerpoint/2010/main" val="365743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228600" y="914401"/>
            <a:ext cx="8229600" cy="1752600"/>
          </a:xfrm>
        </p:spPr>
        <p:txBody>
          <a:bodyPr/>
          <a:lstStyle/>
          <a:p>
            <a:pPr marL="285750" indent="-285750">
              <a:buFont typeface="Arial" pitchFamily="34" charset="0"/>
              <a:buChar char="•"/>
            </a:pPr>
            <a:r>
              <a:rPr lang="en-US" sz="2000" b="1" dirty="0"/>
              <a:t>Set operators </a:t>
            </a:r>
            <a:r>
              <a:rPr lang="en-US" sz="2000" dirty="0"/>
              <a:t>combine the results of two queries into a single result</a:t>
            </a:r>
            <a:r>
              <a:rPr lang="en-US" sz="2000" dirty="0" smtClean="0"/>
              <a:t>.</a:t>
            </a:r>
          </a:p>
          <a:p>
            <a:pPr marL="285750" indent="-285750">
              <a:buFont typeface="Arial" pitchFamily="34" charset="0"/>
              <a:buChar char="•"/>
            </a:pPr>
            <a:endParaRPr lang="en-US" sz="2000" dirty="0"/>
          </a:p>
          <a:p>
            <a:pPr marL="285750" indent="-285750">
              <a:buFont typeface="Arial" pitchFamily="34" charset="0"/>
              <a:buChar char="•"/>
            </a:pPr>
            <a:r>
              <a:rPr lang="en-US" sz="2000" dirty="0"/>
              <a:t>The two queries can be a select query from a same table or from different tables. </a:t>
            </a:r>
          </a:p>
        </p:txBody>
      </p:sp>
      <p:sp>
        <p:nvSpPr>
          <p:cNvPr id="7170" name="Title 1"/>
          <p:cNvSpPr>
            <a:spLocks noGrp="1"/>
          </p:cNvSpPr>
          <p:nvPr>
            <p:ph type="title"/>
          </p:nvPr>
        </p:nvSpPr>
        <p:spPr/>
        <p:txBody>
          <a:bodyPr/>
          <a:lstStyle/>
          <a:p>
            <a:pPr lvl="1"/>
            <a:r>
              <a:rPr lang="en-US" kern="1200" dirty="0">
                <a:solidFill>
                  <a:schemeClr val="bg2"/>
                </a:solidFill>
                <a:latin typeface="+mn-lt"/>
                <a:ea typeface="+mn-ea"/>
                <a:cs typeface="+mn-cs"/>
              </a:rPr>
              <a:t>Set Operators </a:t>
            </a:r>
          </a:p>
        </p:txBody>
      </p:sp>
      <p:sp>
        <p:nvSpPr>
          <p:cNvPr id="7" name="Slide Number Placeholder 6"/>
          <p:cNvSpPr>
            <a:spLocks noGrp="1"/>
          </p:cNvSpPr>
          <p:nvPr>
            <p:ph type="sldNum" sz="quarter" idx="11"/>
          </p:nvPr>
        </p:nvSpPr>
        <p:spPr/>
        <p:txBody>
          <a:bodyPr/>
          <a:lstStyle/>
          <a:p>
            <a:endParaRPr lang="en-US" dirty="0"/>
          </a:p>
        </p:txBody>
      </p:sp>
      <p:sp>
        <p:nvSpPr>
          <p:cNvPr id="5" name="Rectangle 4"/>
          <p:cNvSpPr/>
          <p:nvPr/>
        </p:nvSpPr>
        <p:spPr>
          <a:xfrm>
            <a:off x="8694827" y="6414572"/>
            <a:ext cx="441146" cy="369332"/>
          </a:xfrm>
          <a:prstGeom prst="rect">
            <a:avLst/>
          </a:prstGeom>
        </p:spPr>
        <p:txBody>
          <a:bodyPr wrap="none">
            <a:spAutoFit/>
          </a:bodyPr>
          <a:lstStyle/>
          <a:p>
            <a:fld id="{47ED8886-DB3B-44F4-9A80-E6A224679F20}" type="slidenum">
              <a:rPr lang="en-US">
                <a:solidFill>
                  <a:schemeClr val="bg2"/>
                </a:solidFill>
              </a:rPr>
              <a:pPr/>
              <a:t>20</a:t>
            </a:fld>
            <a:endParaRPr lang="en-US"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285750" indent="-285750">
              <a:buFont typeface="Arial" pitchFamily="34" charset="0"/>
              <a:buChar char="•"/>
            </a:pPr>
            <a:r>
              <a:rPr lang="en-US" sz="2000" dirty="0" smtClean="0"/>
              <a:t>The </a:t>
            </a:r>
            <a:r>
              <a:rPr lang="en-US" sz="2000" dirty="0"/>
              <a:t>different types of Set Operators are given </a:t>
            </a:r>
            <a:r>
              <a:rPr lang="en-US" dirty="0"/>
              <a:t>below.</a:t>
            </a:r>
          </a:p>
          <a:p>
            <a:pPr marL="731520" lvl="4" indent="-342900">
              <a:lnSpc>
                <a:spcPct val="120000"/>
              </a:lnSpc>
            </a:pPr>
            <a:endParaRPr lang="en-US" sz="2200" dirty="0"/>
          </a:p>
          <a:p>
            <a:endParaRPr lang="en-US" dirty="0"/>
          </a:p>
        </p:txBody>
      </p:sp>
      <p:sp>
        <p:nvSpPr>
          <p:cNvPr id="7170" name="Title 1"/>
          <p:cNvSpPr>
            <a:spLocks noGrp="1"/>
          </p:cNvSpPr>
          <p:nvPr>
            <p:ph type="title"/>
          </p:nvPr>
        </p:nvSpPr>
        <p:spPr/>
        <p:txBody>
          <a:bodyPr/>
          <a:lstStyle/>
          <a:p>
            <a:pPr lvl="1"/>
            <a:r>
              <a:rPr lang="en-US" kern="1200" dirty="0">
                <a:solidFill>
                  <a:schemeClr val="bg2"/>
                </a:solidFill>
                <a:latin typeface="+mn-lt"/>
                <a:ea typeface="+mn-ea"/>
                <a:cs typeface="+mn-cs"/>
              </a:rPr>
              <a:t>Set Operators </a:t>
            </a:r>
          </a:p>
        </p:txBody>
      </p:sp>
      <p:sp>
        <p:nvSpPr>
          <p:cNvPr id="7" name="Slide Number Placeholder 6"/>
          <p:cNvSpPr>
            <a:spLocks noGrp="1"/>
          </p:cNvSpPr>
          <p:nvPr>
            <p:ph type="sldNum" sz="quarter" idx="11"/>
          </p:nvPr>
        </p:nvSpPr>
        <p:spPr/>
        <p:txBody>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80743068"/>
              </p:ext>
            </p:extLst>
          </p:nvPr>
        </p:nvGraphicFramePr>
        <p:xfrm>
          <a:off x="762517" y="1828800"/>
          <a:ext cx="7726680" cy="3261359"/>
        </p:xfrm>
        <a:graphic>
          <a:graphicData uri="http://schemas.openxmlformats.org/drawingml/2006/table">
            <a:tbl>
              <a:tblPr firstRow="1" bandRow="1">
                <a:tableStyleId>{21E4AEA4-8DFA-4A89-87EB-49C32662AFE0}</a:tableStyleId>
              </a:tblPr>
              <a:tblGrid>
                <a:gridCol w="2303146">
                  <a:extLst>
                    <a:ext uri="{9D8B030D-6E8A-4147-A177-3AD203B41FA5}">
                      <a16:colId xmlns="" xmlns:a16="http://schemas.microsoft.com/office/drawing/2014/main" val="20000"/>
                    </a:ext>
                  </a:extLst>
                </a:gridCol>
                <a:gridCol w="5423534">
                  <a:extLst>
                    <a:ext uri="{9D8B030D-6E8A-4147-A177-3AD203B41FA5}">
                      <a16:colId xmlns="" xmlns:a16="http://schemas.microsoft.com/office/drawing/2014/main" val="20001"/>
                    </a:ext>
                  </a:extLst>
                </a:gridCol>
              </a:tblGrid>
              <a:tr h="457199">
                <a:tc>
                  <a:txBody>
                    <a:bodyPr/>
                    <a:lstStyle/>
                    <a:p>
                      <a:r>
                        <a:rPr lang="en-US" sz="2000" dirty="0" smtClean="0"/>
                        <a:t>Operators</a:t>
                      </a:r>
                      <a:endParaRPr lang="en-US" sz="2000" dirty="0"/>
                    </a:p>
                  </a:txBody>
                  <a:tcPr>
                    <a:solidFill>
                      <a:schemeClr val="accent4"/>
                    </a:solidFill>
                  </a:tcPr>
                </a:tc>
                <a:tc>
                  <a:txBody>
                    <a:bodyPr/>
                    <a:lstStyle/>
                    <a:p>
                      <a:r>
                        <a:rPr lang="en-US" sz="2000" dirty="0" smtClean="0"/>
                        <a:t>Description</a:t>
                      </a:r>
                      <a:endParaRPr lang="en-US" sz="2000" dirty="0"/>
                    </a:p>
                  </a:txBody>
                  <a:tcPr>
                    <a:solidFill>
                      <a:schemeClr val="accent4"/>
                    </a:solidFill>
                  </a:tcPr>
                </a:tc>
                <a:extLst>
                  <a:ext uri="{0D108BD9-81ED-4DB2-BD59-A6C34878D82A}">
                    <a16:rowId xmlns="" xmlns:a16="http://schemas.microsoft.com/office/drawing/2014/main" val="10000"/>
                  </a:ext>
                </a:extLst>
              </a:tr>
              <a:tr h="570186">
                <a:tc>
                  <a:txBody>
                    <a:bodyPr/>
                    <a:lstStyle/>
                    <a:p>
                      <a:r>
                        <a:rPr lang="en-US" sz="2000" dirty="0" smtClean="0">
                          <a:solidFill>
                            <a:schemeClr val="bg1"/>
                          </a:solidFill>
                        </a:rPr>
                        <a:t>UNION </a:t>
                      </a:r>
                      <a:endParaRPr lang="en-US" sz="2000" dirty="0">
                        <a:solidFill>
                          <a:schemeClr val="bg1"/>
                        </a:solidFill>
                      </a:endParaRPr>
                    </a:p>
                  </a:txBody>
                  <a:tcPr>
                    <a:noFill/>
                  </a:tcPr>
                </a:tc>
                <a:tc>
                  <a:txBody>
                    <a:bodyPr/>
                    <a:lstStyle/>
                    <a:p>
                      <a:r>
                        <a:rPr lang="en-US" sz="2000" dirty="0" smtClean="0">
                          <a:solidFill>
                            <a:schemeClr val="bg1"/>
                          </a:solidFill>
                        </a:rPr>
                        <a:t>Returns all </a:t>
                      </a:r>
                      <a:r>
                        <a:rPr lang="en-US" sz="2000" b="1" dirty="0" smtClean="0">
                          <a:solidFill>
                            <a:schemeClr val="bg1"/>
                          </a:solidFill>
                        </a:rPr>
                        <a:t>distinct rows </a:t>
                      </a:r>
                      <a:r>
                        <a:rPr lang="en-US" sz="2000" dirty="0" smtClean="0">
                          <a:solidFill>
                            <a:schemeClr val="bg1"/>
                          </a:solidFill>
                        </a:rPr>
                        <a:t>selected by both the queries </a:t>
                      </a:r>
                      <a:endParaRPr lang="en-US" sz="2000" dirty="0">
                        <a:solidFill>
                          <a:schemeClr val="bg1"/>
                        </a:solidFill>
                      </a:endParaRPr>
                    </a:p>
                  </a:txBody>
                  <a:tcPr>
                    <a:noFill/>
                  </a:tcPr>
                </a:tc>
                <a:extLst>
                  <a:ext uri="{0D108BD9-81ED-4DB2-BD59-A6C34878D82A}">
                    <a16:rowId xmlns="" xmlns:a16="http://schemas.microsoft.com/office/drawing/2014/main" val="10001"/>
                  </a:ext>
                </a:extLst>
              </a:tr>
              <a:tr h="570186">
                <a:tc>
                  <a:txBody>
                    <a:bodyPr/>
                    <a:lstStyle/>
                    <a:p>
                      <a:r>
                        <a:rPr lang="en-US" sz="2000" dirty="0" smtClean="0">
                          <a:solidFill>
                            <a:schemeClr val="bg1"/>
                          </a:solidFill>
                        </a:rPr>
                        <a:t>UNION ALL</a:t>
                      </a:r>
                      <a:endParaRPr lang="en-US" sz="2000" dirty="0">
                        <a:solidFill>
                          <a:schemeClr val="bg1"/>
                        </a:solidFill>
                      </a:endParaRPr>
                    </a:p>
                  </a:txBody>
                  <a:tcPr>
                    <a:noFill/>
                  </a:tcPr>
                </a:tc>
                <a:tc>
                  <a:txBody>
                    <a:bodyPr/>
                    <a:lstStyle/>
                    <a:p>
                      <a:r>
                        <a:rPr lang="en-US" sz="2000" dirty="0" smtClean="0">
                          <a:solidFill>
                            <a:schemeClr val="bg1"/>
                          </a:solidFill>
                        </a:rPr>
                        <a:t>Returns all rows selected by either query, including all </a:t>
                      </a:r>
                      <a:r>
                        <a:rPr lang="en-US" sz="2000" b="1" dirty="0" smtClean="0">
                          <a:solidFill>
                            <a:schemeClr val="bg1"/>
                          </a:solidFill>
                        </a:rPr>
                        <a:t>duplicates</a:t>
                      </a:r>
                      <a:endParaRPr lang="en-US" sz="2000" b="1" dirty="0">
                        <a:solidFill>
                          <a:schemeClr val="bg1"/>
                        </a:solidFill>
                      </a:endParaRPr>
                    </a:p>
                  </a:txBody>
                  <a:tcPr>
                    <a:noFill/>
                  </a:tcPr>
                </a:tc>
                <a:extLst>
                  <a:ext uri="{0D108BD9-81ED-4DB2-BD59-A6C34878D82A}">
                    <a16:rowId xmlns="" xmlns:a16="http://schemas.microsoft.com/office/drawing/2014/main" val="10002"/>
                  </a:ext>
                </a:extLst>
              </a:tr>
              <a:tr h="325821">
                <a:tc>
                  <a:txBody>
                    <a:bodyPr/>
                    <a:lstStyle/>
                    <a:p>
                      <a:r>
                        <a:rPr lang="en-US" sz="2000" dirty="0" smtClean="0">
                          <a:solidFill>
                            <a:schemeClr val="bg1"/>
                          </a:solidFill>
                        </a:rPr>
                        <a:t>INTERSECT </a:t>
                      </a:r>
                      <a:endParaRPr lang="en-US" sz="2000" dirty="0">
                        <a:solidFill>
                          <a:schemeClr val="bg1"/>
                        </a:solidFill>
                      </a:endParaRPr>
                    </a:p>
                  </a:txBody>
                  <a:tcPr>
                    <a:noFill/>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Returns all distinct rows common to both queries</a:t>
                      </a:r>
                      <a:endParaRPr lang="en-US" sz="2000" b="0" dirty="0" smtClean="0">
                        <a:solidFill>
                          <a:schemeClr val="bg1"/>
                        </a:solidFill>
                      </a:endParaRPr>
                    </a:p>
                  </a:txBody>
                  <a:tcPr>
                    <a:noFill/>
                  </a:tcPr>
                </a:tc>
                <a:extLst>
                  <a:ext uri="{0D108BD9-81ED-4DB2-BD59-A6C34878D82A}">
                    <a16:rowId xmlns="" xmlns:a16="http://schemas.microsoft.com/office/drawing/2014/main" val="10003"/>
                  </a:ext>
                </a:extLst>
              </a:tr>
              <a:tr h="570186">
                <a:tc>
                  <a:txBody>
                    <a:bodyPr/>
                    <a:lstStyle/>
                    <a:p>
                      <a:r>
                        <a:rPr lang="en-US" sz="2000" dirty="0" smtClean="0">
                          <a:solidFill>
                            <a:schemeClr val="bg1"/>
                          </a:solidFill>
                        </a:rPr>
                        <a:t>MINUS </a:t>
                      </a:r>
                      <a:endParaRPr lang="en-US" sz="2000" dirty="0">
                        <a:solidFill>
                          <a:schemeClr val="bg1"/>
                        </a:solidFill>
                      </a:endParaRPr>
                    </a:p>
                  </a:txBody>
                  <a:tcPr>
                    <a:noFill/>
                  </a:tcPr>
                </a:tc>
                <a:tc>
                  <a:txBody>
                    <a:bodyPr/>
                    <a:lstStyle/>
                    <a:p>
                      <a:r>
                        <a:rPr lang="en-US" sz="2000" dirty="0" smtClean="0">
                          <a:solidFill>
                            <a:schemeClr val="bg1"/>
                          </a:solidFill>
                        </a:rPr>
                        <a:t>Returns all </a:t>
                      </a:r>
                      <a:r>
                        <a:rPr lang="en-US" sz="2000" b="1" dirty="0" smtClean="0">
                          <a:solidFill>
                            <a:schemeClr val="bg1"/>
                          </a:solidFill>
                        </a:rPr>
                        <a:t>distinct rows </a:t>
                      </a:r>
                      <a:r>
                        <a:rPr lang="en-US" sz="2000" dirty="0" smtClean="0">
                          <a:solidFill>
                            <a:schemeClr val="bg1"/>
                          </a:solidFill>
                        </a:rPr>
                        <a:t>selected by the </a:t>
                      </a:r>
                      <a:r>
                        <a:rPr lang="en-US" sz="2000" b="1" dirty="0" smtClean="0">
                          <a:solidFill>
                            <a:schemeClr val="bg1"/>
                          </a:solidFill>
                        </a:rPr>
                        <a:t>first</a:t>
                      </a:r>
                      <a:r>
                        <a:rPr lang="en-US" sz="2000" dirty="0" smtClean="0">
                          <a:solidFill>
                            <a:schemeClr val="bg1"/>
                          </a:solidFill>
                        </a:rPr>
                        <a:t> query but </a:t>
                      </a:r>
                      <a:r>
                        <a:rPr lang="en-US" sz="2000" b="1" dirty="0" smtClean="0">
                          <a:solidFill>
                            <a:schemeClr val="bg1"/>
                          </a:solidFill>
                        </a:rPr>
                        <a:t>not the second</a:t>
                      </a:r>
                      <a:endParaRPr lang="en-US" sz="2000" b="1" dirty="0">
                        <a:solidFill>
                          <a:schemeClr val="bg1"/>
                        </a:solidFill>
                      </a:endParaRPr>
                    </a:p>
                  </a:txBody>
                  <a:tcPr>
                    <a:noFill/>
                  </a:tcPr>
                </a:tc>
                <a:extLst>
                  <a:ext uri="{0D108BD9-81ED-4DB2-BD59-A6C34878D82A}">
                    <a16:rowId xmlns="" xmlns:a16="http://schemas.microsoft.com/office/drawing/2014/main" val="10004"/>
                  </a:ext>
                </a:extLst>
              </a:tr>
            </a:tbl>
          </a:graphicData>
        </a:graphic>
      </p:graphicFrame>
      <p:sp>
        <p:nvSpPr>
          <p:cNvPr id="5" name="Rectangle 4"/>
          <p:cNvSpPr/>
          <p:nvPr/>
        </p:nvSpPr>
        <p:spPr>
          <a:xfrm>
            <a:off x="8694827" y="6414572"/>
            <a:ext cx="441146" cy="369332"/>
          </a:xfrm>
          <a:prstGeom prst="rect">
            <a:avLst/>
          </a:prstGeom>
        </p:spPr>
        <p:txBody>
          <a:bodyPr wrap="none">
            <a:spAutoFit/>
          </a:bodyPr>
          <a:lstStyle/>
          <a:p>
            <a:fld id="{47ED8886-DB3B-44F4-9A80-E6A224679F20}" type="slidenum">
              <a:rPr lang="en-US">
                <a:solidFill>
                  <a:schemeClr val="bg2"/>
                </a:solidFill>
              </a:rPr>
              <a:pPr/>
              <a:t>21</a:t>
            </a:fld>
            <a:endParaRPr lang="en-US" dirty="0">
              <a:solidFill>
                <a:schemeClr val="bg2"/>
              </a:solidFill>
            </a:endParaRPr>
          </a:p>
        </p:txBody>
      </p:sp>
    </p:spTree>
    <p:extLst>
      <p:ext uri="{BB962C8B-B14F-4D97-AF65-F5344CB8AC3E}">
        <p14:creationId xmlns:p14="http://schemas.microsoft.com/office/powerpoint/2010/main" val="11296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0" indent="0">
              <a:buNone/>
            </a:pPr>
            <a:r>
              <a:rPr lang="en-US" sz="2000" dirty="0"/>
              <a:t>Some rules of set operators are</a:t>
            </a:r>
            <a:r>
              <a:rPr lang="en-US" sz="2000" dirty="0" smtClean="0"/>
              <a:t>:</a:t>
            </a:r>
          </a:p>
          <a:p>
            <a:pPr marL="0" indent="0">
              <a:buNone/>
            </a:pPr>
            <a:endParaRPr lang="en-US" sz="2000" dirty="0" smtClean="0"/>
          </a:p>
          <a:p>
            <a:pPr marL="457200" lvl="3" indent="-174625">
              <a:buClr>
                <a:schemeClr val="bg1"/>
              </a:buClr>
              <a:buAutoNum type="arabicPeriod"/>
            </a:pPr>
            <a:r>
              <a:rPr lang="en-US" sz="2000" dirty="0"/>
              <a:t> Both queries should select the same number of columns</a:t>
            </a:r>
            <a:r>
              <a:rPr lang="en-US" sz="2000" dirty="0" smtClean="0"/>
              <a:t>.</a:t>
            </a:r>
          </a:p>
          <a:p>
            <a:pPr marL="457200" lvl="3" indent="-174625">
              <a:buClr>
                <a:schemeClr val="bg1"/>
              </a:buClr>
              <a:buAutoNum type="arabicPeriod"/>
            </a:pPr>
            <a:endParaRPr lang="en-US" sz="2000" dirty="0"/>
          </a:p>
          <a:p>
            <a:pPr marL="282575" lvl="3" indent="0">
              <a:buNone/>
            </a:pPr>
            <a:r>
              <a:rPr lang="en-US" sz="2000" dirty="0"/>
              <a:t>2. The columns must be of the same data type. </a:t>
            </a:r>
            <a:endParaRPr lang="en-US" sz="2000" dirty="0" smtClean="0"/>
          </a:p>
          <a:p>
            <a:pPr marL="282575" lvl="3" indent="0">
              <a:buNone/>
            </a:pPr>
            <a:r>
              <a:rPr lang="en-US" dirty="0"/>
              <a:t>	 </a:t>
            </a:r>
            <a:r>
              <a:rPr lang="en-US" dirty="0" smtClean="0"/>
              <a:t> </a:t>
            </a:r>
            <a:r>
              <a:rPr lang="en-US" sz="2000" dirty="0" smtClean="0"/>
              <a:t>However </a:t>
            </a:r>
            <a:r>
              <a:rPr lang="en-US" sz="2000" dirty="0"/>
              <a:t>the length and name of the columns may be different</a:t>
            </a:r>
            <a:r>
              <a:rPr lang="en-US" sz="2000" dirty="0" smtClean="0"/>
              <a:t>.</a:t>
            </a:r>
          </a:p>
          <a:p>
            <a:pPr marL="282575" lvl="3" indent="0">
              <a:buNone/>
            </a:pPr>
            <a:endParaRPr lang="en-US" sz="2000" dirty="0"/>
          </a:p>
          <a:p>
            <a:pPr marL="282575" lvl="3" indent="0">
              <a:buNone/>
            </a:pPr>
            <a:r>
              <a:rPr lang="en-US" sz="2000" dirty="0"/>
              <a:t>3. Column names of first query will be column headings of the retrieved records.</a:t>
            </a:r>
          </a:p>
          <a:p>
            <a:pPr marL="280987" lvl="3" indent="0">
              <a:buNone/>
            </a:pPr>
            <a:r>
              <a:rPr lang="en-US" sz="2000" b="1" dirty="0" smtClean="0">
                <a:solidFill>
                  <a:schemeClr val="tx2">
                    <a:lumMod val="60000"/>
                    <a:lumOff val="40000"/>
                  </a:schemeClr>
                </a:solidFill>
                <a:cs typeface="Courier New" pitchFamily="49" charset="0"/>
              </a:rPr>
              <a:t>  </a:t>
            </a:r>
            <a:endParaRPr lang="en-US" sz="2000" dirty="0"/>
          </a:p>
        </p:txBody>
      </p:sp>
      <p:sp>
        <p:nvSpPr>
          <p:cNvPr id="7170" name="Title 1"/>
          <p:cNvSpPr>
            <a:spLocks noGrp="1"/>
          </p:cNvSpPr>
          <p:nvPr>
            <p:ph type="title"/>
          </p:nvPr>
        </p:nvSpPr>
        <p:spPr/>
        <p:txBody>
          <a:bodyPr/>
          <a:lstStyle/>
          <a:p>
            <a:pPr marL="682625" lvl="1" indent="-682625"/>
            <a:r>
              <a:rPr lang="en-US" kern="1200" dirty="0">
                <a:solidFill>
                  <a:schemeClr val="bg2"/>
                </a:solidFill>
                <a:latin typeface="+mn-lt"/>
                <a:ea typeface="+mn-ea"/>
                <a:cs typeface="+mn-cs"/>
              </a:rPr>
              <a:t>Rules of Set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228600" y="914400"/>
            <a:ext cx="8229600" cy="2895599"/>
          </a:xfrm>
        </p:spPr>
        <p:txBody>
          <a:bodyPr>
            <a:normAutofit/>
          </a:bodyPr>
          <a:lstStyle/>
          <a:p>
            <a:pPr marL="0" indent="0">
              <a:buNone/>
            </a:pPr>
            <a:r>
              <a:rPr lang="en-US" sz="2000" b="1" dirty="0">
                <a:solidFill>
                  <a:schemeClr val="tx2">
                    <a:lumMod val="60000"/>
                    <a:lumOff val="40000"/>
                  </a:schemeClr>
                </a:solidFill>
                <a:cs typeface="Courier New" pitchFamily="49" charset="0"/>
              </a:rPr>
              <a:t>	</a:t>
            </a:r>
            <a:r>
              <a:rPr lang="en-US" sz="2000" b="1" dirty="0" smtClean="0">
                <a:solidFill>
                  <a:schemeClr val="tx2">
                    <a:lumMod val="60000"/>
                    <a:lumOff val="40000"/>
                  </a:schemeClr>
                </a:solidFill>
                <a:cs typeface="Courier New" pitchFamily="49" charset="0"/>
              </a:rPr>
              <a:t>	</a:t>
            </a: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2"/>
                </a:solidFill>
                <a:cs typeface="Courier New" pitchFamily="49" charset="0"/>
              </a:rPr>
              <a:t> </a:t>
            </a:r>
            <a:r>
              <a:rPr lang="en-US" sz="2000" dirty="0">
                <a:solidFill>
                  <a:srgbClr val="D8750D"/>
                </a:solidFill>
                <a:latin typeface="Arial" panose="020B0604020202020204" pitchFamily="34" charset="0"/>
              </a:rPr>
              <a:t>Country, State </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smtClean="0">
                <a:solidFill>
                  <a:schemeClr val="tx2"/>
                </a:solidFill>
                <a:cs typeface="Courier New" pitchFamily="49" charset="0"/>
              </a:rPr>
              <a:t> </a:t>
            </a:r>
            <a:r>
              <a:rPr lang="en-US" dirty="0">
                <a:solidFill>
                  <a:srgbClr val="D8750D"/>
                </a:solidFill>
                <a:latin typeface="Arial" panose="020B0604020202020204" pitchFamily="34" charset="0"/>
              </a:rPr>
              <a:t>Customers</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&lt;</a:t>
            </a:r>
            <a:r>
              <a:rPr lang="en-US" dirty="0">
                <a:solidFill>
                  <a:schemeClr val="accent4">
                    <a:lumMod val="60000"/>
                    <a:lumOff val="40000"/>
                  </a:schemeClr>
                </a:solidFill>
                <a:latin typeface="Arial" panose="020B0604020202020204" pitchFamily="34" charset="0"/>
              </a:rPr>
              <a:t>Set Operator&gt;</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SELECT</a:t>
            </a:r>
            <a:r>
              <a:rPr lang="en-US" sz="2000" dirty="0" smtClean="0">
                <a:solidFill>
                  <a:schemeClr val="tx2"/>
                </a:solidFill>
                <a:cs typeface="Courier New" pitchFamily="49" charset="0"/>
              </a:rPr>
              <a:t> </a:t>
            </a:r>
            <a:r>
              <a:rPr lang="en-US" dirty="0">
                <a:solidFill>
                  <a:srgbClr val="D8750D"/>
                </a:solidFill>
                <a:latin typeface="Arial" panose="020B0604020202020204" pitchFamily="34" charset="0"/>
              </a:rPr>
              <a:t>Country, State </a:t>
            </a:r>
          </a:p>
          <a:p>
            <a:pPr marL="280987" lvl="3" indent="0">
              <a:buNone/>
            </a:pPr>
            <a:r>
              <a:rPr lang="en-US" sz="2000" b="1" dirty="0" smtClean="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smtClean="0">
                <a:solidFill>
                  <a:schemeClr val="tx2"/>
                </a:solidFill>
                <a:cs typeface="Courier New" pitchFamily="49" charset="0"/>
              </a:rPr>
              <a:t> </a:t>
            </a:r>
            <a:r>
              <a:rPr lang="en-US" dirty="0" smtClean="0">
                <a:solidFill>
                  <a:srgbClr val="D8750D"/>
                </a:solidFill>
                <a:latin typeface="Arial" panose="020B0604020202020204" pitchFamily="34" charset="0"/>
              </a:rPr>
              <a:t>Offices</a:t>
            </a:r>
          </a:p>
          <a:p>
            <a:pPr marL="280987" lvl="3" indent="0">
              <a:buNone/>
            </a:pPr>
            <a:endParaRPr lang="en-US" dirty="0">
              <a:solidFill>
                <a:srgbClr val="D8750D"/>
              </a:solidFill>
              <a:latin typeface="Arial" panose="020B0604020202020204" pitchFamily="34" charset="0"/>
            </a:endParaRPr>
          </a:p>
          <a:p>
            <a:pPr marL="280987" lvl="3" indent="0">
              <a:buNone/>
            </a:pPr>
            <a:r>
              <a:rPr lang="en-US" sz="2000" dirty="0" smtClean="0"/>
              <a:t>The </a:t>
            </a:r>
            <a:r>
              <a:rPr lang="en-US" sz="2000" dirty="0"/>
              <a:t>records retrieved will have the columns for the first table.</a:t>
            </a:r>
          </a:p>
          <a:p>
            <a:endParaRPr lang="en-US" sz="2000" dirty="0"/>
          </a:p>
          <a:p>
            <a:endParaRPr lang="en-US" sz="2000" dirty="0"/>
          </a:p>
        </p:txBody>
      </p:sp>
      <p:sp>
        <p:nvSpPr>
          <p:cNvPr id="7170" name="Title 1"/>
          <p:cNvSpPr>
            <a:spLocks noGrp="1"/>
          </p:cNvSpPr>
          <p:nvPr>
            <p:ph type="title"/>
          </p:nvPr>
        </p:nvSpPr>
        <p:spPr/>
        <p:txBody>
          <a:bodyPr/>
          <a:lstStyle/>
          <a:p>
            <a:pPr marL="682625" lvl="1" indent="-682625"/>
            <a:r>
              <a:rPr lang="en-US" kern="1200" dirty="0">
                <a:solidFill>
                  <a:schemeClr val="bg2"/>
                </a:solidFill>
                <a:latin typeface="+mn-lt"/>
                <a:ea typeface="+mn-ea"/>
                <a:cs typeface="+mn-cs"/>
              </a:rPr>
              <a:t>Rules of Set Operators </a:t>
            </a:r>
          </a:p>
        </p:txBody>
      </p:sp>
      <p:sp>
        <p:nvSpPr>
          <p:cNvPr id="7" name="Slide Number Placeholder 6"/>
          <p:cNvSpPr>
            <a:spLocks noGrp="1"/>
          </p:cNvSpPr>
          <p:nvPr>
            <p:ph type="sldNum" sz="quarter" idx="11"/>
          </p:nvPr>
        </p:nvSpPr>
        <p:spPr>
          <a:prstGeom prst="rect">
            <a:avLst/>
          </a:prstGeom>
        </p:spPr>
        <p:txBody>
          <a:bodyPr/>
          <a:lstStyle/>
          <a:p>
            <a:fld id="{47ED8886-DB3B-44F4-9A80-E6A224679F20}" type="slidenum">
              <a:rPr lang="en-US" smtClean="0"/>
              <a:pPr/>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6664578"/>
              </p:ext>
            </p:extLst>
          </p:nvPr>
        </p:nvGraphicFramePr>
        <p:xfrm>
          <a:off x="2514600" y="4038600"/>
          <a:ext cx="3124200" cy="682853"/>
        </p:xfrm>
        <a:graphic>
          <a:graphicData uri="http://schemas.openxmlformats.org/drawingml/2006/table">
            <a:tbl>
              <a:tblPr firstRow="1" bandRow="1">
                <a:tableStyleId>{21E4AEA4-8DFA-4A89-87EB-49C32662AFE0}</a:tableStyleId>
              </a:tblPr>
              <a:tblGrid>
                <a:gridCol w="1562100">
                  <a:extLst>
                    <a:ext uri="{9D8B030D-6E8A-4147-A177-3AD203B41FA5}">
                      <a16:colId xmlns="" xmlns:a16="http://schemas.microsoft.com/office/drawing/2014/main" val="20000"/>
                    </a:ext>
                  </a:extLst>
                </a:gridCol>
                <a:gridCol w="1562100">
                  <a:extLst>
                    <a:ext uri="{9D8B030D-6E8A-4147-A177-3AD203B41FA5}">
                      <a16:colId xmlns="" xmlns:a16="http://schemas.microsoft.com/office/drawing/2014/main" val="20001"/>
                    </a:ext>
                  </a:extLst>
                </a:gridCol>
              </a:tblGrid>
              <a:tr h="299095">
                <a:tc>
                  <a:txBody>
                    <a:bodyPr/>
                    <a:lstStyle/>
                    <a:p>
                      <a:pPr algn="l"/>
                      <a:r>
                        <a:rPr lang="en-US" sz="1400" dirty="0" smtClean="0"/>
                        <a:t>Country</a:t>
                      </a:r>
                      <a:endParaRPr lang="en-US" sz="1400" b="0" dirty="0">
                        <a:latin typeface="Arial" pitchFamily="34" charset="0"/>
                        <a:cs typeface="Arial" pitchFamily="34" charset="0"/>
                      </a:endParaRPr>
                    </a:p>
                  </a:txBody>
                  <a:tcPr anchor="ctr">
                    <a:solidFill>
                      <a:schemeClr val="accent4"/>
                    </a:solidFill>
                  </a:tcPr>
                </a:tc>
                <a:tc>
                  <a:txBody>
                    <a:bodyPr/>
                    <a:lstStyle/>
                    <a:p>
                      <a:pPr algn="l"/>
                      <a:r>
                        <a:rPr lang="en-US" sz="1400" dirty="0" smtClean="0"/>
                        <a:t>State</a:t>
                      </a:r>
                      <a:endParaRPr lang="en-US" sz="1400" b="0" dirty="0">
                        <a:latin typeface="Arial" pitchFamily="34" charset="0"/>
                        <a:cs typeface="Arial" pitchFamily="34" charset="0"/>
                      </a:endParaRPr>
                    </a:p>
                  </a:txBody>
                  <a:tcPr anchor="ctr">
                    <a:solidFill>
                      <a:schemeClr val="accent4"/>
                    </a:solidFill>
                  </a:tcPr>
                </a:tc>
                <a:extLst>
                  <a:ext uri="{0D108BD9-81ED-4DB2-BD59-A6C34878D82A}">
                    <a16:rowId xmlns="" xmlns:a16="http://schemas.microsoft.com/office/drawing/2014/main" val="10000"/>
                  </a:ext>
                </a:extLst>
              </a:tr>
              <a:tr h="378053">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63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0"/>
              </a:spcBef>
              <a:buNone/>
            </a:pPr>
            <a:endParaRPr lang="en-US" sz="1800" dirty="0" smtClean="0"/>
          </a:p>
          <a:p>
            <a:pPr>
              <a:lnSpc>
                <a:spcPct val="120000"/>
              </a:lnSpc>
              <a:spcBef>
                <a:spcPts val="0"/>
              </a:spcBef>
              <a:buNone/>
            </a:pPr>
            <a:endParaRPr lang="en-US" sz="1800" dirty="0" smtClean="0"/>
          </a:p>
          <a:p>
            <a:pPr>
              <a:lnSpc>
                <a:spcPct val="120000"/>
              </a:lnSpc>
              <a:spcBef>
                <a:spcPts val="0"/>
              </a:spcBef>
              <a:buNone/>
            </a:pPr>
            <a:endParaRPr lang="en-US" sz="1800" dirty="0"/>
          </a:p>
        </p:txBody>
      </p:sp>
      <p:sp>
        <p:nvSpPr>
          <p:cNvPr id="2" name="Title 1"/>
          <p:cNvSpPr>
            <a:spLocks noGrp="1"/>
          </p:cNvSpPr>
          <p:nvPr>
            <p:ph type="title"/>
          </p:nvPr>
        </p:nvSpPr>
        <p:spPr/>
        <p:txBody>
          <a:bodyPr/>
          <a:lstStyle/>
          <a:p>
            <a:r>
              <a:rPr lang="en-US" dirty="0" smtClean="0">
                <a:latin typeface="+mn-lt"/>
              </a:rPr>
              <a:t>Union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4" name="Text Placeholder 3"/>
          <p:cNvSpPr>
            <a:spLocks noGrp="1"/>
          </p:cNvSpPr>
          <p:nvPr>
            <p:ph type="body" sz="quarter" idx="4294967295"/>
          </p:nvPr>
        </p:nvSpPr>
        <p:spPr>
          <a:xfrm>
            <a:off x="152400" y="914400"/>
            <a:ext cx="8382000" cy="4622800"/>
          </a:xfrm>
          <a:prstGeom prst="rect">
            <a:avLst/>
          </a:prstGeom>
        </p:spPr>
        <p:txBody>
          <a:bodyPr/>
          <a:lstStyle/>
          <a:p>
            <a:pPr marL="365760">
              <a:spcBef>
                <a:spcPts val="0"/>
              </a:spcBef>
            </a:pPr>
            <a:r>
              <a:rPr lang="en-US" sz="2000" dirty="0" smtClean="0">
                <a:solidFill>
                  <a:schemeClr val="bg1"/>
                </a:solidFill>
                <a:latin typeface="Arial" panose="020B0604020202020204" pitchFamily="34" charset="0"/>
                <a:cs typeface="Arial" panose="020B0604020202020204" pitchFamily="34" charset="0"/>
              </a:rPr>
              <a:t>The </a:t>
            </a:r>
            <a:r>
              <a:rPr lang="en-US" sz="2000" dirty="0">
                <a:solidFill>
                  <a:schemeClr val="bg1"/>
                </a:solidFill>
                <a:latin typeface="Arial" panose="020B0604020202020204" pitchFamily="34" charset="0"/>
                <a:cs typeface="Arial" panose="020B0604020202020204" pitchFamily="34" charset="0"/>
              </a:rPr>
              <a:t>UNION operator combines the output of two query expressions into a single result set. </a:t>
            </a:r>
            <a:endParaRPr lang="en-US" sz="2000" dirty="0" smtClean="0">
              <a:solidFill>
                <a:schemeClr val="bg1"/>
              </a:solidFill>
              <a:latin typeface="Arial" panose="020B0604020202020204" pitchFamily="34" charset="0"/>
              <a:cs typeface="Arial" panose="020B0604020202020204" pitchFamily="34" charset="0"/>
            </a:endParaRPr>
          </a:p>
          <a:p>
            <a:pPr marL="365760">
              <a:spcBef>
                <a:spcPts val="0"/>
              </a:spcBef>
            </a:pPr>
            <a:endParaRPr lang="en-US" sz="2000" dirty="0">
              <a:solidFill>
                <a:schemeClr val="bg1"/>
              </a:solidFill>
              <a:latin typeface="Arial" panose="020B0604020202020204" pitchFamily="34" charset="0"/>
              <a:cs typeface="Arial" panose="020B0604020202020204" pitchFamily="34" charset="0"/>
            </a:endParaRPr>
          </a:p>
          <a:p>
            <a:pPr marL="365760">
              <a:spcBef>
                <a:spcPts val="0"/>
              </a:spcBef>
            </a:pPr>
            <a:r>
              <a:rPr lang="en-US" sz="2000" dirty="0" smtClean="0">
                <a:solidFill>
                  <a:schemeClr val="bg1"/>
                </a:solidFill>
                <a:latin typeface="Arial" panose="020B0604020202020204" pitchFamily="34" charset="0"/>
                <a:cs typeface="Arial" panose="020B0604020202020204" pitchFamily="34" charset="0"/>
              </a:rPr>
              <a:t>Query </a:t>
            </a:r>
            <a:r>
              <a:rPr lang="en-US" sz="2000" dirty="0">
                <a:solidFill>
                  <a:schemeClr val="bg1"/>
                </a:solidFill>
                <a:latin typeface="Arial" panose="020B0604020202020204" pitchFamily="34" charset="0"/>
                <a:cs typeface="Arial" panose="020B0604020202020204" pitchFamily="34" charset="0"/>
              </a:rPr>
              <a:t>expressions are executed independently, and their output is combined into a single result table.</a:t>
            </a:r>
          </a:p>
          <a:p>
            <a:pPr>
              <a:lnSpc>
                <a:spcPct val="120000"/>
              </a:lnSpc>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a:lnSpc>
                <a:spcPct val="120000"/>
              </a:lnSpc>
              <a:spcBef>
                <a:spcPts val="0"/>
              </a:spcBef>
            </a:pPr>
            <a:r>
              <a:rPr lang="en-US" sz="2000" dirty="0" smtClean="0">
                <a:solidFill>
                  <a:schemeClr val="bg1"/>
                </a:solidFill>
                <a:latin typeface="Arial" panose="020B0604020202020204" pitchFamily="34" charset="0"/>
                <a:cs typeface="Arial" panose="020B0604020202020204" pitchFamily="34" charset="0"/>
              </a:rPr>
              <a:t>Syntax</a:t>
            </a:r>
            <a:endParaRPr lang="en-US" sz="2000" dirty="0">
              <a:solidFill>
                <a:schemeClr val="bg1"/>
              </a:solidFill>
              <a:latin typeface="Arial" panose="020B0604020202020204" pitchFamily="34" charset="0"/>
              <a:cs typeface="Arial" panose="020B0604020202020204" pitchFamily="34" charset="0"/>
            </a:endParaRP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D8750D"/>
                </a:solidFill>
                <a:latin typeface="Arial" panose="020B0604020202020204" pitchFamily="34" charset="0"/>
              </a:rPr>
              <a:t>| (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...n ] ] </a:t>
            </a:r>
          </a:p>
          <a:p>
            <a:pPr>
              <a:lnSpc>
                <a:spcPct val="120000"/>
              </a:lnSpc>
              <a:spcBef>
                <a:spcPts val="0"/>
              </a:spcBef>
            </a:pPr>
            <a:endParaRPr lang="en-US" sz="1800" dirty="0">
              <a:solidFill>
                <a:schemeClr val="bg1"/>
              </a:solidFill>
            </a:endParaRPr>
          </a:p>
          <a:p>
            <a:endParaRPr lang="en-US" dirty="0">
              <a:solidFill>
                <a:schemeClr val="bg1"/>
              </a:solidFill>
            </a:endParaRPr>
          </a:p>
        </p:txBody>
      </p:sp>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Union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5" name="TextBox 4"/>
          <p:cNvSpPr txBox="1"/>
          <p:nvPr/>
        </p:nvSpPr>
        <p:spPr>
          <a:xfrm>
            <a:off x="381000" y="1224784"/>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smtClean="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a:solidFill>
                  <a:schemeClr val="accent4">
                    <a:lumMod val="60000"/>
                    <a:lumOff val="40000"/>
                  </a:schemeClr>
                </a:solidFill>
                <a:latin typeface="Arial" panose="020B0604020202020204" pitchFamily="34" charset="0"/>
              </a:rPr>
              <a:t>UNION</a:t>
            </a: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smtClean="0">
                <a:solidFill>
                  <a:schemeClr val="tx1"/>
                </a:solidFill>
              </a:rPr>
              <a:t>;</a:t>
            </a:r>
          </a:p>
          <a:p>
            <a:pPr algn="ctr"/>
            <a:endParaRPr lang="en-US" sz="2000" dirty="0" smtClean="0">
              <a:solidFill>
                <a:schemeClr val="tx1"/>
              </a:solidFill>
            </a:endParaRPr>
          </a:p>
          <a:p>
            <a:endParaRPr lang="en-US" sz="1400" dirty="0">
              <a:solidFill>
                <a:schemeClr val="tx1"/>
              </a:solidFill>
            </a:endParaRPr>
          </a:p>
        </p:txBody>
      </p:sp>
      <p:pic>
        <p:nvPicPr>
          <p:cNvPr id="6" name="Picture 4"/>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4800599" y="1224785"/>
            <a:ext cx="3433353" cy="1863390"/>
          </a:xfrm>
          <a:prstGeom prst="rect">
            <a:avLst/>
          </a:prstGeom>
          <a:noFill/>
          <a:ln w="9525">
            <a:solidFill>
              <a:schemeClr val="bg1"/>
            </a:solidFill>
            <a:miter lim="800000"/>
            <a:headEnd/>
            <a:tailEnd/>
          </a:ln>
          <a:effectLst/>
          <a:extLst/>
        </p:spPr>
      </p:pic>
      <p:sp>
        <p:nvSpPr>
          <p:cNvPr id="7" name="TextBox 6"/>
          <p:cNvSpPr txBox="1"/>
          <p:nvPr/>
        </p:nvSpPr>
        <p:spPr>
          <a:xfrm>
            <a:off x="4191000" y="3470531"/>
            <a:ext cx="990600" cy="369332"/>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dirty="0" smtClean="0"/>
              <a:t>A </a:t>
            </a:r>
            <a:r>
              <a:rPr lang="en-US" sz="1800" b="1" dirty="0" smtClean="0"/>
              <a:t>∪</a:t>
            </a:r>
            <a:r>
              <a:rPr lang="en-US" sz="1800" dirty="0" smtClean="0"/>
              <a:t> </a:t>
            </a:r>
            <a:r>
              <a:rPr lang="en-US" sz="1800" dirty="0"/>
              <a:t>B</a:t>
            </a:r>
          </a:p>
        </p:txBody>
      </p:sp>
      <p:pic>
        <p:nvPicPr>
          <p:cNvPr id="8" name="Picture 5"/>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3352800" y="4222220"/>
            <a:ext cx="3180330" cy="1801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25</a:t>
            </a:fld>
            <a:endParaRPr lang="en-US" dirty="0">
              <a:solidFill>
                <a:schemeClr val="bg2"/>
              </a:solidFill>
            </a:endParaRPr>
          </a:p>
        </p:txBody>
      </p:sp>
    </p:spTree>
    <p:extLst>
      <p:ext uri="{BB962C8B-B14F-4D97-AF65-F5344CB8AC3E}">
        <p14:creationId xmlns:p14="http://schemas.microsoft.com/office/powerpoint/2010/main" val="196328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Operator</a:t>
            </a:r>
          </a:p>
        </p:txBody>
      </p:sp>
      <p:sp>
        <p:nvSpPr>
          <p:cNvPr id="18" name="Slide Number Placeholder 17"/>
          <p:cNvSpPr>
            <a:spLocks noGrp="1"/>
          </p:cNvSpPr>
          <p:nvPr>
            <p:ph type="sldNum"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87473458"/>
              </p:ext>
            </p:extLst>
          </p:nvPr>
        </p:nvGraphicFramePr>
        <p:xfrm>
          <a:off x="1340644" y="1342284"/>
          <a:ext cx="3132070" cy="2127127"/>
        </p:xfrm>
        <a:graphic>
          <a:graphicData uri="http://schemas.openxmlformats.org/drawingml/2006/table">
            <a:tbl>
              <a:tblPr firstRow="1" bandRow="1">
                <a:tableStyleId>{21E4AEA4-8DFA-4A89-87EB-49C32662AFE0}</a:tableStyleId>
              </a:tblPr>
              <a:tblGrid>
                <a:gridCol w="1566035">
                  <a:extLst>
                    <a:ext uri="{9D8B030D-6E8A-4147-A177-3AD203B41FA5}">
                      <a16:colId xmlns="" xmlns:a16="http://schemas.microsoft.com/office/drawing/2014/main" val="20000"/>
                    </a:ext>
                  </a:extLst>
                </a:gridCol>
                <a:gridCol w="1566035">
                  <a:extLst>
                    <a:ext uri="{9D8B030D-6E8A-4147-A177-3AD203B41FA5}">
                      <a16:colId xmlns="" xmlns:a16="http://schemas.microsoft.com/office/drawing/2014/main" val="20001"/>
                    </a:ext>
                  </a:extLst>
                </a:gridCol>
              </a:tblGrid>
              <a:tr h="480808">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82455">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524161">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MA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639703">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NY</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4151961"/>
              </p:ext>
            </p:extLst>
          </p:nvPr>
        </p:nvGraphicFramePr>
        <p:xfrm>
          <a:off x="5578744" y="3838956"/>
          <a:ext cx="2117456" cy="2104645"/>
        </p:xfrm>
        <a:graphic>
          <a:graphicData uri="http://schemas.openxmlformats.org/drawingml/2006/table">
            <a:tbl>
              <a:tblPr firstRow="1" bandRow="1">
                <a:tableStyleId>{21E4AEA4-8DFA-4A89-87EB-49C32662AFE0}</a:tableStyleId>
              </a:tblPr>
              <a:tblGrid>
                <a:gridCol w="1058728">
                  <a:extLst>
                    <a:ext uri="{9D8B030D-6E8A-4147-A177-3AD203B41FA5}">
                      <a16:colId xmlns="" xmlns:a16="http://schemas.microsoft.com/office/drawing/2014/main" val="20000"/>
                    </a:ext>
                  </a:extLst>
                </a:gridCol>
                <a:gridCol w="1058728">
                  <a:extLst>
                    <a:ext uri="{9D8B030D-6E8A-4147-A177-3AD203B41FA5}">
                      <a16:colId xmlns="" xmlns:a16="http://schemas.microsoft.com/office/drawing/2014/main" val="20001"/>
                    </a:ext>
                  </a:extLst>
                </a:gridCol>
              </a:tblGrid>
              <a:tr h="418696">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18696">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407531">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29861">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429861">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bl>
          </a:graphicData>
        </a:graphic>
      </p:graphicFrame>
      <p:sp>
        <p:nvSpPr>
          <p:cNvPr id="9" name="TextBox 8"/>
          <p:cNvSpPr txBox="1"/>
          <p:nvPr/>
        </p:nvSpPr>
        <p:spPr>
          <a:xfrm>
            <a:off x="2106579" y="953487"/>
            <a:ext cx="1600200" cy="369332"/>
          </a:xfrm>
          <a:prstGeom prst="rect">
            <a:avLst/>
          </a:prstGeom>
          <a:noFill/>
        </p:spPr>
        <p:txBody>
          <a:bodyPr wrap="square" rtlCol="0">
            <a:spAutoFit/>
          </a:bodyPr>
          <a:lstStyle/>
          <a:p>
            <a:r>
              <a:rPr lang="en-US" b="1" dirty="0" smtClean="0">
                <a:solidFill>
                  <a:schemeClr val="bg1"/>
                </a:solidFill>
              </a:rPr>
              <a:t>Customers</a:t>
            </a:r>
            <a:endParaRPr lang="en-US" b="1" dirty="0">
              <a:solidFill>
                <a:schemeClr val="bg1"/>
              </a:solidFill>
            </a:endParaRPr>
          </a:p>
        </p:txBody>
      </p:sp>
      <p:sp>
        <p:nvSpPr>
          <p:cNvPr id="10" name="TextBox 9"/>
          <p:cNvSpPr txBox="1"/>
          <p:nvPr/>
        </p:nvSpPr>
        <p:spPr>
          <a:xfrm>
            <a:off x="5117508" y="3516882"/>
            <a:ext cx="990600" cy="369332"/>
          </a:xfrm>
          <a:prstGeom prst="rect">
            <a:avLst/>
          </a:prstGeom>
          <a:noFill/>
        </p:spPr>
        <p:txBody>
          <a:bodyPr wrap="square" rtlCol="0">
            <a:spAutoFit/>
          </a:bodyPr>
          <a:lstStyle/>
          <a:p>
            <a:r>
              <a:rPr lang="en-US" b="1" dirty="0" smtClean="0">
                <a:solidFill>
                  <a:schemeClr val="bg1"/>
                </a:solidFill>
              </a:rPr>
              <a:t>Offices</a:t>
            </a:r>
            <a:endParaRPr lang="en-US" b="1" dirty="0">
              <a:solidFill>
                <a:schemeClr val="bg1"/>
              </a:solidFill>
            </a:endParaRPr>
          </a:p>
        </p:txBody>
      </p:sp>
      <p:sp>
        <p:nvSpPr>
          <p:cNvPr id="15" name="Rounded Rectangle 14"/>
          <p:cNvSpPr/>
          <p:nvPr/>
        </p:nvSpPr>
        <p:spPr>
          <a:xfrm>
            <a:off x="5512573" y="1789989"/>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latin typeface="Arial" pitchFamily="34" charset="0"/>
                <a:cs typeface="Arial" pitchFamily="34" charset="0"/>
              </a:rPr>
              <a:t>Duplicate records across the table.</a:t>
            </a:r>
            <a:endParaRPr lang="en-US" dirty="0">
              <a:solidFill>
                <a:schemeClr val="bg1"/>
              </a:solidFill>
              <a:latin typeface="Arial" pitchFamily="34" charset="0"/>
              <a:cs typeface="Arial" pitchFamily="34" charset="0"/>
            </a:endParaRPr>
          </a:p>
        </p:txBody>
      </p:sp>
      <p:cxnSp>
        <p:nvCxnSpPr>
          <p:cNvPr id="17" name="Straight Connector 16"/>
          <p:cNvCxnSpPr>
            <a:stCxn id="15" idx="2"/>
            <a:endCxn id="7" idx="0"/>
          </p:cNvCxnSpPr>
          <p:nvPr/>
        </p:nvCxnSpPr>
        <p:spPr>
          <a:xfrm>
            <a:off x="6637472" y="3033670"/>
            <a:ext cx="0" cy="8052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5" idx="1"/>
            <a:endCxn id="5" idx="3"/>
          </p:cNvCxnSpPr>
          <p:nvPr/>
        </p:nvCxnSpPr>
        <p:spPr>
          <a:xfrm flipH="1" flipV="1">
            <a:off x="4472714" y="2405847"/>
            <a:ext cx="1039859" cy="5983"/>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8613865" y="6463784"/>
            <a:ext cx="441146" cy="369332"/>
          </a:xfrm>
          <a:prstGeom prst="rect">
            <a:avLst/>
          </a:prstGeom>
        </p:spPr>
        <p:txBody>
          <a:bodyPr wrap="none">
            <a:spAutoFit/>
          </a:bodyPr>
          <a:lstStyle/>
          <a:p>
            <a:fld id="{47ED8886-DB3B-44F4-9A80-E6A224679F20}" type="slidenum">
              <a:rPr lang="en-US">
                <a:solidFill>
                  <a:schemeClr val="bg2"/>
                </a:solidFill>
              </a:rPr>
              <a:pPr/>
              <a:t>26</a:t>
            </a:fld>
            <a:endParaRPr lang="en-US" dirty="0">
              <a:solidFill>
                <a:schemeClr val="bg2"/>
              </a:solidFill>
            </a:endParaRPr>
          </a:p>
        </p:txBody>
      </p:sp>
      <p:sp>
        <p:nvSpPr>
          <p:cNvPr id="35" name="Rounded Rectangle 34"/>
          <p:cNvSpPr/>
          <p:nvPr/>
        </p:nvSpPr>
        <p:spPr>
          <a:xfrm>
            <a:off x="3048000" y="4278295"/>
            <a:ext cx="1808740" cy="117652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latin typeface="Arial" pitchFamily="34" charset="0"/>
                <a:cs typeface="Arial" pitchFamily="34" charset="0"/>
              </a:rPr>
              <a:t>Duplicate records across the table.</a:t>
            </a:r>
            <a:endParaRPr lang="en-US" dirty="0">
              <a:solidFill>
                <a:schemeClr val="bg1"/>
              </a:solidFill>
              <a:latin typeface="Arial" pitchFamily="34" charset="0"/>
              <a:cs typeface="Arial" pitchFamily="34" charset="0"/>
            </a:endParaRPr>
          </a:p>
        </p:txBody>
      </p:sp>
      <p:cxnSp>
        <p:nvCxnSpPr>
          <p:cNvPr id="36" name="Straight Connector 35"/>
          <p:cNvCxnSpPr>
            <a:stCxn id="7" idx="1"/>
            <a:endCxn id="35" idx="3"/>
          </p:cNvCxnSpPr>
          <p:nvPr/>
        </p:nvCxnSpPr>
        <p:spPr>
          <a:xfrm flipH="1" flipV="1">
            <a:off x="4856740" y="4866556"/>
            <a:ext cx="722004" cy="24722"/>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flipH="1" flipV="1">
            <a:off x="4867415" y="4866555"/>
            <a:ext cx="745393" cy="805287"/>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Operator</a:t>
            </a:r>
          </a:p>
        </p:txBody>
      </p:sp>
      <p:sp>
        <p:nvSpPr>
          <p:cNvPr id="18" name="Slide Number Placeholder 17"/>
          <p:cNvSpPr>
            <a:spLocks noGrp="1"/>
          </p:cNvSpPr>
          <p:nvPr>
            <p:ph type="sldNum" sz="quarter" idx="11"/>
          </p:nvPr>
        </p:nvSpPr>
        <p:spPr/>
        <p:txBody>
          <a:bodyPr/>
          <a:lstStyle/>
          <a:p>
            <a:endParaRPr lang="en-US" dirty="0"/>
          </a:p>
        </p:txBody>
      </p:sp>
      <p:sp>
        <p:nvSpPr>
          <p:cNvPr id="8" name="TextBox 7"/>
          <p:cNvSpPr txBox="1"/>
          <p:nvPr/>
        </p:nvSpPr>
        <p:spPr>
          <a:xfrm>
            <a:off x="1143000" y="867318"/>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a:solidFill>
                  <a:schemeClr val="accent4">
                    <a:lumMod val="60000"/>
                    <a:lumOff val="40000"/>
                  </a:schemeClr>
                </a:solidFill>
                <a:latin typeface="Arial" panose="020B0604020202020204" pitchFamily="34" charset="0"/>
              </a:rPr>
              <a:t>UNION</a:t>
            </a:r>
          </a:p>
          <a:p>
            <a:pPr algn="ctr"/>
            <a:r>
              <a:rPr lang="en-US" sz="2200" dirty="0">
                <a:solidFill>
                  <a:schemeClr val="accent4">
                    <a:lumMod val="60000"/>
                    <a:lumOff val="40000"/>
                  </a:schemeClr>
                </a:solidFill>
                <a:latin typeface="Arial" panose="020B0604020202020204" pitchFamily="34" charset="0"/>
              </a:rPr>
              <a:t>SELECT</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graphicFrame>
        <p:nvGraphicFramePr>
          <p:cNvPr id="12" name="Table 11"/>
          <p:cNvGraphicFramePr>
            <a:graphicFrameLocks noGrp="1"/>
          </p:cNvGraphicFramePr>
          <p:nvPr>
            <p:extLst>
              <p:ext uri="{D42A27DB-BD31-4B8C-83A1-F6EECF244321}">
                <p14:modId xmlns:p14="http://schemas.microsoft.com/office/powerpoint/2010/main" val="1515361167"/>
              </p:ext>
            </p:extLst>
          </p:nvPr>
        </p:nvGraphicFramePr>
        <p:xfrm>
          <a:off x="936701" y="2974777"/>
          <a:ext cx="2720898" cy="2501310"/>
        </p:xfrm>
        <a:graphic>
          <a:graphicData uri="http://schemas.openxmlformats.org/drawingml/2006/table">
            <a:tbl>
              <a:tblPr firstRow="1" bandRow="1">
                <a:tableStyleId>{21E4AEA4-8DFA-4A89-87EB-49C32662AFE0}</a:tableStyleId>
              </a:tblPr>
              <a:tblGrid>
                <a:gridCol w="1360449">
                  <a:extLst>
                    <a:ext uri="{9D8B030D-6E8A-4147-A177-3AD203B41FA5}">
                      <a16:colId xmlns="" xmlns:a16="http://schemas.microsoft.com/office/drawing/2014/main" val="20000"/>
                    </a:ext>
                  </a:extLst>
                </a:gridCol>
                <a:gridCol w="1360449">
                  <a:extLst>
                    <a:ext uri="{9D8B030D-6E8A-4147-A177-3AD203B41FA5}">
                      <a16:colId xmlns="" xmlns:a16="http://schemas.microsoft.com/office/drawing/2014/main" val="20001"/>
                    </a:ext>
                  </a:extLst>
                </a:gridCol>
              </a:tblGrid>
              <a:tr h="416885">
                <a:tc>
                  <a:txBody>
                    <a:bodyPr/>
                    <a:lstStyle/>
                    <a:p>
                      <a:r>
                        <a:rPr lang="en-US" sz="1400" dirty="0" smtClean="0"/>
                        <a:t>Country</a:t>
                      </a:r>
                      <a:endParaRPr lang="en-US" sz="1400" dirty="0">
                        <a:latin typeface="Arial" pitchFamily="34" charset="0"/>
                        <a:cs typeface="Arial" pitchFamily="34" charset="0"/>
                      </a:endParaRPr>
                    </a:p>
                  </a:txBody>
                  <a:tcPr>
                    <a:solidFill>
                      <a:schemeClr val="accent4"/>
                    </a:solidFill>
                  </a:tcPr>
                </a:tc>
                <a:tc>
                  <a:txBody>
                    <a:bodyPr/>
                    <a:lstStyle/>
                    <a:p>
                      <a:r>
                        <a:rPr lang="en-US" sz="1400" dirty="0" smtClean="0"/>
                        <a:t>State</a:t>
                      </a:r>
                      <a:endParaRPr lang="en-US" sz="14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416885">
                <a:tc>
                  <a:txBody>
                    <a:bodyPr/>
                    <a:lstStyle/>
                    <a:p>
                      <a:pPr marL="0" algn="l" defTabSz="914400" rtl="0" eaLnBrk="1" latinLnBrk="0" hangingPunct="1"/>
                      <a:r>
                        <a:rPr lang="en-US" sz="1400" kern="1200" dirty="0" smtClean="0">
                          <a:solidFill>
                            <a:schemeClr val="bg1"/>
                          </a:solidFill>
                        </a:rPr>
                        <a:t>Japan</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Tokyo</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MA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NY</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416885">
                <a:tc>
                  <a:txBody>
                    <a:bodyPr/>
                    <a:lstStyle/>
                    <a:p>
                      <a:pPr marL="0" algn="l" defTabSz="914400" rtl="0" eaLnBrk="1" latinLnBrk="0" hangingPunct="1"/>
                      <a:r>
                        <a:rPr lang="en-US" sz="1400" kern="1200" dirty="0" smtClean="0">
                          <a:solidFill>
                            <a:schemeClr val="bg1"/>
                          </a:solidFill>
                        </a:rPr>
                        <a:t>UK</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London</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r h="416885">
                <a:tc>
                  <a:txBody>
                    <a:bodyPr/>
                    <a:lstStyle/>
                    <a:p>
                      <a:pPr marL="0" algn="l" defTabSz="914400" rtl="0" eaLnBrk="1" latinLnBrk="0" hangingPunct="1"/>
                      <a:r>
                        <a:rPr lang="en-US" sz="1400" kern="1200" dirty="0" smtClean="0">
                          <a:solidFill>
                            <a:schemeClr val="bg1"/>
                          </a:solidFill>
                        </a:rPr>
                        <a:t>USA</a:t>
                      </a:r>
                      <a:endParaRPr lang="en-US" sz="14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bg1"/>
                          </a:solidFill>
                        </a:rPr>
                        <a:t>NA</a:t>
                      </a:r>
                      <a:endParaRPr lang="en-US" sz="14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5"/>
                  </a:ext>
                </a:extLst>
              </a:tr>
            </a:tbl>
          </a:graphicData>
        </a:graphic>
      </p:graphicFrame>
      <p:sp>
        <p:nvSpPr>
          <p:cNvPr id="11" name="TextBox 10"/>
          <p:cNvSpPr txBox="1"/>
          <p:nvPr/>
        </p:nvSpPr>
        <p:spPr>
          <a:xfrm>
            <a:off x="4338612" y="4167150"/>
            <a:ext cx="4043388" cy="715089"/>
          </a:xfrm>
          <a:prstGeom prst="round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0" dirty="0" smtClean="0">
                <a:solidFill>
                  <a:schemeClr val="bg1"/>
                </a:solidFill>
                <a:latin typeface="Arial" pitchFamily="34" charset="0"/>
                <a:cs typeface="Arial" pitchFamily="34" charset="0"/>
              </a:rPr>
              <a:t>All the unique records from both the tables will be fetched.</a:t>
            </a:r>
            <a:endParaRPr lang="en-US" b="0" dirty="0">
              <a:solidFill>
                <a:schemeClr val="bg1"/>
              </a:solidFill>
              <a:latin typeface="Arial" pitchFamily="34" charset="0"/>
              <a:cs typeface="Arial" pitchFamily="34" charset="0"/>
            </a:endParaRPr>
          </a:p>
        </p:txBody>
      </p:sp>
      <p:sp>
        <p:nvSpPr>
          <p:cNvPr id="13" name="Right Brace 12"/>
          <p:cNvSpPr/>
          <p:nvPr/>
        </p:nvSpPr>
        <p:spPr>
          <a:xfrm>
            <a:off x="3810000" y="3505200"/>
            <a:ext cx="356838" cy="1970887"/>
          </a:xfrm>
          <a:prstGeom prst="righ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360447" y="2590800"/>
            <a:ext cx="1873405" cy="369332"/>
          </a:xfrm>
          <a:prstGeom prst="rect">
            <a:avLst/>
          </a:prstGeom>
          <a:noFill/>
        </p:spPr>
        <p:txBody>
          <a:bodyPr wrap="square" rtlCol="0">
            <a:spAutoFit/>
          </a:bodyPr>
          <a:lstStyle/>
          <a:p>
            <a:r>
              <a:rPr lang="en-US" b="1" dirty="0" smtClean="0">
                <a:solidFill>
                  <a:schemeClr val="bg1"/>
                </a:solidFill>
              </a:rPr>
              <a:t>Output</a:t>
            </a:r>
            <a:endParaRPr lang="en-US" b="1" dirty="0">
              <a:solidFill>
                <a:schemeClr val="bg1"/>
              </a:solidFill>
            </a:endParaRPr>
          </a:p>
        </p:txBody>
      </p:sp>
      <p:sp>
        <p:nvSpPr>
          <p:cNvPr id="4" name="Rectangle 3"/>
          <p:cNvSpPr/>
          <p:nvPr/>
        </p:nvSpPr>
        <p:spPr>
          <a:xfrm>
            <a:off x="8613865" y="6463784"/>
            <a:ext cx="441146" cy="369332"/>
          </a:xfrm>
          <a:prstGeom prst="rect">
            <a:avLst/>
          </a:prstGeom>
        </p:spPr>
        <p:txBody>
          <a:bodyPr wrap="none">
            <a:spAutoFit/>
          </a:bodyPr>
          <a:lstStyle/>
          <a:p>
            <a:fld id="{47ED8886-DB3B-44F4-9A80-E6A224679F20}" type="slidenum">
              <a:rPr lang="en-US">
                <a:solidFill>
                  <a:schemeClr val="bg2"/>
                </a:solidFill>
              </a:rPr>
              <a:pPr/>
              <a:t>27</a:t>
            </a:fld>
            <a:endParaRPr lang="en-US" dirty="0">
              <a:solidFill>
                <a:schemeClr val="bg2"/>
              </a:solidFill>
            </a:endParaRPr>
          </a:p>
        </p:txBody>
      </p:sp>
    </p:spTree>
    <p:extLst>
      <p:ext uri="{BB962C8B-B14F-4D97-AF65-F5344CB8AC3E}">
        <p14:creationId xmlns:p14="http://schemas.microsoft.com/office/powerpoint/2010/main" val="74939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365760">
              <a:spcBef>
                <a:spcPts val="0"/>
              </a:spcBef>
            </a:pPr>
            <a:r>
              <a:rPr lang="en-US" sz="2000" dirty="0" smtClean="0"/>
              <a:t>If</a:t>
            </a:r>
            <a:r>
              <a:rPr lang="en-US" sz="2000" dirty="0"/>
              <a:t> UNION ALL is specified, duplicate rows returned by union expression are retained</a:t>
            </a:r>
            <a:r>
              <a:rPr lang="en-US" sz="2000" dirty="0" smtClean="0"/>
              <a:t>.</a:t>
            </a:r>
          </a:p>
          <a:p>
            <a:pPr marL="365760">
              <a:spcBef>
                <a:spcPts val="0"/>
              </a:spcBef>
            </a:pPr>
            <a:endParaRPr lang="en-US" sz="2000" dirty="0" smtClean="0"/>
          </a:p>
          <a:p>
            <a:pPr marL="365760">
              <a:spcBef>
                <a:spcPts val="0"/>
              </a:spcBef>
            </a:pPr>
            <a:r>
              <a:rPr lang="en-US" sz="2000" dirty="0" smtClean="0"/>
              <a:t>If </a:t>
            </a:r>
            <a:r>
              <a:rPr lang="en-US" sz="2000" dirty="0"/>
              <a:t>two query expressions return the same row, two copies of the row are returned in the final result. </a:t>
            </a:r>
            <a:endParaRPr lang="en-US" sz="2000" dirty="0" smtClean="0"/>
          </a:p>
          <a:p>
            <a:pPr marL="365760">
              <a:spcBef>
                <a:spcPts val="0"/>
              </a:spcBef>
            </a:pPr>
            <a:endParaRPr lang="en-US" sz="2000" dirty="0" smtClean="0"/>
          </a:p>
          <a:p>
            <a:pPr marL="365760">
              <a:spcBef>
                <a:spcPts val="0"/>
              </a:spcBef>
            </a:pPr>
            <a:r>
              <a:rPr lang="en-US" sz="2000" dirty="0" smtClean="0"/>
              <a:t>If</a:t>
            </a:r>
            <a:r>
              <a:rPr lang="en-US" sz="2000" dirty="0"/>
              <a:t> ALL is not specified, duplicate rows are eliminated from the result set</a:t>
            </a:r>
            <a:r>
              <a:rPr lang="en-US" sz="2000" dirty="0" smtClean="0"/>
              <a:t>.</a:t>
            </a:r>
          </a:p>
          <a:p>
            <a:pPr marL="22860" indent="0">
              <a:spcBef>
                <a:spcPts val="0"/>
              </a:spcBef>
              <a:buNone/>
            </a:pPr>
            <a:endParaRPr lang="en-US" sz="2000" dirty="0"/>
          </a:p>
          <a:p>
            <a:pPr>
              <a:lnSpc>
                <a:spcPct val="120000"/>
              </a:lnSpc>
              <a:spcBef>
                <a:spcPts val="0"/>
              </a:spcBef>
            </a:pPr>
            <a:r>
              <a:rPr lang="en-US" sz="2000" dirty="0"/>
              <a:t>Syntax</a:t>
            </a:r>
          </a:p>
          <a:p>
            <a:pPr marL="365760" lvl="1" indent="0">
              <a:lnSpc>
                <a:spcPct val="120000"/>
              </a:lnSpc>
              <a:spcBef>
                <a:spcPts val="0"/>
              </a:spcBef>
              <a:buNone/>
            </a:pPr>
            <a:r>
              <a:rPr lang="en-US" sz="20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smtClean="0">
                <a:solidFill>
                  <a:schemeClr val="bg1"/>
                </a:solidFill>
                <a:latin typeface="Arial" panose="020B0604020202020204" pitchFamily="34" charset="0"/>
                <a:cs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&lt;</a:t>
            </a:r>
            <a:r>
              <a:rPr lang="en-US" sz="2000" dirty="0" err="1" smtClean="0">
                <a:solidFill>
                  <a:schemeClr val="accent4">
                    <a:lumMod val="60000"/>
                    <a:lumOff val="40000"/>
                  </a:schemeClr>
                </a:solidFill>
                <a:latin typeface="Arial" panose="020B0604020202020204" pitchFamily="34" charset="0"/>
              </a:rPr>
              <a:t>query_specification</a:t>
            </a:r>
            <a:r>
              <a:rPr lang="en-US" sz="20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smtClean="0">
                <a:solidFill>
                  <a:schemeClr val="bg1"/>
                </a:solidFill>
                <a:latin typeface="Arial" panose="020B0604020202020204" pitchFamily="34" charset="0"/>
                <a:cs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&lt;</a:t>
            </a:r>
            <a:r>
              <a:rPr lang="en-US" sz="2000" dirty="0" err="1" smtClean="0">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D8750D"/>
                </a:solidFill>
                <a:latin typeface="Arial" panose="020B0604020202020204" pitchFamily="34" charset="0"/>
              </a:rPr>
              <a:t>| (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...n ] ] </a:t>
            </a:r>
          </a:p>
          <a:p>
            <a:pPr>
              <a:lnSpc>
                <a:spcPct val="120000"/>
              </a:lnSpc>
              <a:spcBef>
                <a:spcPts val="0"/>
              </a:spcBef>
            </a:pPr>
            <a:endParaRPr lang="en-US" sz="2000" dirty="0"/>
          </a:p>
          <a:p>
            <a:endParaRPr lang="en-US" dirty="0"/>
          </a:p>
        </p:txBody>
      </p:sp>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10" name="Slide Number Placeholder 9"/>
          <p:cNvSpPr>
            <a:spLocks noGrp="1"/>
          </p:cNvSpPr>
          <p:nvPr>
            <p:ph type="sldNum" sz="quarter" idx="11"/>
          </p:nvPr>
        </p:nvSpPr>
        <p:spPr/>
        <p:txBody>
          <a:bodyPr/>
          <a:lstStyle/>
          <a:p>
            <a:endParaRPr lang="en-US" dirty="0"/>
          </a:p>
        </p:txBody>
      </p:sp>
      <p:sp>
        <p:nvSpPr>
          <p:cNvPr id="7" name="Rectangle 6"/>
          <p:cNvSpPr/>
          <p:nvPr/>
        </p:nvSpPr>
        <p:spPr>
          <a:xfrm>
            <a:off x="8594815" y="6454259"/>
            <a:ext cx="44114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78252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5" name="TextBox 4"/>
          <p:cNvSpPr txBox="1"/>
          <p:nvPr/>
        </p:nvSpPr>
        <p:spPr>
          <a:xfrm>
            <a:off x="381000" y="1224784"/>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smtClean="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smtClean="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smtClean="0">
                <a:solidFill>
                  <a:schemeClr val="accent4">
                    <a:lumMod val="60000"/>
                    <a:lumOff val="40000"/>
                  </a:schemeClr>
                </a:solidFill>
                <a:latin typeface="Arial" panose="020B0604020202020204" pitchFamily="34" charset="0"/>
              </a:rPr>
              <a:t>UNION ALL</a:t>
            </a:r>
            <a:endParaRPr lang="en-US" sz="2000" dirty="0">
              <a:solidFill>
                <a:schemeClr val="accent4">
                  <a:lumMod val="60000"/>
                  <a:lumOff val="40000"/>
                </a:schemeClr>
              </a:solidFill>
              <a:latin typeface="Arial" panose="020B0604020202020204" pitchFamily="34" charset="0"/>
            </a:endParaRP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smtClean="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smtClean="0">
                <a:solidFill>
                  <a:schemeClr val="tx1"/>
                </a:solidFill>
              </a:rPr>
              <a:t>;</a:t>
            </a:r>
          </a:p>
          <a:p>
            <a:pPr algn="ctr"/>
            <a:endParaRPr lang="en-US" sz="2000" dirty="0" smtClean="0">
              <a:solidFill>
                <a:schemeClr val="tx1"/>
              </a:solidFill>
            </a:endParaRPr>
          </a:p>
          <a:p>
            <a:endParaRPr lang="en-US" sz="1400" dirty="0">
              <a:solidFill>
                <a:schemeClr val="tx1"/>
              </a:solidFill>
            </a:endParaRPr>
          </a:p>
        </p:txBody>
      </p:sp>
      <p:sp>
        <p:nvSpPr>
          <p:cNvPr id="7" name="TextBox 6"/>
          <p:cNvSpPr txBox="1"/>
          <p:nvPr/>
        </p:nvSpPr>
        <p:spPr>
          <a:xfrm>
            <a:off x="3976816" y="3200115"/>
            <a:ext cx="1433384" cy="923330"/>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b="1" dirty="0"/>
              <a:t>A &amp; B where</a:t>
            </a:r>
          </a:p>
          <a:p>
            <a:pPr algn="ctr"/>
            <a:r>
              <a:rPr lang="en-US" sz="1800" b="1" dirty="0"/>
              <a:t>A ∩ B =Ø</a:t>
            </a:r>
          </a:p>
        </p:txBody>
      </p:sp>
      <p:sp>
        <p:nvSpPr>
          <p:cNvPr id="10" name="Rectangle 9"/>
          <p:cNvSpPr/>
          <p:nvPr/>
        </p:nvSpPr>
        <p:spPr>
          <a:xfrm>
            <a:off x="8624977" y="6363772"/>
            <a:ext cx="441146" cy="369332"/>
          </a:xfrm>
          <a:prstGeom prst="rect">
            <a:avLst/>
          </a:prstGeom>
        </p:spPr>
        <p:txBody>
          <a:bodyPr wrap="none">
            <a:spAutoFit/>
          </a:bodyPr>
          <a:lstStyle/>
          <a:p>
            <a:fld id="{47ED8886-DB3B-44F4-9A80-E6A224679F20}" type="slidenum">
              <a:rPr lang="en-US">
                <a:solidFill>
                  <a:schemeClr val="bg2"/>
                </a:solidFill>
              </a:rPr>
              <a:pPr/>
              <a:t>29</a:t>
            </a:fld>
            <a:endParaRPr lang="en-US" dirty="0">
              <a:solidFill>
                <a:schemeClr val="bg2"/>
              </a:solidFill>
            </a:endParaRPr>
          </a:p>
        </p:txBody>
      </p:sp>
      <p:pic>
        <p:nvPicPr>
          <p:cNvPr id="11" name="Picture 6"/>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5194350" y="1282145"/>
            <a:ext cx="3544249" cy="178929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3124200" y="4286534"/>
            <a:ext cx="3686432" cy="1885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77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Enabling Objectives</a:t>
            </a:r>
            <a:endParaRPr lang="en-US" sz="1800" b="0" dirty="0"/>
          </a:p>
        </p:txBody>
      </p:sp>
      <p:sp>
        <p:nvSpPr>
          <p:cNvPr id="5" name="Text Placeholder 4"/>
          <p:cNvSpPr>
            <a:spLocks noGrp="1"/>
          </p:cNvSpPr>
          <p:nvPr>
            <p:ph type="body" sz="quarter" idx="13"/>
          </p:nvPr>
        </p:nvSpPr>
        <p:spPr/>
        <p:txBody>
          <a:bodyPr>
            <a:normAutofit/>
          </a:bodyPr>
          <a:lstStyle/>
          <a:p>
            <a:r>
              <a:rPr lang="en-US" sz="2000" dirty="0">
                <a:solidFill>
                  <a:schemeClr val="bg1"/>
                </a:solidFill>
              </a:rPr>
              <a:t>After completing this session in the next </a:t>
            </a:r>
            <a:r>
              <a:rPr lang="en-US" sz="2000" dirty="0" smtClean="0">
                <a:solidFill>
                  <a:schemeClr val="bg1"/>
                </a:solidFill>
              </a:rPr>
              <a:t>90 minutes </a:t>
            </a:r>
            <a:r>
              <a:rPr lang="en-US" sz="2000" dirty="0">
                <a:solidFill>
                  <a:schemeClr val="bg1"/>
                </a:solidFill>
              </a:rPr>
              <a:t>you will be able to : </a:t>
            </a:r>
          </a:p>
          <a:p>
            <a:endParaRPr lang="en-US" sz="2000" dirty="0" smtClean="0"/>
          </a:p>
          <a:p>
            <a:pPr marL="342900" indent="-342900">
              <a:buFont typeface="Arial" panose="020B0604020202020204" pitchFamily="34" charset="0"/>
              <a:buChar char="•"/>
            </a:pPr>
            <a:r>
              <a:rPr lang="en-US" sz="2000" dirty="0" smtClean="0"/>
              <a:t>Demonstrate at </a:t>
            </a:r>
            <a:r>
              <a:rPr lang="en-US" sz="2000"/>
              <a:t>least </a:t>
            </a:r>
            <a:r>
              <a:rPr lang="en-US" sz="2000" smtClean="0"/>
              <a:t>4 </a:t>
            </a:r>
            <a:r>
              <a:rPr lang="en-US" sz="2000" dirty="0" smtClean="0"/>
              <a:t>operator from the </a:t>
            </a:r>
            <a:r>
              <a:rPr lang="en-US" sz="2000" dirty="0"/>
              <a:t>different types of </a:t>
            </a:r>
            <a:r>
              <a:rPr lang="en-US" sz="2000" dirty="0" smtClean="0"/>
              <a:t>operators</a:t>
            </a:r>
            <a:endParaRPr lang="en-US" sz="2000" dirty="0"/>
          </a:p>
        </p:txBody>
      </p:sp>
      <p:sp>
        <p:nvSpPr>
          <p:cNvPr id="6" name="Rectangle 5"/>
          <p:cNvSpPr/>
          <p:nvPr/>
        </p:nvSpPr>
        <p:spPr>
          <a:xfrm>
            <a:off x="8758947" y="6463784"/>
            <a:ext cx="312906" cy="369332"/>
          </a:xfrm>
          <a:prstGeom prst="rect">
            <a:avLst/>
          </a:prstGeom>
        </p:spPr>
        <p:txBody>
          <a:bodyPr wrap="none">
            <a:spAutoFit/>
          </a:bodyPr>
          <a:lstStyle/>
          <a:p>
            <a:fld id="{47ED8886-DB3B-44F4-9A80-E6A224679F20}" type="slidenum">
              <a:rPr lang="en-US"/>
              <a:pPr/>
              <a:t>3</a:t>
            </a:fld>
            <a:endParaRPr lang="en-US" dirty="0"/>
          </a:p>
        </p:txBody>
      </p:sp>
    </p:spTree>
    <p:extLst>
      <p:ext uri="{BB962C8B-B14F-4D97-AF65-F5344CB8AC3E}">
        <p14:creationId xmlns:p14="http://schemas.microsoft.com/office/powerpoint/2010/main" val="29300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All Operator</a:t>
            </a:r>
          </a:p>
        </p:txBody>
      </p:sp>
      <p:sp>
        <p:nvSpPr>
          <p:cNvPr id="12" name="Slide Number Placeholder 11"/>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04278820"/>
              </p:ext>
            </p:extLst>
          </p:nvPr>
        </p:nvGraphicFramePr>
        <p:xfrm>
          <a:off x="1974742" y="1375889"/>
          <a:ext cx="3733800" cy="1502809"/>
        </p:xfrm>
        <a:graphic>
          <a:graphicData uri="http://schemas.openxmlformats.org/drawingml/2006/table">
            <a:tbl>
              <a:tblPr firstRow="1" bandRow="1">
                <a:tableStyleId>{21E4AEA4-8DFA-4A89-87EB-49C32662AFE0}</a:tableStyleId>
              </a:tblPr>
              <a:tblGrid>
                <a:gridCol w="1400175">
                  <a:extLst>
                    <a:ext uri="{9D8B030D-6E8A-4147-A177-3AD203B41FA5}">
                      <a16:colId xmlns="" xmlns:a16="http://schemas.microsoft.com/office/drawing/2014/main" val="20000"/>
                    </a:ext>
                  </a:extLst>
                </a:gridCol>
                <a:gridCol w="2333625">
                  <a:extLst>
                    <a:ext uri="{9D8B030D-6E8A-4147-A177-3AD203B41FA5}">
                      <a16:colId xmlns="" xmlns:a16="http://schemas.microsoft.com/office/drawing/2014/main" val="20001"/>
                    </a:ext>
                  </a:extLst>
                </a:gridCol>
              </a:tblGrid>
              <a:tr h="304799">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304799">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332283">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MA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405529">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NY</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81081904"/>
              </p:ext>
            </p:extLst>
          </p:nvPr>
        </p:nvGraphicFramePr>
        <p:xfrm>
          <a:off x="2050942" y="4062788"/>
          <a:ext cx="3706601" cy="1463040"/>
        </p:xfrm>
        <a:graphic>
          <a:graphicData uri="http://schemas.openxmlformats.org/drawingml/2006/table">
            <a:tbl>
              <a:tblPr firstRow="1" bandRow="1">
                <a:tableStyleId>{21E4AEA4-8DFA-4A89-87EB-49C32662AFE0}</a:tableStyleId>
              </a:tblPr>
              <a:tblGrid>
                <a:gridCol w="1443503">
                  <a:extLst>
                    <a:ext uri="{9D8B030D-6E8A-4147-A177-3AD203B41FA5}">
                      <a16:colId xmlns="" xmlns:a16="http://schemas.microsoft.com/office/drawing/2014/main" val="20000"/>
                    </a:ext>
                  </a:extLst>
                </a:gridCol>
                <a:gridCol w="2263098">
                  <a:extLst>
                    <a:ext uri="{9D8B030D-6E8A-4147-A177-3AD203B41FA5}">
                      <a16:colId xmlns="" xmlns:a16="http://schemas.microsoft.com/office/drawing/2014/main" val="20001"/>
                    </a:ext>
                  </a:extLst>
                </a:gridCol>
              </a:tblGrid>
              <a:tr h="342900">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342900">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33375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352044">
                <a:tc>
                  <a:txBody>
                    <a:bodyPr/>
                    <a:lstStyle/>
                    <a:p>
                      <a:pPr marL="0" algn="l" defTabSz="914400" rtl="0" eaLnBrk="1" latinLnBrk="0" hangingPunct="1"/>
                      <a:r>
                        <a:rPr lang="en-US" sz="1800" kern="1200" dirty="0" smtClean="0">
                          <a:solidFill>
                            <a:schemeClr val="bg1"/>
                          </a:solidFill>
                        </a:rPr>
                        <a:t>UK</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London</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bl>
          </a:graphicData>
        </a:graphic>
      </p:graphicFrame>
      <p:sp>
        <p:nvSpPr>
          <p:cNvPr id="20" name="TextBox 19"/>
          <p:cNvSpPr txBox="1"/>
          <p:nvPr/>
        </p:nvSpPr>
        <p:spPr>
          <a:xfrm>
            <a:off x="1898542" y="951591"/>
            <a:ext cx="1600200" cy="400110"/>
          </a:xfrm>
          <a:prstGeom prst="rect">
            <a:avLst/>
          </a:prstGeom>
          <a:noFill/>
        </p:spPr>
        <p:txBody>
          <a:bodyPr wrap="square" rtlCol="0">
            <a:spAutoFit/>
          </a:bodyPr>
          <a:lstStyle/>
          <a:p>
            <a:r>
              <a:rPr lang="en-US" sz="2000" dirty="0" smtClean="0">
                <a:solidFill>
                  <a:schemeClr val="bg1"/>
                </a:solidFill>
              </a:rPr>
              <a:t>Customers</a:t>
            </a:r>
            <a:endParaRPr lang="en-US" sz="2000" dirty="0">
              <a:solidFill>
                <a:schemeClr val="bg1"/>
              </a:solidFill>
            </a:endParaRPr>
          </a:p>
        </p:txBody>
      </p:sp>
      <p:sp>
        <p:nvSpPr>
          <p:cNvPr id="21" name="TextBox 20"/>
          <p:cNvSpPr txBox="1"/>
          <p:nvPr/>
        </p:nvSpPr>
        <p:spPr>
          <a:xfrm>
            <a:off x="1974742" y="3662678"/>
            <a:ext cx="3124200" cy="400110"/>
          </a:xfrm>
          <a:prstGeom prst="rect">
            <a:avLst/>
          </a:prstGeom>
          <a:noFill/>
        </p:spPr>
        <p:txBody>
          <a:bodyPr wrap="square" rtlCol="0">
            <a:spAutoFit/>
          </a:bodyPr>
          <a:lstStyle/>
          <a:p>
            <a:r>
              <a:rPr lang="en-US" sz="2000" dirty="0" smtClean="0">
                <a:solidFill>
                  <a:schemeClr val="bg1"/>
                </a:solidFill>
              </a:rPr>
              <a:t>Offices</a:t>
            </a:r>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solidFill>
                  <a:schemeClr val="bg2"/>
                </a:solidFill>
                <a:latin typeface="+mn-lt"/>
              </a:rPr>
              <a:t>Example: Union All Operator</a:t>
            </a:r>
          </a:p>
        </p:txBody>
      </p:sp>
      <p:sp>
        <p:nvSpPr>
          <p:cNvPr id="12" name="Slide Number Placeholder 11"/>
          <p:cNvSpPr>
            <a:spLocks noGrp="1"/>
          </p:cNvSpPr>
          <p:nvPr>
            <p:ph type="sldNum" sz="quarter" idx="11"/>
          </p:nvPr>
        </p:nvSpPr>
        <p:spPr>
          <a:prstGeom prst="rect">
            <a:avLst/>
          </a:prstGeom>
        </p:spPr>
        <p:txBody>
          <a:bodyPr/>
          <a:lstStyle/>
          <a:p>
            <a:fld id="{47ED8886-DB3B-44F4-9A80-E6A224679F20}" type="slidenum">
              <a:rPr lang="en-US" smtClean="0"/>
              <a:pPr/>
              <a:t>31</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95738152"/>
              </p:ext>
            </p:extLst>
          </p:nvPr>
        </p:nvGraphicFramePr>
        <p:xfrm>
          <a:off x="455908" y="3200400"/>
          <a:ext cx="4648200" cy="2560320"/>
        </p:xfrm>
        <a:graphic>
          <a:graphicData uri="http://schemas.openxmlformats.org/drawingml/2006/table">
            <a:tbl>
              <a:tblPr firstRow="1" bandRow="1">
                <a:tableStyleId>{21E4AEA4-8DFA-4A89-87EB-49C32662AFE0}</a:tableStyleId>
              </a:tblPr>
              <a:tblGrid>
                <a:gridCol w="2324100">
                  <a:extLst>
                    <a:ext uri="{9D8B030D-6E8A-4147-A177-3AD203B41FA5}">
                      <a16:colId xmlns="" xmlns:a16="http://schemas.microsoft.com/office/drawing/2014/main" val="20000"/>
                    </a:ext>
                  </a:extLst>
                </a:gridCol>
                <a:gridCol w="2324100">
                  <a:extLst>
                    <a:ext uri="{9D8B030D-6E8A-4147-A177-3AD203B41FA5}">
                      <a16:colId xmlns="" xmlns:a16="http://schemas.microsoft.com/office/drawing/2014/main" val="20001"/>
                    </a:ext>
                  </a:extLst>
                </a:gridCol>
              </a:tblGrid>
              <a:tr h="248546">
                <a:tc>
                  <a:txBody>
                    <a:bodyPr/>
                    <a:lstStyle/>
                    <a:p>
                      <a:r>
                        <a:rPr lang="en-US" sz="1800" dirty="0" smtClean="0"/>
                        <a:t>Country</a:t>
                      </a:r>
                      <a:endParaRPr lang="en-US" sz="1800" dirty="0">
                        <a:latin typeface="Arial" pitchFamily="34" charset="0"/>
                        <a:cs typeface="Arial" pitchFamily="34" charset="0"/>
                      </a:endParaRPr>
                    </a:p>
                  </a:txBody>
                  <a:tcPr>
                    <a:solidFill>
                      <a:schemeClr val="accent4"/>
                    </a:solidFill>
                  </a:tcPr>
                </a:tc>
                <a:tc>
                  <a:txBody>
                    <a:bodyPr/>
                    <a:lstStyle/>
                    <a:p>
                      <a:r>
                        <a:rPr lang="en-US" sz="1800" dirty="0" smtClean="0"/>
                        <a:t>State</a:t>
                      </a:r>
                      <a:endParaRPr lang="en-US" sz="1800" dirty="0">
                        <a:latin typeface="Arial" pitchFamily="34" charset="0"/>
                        <a:cs typeface="Arial" pitchFamily="34" charset="0"/>
                      </a:endParaRPr>
                    </a:p>
                  </a:txBody>
                  <a:tcPr>
                    <a:solidFill>
                      <a:schemeClr val="accent4"/>
                    </a:solidFill>
                  </a:tcPr>
                </a:tc>
                <a:extLst>
                  <a:ext uri="{0D108BD9-81ED-4DB2-BD59-A6C34878D82A}">
                    <a16:rowId xmlns="" xmlns:a16="http://schemas.microsoft.com/office/drawing/2014/main" val="10000"/>
                  </a:ext>
                </a:extLst>
              </a:tr>
              <a:tr h="254564">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1"/>
                  </a:ext>
                </a:extLst>
              </a:tr>
              <a:tr h="29751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MA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2"/>
                  </a:ext>
                </a:extLst>
              </a:tr>
              <a:tr h="29751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NY</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3"/>
                  </a:ext>
                </a:extLst>
              </a:tr>
              <a:tr h="248546">
                <a:tc>
                  <a:txBody>
                    <a:bodyPr/>
                    <a:lstStyle/>
                    <a:p>
                      <a:pPr marL="0" algn="l" defTabSz="914400" rtl="0" eaLnBrk="1" latinLnBrk="0" hangingPunct="1"/>
                      <a:r>
                        <a:rPr lang="en-US" sz="1800" kern="1200" dirty="0" smtClean="0">
                          <a:solidFill>
                            <a:schemeClr val="bg1"/>
                          </a:solidFill>
                        </a:rPr>
                        <a:t>UK</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London</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4"/>
                  </a:ext>
                </a:extLst>
              </a:tr>
              <a:tr h="248546">
                <a:tc>
                  <a:txBody>
                    <a:bodyPr/>
                    <a:lstStyle/>
                    <a:p>
                      <a:pPr marL="0" algn="l" defTabSz="914400" rtl="0" eaLnBrk="1" latinLnBrk="0" hangingPunct="1"/>
                      <a:r>
                        <a:rPr lang="en-US" sz="1800" kern="1200" dirty="0" smtClean="0">
                          <a:solidFill>
                            <a:schemeClr val="bg1"/>
                          </a:solidFill>
                        </a:rPr>
                        <a:t>USA</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NA</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5"/>
                  </a:ext>
                </a:extLst>
              </a:tr>
              <a:tr h="248546">
                <a:tc>
                  <a:txBody>
                    <a:bodyPr/>
                    <a:lstStyle/>
                    <a:p>
                      <a:pPr marL="0" algn="l" defTabSz="914400" rtl="0" eaLnBrk="1" latinLnBrk="0" hangingPunct="1"/>
                      <a:r>
                        <a:rPr lang="en-US" sz="1800" kern="1200" dirty="0" smtClean="0">
                          <a:solidFill>
                            <a:schemeClr val="bg1"/>
                          </a:solidFill>
                        </a:rPr>
                        <a:t>Japan</a:t>
                      </a:r>
                      <a:endParaRPr lang="en-US" sz="1800" kern="1200" dirty="0">
                        <a:solidFill>
                          <a:schemeClr val="bg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bg1"/>
                          </a:solidFill>
                        </a:rPr>
                        <a:t>Tokyo</a:t>
                      </a:r>
                      <a:endParaRPr lang="en-US" sz="1800" kern="1200" dirty="0">
                        <a:solidFill>
                          <a:schemeClr val="bg1"/>
                        </a:solidFill>
                        <a:latin typeface="Arial" pitchFamily="34" charset="0"/>
                        <a:ea typeface="+mn-ea"/>
                        <a:cs typeface="Arial" pitchFamily="34" charset="0"/>
                      </a:endParaRPr>
                    </a:p>
                  </a:txBody>
                  <a:tcPr anchor="ctr">
                    <a:noFill/>
                  </a:tcPr>
                </a:tc>
                <a:extLst>
                  <a:ext uri="{0D108BD9-81ED-4DB2-BD59-A6C34878D82A}">
                    <a16:rowId xmlns="" xmlns:a16="http://schemas.microsoft.com/office/drawing/2014/main" val="10006"/>
                  </a:ext>
                </a:extLst>
              </a:tr>
            </a:tbl>
          </a:graphicData>
        </a:graphic>
      </p:graphicFrame>
      <p:sp>
        <p:nvSpPr>
          <p:cNvPr id="15" name="TextBox 14"/>
          <p:cNvSpPr txBox="1"/>
          <p:nvPr/>
        </p:nvSpPr>
        <p:spPr>
          <a:xfrm>
            <a:off x="762000" y="2780917"/>
            <a:ext cx="1600200" cy="400110"/>
          </a:xfrm>
          <a:prstGeom prst="rect">
            <a:avLst/>
          </a:prstGeom>
          <a:noFill/>
        </p:spPr>
        <p:txBody>
          <a:bodyPr wrap="square" rtlCol="0">
            <a:spAutoFit/>
          </a:bodyPr>
          <a:lstStyle/>
          <a:p>
            <a:r>
              <a:rPr lang="en-US" sz="2000" dirty="0" smtClean="0">
                <a:solidFill>
                  <a:schemeClr val="bg1"/>
                </a:solidFill>
              </a:rPr>
              <a:t>Output</a:t>
            </a:r>
            <a:endParaRPr lang="en-US" sz="2000" dirty="0">
              <a:solidFill>
                <a:schemeClr val="bg1"/>
              </a:solidFill>
            </a:endParaRPr>
          </a:p>
        </p:txBody>
      </p:sp>
      <p:sp>
        <p:nvSpPr>
          <p:cNvPr id="19" name="TextBox 18"/>
          <p:cNvSpPr txBox="1"/>
          <p:nvPr/>
        </p:nvSpPr>
        <p:spPr>
          <a:xfrm>
            <a:off x="1143000" y="867318"/>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smtClean="0">
                <a:solidFill>
                  <a:schemeClr val="accent4">
                    <a:lumMod val="60000"/>
                    <a:lumOff val="40000"/>
                  </a:schemeClr>
                </a:solidFill>
                <a:latin typeface="Arial" panose="020B0604020202020204" pitchFamily="34" charset="0"/>
              </a:rPr>
              <a:t>UNION ALL</a:t>
            </a:r>
            <a:endParaRPr lang="en-US" sz="2200" dirty="0">
              <a:solidFill>
                <a:schemeClr val="accent4">
                  <a:lumMod val="60000"/>
                  <a:lumOff val="40000"/>
                </a:schemeClr>
              </a:solidFill>
              <a:latin typeface="Arial" panose="020B0604020202020204" pitchFamily="34" charset="0"/>
            </a:endParaRPr>
          </a:p>
          <a:p>
            <a:pPr algn="ctr"/>
            <a:r>
              <a:rPr lang="en-US" sz="2200" dirty="0">
                <a:solidFill>
                  <a:schemeClr val="accent4">
                    <a:lumMod val="60000"/>
                    <a:lumOff val="40000"/>
                  </a:schemeClr>
                </a:solidFill>
                <a:latin typeface="Arial" panose="020B0604020202020204" pitchFamily="34" charset="0"/>
              </a:rPr>
              <a:t>SELECT</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sp>
        <p:nvSpPr>
          <p:cNvPr id="23" name="Rounded Rectangle 22"/>
          <p:cNvSpPr/>
          <p:nvPr/>
        </p:nvSpPr>
        <p:spPr>
          <a:xfrm>
            <a:off x="6096000" y="3733800"/>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latin typeface="Arial" pitchFamily="34" charset="0"/>
                <a:cs typeface="Arial" pitchFamily="34" charset="0"/>
              </a:rPr>
              <a:t>This also retrieves the duplicate </a:t>
            </a:r>
            <a:r>
              <a:rPr lang="en-US" dirty="0" smtClean="0">
                <a:solidFill>
                  <a:schemeClr val="bg1"/>
                </a:solidFill>
                <a:latin typeface="Arial" pitchFamily="34" charset="0"/>
                <a:cs typeface="Arial" pitchFamily="34" charset="0"/>
              </a:rPr>
              <a:t>records.</a:t>
            </a:r>
            <a:endParaRPr lang="en-US" dirty="0">
              <a:solidFill>
                <a:schemeClr val="bg1"/>
              </a:solidFill>
              <a:latin typeface="Arial" pitchFamily="34" charset="0"/>
              <a:cs typeface="Arial" pitchFamily="34" charset="0"/>
            </a:endParaRPr>
          </a:p>
        </p:txBody>
      </p:sp>
      <p:cxnSp>
        <p:nvCxnSpPr>
          <p:cNvPr id="24" name="Straight Connector 23"/>
          <p:cNvCxnSpPr>
            <a:stCxn id="23" idx="1"/>
          </p:cNvCxnSpPr>
          <p:nvPr/>
        </p:nvCxnSpPr>
        <p:spPr>
          <a:xfrm flipH="1" flipV="1">
            <a:off x="5104108" y="3733800"/>
            <a:ext cx="991892" cy="621841"/>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3" idx="1"/>
          </p:cNvCxnSpPr>
          <p:nvPr/>
        </p:nvCxnSpPr>
        <p:spPr>
          <a:xfrm flipH="1">
            <a:off x="5104108" y="4355641"/>
            <a:ext cx="991892" cy="115524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310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1800" dirty="0" smtClean="0"/>
              <a:t>Lend a hand</a:t>
            </a:r>
            <a:endParaRPr lang="en-US" altLang="en-US" sz="1800" dirty="0"/>
          </a:p>
        </p:txBody>
      </p:sp>
      <p:sp>
        <p:nvSpPr>
          <p:cNvPr id="49154" name="Rectangle 3"/>
          <p:cNvSpPr>
            <a:spLocks noGrp="1" noChangeArrowheads="1"/>
          </p:cNvSpPr>
          <p:nvPr>
            <p:ph type="body" sz="quarter" idx="13"/>
          </p:nvPr>
        </p:nvSpPr>
        <p:spPr/>
        <p:txBody>
          <a:bodyPr>
            <a:noAutofit/>
          </a:bodyPr>
          <a:lstStyle/>
          <a:p>
            <a:endParaRPr lang="en-US" sz="2000" dirty="0">
              <a:solidFill>
                <a:schemeClr val="bg1"/>
              </a:solidFill>
            </a:endParaRPr>
          </a:p>
          <a:p>
            <a:r>
              <a:rPr lang="en-US" sz="2000" dirty="0">
                <a:solidFill>
                  <a:schemeClr val="bg1"/>
                </a:solidFill>
              </a:rPr>
              <a:t>Refer </a:t>
            </a:r>
            <a:r>
              <a:rPr lang="en-US" sz="2000" dirty="0">
                <a:solidFill>
                  <a:schemeClr val="accent3"/>
                </a:solidFill>
              </a:rPr>
              <a:t>RIO_04_ANSI_SQL_Operators - Lend a </a:t>
            </a:r>
            <a:r>
              <a:rPr lang="en-US" sz="2000" dirty="0" smtClean="0">
                <a:solidFill>
                  <a:schemeClr val="accent3"/>
                </a:solidFill>
              </a:rPr>
              <a:t>Hand.ppt </a:t>
            </a:r>
            <a:r>
              <a:rPr lang="en-US" sz="2000" dirty="0" smtClean="0">
                <a:solidFill>
                  <a:schemeClr val="bg1"/>
                </a:solidFill>
              </a:rPr>
              <a:t>document </a:t>
            </a:r>
            <a:r>
              <a:rPr lang="en-US" sz="2000" dirty="0">
                <a:solidFill>
                  <a:schemeClr val="bg1"/>
                </a:solidFill>
              </a:rPr>
              <a:t>file</a:t>
            </a:r>
          </a:p>
          <a:p>
            <a:pPr marL="285750" indent="-285750">
              <a:buFont typeface="Wingdings" panose="05000000000000000000" pitchFamily="2" charset="2"/>
              <a:buChar char="§"/>
            </a:pPr>
            <a:endParaRPr altLang="en-US" sz="1800" dirty="0">
              <a:solidFill>
                <a:schemeClr val="accent3"/>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232107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1800" dirty="0" smtClean="0"/>
              <a:t>Practice Check </a:t>
            </a:r>
            <a:endParaRPr lang="en-US" altLang="en-US" sz="1800" dirty="0"/>
          </a:p>
        </p:txBody>
      </p:sp>
      <p:sp>
        <p:nvSpPr>
          <p:cNvPr id="58371" name="Rectangle 3"/>
          <p:cNvSpPr>
            <a:spLocks noGrp="1" noChangeArrowheads="1"/>
          </p:cNvSpPr>
          <p:nvPr>
            <p:ph type="body" sz="quarter" idx="13"/>
          </p:nvPr>
        </p:nvSpPr>
        <p:spPr/>
        <p:txBody>
          <a:bodyPr>
            <a:normAutofit/>
          </a:bodyPr>
          <a:lstStyle/>
          <a:p>
            <a:pPr>
              <a:lnSpc>
                <a:spcPct val="150000"/>
              </a:lnSpc>
              <a:buFont typeface="Wingdings" panose="05000000000000000000" pitchFamily="2" charset="2"/>
              <a:buNone/>
            </a:pPr>
            <a:endParaRPr lang="en-US" altLang="en-US" sz="1800" dirty="0">
              <a:solidFill>
                <a:schemeClr val="tx1"/>
              </a:solidFill>
            </a:endParaRPr>
          </a:p>
          <a:p>
            <a:pPr>
              <a:spcAft>
                <a:spcPts val="600"/>
              </a:spcAft>
              <a:buFont typeface="Wingdings" panose="05000000000000000000" pitchFamily="2" charset="2"/>
              <a:buNone/>
            </a:pPr>
            <a:endParaRPr altLang="en-US" sz="1800" dirty="0"/>
          </a:p>
          <a:p>
            <a:pPr>
              <a:spcAft>
                <a:spcPts val="600"/>
              </a:spcAft>
              <a:buFont typeface="Wingdings" panose="05000000000000000000" pitchFamily="2" charset="2"/>
              <a:buNone/>
            </a:pPr>
            <a:endParaRPr altLang="en-US" sz="1800" dirty="0"/>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33</a:t>
            </a:fld>
            <a:endParaRPr lang="en-US" dirty="0"/>
          </a:p>
        </p:txBody>
      </p:sp>
      <p:sp>
        <p:nvSpPr>
          <p:cNvPr id="2" name="Rectangle 1"/>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a:solidFill>
                  <a:schemeClr val="accent3"/>
                </a:solidFill>
              </a:rPr>
              <a:t>RIO_04_ANSI_SQL_Operators </a:t>
            </a:r>
            <a:r>
              <a:rPr lang="en-US" dirty="0" smtClean="0">
                <a:solidFill>
                  <a:schemeClr val="accent3"/>
                </a:solidFill>
              </a:rPr>
              <a:t>– Practice Check </a:t>
            </a:r>
            <a:r>
              <a:rPr lang="en-US" dirty="0" smtClean="0">
                <a:solidFill>
                  <a:schemeClr val="bg1"/>
                </a:solidFill>
              </a:rPr>
              <a:t>document </a:t>
            </a:r>
            <a:r>
              <a:rPr lang="en-US" dirty="0">
                <a:solidFill>
                  <a:schemeClr val="bg1"/>
                </a:solidFill>
              </a:rPr>
              <a:t>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3805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1800" b="0" dirty="0" smtClean="0">
                <a:latin typeface="+mn-lt"/>
              </a:rPr>
              <a:t>Check Your Understanding</a:t>
            </a:r>
            <a:endParaRPr lang="en-US" sz="1800" b="0" dirty="0">
              <a:latin typeface="+mn-lt"/>
            </a:endParaRPr>
          </a:p>
        </p:txBody>
      </p:sp>
      <p:sp>
        <p:nvSpPr>
          <p:cNvPr id="3" name="Text Placeholder 2"/>
          <p:cNvSpPr>
            <a:spLocks noGrp="1"/>
          </p:cNvSpPr>
          <p:nvPr>
            <p:ph type="body" sz="quarter" idx="13"/>
          </p:nvPr>
        </p:nvSpPr>
        <p:spPr/>
        <p:txBody>
          <a:bodyPr/>
          <a:lstStyle/>
          <a:p>
            <a:pPr marL="342900" indent="-342900">
              <a:buFont typeface="Arial" panose="020B0604020202020204" pitchFamily="34" charset="0"/>
              <a:buChar char="•"/>
            </a:pPr>
            <a:r>
              <a:rPr lang="en-US" sz="2200" dirty="0"/>
              <a:t>What is the operator used for retrieving the common records between two tables</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How can one retrieve all the unique records from both the tables</a:t>
            </a:r>
            <a:r>
              <a:rPr lang="en-US" sz="2200" dirty="0" smtClean="0"/>
              <a:t>?</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How can one retrieve all the records including the duplicate values from both the tables</a:t>
            </a:r>
            <a:r>
              <a:rPr lang="en-US" dirty="0"/>
              <a:t>?</a:t>
            </a:r>
          </a:p>
          <a:p>
            <a:endParaRPr lang="en-US" dirty="0"/>
          </a:p>
          <a:p>
            <a:endParaRPr lang="en-US" dirty="0"/>
          </a:p>
        </p:txBody>
      </p:sp>
      <p:sp>
        <p:nvSpPr>
          <p:cNvPr id="4" name="Slide Number Placeholder 3"/>
          <p:cNvSpPr>
            <a:spLocks noGrp="1"/>
          </p:cNvSpPr>
          <p:nvPr>
            <p:ph type="sldNum" sz="quarter" idx="4294967295"/>
          </p:nvPr>
        </p:nvSpPr>
        <p:spPr>
          <a:prstGeom prst="rect">
            <a:avLst/>
          </a:prstGeom>
        </p:spPr>
        <p:txBody>
          <a:bodyPr/>
          <a:lstStyle/>
          <a:p>
            <a:fld id="{47ED8886-DB3B-44F4-9A80-E6A224679F20}" type="slidenum">
              <a:rPr lang="en-US" smtClean="0">
                <a:solidFill>
                  <a:schemeClr val="bg2"/>
                </a:solidFill>
              </a:rPr>
              <a:pPr/>
              <a:t>34</a:t>
            </a:fld>
            <a:endParaRPr lang="en-US" dirty="0">
              <a:solidFill>
                <a:schemeClr val="bg2"/>
              </a:solidFill>
            </a:endParaRPr>
          </a:p>
        </p:txBody>
      </p:sp>
    </p:spTree>
    <p:extLst>
      <p:ext uri="{BB962C8B-B14F-4D97-AF65-F5344CB8AC3E}">
        <p14:creationId xmlns:p14="http://schemas.microsoft.com/office/powerpoint/2010/main" val="345051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1800" dirty="0" smtClean="0">
                <a:latin typeface="+mn-lt"/>
              </a:rPr>
              <a:t>Summary</a:t>
            </a:r>
            <a:endParaRPr lang="en-US" sz="1800" dirty="0">
              <a:latin typeface="+mn-lt"/>
            </a:endParaRPr>
          </a:p>
        </p:txBody>
      </p:sp>
      <p:sp>
        <p:nvSpPr>
          <p:cNvPr id="5" name="Text Placeholder 4"/>
          <p:cNvSpPr>
            <a:spLocks noGrp="1"/>
          </p:cNvSpPr>
          <p:nvPr>
            <p:ph type="body" sz="quarter" idx="13"/>
          </p:nvPr>
        </p:nvSpPr>
        <p:spPr>
          <a:xfrm>
            <a:off x="228600" y="919438"/>
            <a:ext cx="8915400" cy="5176561"/>
          </a:xfrm>
        </p:spPr>
        <p:txBody>
          <a:bodyPr>
            <a:normAutofit fontScale="92500" lnSpcReduction="10000"/>
          </a:bodyPr>
          <a:lstStyle/>
          <a:p>
            <a:pPr lvl="0"/>
            <a:r>
              <a:rPr lang="en-US" sz="2200" dirty="0"/>
              <a:t>The key points covered in this session are:</a:t>
            </a:r>
          </a:p>
          <a:p>
            <a:pPr lvl="1"/>
            <a:r>
              <a:rPr lang="en-US" sz="2200" dirty="0"/>
              <a:t>An SQL Operator is used for processing data values (stored in columns of tables) after which it returns a result. The data values are called operands</a:t>
            </a:r>
            <a:r>
              <a:rPr lang="en-US" sz="2200" dirty="0" smtClean="0"/>
              <a:t>.</a:t>
            </a:r>
          </a:p>
          <a:p>
            <a:pPr lvl="1"/>
            <a:endParaRPr lang="en-US" sz="2200" dirty="0"/>
          </a:p>
          <a:p>
            <a:pPr lvl="1"/>
            <a:r>
              <a:rPr lang="en-US" sz="2200" dirty="0"/>
              <a:t>Arithmetic operators are used to manipulate numeric operands, which are columns storing numeric values</a:t>
            </a:r>
            <a:r>
              <a:rPr lang="en-US" sz="2200" dirty="0" smtClean="0"/>
              <a:t>.</a:t>
            </a:r>
          </a:p>
          <a:p>
            <a:pPr lvl="1"/>
            <a:endParaRPr lang="en-US" sz="2200" dirty="0"/>
          </a:p>
          <a:p>
            <a:pPr lvl="1"/>
            <a:r>
              <a:rPr lang="en-US" sz="2200" dirty="0"/>
              <a:t>Comparison operators are used in conditions that compare one operand with another. The result of a comparison can be TRUE (or) FALSE (or) NULL</a:t>
            </a:r>
            <a:r>
              <a:rPr lang="en-US" sz="2200" dirty="0" smtClean="0"/>
              <a:t>.</a:t>
            </a:r>
          </a:p>
          <a:p>
            <a:pPr lvl="1"/>
            <a:endParaRPr lang="en-US" sz="2200" dirty="0"/>
          </a:p>
          <a:p>
            <a:pPr lvl="1"/>
            <a:r>
              <a:rPr lang="en-US" sz="2200" dirty="0"/>
              <a:t> Logical operators are used for manipulating the results of one or more conditions. In SQL, all logical operators evaluate to TRUE, FALSE, or NULL (UNKNOWN). </a:t>
            </a:r>
            <a:endParaRPr lang="en-US" sz="2200" dirty="0" smtClean="0"/>
          </a:p>
          <a:p>
            <a:pPr lvl="1"/>
            <a:endParaRPr lang="en-US" sz="2200" dirty="0"/>
          </a:p>
          <a:p>
            <a:pPr lvl="1"/>
            <a:r>
              <a:rPr lang="en-US" sz="2200" dirty="0"/>
              <a:t>Set operators combine the results of two queries into a single result.</a:t>
            </a:r>
            <a:endParaRPr lang="en-IN" sz="2200" dirty="0"/>
          </a:p>
          <a:p>
            <a:pPr lvl="1"/>
            <a:endParaRPr lang="en-US" dirty="0"/>
          </a:p>
          <a:p>
            <a:endParaRPr lang="en-US" dirty="0"/>
          </a:p>
          <a:p>
            <a:endParaRPr lang="en-US" dirty="0"/>
          </a:p>
          <a:p>
            <a:endParaRPr lang="en-US" dirty="0"/>
          </a:p>
        </p:txBody>
      </p:sp>
      <p:sp>
        <p:nvSpPr>
          <p:cNvPr id="4" name="Slide Number Placeholder 3"/>
          <p:cNvSpPr>
            <a:spLocks noGrp="1"/>
          </p:cNvSpPr>
          <p:nvPr>
            <p:ph type="sldNum" sz="quarter" idx="4294967295"/>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140482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DDDDD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Source</a:t>
            </a:r>
            <a:endParaRPr lang="en-US" dirty="0"/>
          </a:p>
        </p:txBody>
      </p:sp>
      <p:sp>
        <p:nvSpPr>
          <p:cNvPr id="3" name="Text Placeholder 2"/>
          <p:cNvSpPr>
            <a:spLocks noGrp="1"/>
          </p:cNvSpPr>
          <p:nvPr>
            <p:ph type="body" sz="quarter" idx="13"/>
          </p:nvPr>
        </p:nvSpPr>
        <p:spPr>
          <a:xfrm>
            <a:off x="381000" y="1137831"/>
            <a:ext cx="8382000" cy="690969"/>
          </a:xfrm>
        </p:spPr>
        <p:txBody>
          <a:bodyPr vert="horz">
            <a:normAutofit/>
          </a:bodyPr>
          <a:lstStyle/>
          <a:p>
            <a:pPr>
              <a:spcBef>
                <a:spcPts val="0"/>
              </a:spcBef>
            </a:pPr>
            <a:r>
              <a:rPr lang="en-US" sz="2000" dirty="0" smtClean="0"/>
              <a:t>http://en.Wikipedia.org/wiki/SQL </a:t>
            </a:r>
            <a:endParaRPr lang="en-US" sz="2000" dirty="0"/>
          </a:p>
        </p:txBody>
      </p:sp>
      <p:sp>
        <p:nvSpPr>
          <p:cNvPr id="10" name="Slide Number Placeholder 9"/>
          <p:cNvSpPr>
            <a:spLocks noGrp="1"/>
          </p:cNvSpPr>
          <p:nvPr>
            <p:ph type="sldNum" sz="quarter" idx="4294967295"/>
          </p:nvPr>
        </p:nvSpPr>
        <p:spPr>
          <a:xfrm>
            <a:off x="8686800" y="6549190"/>
            <a:ext cx="457200" cy="277813"/>
          </a:xfrm>
          <a:prstGeom prst="rect">
            <a:avLst/>
          </a:prstGeom>
        </p:spPr>
        <p:txBody>
          <a:bodyPr/>
          <a:lstStyle/>
          <a:p>
            <a:fld id="{47ED8886-DB3B-44F4-9A80-E6A224679F20}" type="slidenum">
              <a:rPr lang="en-US" smtClean="0"/>
              <a:pPr/>
              <a:t>36</a:t>
            </a:fld>
            <a:endParaRPr lang="en-US" dirty="0"/>
          </a:p>
        </p:txBody>
      </p:sp>
      <p:sp>
        <p:nvSpPr>
          <p:cNvPr id="6" name="Text Box 4"/>
          <p:cNvSpPr txBox="1">
            <a:spLocks noChangeArrowheads="1"/>
          </p:cNvSpPr>
          <p:nvPr/>
        </p:nvSpPr>
        <p:spPr bwMode="auto">
          <a:xfrm>
            <a:off x="381000" y="5212388"/>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300" dirty="0">
              <a:solidFill>
                <a:schemeClr val="bg1"/>
              </a:solidFill>
              <a:latin typeface="Myriad Pro" pitchFamily="34" charset="0"/>
              <a:ea typeface="+mj-ea"/>
              <a:cs typeface="+mj-cs"/>
            </a:endParaRPr>
          </a:p>
        </p:txBody>
      </p:sp>
      <p:sp>
        <p:nvSpPr>
          <p:cNvPr id="4" name="Rectangle 3"/>
          <p:cNvSpPr/>
          <p:nvPr/>
        </p:nvSpPr>
        <p:spPr>
          <a:xfrm>
            <a:off x="0" y="1905000"/>
            <a:ext cx="5715000" cy="1143000"/>
          </a:xfrm>
          <a:prstGeom prst="rect">
            <a:avLst/>
          </a:prstGeom>
        </p:spPr>
        <p:txBody>
          <a:bodyPr wrap="square" anchor="ctr" anchorCtr="0">
            <a:noAutofit/>
          </a:bodyPr>
          <a:lstStyle/>
          <a:p>
            <a:pPr lvl="1" fontAlgn="auto">
              <a:spcBef>
                <a:spcPts val="0"/>
              </a:spcBef>
              <a:spcAft>
                <a:spcPts val="0"/>
              </a:spcAft>
              <a:defRPr/>
            </a:pPr>
            <a:endParaRPr lang="en-US" sz="2200" b="1" dirty="0">
              <a:latin typeface="Myriad Pro" pitchFamily="34" charset="0"/>
              <a:cs typeface="Arial" pitchFamily="34" charset="0"/>
            </a:endParaRPr>
          </a:p>
        </p:txBody>
      </p:sp>
      <p:sp>
        <p:nvSpPr>
          <p:cNvPr id="6" name="Text Placeholder 5"/>
          <p:cNvSpPr>
            <a:spLocks noGrp="1"/>
          </p:cNvSpPr>
          <p:nvPr>
            <p:ph type="body" sz="quarter" idx="10"/>
          </p:nvPr>
        </p:nvSpPr>
        <p:spPr>
          <a:xfrm>
            <a:off x="381000" y="1488644"/>
            <a:ext cx="8229151" cy="1924051"/>
          </a:xfrm>
        </p:spPr>
        <p:txBody>
          <a:bodyPr>
            <a:normAutofit/>
          </a:bodyPr>
          <a:lstStyle/>
          <a:p>
            <a:pPr lvl="1">
              <a:defRPr/>
            </a:pPr>
            <a:r>
              <a:rPr lang="en-US" sz="2200" dirty="0">
                <a:solidFill>
                  <a:schemeClr val="bg1"/>
                </a:solidFill>
              </a:rPr>
              <a:t>You have successfully completed - </a:t>
            </a:r>
          </a:p>
          <a:p>
            <a:pPr lvl="1" fontAlgn="auto">
              <a:spcBef>
                <a:spcPts val="0"/>
              </a:spcBef>
              <a:spcAft>
                <a:spcPts val="0"/>
              </a:spcAft>
              <a:defRPr/>
            </a:pPr>
            <a:r>
              <a:rPr lang="en-US" sz="2200" dirty="0">
                <a:solidFill>
                  <a:schemeClr val="bg1"/>
                </a:solidFill>
              </a:rPr>
              <a:t>SQL Operators</a:t>
            </a:r>
          </a:p>
          <a:p>
            <a:endParaRPr lang="en-US" sz="22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SQL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4</a:t>
            </a:fld>
            <a:endParaRPr lang="en-US"/>
          </a:p>
        </p:txBody>
      </p:sp>
    </p:spTree>
    <p:extLst>
      <p:ext uri="{BB962C8B-B14F-4D97-AF65-F5344CB8AC3E}">
        <p14:creationId xmlns:p14="http://schemas.microsoft.com/office/powerpoint/2010/main" val="2508686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bg1"/>
                </a:solidFill>
                <a:latin typeface="+mn-lt"/>
              </a:rPr>
              <a:t>SQL Operators</a:t>
            </a:r>
            <a:endParaRPr lang="en-US" dirty="0">
              <a:solidFill>
                <a:schemeClr val="bg1"/>
              </a:solidFill>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5</a:t>
            </a:fld>
            <a:endParaRPr lang="en-US" dirty="0">
              <a:solidFill>
                <a:schemeClr val="bg1"/>
              </a:solidFill>
            </a:endParaRPr>
          </a:p>
        </p:txBody>
      </p:sp>
      <p:sp>
        <p:nvSpPr>
          <p:cNvPr id="4" name="Text Placeholder 3"/>
          <p:cNvSpPr>
            <a:spLocks noGrp="1"/>
          </p:cNvSpPr>
          <p:nvPr>
            <p:ph type="body" sz="quarter" idx="4294967295"/>
          </p:nvPr>
        </p:nvSpPr>
        <p:spPr>
          <a:xfrm>
            <a:off x="259597" y="1054100"/>
            <a:ext cx="8382000" cy="2603500"/>
          </a:xfrm>
          <a:prstGeom prst="rect">
            <a:avLst/>
          </a:prstGeom>
        </p:spPr>
        <p:txBody>
          <a:bodyPr/>
          <a:lstStyle/>
          <a:p>
            <a:r>
              <a:rPr lang="en-US" sz="2000" dirty="0" smtClean="0">
                <a:solidFill>
                  <a:schemeClr val="bg1"/>
                </a:solidFill>
              </a:rPr>
              <a:t>An </a:t>
            </a:r>
            <a:r>
              <a:rPr lang="en-US" sz="2000" dirty="0">
                <a:solidFill>
                  <a:schemeClr val="bg1"/>
                </a:solidFill>
              </a:rPr>
              <a:t>SQL Operator is used for processing data values (stored in columns of tables) after which it returns a result. </a:t>
            </a:r>
            <a:endParaRPr lang="en-US" sz="2000" dirty="0" smtClean="0">
              <a:solidFill>
                <a:schemeClr val="bg1"/>
              </a:solidFill>
            </a:endParaRPr>
          </a:p>
          <a:p>
            <a:endParaRPr lang="en-US" sz="2000" dirty="0">
              <a:solidFill>
                <a:schemeClr val="bg1"/>
              </a:solidFill>
            </a:endParaRPr>
          </a:p>
          <a:p>
            <a:r>
              <a:rPr lang="en-US" sz="2000" dirty="0" smtClean="0">
                <a:solidFill>
                  <a:schemeClr val="bg1"/>
                </a:solidFill>
              </a:rPr>
              <a:t>The </a:t>
            </a:r>
            <a:r>
              <a:rPr lang="en-US" sz="2000" dirty="0">
                <a:solidFill>
                  <a:schemeClr val="bg1"/>
                </a:solidFill>
              </a:rPr>
              <a:t>data values are called operands.</a:t>
            </a:r>
          </a:p>
          <a:p>
            <a:endParaRPr lang="en-US" sz="2000" dirty="0" smtClean="0">
              <a:solidFill>
                <a:schemeClr val="bg1"/>
              </a:solidFill>
            </a:endParaRPr>
          </a:p>
          <a:p>
            <a:r>
              <a:rPr lang="en-US" sz="2000" dirty="0" smtClean="0">
                <a:solidFill>
                  <a:schemeClr val="bg1"/>
                </a:solidFill>
              </a:rPr>
              <a:t>SQL </a:t>
            </a:r>
            <a:r>
              <a:rPr lang="en-US" sz="2000" dirty="0">
                <a:solidFill>
                  <a:schemeClr val="bg1"/>
                </a:solidFill>
              </a:rPr>
              <a:t>Operators are represented by special characters or by keywords.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bg1"/>
                </a:solidFill>
                <a:latin typeface="+mn-lt"/>
              </a:rPr>
              <a:t>SQL Operators</a:t>
            </a:r>
            <a:endParaRPr lang="en-US" dirty="0">
              <a:solidFill>
                <a:schemeClr val="bg1"/>
              </a:solidFill>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4" name="Text Placeholder 3"/>
          <p:cNvSpPr>
            <a:spLocks noGrp="1"/>
          </p:cNvSpPr>
          <p:nvPr>
            <p:ph type="body" sz="quarter" idx="4294967295"/>
          </p:nvPr>
        </p:nvSpPr>
        <p:spPr>
          <a:xfrm>
            <a:off x="259597" y="1054100"/>
            <a:ext cx="8382000" cy="4622800"/>
          </a:xfrm>
          <a:prstGeom prst="rect">
            <a:avLst/>
          </a:prstGeom>
        </p:spPr>
        <p:txBody>
          <a:bodyPr/>
          <a:lstStyle/>
          <a:p>
            <a:r>
              <a:rPr lang="en-US" sz="2200" dirty="0" smtClean="0">
                <a:solidFill>
                  <a:schemeClr val="bg1"/>
                </a:solidFill>
              </a:rPr>
              <a:t>The </a:t>
            </a:r>
            <a:r>
              <a:rPr lang="en-US" sz="2200" dirty="0">
                <a:solidFill>
                  <a:schemeClr val="bg1"/>
                </a:solidFill>
              </a:rPr>
              <a:t>operators supported by ANSI SQL are listed below</a:t>
            </a:r>
            <a:r>
              <a:rPr lang="en-US" sz="2200" dirty="0" smtClean="0">
                <a:solidFill>
                  <a:schemeClr val="bg1"/>
                </a:solidFill>
              </a:rPr>
              <a:t>:</a:t>
            </a:r>
          </a:p>
          <a:p>
            <a:endParaRPr lang="en-US" sz="2200" dirty="0">
              <a:solidFill>
                <a:schemeClr val="bg1"/>
              </a:solidFill>
            </a:endParaRPr>
          </a:p>
          <a:p>
            <a:pPr lvl="1"/>
            <a:r>
              <a:rPr lang="en-US" sz="2200" dirty="0">
                <a:solidFill>
                  <a:schemeClr val="bg1"/>
                </a:solidFill>
              </a:rPr>
              <a:t>Arithmetic operators </a:t>
            </a:r>
            <a:endParaRPr lang="en-US" sz="2200" dirty="0" smtClean="0">
              <a:solidFill>
                <a:schemeClr val="bg1"/>
              </a:solidFill>
            </a:endParaRPr>
          </a:p>
          <a:p>
            <a:pPr lvl="1"/>
            <a:endParaRPr lang="en-US" sz="2200" dirty="0">
              <a:solidFill>
                <a:schemeClr val="bg1"/>
              </a:solidFill>
            </a:endParaRPr>
          </a:p>
          <a:p>
            <a:pPr lvl="1"/>
            <a:r>
              <a:rPr lang="en-US" sz="2200" dirty="0">
                <a:solidFill>
                  <a:schemeClr val="bg1"/>
                </a:solidFill>
              </a:rPr>
              <a:t>Comparison operators</a:t>
            </a:r>
          </a:p>
          <a:p>
            <a:pPr lvl="1"/>
            <a:endParaRPr lang="en-US" sz="2200" dirty="0" smtClean="0">
              <a:solidFill>
                <a:schemeClr val="bg1"/>
              </a:solidFill>
            </a:endParaRPr>
          </a:p>
          <a:p>
            <a:pPr lvl="1"/>
            <a:r>
              <a:rPr lang="en-US" sz="2200" dirty="0" smtClean="0">
                <a:solidFill>
                  <a:schemeClr val="bg1"/>
                </a:solidFill>
              </a:rPr>
              <a:t>Logical </a:t>
            </a:r>
            <a:r>
              <a:rPr lang="en-US" sz="2200" dirty="0">
                <a:solidFill>
                  <a:schemeClr val="bg1"/>
                </a:solidFill>
              </a:rPr>
              <a:t>operators</a:t>
            </a:r>
          </a:p>
          <a:p>
            <a:pPr lvl="1"/>
            <a:endParaRPr lang="en-US" sz="2200" dirty="0" smtClean="0">
              <a:solidFill>
                <a:schemeClr val="bg1"/>
              </a:solidFill>
            </a:endParaRPr>
          </a:p>
          <a:p>
            <a:pPr lvl="1"/>
            <a:r>
              <a:rPr lang="en-US" sz="2200" dirty="0" smtClean="0">
                <a:solidFill>
                  <a:schemeClr val="bg1"/>
                </a:solidFill>
              </a:rPr>
              <a:t>Set</a:t>
            </a:r>
            <a:r>
              <a:rPr lang="en-US" sz="2200" dirty="0">
                <a:solidFill>
                  <a:schemeClr val="bg1"/>
                </a:solidFill>
              </a:rPr>
              <a:t>, Union, Intersect &amp; Minus Operators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535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Arithmetic Operators</a:t>
            </a:r>
            <a:endParaRPr lang="en-US" dirty="0"/>
          </a:p>
        </p:txBody>
      </p:sp>
      <p:sp>
        <p:nvSpPr>
          <p:cNvPr id="4" name="Slide Number Placeholder 3"/>
          <p:cNvSpPr>
            <a:spLocks noGrp="1"/>
          </p:cNvSpPr>
          <p:nvPr>
            <p:ph type="sldNum" sz="quarter" idx="4294967295"/>
          </p:nvPr>
        </p:nvSpPr>
        <p:spPr>
          <a:xfrm>
            <a:off x="8610600" y="6491288"/>
            <a:ext cx="533400" cy="214312"/>
          </a:xfrm>
          <a:prstGeom prst="rect">
            <a:avLst/>
          </a:prstGeom>
        </p:spPr>
        <p:txBody>
          <a:bodyPr/>
          <a:lstStyle/>
          <a:p>
            <a:fld id="{67712E74-3777-4D3D-8104-4F7BCB3A24F6}" type="slidenum">
              <a:rPr lang="en-US" smtClean="0"/>
              <a:pPr/>
              <a:t>7</a:t>
            </a:fld>
            <a:endParaRPr lang="en-US"/>
          </a:p>
        </p:txBody>
      </p:sp>
    </p:spTree>
    <p:extLst>
      <p:ext uri="{BB962C8B-B14F-4D97-AF65-F5344CB8AC3E}">
        <p14:creationId xmlns:p14="http://schemas.microsoft.com/office/powerpoint/2010/main" val="1014123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56937" y="1051718"/>
            <a:ext cx="8229600" cy="4906963"/>
          </a:xfrm>
        </p:spPr>
        <p:txBody>
          <a:bodyPr/>
          <a:lstStyle/>
          <a:p>
            <a:pPr marL="0" indent="0">
              <a:buNone/>
            </a:pPr>
            <a:r>
              <a:rPr lang="en-US" sz="2000" dirty="0" smtClean="0"/>
              <a:t>Arithmetic </a:t>
            </a:r>
            <a:r>
              <a:rPr lang="en-US" sz="2000" dirty="0"/>
              <a:t>operators are used to manipulate numeric operands, which are columns storing numeric values.</a:t>
            </a:r>
          </a:p>
          <a:p>
            <a:pPr marL="0" indent="0">
              <a:buNone/>
            </a:pPr>
            <a:endParaRPr lang="en-IN" sz="2000" dirty="0"/>
          </a:p>
          <a:p>
            <a:pPr marL="0" indent="0">
              <a:buNone/>
            </a:pPr>
            <a:r>
              <a:rPr lang="en-IN" sz="2000" dirty="0" smtClean="0"/>
              <a:t>	Types </a:t>
            </a:r>
            <a:r>
              <a:rPr lang="en-IN" sz="2000" dirty="0"/>
              <a:t>of arithmetic operators</a:t>
            </a:r>
            <a:r>
              <a:rPr lang="en-IN" sz="2000" dirty="0" smtClean="0"/>
              <a:t>:</a:t>
            </a:r>
          </a:p>
          <a:p>
            <a:endParaRPr lang="en-IN" sz="2000" dirty="0"/>
          </a:p>
          <a:p>
            <a:pPr marL="457200" lvl="1" indent="0">
              <a:buNone/>
            </a:pPr>
            <a:r>
              <a:rPr lang="en-IN" sz="2000" b="1" dirty="0"/>
              <a:t>Monadic Arithmetic </a:t>
            </a:r>
            <a:r>
              <a:rPr lang="en-IN" sz="2000" b="1" dirty="0" smtClean="0"/>
              <a:t>Operators</a:t>
            </a:r>
            <a:r>
              <a:rPr lang="en-IN" sz="2000" dirty="0" smtClean="0"/>
              <a:t>   </a:t>
            </a:r>
            <a:endParaRPr lang="en-IN" sz="2000" dirty="0"/>
          </a:p>
          <a:p>
            <a:pPr marL="1587" lvl="1" indent="0">
              <a:buNone/>
            </a:pPr>
            <a:r>
              <a:rPr lang="en-IN" sz="2000" dirty="0"/>
              <a:t>	</a:t>
            </a:r>
            <a:r>
              <a:rPr lang="en-IN" sz="2000" dirty="0" smtClean="0"/>
              <a:t>	+  </a:t>
            </a:r>
            <a:r>
              <a:rPr lang="en-IN" sz="2000" dirty="0"/>
              <a:t>and  - </a:t>
            </a:r>
            <a:endParaRPr lang="en-IN" sz="2000" dirty="0" smtClean="0"/>
          </a:p>
          <a:p>
            <a:pPr marL="1587" lvl="1" indent="0">
              <a:buNone/>
            </a:pPr>
            <a:endParaRPr lang="en-IN" sz="2000" dirty="0"/>
          </a:p>
          <a:p>
            <a:pPr marL="457200" lvl="1" indent="0">
              <a:buNone/>
            </a:pPr>
            <a:r>
              <a:rPr lang="en-IN" sz="2000" b="1" dirty="0"/>
              <a:t>Dyadic Arithmetic </a:t>
            </a:r>
            <a:r>
              <a:rPr lang="en-IN" sz="2000" b="1" dirty="0" smtClean="0"/>
              <a:t>Operators</a:t>
            </a:r>
          </a:p>
          <a:p>
            <a:pPr marL="1587" lvl="1" indent="0">
              <a:buNone/>
            </a:pPr>
            <a:r>
              <a:rPr lang="en-IN" sz="2000" b="1" dirty="0"/>
              <a:t>	</a:t>
            </a:r>
            <a:r>
              <a:rPr lang="en-IN" sz="2000" dirty="0" smtClean="0"/>
              <a:t>   </a:t>
            </a:r>
            <a:r>
              <a:rPr lang="en-IN" sz="2000" dirty="0"/>
              <a:t>/,	*,	+, and	-.</a:t>
            </a:r>
          </a:p>
          <a:p>
            <a:endParaRPr lang="en-US" dirty="0"/>
          </a:p>
        </p:txBody>
      </p:sp>
      <p:sp>
        <p:nvSpPr>
          <p:cNvPr id="2" name="Title 1"/>
          <p:cNvSpPr>
            <a:spLocks noGrp="1"/>
          </p:cNvSpPr>
          <p:nvPr>
            <p:ph type="title"/>
          </p:nvPr>
        </p:nvSpPr>
        <p:spPr/>
        <p:txBody>
          <a:bodyPr/>
          <a:lstStyle/>
          <a:p>
            <a:r>
              <a:rPr lang="en-IN" sz="1800" b="0" dirty="0" smtClean="0"/>
              <a:t>Arithmetic Operators </a:t>
            </a:r>
            <a:endParaRPr lang="en-IN" sz="1800" b="0" dirty="0"/>
          </a:p>
        </p:txBody>
      </p:sp>
      <p:sp>
        <p:nvSpPr>
          <p:cNvPr id="8" name="Slide Number Placeholder 7"/>
          <p:cNvSpPr>
            <a:spLocks noGrp="1"/>
          </p:cNvSpPr>
          <p:nvPr>
            <p:ph type="sldNum" sz="quarter" idx="11"/>
          </p:nvPr>
        </p:nvSpPr>
        <p:spPr/>
        <p:txBody>
          <a:bodyPr/>
          <a:lstStyle/>
          <a:p>
            <a:endParaRPr lang="en-US" dirty="0"/>
          </a:p>
        </p:txBody>
      </p:sp>
      <p:sp>
        <p:nvSpPr>
          <p:cNvPr id="6" name="Rectangle 5"/>
          <p:cNvSpPr/>
          <p:nvPr/>
        </p:nvSpPr>
        <p:spPr>
          <a:xfrm>
            <a:off x="8686800" y="6324600"/>
            <a:ext cx="312906" cy="369332"/>
          </a:xfrm>
          <a:prstGeom prst="rect">
            <a:avLst/>
          </a:prstGeom>
        </p:spPr>
        <p:txBody>
          <a:bodyPr wrap="none">
            <a:spAutoFit/>
          </a:bodyPr>
          <a:lstStyle/>
          <a:p>
            <a:fld id="{47ED8886-DB3B-44F4-9A80-E6A224679F20}" type="slidenum">
              <a:rPr lang="en-US">
                <a:solidFill>
                  <a:schemeClr val="bg2"/>
                </a:solidFill>
              </a:rPr>
              <a:pPr/>
              <a:t>8</a:t>
            </a:fld>
            <a:endParaRPr lang="en-US" dirty="0">
              <a:solidFill>
                <a:schemeClr val="bg2"/>
              </a:solidFill>
            </a:endParaRPr>
          </a:p>
        </p:txBody>
      </p:sp>
    </p:spTree>
    <p:extLst>
      <p:ext uri="{BB962C8B-B14F-4D97-AF65-F5344CB8AC3E}">
        <p14:creationId xmlns:p14="http://schemas.microsoft.com/office/powerpoint/2010/main" val="332500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87613928"/>
              </p:ext>
            </p:extLst>
          </p:nvPr>
        </p:nvGraphicFramePr>
        <p:xfrm>
          <a:off x="372979" y="1737616"/>
          <a:ext cx="8305799" cy="3872630"/>
        </p:xfrm>
        <a:graphic>
          <a:graphicData uri="http://schemas.openxmlformats.org/drawingml/2006/table">
            <a:tbl>
              <a:tblPr firstRow="1" bandRow="1">
                <a:tableStyleId>{21E4AEA4-8DFA-4A89-87EB-49C32662AFE0}</a:tableStyleId>
              </a:tblPr>
              <a:tblGrid>
                <a:gridCol w="1447800">
                  <a:extLst>
                    <a:ext uri="{9D8B030D-6E8A-4147-A177-3AD203B41FA5}">
                      <a16:colId xmlns="" xmlns:a16="http://schemas.microsoft.com/office/drawing/2014/main" val="20000"/>
                    </a:ext>
                  </a:extLst>
                </a:gridCol>
                <a:gridCol w="3657600">
                  <a:extLst>
                    <a:ext uri="{9D8B030D-6E8A-4147-A177-3AD203B41FA5}">
                      <a16:colId xmlns="" xmlns:a16="http://schemas.microsoft.com/office/drawing/2014/main" val="20001"/>
                    </a:ext>
                  </a:extLst>
                </a:gridCol>
                <a:gridCol w="3200399">
                  <a:extLst>
                    <a:ext uri="{9D8B030D-6E8A-4147-A177-3AD203B41FA5}">
                      <a16:colId xmlns="" xmlns:a16="http://schemas.microsoft.com/office/drawing/2014/main" val="20002"/>
                    </a:ext>
                  </a:extLst>
                </a:gridCol>
              </a:tblGrid>
              <a:tr h="405968">
                <a:tc>
                  <a:txBody>
                    <a:bodyPr/>
                    <a:lstStyle/>
                    <a:p>
                      <a:r>
                        <a:rPr lang="en-US" sz="1600" dirty="0" smtClean="0">
                          <a:solidFill>
                            <a:schemeClr val="bg1"/>
                          </a:solidFill>
                        </a:rPr>
                        <a:t>Operator</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Description</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Example</a:t>
                      </a:r>
                      <a:endParaRPr lang="en-US" sz="1600" dirty="0">
                        <a:solidFill>
                          <a:schemeClr val="bg1"/>
                        </a:solidFill>
                        <a:latin typeface="+mn-lt"/>
                        <a:cs typeface="Arial" pitchFamily="34" charset="0"/>
                      </a:endParaRPr>
                    </a:p>
                  </a:txBody>
                  <a:tcPr>
                    <a:solidFill>
                      <a:schemeClr val="accent4"/>
                    </a:solidFill>
                  </a:tcPr>
                </a:tc>
                <a:extLst>
                  <a:ext uri="{0D108BD9-81ED-4DB2-BD59-A6C34878D82A}">
                    <a16:rowId xmlns="" xmlns:a16="http://schemas.microsoft.com/office/drawing/2014/main" val="10000"/>
                  </a:ext>
                </a:extLst>
              </a:tr>
              <a:tr h="53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+(monadic)</a:t>
                      </a:r>
                      <a:endParaRPr lang="en-US" sz="1600" dirty="0">
                        <a:solidFill>
                          <a:schemeClr val="bg1"/>
                        </a:solidFill>
                        <a:latin typeface="+mn-lt"/>
                        <a:cs typeface="Arial" pitchFamily="34" charset="0"/>
                      </a:endParaRPr>
                    </a:p>
                  </a:txBody>
                  <a:tcPr>
                    <a:noFill/>
                  </a:tcPr>
                </a:tc>
                <a:tc>
                  <a:txBody>
                    <a:bodyPr/>
                    <a:lstStyle/>
                    <a:p>
                      <a:pPr algn="l" rtl="0"/>
                      <a:r>
                        <a:rPr lang="en-US" sz="1600" dirty="0">
                          <a:solidFill>
                            <a:schemeClr val="bg1"/>
                          </a:solidFill>
                        </a:rPr>
                        <a:t>Makes operand positive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kern="1200" dirty="0">
                          <a:solidFill>
                            <a:schemeClr val="bg1"/>
                          </a:solidFill>
                        </a:rPr>
                        <a:t>SELECT</a:t>
                      </a:r>
                      <a:r>
                        <a:rPr lang="en-US" sz="1600" dirty="0">
                          <a:solidFill>
                            <a:schemeClr val="bg1"/>
                          </a:solidFill>
                        </a:rPr>
                        <a:t> </a:t>
                      </a:r>
                      <a:r>
                        <a:rPr lang="en-US" sz="1600" dirty="0" smtClean="0">
                          <a:solidFill>
                            <a:schemeClr val="bg1"/>
                          </a:solidFill>
                        </a:rPr>
                        <a:t> + </a:t>
                      </a:r>
                      <a:r>
                        <a:rPr lang="en-US" sz="1600" kern="1200" dirty="0" err="1" smtClean="0">
                          <a:solidFill>
                            <a:schemeClr val="bg1"/>
                          </a:solidFill>
                        </a:rPr>
                        <a:t>Creditlimit</a:t>
                      </a:r>
                      <a:r>
                        <a:rPr lang="en-US" sz="1600" dirty="0" smtClean="0">
                          <a:solidFill>
                            <a:schemeClr val="bg1"/>
                          </a:solidFill>
                        </a:rPr>
                        <a:t>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1"/>
                  </a:ext>
                </a:extLst>
              </a:tr>
              <a:tr h="584235">
                <a:tc>
                  <a:txBody>
                    <a:bodyPr/>
                    <a:lstStyle/>
                    <a:p>
                      <a:r>
                        <a:rPr lang="en-US" sz="1600" dirty="0" smtClean="0">
                          <a:solidFill>
                            <a:schemeClr val="bg1"/>
                          </a:solidFill>
                        </a:rPr>
                        <a:t>-(monadic)</a:t>
                      </a:r>
                      <a:endParaRPr lang="en-US" sz="1600" dirty="0">
                        <a:solidFill>
                          <a:schemeClr val="bg1"/>
                        </a:solidFill>
                        <a:latin typeface="+mn-lt"/>
                        <a:cs typeface="Arial" pitchFamily="34" charset="0"/>
                      </a:endParaRPr>
                    </a:p>
                  </a:txBody>
                  <a:tcPr>
                    <a:noFill/>
                  </a:tcPr>
                </a:tc>
                <a:tc>
                  <a:txBody>
                    <a:bodyPr/>
                    <a:lstStyle/>
                    <a:p>
                      <a:pPr algn="l" rtl="0"/>
                      <a:r>
                        <a:rPr lang="en-US" sz="1600" dirty="0">
                          <a:solidFill>
                            <a:schemeClr val="bg1"/>
                          </a:solidFill>
                        </a:rPr>
                        <a:t>Makes operand </a:t>
                      </a:r>
                      <a:r>
                        <a:rPr lang="en-US" sz="1600" dirty="0" smtClean="0">
                          <a:solidFill>
                            <a:schemeClr val="bg1"/>
                          </a:solidFill>
                        </a:rPr>
                        <a:t>negative</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 </a:t>
                      </a:r>
                      <a:r>
                        <a:rPr lang="en-US" sz="1600" kern="1200" dirty="0" err="1" smtClean="0">
                          <a:solidFill>
                            <a:schemeClr val="bg1"/>
                          </a:solidFill>
                        </a:rPr>
                        <a:t>Creditlimit</a:t>
                      </a:r>
                      <a:r>
                        <a:rPr lang="en-US" sz="1600" dirty="0" smtClean="0">
                          <a:solidFill>
                            <a:schemeClr val="bg1"/>
                          </a:solidFill>
                        </a:rPr>
                        <a:t>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2"/>
                  </a:ext>
                </a:extLst>
              </a:tr>
              <a:tr h="592583">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r>
                        <a:rPr lang="en-US" sz="1600" dirty="0" smtClean="0">
                          <a:solidFill>
                            <a:schemeClr val="bg1"/>
                          </a:solidFill>
                        </a:rPr>
                        <a:t>Division(Used with Number and Date)</a:t>
                      </a:r>
                      <a:endParaRPr lang="en-US" sz="1600" dirty="0">
                        <a:solidFill>
                          <a:schemeClr val="bg1"/>
                        </a:solidFill>
                        <a:latin typeface="+mn-lt"/>
                        <a:cs typeface="Arial" pitchFamily="34" charset="0"/>
                      </a:endParaRPr>
                    </a:p>
                  </a:txBody>
                  <a:tcPr>
                    <a:noFill/>
                  </a:tcPr>
                </a:tc>
                <a:tc>
                  <a:txBody>
                    <a:bodyPr/>
                    <a:lstStyle/>
                    <a:p>
                      <a:pPr lvl="0" algn="l" rtl="0"/>
                      <a:r>
                        <a:rPr lang="en-US" sz="1600" dirty="0" smtClean="0">
                          <a:solidFill>
                            <a:schemeClr val="bg1"/>
                          </a:solidFill>
                        </a:rPr>
                        <a:t>SELECT  </a:t>
                      </a:r>
                      <a:r>
                        <a:rPr lang="en-US" sz="1600" kern="1200" dirty="0" err="1" smtClean="0">
                          <a:solidFill>
                            <a:schemeClr val="bg1"/>
                          </a:solidFill>
                        </a:rPr>
                        <a:t>Creditlimit</a:t>
                      </a:r>
                      <a:r>
                        <a:rPr lang="en-US" sz="1600" dirty="0" smtClean="0">
                          <a:solidFill>
                            <a:schemeClr val="bg1"/>
                          </a:solidFill>
                        </a:rPr>
                        <a:t> / 10 </a:t>
                      </a:r>
                    </a:p>
                    <a:p>
                      <a:pPr lvl="0"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3"/>
                  </a:ext>
                </a:extLst>
              </a:tr>
              <a:tr h="592583">
                <a:tc>
                  <a:txBody>
                    <a:bodyPr/>
                    <a:lstStyle/>
                    <a:p>
                      <a:r>
                        <a:rPr lang="en-US" sz="1600" dirty="0" smtClean="0">
                          <a:solidFill>
                            <a:schemeClr val="bg1"/>
                          </a:solidFill>
                        </a:rPr>
                        <a:t>*</a:t>
                      </a:r>
                      <a:endParaRPr lang="en-US" sz="1600" dirty="0">
                        <a:solidFill>
                          <a:schemeClr val="bg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Multiplication</a:t>
                      </a:r>
                      <a:endParaRPr lang="en-US" sz="1600" dirty="0">
                        <a:solidFill>
                          <a:schemeClr val="bg1"/>
                        </a:solidFill>
                        <a:latin typeface="+mn-lt"/>
                        <a:cs typeface="Arial" pitchFamily="34" charset="0"/>
                      </a:endParaRPr>
                    </a:p>
                  </a:txBody>
                  <a:tcPr>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1</a:t>
                      </a:r>
                      <a:r>
                        <a:rPr lang="en-US" sz="1600" dirty="0" smtClean="0">
                          <a:solidFill>
                            <a:schemeClr val="bg1"/>
                          </a:solidFill>
                        </a:rPr>
                        <a:t>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a:noFill/>
                  </a:tcPr>
                </a:tc>
                <a:extLst>
                  <a:ext uri="{0D108BD9-81ED-4DB2-BD59-A6C34878D82A}">
                    <a16:rowId xmlns="" xmlns:a16="http://schemas.microsoft.com/office/drawing/2014/main" val="10004"/>
                  </a:ext>
                </a:extLst>
              </a:tr>
              <a:tr h="533248">
                <a:tc>
                  <a:txBody>
                    <a:bodyPr/>
                    <a:lstStyle/>
                    <a:p>
                      <a:pPr algn="l" rtl="0"/>
                      <a:r>
                        <a:rPr lang="en-US" sz="1600">
                          <a:solidFill>
                            <a:schemeClr val="bg1"/>
                          </a:solidFill>
                        </a:rPr>
                        <a:t>+   </a:t>
                      </a:r>
                      <a:endParaRPr lang="en-US" sz="160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Addition (numbers and dates)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a:t>
                      </a:r>
                      <a:r>
                        <a:rPr lang="en-US" sz="1600" dirty="0" smtClean="0">
                          <a:solidFill>
                            <a:schemeClr val="bg1"/>
                          </a:solidFill>
                        </a:rPr>
                        <a:t>1000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5"/>
                  </a:ext>
                </a:extLst>
              </a:tr>
              <a:tr h="607601">
                <a:tc>
                  <a:txBody>
                    <a:bodyPr/>
                    <a:lstStyle/>
                    <a:p>
                      <a:pPr algn="l" rtl="0"/>
                      <a:r>
                        <a:rPr lang="en-US" sz="1600" dirty="0">
                          <a:solidFill>
                            <a:schemeClr val="bg1"/>
                          </a:solidFill>
                        </a:rPr>
                        <a:t>-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a:solidFill>
                            <a:schemeClr val="bg1"/>
                          </a:solidFill>
                        </a:rPr>
                        <a:t>Subtraction (numbers and dates) </a:t>
                      </a:r>
                      <a:endParaRPr lang="en-US" sz="1600" dirty="0">
                        <a:solidFill>
                          <a:schemeClr val="bg1"/>
                        </a:solidFill>
                        <a:latin typeface="+mn-lt"/>
                        <a:cs typeface="Arial" pitchFamily="34" charset="0"/>
                      </a:endParaRPr>
                    </a:p>
                  </a:txBody>
                  <a:tcPr marL="28575" marR="28575" marT="28575" marB="28575">
                    <a:noFill/>
                  </a:tcPr>
                </a:tc>
                <a:tc>
                  <a:txBody>
                    <a:bodyPr/>
                    <a:lstStyle/>
                    <a:p>
                      <a:pPr algn="l" rtl="0"/>
                      <a:r>
                        <a:rPr lang="en-US" sz="1600" dirty="0" smtClean="0">
                          <a:solidFill>
                            <a:schemeClr val="bg1"/>
                          </a:solidFill>
                        </a:rPr>
                        <a:t>SELECT  </a:t>
                      </a:r>
                      <a:r>
                        <a:rPr lang="en-US" sz="1600" kern="1200" dirty="0" err="1" smtClean="0">
                          <a:solidFill>
                            <a:schemeClr val="bg1"/>
                          </a:solidFill>
                        </a:rPr>
                        <a:t>Creditlimit</a:t>
                      </a:r>
                      <a:r>
                        <a:rPr lang="en-US" sz="1600" baseline="0" dirty="0" smtClean="0">
                          <a:solidFill>
                            <a:schemeClr val="bg1"/>
                          </a:solidFill>
                        </a:rPr>
                        <a:t> - 50</a:t>
                      </a:r>
                      <a:r>
                        <a:rPr lang="en-US" sz="1600" dirty="0" smtClean="0">
                          <a:solidFill>
                            <a:schemeClr val="bg1"/>
                          </a:solidFill>
                        </a:rPr>
                        <a:t>0 </a:t>
                      </a:r>
                    </a:p>
                    <a:p>
                      <a:pPr algn="l" rtl="0"/>
                      <a:r>
                        <a:rPr lang="en-US" sz="1600" dirty="0" smtClean="0">
                          <a:solidFill>
                            <a:schemeClr val="bg1"/>
                          </a:solidFill>
                        </a:rPr>
                        <a:t>FROM </a:t>
                      </a:r>
                      <a:r>
                        <a:rPr lang="en-US" sz="1600" kern="1200" dirty="0" smtClean="0">
                          <a:solidFill>
                            <a:schemeClr val="bg1"/>
                          </a:solidFill>
                        </a:rPr>
                        <a:t>Customers</a:t>
                      </a:r>
                      <a:r>
                        <a:rPr lang="en-US" sz="1600" dirty="0" smtClean="0">
                          <a:solidFill>
                            <a:schemeClr val="bg1"/>
                          </a:solidFill>
                        </a:rPr>
                        <a:t>; </a:t>
                      </a:r>
                      <a:endParaRPr lang="en-US" sz="1600" b="1" dirty="0">
                        <a:solidFill>
                          <a:schemeClr val="bg1"/>
                        </a:solidFill>
                        <a:latin typeface="+mn-lt"/>
                        <a:cs typeface="Arial" pitchFamily="34" charset="0"/>
                      </a:endParaRPr>
                    </a:p>
                  </a:txBody>
                  <a:tcPr marL="28575" marR="28575" marT="28575" marB="28575">
                    <a:noFill/>
                  </a:tcPr>
                </a:tc>
                <a:extLst>
                  <a:ext uri="{0D108BD9-81ED-4DB2-BD59-A6C34878D82A}">
                    <a16:rowId xmlns="" xmlns:a16="http://schemas.microsoft.com/office/drawing/2014/main" val="10006"/>
                  </a:ext>
                </a:extLst>
              </a:tr>
            </a:tbl>
          </a:graphicData>
        </a:graphic>
      </p:graphicFrame>
      <p:sp>
        <p:nvSpPr>
          <p:cNvPr id="3" name="Text Placeholder 2"/>
          <p:cNvSpPr>
            <a:spLocks noGrp="1"/>
          </p:cNvSpPr>
          <p:nvPr>
            <p:ph idx="1"/>
          </p:nvPr>
        </p:nvSpPr>
        <p:spPr>
          <a:xfrm>
            <a:off x="372979" y="946964"/>
            <a:ext cx="8229600" cy="790652"/>
          </a:xfrm>
        </p:spPr>
        <p:txBody>
          <a:bodyPr/>
          <a:lstStyle/>
          <a:p>
            <a:r>
              <a:rPr lang="en-US" sz="2000" dirty="0"/>
              <a:t>Here are some examples of the arithmetic operators:</a:t>
            </a:r>
          </a:p>
          <a:p>
            <a:endParaRPr lang="en-US" dirty="0"/>
          </a:p>
        </p:txBody>
      </p:sp>
      <p:sp>
        <p:nvSpPr>
          <p:cNvPr id="2" name="Title 1"/>
          <p:cNvSpPr>
            <a:spLocks noGrp="1"/>
          </p:cNvSpPr>
          <p:nvPr>
            <p:ph type="title"/>
          </p:nvPr>
        </p:nvSpPr>
        <p:spPr/>
        <p:txBody>
          <a:bodyPr/>
          <a:lstStyle/>
          <a:p>
            <a:r>
              <a:rPr lang="en-US" dirty="0"/>
              <a:t>Arithmetic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solidFill>
                  <a:schemeClr val="bg2"/>
                </a:solidFill>
              </a:rPr>
              <a:pPr/>
              <a:t>9</a:t>
            </a:fld>
            <a:endParaRPr lang="en-US" dirty="0">
              <a:solidFill>
                <a:schemeClr val="bg2"/>
              </a:solidFill>
            </a:endParaRPr>
          </a:p>
        </p:txBody>
      </p:sp>
    </p:spTree>
    <p:extLst>
      <p:ext uri="{BB962C8B-B14F-4D97-AF65-F5344CB8AC3E}">
        <p14:creationId xmlns:p14="http://schemas.microsoft.com/office/powerpoint/2010/main" val="29340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B634DBA-6C93-4381-869A-46A4E5AD9A0E}"/>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A7C481EB-8F30-4DBE-97E4-C47F16554C60}"/>
</file>

<file path=docProps/app.xml><?xml version="1.0" encoding="utf-8"?>
<Properties xmlns="http://schemas.openxmlformats.org/officeDocument/2006/extended-properties" xmlns:vt="http://schemas.openxmlformats.org/officeDocument/2006/docPropsVTypes">
  <Template>Theme_3</Template>
  <TotalTime>26077</TotalTime>
  <Words>1845</Words>
  <Application>Microsoft Office PowerPoint</Application>
  <PresentationFormat>On-screen Show (4:3)</PresentationFormat>
  <Paragraphs>461</Paragraphs>
  <Slides>37</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 Unicode MS</vt:lpstr>
      <vt:lpstr>Arial</vt:lpstr>
      <vt:lpstr>Arial Narrow</vt:lpstr>
      <vt:lpstr>Arial Rounded MT Bold</vt:lpstr>
      <vt:lpstr>Calibri</vt:lpstr>
      <vt:lpstr>Courier New</vt:lpstr>
      <vt:lpstr>Myriad Pro</vt:lpstr>
      <vt:lpstr>Verdana</vt:lpstr>
      <vt:lpstr>Wingdings</vt:lpstr>
      <vt:lpstr>Academy LCD Compliant Template</vt:lpstr>
      <vt:lpstr>1_Academy LCD Compliant Template</vt:lpstr>
      <vt:lpstr>PowerPoint Presentation</vt:lpstr>
      <vt:lpstr>Context Setting: Overview</vt:lpstr>
      <vt:lpstr>Enabling Objectives</vt:lpstr>
      <vt:lpstr>PowerPoint Presentation</vt:lpstr>
      <vt:lpstr>SQL Operators</vt:lpstr>
      <vt:lpstr>SQL Operators</vt:lpstr>
      <vt:lpstr>PowerPoint Presentation</vt:lpstr>
      <vt:lpstr>Arithmetic Operators </vt:lpstr>
      <vt:lpstr>Arithmetic Operators </vt:lpstr>
      <vt:lpstr>PowerPoint Presentation</vt:lpstr>
      <vt:lpstr>Comparison Operators</vt:lpstr>
      <vt:lpstr>Comparison Operators </vt:lpstr>
      <vt:lpstr>Comparison Operators </vt:lpstr>
      <vt:lpstr>Comparison Operators </vt:lpstr>
      <vt:lpstr>Comparison Operators </vt:lpstr>
      <vt:lpstr>PowerPoint Presentation</vt:lpstr>
      <vt:lpstr>Logical Operators</vt:lpstr>
      <vt:lpstr>Logical Operators</vt:lpstr>
      <vt:lpstr>PowerPoint Presentation</vt:lpstr>
      <vt:lpstr>Set Operators </vt:lpstr>
      <vt:lpstr>Set Operators </vt:lpstr>
      <vt:lpstr>Rules of Set Operators </vt:lpstr>
      <vt:lpstr>Rules of Set Operators </vt:lpstr>
      <vt:lpstr>Union Operators</vt:lpstr>
      <vt:lpstr>Union Operators</vt:lpstr>
      <vt:lpstr>Example: Union Operator</vt:lpstr>
      <vt:lpstr>Example: Union Operator</vt:lpstr>
      <vt:lpstr>Union All Operators</vt:lpstr>
      <vt:lpstr>Union All Operators</vt:lpstr>
      <vt:lpstr>Example: Union All Operator</vt:lpstr>
      <vt:lpstr>Example: Union All Operator</vt:lpstr>
      <vt:lpstr>Lend a hand</vt:lpstr>
      <vt:lpstr>Practice Check </vt:lpstr>
      <vt:lpstr>Check Your Understanding</vt:lpstr>
      <vt:lpstr>Summary</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S Gavade, Sheetal (Cognizant)</cp:lastModifiedBy>
  <cp:revision>787</cp:revision>
  <dcterms:created xsi:type="dcterms:W3CDTF">2011-06-15T11:24:59Z</dcterms:created>
  <dcterms:modified xsi:type="dcterms:W3CDTF">2018-09-05T09:41:42Z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