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</p:sldMasterIdLst>
  <p:notesMasterIdLst>
    <p:notesMasterId r:id="rId17"/>
  </p:notesMasterIdLst>
  <p:handoutMasterIdLst>
    <p:handoutMasterId r:id="rId18"/>
  </p:handoutMasterIdLst>
  <p:sldIdLst>
    <p:sldId id="257" r:id="rId5"/>
    <p:sldId id="499" r:id="rId6"/>
    <p:sldId id="485" r:id="rId7"/>
    <p:sldId id="486" r:id="rId8"/>
    <p:sldId id="487" r:id="rId9"/>
    <p:sldId id="498" r:id="rId10"/>
    <p:sldId id="488" r:id="rId11"/>
    <p:sldId id="489" r:id="rId12"/>
    <p:sldId id="490" r:id="rId13"/>
    <p:sldId id="491" r:id="rId14"/>
    <p:sldId id="493" r:id="rId15"/>
    <p:sldId id="4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3300"/>
    <a:srgbClr val="320019"/>
    <a:srgbClr val="953735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7544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7B3C-393F-42E1-9573-E7EB94F4F9CC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181E7-5B9F-4BBC-8B3B-9F2762FA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8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1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94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92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42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55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701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5413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35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8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536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68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189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906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" y="182563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770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4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9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06381"/>
            <a:ext cx="8134350" cy="43181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28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4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65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97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6231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21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8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218239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7" r:id="rId2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1"/>
          <p:cNvSpPr txBox="1">
            <a:spLocks/>
          </p:cNvSpPr>
          <p:nvPr/>
        </p:nvSpPr>
        <p:spPr>
          <a:xfrm>
            <a:off x="138752" y="6414139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D8886-DB3B-44F4-9A80-E6A224679F2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98797" y="2696587"/>
            <a:ext cx="8284633" cy="584775"/>
          </a:xfrm>
        </p:spPr>
        <p:txBody>
          <a:bodyPr/>
          <a:lstStyle/>
          <a:p>
            <a:r>
              <a:rPr lang="en-US" dirty="0" smtClean="0"/>
              <a:t>ANSI SQL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952" y="3784599"/>
            <a:ext cx="7880905" cy="446088"/>
          </a:xfrm>
        </p:spPr>
        <p:txBody>
          <a:bodyPr/>
          <a:lstStyle/>
          <a:p>
            <a:r>
              <a:rPr lang="en-US" dirty="0" smtClean="0"/>
              <a:t>SQL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Lend a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Pre-requisite : </a:t>
            </a:r>
            <a:endParaRPr lang="en-US" sz="20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dirty="0" smtClean="0">
                <a:latin typeface="+mj-lt"/>
                <a:cs typeface="Arial" pitchFamily="34" charset="0"/>
              </a:rPr>
              <a:t>Use the 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 and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table.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2 records in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 </a:t>
            </a:r>
            <a:r>
              <a:rPr lang="en-US" sz="2000" dirty="0" smtClean="0">
                <a:latin typeface="+mj-lt"/>
                <a:cs typeface="Arial" pitchFamily="34" charset="0"/>
              </a:rPr>
              <a:t>table with base fees as null.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2 records in </a:t>
            </a:r>
            <a:r>
              <a:rPr lang="en-US" sz="2000" dirty="0" err="1" smtClean="0">
                <a:latin typeface="+mj-lt"/>
                <a:cs typeface="Arial" pitchFamily="34" charset="0"/>
              </a:rPr>
              <a:t>course_fees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  table </a:t>
            </a:r>
            <a:r>
              <a:rPr lang="en-US" sz="2000" dirty="0" smtClean="0">
                <a:latin typeface="+mj-lt"/>
                <a:cs typeface="Arial" pitchFamily="34" charset="0"/>
              </a:rPr>
              <a:t>with base fees as 300 and 175.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3 records in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latin typeface="+mj-lt"/>
                <a:cs typeface="Arial" pitchFamily="34" charset="0"/>
              </a:rPr>
              <a:t>  </a:t>
            </a:r>
            <a:r>
              <a:rPr lang="en-US" sz="2000" dirty="0" smtClean="0">
                <a:latin typeface="+mj-lt"/>
                <a:cs typeface="Arial" pitchFamily="34" charset="0"/>
              </a:rPr>
              <a:t>table each course with course type CLR,EL, OF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0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Lend a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37245" y="937520"/>
            <a:ext cx="8382000" cy="4622800"/>
          </a:xfrm>
        </p:spPr>
        <p:txBody>
          <a:bodyPr>
            <a:normAutofit lnSpcReduction="10000"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Pre-requisite: </a:t>
            </a:r>
            <a:r>
              <a:rPr sz="2000" dirty="0" smtClean="0">
                <a:latin typeface="+mj-lt"/>
                <a:cs typeface="Arial" pitchFamily="34" charset="0"/>
              </a:rPr>
              <a:t>Let us use the </a:t>
            </a:r>
            <a:r>
              <a:rPr sz="2000" b="1" i="1" dirty="0" err="1" smtClean="0">
                <a:latin typeface="+mj-lt"/>
                <a:cs typeface="Arial" pitchFamily="34" charset="0"/>
              </a:rPr>
              <a:t>Student_Info</a:t>
            </a:r>
            <a:r>
              <a:rPr sz="2000" dirty="0" smtClean="0">
                <a:latin typeface="+mj-lt"/>
                <a:cs typeface="Arial" pitchFamily="34" charset="0"/>
              </a:rPr>
              <a:t> and </a:t>
            </a:r>
            <a:r>
              <a:rPr sz="2000" b="1" i="1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table.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Problem </a:t>
            </a:r>
            <a:r>
              <a:rPr lang="en-US" sz="2000" b="1" dirty="0" smtClean="0">
                <a:latin typeface="+mj-lt"/>
                <a:cs typeface="Arial" pitchFamily="34" charset="0"/>
              </a:rPr>
              <a:t>7</a:t>
            </a:r>
            <a:r>
              <a:rPr sz="2000" b="1" dirty="0" smtClean="0">
                <a:latin typeface="+mj-lt"/>
                <a:cs typeface="Arial" pitchFamily="34" charset="0"/>
              </a:rPr>
              <a:t>: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dirty="0" smtClean="0">
                <a:latin typeface="+mj-lt"/>
                <a:cs typeface="Arial" pitchFamily="34" charset="0"/>
              </a:rPr>
              <a:t>Write a query which will convert </a:t>
            </a:r>
            <a:r>
              <a:rPr sz="2000" dirty="0" err="1" smtClean="0">
                <a:latin typeface="+mj-lt"/>
                <a:cs typeface="Arial" pitchFamily="34" charset="0"/>
              </a:rPr>
              <a:t>Student_Info's</a:t>
            </a:r>
            <a:r>
              <a:rPr sz="2000" dirty="0" smtClean="0">
                <a:latin typeface="+mj-lt"/>
                <a:cs typeface="Arial" pitchFamily="34" charset="0"/>
              </a:rPr>
              <a:t>  </a:t>
            </a:r>
            <a:r>
              <a:rPr sz="2000" dirty="0" err="1" smtClean="0">
                <a:latin typeface="+mj-lt"/>
                <a:cs typeface="Arial" pitchFamily="34" charset="0"/>
              </a:rPr>
              <a:t>Student_Id</a:t>
            </a:r>
            <a:r>
              <a:rPr sz="2000" dirty="0" smtClean="0">
                <a:latin typeface="+mj-lt"/>
                <a:cs typeface="Arial" pitchFamily="34" charset="0"/>
              </a:rPr>
              <a:t>  to Number  and add 100000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and display it for all the students in the </a:t>
            </a:r>
            <a:r>
              <a:rPr sz="2000" dirty="0" err="1" smtClean="0">
                <a:latin typeface="+mj-lt"/>
                <a:cs typeface="Arial" pitchFamily="34" charset="0"/>
              </a:rPr>
              <a:t>Student_Info</a:t>
            </a:r>
            <a:r>
              <a:rPr sz="2000" dirty="0" smtClean="0">
                <a:latin typeface="+mj-lt"/>
                <a:cs typeface="Arial" pitchFamily="34" charset="0"/>
              </a:rPr>
              <a:t>  table. </a:t>
            </a: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Problem </a:t>
            </a:r>
            <a:r>
              <a:rPr lang="en-US" sz="2000" b="1" dirty="0" smtClean="0">
                <a:latin typeface="+mj-lt"/>
                <a:cs typeface="Arial" pitchFamily="34" charset="0"/>
              </a:rPr>
              <a:t>8</a:t>
            </a:r>
            <a:r>
              <a:rPr sz="2000" b="1" dirty="0" smtClean="0">
                <a:latin typeface="+mj-lt"/>
                <a:cs typeface="Arial" pitchFamily="34" charset="0"/>
              </a:rPr>
              <a:t> :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dirty="0" smtClean="0">
                <a:latin typeface="+mj-lt"/>
                <a:cs typeface="Arial" pitchFamily="34" charset="0"/>
              </a:rPr>
              <a:t>Write a query which will convert </a:t>
            </a:r>
            <a:r>
              <a:rPr sz="2000" dirty="0" err="1" smtClean="0">
                <a:latin typeface="+mj-lt"/>
                <a:cs typeface="Arial" pitchFamily="34" charset="0"/>
              </a:rPr>
              <a:t>Base_Fees</a:t>
            </a:r>
            <a:r>
              <a:rPr sz="2000" dirty="0" smtClean="0">
                <a:latin typeface="+mj-lt"/>
                <a:cs typeface="Arial" pitchFamily="34" charset="0"/>
              </a:rPr>
              <a:t> into </a:t>
            </a:r>
            <a:r>
              <a:rPr sz="2000" dirty="0" err="1" smtClean="0">
                <a:latin typeface="+mj-lt"/>
                <a:cs typeface="Arial" pitchFamily="34" charset="0"/>
              </a:rPr>
              <a:t>Varchar</a:t>
            </a:r>
            <a:r>
              <a:rPr sz="2000" dirty="0" smtClean="0">
                <a:latin typeface="+mj-lt"/>
                <a:cs typeface="Arial" pitchFamily="34" charset="0"/>
              </a:rPr>
              <a:t> from the 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table.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  <a:cs typeface="Arial" pitchFamily="34" charset="0"/>
              </a:rPr>
              <a:t>A</a:t>
            </a:r>
            <a:r>
              <a:rPr sz="2000" dirty="0" smtClean="0">
                <a:latin typeface="+mj-lt"/>
                <a:cs typeface="Arial" pitchFamily="34" charset="0"/>
              </a:rPr>
              <a:t>nd display in the following format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'</a:t>
            </a:r>
            <a:r>
              <a:rPr lang="en-US" sz="20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The  Base Fees Amount for the course name’ </a:t>
            </a:r>
            <a:r>
              <a:rPr lang="en-US" sz="20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&lt;Course Name&gt;</a:t>
            </a:r>
            <a:r>
              <a:rPr lang="en-US" sz="20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’ is ’</a:t>
            </a:r>
            <a:r>
              <a:rPr lang="en-US" sz="20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&lt;Base Fees&gt;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8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186671" y="937520"/>
            <a:ext cx="8763000" cy="5110569"/>
          </a:xfrm>
        </p:spPr>
        <p:txBody>
          <a:bodyPr>
            <a:no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Arial" pitchFamily="34" charset="0"/>
              </a:rPr>
              <a:t>Solution 7: </a:t>
            </a:r>
            <a:endParaRPr lang="en-US" sz="2000" b="1" dirty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 smtClean="0">
              <a:solidFill>
                <a:srgbClr val="0070C0"/>
              </a:solidFill>
              <a:cs typeface="Arial" pitchFamily="34" charset="0"/>
            </a:endParaRP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100000 + CAST</a:t>
            </a:r>
            <a:r>
              <a:rPr lang="en-US" sz="2000" b="1" dirty="0">
                <a:solidFill>
                  <a:srgbClr val="BC8F00"/>
                </a:solidFill>
              </a:rPr>
              <a:t>(STUDENT_ID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 as decimal)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000" b="1" dirty="0">
                <a:solidFill>
                  <a:srgbClr val="BC8F00"/>
                </a:solidFill>
              </a:rPr>
              <a:t>STUDENT_INFO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 smtClean="0">
              <a:solidFill>
                <a:srgbClr val="BC8F00"/>
              </a:solidFill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Arial" pitchFamily="34" charset="0"/>
              </a:rPr>
              <a:t>Solution 8: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>
              <a:cs typeface="Arial" pitchFamily="34" charset="0"/>
            </a:endParaRP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 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CONCAT(</a:t>
            </a:r>
            <a:r>
              <a:rPr lang="en-US" sz="2000" b="1" dirty="0">
                <a:solidFill>
                  <a:srgbClr val="BC8F00"/>
                </a:solidFill>
              </a:rPr>
              <a:t>'THE BASE FEES AMOUNT FOR THE COURSE_NAME IS',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CINFO.COURSE_NAME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, CAST(</a:t>
            </a:r>
            <a:r>
              <a:rPr lang="en-US" sz="2000" b="1" dirty="0">
                <a:solidFill>
                  <a:srgbClr val="BC8F00"/>
                </a:solidFill>
              </a:rPr>
              <a:t>FEESINFO.BASE_FEES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as decimal))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000" b="1" dirty="0">
                <a:solidFill>
                  <a:srgbClr val="BC8F00"/>
                </a:solidFill>
              </a:rPr>
              <a:t>COURSE_INFO CINFO,COURSE_FEES FEESINFO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WHERE </a:t>
            </a:r>
            <a:r>
              <a:rPr lang="en-US" sz="2000" b="1" dirty="0">
                <a:solidFill>
                  <a:srgbClr val="BC8F00"/>
                </a:solidFill>
              </a:rPr>
              <a:t>CINFO.COURSE_CODE=FEESINFO.COURSE_CODE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endParaRPr lang="en-US" sz="2000" dirty="0"/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rgbClr val="0070C0"/>
              </a:solidFill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2800" dirty="0"/>
              <a:t>Activity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Now that we are well versed with commands, let’s test our understanding using a short case study.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Case Study Scenario: 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This case study is to develop a Course Management System (CMS) for ABC University. The following are the two use cases for which the database needs to be designed.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Add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To add the course details into the course management system.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Retrieve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Retrieve the courses stored in the system and display it.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The courses to be added will have the following attributes: Course Code, Course Name, Number of participants, Course Description, Course Duration, Course start date, and Course Type.</a:t>
            </a:r>
          </a:p>
          <a:p>
            <a:endParaRPr lang="en-US" dirty="0"/>
          </a:p>
          <a:p>
            <a:endParaRPr lang="en-US" sz="2000" dirty="0" smtClean="0"/>
          </a:p>
        </p:txBody>
      </p:sp>
      <p:sp>
        <p:nvSpPr>
          <p:cNvPr id="13" name="Slide Number Placeholder 25"/>
          <p:cNvSpPr txBox="1">
            <a:spLocks/>
          </p:cNvSpPr>
          <p:nvPr/>
        </p:nvSpPr>
        <p:spPr>
          <a:xfrm>
            <a:off x="8534400" y="640766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457200" y="6242050"/>
            <a:ext cx="8686800" cy="60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752600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36551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Lend a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382000" cy="4881969"/>
          </a:xfrm>
        </p:spPr>
        <p:txBody>
          <a:bodyPr>
            <a:normAutofit/>
          </a:bodyPr>
          <a:lstStyle/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Pre-requisite : </a:t>
            </a:r>
            <a:r>
              <a:rPr sz="2000" dirty="0" smtClean="0">
                <a:latin typeface="+mj-lt"/>
                <a:cs typeface="Arial" pitchFamily="34" charset="0"/>
              </a:rPr>
              <a:t>Use the 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 and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table.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2 records in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 </a:t>
            </a:r>
            <a:r>
              <a:rPr lang="en-US" sz="2000" dirty="0" smtClean="0">
                <a:latin typeface="+mj-lt"/>
                <a:cs typeface="Arial" pitchFamily="34" charset="0"/>
              </a:rPr>
              <a:t>table with base fees as null.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2 records in </a:t>
            </a:r>
            <a:r>
              <a:rPr lang="en-US" sz="2000" dirty="0" err="1" smtClean="0">
                <a:latin typeface="+mj-lt"/>
                <a:cs typeface="Arial" pitchFamily="34" charset="0"/>
              </a:rPr>
              <a:t>course_fees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  table </a:t>
            </a:r>
            <a:r>
              <a:rPr lang="en-US" sz="2000" dirty="0" smtClean="0">
                <a:latin typeface="+mj-lt"/>
                <a:cs typeface="Arial" pitchFamily="34" charset="0"/>
              </a:rPr>
              <a:t>with base fees as 300 and 175.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Problem 1: </a:t>
            </a:r>
            <a:r>
              <a:rPr sz="2000" dirty="0" smtClean="0">
                <a:latin typeface="+mj-lt"/>
                <a:cs typeface="Arial" pitchFamily="34" charset="0"/>
              </a:rPr>
              <a:t>Write a query which will  display the total number of records  in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latin typeface="+mj-lt"/>
                <a:cs typeface="Arial" pitchFamily="34" charset="0"/>
              </a:rPr>
              <a:t> table.</a:t>
            </a:r>
            <a:endParaRPr lang="en-US" sz="20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+mj-lt"/>
                <a:cs typeface="Arial" pitchFamily="34" charset="0"/>
              </a:rPr>
              <a:t>Problem 2</a:t>
            </a:r>
            <a:r>
              <a:rPr lang="en-US" sz="2000" dirty="0" smtClean="0">
                <a:latin typeface="+mj-lt"/>
                <a:cs typeface="Arial" pitchFamily="34" charset="0"/>
              </a:rPr>
              <a:t>: </a:t>
            </a:r>
            <a:r>
              <a:rPr lang="en-US" sz="2000" dirty="0">
                <a:latin typeface="+mj-lt"/>
                <a:cs typeface="Arial" pitchFamily="34" charset="0"/>
              </a:rPr>
              <a:t>Develop a query which will  gives  the sum of all base fees  of all courses in the 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+mj-lt"/>
                <a:cs typeface="Arial" pitchFamily="34" charset="0"/>
              </a:rPr>
              <a:t>Course_Fees</a:t>
            </a:r>
            <a:r>
              <a:rPr lang="en-US" sz="2000" dirty="0">
                <a:latin typeface="+mj-lt"/>
                <a:cs typeface="Arial" pitchFamily="34" charset="0"/>
              </a:rPr>
              <a:t>   table.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635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3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Solutions</a:t>
            </a:r>
            <a:endParaRPr lang="en-US" sz="1800" b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+mj-lt"/>
                <a:cs typeface="Arial" pitchFamily="34" charset="0"/>
              </a:rPr>
              <a:t>Solution </a:t>
            </a:r>
            <a:r>
              <a:rPr lang="en-US" sz="2000" b="1" dirty="0">
                <a:latin typeface="+mj-lt"/>
                <a:cs typeface="Arial" pitchFamily="34" charset="0"/>
              </a:rPr>
              <a:t>1: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			SELECT 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COUNT</a:t>
            </a:r>
            <a:r>
              <a:rPr lang="en-US" sz="2000" b="1" dirty="0">
                <a:solidFill>
                  <a:srgbClr val="BC8F00"/>
                </a:solidFill>
                <a:latin typeface="+mj-lt"/>
              </a:rPr>
              <a:t>(*) 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			FROM</a:t>
            </a:r>
            <a:r>
              <a:rPr lang="en-US" sz="20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BC8F00"/>
                </a:solidFill>
                <a:latin typeface="+mj-lt"/>
              </a:rPr>
              <a:t>COURSE_INFO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BC8F00"/>
              </a:solidFill>
              <a:latin typeface="+mj-lt"/>
            </a:endParaRPr>
          </a:p>
          <a:p>
            <a:pPr lvl="1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BC8F00"/>
              </a:solidFill>
              <a:latin typeface="+mj-lt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latin typeface="+mj-lt"/>
                <a:cs typeface="Arial" pitchFamily="34" charset="0"/>
              </a:rPr>
              <a:t>Solution </a:t>
            </a:r>
            <a:r>
              <a:rPr lang="en-US" sz="2000" b="1" dirty="0" smtClean="0">
                <a:latin typeface="+mj-lt"/>
                <a:cs typeface="Arial" pitchFamily="34" charset="0"/>
              </a:rPr>
              <a:t>2: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	SELECT</a:t>
            </a:r>
            <a:r>
              <a:rPr lang="en-US" sz="20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SUM</a:t>
            </a:r>
            <a:r>
              <a:rPr lang="en-US" sz="2000" b="1" dirty="0" smtClean="0">
                <a:solidFill>
                  <a:srgbClr val="BC8F00"/>
                </a:solidFill>
                <a:latin typeface="+mj-lt"/>
              </a:rPr>
              <a:t>(BASE_FEES</a:t>
            </a:r>
            <a:r>
              <a:rPr lang="en-US" sz="2000" b="1" dirty="0">
                <a:solidFill>
                  <a:srgbClr val="BC8F00"/>
                </a:solidFill>
                <a:latin typeface="+mj-lt"/>
              </a:rPr>
              <a:t>) </a:t>
            </a:r>
            <a:endParaRPr lang="en-US" sz="2000" b="1" dirty="0" smtClean="0">
              <a:solidFill>
                <a:srgbClr val="BC8F00"/>
              </a:solidFill>
              <a:latin typeface="+mj-lt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		FROM</a:t>
            </a:r>
            <a:r>
              <a:rPr lang="en-US" sz="20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BC8F00"/>
                </a:solidFill>
                <a:latin typeface="+mj-lt"/>
              </a:rPr>
              <a:t>course_fees</a:t>
            </a:r>
            <a:endParaRPr lang="en-US" sz="2000" b="1" dirty="0" smtClean="0">
              <a:solidFill>
                <a:srgbClr val="BC8F00"/>
              </a:solidFill>
              <a:latin typeface="+mj-lt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50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Lend a Hand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47756"/>
            <a:ext cx="8382000" cy="4622800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Pre-requisite: </a:t>
            </a:r>
            <a:r>
              <a:rPr sz="2000" dirty="0" smtClean="0">
                <a:latin typeface="+mj-lt"/>
                <a:cs typeface="Arial" pitchFamily="34" charset="0"/>
              </a:rPr>
              <a:t>We will use the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latin typeface="+mj-lt"/>
                <a:cs typeface="Arial" pitchFamily="34" charset="0"/>
              </a:rPr>
              <a:t> and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 tables for doing this lend a hand. Add a new column </a:t>
            </a:r>
            <a:r>
              <a:rPr sz="2000" dirty="0" err="1" smtClean="0">
                <a:latin typeface="+mj-lt"/>
                <a:cs typeface="Arial" pitchFamily="34" charset="0"/>
              </a:rPr>
              <a:t>Infra_Fees</a:t>
            </a:r>
            <a:r>
              <a:rPr sz="2000" dirty="0" smtClean="0">
                <a:latin typeface="+mj-lt"/>
                <a:cs typeface="Arial" pitchFamily="34" charset="0"/>
              </a:rPr>
              <a:t> in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with type number(5,3). For all the records in update the </a:t>
            </a:r>
            <a:r>
              <a:rPr sz="2000" dirty="0" err="1" smtClean="0">
                <a:latin typeface="+mj-lt"/>
                <a:cs typeface="Arial" pitchFamily="34" charset="0"/>
              </a:rPr>
              <a:t>Infra_Fees</a:t>
            </a:r>
            <a:r>
              <a:rPr sz="2000" dirty="0" smtClean="0">
                <a:latin typeface="+mj-lt"/>
                <a:cs typeface="Arial" pitchFamily="34" charset="0"/>
              </a:rPr>
              <a:t>  with  some values say 45.751, 43.453 etc.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+mj-lt"/>
                <a:cs typeface="Arial" pitchFamily="34" charset="0"/>
              </a:rPr>
              <a:t>Hints: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latin typeface="+mj-lt"/>
                <a:cs typeface="Arial" pitchFamily="34" charset="0"/>
              </a:rPr>
              <a:t> Use joins wherever needed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Lend a Hand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indent="-365760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cs typeface="Arial" pitchFamily="34" charset="0"/>
              </a:rPr>
              <a:t>Problem </a:t>
            </a:r>
            <a:r>
              <a:rPr lang="en-US" sz="2000" b="1" dirty="0" smtClean="0">
                <a:cs typeface="Arial" pitchFamily="34" charset="0"/>
              </a:rPr>
              <a:t>3 </a:t>
            </a:r>
            <a:r>
              <a:rPr lang="en-US" sz="2000" b="1" dirty="0">
                <a:cs typeface="Arial" pitchFamily="34" charset="0"/>
              </a:rPr>
              <a:t>: </a:t>
            </a:r>
            <a:r>
              <a:rPr lang="en-US" sz="2000" dirty="0">
                <a:cs typeface="Arial" pitchFamily="34" charset="0"/>
              </a:rPr>
              <a:t>Develop a query which will display the course name and course Infra fees of all the course. The infra fee should be rounded to one decimal point.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Arial" pitchFamily="34" charset="0"/>
              </a:rPr>
              <a:t>Problem </a:t>
            </a:r>
            <a:r>
              <a:rPr lang="en-US" sz="2000" b="1" dirty="0">
                <a:cs typeface="Arial" pitchFamily="34" charset="0"/>
              </a:rPr>
              <a:t>4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>
                <a:cs typeface="Arial" pitchFamily="34" charset="0"/>
              </a:rPr>
              <a:t>: </a:t>
            </a:r>
            <a:r>
              <a:rPr lang="en-US" sz="2000" dirty="0">
                <a:cs typeface="Arial" pitchFamily="34" charset="0"/>
              </a:rPr>
              <a:t>Develop a query which will list all the course code and course names in </a:t>
            </a:r>
            <a:r>
              <a:rPr lang="en-US" sz="2000" dirty="0" err="1">
                <a:cs typeface="Arial" pitchFamily="34" charset="0"/>
              </a:rPr>
              <a:t>Course_Info</a:t>
            </a:r>
            <a:r>
              <a:rPr lang="en-US" sz="2000" dirty="0">
                <a:cs typeface="Arial" pitchFamily="34" charset="0"/>
              </a:rPr>
              <a:t>   table where in the first letter should be capital letter.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Lend a Hand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Develop a query which will  display all the Course Name in upper case.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6</a:t>
            </a:r>
            <a:r>
              <a:rPr sz="2000" b="1" dirty="0" smtClean="0">
                <a:latin typeface="Arial" pitchFamily="34" charset="0"/>
                <a:cs typeface="Arial" pitchFamily="34" charset="0"/>
              </a:rPr>
              <a:t> :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Develop a query which will  display all the characters between 1 and 3 of the Course Description  column for all the courses in the </a:t>
            </a:r>
            <a:r>
              <a:rPr sz="2000" dirty="0" err="1" smtClean="0">
                <a:latin typeface="Arial" pitchFamily="34" charset="0"/>
                <a:cs typeface="Arial" pitchFamily="34" charset="0"/>
              </a:rPr>
              <a:t>Course_Info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 table.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2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Solutions </a:t>
            </a:r>
            <a:endParaRPr lang="en-US" sz="1800" b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186670" y="937520"/>
            <a:ext cx="8957329" cy="4622800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cs typeface="Arial" pitchFamily="34" charset="0"/>
              </a:rPr>
              <a:t>Solution 3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>
                <a:cs typeface="Arial" pitchFamily="34" charset="0"/>
              </a:rPr>
              <a:t>: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b="1" dirty="0" smtClean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COURSE_INFO.COURSE_NAME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,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ROUND</a:t>
            </a:r>
            <a:r>
              <a:rPr lang="en-US" sz="2000" b="1" dirty="0" smtClean="0">
                <a:solidFill>
                  <a:srgbClr val="BC8F00"/>
                </a:solidFill>
              </a:rPr>
              <a:t>(COURSE_FEES.INFRA_FEES,2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) </a:t>
            </a:r>
            <a:endParaRPr lang="en-US" sz="2000" dirty="0" smtClean="0">
              <a:solidFill>
                <a:srgbClr val="00B050"/>
              </a:solidFill>
              <a:cs typeface="Arial" pitchFamily="34" charset="0"/>
            </a:endParaRP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COURSE_INFO,COURSE_FEES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sz="2000" b="1" dirty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BC8F00"/>
                </a:solidFill>
              </a:rPr>
              <a:t>COURSE_INFO.COURSE_CODE=COURSE_FEES.COURSE_CODE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BC8F00"/>
              </a:solidFill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cs typeface="Arial" pitchFamily="34" charset="0"/>
              </a:rPr>
              <a:t>Solution 4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>
                <a:cs typeface="Arial" pitchFamily="34" charset="0"/>
              </a:rPr>
              <a:t>: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b="1" dirty="0" smtClean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CONCAT(UPPER(LEFT</a:t>
            </a:r>
            <a:r>
              <a:rPr lang="en-US" sz="2000" b="1" dirty="0">
                <a:solidFill>
                  <a:srgbClr val="BC8F00"/>
                </a:solidFill>
              </a:rPr>
              <a:t>(COURSE_NAME, 1</a:t>
            </a:r>
            <a:r>
              <a:rPr lang="en-US" sz="2000" b="1" dirty="0" smtClean="0">
                <a:solidFill>
                  <a:srgbClr val="BC8F00"/>
                </a:solidFill>
              </a:rPr>
              <a:t>)),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LOWER</a:t>
            </a:r>
            <a:r>
              <a:rPr lang="en-US" sz="2000" b="1" dirty="0" smtClean="0">
                <a:solidFill>
                  <a:srgbClr val="BC8F00"/>
                </a:solidFill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SUBSTRING</a:t>
            </a:r>
            <a:r>
              <a:rPr lang="en-US" sz="2000" b="1" dirty="0" smtClean="0">
                <a:solidFill>
                  <a:srgbClr val="BC8F00"/>
                </a:solidFill>
              </a:rPr>
              <a:t>(COURSE_NAME</a:t>
            </a:r>
            <a:r>
              <a:rPr lang="en-US" sz="2000" b="1" dirty="0">
                <a:solidFill>
                  <a:srgbClr val="BC8F00"/>
                </a:solidFill>
              </a:rPr>
              <a:t>, 2)))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b="1" dirty="0" smtClean="0">
                <a:solidFill>
                  <a:srgbClr val="BC8F00"/>
                </a:solidFill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COURSE_INFO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7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533400" y="1143000"/>
            <a:ext cx="8382000" cy="4622800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Arial" pitchFamily="34" charset="0"/>
              </a:rPr>
              <a:t>Solution </a:t>
            </a:r>
            <a:r>
              <a:rPr lang="en-US" sz="2000" b="1" dirty="0">
                <a:cs typeface="Arial" pitchFamily="34" charset="0"/>
              </a:rPr>
              <a:t>5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>
                <a:cs typeface="Arial" pitchFamily="34" charset="0"/>
              </a:rPr>
              <a:t>: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UPPER(</a:t>
            </a:r>
            <a:r>
              <a:rPr lang="en-US" sz="2000" b="1" dirty="0">
                <a:solidFill>
                  <a:srgbClr val="BC8F00"/>
                </a:solidFill>
              </a:rPr>
              <a:t>COURSE_NAME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)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BC8F00"/>
                </a:solidFill>
              </a:rPr>
              <a:t>COURSE_INFO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BC8F00"/>
              </a:solidFill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cs typeface="Arial" pitchFamily="34" charset="0"/>
              </a:rPr>
              <a:t>Solution </a:t>
            </a:r>
            <a:r>
              <a:rPr lang="en-US" sz="2000" b="1" dirty="0" smtClean="0">
                <a:cs typeface="Arial" pitchFamily="34" charset="0"/>
              </a:rPr>
              <a:t>6:</a:t>
            </a:r>
            <a:endParaRPr lang="en-US" sz="2000" b="1" dirty="0">
              <a:cs typeface="Arial" pitchFamily="34" charset="0"/>
            </a:endParaRP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SUBSTR</a:t>
            </a:r>
            <a:r>
              <a:rPr lang="en-US" sz="2000" b="1" dirty="0">
                <a:solidFill>
                  <a:srgbClr val="BC8F00"/>
                </a:solidFill>
              </a:rPr>
              <a:t>(COURSE_DESCRIPTION,1,3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)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COURSE_INFO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rgbClr val="0070C0"/>
              </a:solidFill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8BFDE8F139840BAEEC6E7A932ED0C" ma:contentTypeVersion="4" ma:contentTypeDescription="Create a new document." ma:contentTypeScope="" ma:versionID="34fde4e6c70489b00d5529f9497ff262">
  <xsd:schema xmlns:xsd="http://www.w3.org/2001/XMLSchema" xmlns:xs="http://www.w3.org/2001/XMLSchema" xmlns:p="http://schemas.microsoft.com/office/2006/metadata/properties" xmlns:ns2="9f50c8a6-e5a4-43ce-b67f-ee4bc8ad8584" xmlns:ns3="951c5514-b77c-4532-82d5-a05f2f7d58e2" targetNamespace="http://schemas.microsoft.com/office/2006/metadata/properties" ma:root="true" ma:fieldsID="71abba4a890ce6234ceff5abbcc0c3f9" ns2:_="" ns3:_="">
    <xsd:import namespace="9f50c8a6-e5a4-43ce-b67f-ee4bc8ad8584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0c8a6-e5a4-43ce-b67f-ee4bc8ad8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8F22916-792B-4052-8FAC-DC51BE4343E9}"/>
</file>

<file path=customXml/itemProps2.xml><?xml version="1.0" encoding="utf-8"?>
<ds:datastoreItem xmlns:ds="http://schemas.openxmlformats.org/officeDocument/2006/customXml" ds:itemID="{4587111D-7DFB-442C-9FE3-44380E208E2D}"/>
</file>

<file path=customXml/itemProps3.xml><?xml version="1.0" encoding="utf-8"?>
<ds:datastoreItem xmlns:ds="http://schemas.openxmlformats.org/officeDocument/2006/customXml" ds:itemID="{A7C481EB-8F30-4DBE-97E4-C47F16554C60}"/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17699</TotalTime>
  <Words>620</Words>
  <Application>Microsoft Office PowerPoint</Application>
  <PresentationFormat>On-screen Show (4:3)</PresentationFormat>
  <Paragraphs>127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Broadway</vt:lpstr>
      <vt:lpstr>Calibri</vt:lpstr>
      <vt:lpstr>Verdana</vt:lpstr>
      <vt:lpstr>1_Academy LCD Compliant Template</vt:lpstr>
      <vt:lpstr>PowerPoint Presentation</vt:lpstr>
      <vt:lpstr>Activity</vt:lpstr>
      <vt:lpstr>Lend a Hand</vt:lpstr>
      <vt:lpstr>Solutions</vt:lpstr>
      <vt:lpstr>Lend a Hand</vt:lpstr>
      <vt:lpstr>Lend a Hand</vt:lpstr>
      <vt:lpstr>Lend a Hand</vt:lpstr>
      <vt:lpstr>Solutions </vt:lpstr>
      <vt:lpstr>Solutions</vt:lpstr>
      <vt:lpstr>Lend a Hand</vt:lpstr>
      <vt:lpstr>Lend a Hand</vt:lpstr>
      <vt:lpstr>Solutions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ANSI_SQL_Functions</dc:title>
  <dc:creator>176361</dc:creator>
  <cp:lastModifiedBy>S Gavade, Sheetal (Cognizant)</cp:lastModifiedBy>
  <cp:revision>640</cp:revision>
  <dcterms:created xsi:type="dcterms:W3CDTF">2011-06-15T11:24:59Z</dcterms:created>
  <dcterms:modified xsi:type="dcterms:W3CDTF">2018-08-31T10:02:53Z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0x0101009638BFDE8F139840BAEEC6E7A932ED0C</vt:lpwstr>
  </property>
</Properties>
</file>