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notesMasterIdLst>
    <p:notesMasterId r:id="rId17"/>
  </p:notesMasterIdLst>
  <p:handoutMasterIdLst>
    <p:handoutMasterId r:id="rId18"/>
  </p:handoutMasterIdLst>
  <p:sldIdLst>
    <p:sldId id="257" r:id="rId5"/>
    <p:sldId id="499" r:id="rId6"/>
    <p:sldId id="485" r:id="rId7"/>
    <p:sldId id="500" r:id="rId8"/>
    <p:sldId id="501" r:id="rId9"/>
    <p:sldId id="487" r:id="rId10"/>
    <p:sldId id="498" r:id="rId11"/>
    <p:sldId id="488" r:id="rId12"/>
    <p:sldId id="489" r:id="rId13"/>
    <p:sldId id="491" r:id="rId14"/>
    <p:sldId id="502" r:id="rId15"/>
    <p:sldId id="4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330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754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7B3C-393F-42E1-9573-E7EB94F4F9CC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181E7-5B9F-4BBC-8B3B-9F2762FA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94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2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42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55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01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541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35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8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53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6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18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182563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770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4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9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134350" cy="4318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2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4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6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97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623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21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21823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7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1"/>
          <p:cNvSpPr txBox="1">
            <a:spLocks/>
          </p:cNvSpPr>
          <p:nvPr/>
        </p:nvSpPr>
        <p:spPr>
          <a:xfrm>
            <a:off x="138752" y="6414139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98797" y="2696587"/>
            <a:ext cx="8284633" cy="584775"/>
          </a:xfrm>
        </p:spPr>
        <p:txBody>
          <a:bodyPr/>
          <a:lstStyle/>
          <a:p>
            <a:r>
              <a:rPr lang="en-US" dirty="0" smtClean="0"/>
              <a:t>ANSI SQL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952" y="3784599"/>
            <a:ext cx="7880905" cy="446088"/>
          </a:xfrm>
        </p:spPr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82899" y="938048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 : </a:t>
            </a:r>
            <a:r>
              <a:rPr sz="2000" dirty="0" smtClean="0">
                <a:latin typeface="+mj-lt"/>
                <a:cs typeface="Arial" pitchFamily="34" charset="0"/>
              </a:rPr>
              <a:t>Use the 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table.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 </a:t>
            </a:r>
            <a:r>
              <a:rPr lang="en-US" sz="2000" dirty="0" smtClean="0">
                <a:latin typeface="+mj-lt"/>
                <a:cs typeface="Arial" pitchFamily="34" charset="0"/>
              </a:rPr>
              <a:t>table with base fees as null.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lang="en-US" sz="2000" dirty="0" err="1" smtClean="0">
                <a:latin typeface="+mj-lt"/>
                <a:cs typeface="Arial" pitchFamily="34" charset="0"/>
              </a:rPr>
              <a:t>course_fees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 table </a:t>
            </a:r>
            <a:r>
              <a:rPr lang="en-US" sz="2000" dirty="0" smtClean="0">
                <a:latin typeface="+mj-lt"/>
                <a:cs typeface="Arial" pitchFamily="34" charset="0"/>
              </a:rPr>
              <a:t>with base fees as 300 and 175.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3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latin typeface="+mj-lt"/>
                <a:cs typeface="Arial" pitchFamily="34" charset="0"/>
              </a:rPr>
              <a:t>  </a:t>
            </a:r>
            <a:r>
              <a:rPr lang="en-US" sz="2000" dirty="0" smtClean="0">
                <a:latin typeface="+mj-lt"/>
                <a:cs typeface="Arial" pitchFamily="34" charset="0"/>
              </a:rPr>
              <a:t>table each course with course type CLR,EL, OF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2899" y="228864"/>
            <a:ext cx="8305804" cy="404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400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82899" y="938048"/>
            <a:ext cx="8382000" cy="1500352"/>
          </a:xfrm>
        </p:spPr>
        <p:txBody>
          <a:bodyPr>
            <a:normAutofit/>
          </a:bodyPr>
          <a:lstStyle/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Problem </a:t>
            </a:r>
            <a:r>
              <a:rPr lang="en-US" sz="2000" b="1" dirty="0">
                <a:latin typeface="+mj-lt"/>
                <a:cs typeface="Arial" pitchFamily="34" charset="0"/>
              </a:rPr>
              <a:t>6</a:t>
            </a:r>
            <a:r>
              <a:rPr sz="2000" b="1" dirty="0" smtClean="0">
                <a:latin typeface="+mj-lt"/>
                <a:cs typeface="Arial" pitchFamily="34" charset="0"/>
              </a:rPr>
              <a:t>: </a:t>
            </a:r>
            <a:r>
              <a:rPr sz="2000" dirty="0" smtClean="0">
                <a:latin typeface="+mj-lt"/>
                <a:cs typeface="Arial" pitchFamily="34" charset="0"/>
              </a:rPr>
              <a:t>Write a query which will display the course type and the appropriate message as mentioned below.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80824"/>
              </p:ext>
            </p:extLst>
          </p:nvPr>
        </p:nvGraphicFramePr>
        <p:xfrm>
          <a:off x="2438400" y="2692113"/>
          <a:ext cx="3800216" cy="152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205"/>
                <a:gridCol w="229101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Course_Type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Message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CLR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‘Class Room’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EL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‘ELearning’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OF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‘Offline Reading’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82899" y="228864"/>
            <a:ext cx="8305804" cy="404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8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279400">
              <a:spcBef>
                <a:spcPts val="1200"/>
              </a:spcBef>
              <a:buNone/>
            </a:pPr>
            <a:r>
              <a:rPr lang="en-US" sz="2400" b="1" dirty="0" smtClean="0">
                <a:cs typeface="Arial" pitchFamily="34" charset="0"/>
              </a:rPr>
              <a:t>Solution </a:t>
            </a:r>
            <a:r>
              <a:rPr lang="en-US" sz="2400" b="1" dirty="0">
                <a:cs typeface="Arial" pitchFamily="34" charset="0"/>
              </a:rPr>
              <a:t>6</a:t>
            </a:r>
            <a:r>
              <a:rPr lang="en-US" sz="2400" b="1" dirty="0" smtClean="0">
                <a:cs typeface="Arial" pitchFamily="34" charset="0"/>
              </a:rPr>
              <a:t>: </a:t>
            </a:r>
          </a:p>
          <a:p>
            <a:pPr indent="-279400">
              <a:spcBef>
                <a:spcPts val="1200"/>
              </a:spcBef>
              <a:buNone/>
            </a:pPr>
            <a:endParaRPr lang="en-US" sz="2400" b="1" dirty="0">
              <a:cs typeface="Arial" pitchFamily="34" charset="0"/>
            </a:endParaRP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b="1" dirty="0" smtClean="0">
                <a:solidFill>
                  <a:srgbClr val="BC8F00"/>
                </a:solidFill>
              </a:rPr>
              <a:t>COURSE_TYPE, </a:t>
            </a:r>
            <a:r>
              <a:rPr lang="en-US" b="1" dirty="0">
                <a:solidFill>
                  <a:srgbClr val="BC8F00"/>
                </a:solidFill>
              </a:rPr>
              <a:t>CASE COURSE_TYPE 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WHEN </a:t>
            </a:r>
            <a:r>
              <a:rPr lang="en-US" b="1" dirty="0">
                <a:solidFill>
                  <a:srgbClr val="BC8F00"/>
                </a:solidFill>
              </a:rPr>
              <a:t>'CLR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' THEN  </a:t>
            </a:r>
            <a:r>
              <a:rPr lang="en-US" b="1" dirty="0">
                <a:solidFill>
                  <a:srgbClr val="BC8F00"/>
                </a:solidFill>
              </a:rPr>
              <a:t>'</a:t>
            </a:r>
            <a:r>
              <a:rPr lang="en-US" b="1" dirty="0" err="1">
                <a:solidFill>
                  <a:srgbClr val="BC8F00"/>
                </a:solidFill>
              </a:rPr>
              <a:t>lCLASS</a:t>
            </a:r>
            <a:r>
              <a:rPr lang="en-US" b="1" dirty="0">
                <a:solidFill>
                  <a:srgbClr val="BC8F00"/>
                </a:solidFill>
              </a:rPr>
              <a:t> ROOM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‘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WHEN </a:t>
            </a:r>
            <a:r>
              <a:rPr lang="en-US" b="1" dirty="0">
                <a:solidFill>
                  <a:srgbClr val="BC8F00"/>
                </a:solidFill>
              </a:rPr>
              <a:t>'EL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' THEN </a:t>
            </a:r>
            <a:r>
              <a:rPr lang="en-US" b="1" dirty="0">
                <a:solidFill>
                  <a:srgbClr val="BC8F00"/>
                </a:solidFill>
              </a:rPr>
              <a:t>'ELEARNING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‘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WHEN </a:t>
            </a:r>
            <a:r>
              <a:rPr lang="en-US" b="1" dirty="0">
                <a:solidFill>
                  <a:srgbClr val="BC8F00"/>
                </a:solidFill>
              </a:rPr>
              <a:t>'OF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' THEN </a:t>
            </a:r>
            <a:r>
              <a:rPr lang="en-US" b="1" dirty="0">
                <a:solidFill>
                  <a:srgbClr val="BC8F00"/>
                </a:solidFill>
              </a:rPr>
              <a:t>'OFFLINE READING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' 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END </a:t>
            </a:r>
            <a:r>
              <a:rPr lang="en-US" b="1" dirty="0">
                <a:solidFill>
                  <a:srgbClr val="BC8F00"/>
                </a:solidFill>
              </a:rPr>
              <a:t>RESULT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b="1" dirty="0">
                <a:solidFill>
                  <a:srgbClr val="BC8F00"/>
                </a:solidFill>
              </a:rPr>
              <a:t>COURSE_INFO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35" y="223187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Activity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Now that we are well versed with commands, let’s test our understanding using a short case study.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/>
          </a:p>
          <a:p>
            <a:endParaRPr lang="en-US" sz="2000" dirty="0" smtClean="0"/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534400" y="640766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457200" y="6242050"/>
            <a:ext cx="8686800" cy="60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36551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4881969"/>
          </a:xfrm>
        </p:spPr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400" b="1" dirty="0" smtClean="0">
                <a:latin typeface="+mj-lt"/>
                <a:cs typeface="Arial" pitchFamily="34" charset="0"/>
              </a:rPr>
              <a:t>Pre-requisite : </a:t>
            </a:r>
            <a:r>
              <a:rPr sz="2400" dirty="0" smtClean="0">
                <a:latin typeface="+mj-lt"/>
                <a:cs typeface="Arial" pitchFamily="34" charset="0"/>
              </a:rPr>
              <a:t>Use the  </a:t>
            </a:r>
            <a:r>
              <a:rPr sz="2400" dirty="0" err="1" smtClean="0">
                <a:latin typeface="+mj-lt"/>
                <a:cs typeface="Arial" pitchFamily="34" charset="0"/>
              </a:rPr>
              <a:t>Course_Info</a:t>
            </a:r>
            <a:r>
              <a:rPr sz="24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sz="2400" dirty="0" smtClean="0">
                <a:latin typeface="+mj-lt"/>
                <a:cs typeface="Arial" pitchFamily="34" charset="0"/>
              </a:rPr>
              <a:t> and </a:t>
            </a:r>
            <a:r>
              <a:rPr sz="2400" dirty="0" err="1" smtClean="0">
                <a:latin typeface="+mj-lt"/>
                <a:cs typeface="Arial" pitchFamily="34" charset="0"/>
              </a:rPr>
              <a:t>Course_Fees</a:t>
            </a:r>
            <a:r>
              <a:rPr sz="2400" dirty="0" smtClean="0">
                <a:latin typeface="+mj-lt"/>
                <a:cs typeface="Arial" pitchFamily="34" charset="0"/>
              </a:rPr>
              <a:t>  table.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j-lt"/>
                <a:cs typeface="Arial" pitchFamily="34" charset="0"/>
              </a:rPr>
              <a:t>Insert 2 records in </a:t>
            </a:r>
            <a:r>
              <a:rPr sz="2200" dirty="0" err="1" smtClean="0">
                <a:latin typeface="+mj-lt"/>
                <a:cs typeface="Arial" pitchFamily="34" charset="0"/>
              </a:rPr>
              <a:t>course_fees</a:t>
            </a:r>
            <a:r>
              <a:rPr sz="2200" dirty="0" smtClean="0">
                <a:latin typeface="+mj-lt"/>
                <a:cs typeface="Arial" pitchFamily="34" charset="0"/>
              </a:rPr>
              <a:t>   </a:t>
            </a:r>
            <a:r>
              <a:rPr lang="en-US" sz="2200" dirty="0" smtClean="0">
                <a:latin typeface="+mj-lt"/>
                <a:cs typeface="Arial" pitchFamily="34" charset="0"/>
              </a:rPr>
              <a:t>table with base fees as null.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j-lt"/>
                <a:cs typeface="Arial" pitchFamily="34" charset="0"/>
              </a:rPr>
              <a:t>Insert 2 records in </a:t>
            </a:r>
            <a:r>
              <a:rPr lang="en-US" sz="2200" dirty="0" err="1" smtClean="0">
                <a:latin typeface="+mj-lt"/>
                <a:cs typeface="Arial" pitchFamily="34" charset="0"/>
              </a:rPr>
              <a:t>course_fees</a:t>
            </a:r>
            <a:r>
              <a:rPr lang="en-US" sz="2200" dirty="0" smtClean="0">
                <a:latin typeface="+mj-lt"/>
                <a:cs typeface="Arial" pitchFamily="34" charset="0"/>
              </a:rPr>
              <a:t> </a:t>
            </a:r>
            <a:r>
              <a:rPr sz="2200" dirty="0" smtClean="0">
                <a:latin typeface="+mj-lt"/>
                <a:cs typeface="Arial" pitchFamily="34" charset="0"/>
              </a:rPr>
              <a:t>  table </a:t>
            </a:r>
            <a:r>
              <a:rPr lang="en-US" sz="2200" dirty="0" smtClean="0">
                <a:latin typeface="+mj-lt"/>
                <a:cs typeface="Arial" pitchFamily="34" charset="0"/>
              </a:rPr>
              <a:t>with base fees as 300 and 175.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latin typeface="+mj-lt"/>
              <a:cs typeface="Arial" pitchFamily="34" charset="0"/>
            </a:endParaRPr>
          </a:p>
          <a:p>
            <a:pPr marL="635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4881969"/>
          </a:xfrm>
        </p:spPr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+mj-lt"/>
                <a:cs typeface="Arial" pitchFamily="34" charset="0"/>
              </a:rPr>
              <a:t>Problem </a:t>
            </a:r>
            <a:r>
              <a:rPr lang="en-US" sz="2400" b="1" dirty="0">
                <a:latin typeface="+mj-lt"/>
                <a:cs typeface="Arial" pitchFamily="34" charset="0"/>
              </a:rPr>
              <a:t>1</a:t>
            </a:r>
            <a:r>
              <a:rPr lang="en-US" sz="2400" b="1" dirty="0" smtClean="0">
                <a:latin typeface="+mj-lt"/>
                <a:cs typeface="Arial" pitchFamily="34" charset="0"/>
              </a:rPr>
              <a:t>: 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en-US" sz="2400" dirty="0">
                <a:latin typeface="+mj-lt"/>
                <a:cs typeface="Arial" pitchFamily="34" charset="0"/>
              </a:rPr>
              <a:t>Display the minimum and maximum base fees of the courses. 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+mj-lt"/>
                <a:cs typeface="Arial" pitchFamily="34" charset="0"/>
              </a:rPr>
              <a:t>Problem 2</a:t>
            </a:r>
            <a:r>
              <a:rPr lang="en-US" sz="2400" b="1" dirty="0" smtClean="0">
                <a:latin typeface="+mj-lt"/>
                <a:cs typeface="Arial" pitchFamily="34" charset="0"/>
              </a:rPr>
              <a:t>: 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en-US" sz="2400" dirty="0">
                <a:latin typeface="+mj-lt"/>
                <a:cs typeface="Arial" pitchFamily="34" charset="0"/>
              </a:rPr>
              <a:t>Display the </a:t>
            </a:r>
            <a:r>
              <a:rPr lang="en-US" sz="2400" dirty="0" smtClean="0">
                <a:latin typeface="+mj-lt"/>
                <a:cs typeface="Arial" pitchFamily="34" charset="0"/>
              </a:rPr>
              <a:t>average infra fees </a:t>
            </a:r>
            <a:r>
              <a:rPr lang="en-US" sz="2400" dirty="0">
                <a:latin typeface="+mj-lt"/>
                <a:cs typeface="Arial" pitchFamily="34" charset="0"/>
              </a:rPr>
              <a:t>of the courses. 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latin typeface="+mj-lt"/>
              <a:cs typeface="Arial" pitchFamily="34" charset="0"/>
            </a:endParaRPr>
          </a:p>
          <a:p>
            <a:pPr marL="635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Solutions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b="1" dirty="0" smtClean="0">
                <a:latin typeface="+mj-lt"/>
                <a:cs typeface="Arial" pitchFamily="34" charset="0"/>
              </a:rPr>
              <a:t>Solution </a:t>
            </a:r>
            <a:r>
              <a:rPr lang="en-US" sz="2400" b="1" dirty="0">
                <a:latin typeface="+mj-lt"/>
                <a:cs typeface="Arial" pitchFamily="34" charset="0"/>
              </a:rPr>
              <a:t>1</a:t>
            </a:r>
            <a:r>
              <a:rPr lang="en-US" sz="2400" b="1" dirty="0" smtClean="0">
                <a:latin typeface="+mj-lt"/>
                <a:cs typeface="Arial" pitchFamily="34" charset="0"/>
              </a:rPr>
              <a:t>:</a:t>
            </a:r>
            <a:endParaRPr lang="en-US" sz="2400" b="1" dirty="0">
              <a:latin typeface="+mj-lt"/>
              <a:cs typeface="Arial" pitchFamily="34" charset="0"/>
            </a:endParaRP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SELECT</a:t>
            </a:r>
            <a:r>
              <a:rPr lang="en-US" sz="22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MIN</a:t>
            </a:r>
            <a:r>
              <a:rPr lang="en-US" sz="2200" b="1" dirty="0">
                <a:solidFill>
                  <a:srgbClr val="BC8F00"/>
                </a:solidFill>
                <a:latin typeface="+mj-lt"/>
              </a:rPr>
              <a:t>(BASE_FEES),MAX(BASE_FEES) 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	  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FROM</a:t>
            </a:r>
            <a:r>
              <a:rPr lang="en-US" sz="2200" dirty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BC8F00"/>
                </a:solidFill>
                <a:latin typeface="+mj-lt"/>
              </a:rPr>
              <a:t>COURSE_FEES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latin typeface="+mj-lt"/>
                <a:cs typeface="Arial" pitchFamily="34" charset="0"/>
              </a:rPr>
              <a:t>Solution 2</a:t>
            </a:r>
            <a:r>
              <a:rPr lang="en-US" sz="2400" b="1" dirty="0" smtClean="0">
                <a:latin typeface="+mj-lt"/>
                <a:cs typeface="Arial" pitchFamily="34" charset="0"/>
              </a:rPr>
              <a:t>: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SELECT</a:t>
            </a:r>
            <a:r>
              <a:rPr lang="en-US" sz="22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AVG</a:t>
            </a:r>
            <a:r>
              <a:rPr lang="en-US" sz="2200" b="1" dirty="0" smtClean="0">
                <a:solidFill>
                  <a:srgbClr val="BC8F00"/>
                </a:solidFill>
                <a:latin typeface="+mj-lt"/>
              </a:rPr>
              <a:t>(INFRA_FEES) 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	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FROM</a:t>
            </a:r>
            <a:r>
              <a:rPr lang="en-US" sz="22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BC8F00"/>
                </a:solidFill>
                <a:latin typeface="+mj-lt"/>
              </a:rPr>
              <a:t>course_fees</a:t>
            </a:r>
            <a:endParaRPr lang="en-US" sz="2200" b="1" dirty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47756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200" b="1" dirty="0" smtClean="0">
                <a:latin typeface="+mj-lt"/>
                <a:cs typeface="Arial" pitchFamily="34" charset="0"/>
              </a:rPr>
              <a:t>Pre-requisite: </a:t>
            </a:r>
            <a:r>
              <a:rPr sz="2200" dirty="0" smtClean="0">
                <a:latin typeface="+mj-lt"/>
                <a:cs typeface="Arial" pitchFamily="34" charset="0"/>
              </a:rPr>
              <a:t>We will use the </a:t>
            </a:r>
            <a:r>
              <a:rPr sz="2200" dirty="0" err="1" smtClean="0">
                <a:latin typeface="+mj-lt"/>
                <a:cs typeface="Arial" pitchFamily="34" charset="0"/>
              </a:rPr>
              <a:t>Course_Info</a:t>
            </a:r>
            <a:r>
              <a:rPr sz="2200" dirty="0" smtClean="0">
                <a:latin typeface="+mj-lt"/>
                <a:cs typeface="Arial" pitchFamily="34" charset="0"/>
              </a:rPr>
              <a:t> and </a:t>
            </a:r>
            <a:r>
              <a:rPr sz="2200" dirty="0" err="1" smtClean="0">
                <a:latin typeface="+mj-lt"/>
                <a:cs typeface="Arial" pitchFamily="34" charset="0"/>
              </a:rPr>
              <a:t>Course_Fees</a:t>
            </a:r>
            <a:r>
              <a:rPr sz="2200" dirty="0" smtClean="0">
                <a:latin typeface="+mj-lt"/>
                <a:cs typeface="Arial" pitchFamily="34" charset="0"/>
              </a:rPr>
              <a:t>   tables for doing this lend a hand. Add a new column </a:t>
            </a:r>
            <a:r>
              <a:rPr sz="2200" dirty="0" err="1" smtClean="0">
                <a:latin typeface="+mj-lt"/>
                <a:cs typeface="Arial" pitchFamily="34" charset="0"/>
              </a:rPr>
              <a:t>Infra_Fees</a:t>
            </a:r>
            <a:r>
              <a:rPr sz="2200" dirty="0" smtClean="0">
                <a:latin typeface="+mj-lt"/>
                <a:cs typeface="Arial" pitchFamily="34" charset="0"/>
              </a:rPr>
              <a:t> in </a:t>
            </a:r>
            <a:r>
              <a:rPr sz="2200" dirty="0" err="1" smtClean="0">
                <a:latin typeface="+mj-lt"/>
                <a:cs typeface="Arial" pitchFamily="34" charset="0"/>
              </a:rPr>
              <a:t>course_fees</a:t>
            </a:r>
            <a:r>
              <a:rPr sz="2200" dirty="0" smtClean="0">
                <a:latin typeface="+mj-lt"/>
                <a:cs typeface="Arial" pitchFamily="34" charset="0"/>
              </a:rPr>
              <a:t>  with type number(5,3). For all the records in update the </a:t>
            </a:r>
            <a:r>
              <a:rPr sz="2200" dirty="0" err="1" smtClean="0">
                <a:latin typeface="+mj-lt"/>
                <a:cs typeface="Arial" pitchFamily="34" charset="0"/>
              </a:rPr>
              <a:t>Infra_Fees</a:t>
            </a:r>
            <a:r>
              <a:rPr sz="2200" dirty="0" smtClean="0">
                <a:latin typeface="+mj-lt"/>
                <a:cs typeface="Arial" pitchFamily="34" charset="0"/>
              </a:rPr>
              <a:t>  with  some values say 45.751, 43.453 etc.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2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latin typeface="+mj-lt"/>
                <a:cs typeface="Arial" pitchFamily="34" charset="0"/>
              </a:rPr>
              <a:t>Hints: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>
                <a:latin typeface="+mj-lt"/>
                <a:cs typeface="Arial" pitchFamily="34" charset="0"/>
              </a:rPr>
              <a:t> Use joins wherever needed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2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2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05645" y="938048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cs typeface="Arial" pitchFamily="34" charset="0"/>
              </a:rPr>
              <a:t>Problem </a:t>
            </a:r>
            <a:r>
              <a:rPr lang="en-US" sz="2400" b="1" dirty="0" smtClean="0">
                <a:cs typeface="Arial" pitchFamily="34" charset="0"/>
              </a:rPr>
              <a:t>3 </a:t>
            </a:r>
            <a:r>
              <a:rPr lang="en-US" sz="2400" b="1" dirty="0">
                <a:cs typeface="Arial" pitchFamily="34" charset="0"/>
              </a:rPr>
              <a:t>:</a:t>
            </a:r>
            <a:r>
              <a:rPr lang="en-US" sz="2400" dirty="0">
                <a:cs typeface="Arial" pitchFamily="34" charset="0"/>
              </a:rPr>
              <a:t>Develop a query which will display the course name and the number of days between the current date and course start date in </a:t>
            </a:r>
            <a:r>
              <a:rPr lang="en-US" sz="2400" dirty="0" err="1">
                <a:cs typeface="Arial" pitchFamily="34" charset="0"/>
              </a:rPr>
              <a:t>Course_Info</a:t>
            </a:r>
            <a:r>
              <a:rPr lang="en-US" sz="2400" dirty="0">
                <a:cs typeface="Arial" pitchFamily="34" charset="0"/>
              </a:rPr>
              <a:t>   </a:t>
            </a:r>
            <a:r>
              <a:rPr lang="en-US" sz="2400" dirty="0" smtClean="0">
                <a:cs typeface="Arial" pitchFamily="34" charset="0"/>
              </a:rPr>
              <a:t>table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Develop a query which will concatenate the Course Name and Course Code in the following format and display all the courses in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course_info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table.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“&lt; Course Name&gt;&lt;Course Code&gt;”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899" y="228864"/>
            <a:ext cx="8305804" cy="404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920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400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5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:Develop a query calculate average of all the base fees, any records whose base fee is null needs to be considered as zero.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2899" y="228864"/>
            <a:ext cx="8305804" cy="404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3956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35" y="208195"/>
            <a:ext cx="8389665" cy="607259"/>
          </a:xfrm>
        </p:spPr>
        <p:txBody>
          <a:bodyPr/>
          <a:lstStyle/>
          <a:p>
            <a:r>
              <a:rPr lang="en-US" sz="1800" b="0" dirty="0" smtClean="0"/>
              <a:t>Solutions </a:t>
            </a:r>
            <a:endParaRPr lang="en-US" sz="1800" b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228600" y="838200"/>
            <a:ext cx="8382000" cy="5262969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cs typeface="Arial" pitchFamily="34" charset="0"/>
              </a:rPr>
              <a:t>Solution </a:t>
            </a:r>
            <a:r>
              <a:rPr lang="en-US" sz="2400" b="1" dirty="0">
                <a:cs typeface="Arial" pitchFamily="34" charset="0"/>
              </a:rPr>
              <a:t>3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>
                <a:cs typeface="Arial" pitchFamily="34" charset="0"/>
              </a:rPr>
              <a:t>: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COURSE_NAME</a:t>
            </a:r>
            <a:r>
              <a:rPr lang="en-US" sz="2000" b="1" dirty="0" smtClean="0">
                <a:solidFill>
                  <a:srgbClr val="BC8F00"/>
                </a:solidFill>
              </a:rPr>
              <a:t>,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TO_DAYS</a:t>
            </a:r>
            <a:r>
              <a:rPr lang="en-US" sz="2000" b="1" dirty="0" smtClean="0">
                <a:solidFill>
                  <a:srgbClr val="BC8F00"/>
                </a:solidFill>
              </a:rPr>
              <a:t>(</a:t>
            </a:r>
            <a:r>
              <a:rPr lang="en-US" sz="2000" b="1" dirty="0" err="1" smtClean="0">
                <a:solidFill>
                  <a:srgbClr val="BC8F00"/>
                </a:solidFill>
              </a:rPr>
              <a:t>current_date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–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TO_DAYS</a:t>
            </a:r>
            <a:r>
              <a:rPr lang="en-US" sz="2000" b="1" dirty="0" smtClean="0">
                <a:solidFill>
                  <a:srgbClr val="BC8F00"/>
                </a:solidFill>
              </a:rPr>
              <a:t>(</a:t>
            </a:r>
            <a:r>
              <a:rPr lang="en-US" sz="2000" b="1" dirty="0" err="1" smtClean="0">
                <a:solidFill>
                  <a:srgbClr val="BC8F00"/>
                </a:solidFill>
              </a:rPr>
              <a:t>course_start_date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 </a:t>
            </a:r>
            <a:endParaRPr lang="en-US" sz="2000" dirty="0" smtClean="0">
              <a:solidFill>
                <a:srgbClr val="00B050"/>
              </a:solidFill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cs typeface="Arial" pitchFamily="34" charset="0"/>
              </a:rPr>
              <a:t>Solution 4 :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CONCAT(</a:t>
            </a:r>
            <a:r>
              <a:rPr lang="en-US" sz="2000" b="1" dirty="0">
                <a:solidFill>
                  <a:srgbClr val="BC8F00"/>
                </a:solidFill>
              </a:rPr>
              <a:t>COURSE_NAME,COURSE_CODE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)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000" b="1" dirty="0">
                <a:solidFill>
                  <a:srgbClr val="BC8F00"/>
                </a:solidFill>
              </a:rPr>
              <a:t>COURSE_INFO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endParaRPr lang="en-US" sz="2000" b="1" dirty="0">
              <a:solidFill>
                <a:srgbClr val="BC8F00"/>
              </a:solidFill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cs typeface="Arial" pitchFamily="34" charset="0"/>
              </a:rPr>
              <a:t>Solution 5: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 AVG(IFNULL(</a:t>
            </a:r>
            <a:r>
              <a:rPr lang="en-US" sz="2000" b="1" dirty="0">
                <a:solidFill>
                  <a:srgbClr val="BC8F00"/>
                </a:solidFill>
              </a:rPr>
              <a:t>BASE_FEES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,0))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000" b="1" dirty="0">
                <a:solidFill>
                  <a:srgbClr val="BC8F00"/>
                </a:solidFill>
              </a:rPr>
              <a:t>COURSE_FEES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B050"/>
              </a:solidFill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3ED2ABD-921C-4DE3-ABBA-E4753F7DADA3}"/>
</file>

<file path=customXml/itemProps2.xml><?xml version="1.0" encoding="utf-8"?>
<ds:datastoreItem xmlns:ds="http://schemas.openxmlformats.org/officeDocument/2006/customXml" ds:itemID="{4587111D-7DFB-442C-9FE3-44380E208E2D}"/>
</file>

<file path=customXml/itemProps3.xml><?xml version="1.0" encoding="utf-8"?>
<ds:datastoreItem xmlns:ds="http://schemas.openxmlformats.org/officeDocument/2006/customXml" ds:itemID="{A7C481EB-8F30-4DBE-97E4-C47F16554C60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17698</TotalTime>
  <Words>517</Words>
  <Application>Microsoft Office PowerPoint</Application>
  <PresentationFormat>On-screen Show (4:3)</PresentationFormat>
  <Paragraphs>123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Broadway</vt:lpstr>
      <vt:lpstr>Calibri</vt:lpstr>
      <vt:lpstr>Verdana</vt:lpstr>
      <vt:lpstr>1_Academy LCD Compliant Template</vt:lpstr>
      <vt:lpstr>PowerPoint Presentation</vt:lpstr>
      <vt:lpstr>Activity</vt:lpstr>
      <vt:lpstr>Practice Check</vt:lpstr>
      <vt:lpstr>Practice Check</vt:lpstr>
      <vt:lpstr>Solutions</vt:lpstr>
      <vt:lpstr>Practice Check</vt:lpstr>
      <vt:lpstr>PowerPoint Presentation</vt:lpstr>
      <vt:lpstr>PowerPoint Presentation</vt:lpstr>
      <vt:lpstr>Solutions </vt:lpstr>
      <vt:lpstr>PowerPoint Presentation</vt:lpstr>
      <vt:lpstr>PowerPoint Presentation</vt:lpstr>
      <vt:lpstr>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ANSI_SQL_Functions</dc:title>
  <dc:creator>176361</dc:creator>
  <cp:lastModifiedBy>S Gavade, Sheetal (Cognizant)</cp:lastModifiedBy>
  <cp:revision>637</cp:revision>
  <dcterms:created xsi:type="dcterms:W3CDTF">2011-06-15T11:24:59Z</dcterms:created>
  <dcterms:modified xsi:type="dcterms:W3CDTF">2018-08-31T10:03:41Z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