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4"/>
  </p:sldMasterIdLst>
  <p:notesMasterIdLst>
    <p:notesMasterId r:id="rId35"/>
  </p:notesMasterIdLst>
  <p:handoutMasterIdLst>
    <p:handoutMasterId r:id="rId36"/>
  </p:handoutMasterIdLst>
  <p:sldIdLst>
    <p:sldId id="257" r:id="rId5"/>
    <p:sldId id="496" r:id="rId6"/>
    <p:sldId id="497" r:id="rId7"/>
    <p:sldId id="527" r:id="rId8"/>
    <p:sldId id="512" r:id="rId9"/>
    <p:sldId id="513" r:id="rId10"/>
    <p:sldId id="514" r:id="rId11"/>
    <p:sldId id="528" r:id="rId12"/>
    <p:sldId id="458" r:id="rId13"/>
    <p:sldId id="515" r:id="rId14"/>
    <p:sldId id="460" r:id="rId15"/>
    <p:sldId id="461" r:id="rId16"/>
    <p:sldId id="516" r:id="rId17"/>
    <p:sldId id="529" r:id="rId18"/>
    <p:sldId id="463" r:id="rId19"/>
    <p:sldId id="517" r:id="rId20"/>
    <p:sldId id="530" r:id="rId21"/>
    <p:sldId id="465" r:id="rId22"/>
    <p:sldId id="518" r:id="rId23"/>
    <p:sldId id="466" r:id="rId24"/>
    <p:sldId id="531" r:id="rId25"/>
    <p:sldId id="468" r:id="rId26"/>
    <p:sldId id="469" r:id="rId27"/>
    <p:sldId id="532" r:id="rId28"/>
    <p:sldId id="471" r:id="rId29"/>
    <p:sldId id="472" r:id="rId30"/>
    <p:sldId id="526" r:id="rId31"/>
    <p:sldId id="507" r:id="rId32"/>
    <p:sldId id="524" r:id="rId33"/>
    <p:sldId id="52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3">
          <p15:clr>
            <a:srgbClr val="A4A3A4"/>
          </p15:clr>
        </p15:guide>
        <p15:guide id="2" orient="horz" pos="3840">
          <p15:clr>
            <a:srgbClr val="A4A3A4"/>
          </p15:clr>
        </p15:guide>
        <p15:guide id="3" pos="144">
          <p15:clr>
            <a:srgbClr val="A4A3A4"/>
          </p15:clr>
        </p15:guide>
        <p15:guide id="4" pos="5616">
          <p15:clr>
            <a:srgbClr val="A4A3A4"/>
          </p15:clr>
        </p15:guide>
        <p15:guide id="5"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CB01"/>
    <a:srgbClr val="0C242A"/>
    <a:srgbClr val="879992"/>
    <a:srgbClr val="953735"/>
    <a:srgbClr val="008080"/>
    <a:srgbClr val="663300"/>
    <a:srgbClr val="320019"/>
    <a:srgbClr val="BC4744"/>
    <a:srgbClr val="CE7674"/>
    <a:srgbClr val="2D9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4434" autoAdjust="0"/>
  </p:normalViewPr>
  <p:slideViewPr>
    <p:cSldViewPr>
      <p:cViewPr varScale="1">
        <p:scale>
          <a:sx n="70" d="100"/>
          <a:sy n="70" d="100"/>
        </p:scale>
        <p:origin x="1380" y="84"/>
      </p:cViewPr>
      <p:guideLst>
        <p:guide orient="horz" pos="823"/>
        <p:guide orient="horz" pos="3840"/>
        <p:guide pos="144"/>
        <p:guide pos="5616"/>
        <p:guide pos="287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9/10/2018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185466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2052551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282746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335542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279149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13899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3776435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67001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See notes on the left of slide </a:t>
            </a:r>
            <a:endParaRPr lang="en-US" dirty="0"/>
          </a:p>
        </p:txBody>
      </p:sp>
    </p:spTree>
    <p:custDataLst>
      <p:tags r:id="rId1"/>
    </p:custDataLst>
    <p:extLst>
      <p:ext uri="{BB962C8B-B14F-4D97-AF65-F5344CB8AC3E}">
        <p14:creationId xmlns:p14="http://schemas.microsoft.com/office/powerpoint/2010/main" val="9818717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Recap or Review – use any color slide</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770449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Slide Title – Light Blue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33148462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smtClean="0"/>
              <a:t>Slide Title – White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9063968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Check on learning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12998184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Restate terminal objective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14807844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Ask learner-centered questions - any color slide </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extLst>
      <p:ext uri="{BB962C8B-B14F-4D97-AF65-F5344CB8AC3E}">
        <p14:creationId xmlns:p14="http://schemas.microsoft.com/office/powerpoint/2010/main" val="39855552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smtClean="0"/>
              <a:t>Thank you</a:t>
            </a:r>
            <a:endParaRPr lang="en-US"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p>
          <a:p>
            <a:pPr lvl="0"/>
            <a:r>
              <a:rPr lang="en-US" dirty="0" smtClean="0"/>
              <a:t>ID</a:t>
            </a:r>
            <a:br>
              <a:rPr lang="en-US" dirty="0" smtClean="0"/>
            </a:br>
            <a:r>
              <a:rPr lang="en-US" dirty="0" smtClean="0"/>
              <a:t>Email</a:t>
            </a:r>
          </a:p>
        </p:txBody>
      </p:sp>
    </p:spTree>
    <p:custDataLst>
      <p:tags r:id="rId1"/>
    </p:custDataLst>
    <p:extLst>
      <p:ext uri="{BB962C8B-B14F-4D97-AF65-F5344CB8AC3E}">
        <p14:creationId xmlns:p14="http://schemas.microsoft.com/office/powerpoint/2010/main" val="33344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White Background">
    <p:bg>
      <p:bgPr>
        <a:solidFill>
          <a:schemeClr val="bg1"/>
        </a:solid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30070782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37539587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extLst>
      <p:ext uri="{BB962C8B-B14F-4D97-AF65-F5344CB8AC3E}">
        <p14:creationId xmlns:p14="http://schemas.microsoft.com/office/powerpoint/2010/main" val="332326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smtClean="0"/>
              <a:t>Sub Topic Title</a:t>
            </a:r>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9796436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new">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5776057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6858000" cy="533400"/>
          </a:xfrm>
          <a:prstGeom prst="rect">
            <a:avLst/>
          </a:prstGeom>
        </p:spPr>
        <p:txBody>
          <a:bodyPr/>
          <a:lstStyle>
            <a:lvl1pPr>
              <a:defRPr sz="18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sz="half" idx="1"/>
          </p:nvPr>
        </p:nvSpPr>
        <p:spPr>
          <a:xfrm>
            <a:off x="2286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71600"/>
            <a:ext cx="4267200" cy="49434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fld id="{068D587B-6992-4B03-9EE1-58C2DD981ECA}" type="slidenum">
              <a:rPr lang="en-US" smtClean="0"/>
              <a:t>‹#›</a:t>
            </a:fld>
            <a:endParaRPr lang="en-US"/>
          </a:p>
        </p:txBody>
      </p:sp>
    </p:spTree>
    <p:extLst>
      <p:ext uri="{BB962C8B-B14F-4D97-AF65-F5344CB8AC3E}">
        <p14:creationId xmlns:p14="http://schemas.microsoft.com/office/powerpoint/2010/main" val="3715775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7" name="Picture 6" descr="picture.jpg"/>
          <p:cNvPicPr>
            <a:picLocks noChangeAspect="1"/>
          </p:cNvPicPr>
          <p:nvPr/>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6" name="Picture 5" descr="picture.jpg"/>
          <p:cNvPicPr>
            <a:picLocks noChangeAspect="1"/>
          </p:cNvPicPr>
          <p:nvPr/>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pic>
        <p:nvPicPr>
          <p:cNvPr id="9" name="Picture 8"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27042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a:prstGeom prst="rect">
            <a:avLst/>
          </a:prstGeo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smtClean="0"/>
              <a:t>Add text here. (Topic slide starts from here)</a:t>
            </a:r>
          </a:p>
          <a:p>
            <a:pPr lvl="1"/>
            <a:r>
              <a:rPr lang="en-US" dirty="0" smtClean="0"/>
              <a:t>You can add a picture, chart, or other content in the right column by clicking the appropriate button.</a:t>
            </a:r>
          </a:p>
          <a:p>
            <a:pPr lvl="2"/>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23938456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28600" y="1295400"/>
            <a:ext cx="8686800" cy="4781843"/>
          </a:xfrm>
          <a:prstGeom prst="rect">
            <a:avLst/>
          </a:prstGeom>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76201"/>
            <a:ext cx="7658100" cy="767862"/>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lgn="l">
              <a:defRPr/>
            </a:lvl1pPr>
          </a:lstStyle>
          <a:p>
            <a:r>
              <a:rPr lang="en-US" dirty="0" smtClean="0"/>
              <a:t>Click to edit Slide Title</a:t>
            </a:r>
            <a:endParaRPr lang="en-GB" dirty="0"/>
          </a:p>
        </p:txBody>
      </p:sp>
    </p:spTree>
    <p:extLst>
      <p:ext uri="{BB962C8B-B14F-4D97-AF65-F5344CB8AC3E}">
        <p14:creationId xmlns:p14="http://schemas.microsoft.com/office/powerpoint/2010/main" val="130003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smtClean="0"/>
              <a:t>Click to edit Master title style</a:t>
            </a:r>
            <a:endParaRPr lang="en-US" dirty="0"/>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63723792-2A9E-4443-B612-3D03527E11D4}" type="slidenum">
              <a:rPr lang="en-US" smtClean="0"/>
              <a:t>‹#›</a:t>
            </a:fld>
            <a:endParaRPr lang="en-US"/>
          </a:p>
        </p:txBody>
      </p:sp>
    </p:spTree>
    <p:extLst>
      <p:ext uri="{BB962C8B-B14F-4D97-AF65-F5344CB8AC3E}">
        <p14:creationId xmlns:p14="http://schemas.microsoft.com/office/powerpoint/2010/main" val="1598132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smtClean="0"/>
              <a:t>Click to edit Master title style</a:t>
            </a:r>
            <a:endParaRPr lang="en-US" dirty="0"/>
          </a:p>
        </p:txBody>
      </p:sp>
    </p:spTree>
    <p:custDataLst>
      <p:tags r:id="rId1"/>
    </p:custDataLst>
    <p:extLst>
      <p:ext uri="{BB962C8B-B14F-4D97-AF65-F5344CB8AC3E}">
        <p14:creationId xmlns:p14="http://schemas.microsoft.com/office/powerpoint/2010/main" val="1199400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Terminal Objective</a:t>
            </a:r>
            <a:endParaRPr lang="en-US" dirty="0"/>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smtClean="0"/>
              <a:t>Click to add text</a:t>
            </a:r>
            <a:endParaRPr lang="en-US" dirty="0"/>
          </a:p>
        </p:txBody>
      </p:sp>
    </p:spTree>
    <p:custDataLst>
      <p:tags r:id="rId1"/>
    </p:custDataLst>
    <p:extLst>
      <p:ext uri="{BB962C8B-B14F-4D97-AF65-F5344CB8AC3E}">
        <p14:creationId xmlns:p14="http://schemas.microsoft.com/office/powerpoint/2010/main" val="21668140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Need and/or Benefits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Tree>
    <p:custDataLst>
      <p:tags r:id="rId1"/>
    </p:custDataLst>
    <p:extLst>
      <p:ext uri="{BB962C8B-B14F-4D97-AF65-F5344CB8AC3E}">
        <p14:creationId xmlns:p14="http://schemas.microsoft.com/office/powerpoint/2010/main" val="2632193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smtClean="0"/>
              <a:t>Key Topics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smtClean="0"/>
              <a:t>Click to edit Master text styles</a:t>
            </a:r>
          </a:p>
        </p:txBody>
      </p:sp>
    </p:spTree>
    <p:custDataLst>
      <p:tags r:id="rId1"/>
    </p:custDataLst>
    <p:extLst>
      <p:ext uri="{BB962C8B-B14F-4D97-AF65-F5344CB8AC3E}">
        <p14:creationId xmlns:p14="http://schemas.microsoft.com/office/powerpoint/2010/main" val="37648228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29439604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smtClean="0"/>
              <a:t>Slide Title – Black Background</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7272158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smtClean="0"/>
              <a:t>Activity Slide -  dark blue – use only for activities</a:t>
            </a:r>
            <a:endParaRPr lang="en-US" dirty="0"/>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068D587B-6992-4B03-9EE1-58C2DD981ECA}" type="slidenum">
              <a:rPr lang="en-US" smtClean="0"/>
              <a:t>‹#›</a:t>
            </a:fld>
            <a:endParaRPr lang="en-US"/>
          </a:p>
        </p:txBody>
      </p:sp>
    </p:spTree>
    <p:custDataLst>
      <p:tags r:id="rId1"/>
    </p:custDataLst>
    <p:extLst>
      <p:ext uri="{BB962C8B-B14F-4D97-AF65-F5344CB8AC3E}">
        <p14:creationId xmlns:p14="http://schemas.microsoft.com/office/powerpoint/2010/main" val="21436778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7"/>
    </p:custDataLst>
    <p:extLst>
      <p:ext uri="{BB962C8B-B14F-4D97-AF65-F5344CB8AC3E}">
        <p14:creationId xmlns:p14="http://schemas.microsoft.com/office/powerpoint/2010/main" val="295459890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4" r:id="rId24"/>
    <p:sldLayoutId id="2147483788" r:id="rId25"/>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a:xfrm>
            <a:off x="205876" y="2743200"/>
            <a:ext cx="8284633" cy="584775"/>
          </a:xfrm>
        </p:spPr>
        <p:txBody>
          <a:bodyPr/>
          <a:lstStyle/>
          <a:p>
            <a:r>
              <a:rPr lang="en-US" dirty="0" smtClean="0"/>
              <a:t>ANSI SQL</a:t>
            </a:r>
            <a:endParaRPr lang="en-US" dirty="0"/>
          </a:p>
        </p:txBody>
      </p:sp>
      <p:sp>
        <p:nvSpPr>
          <p:cNvPr id="7" name="Text Placeholder 6"/>
          <p:cNvSpPr>
            <a:spLocks noGrp="1"/>
          </p:cNvSpPr>
          <p:nvPr>
            <p:ph type="body" sz="quarter" idx="15"/>
          </p:nvPr>
        </p:nvSpPr>
        <p:spPr>
          <a:xfrm>
            <a:off x="407739" y="3657600"/>
            <a:ext cx="7880905" cy="446088"/>
          </a:xfrm>
        </p:spPr>
        <p:txBody>
          <a:bodyPr/>
          <a:lstStyle/>
          <a:p>
            <a:r>
              <a:rPr lang="en-US" dirty="0" smtClean="0"/>
              <a:t>Sub-queries – session 1</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What is a Sub-query?</a:t>
            </a:r>
          </a:p>
          <a:p>
            <a:pPr lvl="1">
              <a:buFont typeface="Calibri" pitchFamily="34" charset="0"/>
              <a:buChar char="—"/>
            </a:pPr>
            <a:r>
              <a:rPr lang="en-US" sz="2000" dirty="0" smtClean="0"/>
              <a:t>Is a query within a query. </a:t>
            </a:r>
          </a:p>
          <a:p>
            <a:pPr lvl="1">
              <a:buFont typeface="Calibri" pitchFamily="34" charset="0"/>
              <a:buChar char="—"/>
            </a:pPr>
            <a:r>
              <a:rPr lang="en-US" sz="2000" dirty="0" smtClean="0"/>
              <a:t>It is also called an inner query or a nested query.</a:t>
            </a:r>
          </a:p>
          <a:p>
            <a:endParaRPr lang="en-IN" sz="2000" dirty="0" smtClean="0"/>
          </a:p>
        </p:txBody>
      </p:sp>
      <p:sp>
        <p:nvSpPr>
          <p:cNvPr id="2" name="Title 1"/>
          <p:cNvSpPr>
            <a:spLocks noGrp="1"/>
          </p:cNvSpPr>
          <p:nvPr>
            <p:ph type="title"/>
          </p:nvPr>
        </p:nvSpPr>
        <p:spPr>
          <a:noFill/>
          <a:ln>
            <a:noFill/>
          </a:ln>
        </p:spPr>
        <p:txBody>
          <a:bodyPr anchor="ctr"/>
          <a:lstStyle/>
          <a:p>
            <a:r>
              <a:rPr lang="en-US" dirty="0" smtClean="0"/>
              <a:t>Sub-queries</a:t>
            </a:r>
            <a:endParaRPr lang="en-US"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10</a:t>
            </a:fld>
            <a:endParaRPr lang="en-US"/>
          </a:p>
        </p:txBody>
      </p:sp>
    </p:spTree>
    <p:extLst>
      <p:ext uri="{BB962C8B-B14F-4D97-AF65-F5344CB8AC3E}">
        <p14:creationId xmlns:p14="http://schemas.microsoft.com/office/powerpoint/2010/main" val="4014159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Advantages </a:t>
            </a:r>
            <a:r>
              <a:rPr lang="en-IN" sz="2000" dirty="0"/>
              <a:t>of </a:t>
            </a:r>
            <a:r>
              <a:rPr lang="en-IN" sz="2000" dirty="0" smtClean="0"/>
              <a:t>Sub-queries</a:t>
            </a:r>
            <a:r>
              <a:rPr lang="en-IN" sz="2000" dirty="0"/>
              <a:t>:</a:t>
            </a:r>
          </a:p>
          <a:p>
            <a:pPr marL="739775" lvl="1" indent="-274638">
              <a:lnSpc>
                <a:spcPct val="120000"/>
              </a:lnSpc>
              <a:spcBef>
                <a:spcPts val="0"/>
              </a:spcBef>
              <a:buFont typeface="Calibri" pitchFamily="34" charset="0"/>
              <a:buChar char="—"/>
            </a:pPr>
            <a:r>
              <a:rPr lang="en-US" sz="2000" dirty="0"/>
              <a:t>They allow queries that are </a:t>
            </a:r>
            <a:r>
              <a:rPr lang="en-US" sz="2000" dirty="0" smtClean="0"/>
              <a:t>structured.</a:t>
            </a:r>
          </a:p>
          <a:p>
            <a:pPr marL="1139825" lvl="2" indent="-274638">
              <a:lnSpc>
                <a:spcPct val="120000"/>
              </a:lnSpc>
              <a:spcBef>
                <a:spcPts val="0"/>
              </a:spcBef>
              <a:buFont typeface="Calibri" pitchFamily="34" charset="0"/>
              <a:buChar char="—"/>
            </a:pPr>
            <a:r>
              <a:rPr lang="en-US" sz="1600" dirty="0" smtClean="0"/>
              <a:t> </a:t>
            </a:r>
            <a:r>
              <a:rPr lang="en-US" sz="1800" dirty="0"/>
              <a:t>so that it is possible to isolate each part </a:t>
            </a:r>
            <a:r>
              <a:rPr lang="en-US" sz="1800" dirty="0" smtClean="0"/>
              <a:t>of a </a:t>
            </a:r>
            <a:r>
              <a:rPr lang="en-US" sz="1800" dirty="0"/>
              <a:t>statement. </a:t>
            </a:r>
            <a:endParaRPr lang="en-US" sz="1800" dirty="0" smtClean="0"/>
          </a:p>
          <a:p>
            <a:pPr marL="1139825" lvl="2" indent="-274638">
              <a:lnSpc>
                <a:spcPct val="120000"/>
              </a:lnSpc>
              <a:spcBef>
                <a:spcPts val="0"/>
              </a:spcBef>
              <a:buFont typeface="Calibri" pitchFamily="34" charset="0"/>
              <a:buChar char="—"/>
            </a:pPr>
            <a:endParaRPr lang="en-US" sz="1800" dirty="0"/>
          </a:p>
          <a:p>
            <a:pPr marL="739775" lvl="1" indent="-274638">
              <a:lnSpc>
                <a:spcPct val="120000"/>
              </a:lnSpc>
              <a:spcBef>
                <a:spcPts val="0"/>
              </a:spcBef>
              <a:buFont typeface="Calibri" pitchFamily="34" charset="0"/>
              <a:buChar char="—"/>
            </a:pPr>
            <a:r>
              <a:rPr lang="en-US" sz="2000" dirty="0" smtClean="0"/>
              <a:t>They </a:t>
            </a:r>
            <a:r>
              <a:rPr lang="en-US" sz="2000" dirty="0"/>
              <a:t>provide alternative ways to perform operations that would otherwise require complex joins and unions. </a:t>
            </a:r>
            <a:endParaRPr lang="en-US" sz="2000" dirty="0" smtClean="0"/>
          </a:p>
          <a:p>
            <a:pPr marL="739775" lvl="1" indent="-274638">
              <a:lnSpc>
                <a:spcPct val="120000"/>
              </a:lnSpc>
              <a:spcBef>
                <a:spcPts val="0"/>
              </a:spcBef>
              <a:buFont typeface="Calibri" pitchFamily="34" charset="0"/>
              <a:buChar char="—"/>
            </a:pPr>
            <a:endParaRPr lang="en-US" sz="2000" dirty="0"/>
          </a:p>
          <a:p>
            <a:pPr marL="739775" lvl="1" indent="-274638">
              <a:lnSpc>
                <a:spcPct val="120000"/>
              </a:lnSpc>
              <a:spcBef>
                <a:spcPts val="0"/>
              </a:spcBef>
              <a:buFont typeface="Calibri" pitchFamily="34" charset="0"/>
              <a:buChar char="—"/>
            </a:pPr>
            <a:r>
              <a:rPr lang="en-US" sz="2000" dirty="0" smtClean="0"/>
              <a:t>Sub-queries are more </a:t>
            </a:r>
            <a:r>
              <a:rPr lang="en-US" sz="2000" dirty="0"/>
              <a:t>readable than complex joins or unions. </a:t>
            </a:r>
            <a:endParaRPr lang="en-US" sz="2000" dirty="0" smtClean="0"/>
          </a:p>
          <a:p>
            <a:pPr marL="739775" lvl="1" indent="-274638">
              <a:lnSpc>
                <a:spcPct val="120000"/>
              </a:lnSpc>
              <a:spcBef>
                <a:spcPts val="0"/>
              </a:spcBef>
              <a:buFont typeface="Calibri" pitchFamily="34" charset="0"/>
              <a:buChar char="—"/>
            </a:pPr>
            <a:endParaRPr lang="en-US" sz="2000" dirty="0" smtClean="0"/>
          </a:p>
          <a:p>
            <a:pPr marL="739775" lvl="1" indent="-274638">
              <a:lnSpc>
                <a:spcPct val="120000"/>
              </a:lnSpc>
              <a:spcBef>
                <a:spcPts val="0"/>
              </a:spcBef>
              <a:buFont typeface="Calibri" pitchFamily="34" charset="0"/>
              <a:buChar char="—"/>
            </a:pPr>
            <a:r>
              <a:rPr lang="en-US" sz="2000" dirty="0" smtClean="0"/>
              <a:t>The </a:t>
            </a:r>
            <a:r>
              <a:rPr lang="en-US" sz="2000" dirty="0"/>
              <a:t>innovation of </a:t>
            </a:r>
            <a:r>
              <a:rPr lang="en-US" sz="2000" dirty="0" smtClean="0"/>
              <a:t>Sub-queries gave the </a:t>
            </a:r>
            <a:r>
              <a:rPr lang="en-US" sz="2000" dirty="0"/>
              <a:t>original idea of calling the early SQL “</a:t>
            </a:r>
            <a:r>
              <a:rPr lang="en-US" sz="2000" dirty="0" smtClean="0"/>
              <a:t>Structured </a:t>
            </a:r>
            <a:r>
              <a:rPr lang="en-US" sz="2000" dirty="0"/>
              <a:t>Query Language.” </a:t>
            </a:r>
          </a:p>
        </p:txBody>
      </p:sp>
      <p:sp>
        <p:nvSpPr>
          <p:cNvPr id="2" name="Title 1"/>
          <p:cNvSpPr>
            <a:spLocks noGrp="1"/>
          </p:cNvSpPr>
          <p:nvPr>
            <p:ph type="title"/>
          </p:nvPr>
        </p:nvSpPr>
        <p:spPr>
          <a:noFill/>
          <a:ln>
            <a:noFill/>
          </a:ln>
        </p:spPr>
        <p:txBody>
          <a:bodyPr anchor="ctr"/>
          <a:lstStyle/>
          <a:p>
            <a:r>
              <a:rPr lang="en-US" dirty="0" smtClean="0"/>
              <a:t>Sub-queries</a:t>
            </a:r>
            <a:endParaRPr lang="en-US"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11</a:t>
            </a:fld>
            <a:endParaRPr lang="en-US"/>
          </a:p>
        </p:txBody>
      </p:sp>
    </p:spTree>
    <p:extLst>
      <p:ext uri="{BB962C8B-B14F-4D97-AF65-F5344CB8AC3E}">
        <p14:creationId xmlns:p14="http://schemas.microsoft.com/office/powerpoint/2010/main" val="1014710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4876800"/>
          </a:xfrm>
        </p:spPr>
        <p:txBody>
          <a:bodyPr>
            <a:noAutofit/>
          </a:bodyPr>
          <a:lstStyle/>
          <a:p>
            <a:pPr lvl="1">
              <a:lnSpc>
                <a:spcPct val="120000"/>
              </a:lnSpc>
              <a:spcBef>
                <a:spcPts val="0"/>
              </a:spcBef>
              <a:buFont typeface="Arial" panose="020B0604020202020204" pitchFamily="34" charset="0"/>
              <a:buChar char="•"/>
            </a:pPr>
            <a:r>
              <a:rPr lang="en-US" sz="2000" dirty="0" smtClean="0"/>
              <a:t>Sub-queries </a:t>
            </a:r>
            <a:r>
              <a:rPr lang="en-US" sz="2000" dirty="0"/>
              <a:t>must be enclosed within parentheses</a:t>
            </a:r>
            <a:r>
              <a:rPr lang="en-US" sz="2000" dirty="0" smtClean="0"/>
              <a:t>.</a:t>
            </a:r>
          </a:p>
          <a:p>
            <a:pPr lvl="1">
              <a:lnSpc>
                <a:spcPct val="120000"/>
              </a:lnSpc>
              <a:spcBef>
                <a:spcPts val="0"/>
              </a:spcBef>
              <a:buFont typeface="Arial" panose="020B0604020202020204" pitchFamily="34" charset="0"/>
              <a:buChar char="•"/>
            </a:pPr>
            <a:endParaRPr lang="en-US" sz="2000" dirty="0"/>
          </a:p>
          <a:p>
            <a:pPr lvl="1">
              <a:lnSpc>
                <a:spcPct val="120000"/>
              </a:lnSpc>
              <a:spcBef>
                <a:spcPts val="0"/>
              </a:spcBef>
              <a:buFont typeface="Arial" panose="020B0604020202020204" pitchFamily="34" charset="0"/>
              <a:buChar char="•"/>
            </a:pPr>
            <a:r>
              <a:rPr lang="en-US" sz="2000" dirty="0"/>
              <a:t>A </a:t>
            </a:r>
            <a:r>
              <a:rPr lang="en-US" sz="2000" dirty="0" smtClean="0"/>
              <a:t>Sub-query </a:t>
            </a:r>
            <a:r>
              <a:rPr lang="en-US" sz="2000" dirty="0"/>
              <a:t>can have only one column in the SELECT clause, </a:t>
            </a:r>
            <a:endParaRPr lang="en-US" sz="2000" dirty="0" smtClean="0"/>
          </a:p>
          <a:p>
            <a:pPr lvl="2">
              <a:lnSpc>
                <a:spcPct val="120000"/>
              </a:lnSpc>
              <a:spcBef>
                <a:spcPts val="0"/>
              </a:spcBef>
              <a:buFont typeface="Arial" panose="020B0604020202020204" pitchFamily="34" charset="0"/>
              <a:buChar char="•"/>
            </a:pPr>
            <a:r>
              <a:rPr lang="en-US" sz="1800" dirty="0" smtClean="0"/>
              <a:t>unless </a:t>
            </a:r>
            <a:r>
              <a:rPr lang="en-US" sz="1800" dirty="0"/>
              <a:t>multiple columns are in the main query for the </a:t>
            </a:r>
            <a:r>
              <a:rPr lang="en-US" sz="1800" dirty="0" smtClean="0"/>
              <a:t>Sub-query </a:t>
            </a:r>
            <a:r>
              <a:rPr lang="en-US" sz="1800" dirty="0"/>
              <a:t>to compare its selected columns.</a:t>
            </a:r>
          </a:p>
          <a:p>
            <a:pPr lvl="1">
              <a:lnSpc>
                <a:spcPct val="120000"/>
              </a:lnSpc>
              <a:spcBef>
                <a:spcPts val="0"/>
              </a:spcBef>
              <a:buFont typeface="Arial" panose="020B0604020202020204" pitchFamily="34" charset="0"/>
              <a:buChar char="•"/>
            </a:pPr>
            <a:endParaRPr lang="en-US" sz="2000" dirty="0" smtClean="0"/>
          </a:p>
          <a:p>
            <a:pPr lvl="1">
              <a:lnSpc>
                <a:spcPct val="120000"/>
              </a:lnSpc>
              <a:spcBef>
                <a:spcPts val="0"/>
              </a:spcBef>
              <a:buFont typeface="Arial" panose="020B0604020202020204" pitchFamily="34" charset="0"/>
              <a:buChar char="•"/>
            </a:pPr>
            <a:r>
              <a:rPr lang="en-US" sz="2000" dirty="0" smtClean="0"/>
              <a:t>An </a:t>
            </a:r>
            <a:r>
              <a:rPr lang="en-US" sz="2000" dirty="0"/>
              <a:t>ORDER BY cannot be used in a </a:t>
            </a:r>
            <a:r>
              <a:rPr lang="en-US" sz="2000" dirty="0" smtClean="0"/>
              <a:t>Sub-query, </a:t>
            </a:r>
            <a:r>
              <a:rPr lang="en-US" sz="2000" dirty="0"/>
              <a:t>although the main query can use an ORDER BY. </a:t>
            </a:r>
            <a:endParaRPr lang="en-US" sz="2000" dirty="0" smtClean="0"/>
          </a:p>
        </p:txBody>
      </p:sp>
      <p:sp>
        <p:nvSpPr>
          <p:cNvPr id="2" name="Title 1"/>
          <p:cNvSpPr>
            <a:spLocks noGrp="1"/>
          </p:cNvSpPr>
          <p:nvPr>
            <p:ph type="title"/>
          </p:nvPr>
        </p:nvSpPr>
        <p:spPr>
          <a:noFill/>
          <a:ln>
            <a:noFill/>
          </a:ln>
        </p:spPr>
        <p:txBody>
          <a:bodyPr anchor="ctr"/>
          <a:lstStyle/>
          <a:p>
            <a:r>
              <a:rPr lang="en-US" dirty="0" smtClean="0"/>
              <a:t>Sub-query </a:t>
            </a:r>
            <a:r>
              <a:rPr lang="en-US" dirty="0"/>
              <a:t>Rules</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12</a:t>
            </a:fld>
            <a:endParaRPr lang="en-US"/>
          </a:p>
        </p:txBody>
      </p:sp>
    </p:spTree>
    <p:extLst>
      <p:ext uri="{BB962C8B-B14F-4D97-AF65-F5344CB8AC3E}">
        <p14:creationId xmlns:p14="http://schemas.microsoft.com/office/powerpoint/2010/main" val="3231565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4876800"/>
          </a:xfrm>
        </p:spPr>
        <p:txBody>
          <a:bodyPr>
            <a:noAutofit/>
          </a:bodyPr>
          <a:lstStyle/>
          <a:p>
            <a:pPr lvl="1">
              <a:lnSpc>
                <a:spcPct val="120000"/>
              </a:lnSpc>
              <a:spcBef>
                <a:spcPts val="0"/>
              </a:spcBef>
              <a:buFont typeface="Arial" panose="020B0604020202020204" pitchFamily="34" charset="0"/>
              <a:buChar char="•"/>
            </a:pPr>
            <a:r>
              <a:rPr lang="en-US" sz="2000" dirty="0" smtClean="0"/>
              <a:t>The </a:t>
            </a:r>
            <a:r>
              <a:rPr lang="en-US" sz="2000" dirty="0"/>
              <a:t>GROUP BY can be used to perform the same function as the ORDER BY </a:t>
            </a:r>
            <a:r>
              <a:rPr lang="en-US" sz="2000" dirty="0" smtClean="0"/>
              <a:t>in a Sub-query.</a:t>
            </a:r>
          </a:p>
          <a:p>
            <a:pPr lvl="1">
              <a:lnSpc>
                <a:spcPct val="120000"/>
              </a:lnSpc>
              <a:spcBef>
                <a:spcPts val="0"/>
              </a:spcBef>
              <a:buFont typeface="Arial" panose="020B0604020202020204" pitchFamily="34" charset="0"/>
              <a:buChar char="•"/>
            </a:pPr>
            <a:endParaRPr lang="en-US" sz="2000" dirty="0"/>
          </a:p>
          <a:p>
            <a:pPr lvl="1">
              <a:lnSpc>
                <a:spcPct val="120000"/>
              </a:lnSpc>
              <a:spcBef>
                <a:spcPts val="0"/>
              </a:spcBef>
              <a:buFont typeface="Arial" panose="020B0604020202020204" pitchFamily="34" charset="0"/>
              <a:buChar char="•"/>
            </a:pPr>
            <a:r>
              <a:rPr lang="en-US" sz="2000" dirty="0" smtClean="0"/>
              <a:t>A Sub-query </a:t>
            </a:r>
            <a:r>
              <a:rPr lang="en-US" sz="2000" dirty="0"/>
              <a:t>cannot be immediately enclosed in a set function.</a:t>
            </a:r>
          </a:p>
          <a:p>
            <a:pPr lvl="1">
              <a:lnSpc>
                <a:spcPct val="120000"/>
              </a:lnSpc>
              <a:spcBef>
                <a:spcPts val="0"/>
              </a:spcBef>
              <a:buFont typeface="Arial" panose="020B0604020202020204" pitchFamily="34" charset="0"/>
              <a:buChar char="•"/>
            </a:pPr>
            <a:endParaRPr lang="en-US" sz="2000" dirty="0" smtClean="0"/>
          </a:p>
          <a:p>
            <a:pPr lvl="1">
              <a:lnSpc>
                <a:spcPct val="120000"/>
              </a:lnSpc>
              <a:spcBef>
                <a:spcPts val="0"/>
              </a:spcBef>
              <a:buFont typeface="Arial" panose="020B0604020202020204" pitchFamily="34" charset="0"/>
              <a:buChar char="•"/>
            </a:pPr>
            <a:r>
              <a:rPr lang="en-US" sz="2000" dirty="0" smtClean="0"/>
              <a:t>BETWEEN </a:t>
            </a:r>
            <a:r>
              <a:rPr lang="en-US" sz="2000" dirty="0"/>
              <a:t>operator cannot be used with a </a:t>
            </a:r>
            <a:r>
              <a:rPr lang="en-US" sz="2000" dirty="0" smtClean="0"/>
              <a:t>Sub-query; </a:t>
            </a:r>
          </a:p>
          <a:p>
            <a:pPr lvl="2">
              <a:lnSpc>
                <a:spcPct val="120000"/>
              </a:lnSpc>
              <a:spcBef>
                <a:spcPts val="0"/>
              </a:spcBef>
              <a:buFont typeface="Arial" panose="020B0604020202020204" pitchFamily="34" charset="0"/>
              <a:buChar char="•"/>
            </a:pPr>
            <a:r>
              <a:rPr lang="en-US" sz="1800" dirty="0" smtClean="0"/>
              <a:t>however, </a:t>
            </a:r>
            <a:r>
              <a:rPr lang="en-US" sz="1800" dirty="0"/>
              <a:t>BETWEEN can be used within the </a:t>
            </a:r>
            <a:r>
              <a:rPr lang="en-US" sz="1800" dirty="0" smtClean="0"/>
              <a:t>Sub-query.</a:t>
            </a:r>
            <a:endParaRPr lang="en-US" sz="1800" dirty="0"/>
          </a:p>
        </p:txBody>
      </p:sp>
      <p:sp>
        <p:nvSpPr>
          <p:cNvPr id="2" name="Title 1"/>
          <p:cNvSpPr>
            <a:spLocks noGrp="1"/>
          </p:cNvSpPr>
          <p:nvPr>
            <p:ph type="title"/>
          </p:nvPr>
        </p:nvSpPr>
        <p:spPr>
          <a:noFill/>
          <a:ln>
            <a:noFill/>
          </a:ln>
        </p:spPr>
        <p:txBody>
          <a:bodyPr anchor="ctr"/>
          <a:lstStyle/>
          <a:p>
            <a:r>
              <a:rPr lang="en-US" dirty="0" smtClean="0"/>
              <a:t>Sub-query </a:t>
            </a:r>
            <a:r>
              <a:rPr lang="en-US" dirty="0"/>
              <a:t>Rules</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13</a:t>
            </a:fld>
            <a:endParaRPr lang="en-US"/>
          </a:p>
        </p:txBody>
      </p:sp>
    </p:spTree>
    <p:extLst>
      <p:ext uri="{BB962C8B-B14F-4D97-AF65-F5344CB8AC3E}">
        <p14:creationId xmlns:p14="http://schemas.microsoft.com/office/powerpoint/2010/main" val="1818046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SELECT</a:t>
            </a:r>
            <a:endParaRPr lang="en-US" dirty="0"/>
          </a:p>
        </p:txBody>
      </p:sp>
    </p:spTree>
    <p:extLst>
      <p:ext uri="{BB962C8B-B14F-4D97-AF65-F5344CB8AC3E}">
        <p14:creationId xmlns:p14="http://schemas.microsoft.com/office/powerpoint/2010/main" val="343572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25526"/>
            <a:ext cx="8229600" cy="4906963"/>
          </a:xfrm>
        </p:spPr>
        <p:txBody>
          <a:bodyPr>
            <a:noAutofit/>
          </a:bodyPr>
          <a:lstStyle/>
          <a:p>
            <a:pPr marL="0" lvl="1" indent="0">
              <a:lnSpc>
                <a:spcPct val="120000"/>
              </a:lnSpc>
              <a:spcBef>
                <a:spcPts val="0"/>
              </a:spcBef>
              <a:buNone/>
            </a:pPr>
            <a:r>
              <a:rPr lang="en-US" sz="2000" dirty="0" smtClean="0"/>
              <a:t>Sub-queries </a:t>
            </a:r>
            <a:r>
              <a:rPr lang="en-US" sz="2000" dirty="0"/>
              <a:t>are most frequently used with the SELECT statement</a:t>
            </a:r>
            <a:r>
              <a:rPr lang="en-US" sz="2000" dirty="0" smtClean="0"/>
              <a:t>.</a:t>
            </a:r>
          </a:p>
          <a:p>
            <a:pPr marL="0" indent="0">
              <a:lnSpc>
                <a:spcPct val="120000"/>
              </a:lnSpc>
              <a:spcBef>
                <a:spcPts val="0"/>
              </a:spcBef>
              <a:buNone/>
            </a:pPr>
            <a:endParaRPr lang="en-US" sz="2000" dirty="0" smtClean="0">
              <a:solidFill>
                <a:srgbClr val="3BCB01"/>
              </a:solidFill>
            </a:endParaRPr>
          </a:p>
          <a:p>
            <a:pPr marL="0" indent="0">
              <a:lnSpc>
                <a:spcPct val="120000"/>
              </a:lnSpc>
              <a:spcBef>
                <a:spcPts val="0"/>
              </a:spcBef>
              <a:buNone/>
            </a:pPr>
            <a:r>
              <a:rPr lang="en-US" sz="2000" dirty="0" smtClean="0">
                <a:solidFill>
                  <a:srgbClr val="3BCB01"/>
                </a:solidFill>
              </a:rPr>
              <a:t>Syntax</a:t>
            </a:r>
            <a:endParaRPr lang="en-US" sz="2000" dirty="0">
              <a:solidFill>
                <a:srgbClr val="3BCB01"/>
              </a:solidFill>
            </a:endParaRPr>
          </a:p>
          <a:p>
            <a:pPr marL="400050" lvl="1" indent="0">
              <a:buNone/>
            </a:pPr>
            <a:r>
              <a:rPr lang="en-IN" sz="2000" b="1" dirty="0" smtClean="0">
                <a:solidFill>
                  <a:srgbClr val="0070C0"/>
                </a:solidFill>
              </a:rPr>
              <a:t>		SELECT</a:t>
            </a:r>
            <a:r>
              <a:rPr lang="en-IN" sz="2000" dirty="0" smtClean="0">
                <a:latin typeface="Courier New" pitchFamily="49" charset="0"/>
                <a:cs typeface="Courier New" pitchFamily="49" charset="0"/>
              </a:rPr>
              <a:t> </a:t>
            </a:r>
            <a:r>
              <a:rPr lang="en-IN" sz="2000" b="1" dirty="0" err="1">
                <a:solidFill>
                  <a:srgbClr val="BC8F00"/>
                </a:solidFill>
              </a:rPr>
              <a:t>column_name</a:t>
            </a:r>
            <a:r>
              <a:rPr lang="en-IN" sz="2000" b="1" dirty="0">
                <a:solidFill>
                  <a:srgbClr val="BC8F00"/>
                </a:solidFill>
              </a:rPr>
              <a:t> [,</a:t>
            </a:r>
            <a:r>
              <a:rPr lang="en-IN" sz="2000" b="1" dirty="0" err="1">
                <a:solidFill>
                  <a:srgbClr val="BC8F00"/>
                </a:solidFill>
              </a:rPr>
              <a:t>column_name</a:t>
            </a:r>
            <a:r>
              <a:rPr lang="en-IN" sz="2000" b="1" dirty="0">
                <a:solidFill>
                  <a:srgbClr val="BC8F00"/>
                </a:solidFill>
              </a:rPr>
              <a:t>]</a:t>
            </a:r>
          </a:p>
          <a:p>
            <a:pPr marL="400050" lvl="1" indent="0">
              <a:buNone/>
            </a:pPr>
            <a:r>
              <a:rPr lang="en-IN" sz="2000" b="1" dirty="0" smtClean="0">
                <a:solidFill>
                  <a:srgbClr val="0070C0"/>
                </a:solidFill>
              </a:rPr>
              <a:t>		FROM</a:t>
            </a:r>
            <a:r>
              <a:rPr lang="en-IN" sz="2000" b="1" dirty="0" smtClean="0">
                <a:solidFill>
                  <a:srgbClr val="BC8F00"/>
                </a:solidFill>
              </a:rPr>
              <a:t> </a:t>
            </a:r>
            <a:r>
              <a:rPr lang="en-IN" sz="2000" b="1" dirty="0">
                <a:solidFill>
                  <a:srgbClr val="BC8F00"/>
                </a:solidFill>
              </a:rPr>
              <a:t>table1 [,table2]</a:t>
            </a:r>
          </a:p>
          <a:p>
            <a:pPr marL="400050" lvl="1" indent="0">
              <a:buNone/>
            </a:pPr>
            <a:r>
              <a:rPr lang="en-IN" sz="2000" b="1" dirty="0" smtClean="0">
                <a:solidFill>
                  <a:srgbClr val="0070C0"/>
                </a:solidFill>
              </a:rPr>
              <a:t>		WHERE</a:t>
            </a:r>
            <a:r>
              <a:rPr lang="en-IN" sz="2000" b="1" dirty="0" smtClean="0">
                <a:solidFill>
                  <a:srgbClr val="BC8F00"/>
                </a:solidFill>
              </a:rPr>
              <a:t> </a:t>
            </a:r>
            <a:r>
              <a:rPr lang="en-IN" sz="2000" b="1" dirty="0" err="1">
                <a:solidFill>
                  <a:srgbClr val="BC8F00"/>
                </a:solidFill>
              </a:rPr>
              <a:t>column_name</a:t>
            </a:r>
            <a:r>
              <a:rPr lang="en-IN" sz="2000" b="1" dirty="0">
                <a:solidFill>
                  <a:srgbClr val="BC8F00"/>
                </a:solidFill>
              </a:rPr>
              <a:t> </a:t>
            </a:r>
            <a:r>
              <a:rPr lang="en-IN" sz="2000" b="1" dirty="0" smtClean="0">
                <a:solidFill>
                  <a:srgbClr val="0070C0"/>
                </a:solidFill>
              </a:rPr>
              <a:t>OPERATOR</a:t>
            </a:r>
          </a:p>
          <a:p>
            <a:pPr marL="400050" lvl="1" indent="0">
              <a:buNone/>
            </a:pPr>
            <a:r>
              <a:rPr lang="en-IN" sz="2000" b="1" dirty="0">
                <a:solidFill>
                  <a:srgbClr val="0070C0"/>
                </a:solidFill>
              </a:rPr>
              <a:t>	</a:t>
            </a:r>
            <a:r>
              <a:rPr lang="en-IN" sz="2000" b="1" dirty="0" smtClean="0">
                <a:solidFill>
                  <a:srgbClr val="0070C0"/>
                </a:solidFill>
              </a:rPr>
              <a:t>	(SELECT</a:t>
            </a:r>
            <a:r>
              <a:rPr lang="en-IN" sz="2000" b="1" dirty="0" smtClean="0">
                <a:solidFill>
                  <a:srgbClr val="BC8F00"/>
                </a:solidFill>
              </a:rPr>
              <a:t> </a:t>
            </a:r>
            <a:r>
              <a:rPr lang="en-IN" sz="2000" b="1" dirty="0" err="1">
                <a:solidFill>
                  <a:srgbClr val="BC8F00"/>
                </a:solidFill>
              </a:rPr>
              <a:t>column_name</a:t>
            </a:r>
            <a:r>
              <a:rPr lang="en-IN" sz="2000" b="1" dirty="0">
                <a:solidFill>
                  <a:srgbClr val="BC8F00"/>
                </a:solidFill>
              </a:rPr>
              <a:t> [,</a:t>
            </a:r>
            <a:r>
              <a:rPr lang="en-IN" sz="2000" b="1" dirty="0" err="1" smtClean="0">
                <a:solidFill>
                  <a:srgbClr val="BC8F00"/>
                </a:solidFill>
              </a:rPr>
              <a:t>column_name</a:t>
            </a:r>
            <a:r>
              <a:rPr lang="en-IN" sz="2000" b="1" dirty="0" smtClean="0">
                <a:solidFill>
                  <a:srgbClr val="BC8F00"/>
                </a:solidFill>
              </a:rPr>
              <a:t>]</a:t>
            </a:r>
          </a:p>
          <a:p>
            <a:pPr marL="400050" lvl="1" indent="0">
              <a:buNone/>
            </a:pPr>
            <a:r>
              <a:rPr lang="en-IN" sz="2000" b="1" dirty="0">
                <a:solidFill>
                  <a:srgbClr val="BC8F00"/>
                </a:solidFill>
              </a:rPr>
              <a:t>	</a:t>
            </a:r>
            <a:r>
              <a:rPr lang="en-IN" sz="2000" b="1" dirty="0" smtClean="0">
                <a:solidFill>
                  <a:srgbClr val="BC8F00"/>
                </a:solidFill>
              </a:rPr>
              <a:t>	</a:t>
            </a:r>
            <a:r>
              <a:rPr lang="en-IN" sz="2000" b="1" dirty="0" smtClean="0">
                <a:solidFill>
                  <a:srgbClr val="0070C0"/>
                </a:solidFill>
              </a:rPr>
              <a:t>FROM</a:t>
            </a:r>
            <a:r>
              <a:rPr lang="en-IN" sz="2000" b="1" dirty="0" smtClean="0">
                <a:solidFill>
                  <a:srgbClr val="BC8F00"/>
                </a:solidFill>
              </a:rPr>
              <a:t> </a:t>
            </a:r>
            <a:r>
              <a:rPr lang="en-IN" sz="2000" b="1" dirty="0">
                <a:solidFill>
                  <a:srgbClr val="BC8F00"/>
                </a:solidFill>
              </a:rPr>
              <a:t>table1 [,</a:t>
            </a:r>
            <a:r>
              <a:rPr lang="en-IN" sz="2000" b="1" dirty="0" smtClean="0">
                <a:solidFill>
                  <a:srgbClr val="BC8F00"/>
                </a:solidFill>
              </a:rPr>
              <a:t>table2]</a:t>
            </a:r>
          </a:p>
          <a:p>
            <a:pPr marL="400050" lvl="1" indent="0">
              <a:buNone/>
            </a:pPr>
            <a:r>
              <a:rPr lang="en-IN" sz="2000" b="1" dirty="0">
                <a:solidFill>
                  <a:srgbClr val="BC8F00"/>
                </a:solidFill>
              </a:rPr>
              <a:t>	</a:t>
            </a:r>
            <a:r>
              <a:rPr lang="en-IN" sz="2000" b="1" dirty="0" smtClean="0">
                <a:solidFill>
                  <a:srgbClr val="BC8F00"/>
                </a:solidFill>
              </a:rPr>
              <a:t>	</a:t>
            </a:r>
            <a:r>
              <a:rPr lang="en-IN" sz="2000" b="1" dirty="0" smtClean="0">
                <a:solidFill>
                  <a:srgbClr val="0070C0"/>
                </a:solidFill>
              </a:rPr>
              <a:t>WHERE</a:t>
            </a:r>
            <a:r>
              <a:rPr lang="en-IN" sz="2000" b="1" dirty="0" smtClean="0">
                <a:solidFill>
                  <a:srgbClr val="BC8F00"/>
                </a:solidFill>
              </a:rPr>
              <a:t> </a:t>
            </a:r>
            <a:r>
              <a:rPr lang="en-IN" sz="2000" b="1" dirty="0" err="1">
                <a:solidFill>
                  <a:srgbClr val="BC8F00"/>
                </a:solidFill>
              </a:rPr>
              <a:t>row_condition</a:t>
            </a:r>
            <a:r>
              <a:rPr lang="en-IN" sz="2000" b="1" dirty="0">
                <a:solidFill>
                  <a:srgbClr val="BC8F00"/>
                </a:solidFill>
              </a:rPr>
              <a:t> </a:t>
            </a:r>
            <a:r>
              <a:rPr lang="en-IN" sz="2000" b="1" dirty="0" smtClean="0">
                <a:solidFill>
                  <a:srgbClr val="0070C0"/>
                </a:solidFill>
              </a:rPr>
              <a:t>);</a:t>
            </a:r>
            <a:endParaRPr lang="en-IN" sz="2000" b="1" dirty="0">
              <a:solidFill>
                <a:srgbClr val="0070C0"/>
              </a:solidFill>
            </a:endParaRPr>
          </a:p>
        </p:txBody>
      </p:sp>
      <p:sp>
        <p:nvSpPr>
          <p:cNvPr id="2" name="Title 1"/>
          <p:cNvSpPr>
            <a:spLocks noGrp="1"/>
          </p:cNvSpPr>
          <p:nvPr>
            <p:ph type="title"/>
          </p:nvPr>
        </p:nvSpPr>
        <p:spPr>
          <a:noFill/>
          <a:ln>
            <a:noFill/>
          </a:ln>
        </p:spPr>
        <p:txBody>
          <a:bodyPr anchor="ctr"/>
          <a:lstStyle/>
          <a:p>
            <a:r>
              <a:rPr lang="en-US" dirty="0" smtClean="0"/>
              <a:t>Sub-query: </a:t>
            </a:r>
            <a:r>
              <a:rPr lang="en-US" dirty="0"/>
              <a:t>SELECT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15</a:t>
            </a:fld>
            <a:endParaRPr lang="en-US"/>
          </a:p>
        </p:txBody>
      </p:sp>
    </p:spTree>
    <p:extLst>
      <p:ext uri="{BB962C8B-B14F-4D97-AF65-F5344CB8AC3E}">
        <p14:creationId xmlns:p14="http://schemas.microsoft.com/office/powerpoint/2010/main" val="2659037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25526"/>
            <a:ext cx="8229600" cy="4906963"/>
          </a:xfrm>
        </p:spPr>
        <p:txBody>
          <a:bodyPr>
            <a:noAutofit/>
          </a:bodyPr>
          <a:lstStyle/>
          <a:p>
            <a:pPr>
              <a:lnSpc>
                <a:spcPct val="120000"/>
              </a:lnSpc>
              <a:spcBef>
                <a:spcPts val="0"/>
              </a:spcBef>
            </a:pPr>
            <a:endParaRPr lang="en-US" sz="2000" dirty="0" smtClean="0"/>
          </a:p>
          <a:p>
            <a:pPr>
              <a:lnSpc>
                <a:spcPct val="120000"/>
              </a:lnSpc>
              <a:spcBef>
                <a:spcPts val="0"/>
              </a:spcBef>
            </a:pPr>
            <a:endParaRPr lang="en-US" sz="2000" dirty="0" smtClean="0"/>
          </a:p>
          <a:p>
            <a:pPr marL="0" indent="0">
              <a:lnSpc>
                <a:spcPct val="120000"/>
              </a:lnSpc>
              <a:spcBef>
                <a:spcPts val="0"/>
              </a:spcBef>
              <a:buNone/>
            </a:pPr>
            <a:r>
              <a:rPr lang="en-US" sz="2000" dirty="0" smtClean="0">
                <a:solidFill>
                  <a:srgbClr val="3BCB01"/>
                </a:solidFill>
              </a:rPr>
              <a:t>Example</a:t>
            </a:r>
            <a:endParaRPr lang="en-US" sz="2000" dirty="0" smtClean="0"/>
          </a:p>
          <a:p>
            <a:pPr marL="800100" lvl="2" indent="0">
              <a:lnSpc>
                <a:spcPct val="120000"/>
              </a:lnSpc>
              <a:spcBef>
                <a:spcPts val="0"/>
              </a:spcBef>
              <a:buNone/>
            </a:pPr>
            <a:r>
              <a:rPr lang="en-US" sz="2000" b="1" dirty="0">
                <a:solidFill>
                  <a:srgbClr val="0070C0"/>
                </a:solidFill>
              </a:rPr>
              <a:t>SELECT</a:t>
            </a:r>
            <a:r>
              <a:rPr lang="en-US" sz="2000" b="1" dirty="0">
                <a:solidFill>
                  <a:schemeClr val="accent6">
                    <a:lumMod val="75000"/>
                  </a:schemeClr>
                </a:solidFill>
                <a:latin typeface="Courier New" pitchFamily="49" charset="0"/>
                <a:cs typeface="Courier New" pitchFamily="49" charset="0"/>
              </a:rPr>
              <a:t> </a:t>
            </a:r>
            <a:r>
              <a:rPr lang="en-US" sz="2000" b="1" dirty="0" err="1">
                <a:solidFill>
                  <a:srgbClr val="BC8F00"/>
                </a:solidFill>
              </a:rPr>
              <a:t>customers.customername</a:t>
            </a:r>
            <a:r>
              <a:rPr lang="en-US" sz="2000" b="1" dirty="0">
                <a:solidFill>
                  <a:srgbClr val="BC8F00"/>
                </a:solidFill>
              </a:rPr>
              <a:t>, </a:t>
            </a:r>
            <a:r>
              <a:rPr lang="en-US" sz="2000" b="1" dirty="0" err="1">
                <a:solidFill>
                  <a:srgbClr val="BC8F00"/>
                </a:solidFill>
              </a:rPr>
              <a:t>customers.phone</a:t>
            </a:r>
            <a:r>
              <a:rPr lang="en-US" sz="2000" b="1" dirty="0">
                <a:solidFill>
                  <a:srgbClr val="BC8F00"/>
                </a:solidFill>
              </a:rPr>
              <a:t> </a:t>
            </a:r>
          </a:p>
          <a:p>
            <a:pPr marL="800100" lvl="2" indent="0">
              <a:lnSpc>
                <a:spcPct val="120000"/>
              </a:lnSpc>
              <a:spcBef>
                <a:spcPts val="0"/>
              </a:spcBef>
              <a:buNone/>
            </a:pPr>
            <a:r>
              <a:rPr lang="en-US" sz="2000" b="1" dirty="0">
                <a:solidFill>
                  <a:srgbClr val="0070C0"/>
                </a:solidFill>
              </a:rPr>
              <a:t>FROM</a:t>
            </a:r>
            <a:r>
              <a:rPr lang="en-US" sz="2000" b="1" dirty="0">
                <a:solidFill>
                  <a:srgbClr val="BC8F00"/>
                </a:solidFill>
              </a:rPr>
              <a:t> customers </a:t>
            </a:r>
          </a:p>
          <a:p>
            <a:pPr marL="800100" lvl="2" indent="0">
              <a:lnSpc>
                <a:spcPct val="120000"/>
              </a:lnSpc>
              <a:spcBef>
                <a:spcPts val="0"/>
              </a:spcBef>
              <a:buNone/>
            </a:pPr>
            <a:r>
              <a:rPr lang="en-US" sz="2000" b="1" dirty="0">
                <a:solidFill>
                  <a:srgbClr val="0070C0"/>
                </a:solidFill>
              </a:rPr>
              <a:t>WHERE</a:t>
            </a:r>
            <a:r>
              <a:rPr lang="en-US" sz="2000" b="1" dirty="0">
                <a:solidFill>
                  <a:srgbClr val="BC8F00"/>
                </a:solidFill>
              </a:rPr>
              <a:t> </a:t>
            </a:r>
            <a:r>
              <a:rPr lang="en-US" sz="2000" b="1" dirty="0" err="1">
                <a:solidFill>
                  <a:srgbClr val="BC8F00"/>
                </a:solidFill>
              </a:rPr>
              <a:t>customernumber</a:t>
            </a:r>
            <a:r>
              <a:rPr lang="en-US" sz="2000" b="1" dirty="0">
                <a:solidFill>
                  <a:srgbClr val="BC8F00"/>
                </a:solidFill>
              </a:rPr>
              <a:t> </a:t>
            </a:r>
            <a:r>
              <a:rPr lang="en-US" sz="2000" b="1" dirty="0">
                <a:solidFill>
                  <a:srgbClr val="0070C0"/>
                </a:solidFill>
              </a:rPr>
              <a:t>IN (SELECT </a:t>
            </a:r>
            <a:r>
              <a:rPr lang="en-US" sz="2000" b="1" dirty="0" err="1">
                <a:solidFill>
                  <a:srgbClr val="BC8F00"/>
                </a:solidFill>
              </a:rPr>
              <a:t>customernumber</a:t>
            </a:r>
            <a:r>
              <a:rPr lang="en-US" sz="2000" b="1" dirty="0">
                <a:solidFill>
                  <a:srgbClr val="BC8F00"/>
                </a:solidFill>
              </a:rPr>
              <a:t> </a:t>
            </a:r>
            <a:r>
              <a:rPr lang="en-US" sz="2000" b="1" dirty="0">
                <a:solidFill>
                  <a:srgbClr val="0070C0"/>
                </a:solidFill>
              </a:rPr>
              <a:t>FROM</a:t>
            </a:r>
            <a:r>
              <a:rPr lang="en-US" sz="2000" b="1" dirty="0">
                <a:solidFill>
                  <a:srgbClr val="BC8F00"/>
                </a:solidFill>
              </a:rPr>
              <a:t> payments</a:t>
            </a:r>
            <a:r>
              <a:rPr lang="en-US" sz="2000" b="1" dirty="0">
                <a:solidFill>
                  <a:srgbClr val="0070C0"/>
                </a:solidFill>
              </a:rPr>
              <a:t>);</a:t>
            </a:r>
          </a:p>
          <a:p>
            <a:pPr>
              <a:lnSpc>
                <a:spcPct val="120000"/>
              </a:lnSpc>
              <a:spcBef>
                <a:spcPts val="0"/>
              </a:spcBef>
            </a:pPr>
            <a:endParaRPr lang="en-US" sz="2000" dirty="0" smtClean="0"/>
          </a:p>
          <a:p>
            <a:pPr>
              <a:lnSpc>
                <a:spcPct val="120000"/>
              </a:lnSpc>
              <a:spcBef>
                <a:spcPts val="0"/>
              </a:spcBef>
            </a:pPr>
            <a:endParaRPr lang="en-US" sz="2000" dirty="0"/>
          </a:p>
        </p:txBody>
      </p:sp>
      <p:sp>
        <p:nvSpPr>
          <p:cNvPr id="2" name="Title 1"/>
          <p:cNvSpPr>
            <a:spLocks noGrp="1"/>
          </p:cNvSpPr>
          <p:nvPr>
            <p:ph type="title"/>
          </p:nvPr>
        </p:nvSpPr>
        <p:spPr>
          <a:noFill/>
          <a:ln>
            <a:noFill/>
          </a:ln>
        </p:spPr>
        <p:txBody>
          <a:bodyPr anchor="ctr"/>
          <a:lstStyle/>
          <a:p>
            <a:r>
              <a:rPr lang="en-US" dirty="0" smtClean="0"/>
              <a:t>Sub-query: </a:t>
            </a:r>
            <a:r>
              <a:rPr lang="en-US" dirty="0"/>
              <a:t>SELECT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16</a:t>
            </a:fld>
            <a:endParaRPr lang="en-US"/>
          </a:p>
        </p:txBody>
      </p:sp>
    </p:spTree>
    <p:extLst>
      <p:ext uri="{BB962C8B-B14F-4D97-AF65-F5344CB8AC3E}">
        <p14:creationId xmlns:p14="http://schemas.microsoft.com/office/powerpoint/2010/main" val="2403419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INSERT</a:t>
            </a:r>
            <a:endParaRPr lang="en-US" dirty="0"/>
          </a:p>
        </p:txBody>
      </p:sp>
    </p:spTree>
    <p:extLst>
      <p:ext uri="{BB962C8B-B14F-4D97-AF65-F5344CB8AC3E}">
        <p14:creationId xmlns:p14="http://schemas.microsoft.com/office/powerpoint/2010/main" val="2499664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47" y="907956"/>
            <a:ext cx="8229600" cy="4906963"/>
          </a:xfrm>
        </p:spPr>
        <p:txBody>
          <a:bodyPr/>
          <a:lstStyle/>
          <a:p>
            <a:pPr>
              <a:lnSpc>
                <a:spcPct val="120000"/>
              </a:lnSpc>
              <a:spcBef>
                <a:spcPts val="0"/>
              </a:spcBef>
            </a:pPr>
            <a:r>
              <a:rPr lang="en-US" sz="2000" dirty="0" smtClean="0"/>
              <a:t>Can also be </a:t>
            </a:r>
            <a:r>
              <a:rPr lang="en-US" sz="2000" dirty="0"/>
              <a:t>used with INSERT </a:t>
            </a:r>
            <a:r>
              <a:rPr lang="en-US" sz="2000" dirty="0" smtClean="0"/>
              <a:t>statements. </a:t>
            </a:r>
          </a:p>
          <a:p>
            <a:pPr>
              <a:lnSpc>
                <a:spcPct val="120000"/>
              </a:lnSpc>
              <a:spcBef>
                <a:spcPts val="0"/>
              </a:spcBef>
            </a:pPr>
            <a:r>
              <a:rPr lang="en-US" sz="2000" dirty="0" smtClean="0"/>
              <a:t>The </a:t>
            </a:r>
            <a:r>
              <a:rPr lang="en-US" sz="2000" dirty="0"/>
              <a:t>INSERT statement uses the data returned from the </a:t>
            </a:r>
            <a:r>
              <a:rPr lang="en-US" sz="2000" dirty="0" smtClean="0"/>
              <a:t>Sub-query </a:t>
            </a:r>
            <a:r>
              <a:rPr lang="en-US" sz="2000" dirty="0"/>
              <a:t>to insert into </a:t>
            </a:r>
            <a:r>
              <a:rPr lang="en-US" sz="2000" dirty="0" smtClean="0"/>
              <a:t>another table</a:t>
            </a:r>
            <a:r>
              <a:rPr lang="en-US" sz="2000" dirty="0"/>
              <a:t>. </a:t>
            </a:r>
            <a:endParaRPr lang="en-US" sz="2000" dirty="0" smtClean="0"/>
          </a:p>
          <a:p>
            <a:pPr>
              <a:lnSpc>
                <a:spcPct val="120000"/>
              </a:lnSpc>
              <a:spcBef>
                <a:spcPts val="0"/>
              </a:spcBef>
            </a:pPr>
            <a:r>
              <a:rPr lang="en-US" sz="2000" dirty="0" smtClean="0"/>
              <a:t>The </a:t>
            </a:r>
            <a:r>
              <a:rPr lang="en-US" sz="2000" dirty="0"/>
              <a:t>selected data in the </a:t>
            </a:r>
            <a:r>
              <a:rPr lang="en-US" sz="2000" dirty="0" smtClean="0"/>
              <a:t>Sub-query </a:t>
            </a:r>
            <a:r>
              <a:rPr lang="en-US" sz="2000" dirty="0"/>
              <a:t>can be modified with any of the character, date, </a:t>
            </a:r>
            <a:r>
              <a:rPr lang="en-US" sz="2000" dirty="0" smtClean="0"/>
              <a:t>or </a:t>
            </a:r>
            <a:r>
              <a:rPr lang="en-US" sz="2000" dirty="0"/>
              <a:t>number functions</a:t>
            </a:r>
            <a:r>
              <a:rPr lang="en-US" sz="2000" dirty="0" smtClean="0"/>
              <a:t>.</a:t>
            </a:r>
          </a:p>
          <a:p>
            <a:pPr marL="0" indent="0">
              <a:buNone/>
            </a:pPr>
            <a:endParaRPr lang="en-US" sz="2000" b="1" dirty="0" smtClean="0"/>
          </a:p>
          <a:p>
            <a:pPr marL="0" indent="0">
              <a:buNone/>
            </a:pPr>
            <a:r>
              <a:rPr lang="en-US" sz="2000" dirty="0" smtClean="0">
                <a:solidFill>
                  <a:srgbClr val="3BCB01"/>
                </a:solidFill>
              </a:rPr>
              <a:t>Syntax</a:t>
            </a:r>
          </a:p>
          <a:p>
            <a:pPr marL="0" indent="0">
              <a:buNone/>
            </a:pPr>
            <a:r>
              <a:rPr lang="en-IN" sz="2000" b="1" dirty="0" smtClean="0">
                <a:solidFill>
                  <a:srgbClr val="0070C0"/>
                </a:solidFill>
              </a:rPr>
              <a:t>		INSERT</a:t>
            </a:r>
            <a:r>
              <a:rPr lang="en-IN" sz="1600" dirty="0" smtClean="0">
                <a:latin typeface="Courier New" pitchFamily="49" charset="0"/>
                <a:cs typeface="Courier New" pitchFamily="49" charset="0"/>
              </a:rPr>
              <a:t> </a:t>
            </a:r>
            <a:r>
              <a:rPr lang="en-IN" sz="2000" b="1" dirty="0">
                <a:solidFill>
                  <a:srgbClr val="0070C0"/>
                </a:solidFill>
              </a:rPr>
              <a:t>INTO</a:t>
            </a:r>
            <a:r>
              <a:rPr lang="en-IN" sz="1600" dirty="0">
                <a:latin typeface="Courier New" pitchFamily="49" charset="0"/>
                <a:cs typeface="Courier New" pitchFamily="49" charset="0"/>
              </a:rPr>
              <a:t> </a:t>
            </a:r>
            <a:r>
              <a:rPr lang="en-IN" sz="2000" b="1" dirty="0" err="1">
                <a:solidFill>
                  <a:srgbClr val="BC8F00"/>
                </a:solidFill>
              </a:rPr>
              <a:t>table_name</a:t>
            </a:r>
            <a:r>
              <a:rPr lang="en-IN" sz="2000" b="1" dirty="0">
                <a:solidFill>
                  <a:srgbClr val="BC8F00"/>
                </a:solidFill>
              </a:rPr>
              <a:t> [(column1, [,column2])]</a:t>
            </a:r>
          </a:p>
          <a:p>
            <a:pPr marL="914400" lvl="2" indent="0">
              <a:buNone/>
            </a:pPr>
            <a:r>
              <a:rPr lang="en-IN" sz="2000" b="1" dirty="0" smtClean="0">
                <a:solidFill>
                  <a:srgbClr val="0070C0"/>
                </a:solidFill>
              </a:rPr>
              <a:t>SELECT</a:t>
            </a:r>
            <a:r>
              <a:rPr lang="en-IN" sz="2000" b="1" dirty="0" smtClean="0">
                <a:solidFill>
                  <a:srgbClr val="BC8F00"/>
                </a:solidFill>
              </a:rPr>
              <a:t> </a:t>
            </a:r>
            <a:r>
              <a:rPr lang="en-IN" sz="2000" b="1" dirty="0">
                <a:solidFill>
                  <a:srgbClr val="BC8F00"/>
                </a:solidFill>
              </a:rPr>
              <a:t>[* | column1 [,column2]</a:t>
            </a:r>
          </a:p>
          <a:p>
            <a:pPr marL="914400" lvl="2" indent="0">
              <a:buNone/>
            </a:pPr>
            <a:r>
              <a:rPr lang="en-IN" sz="2000" b="1" dirty="0">
                <a:solidFill>
                  <a:srgbClr val="0070C0"/>
                </a:solidFill>
              </a:rPr>
              <a:t>FROM</a:t>
            </a:r>
            <a:r>
              <a:rPr lang="en-IN" sz="2000" b="1" dirty="0">
                <a:solidFill>
                  <a:srgbClr val="BC8F00"/>
                </a:solidFill>
              </a:rPr>
              <a:t> table1 [,table2]</a:t>
            </a:r>
          </a:p>
          <a:p>
            <a:pPr marL="914400" lvl="2" indent="0">
              <a:buNone/>
            </a:pPr>
            <a:r>
              <a:rPr lang="en-IN" sz="2000" b="1" dirty="0">
                <a:solidFill>
                  <a:srgbClr val="BC8F00"/>
                </a:solidFill>
              </a:rPr>
              <a:t>[ </a:t>
            </a:r>
            <a:r>
              <a:rPr lang="en-IN" sz="2000" b="1" dirty="0">
                <a:solidFill>
                  <a:srgbClr val="0070C0"/>
                </a:solidFill>
              </a:rPr>
              <a:t>WHERE VALUE OPERATOR</a:t>
            </a:r>
            <a:r>
              <a:rPr lang="en-IN" sz="2000" b="1" dirty="0">
                <a:solidFill>
                  <a:srgbClr val="BC8F00"/>
                </a:solidFill>
              </a:rPr>
              <a:t>]</a:t>
            </a:r>
            <a:r>
              <a:rPr lang="en-IN" sz="2000" b="1" dirty="0">
                <a:solidFill>
                  <a:srgbClr val="0070C0"/>
                </a:solidFill>
              </a:rPr>
              <a:t>;</a:t>
            </a:r>
          </a:p>
          <a:p>
            <a:pPr marL="0" indent="0">
              <a:buNone/>
            </a:pPr>
            <a:endParaRPr lang="en-US" sz="2000" b="1" dirty="0" smtClean="0"/>
          </a:p>
          <a:p>
            <a:pPr marL="0" indent="0">
              <a:buNone/>
            </a:pPr>
            <a:endParaRPr lang="en-US" sz="2000" b="1" dirty="0" smtClean="0"/>
          </a:p>
          <a:p>
            <a:pPr marL="0" indent="0">
              <a:buNone/>
            </a:pPr>
            <a:endParaRPr lang="en-US" sz="2000" b="1" dirty="0"/>
          </a:p>
          <a:p>
            <a:endParaRPr lang="en-US" sz="2000" b="1" dirty="0"/>
          </a:p>
        </p:txBody>
      </p:sp>
      <p:sp>
        <p:nvSpPr>
          <p:cNvPr id="2" name="Title 1"/>
          <p:cNvSpPr>
            <a:spLocks noGrp="1"/>
          </p:cNvSpPr>
          <p:nvPr>
            <p:ph type="title"/>
          </p:nvPr>
        </p:nvSpPr>
        <p:spPr>
          <a:noFill/>
          <a:ln>
            <a:noFill/>
          </a:ln>
        </p:spPr>
        <p:txBody>
          <a:bodyPr anchor="ctr"/>
          <a:lstStyle/>
          <a:p>
            <a:r>
              <a:rPr lang="en-US" dirty="0" smtClean="0"/>
              <a:t>Sub-query: </a:t>
            </a:r>
            <a:r>
              <a:rPr lang="en-US" dirty="0"/>
              <a:t>INSERT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18</a:t>
            </a:fld>
            <a:endParaRPr lang="en-US"/>
          </a:p>
        </p:txBody>
      </p:sp>
    </p:spTree>
    <p:extLst>
      <p:ext uri="{BB962C8B-B14F-4D97-AF65-F5344CB8AC3E}">
        <p14:creationId xmlns:p14="http://schemas.microsoft.com/office/powerpoint/2010/main" val="1220862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228600" y="914400"/>
            <a:ext cx="8915400" cy="5562600"/>
          </a:xfrm>
        </p:spPr>
        <p:txBody>
          <a:bodyPr>
            <a:noAutofit/>
          </a:bodyPr>
          <a:lstStyle/>
          <a:p>
            <a:pPr marL="0" indent="0">
              <a:buNone/>
            </a:pPr>
            <a:r>
              <a:rPr lang="en-US" sz="2000" dirty="0" smtClean="0">
                <a:solidFill>
                  <a:srgbClr val="3BCB01"/>
                </a:solidFill>
              </a:rPr>
              <a:t>Scenario</a:t>
            </a:r>
            <a:endParaRPr lang="en-US" sz="2000" dirty="0" smtClean="0"/>
          </a:p>
          <a:p>
            <a:pPr marL="0" indent="0">
              <a:buNone/>
            </a:pPr>
            <a:r>
              <a:rPr lang="en-US" sz="2000" dirty="0" smtClean="0"/>
              <a:t>	Create </a:t>
            </a:r>
            <a:r>
              <a:rPr lang="en-US" sz="2000" dirty="0"/>
              <a:t>a new table </a:t>
            </a:r>
            <a:r>
              <a:rPr lang="en-US" sz="2000" dirty="0" err="1"/>
              <a:t>USA_Offices</a:t>
            </a:r>
            <a:r>
              <a:rPr lang="en-US" sz="2000" dirty="0"/>
              <a:t> with similar structure as </a:t>
            </a:r>
            <a:r>
              <a:rPr lang="en-US" sz="2000" dirty="0" smtClean="0"/>
              <a:t>that </a:t>
            </a:r>
            <a:r>
              <a:rPr lang="en-US" sz="2000" dirty="0"/>
              <a:t>of Offices</a:t>
            </a:r>
            <a:r>
              <a:rPr lang="en-US" sz="2000" dirty="0" smtClean="0"/>
              <a:t>.</a:t>
            </a:r>
          </a:p>
          <a:p>
            <a:endParaRPr lang="en-US" sz="2000" dirty="0"/>
          </a:p>
          <a:p>
            <a:pPr marL="400050" lvl="1" indent="0">
              <a:buNone/>
            </a:pPr>
            <a:r>
              <a:rPr lang="en-US" sz="1900" dirty="0" smtClean="0">
                <a:solidFill>
                  <a:srgbClr val="0070C0"/>
                </a:solidFill>
              </a:rPr>
              <a:t>CREATE</a:t>
            </a:r>
            <a:r>
              <a:rPr lang="en-US" sz="1900" dirty="0" smtClean="0">
                <a:solidFill>
                  <a:schemeClr val="accent1">
                    <a:lumMod val="75000"/>
                  </a:schemeClr>
                </a:solidFill>
                <a:latin typeface="Courier New" pitchFamily="49" charset="0"/>
                <a:cs typeface="Courier New" pitchFamily="49" charset="0"/>
              </a:rPr>
              <a:t> </a:t>
            </a:r>
            <a:r>
              <a:rPr lang="en-US" sz="1900" dirty="0" smtClean="0">
                <a:solidFill>
                  <a:srgbClr val="0070C0"/>
                </a:solidFill>
              </a:rPr>
              <a:t>TABLE</a:t>
            </a:r>
            <a:r>
              <a:rPr lang="en-US" sz="1900" dirty="0" smtClean="0">
                <a:solidFill>
                  <a:schemeClr val="accent1">
                    <a:lumMod val="75000"/>
                  </a:schemeClr>
                </a:solidFill>
                <a:latin typeface="Courier New" pitchFamily="49" charset="0"/>
                <a:cs typeface="Courier New" pitchFamily="49" charset="0"/>
              </a:rPr>
              <a:t> </a:t>
            </a:r>
            <a:r>
              <a:rPr lang="en-US" sz="1900" dirty="0" err="1" smtClean="0">
                <a:solidFill>
                  <a:srgbClr val="BC8F00"/>
                </a:solidFill>
              </a:rPr>
              <a:t>USA_Offices</a:t>
            </a:r>
            <a:r>
              <a:rPr lang="en-US" sz="1900" dirty="0" smtClean="0">
                <a:solidFill>
                  <a:srgbClr val="BC8F00"/>
                </a:solidFill>
              </a:rPr>
              <a:t> </a:t>
            </a:r>
            <a:r>
              <a:rPr lang="en-US" sz="1900" dirty="0" smtClean="0">
                <a:solidFill>
                  <a:srgbClr val="0070C0"/>
                </a:solidFill>
              </a:rPr>
              <a:t>(</a:t>
            </a:r>
          </a:p>
          <a:p>
            <a:pPr marL="400050" lvl="1" indent="0">
              <a:buNone/>
            </a:pPr>
            <a:r>
              <a:rPr lang="en-US" sz="1900" dirty="0" smtClean="0">
                <a:latin typeface="Courier New" pitchFamily="49" charset="0"/>
                <a:cs typeface="Courier New" pitchFamily="49" charset="0"/>
              </a:rPr>
              <a:t>  </a:t>
            </a:r>
            <a:r>
              <a:rPr lang="en-US" sz="1900" dirty="0" err="1" smtClean="0">
                <a:solidFill>
                  <a:srgbClr val="BC8F00"/>
                </a:solidFill>
              </a:rPr>
              <a:t>officeCode</a:t>
            </a:r>
            <a:r>
              <a:rPr lang="en-US" sz="1900" dirty="0" smtClean="0">
                <a:latin typeface="Courier New" pitchFamily="49" charset="0"/>
                <a:cs typeface="Courier New" pitchFamily="49" charset="0"/>
              </a:rPr>
              <a:t> </a:t>
            </a:r>
            <a:r>
              <a:rPr lang="en-US" sz="1900" dirty="0" smtClean="0">
                <a:solidFill>
                  <a:srgbClr val="0070C0"/>
                </a:solidFill>
              </a:rPr>
              <a:t>VARCHAR(10) NOT NULL,</a:t>
            </a:r>
          </a:p>
          <a:p>
            <a:pPr marL="400050" lvl="1" indent="0">
              <a:buNone/>
            </a:pPr>
            <a:r>
              <a:rPr lang="en-US" sz="1900" dirty="0" smtClean="0">
                <a:solidFill>
                  <a:srgbClr val="0070C0"/>
                </a:solidFill>
              </a:rPr>
              <a:t>  </a:t>
            </a:r>
            <a:r>
              <a:rPr lang="en-US" sz="1900" dirty="0" smtClean="0">
                <a:solidFill>
                  <a:srgbClr val="BC8F00"/>
                </a:solidFill>
              </a:rPr>
              <a:t>city</a:t>
            </a:r>
            <a:r>
              <a:rPr lang="en-US" sz="1900" dirty="0" smtClean="0">
                <a:solidFill>
                  <a:srgbClr val="0070C0"/>
                </a:solidFill>
              </a:rPr>
              <a:t> VARCHAR(50) NOT NULL,</a:t>
            </a:r>
          </a:p>
          <a:p>
            <a:pPr marL="400050" lvl="1" indent="0">
              <a:buNone/>
            </a:pPr>
            <a:r>
              <a:rPr lang="en-US" sz="1900" dirty="0" smtClean="0">
                <a:solidFill>
                  <a:srgbClr val="0070C0"/>
                </a:solidFill>
              </a:rPr>
              <a:t>  </a:t>
            </a:r>
            <a:r>
              <a:rPr lang="en-US" sz="1900" dirty="0" smtClean="0">
                <a:solidFill>
                  <a:srgbClr val="BC8F00"/>
                </a:solidFill>
              </a:rPr>
              <a:t>phone</a:t>
            </a:r>
            <a:r>
              <a:rPr lang="en-US" sz="1900" dirty="0" smtClean="0">
                <a:solidFill>
                  <a:srgbClr val="0070C0"/>
                </a:solidFill>
              </a:rPr>
              <a:t> VARCHAR(50) NOT NULL,</a:t>
            </a:r>
          </a:p>
          <a:p>
            <a:pPr marL="400050" lvl="1" indent="0">
              <a:buNone/>
            </a:pPr>
            <a:r>
              <a:rPr lang="en-US" sz="1900" dirty="0" smtClean="0">
                <a:solidFill>
                  <a:srgbClr val="0070C0"/>
                </a:solidFill>
              </a:rPr>
              <a:t>  </a:t>
            </a:r>
            <a:r>
              <a:rPr lang="en-US" sz="1900" dirty="0" smtClean="0">
                <a:solidFill>
                  <a:srgbClr val="BC8F00"/>
                </a:solidFill>
              </a:rPr>
              <a:t>addressLine1</a:t>
            </a:r>
            <a:r>
              <a:rPr lang="en-US" sz="1900" dirty="0" smtClean="0">
                <a:solidFill>
                  <a:srgbClr val="0070C0"/>
                </a:solidFill>
              </a:rPr>
              <a:t> VARCHAR(50) NOT NULL,</a:t>
            </a:r>
          </a:p>
          <a:p>
            <a:pPr marL="400050" lvl="1" indent="0">
              <a:buNone/>
            </a:pPr>
            <a:r>
              <a:rPr lang="en-US" sz="1900" dirty="0" smtClean="0">
                <a:solidFill>
                  <a:srgbClr val="0070C0"/>
                </a:solidFill>
              </a:rPr>
              <a:t>  </a:t>
            </a:r>
            <a:r>
              <a:rPr lang="en-US" sz="1900" dirty="0" smtClean="0">
                <a:solidFill>
                  <a:srgbClr val="BC8F00"/>
                </a:solidFill>
              </a:rPr>
              <a:t>addressLine2</a:t>
            </a:r>
            <a:r>
              <a:rPr lang="en-US" sz="1900" dirty="0" smtClean="0">
                <a:solidFill>
                  <a:srgbClr val="0070C0"/>
                </a:solidFill>
              </a:rPr>
              <a:t> VARCHAR(50) NULL,</a:t>
            </a:r>
          </a:p>
          <a:p>
            <a:pPr marL="400050" lvl="1" indent="0">
              <a:buNone/>
            </a:pPr>
            <a:r>
              <a:rPr lang="en-US" sz="1900" dirty="0" smtClean="0">
                <a:solidFill>
                  <a:srgbClr val="0070C0"/>
                </a:solidFill>
              </a:rPr>
              <a:t>  </a:t>
            </a:r>
            <a:r>
              <a:rPr lang="en-US" sz="1900" dirty="0" smtClean="0">
                <a:solidFill>
                  <a:srgbClr val="BC8F00"/>
                </a:solidFill>
              </a:rPr>
              <a:t>state</a:t>
            </a:r>
            <a:r>
              <a:rPr lang="en-US" sz="1900" dirty="0" smtClean="0">
                <a:solidFill>
                  <a:srgbClr val="0070C0"/>
                </a:solidFill>
              </a:rPr>
              <a:t> VARCHAR(50) NULL,</a:t>
            </a:r>
          </a:p>
          <a:p>
            <a:pPr marL="400050" lvl="1" indent="0">
              <a:buNone/>
            </a:pPr>
            <a:r>
              <a:rPr lang="en-US" sz="1900" dirty="0" smtClean="0">
                <a:solidFill>
                  <a:srgbClr val="0070C0"/>
                </a:solidFill>
              </a:rPr>
              <a:t>  </a:t>
            </a:r>
            <a:r>
              <a:rPr lang="en-US" sz="1900" dirty="0" smtClean="0">
                <a:solidFill>
                  <a:srgbClr val="BC8F00"/>
                </a:solidFill>
              </a:rPr>
              <a:t>country</a:t>
            </a:r>
            <a:r>
              <a:rPr lang="en-US" sz="1900" dirty="0" smtClean="0">
                <a:solidFill>
                  <a:srgbClr val="0070C0"/>
                </a:solidFill>
              </a:rPr>
              <a:t> VARCHAR(50) NOT NULL,</a:t>
            </a:r>
          </a:p>
          <a:p>
            <a:pPr marL="400050" lvl="1" indent="0">
              <a:buNone/>
            </a:pPr>
            <a:r>
              <a:rPr lang="en-US" sz="1900" dirty="0" smtClean="0">
                <a:solidFill>
                  <a:srgbClr val="0070C0"/>
                </a:solidFill>
              </a:rPr>
              <a:t>  </a:t>
            </a:r>
            <a:r>
              <a:rPr lang="en-US" sz="1900" dirty="0" err="1" smtClean="0">
                <a:solidFill>
                  <a:srgbClr val="BC8F00"/>
                </a:solidFill>
              </a:rPr>
              <a:t>postalCode</a:t>
            </a:r>
            <a:r>
              <a:rPr lang="en-US" sz="1900" dirty="0" smtClean="0">
                <a:solidFill>
                  <a:srgbClr val="0070C0"/>
                </a:solidFill>
              </a:rPr>
              <a:t> VARCHAR(15) NOT NULL,</a:t>
            </a:r>
          </a:p>
          <a:p>
            <a:pPr marL="400050" lvl="1" indent="0">
              <a:buNone/>
            </a:pPr>
            <a:r>
              <a:rPr lang="en-US" sz="1900" dirty="0" smtClean="0">
                <a:solidFill>
                  <a:srgbClr val="0070C0"/>
                </a:solidFill>
              </a:rPr>
              <a:t>  </a:t>
            </a:r>
            <a:r>
              <a:rPr lang="en-US" sz="1900" dirty="0" smtClean="0">
                <a:solidFill>
                  <a:srgbClr val="BC8F00"/>
                </a:solidFill>
              </a:rPr>
              <a:t>territory</a:t>
            </a:r>
            <a:r>
              <a:rPr lang="en-US" sz="1900" dirty="0" smtClean="0">
                <a:solidFill>
                  <a:srgbClr val="0070C0"/>
                </a:solidFill>
              </a:rPr>
              <a:t> VARCHAR(10) NOT NULL,</a:t>
            </a:r>
          </a:p>
          <a:p>
            <a:pPr marL="400050" lvl="1" indent="0">
              <a:buNone/>
            </a:pPr>
            <a:r>
              <a:rPr lang="en-US" sz="1900" dirty="0" smtClean="0">
                <a:solidFill>
                  <a:srgbClr val="0070C0"/>
                </a:solidFill>
              </a:rPr>
              <a:t>  PRIMARY KEY (</a:t>
            </a:r>
            <a:r>
              <a:rPr lang="en-US" sz="1900" dirty="0" err="1" smtClean="0">
                <a:solidFill>
                  <a:srgbClr val="BC8F00"/>
                </a:solidFill>
              </a:rPr>
              <a:t>officeCode</a:t>
            </a:r>
            <a:r>
              <a:rPr lang="en-US" sz="1900" dirty="0" smtClean="0">
                <a:solidFill>
                  <a:srgbClr val="0070C0"/>
                </a:solidFill>
              </a:rPr>
              <a:t>)</a:t>
            </a:r>
          </a:p>
          <a:p>
            <a:pPr marL="400050" lvl="1" indent="0">
              <a:buNone/>
            </a:pPr>
            <a:r>
              <a:rPr lang="en-US" sz="1900" dirty="0" smtClean="0">
                <a:solidFill>
                  <a:srgbClr val="0070C0"/>
                </a:solidFill>
              </a:rPr>
              <a:t>);</a:t>
            </a:r>
          </a:p>
          <a:p>
            <a:endParaRPr lang="en-US" sz="2000" dirty="0"/>
          </a:p>
          <a:p>
            <a:endParaRPr lang="en-US" sz="2000" dirty="0"/>
          </a:p>
        </p:txBody>
      </p:sp>
      <p:sp>
        <p:nvSpPr>
          <p:cNvPr id="4" name="Title 3"/>
          <p:cNvSpPr>
            <a:spLocks noGrp="1"/>
          </p:cNvSpPr>
          <p:nvPr>
            <p:ph type="title"/>
          </p:nvPr>
        </p:nvSpPr>
        <p:spPr/>
        <p:txBody>
          <a:bodyPr/>
          <a:lstStyle/>
          <a:p>
            <a:r>
              <a:rPr lang="en-US" dirty="0"/>
              <a:t>Sub-query: INSERT Statement</a:t>
            </a:r>
            <a:endParaRPr lang="en-US" sz="1800" b="0" dirty="0"/>
          </a:p>
        </p:txBody>
      </p:sp>
      <p:sp>
        <p:nvSpPr>
          <p:cNvPr id="8" name="Slide Number Placeholder 7"/>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19</a:t>
            </a:fld>
            <a:endParaRPr lang="en-US"/>
          </a:p>
        </p:txBody>
      </p:sp>
    </p:spTree>
    <p:extLst>
      <p:ext uri="{BB962C8B-B14F-4D97-AF65-F5344CB8AC3E}">
        <p14:creationId xmlns:p14="http://schemas.microsoft.com/office/powerpoint/2010/main" val="1164229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nchor="ctr"/>
          <a:lstStyle/>
          <a:p>
            <a:r>
              <a:rPr lang="en-US" sz="1800" dirty="0"/>
              <a:t>Overview</a:t>
            </a:r>
          </a:p>
        </p:txBody>
      </p:sp>
      <p:sp>
        <p:nvSpPr>
          <p:cNvPr id="12"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2</a:t>
            </a:fld>
            <a:endParaRPr lang="en-US" sz="1400" dirty="0"/>
          </a:p>
        </p:txBody>
      </p:sp>
      <p:sp>
        <p:nvSpPr>
          <p:cNvPr id="3" name="TextBox 2"/>
          <p:cNvSpPr txBox="1"/>
          <p:nvPr/>
        </p:nvSpPr>
        <p:spPr>
          <a:xfrm>
            <a:off x="381000" y="1371600"/>
            <a:ext cx="6858000" cy="400110"/>
          </a:xfrm>
          <a:prstGeom prst="rect">
            <a:avLst/>
          </a:prstGeom>
          <a:noFill/>
        </p:spPr>
        <p:txBody>
          <a:bodyPr wrap="square" rtlCol="0">
            <a:spAutoFit/>
          </a:bodyPr>
          <a:lstStyle/>
          <a:p>
            <a:pPr indent="-365760"/>
            <a:r>
              <a:rPr lang="en-US" sz="2000" dirty="0">
                <a:solidFill>
                  <a:schemeClr val="bg1"/>
                </a:solidFill>
              </a:rPr>
              <a:t>This session will give an overview of Sub-queries in SQL. </a:t>
            </a:r>
          </a:p>
        </p:txBody>
      </p:sp>
      <p:sp>
        <p:nvSpPr>
          <p:cNvPr id="5" name="Slide Number Placeholder 4"/>
          <p:cNvSpPr>
            <a:spLocks noGrp="1"/>
          </p:cNvSpPr>
          <p:nvPr>
            <p:ph type="sldNum" sz="quarter" idx="4294967295"/>
          </p:nvPr>
        </p:nvSpPr>
        <p:spPr>
          <a:xfrm>
            <a:off x="8686800" y="6492081"/>
            <a:ext cx="381000" cy="213519"/>
          </a:xfrm>
          <a:prstGeom prst="rect">
            <a:avLst/>
          </a:prstGeom>
        </p:spPr>
        <p:txBody>
          <a:bodyPr/>
          <a:lstStyle/>
          <a:p>
            <a:fld id="{068D587B-6992-4B03-9EE1-58C2DD981ECA}" type="slidenum">
              <a:rPr lang="en-US" smtClean="0"/>
              <a:t>2</a:t>
            </a:fld>
            <a:endParaRPr lang="en-US"/>
          </a:p>
        </p:txBody>
      </p:sp>
    </p:spTree>
    <p:extLst>
      <p:ext uri="{BB962C8B-B14F-4D97-AF65-F5344CB8AC3E}">
        <p14:creationId xmlns:p14="http://schemas.microsoft.com/office/powerpoint/2010/main" val="224508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58200" cy="4906963"/>
          </a:xfrm>
          <a:ln w="12700">
            <a:noFill/>
          </a:ln>
        </p:spPr>
        <p:txBody>
          <a:bodyPr>
            <a:normAutofit/>
          </a:bodyPr>
          <a:lstStyle/>
          <a:p>
            <a:r>
              <a:rPr lang="en-US" sz="2000" dirty="0" smtClean="0"/>
              <a:t>Copy </a:t>
            </a:r>
            <a:r>
              <a:rPr lang="en-US" sz="2000" dirty="0"/>
              <a:t>records having country as USA</a:t>
            </a:r>
            <a:r>
              <a:rPr lang="en-US" sz="2000" dirty="0" smtClean="0"/>
              <a:t>,</a:t>
            </a:r>
          </a:p>
          <a:p>
            <a:r>
              <a:rPr lang="en-US" sz="2000" dirty="0" smtClean="0"/>
              <a:t>from </a:t>
            </a:r>
            <a:r>
              <a:rPr lang="en-US" sz="2000" dirty="0"/>
              <a:t>Offices table into </a:t>
            </a:r>
            <a:r>
              <a:rPr lang="en-US" sz="2000" dirty="0" err="1"/>
              <a:t>USA_Offices</a:t>
            </a:r>
            <a:r>
              <a:rPr lang="en-US" sz="2000" dirty="0"/>
              <a:t> table, </a:t>
            </a:r>
            <a:endParaRPr lang="en-US" sz="2000" dirty="0" smtClean="0"/>
          </a:p>
          <a:p>
            <a:r>
              <a:rPr lang="en-US" sz="2000" dirty="0" smtClean="0"/>
              <a:t>using Subquery </a:t>
            </a:r>
            <a:r>
              <a:rPr lang="en-US" sz="2000" dirty="0"/>
              <a:t>with INSERT statement.</a:t>
            </a:r>
          </a:p>
          <a:p>
            <a:pPr marL="800100" lvl="2" indent="-176213">
              <a:buNone/>
            </a:pPr>
            <a:endParaRPr lang="en-US" sz="1900" dirty="0" smtClean="0">
              <a:solidFill>
                <a:srgbClr val="0070C0"/>
              </a:solidFill>
            </a:endParaRPr>
          </a:p>
          <a:p>
            <a:pPr marL="800100" lvl="2" indent="-176213">
              <a:buNone/>
            </a:pPr>
            <a:r>
              <a:rPr lang="en-US" dirty="0" smtClean="0">
                <a:solidFill>
                  <a:srgbClr val="0070C0"/>
                </a:solidFill>
              </a:rPr>
              <a:t>INSERT</a:t>
            </a:r>
            <a:r>
              <a:rPr lang="en-US" b="1" dirty="0" smtClean="0">
                <a:solidFill>
                  <a:schemeClr val="accent1">
                    <a:lumMod val="75000"/>
                  </a:schemeClr>
                </a:solidFill>
                <a:latin typeface="Courier New" pitchFamily="49" charset="0"/>
                <a:cs typeface="Courier New" pitchFamily="49" charset="0"/>
              </a:rPr>
              <a:t> </a:t>
            </a:r>
            <a:r>
              <a:rPr lang="en-US" dirty="0">
                <a:solidFill>
                  <a:srgbClr val="0070C0"/>
                </a:solidFill>
              </a:rPr>
              <a:t>INTO</a:t>
            </a:r>
            <a:r>
              <a:rPr lang="en-US" b="1" dirty="0">
                <a:solidFill>
                  <a:schemeClr val="accent1">
                    <a:lumMod val="75000"/>
                  </a:schemeClr>
                </a:solidFill>
                <a:latin typeface="Courier New" pitchFamily="49" charset="0"/>
                <a:cs typeface="Courier New" pitchFamily="49" charset="0"/>
              </a:rPr>
              <a:t> </a:t>
            </a:r>
            <a:r>
              <a:rPr lang="en-US" dirty="0" err="1">
                <a:solidFill>
                  <a:srgbClr val="BC8F00"/>
                </a:solidFill>
              </a:rPr>
              <a:t>USA_Offices</a:t>
            </a:r>
            <a:r>
              <a:rPr lang="en-US" dirty="0">
                <a:solidFill>
                  <a:schemeClr val="accent6">
                    <a:lumMod val="75000"/>
                  </a:schemeClr>
                </a:solidFill>
                <a:latin typeface="Courier New" pitchFamily="49" charset="0"/>
                <a:cs typeface="Courier New" pitchFamily="49" charset="0"/>
              </a:rPr>
              <a:t> </a:t>
            </a:r>
          </a:p>
          <a:p>
            <a:pPr marL="800100" lvl="2" indent="-176213">
              <a:buNone/>
            </a:pPr>
            <a:r>
              <a:rPr lang="en-US" dirty="0">
                <a:solidFill>
                  <a:srgbClr val="0070C0"/>
                </a:solidFill>
              </a:rPr>
              <a:t>SELECT * FROM </a:t>
            </a:r>
            <a:r>
              <a:rPr lang="en-US" dirty="0">
                <a:solidFill>
                  <a:srgbClr val="BC8F00"/>
                </a:solidFill>
              </a:rPr>
              <a:t>Offices</a:t>
            </a:r>
            <a:r>
              <a:rPr lang="en-US" dirty="0">
                <a:solidFill>
                  <a:schemeClr val="accent6">
                    <a:lumMod val="75000"/>
                  </a:schemeClr>
                </a:solidFill>
                <a:latin typeface="Courier New" pitchFamily="49" charset="0"/>
                <a:cs typeface="Courier New" pitchFamily="49" charset="0"/>
              </a:rPr>
              <a:t> </a:t>
            </a:r>
          </a:p>
          <a:p>
            <a:pPr marL="800100" lvl="2" indent="-176213">
              <a:buNone/>
            </a:pPr>
            <a:r>
              <a:rPr lang="en-US" dirty="0">
                <a:solidFill>
                  <a:srgbClr val="0070C0"/>
                </a:solidFill>
              </a:rPr>
              <a:t>WHERE</a:t>
            </a:r>
            <a:r>
              <a:rPr lang="en-US" dirty="0" smtClean="0">
                <a:solidFill>
                  <a:schemeClr val="accent1">
                    <a:lumMod val="75000"/>
                  </a:schemeClr>
                </a:solidFill>
                <a:latin typeface="Courier New" pitchFamily="49" charset="0"/>
                <a:cs typeface="Courier New" pitchFamily="49" charset="0"/>
              </a:rPr>
              <a: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IN (SELECT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FROM</a:t>
            </a:r>
            <a:r>
              <a:rPr lang="en-US" dirty="0" smtClean="0">
                <a:solidFill>
                  <a:schemeClr val="accent1">
                    <a:lumMod val="75000"/>
                  </a:schemeClr>
                </a:solidFill>
                <a:latin typeface="Courier New" pitchFamily="49" charset="0"/>
                <a:cs typeface="Courier New" pitchFamily="49" charset="0"/>
              </a:rPr>
              <a:t> </a:t>
            </a:r>
            <a:r>
              <a:rPr lang="en-US" dirty="0">
                <a:solidFill>
                  <a:srgbClr val="BC8F00"/>
                </a:solidFill>
              </a:rPr>
              <a:t>offices</a:t>
            </a:r>
            <a:r>
              <a:rPr lang="en-US" dirty="0">
                <a:solidFill>
                  <a:schemeClr val="accent6">
                    <a:lumMod val="75000"/>
                  </a:schemeClr>
                </a:solidFill>
                <a:latin typeface="Courier New" pitchFamily="49" charset="0"/>
                <a:cs typeface="Courier New" pitchFamily="49" charset="0"/>
              </a:rPr>
              <a:t> </a:t>
            </a:r>
            <a:endParaRPr lang="en-US" dirty="0" smtClean="0">
              <a:solidFill>
                <a:schemeClr val="accent6">
                  <a:lumMod val="75000"/>
                </a:schemeClr>
              </a:solidFill>
              <a:latin typeface="Courier New" pitchFamily="49" charset="0"/>
              <a:cs typeface="Courier New" pitchFamily="49" charset="0"/>
            </a:endParaRPr>
          </a:p>
          <a:p>
            <a:pPr marL="800100" lvl="2" indent="-176213">
              <a:buNone/>
            </a:pPr>
            <a:r>
              <a:rPr lang="en-US" dirty="0">
                <a:solidFill>
                  <a:schemeClr val="accent1">
                    <a:lumMod val="75000"/>
                  </a:schemeClr>
                </a:solidFill>
                <a:latin typeface="Courier New" pitchFamily="49" charset="0"/>
                <a:cs typeface="Courier New" pitchFamily="49" charset="0"/>
              </a:rPr>
              <a:t>	</a:t>
            </a:r>
            <a:r>
              <a:rPr lang="en-US" dirty="0" smtClean="0">
                <a:solidFill>
                  <a:schemeClr val="accent1">
                    <a:lumMod val="75000"/>
                  </a:schemeClr>
                </a:solidFill>
                <a:latin typeface="Courier New" pitchFamily="49" charset="0"/>
                <a:cs typeface="Courier New" pitchFamily="49" charset="0"/>
              </a:rPr>
              <a:t>			            </a:t>
            </a:r>
            <a:r>
              <a:rPr lang="en-US" dirty="0">
                <a:solidFill>
                  <a:srgbClr val="0070C0"/>
                </a:solidFill>
              </a:rPr>
              <a:t>WHERE</a:t>
            </a:r>
            <a:r>
              <a:rPr lang="en-US" dirty="0" smtClean="0">
                <a:solidFill>
                  <a:schemeClr val="accent1">
                    <a:lumMod val="75000"/>
                  </a:schemeClr>
                </a:solidFill>
                <a:latin typeface="Courier New" pitchFamily="49" charset="0"/>
                <a:cs typeface="Courier New" pitchFamily="49" charset="0"/>
              </a:rPr>
              <a:t> </a:t>
            </a:r>
            <a:r>
              <a:rPr lang="en-US" dirty="0">
                <a:solidFill>
                  <a:srgbClr val="BC8F00"/>
                </a:solidFill>
              </a:rPr>
              <a:t>country</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a:t>
            </a:r>
            <a:r>
              <a:rPr lang="en-US" dirty="0">
                <a:solidFill>
                  <a:schemeClr val="accent1">
                    <a:lumMod val="75000"/>
                  </a:schemeClr>
                </a:solidFill>
                <a:latin typeface="Courier New" pitchFamily="49" charset="0"/>
                <a:cs typeface="Courier New" pitchFamily="49" charset="0"/>
              </a:rPr>
              <a:t> </a:t>
            </a:r>
            <a:r>
              <a:rPr lang="en-US" dirty="0">
                <a:solidFill>
                  <a:srgbClr val="0070C0"/>
                </a:solidFill>
              </a:rPr>
              <a:t>'</a:t>
            </a:r>
            <a:r>
              <a:rPr lang="en-US" dirty="0">
                <a:solidFill>
                  <a:srgbClr val="BC8F00"/>
                </a:solidFill>
              </a:rPr>
              <a:t>USA</a:t>
            </a:r>
            <a:r>
              <a:rPr lang="en-US" dirty="0">
                <a:solidFill>
                  <a:srgbClr val="0070C0"/>
                </a:solidFill>
              </a:rPr>
              <a:t>');</a:t>
            </a:r>
          </a:p>
          <a:p>
            <a:pPr>
              <a:buNone/>
            </a:pPr>
            <a:endParaRPr lang="en-US" dirty="0"/>
          </a:p>
          <a:p>
            <a:endParaRPr lang="en-US" dirty="0"/>
          </a:p>
        </p:txBody>
      </p:sp>
      <p:sp>
        <p:nvSpPr>
          <p:cNvPr id="2" name="Title 1"/>
          <p:cNvSpPr>
            <a:spLocks noGrp="1"/>
          </p:cNvSpPr>
          <p:nvPr>
            <p:ph type="title"/>
          </p:nvPr>
        </p:nvSpPr>
        <p:spPr>
          <a:noFill/>
          <a:ln>
            <a:noFill/>
          </a:ln>
        </p:spPr>
        <p:txBody>
          <a:bodyPr anchor="ctr"/>
          <a:lstStyle/>
          <a:p>
            <a:r>
              <a:rPr lang="en-US" dirty="0"/>
              <a:t>Sub-query: INSERT Statement</a:t>
            </a:r>
            <a:endParaRPr lang="en-US" sz="1800" b="0" dirty="0"/>
          </a:p>
        </p:txBody>
      </p:sp>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20</a:t>
            </a:fld>
            <a:endParaRPr lang="en-US"/>
          </a:p>
        </p:txBody>
      </p:sp>
    </p:spTree>
    <p:extLst>
      <p:ext uri="{BB962C8B-B14F-4D97-AF65-F5344CB8AC3E}">
        <p14:creationId xmlns:p14="http://schemas.microsoft.com/office/powerpoint/2010/main" val="1650941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UPDATE</a:t>
            </a:r>
            <a:endParaRPr lang="en-US" dirty="0"/>
          </a:p>
        </p:txBody>
      </p:sp>
    </p:spTree>
    <p:extLst>
      <p:ext uri="{BB962C8B-B14F-4D97-AF65-F5344CB8AC3E}">
        <p14:creationId xmlns:p14="http://schemas.microsoft.com/office/powerpoint/2010/main" val="1391717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906963"/>
          </a:xfrm>
        </p:spPr>
        <p:txBody>
          <a:bodyPr/>
          <a:lstStyle/>
          <a:p>
            <a:pPr marL="342900" lvl="1" indent="-342900">
              <a:lnSpc>
                <a:spcPct val="120000"/>
              </a:lnSpc>
              <a:spcBef>
                <a:spcPts val="0"/>
              </a:spcBef>
              <a:buFont typeface="Arial" panose="020B0604020202020204" pitchFamily="34" charset="0"/>
              <a:buChar char="•"/>
            </a:pPr>
            <a:r>
              <a:rPr lang="en-US" sz="2000" dirty="0" smtClean="0"/>
              <a:t>The Subquery </a:t>
            </a:r>
            <a:r>
              <a:rPr lang="en-US" sz="2000" dirty="0"/>
              <a:t>can be used in conjunction with the UPDATE statement. </a:t>
            </a:r>
            <a:endParaRPr lang="en-US" sz="2000" dirty="0" smtClean="0"/>
          </a:p>
          <a:p>
            <a:pPr marL="342900" lvl="1" indent="-342900">
              <a:lnSpc>
                <a:spcPct val="120000"/>
              </a:lnSpc>
              <a:spcBef>
                <a:spcPts val="0"/>
              </a:spcBef>
              <a:buFont typeface="Arial" panose="020B0604020202020204" pitchFamily="34" charset="0"/>
              <a:buChar char="•"/>
            </a:pPr>
            <a:r>
              <a:rPr lang="en-US" sz="2000" dirty="0" smtClean="0"/>
              <a:t>Either </a:t>
            </a:r>
            <a:r>
              <a:rPr lang="en-US" sz="2000" dirty="0"/>
              <a:t>single or multiple columns in a table can be updated when using a </a:t>
            </a:r>
            <a:r>
              <a:rPr lang="en-US" sz="2000" dirty="0" smtClean="0"/>
              <a:t>Subquery </a:t>
            </a:r>
            <a:r>
              <a:rPr lang="en-US" sz="2000" dirty="0"/>
              <a:t>with the UPDATE statement</a:t>
            </a:r>
            <a:r>
              <a:rPr lang="en-US" sz="2000" dirty="0" smtClean="0"/>
              <a:t>.</a:t>
            </a:r>
          </a:p>
          <a:p>
            <a:pPr>
              <a:spcBef>
                <a:spcPts val="0"/>
              </a:spcBef>
            </a:pPr>
            <a:endParaRPr lang="en-US" sz="2000" dirty="0"/>
          </a:p>
          <a:p>
            <a:pPr marL="0" indent="0">
              <a:buNone/>
            </a:pPr>
            <a:r>
              <a:rPr lang="en-US" sz="2000" dirty="0" smtClean="0">
                <a:solidFill>
                  <a:srgbClr val="3BCB01"/>
                </a:solidFill>
              </a:rPr>
              <a:t>Syntax</a:t>
            </a:r>
            <a:endParaRPr lang="en-US" sz="2000" dirty="0">
              <a:solidFill>
                <a:srgbClr val="3BCB01"/>
              </a:solidFill>
            </a:endParaRPr>
          </a:p>
          <a:p>
            <a:pPr marL="800100" lvl="2" indent="0">
              <a:buNone/>
            </a:pPr>
            <a:r>
              <a:rPr lang="en-IN" sz="2000" dirty="0" smtClean="0">
                <a:solidFill>
                  <a:srgbClr val="0070C0"/>
                </a:solidFill>
              </a:rPr>
              <a:t>	UPDATE</a:t>
            </a:r>
            <a:r>
              <a:rPr lang="en-IN" sz="2000" dirty="0" smtClean="0">
                <a:latin typeface="Courier New" pitchFamily="49" charset="0"/>
                <a:cs typeface="Courier New" pitchFamily="49" charset="0"/>
              </a:rPr>
              <a:t> </a:t>
            </a:r>
            <a:r>
              <a:rPr lang="en-IN" sz="2000" dirty="0">
                <a:solidFill>
                  <a:srgbClr val="BC8F00"/>
                </a:solidFill>
              </a:rPr>
              <a:t>table</a:t>
            </a:r>
          </a:p>
          <a:p>
            <a:pPr marL="800100" lvl="2" indent="0">
              <a:buNone/>
            </a:pPr>
            <a:r>
              <a:rPr lang="en-IN" sz="2000" dirty="0" smtClean="0">
                <a:solidFill>
                  <a:srgbClr val="0070C0"/>
                </a:solidFill>
              </a:rPr>
              <a:t>	SET</a:t>
            </a:r>
            <a:r>
              <a:rPr lang="en-IN" sz="2000" dirty="0" smtClean="0">
                <a:solidFill>
                  <a:srgbClr val="BC8F00"/>
                </a:solidFill>
              </a:rPr>
              <a:t> </a:t>
            </a:r>
            <a:r>
              <a:rPr lang="en-IN" sz="2000" dirty="0" err="1">
                <a:solidFill>
                  <a:srgbClr val="BC8F00"/>
                </a:solidFill>
              </a:rPr>
              <a:t>column_name</a:t>
            </a:r>
            <a:r>
              <a:rPr lang="en-IN" sz="2000" dirty="0">
                <a:solidFill>
                  <a:srgbClr val="BC8F00"/>
                </a:solidFill>
              </a:rPr>
              <a:t> = </a:t>
            </a:r>
            <a:r>
              <a:rPr lang="en-IN" sz="2000" dirty="0" err="1">
                <a:solidFill>
                  <a:srgbClr val="BC8F00"/>
                </a:solidFill>
              </a:rPr>
              <a:t>new_value</a:t>
            </a:r>
            <a:endParaRPr lang="en-IN" sz="2000" dirty="0">
              <a:solidFill>
                <a:srgbClr val="BC8F00"/>
              </a:solidFill>
            </a:endParaRPr>
          </a:p>
          <a:p>
            <a:pPr marL="800100" lvl="2" indent="0">
              <a:buNone/>
            </a:pPr>
            <a:r>
              <a:rPr lang="en-IN" sz="2000" dirty="0" smtClean="0">
                <a:solidFill>
                  <a:srgbClr val="0070C0"/>
                </a:solidFill>
              </a:rPr>
              <a:t>	[</a:t>
            </a:r>
            <a:r>
              <a:rPr lang="en-IN" sz="2000" dirty="0">
                <a:solidFill>
                  <a:srgbClr val="0070C0"/>
                </a:solidFill>
              </a:rPr>
              <a:t>WHERE OPERATOR [VALUE]</a:t>
            </a:r>
          </a:p>
          <a:p>
            <a:pPr marL="457200" lvl="1" indent="0">
              <a:buNone/>
            </a:pPr>
            <a:r>
              <a:rPr lang="en-IN" sz="2000" dirty="0">
                <a:solidFill>
                  <a:srgbClr val="0070C0"/>
                </a:solidFill>
              </a:rPr>
              <a:t>	</a:t>
            </a:r>
            <a:r>
              <a:rPr lang="en-IN" sz="2000" dirty="0" smtClean="0">
                <a:solidFill>
                  <a:srgbClr val="0070C0"/>
                </a:solidFill>
              </a:rPr>
              <a:t>(</a:t>
            </a:r>
            <a:r>
              <a:rPr lang="en-IN" sz="2000" dirty="0">
                <a:solidFill>
                  <a:srgbClr val="0070C0"/>
                </a:solidFill>
              </a:rPr>
              <a:t>SELECT </a:t>
            </a:r>
            <a:r>
              <a:rPr lang="en-IN" sz="2000" dirty="0" err="1">
                <a:solidFill>
                  <a:srgbClr val="BC8F00"/>
                </a:solidFill>
              </a:rPr>
              <a:t>column_name</a:t>
            </a:r>
            <a:r>
              <a:rPr lang="en-IN" sz="2000" dirty="0">
                <a:solidFill>
                  <a:srgbClr val="BC8F00"/>
                </a:solidFill>
              </a:rPr>
              <a:t> </a:t>
            </a:r>
            <a:r>
              <a:rPr lang="en-IN" sz="2000" dirty="0">
                <a:solidFill>
                  <a:srgbClr val="0070C0"/>
                </a:solidFill>
              </a:rPr>
              <a:t>FROM</a:t>
            </a:r>
            <a:r>
              <a:rPr lang="en-IN" sz="2000" dirty="0">
                <a:solidFill>
                  <a:srgbClr val="BC8F00"/>
                </a:solidFill>
              </a:rPr>
              <a:t> </a:t>
            </a:r>
            <a:r>
              <a:rPr lang="en-IN" sz="2000" dirty="0" err="1">
                <a:solidFill>
                  <a:srgbClr val="BC8F00"/>
                </a:solidFill>
              </a:rPr>
              <a:t>table_name</a:t>
            </a:r>
            <a:r>
              <a:rPr lang="en-IN" sz="2000" dirty="0">
                <a:solidFill>
                  <a:srgbClr val="0070C0"/>
                </a:solidFill>
              </a:rPr>
              <a:t>)</a:t>
            </a:r>
          </a:p>
          <a:p>
            <a:pPr marL="457200" lvl="1" indent="0">
              <a:buNone/>
            </a:pPr>
            <a:r>
              <a:rPr lang="en-IN" sz="2000" dirty="0" smtClean="0">
                <a:solidFill>
                  <a:srgbClr val="0070C0"/>
                </a:solidFill>
              </a:rPr>
              <a:t>	[</a:t>
            </a:r>
            <a:r>
              <a:rPr lang="en-IN" sz="2000" dirty="0">
                <a:solidFill>
                  <a:srgbClr val="0070C0"/>
                </a:solidFill>
              </a:rPr>
              <a:t>WHERE </a:t>
            </a:r>
            <a:r>
              <a:rPr lang="en-IN" sz="2000" dirty="0" err="1">
                <a:solidFill>
                  <a:srgbClr val="0070C0"/>
                </a:solidFill>
              </a:rPr>
              <a:t>row_condition</a:t>
            </a:r>
            <a:r>
              <a:rPr lang="en-IN" sz="2000" dirty="0">
                <a:solidFill>
                  <a:srgbClr val="0070C0"/>
                </a:solidFill>
              </a:rPr>
              <a:t>)];</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endParaRPr lang="en-US" sz="2000" b="1" dirty="0" smtClean="0"/>
          </a:p>
        </p:txBody>
      </p:sp>
      <p:sp>
        <p:nvSpPr>
          <p:cNvPr id="2" name="Title 1"/>
          <p:cNvSpPr>
            <a:spLocks noGrp="1"/>
          </p:cNvSpPr>
          <p:nvPr>
            <p:ph type="title"/>
          </p:nvPr>
        </p:nvSpPr>
        <p:spPr>
          <a:noFill/>
          <a:ln>
            <a:noFill/>
          </a:ln>
        </p:spPr>
        <p:txBody>
          <a:bodyPr anchor="ctr"/>
          <a:lstStyle/>
          <a:p>
            <a:r>
              <a:rPr lang="en-US" dirty="0" err="1" smtClean="0"/>
              <a:t>Subquery</a:t>
            </a:r>
            <a:r>
              <a:rPr lang="en-US" dirty="0" smtClean="0"/>
              <a:t> </a:t>
            </a:r>
            <a:r>
              <a:rPr lang="en-US" dirty="0"/>
              <a:t>– UPDATE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22</a:t>
            </a:fld>
            <a:endParaRPr lang="en-US"/>
          </a:p>
        </p:txBody>
      </p:sp>
    </p:spTree>
    <p:extLst>
      <p:ext uri="{BB962C8B-B14F-4D97-AF65-F5344CB8AC3E}">
        <p14:creationId xmlns:p14="http://schemas.microsoft.com/office/powerpoint/2010/main" val="118722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534400" cy="4906963"/>
          </a:xfrm>
        </p:spPr>
        <p:txBody>
          <a:bodyPr/>
          <a:lstStyle/>
          <a:p>
            <a:pPr marL="0" indent="0">
              <a:lnSpc>
                <a:spcPct val="120000"/>
              </a:lnSpc>
              <a:spcBef>
                <a:spcPts val="0"/>
              </a:spcBef>
              <a:buNone/>
            </a:pPr>
            <a:r>
              <a:rPr lang="en-US" sz="2000" dirty="0" smtClean="0">
                <a:solidFill>
                  <a:srgbClr val="3BCB01"/>
                </a:solidFill>
              </a:rPr>
              <a:t>Scenario</a:t>
            </a:r>
            <a:endParaRPr lang="en-US" sz="2000" dirty="0" smtClean="0"/>
          </a:p>
          <a:p>
            <a:pPr marL="0" indent="0">
              <a:lnSpc>
                <a:spcPct val="120000"/>
              </a:lnSpc>
              <a:spcBef>
                <a:spcPts val="0"/>
              </a:spcBef>
              <a:buNone/>
            </a:pPr>
            <a:r>
              <a:rPr lang="en-US" sz="2000" dirty="0" smtClean="0"/>
              <a:t>	We </a:t>
            </a:r>
            <a:r>
              <a:rPr lang="en-US" sz="2000" dirty="0"/>
              <a:t>will use the same new table created earlier, </a:t>
            </a:r>
            <a:r>
              <a:rPr lang="en-US" sz="2000" dirty="0" err="1"/>
              <a:t>USA_Offices</a:t>
            </a:r>
            <a:r>
              <a:rPr lang="en-US" sz="2000" dirty="0"/>
              <a:t> and Offices table. </a:t>
            </a:r>
          </a:p>
          <a:p>
            <a:pPr marL="685800" lvl="1">
              <a:lnSpc>
                <a:spcPct val="120000"/>
              </a:lnSpc>
              <a:spcBef>
                <a:spcPts val="0"/>
              </a:spcBef>
            </a:pPr>
            <a:r>
              <a:rPr lang="en-US" sz="1800" dirty="0" smtClean="0"/>
              <a:t>Update values in ‘addressLine2’ column of </a:t>
            </a:r>
            <a:r>
              <a:rPr lang="en-US" sz="1800" dirty="0" err="1" smtClean="0"/>
              <a:t>USA_Offices</a:t>
            </a:r>
            <a:r>
              <a:rPr lang="en-US" sz="1800" dirty="0" smtClean="0"/>
              <a:t> to ‘Suite 327’</a:t>
            </a:r>
          </a:p>
          <a:p>
            <a:pPr marL="685800" lvl="1">
              <a:lnSpc>
                <a:spcPct val="120000"/>
              </a:lnSpc>
              <a:spcBef>
                <a:spcPts val="0"/>
              </a:spcBef>
            </a:pPr>
            <a:r>
              <a:rPr lang="en-US" sz="1800" dirty="0" smtClean="0"/>
              <a:t>if the ‘city’ value of these records appear in the those records of Office tables where city value is ‘Boston’</a:t>
            </a:r>
            <a:r>
              <a:rPr lang="en-US" sz="1600" dirty="0" smtClean="0"/>
              <a:t>.</a:t>
            </a:r>
            <a:endParaRPr lang="en-US" sz="1600" b="1" dirty="0"/>
          </a:p>
          <a:p>
            <a:pPr>
              <a:lnSpc>
                <a:spcPct val="120000"/>
              </a:lnSpc>
              <a:spcBef>
                <a:spcPts val="0"/>
              </a:spcBef>
            </a:pPr>
            <a:endParaRPr lang="en-US" sz="2000" b="1" dirty="0">
              <a:solidFill>
                <a:schemeClr val="accent1">
                  <a:lumMod val="75000"/>
                </a:schemeClr>
              </a:solidFill>
            </a:endParaRPr>
          </a:p>
          <a:p>
            <a:pPr marL="800100" lvl="2" indent="0">
              <a:lnSpc>
                <a:spcPct val="120000"/>
              </a:lnSpc>
              <a:spcBef>
                <a:spcPts val="0"/>
              </a:spcBef>
              <a:buNone/>
            </a:pPr>
            <a:r>
              <a:rPr lang="en-US" sz="2000" dirty="0">
                <a:solidFill>
                  <a:srgbClr val="0070C0"/>
                </a:solidFill>
              </a:rPr>
              <a:t>UPDATE</a:t>
            </a:r>
            <a:r>
              <a:rPr lang="en-US" sz="2000" dirty="0" smtClean="0">
                <a:solidFill>
                  <a:schemeClr val="accent1">
                    <a:lumMod val="75000"/>
                  </a:schemeClr>
                </a:solidFill>
                <a:latin typeface="Courier New" pitchFamily="49" charset="0"/>
                <a:cs typeface="Courier New" pitchFamily="49" charset="0"/>
              </a:rPr>
              <a:t> </a:t>
            </a:r>
            <a:r>
              <a:rPr lang="en-US" sz="2000" dirty="0" err="1">
                <a:solidFill>
                  <a:srgbClr val="BC8F00"/>
                </a:solidFill>
              </a:rPr>
              <a:t>USA_Offices</a:t>
            </a:r>
            <a:endParaRPr lang="en-US" sz="2000" dirty="0">
              <a:solidFill>
                <a:srgbClr val="BC8F00"/>
              </a:solidFill>
            </a:endParaRPr>
          </a:p>
          <a:p>
            <a:pPr marL="800100" lvl="2" indent="0">
              <a:lnSpc>
                <a:spcPct val="120000"/>
              </a:lnSpc>
              <a:spcBef>
                <a:spcPts val="0"/>
              </a:spcBef>
              <a:buNone/>
            </a:pPr>
            <a:r>
              <a:rPr lang="en-US" sz="2000" dirty="0">
                <a:solidFill>
                  <a:srgbClr val="0070C0"/>
                </a:solidFill>
              </a:rPr>
              <a:t>SET</a:t>
            </a:r>
            <a:r>
              <a:rPr lang="en-US" sz="2000" dirty="0" smtClean="0">
                <a:solidFill>
                  <a:schemeClr val="accent1">
                    <a:lumMod val="75000"/>
                  </a:schemeClr>
                </a:solidFill>
                <a:latin typeface="Courier New" pitchFamily="49" charset="0"/>
                <a:cs typeface="Courier New" pitchFamily="49" charset="0"/>
              </a:rPr>
              <a:t> </a:t>
            </a:r>
            <a:r>
              <a:rPr lang="en-US" sz="2000" dirty="0">
                <a:solidFill>
                  <a:srgbClr val="BC8F00"/>
                </a:solidFill>
              </a:rPr>
              <a:t>addressLine2 = 'Suite 327'</a:t>
            </a:r>
          </a:p>
          <a:p>
            <a:pPr marL="800100" lvl="2" indent="0">
              <a:lnSpc>
                <a:spcPct val="120000"/>
              </a:lnSpc>
              <a:spcBef>
                <a:spcPts val="0"/>
              </a:spcBef>
              <a:buNone/>
            </a:pPr>
            <a:r>
              <a:rPr lang="en-US" sz="2000" dirty="0">
                <a:solidFill>
                  <a:srgbClr val="0070C0"/>
                </a:solidFill>
              </a:rPr>
              <a:t>WHERE</a:t>
            </a:r>
            <a:r>
              <a:rPr lang="en-US" sz="2000" dirty="0" smtClean="0">
                <a:solidFill>
                  <a:schemeClr val="accent1">
                    <a:lumMod val="75000"/>
                  </a:schemeClr>
                </a:solidFill>
                <a:latin typeface="Courier New" pitchFamily="49" charset="0"/>
                <a:cs typeface="Courier New" pitchFamily="49" charset="0"/>
              </a:rPr>
              <a:t> </a:t>
            </a:r>
            <a:r>
              <a:rPr lang="en-US" sz="2000" dirty="0">
                <a:solidFill>
                  <a:srgbClr val="BC8F00"/>
                </a:solidFill>
              </a:rPr>
              <a:t>city</a:t>
            </a: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IN (SELECT </a:t>
            </a:r>
            <a:r>
              <a:rPr lang="en-US" sz="2000" dirty="0">
                <a:solidFill>
                  <a:srgbClr val="BC8F00"/>
                </a:solidFill>
              </a:rPr>
              <a:t>city</a:t>
            </a:r>
            <a:r>
              <a:rPr lang="en-US" sz="2000" dirty="0">
                <a:solidFill>
                  <a:schemeClr val="accent6">
                    <a:lumMod val="75000"/>
                  </a:schemeClr>
                </a:solidFill>
                <a:latin typeface="Courier New" pitchFamily="49" charset="0"/>
                <a:cs typeface="Courier New" pitchFamily="49" charset="0"/>
              </a:rPr>
              <a:t> </a:t>
            </a:r>
            <a:r>
              <a:rPr lang="en-US" sz="2000" dirty="0">
                <a:solidFill>
                  <a:srgbClr val="0070C0"/>
                </a:solidFill>
              </a:rPr>
              <a:t>FROM</a:t>
            </a:r>
            <a:r>
              <a:rPr lang="en-US" sz="2000" dirty="0">
                <a:solidFill>
                  <a:schemeClr val="accent1">
                    <a:lumMod val="75000"/>
                  </a:schemeClr>
                </a:solidFill>
                <a:latin typeface="Courier New" pitchFamily="49" charset="0"/>
                <a:cs typeface="Courier New" pitchFamily="49" charset="0"/>
              </a:rPr>
              <a:t> </a:t>
            </a:r>
            <a:r>
              <a:rPr lang="en-US" sz="2000" dirty="0">
                <a:solidFill>
                  <a:srgbClr val="BC8F00"/>
                </a:solidFill>
              </a:rPr>
              <a:t>Offices</a:t>
            </a:r>
          </a:p>
          <a:p>
            <a:pPr marL="800100" lvl="2" indent="0">
              <a:lnSpc>
                <a:spcPct val="120000"/>
              </a:lnSpc>
              <a:spcBef>
                <a:spcPts val="0"/>
              </a:spcBef>
              <a:buNone/>
            </a:pPr>
            <a:r>
              <a:rPr lang="en-US" sz="2000" dirty="0" smtClean="0">
                <a:solidFill>
                  <a:schemeClr val="accent1">
                    <a:lumMod val="75000"/>
                  </a:schemeClr>
                </a:solidFill>
                <a:latin typeface="Courier New" pitchFamily="49" charset="0"/>
                <a:cs typeface="Courier New" pitchFamily="49" charset="0"/>
              </a:rPr>
              <a:t>             </a:t>
            </a:r>
            <a:r>
              <a:rPr lang="en-US" sz="2000" dirty="0" smtClean="0">
                <a:solidFill>
                  <a:srgbClr val="0070C0"/>
                </a:solidFill>
              </a:rPr>
              <a:t>WHERE</a:t>
            </a:r>
            <a:r>
              <a:rPr lang="en-US" sz="2000" dirty="0" smtClean="0">
                <a:solidFill>
                  <a:schemeClr val="accent1">
                    <a:lumMod val="75000"/>
                  </a:schemeClr>
                </a:solidFill>
                <a:latin typeface="Courier New" pitchFamily="49" charset="0"/>
                <a:cs typeface="Courier New" pitchFamily="49" charset="0"/>
              </a:rPr>
              <a:t> </a:t>
            </a:r>
            <a:r>
              <a:rPr lang="en-US" sz="2000" dirty="0">
                <a:solidFill>
                  <a:srgbClr val="BC8F00"/>
                </a:solidFill>
              </a:rPr>
              <a:t>city</a:t>
            </a:r>
            <a:r>
              <a:rPr lang="en-US" sz="2000" dirty="0" smtClean="0">
                <a:solidFill>
                  <a:schemeClr val="accent6">
                    <a:lumMod val="75000"/>
                  </a:schemeClr>
                </a:solidFill>
                <a:latin typeface="Courier New" pitchFamily="49" charset="0"/>
                <a:cs typeface="Courier New" pitchFamily="49" charset="0"/>
              </a:rPr>
              <a:t> </a:t>
            </a:r>
            <a:r>
              <a:rPr lang="en-US" sz="2000" dirty="0">
                <a:solidFill>
                  <a:srgbClr val="0070C0"/>
                </a:solidFill>
              </a:rPr>
              <a:t>LIKE</a:t>
            </a:r>
            <a:r>
              <a:rPr lang="en-US" sz="2000" dirty="0" smtClean="0">
                <a:solidFill>
                  <a:schemeClr val="accent1">
                    <a:lumMod val="75000"/>
                  </a:schemeClr>
                </a:solidFill>
                <a:latin typeface="Courier New" pitchFamily="49" charset="0"/>
                <a:cs typeface="Courier New" pitchFamily="49" charset="0"/>
              </a:rPr>
              <a:t> </a:t>
            </a:r>
            <a:r>
              <a:rPr lang="en-US" sz="2000" dirty="0">
                <a:solidFill>
                  <a:srgbClr val="0070C0"/>
                </a:solidFill>
              </a:rPr>
              <a:t>'%</a:t>
            </a:r>
            <a:r>
              <a:rPr lang="en-US" sz="2000" dirty="0">
                <a:solidFill>
                  <a:srgbClr val="BC8F00"/>
                </a:solidFill>
              </a:rPr>
              <a:t>Boston</a:t>
            </a:r>
            <a:r>
              <a:rPr lang="en-US" sz="2000" dirty="0">
                <a:solidFill>
                  <a:srgbClr val="0070C0"/>
                </a:solidFill>
              </a:rPr>
              <a:t>%');</a:t>
            </a:r>
          </a:p>
        </p:txBody>
      </p:sp>
      <p:sp>
        <p:nvSpPr>
          <p:cNvPr id="2" name="Title 1"/>
          <p:cNvSpPr>
            <a:spLocks noGrp="1"/>
          </p:cNvSpPr>
          <p:nvPr>
            <p:ph type="title"/>
          </p:nvPr>
        </p:nvSpPr>
        <p:spPr>
          <a:noFill/>
          <a:ln>
            <a:noFill/>
          </a:ln>
        </p:spPr>
        <p:txBody>
          <a:bodyPr anchor="ctr"/>
          <a:lstStyle/>
          <a:p>
            <a:r>
              <a:rPr lang="en-US" dirty="0" smtClean="0">
                <a:solidFill>
                  <a:schemeClr val="bg1"/>
                </a:solidFill>
              </a:rPr>
              <a:t>Sub-query</a:t>
            </a:r>
            <a:r>
              <a:rPr lang="en-US" dirty="0">
                <a:solidFill>
                  <a:schemeClr val="bg1"/>
                </a:solidFill>
              </a:rPr>
              <a:t>:</a:t>
            </a:r>
            <a:r>
              <a:rPr lang="en-US" dirty="0" smtClean="0">
                <a:solidFill>
                  <a:schemeClr val="bg1"/>
                </a:solidFill>
              </a:rPr>
              <a:t> </a:t>
            </a:r>
            <a:r>
              <a:rPr lang="en-US" dirty="0">
                <a:solidFill>
                  <a:schemeClr val="bg1"/>
                </a:solidFill>
              </a:rPr>
              <a:t>UPDATE </a:t>
            </a:r>
            <a:r>
              <a:rPr lang="en-US" dirty="0" smtClean="0">
                <a:solidFill>
                  <a:schemeClr val="bg1"/>
                </a:solidFill>
              </a:rPr>
              <a:t>Statement</a:t>
            </a:r>
            <a:endParaRPr lang="en-US" dirty="0">
              <a:solidFill>
                <a:schemeClr val="bg1"/>
              </a:solidFill>
            </a:endParaRPr>
          </a:p>
        </p:txBody>
      </p:sp>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23</a:t>
            </a:fld>
            <a:endParaRPr lang="en-US"/>
          </a:p>
        </p:txBody>
      </p:sp>
    </p:spTree>
    <p:extLst>
      <p:ext uri="{BB962C8B-B14F-4D97-AF65-F5344CB8AC3E}">
        <p14:creationId xmlns:p14="http://schemas.microsoft.com/office/powerpoint/2010/main" val="3400438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Sub-Queries with DELETE</a:t>
            </a:r>
            <a:endParaRPr lang="en-US" dirty="0"/>
          </a:p>
        </p:txBody>
      </p:sp>
    </p:spTree>
    <p:extLst>
      <p:ext uri="{BB962C8B-B14F-4D97-AF65-F5344CB8AC3E}">
        <p14:creationId xmlns:p14="http://schemas.microsoft.com/office/powerpoint/2010/main" val="4053381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ts val="0"/>
              </a:spcBef>
              <a:buNone/>
            </a:pPr>
            <a:r>
              <a:rPr lang="en-US" sz="2000" dirty="0" smtClean="0"/>
              <a:t>The Sub-query </a:t>
            </a:r>
            <a:r>
              <a:rPr lang="en-US" sz="2000" dirty="0"/>
              <a:t>can be used in conjunction with the DELETE </a:t>
            </a:r>
            <a:r>
              <a:rPr lang="en-US" sz="2000" dirty="0" smtClean="0"/>
              <a:t>statement</a:t>
            </a:r>
          </a:p>
          <a:p>
            <a:pPr marL="0" indent="0">
              <a:buNone/>
            </a:pPr>
            <a:endParaRPr lang="en-US" sz="2000" dirty="0" smtClean="0"/>
          </a:p>
          <a:p>
            <a:pPr marL="0" indent="0">
              <a:buNone/>
            </a:pPr>
            <a:r>
              <a:rPr lang="en-US" sz="2000" dirty="0" smtClean="0">
                <a:solidFill>
                  <a:srgbClr val="3BCB01"/>
                </a:solidFill>
              </a:rPr>
              <a:t>Syntax</a:t>
            </a:r>
          </a:p>
          <a:p>
            <a:pPr marL="1257300" lvl="3" indent="0">
              <a:buNone/>
            </a:pPr>
            <a:r>
              <a:rPr lang="en-IN" dirty="0">
                <a:solidFill>
                  <a:srgbClr val="0070C0"/>
                </a:solidFill>
              </a:rPr>
              <a:t>DELETE</a:t>
            </a:r>
            <a:r>
              <a:rPr lang="en-IN" dirty="0">
                <a:solidFill>
                  <a:schemeClr val="tx2">
                    <a:lumMod val="75000"/>
                  </a:schemeClr>
                </a:solidFill>
                <a:latin typeface="Courier New" pitchFamily="49" charset="0"/>
                <a:cs typeface="Courier New" pitchFamily="49" charset="0"/>
              </a:rPr>
              <a:t> </a:t>
            </a:r>
            <a:r>
              <a:rPr lang="en-IN" dirty="0">
                <a:solidFill>
                  <a:srgbClr val="0070C0"/>
                </a:solidFill>
              </a:rPr>
              <a:t>FROM</a:t>
            </a:r>
            <a:r>
              <a:rPr lang="en-IN" dirty="0">
                <a:solidFill>
                  <a:schemeClr val="tx2">
                    <a:lumMod val="75000"/>
                  </a:schemeClr>
                </a:solidFill>
                <a:latin typeface="Courier New" pitchFamily="49" charset="0"/>
                <a:cs typeface="Courier New" pitchFamily="49" charset="0"/>
              </a:rPr>
              <a:t> </a:t>
            </a:r>
            <a:r>
              <a:rPr lang="en-IN" dirty="0" err="1">
                <a:solidFill>
                  <a:srgbClr val="BC8F00"/>
                </a:solidFill>
              </a:rPr>
              <a:t>table_name</a:t>
            </a:r>
            <a:endParaRPr lang="en-IN" dirty="0">
              <a:solidFill>
                <a:srgbClr val="BC8F00"/>
              </a:solidFill>
            </a:endParaRPr>
          </a:p>
          <a:p>
            <a:pPr marL="1257300" lvl="3" indent="0">
              <a:buNone/>
            </a:pPr>
            <a:r>
              <a:rPr lang="en-IN" dirty="0">
                <a:solidFill>
                  <a:srgbClr val="0070C0"/>
                </a:solidFill>
              </a:rPr>
              <a:t>[WHERE OPERATOR [VALUE</a:t>
            </a:r>
            <a:r>
              <a:rPr lang="en-IN" dirty="0" smtClean="0">
                <a:solidFill>
                  <a:srgbClr val="0070C0"/>
                </a:solidFill>
              </a:rPr>
              <a:t>]</a:t>
            </a:r>
          </a:p>
          <a:p>
            <a:pPr marL="1257300" lvl="3" indent="0">
              <a:buNone/>
            </a:pPr>
            <a:r>
              <a:rPr lang="en-IN" dirty="0" smtClean="0">
                <a:solidFill>
                  <a:srgbClr val="0070C0"/>
                </a:solidFill>
              </a:rPr>
              <a:t>(</a:t>
            </a:r>
            <a:r>
              <a:rPr lang="en-IN" dirty="0">
                <a:solidFill>
                  <a:srgbClr val="0070C0"/>
                </a:solidFill>
              </a:rPr>
              <a:t>SELECT </a:t>
            </a:r>
            <a:r>
              <a:rPr lang="en-IN" dirty="0" err="1" smtClean="0">
                <a:solidFill>
                  <a:srgbClr val="BC8F00"/>
                </a:solidFill>
              </a:rPr>
              <a:t>column_name</a:t>
            </a:r>
            <a:endParaRPr lang="en-IN" dirty="0">
              <a:solidFill>
                <a:srgbClr val="BC8F00"/>
              </a:solidFill>
            </a:endParaRPr>
          </a:p>
          <a:p>
            <a:pPr marL="1257300" lvl="3" indent="0">
              <a:buNone/>
            </a:pPr>
            <a:r>
              <a:rPr lang="en-IN" dirty="0" smtClean="0">
                <a:solidFill>
                  <a:srgbClr val="0070C0"/>
                </a:solidFill>
              </a:rPr>
              <a:t>FROM</a:t>
            </a:r>
            <a:r>
              <a:rPr lang="en-IN" dirty="0" smtClean="0">
                <a:latin typeface="Courier New" pitchFamily="49" charset="0"/>
                <a:cs typeface="Courier New" pitchFamily="49" charset="0"/>
              </a:rPr>
              <a:t> </a:t>
            </a:r>
            <a:r>
              <a:rPr lang="en-IN" dirty="0" err="1">
                <a:solidFill>
                  <a:srgbClr val="BC8F00"/>
                </a:solidFill>
              </a:rPr>
              <a:t>table_name</a:t>
            </a:r>
            <a:r>
              <a:rPr lang="en-IN" dirty="0" smtClean="0">
                <a:solidFill>
                  <a:srgbClr val="0070C0"/>
                </a:solidFill>
              </a:rPr>
              <a:t>)</a:t>
            </a:r>
          </a:p>
          <a:p>
            <a:pPr marL="1257300" lvl="3" indent="0">
              <a:buNone/>
            </a:pPr>
            <a:r>
              <a:rPr lang="en-IN" dirty="0" smtClean="0">
                <a:solidFill>
                  <a:srgbClr val="0070C0"/>
                </a:solidFill>
              </a:rPr>
              <a:t>[</a:t>
            </a:r>
            <a:r>
              <a:rPr lang="en-IN" dirty="0">
                <a:solidFill>
                  <a:srgbClr val="0070C0"/>
                </a:solidFill>
              </a:rPr>
              <a:t>WHERE) ];</a:t>
            </a:r>
          </a:p>
          <a:p>
            <a:pPr marL="0" indent="0">
              <a:buNone/>
            </a:pPr>
            <a:endParaRPr lang="en-US" sz="2000" dirty="0" smtClean="0"/>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endParaRPr lang="en-US" sz="2000" b="1" dirty="0" smtClean="0"/>
          </a:p>
          <a:p>
            <a:pPr marL="0" indent="0">
              <a:buNone/>
            </a:pPr>
            <a:endParaRPr lang="en-US" sz="2000" dirty="0"/>
          </a:p>
        </p:txBody>
      </p:sp>
      <p:sp>
        <p:nvSpPr>
          <p:cNvPr id="2" name="Title 1"/>
          <p:cNvSpPr>
            <a:spLocks noGrp="1"/>
          </p:cNvSpPr>
          <p:nvPr>
            <p:ph type="title"/>
          </p:nvPr>
        </p:nvSpPr>
        <p:spPr>
          <a:noFill/>
          <a:ln>
            <a:noFill/>
          </a:ln>
        </p:spPr>
        <p:txBody>
          <a:bodyPr anchor="ctr"/>
          <a:lstStyle/>
          <a:p>
            <a:r>
              <a:rPr lang="en-US" dirty="0" smtClean="0"/>
              <a:t>Sub-query: </a:t>
            </a:r>
            <a:r>
              <a:rPr lang="en-US" dirty="0"/>
              <a:t>DELETE Statement</a:t>
            </a:r>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25</a:t>
            </a:fld>
            <a:endParaRPr lang="en-US"/>
          </a:p>
        </p:txBody>
      </p:sp>
    </p:spTree>
    <p:extLst>
      <p:ext uri="{BB962C8B-B14F-4D97-AF65-F5344CB8AC3E}">
        <p14:creationId xmlns:p14="http://schemas.microsoft.com/office/powerpoint/2010/main" val="1907014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1" indent="0">
              <a:spcBef>
                <a:spcPts val="0"/>
              </a:spcBef>
              <a:buNone/>
            </a:pPr>
            <a:r>
              <a:rPr lang="en-US" sz="2000" dirty="0" smtClean="0">
                <a:solidFill>
                  <a:srgbClr val="3BCB01"/>
                </a:solidFill>
              </a:rPr>
              <a:t>Scenario</a:t>
            </a:r>
            <a:r>
              <a:rPr lang="en-US" sz="2000" dirty="0" smtClean="0"/>
              <a:t>:</a:t>
            </a:r>
          </a:p>
          <a:p>
            <a:pPr marL="0" lvl="1" indent="0">
              <a:spcBef>
                <a:spcPts val="0"/>
              </a:spcBef>
              <a:buNone/>
            </a:pPr>
            <a:r>
              <a:rPr lang="en-US" sz="2000" dirty="0" smtClean="0"/>
              <a:t>	We </a:t>
            </a:r>
            <a:r>
              <a:rPr lang="en-US" sz="2000" dirty="0"/>
              <a:t>will use the same new table created earlier, </a:t>
            </a:r>
            <a:r>
              <a:rPr lang="en-US" sz="2000" dirty="0" err="1"/>
              <a:t>USA_Offices</a:t>
            </a:r>
            <a:r>
              <a:rPr lang="en-US" sz="2000" dirty="0"/>
              <a:t> and Offices table. </a:t>
            </a:r>
          </a:p>
          <a:p>
            <a:pPr marL="342900" lvl="1" indent="-342900">
              <a:spcBef>
                <a:spcPts val="0"/>
              </a:spcBef>
            </a:pPr>
            <a:r>
              <a:rPr lang="en-US" sz="1800" dirty="0"/>
              <a:t>Delete records from </a:t>
            </a:r>
            <a:r>
              <a:rPr lang="en-US" sz="1800" dirty="0" err="1"/>
              <a:t>USA_Offices</a:t>
            </a:r>
            <a:r>
              <a:rPr lang="en-US" sz="1800" dirty="0"/>
              <a:t> where the values in ‘city’ column of </a:t>
            </a:r>
            <a:r>
              <a:rPr lang="en-US" sz="1800" dirty="0" err="1"/>
              <a:t>USA_Offices</a:t>
            </a:r>
            <a:r>
              <a:rPr lang="en-US" sz="1800" dirty="0"/>
              <a:t> appear in the values in city column of Offices for ‘NY’ state.</a:t>
            </a:r>
          </a:p>
          <a:p>
            <a:pPr marL="0" indent="0">
              <a:buNone/>
            </a:pPr>
            <a:endParaRPr lang="en-US" sz="2000" b="1" dirty="0">
              <a:solidFill>
                <a:schemeClr val="accent1">
                  <a:lumMod val="75000"/>
                </a:schemeClr>
              </a:solidFill>
            </a:endParaRPr>
          </a:p>
          <a:p>
            <a:pPr marL="400050" lvl="1" indent="0">
              <a:buNone/>
            </a:pPr>
            <a:r>
              <a:rPr lang="en-US" sz="2000" dirty="0">
                <a:solidFill>
                  <a:srgbClr val="0070C0"/>
                </a:solidFill>
              </a:rPr>
              <a:t>DELETE</a:t>
            </a: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FROM</a:t>
            </a:r>
            <a:r>
              <a:rPr lang="en-US" sz="2000" dirty="0">
                <a:solidFill>
                  <a:schemeClr val="accent1">
                    <a:lumMod val="75000"/>
                  </a:schemeClr>
                </a:solidFill>
                <a:latin typeface="Courier New" pitchFamily="49" charset="0"/>
                <a:cs typeface="Courier New" pitchFamily="49" charset="0"/>
              </a:rPr>
              <a:t> </a:t>
            </a:r>
            <a:r>
              <a:rPr lang="en-US" sz="2000" dirty="0" err="1">
                <a:solidFill>
                  <a:srgbClr val="BC8F00"/>
                </a:solidFill>
              </a:rPr>
              <a:t>USA_Offices</a:t>
            </a:r>
            <a:endParaRPr lang="en-US" sz="2000" dirty="0">
              <a:solidFill>
                <a:srgbClr val="BC8F00"/>
              </a:solidFill>
            </a:endParaRPr>
          </a:p>
          <a:p>
            <a:pPr marL="400050" lvl="1" indent="0">
              <a:buNone/>
            </a:pPr>
            <a:r>
              <a:rPr lang="en-US" sz="2000" dirty="0">
                <a:solidFill>
                  <a:schemeClr val="accent1">
                    <a:lumMod val="75000"/>
                  </a:schemeClr>
                </a:solidFill>
                <a:latin typeface="Courier New" pitchFamily="49" charset="0"/>
                <a:cs typeface="Courier New" pitchFamily="49" charset="0"/>
              </a:rPr>
              <a:t>	</a:t>
            </a:r>
            <a:r>
              <a:rPr lang="en-US" sz="2000" dirty="0">
                <a:solidFill>
                  <a:srgbClr val="0070C0"/>
                </a:solidFill>
              </a:rPr>
              <a:t>WHERE </a:t>
            </a:r>
            <a:r>
              <a:rPr lang="en-US" sz="2000" dirty="0">
                <a:solidFill>
                  <a:srgbClr val="BC8F00"/>
                </a:solidFill>
              </a:rPr>
              <a:t>city</a:t>
            </a:r>
            <a:r>
              <a:rPr lang="en-US" sz="2000" dirty="0">
                <a:solidFill>
                  <a:srgbClr val="0070C0"/>
                </a:solidFill>
              </a:rPr>
              <a:t> IN (SELECT </a:t>
            </a:r>
            <a:r>
              <a:rPr lang="en-US" sz="2000" dirty="0">
                <a:solidFill>
                  <a:srgbClr val="BC8F00"/>
                </a:solidFill>
              </a:rPr>
              <a:t>city</a:t>
            </a:r>
            <a:r>
              <a:rPr lang="en-US" sz="2000" dirty="0">
                <a:solidFill>
                  <a:srgbClr val="0070C0"/>
                </a:solidFill>
              </a:rPr>
              <a:t> FROM </a:t>
            </a:r>
            <a:r>
              <a:rPr lang="en-US" sz="2000" dirty="0">
                <a:solidFill>
                  <a:srgbClr val="BC8F00"/>
                </a:solidFill>
              </a:rPr>
              <a:t>Offices</a:t>
            </a:r>
          </a:p>
          <a:p>
            <a:pPr marL="400050" lvl="1" indent="0">
              <a:buNone/>
            </a:pPr>
            <a:r>
              <a:rPr lang="en-US" sz="2000" dirty="0">
                <a:solidFill>
                  <a:srgbClr val="0070C0"/>
                </a:solidFill>
              </a:rPr>
              <a:t>				WHERE </a:t>
            </a:r>
            <a:r>
              <a:rPr lang="en-US" sz="2000" dirty="0">
                <a:solidFill>
                  <a:srgbClr val="BC8F00"/>
                </a:solidFill>
              </a:rPr>
              <a:t>state</a:t>
            </a:r>
            <a:r>
              <a:rPr lang="en-US" sz="2000" dirty="0">
                <a:solidFill>
                  <a:srgbClr val="0070C0"/>
                </a:solidFill>
              </a:rPr>
              <a:t> LIKE '%</a:t>
            </a:r>
            <a:r>
              <a:rPr lang="en-US" sz="2000" dirty="0">
                <a:solidFill>
                  <a:srgbClr val="BC8F00"/>
                </a:solidFill>
              </a:rPr>
              <a:t>NY</a:t>
            </a:r>
            <a:r>
              <a:rPr lang="en-US" sz="2000" dirty="0">
                <a:solidFill>
                  <a:srgbClr val="0070C0"/>
                </a:solidFill>
              </a:rPr>
              <a:t>%');</a:t>
            </a:r>
          </a:p>
        </p:txBody>
      </p:sp>
      <p:sp>
        <p:nvSpPr>
          <p:cNvPr id="2" name="Title 1"/>
          <p:cNvSpPr>
            <a:spLocks noGrp="1"/>
          </p:cNvSpPr>
          <p:nvPr>
            <p:ph type="title"/>
          </p:nvPr>
        </p:nvSpPr>
        <p:spPr>
          <a:noFill/>
          <a:ln>
            <a:noFill/>
          </a:ln>
        </p:spPr>
        <p:txBody>
          <a:bodyPr anchor="ctr">
            <a:normAutofit/>
          </a:bodyPr>
          <a:lstStyle/>
          <a:p>
            <a:r>
              <a:rPr lang="en-US" dirty="0" smtClean="0"/>
              <a:t>Subquery </a:t>
            </a:r>
            <a:r>
              <a:rPr lang="en-US" dirty="0"/>
              <a:t>– DELETE </a:t>
            </a:r>
            <a:r>
              <a:rPr lang="en-US" dirty="0" smtClean="0"/>
              <a:t>Statement</a:t>
            </a:r>
            <a:endParaRPr lang="en-US" dirty="0"/>
          </a:p>
        </p:txBody>
      </p:sp>
      <p:sp>
        <p:nvSpPr>
          <p:cNvPr id="6" name="Slide Number Placeholder 5"/>
          <p:cNvSpPr>
            <a:spLocks noGrp="1"/>
          </p:cNvSpPr>
          <p:nvPr>
            <p:ph type="sldNum" sz="quarter" idx="4294967295"/>
          </p:nvPr>
        </p:nvSpPr>
        <p:spPr>
          <a:xfrm>
            <a:off x="8610600" y="6477000"/>
            <a:ext cx="533400" cy="381000"/>
          </a:xfrm>
          <a:prstGeom prst="rect">
            <a:avLst/>
          </a:prstGeom>
        </p:spPr>
        <p:txBody>
          <a:bodyPr/>
          <a:lstStyle/>
          <a:p>
            <a:fld id="{068D587B-6992-4B03-9EE1-58C2DD981ECA}" type="slidenum">
              <a:rPr lang="en-US" smtClean="0"/>
              <a:t>26</a:t>
            </a:fld>
            <a:endParaRPr lang="en-US"/>
          </a:p>
        </p:txBody>
      </p:sp>
    </p:spTree>
    <p:extLst>
      <p:ext uri="{BB962C8B-B14F-4D97-AF65-F5344CB8AC3E}">
        <p14:creationId xmlns:p14="http://schemas.microsoft.com/office/powerpoint/2010/main" val="2273801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078" y="269333"/>
            <a:ext cx="8389665" cy="607259"/>
          </a:xfrm>
          <a:noFill/>
          <a:ln>
            <a:noFill/>
          </a:ln>
        </p:spPr>
        <p:txBody>
          <a:bodyPr anchor="ctr"/>
          <a:lstStyle/>
          <a:p>
            <a:r>
              <a:rPr lang="en-US" sz="1800" b="0" dirty="0"/>
              <a:t>Check Your Understanding</a:t>
            </a:r>
          </a:p>
        </p:txBody>
      </p:sp>
      <p:sp>
        <p:nvSpPr>
          <p:cNvPr id="2" name="Text Placeholder 1"/>
          <p:cNvSpPr>
            <a:spLocks noGrp="1"/>
          </p:cNvSpPr>
          <p:nvPr>
            <p:ph type="body" sz="quarter" idx="13"/>
          </p:nvPr>
        </p:nvSpPr>
        <p:spPr/>
        <p:txBody>
          <a:bodyPr>
            <a:normAutofit/>
          </a:bodyPr>
          <a:lstStyle/>
          <a:p>
            <a:pPr marL="514350" indent="-514350">
              <a:buAutoNum type="arabicPeriod"/>
            </a:pPr>
            <a:r>
              <a:rPr lang="en-US" sz="2000" dirty="0" smtClean="0"/>
              <a:t>What are the advantages of Sub-Queries ?</a:t>
            </a:r>
          </a:p>
          <a:p>
            <a:pPr marL="514350" indent="-514350">
              <a:buAutoNum type="arabicPeriod"/>
            </a:pPr>
            <a:endParaRPr lang="en-US" sz="2000" dirty="0" smtClean="0"/>
          </a:p>
          <a:p>
            <a:pPr marL="514350" indent="-514350">
              <a:buAutoNum type="arabicPeriod"/>
            </a:pPr>
            <a:r>
              <a:rPr lang="en-US" sz="2000" dirty="0" smtClean="0"/>
              <a:t>How to use Sub-queries with the SELECT, INSERT, UPDATE AND DELETE statements?</a:t>
            </a:r>
          </a:p>
          <a:p>
            <a:pPr marL="514350" indent="-514350">
              <a:buAutoNum type="arabicPeriod"/>
            </a:pPr>
            <a:endParaRPr lang="en-US" sz="2000" dirty="0"/>
          </a:p>
        </p:txBody>
      </p:sp>
      <p:sp>
        <p:nvSpPr>
          <p:cNvPr id="5" name="Slide Number Placeholder 4"/>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27</a:t>
            </a:fld>
            <a:endParaRPr lang="en-US"/>
          </a:p>
        </p:txBody>
      </p:sp>
    </p:spTree>
    <p:extLst>
      <p:ext uri="{BB962C8B-B14F-4D97-AF65-F5344CB8AC3E}">
        <p14:creationId xmlns:p14="http://schemas.microsoft.com/office/powerpoint/2010/main" val="4061695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2164" y="166231"/>
            <a:ext cx="8389665" cy="607259"/>
          </a:xfrm>
          <a:noFill/>
          <a:ln>
            <a:noFill/>
          </a:ln>
        </p:spPr>
        <p:txBody>
          <a:bodyPr anchor="ctr"/>
          <a:lstStyle/>
          <a:p>
            <a:r>
              <a:rPr lang="en-US" sz="1800" dirty="0" smtClean="0"/>
              <a:t>Recap</a:t>
            </a:r>
            <a:endParaRPr lang="en-US" sz="1800" dirty="0"/>
          </a:p>
        </p:txBody>
      </p:sp>
      <p:sp>
        <p:nvSpPr>
          <p:cNvPr id="2" name="Content Placeholder 1"/>
          <p:cNvSpPr>
            <a:spLocks noGrp="1"/>
          </p:cNvSpPr>
          <p:nvPr>
            <p:ph type="body" sz="quarter" idx="13"/>
          </p:nvPr>
        </p:nvSpPr>
        <p:spPr>
          <a:xfrm>
            <a:off x="350293" y="990600"/>
            <a:ext cx="8382000" cy="4622800"/>
          </a:xfrm>
        </p:spPr>
        <p:txBody>
          <a:bodyPr>
            <a:normAutofit/>
          </a:bodyPr>
          <a:lstStyle/>
          <a:p>
            <a:pPr>
              <a:spcBef>
                <a:spcPts val="0"/>
              </a:spcBef>
            </a:pPr>
            <a:r>
              <a:rPr lang="en-US" sz="2000" dirty="0" smtClean="0"/>
              <a:t>The key points covered in this chapter are:</a:t>
            </a:r>
          </a:p>
          <a:p>
            <a:pPr>
              <a:spcBef>
                <a:spcPts val="0"/>
              </a:spcBef>
            </a:pPr>
            <a:endParaRPr lang="en-US" sz="2000" dirty="0"/>
          </a:p>
          <a:p>
            <a:pPr marL="342900" indent="-342900">
              <a:spcBef>
                <a:spcPts val="0"/>
              </a:spcBef>
              <a:buFont typeface="Arial" panose="020B0604020202020204" pitchFamily="34" charset="0"/>
              <a:buChar char="•"/>
            </a:pPr>
            <a:r>
              <a:rPr lang="en-US" sz="2000" dirty="0" smtClean="0"/>
              <a:t>The advantage of a Sub-query is that it allows queries </a:t>
            </a:r>
            <a:r>
              <a:rPr lang="en-US" sz="2000" dirty="0"/>
              <a:t>that are structured </a:t>
            </a:r>
            <a:r>
              <a:rPr lang="en-US" sz="2000" dirty="0" smtClean="0"/>
              <a:t>in order to isolate </a:t>
            </a:r>
            <a:r>
              <a:rPr lang="en-US" sz="2000" dirty="0"/>
              <a:t>each part </a:t>
            </a:r>
            <a:r>
              <a:rPr lang="en-US" sz="2000" dirty="0" smtClean="0"/>
              <a:t>of </a:t>
            </a:r>
            <a:r>
              <a:rPr lang="en-US" sz="2000" dirty="0"/>
              <a:t>a statement. </a:t>
            </a:r>
            <a:endParaRPr lang="en-US" sz="2000" dirty="0" smtClean="0"/>
          </a:p>
          <a:p>
            <a:pPr marL="342900" indent="-342900">
              <a:spcBef>
                <a:spcPts val="0"/>
              </a:spcBef>
              <a:buFont typeface="Arial" panose="020B0604020202020204" pitchFamily="34" charset="0"/>
              <a:buChar char="•"/>
            </a:pPr>
            <a:endParaRPr lang="en-US" sz="2000" dirty="0"/>
          </a:p>
          <a:p>
            <a:pPr marL="342900" indent="-342900">
              <a:spcBef>
                <a:spcPts val="0"/>
              </a:spcBef>
              <a:buFont typeface="Arial" panose="020B0604020202020204" pitchFamily="34" charset="0"/>
              <a:buChar char="•"/>
            </a:pPr>
            <a:r>
              <a:rPr lang="en-US" sz="2000" dirty="0" smtClean="0"/>
              <a:t>Sub-queries </a:t>
            </a:r>
            <a:r>
              <a:rPr lang="en-US" sz="2000" dirty="0"/>
              <a:t>must be enclosed within parentheses</a:t>
            </a:r>
            <a:r>
              <a:rPr lang="en-US" sz="2000" dirty="0" smtClean="0"/>
              <a:t>.</a:t>
            </a:r>
          </a:p>
          <a:p>
            <a:pPr marL="342900" indent="-342900">
              <a:spcBef>
                <a:spcPts val="0"/>
              </a:spcBef>
              <a:buFont typeface="Arial" panose="020B0604020202020204" pitchFamily="34" charset="0"/>
              <a:buChar char="•"/>
            </a:pPr>
            <a:endParaRPr lang="en-US" sz="2000" dirty="0" smtClean="0"/>
          </a:p>
          <a:p>
            <a:endParaRPr lang="en-US" sz="2000" dirty="0"/>
          </a:p>
        </p:txBody>
      </p:sp>
      <p:sp>
        <p:nvSpPr>
          <p:cNvPr id="4" name="Slide Number Placeholder 3"/>
          <p:cNvSpPr>
            <a:spLocks noGrp="1"/>
          </p:cNvSpPr>
          <p:nvPr>
            <p:ph type="sldNum" sz="quarter" idx="4294967295"/>
          </p:nvPr>
        </p:nvSpPr>
        <p:spPr/>
        <p:txBody>
          <a:bodyPr/>
          <a:lstStyle/>
          <a:p>
            <a:fld id="{068D587B-6992-4B03-9EE1-58C2DD981ECA}" type="slidenum">
              <a:rPr lang="en-US" smtClean="0"/>
              <a:t>28</a:t>
            </a:fld>
            <a:endParaRPr lang="en-US"/>
          </a:p>
        </p:txBody>
      </p:sp>
    </p:spTree>
    <p:extLst>
      <p:ext uri="{BB962C8B-B14F-4D97-AF65-F5344CB8AC3E}">
        <p14:creationId xmlns:p14="http://schemas.microsoft.com/office/powerpoint/2010/main" val="1475850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5486399" cy="3581399"/>
          </a:xfrm>
        </p:spPr>
        <p:txBody>
          <a:bodyPr/>
          <a:lstStyle/>
          <a:p>
            <a:r>
              <a:rPr lang="en-US" sz="2000" dirty="0"/>
              <a:t>Website:</a:t>
            </a:r>
          </a:p>
          <a:p>
            <a:pPr lvl="1">
              <a:buFont typeface="Calibri" pitchFamily="34" charset="0"/>
              <a:buChar char="—"/>
              <a:defRPr/>
            </a:pPr>
            <a:r>
              <a:rPr lang="en-US" sz="2000" dirty="0"/>
              <a:t>http://en.wikipedia.org/wiki/SQL#Subqueries</a:t>
            </a:r>
          </a:p>
          <a:p>
            <a:endParaRPr lang="en-US" sz="20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p>
            <a:r>
              <a:rPr lang="en-US" dirty="0" smtClean="0">
                <a:solidFill>
                  <a:schemeClr val="bg1"/>
                </a:solidFill>
                <a:latin typeface="Arial" panose="020B0604020202020204" pitchFamily="34" charset="0"/>
                <a:cs typeface="Arial" panose="020B0604020202020204" pitchFamily="34" charset="0"/>
              </a:rPr>
              <a:t>Source</a:t>
            </a:r>
            <a:endParaRPr lang="en-US" dirty="0">
              <a:solidFill>
                <a:schemeClr val="bg1"/>
              </a:solidFill>
              <a:latin typeface="Arial" panose="020B0604020202020204" pitchFamily="34" charset="0"/>
              <a:cs typeface="Arial" panose="020B0604020202020204" pitchFamily="34" charset="0"/>
            </a:endParaRPr>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1"/>
          </p:nvPr>
        </p:nvSpPr>
        <p:spPr/>
        <p:txBody>
          <a:bodyPr/>
          <a:lstStyle/>
          <a:p>
            <a:fld id="{63723792-2A9E-4443-B612-3D03527E11D4}" type="slidenum">
              <a:rPr lang="en-US" smtClean="0"/>
              <a:t>29</a:t>
            </a:fld>
            <a:endParaRPr lang="en-US"/>
          </a:p>
        </p:txBody>
      </p:sp>
    </p:spTree>
    <p:extLst>
      <p:ext uri="{BB962C8B-B14F-4D97-AF65-F5344CB8AC3E}">
        <p14:creationId xmlns:p14="http://schemas.microsoft.com/office/powerpoint/2010/main" val="54664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noFill/>
          <a:ln>
            <a:noFill/>
          </a:ln>
        </p:spPr>
        <p:txBody>
          <a:bodyPr anchor="ctr"/>
          <a:lstStyle/>
          <a:p>
            <a:r>
              <a:rPr lang="en-US" b="0" dirty="0" smtClean="0"/>
              <a:t>Enabling Objectives</a:t>
            </a:r>
            <a:endParaRPr lang="en-US" b="0" dirty="0"/>
          </a:p>
        </p:txBody>
      </p:sp>
      <p:sp>
        <p:nvSpPr>
          <p:cNvPr id="2" name="Content Placeholder 1"/>
          <p:cNvSpPr>
            <a:spLocks noGrp="1"/>
          </p:cNvSpPr>
          <p:nvPr>
            <p:ph type="body" sz="quarter" idx="13"/>
          </p:nvPr>
        </p:nvSpPr>
        <p:spPr/>
        <p:txBody>
          <a:bodyPr>
            <a:normAutofit/>
          </a:bodyPr>
          <a:lstStyle/>
          <a:p>
            <a:pPr marL="290513" indent="-290513"/>
            <a:r>
              <a:rPr lang="en-US" sz="2000" dirty="0" smtClean="0"/>
              <a:t>At the end of this session, in the </a:t>
            </a:r>
            <a:r>
              <a:rPr lang="en-US" sz="2000" smtClean="0"/>
              <a:t>next 95 </a:t>
            </a:r>
            <a:r>
              <a:rPr lang="en-US" sz="2000" dirty="0" smtClean="0"/>
              <a:t>minutes you will be able to:</a:t>
            </a:r>
          </a:p>
          <a:p>
            <a:pPr marL="290513" indent="-290513"/>
            <a:endParaRPr lang="en-US" sz="2000" dirty="0" smtClean="0"/>
          </a:p>
          <a:p>
            <a:pPr marL="731520" lvl="1" indent="-365760">
              <a:spcBef>
                <a:spcPts val="0"/>
              </a:spcBef>
              <a:buClr>
                <a:schemeClr val="bg1"/>
              </a:buClr>
            </a:pPr>
            <a:r>
              <a:rPr lang="en-US" sz="2000" dirty="0" smtClean="0"/>
              <a:t>Define Sub-queries and Demonstrate the use of Sub-queries with </a:t>
            </a:r>
            <a:r>
              <a:rPr lang="en-US" sz="2000" dirty="0"/>
              <a:t>the SELECT, INSERT, </a:t>
            </a:r>
            <a:r>
              <a:rPr lang="en-US" sz="2000" dirty="0" smtClean="0"/>
              <a:t>UPDATE, and DELETE statements by using examples.</a:t>
            </a:r>
          </a:p>
        </p:txBody>
      </p:sp>
      <p:sp>
        <p:nvSpPr>
          <p:cNvPr id="7" name="Slide Number Placeholder 25"/>
          <p:cNvSpPr txBox="1">
            <a:spLocks/>
          </p:cNvSpPr>
          <p:nvPr/>
        </p:nvSpPr>
        <p:spPr>
          <a:xfrm>
            <a:off x="152400" y="6428601"/>
            <a:ext cx="457200" cy="2769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z="1400" smtClean="0"/>
              <a:pPr>
                <a:defRPr/>
              </a:pPr>
              <a:t>3</a:t>
            </a:fld>
            <a:endParaRPr lang="en-US" sz="1400" dirty="0"/>
          </a:p>
        </p:txBody>
      </p:sp>
      <p:sp>
        <p:nvSpPr>
          <p:cNvPr id="4" name="Slide Number Placeholder 3"/>
          <p:cNvSpPr>
            <a:spLocks noGrp="1"/>
          </p:cNvSpPr>
          <p:nvPr>
            <p:ph type="sldNum" sz="quarter" idx="4294967295"/>
          </p:nvPr>
        </p:nvSpPr>
        <p:spPr>
          <a:xfrm>
            <a:off x="8610600" y="6492081"/>
            <a:ext cx="533400" cy="213520"/>
          </a:xfrm>
          <a:prstGeom prst="rect">
            <a:avLst/>
          </a:prstGeom>
        </p:spPr>
        <p:txBody>
          <a:bodyPr/>
          <a:lstStyle/>
          <a:p>
            <a:fld id="{068D587B-6992-4B03-9EE1-58C2DD981ECA}" type="slidenum">
              <a:rPr lang="en-US" smtClean="0"/>
              <a:t>3</a:t>
            </a:fld>
            <a:endParaRPr lang="en-US"/>
          </a:p>
        </p:txBody>
      </p:sp>
    </p:spTree>
    <p:extLst>
      <p:ext uri="{BB962C8B-B14F-4D97-AF65-F5344CB8AC3E}">
        <p14:creationId xmlns:p14="http://schemas.microsoft.com/office/powerpoint/2010/main" val="4139068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752" y="8382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ea typeface="+mj-ea"/>
                <a:cs typeface="+mj-cs"/>
              </a:rPr>
              <a:t>You have successfully completed - </a:t>
            </a:r>
          </a:p>
          <a:p>
            <a:pPr lvl="1" fontAlgn="auto">
              <a:spcBef>
                <a:spcPts val="0"/>
              </a:spcBef>
              <a:spcAft>
                <a:spcPts val="0"/>
              </a:spcAft>
              <a:defRPr/>
            </a:pPr>
            <a:r>
              <a:rPr lang="en-US" sz="2300" dirty="0" smtClean="0">
                <a:solidFill>
                  <a:schemeClr val="bg1"/>
                </a:solidFill>
              </a:rPr>
              <a:t>ANSI SQL </a:t>
            </a:r>
            <a:r>
              <a:rPr lang="en-US" sz="2400" dirty="0">
                <a:solidFill>
                  <a:schemeClr val="bg2"/>
                </a:solidFill>
                <a:latin typeface="Myriad Pro" pitchFamily="34" charset="0"/>
              </a:rPr>
              <a:t>Joins and Their </a:t>
            </a:r>
            <a:r>
              <a:rPr lang="en-US" sz="2400" dirty="0" smtClean="0">
                <a:solidFill>
                  <a:schemeClr val="bg2"/>
                </a:solidFill>
                <a:latin typeface="Myriad Pro" pitchFamily="34" charset="0"/>
              </a:rPr>
              <a:t>Types – Session 1</a:t>
            </a:r>
            <a:endParaRPr lang="en-US" sz="2300" dirty="0">
              <a:solidFill>
                <a:schemeClr val="bg2"/>
              </a:solidFill>
            </a:endParaRPr>
          </a:p>
        </p:txBody>
      </p:sp>
      <p:sp>
        <p:nvSpPr>
          <p:cNvPr id="5" name="Slide Number Placeholder 21"/>
          <p:cNvSpPr txBox="1">
            <a:spLocks/>
          </p:cNvSpPr>
          <p:nvPr/>
        </p:nvSpPr>
        <p:spPr>
          <a:xfrm>
            <a:off x="8686800"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7ED8886-DB3B-44F4-9A80-E6A224679F20}" type="slidenum">
              <a:rPr lang="en-US" smtClean="0">
                <a:solidFill>
                  <a:schemeClr val="bg2"/>
                </a:solidFill>
              </a:rPr>
              <a:pPr/>
              <a:t>30</a:t>
            </a:fld>
            <a:endParaRPr lang="en-US" dirty="0">
              <a:solidFill>
                <a:schemeClr val="bg2"/>
              </a:solidFill>
            </a:endParaRPr>
          </a:p>
        </p:txBody>
      </p:sp>
    </p:spTree>
    <p:extLst>
      <p:ext uri="{BB962C8B-B14F-4D97-AF65-F5344CB8AC3E}">
        <p14:creationId xmlns:p14="http://schemas.microsoft.com/office/powerpoint/2010/main" val="905165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3"/>
          </p:nvPr>
        </p:nvSpPr>
        <p:spPr/>
        <p:txBody>
          <a:bodyPr>
            <a:normAutofit/>
          </a:bodyPr>
          <a:lstStyle/>
          <a:p>
            <a:pPr marL="342900" indent="-342900">
              <a:buFont typeface="Arial" panose="020B0604020202020204" pitchFamily="34" charset="0"/>
              <a:buChar char="•"/>
            </a:pPr>
            <a:r>
              <a:rPr lang="en-US" sz="2000" dirty="0" smtClean="0"/>
              <a:t>Sub Queries</a:t>
            </a:r>
          </a:p>
          <a:p>
            <a:pPr marL="342900" indent="-342900">
              <a:buFont typeface="Arial" panose="020B0604020202020204" pitchFamily="34" charset="0"/>
              <a:buChar char="•"/>
            </a:pPr>
            <a:r>
              <a:rPr lang="en-US" sz="2000" dirty="0" smtClean="0"/>
              <a:t>Sub Queries with</a:t>
            </a:r>
          </a:p>
          <a:p>
            <a:pPr marL="571500" lvl="1" indent="-342900">
              <a:buClr>
                <a:schemeClr val="bg1"/>
              </a:buClr>
              <a:buFont typeface="Arial" panose="020B0604020202020204" pitchFamily="34" charset="0"/>
              <a:buChar char="•"/>
            </a:pPr>
            <a:r>
              <a:rPr lang="en-US" sz="1600" dirty="0" smtClean="0"/>
              <a:t>SELECT</a:t>
            </a:r>
          </a:p>
          <a:p>
            <a:pPr marL="571500" lvl="1" indent="-342900">
              <a:buClr>
                <a:schemeClr val="bg1"/>
              </a:buClr>
              <a:buFont typeface="Arial" panose="020B0604020202020204" pitchFamily="34" charset="0"/>
              <a:buChar char="•"/>
            </a:pPr>
            <a:r>
              <a:rPr lang="en-US" sz="1600" dirty="0" smtClean="0"/>
              <a:t>INSERT </a:t>
            </a:r>
          </a:p>
          <a:p>
            <a:pPr marL="571500" lvl="1" indent="-342900">
              <a:buClr>
                <a:schemeClr val="bg1"/>
              </a:buClr>
              <a:buFont typeface="Arial" panose="020B0604020202020204" pitchFamily="34" charset="0"/>
              <a:buChar char="•"/>
            </a:pPr>
            <a:r>
              <a:rPr lang="en-US" sz="1600" dirty="0" smtClean="0"/>
              <a:t>UPDATE </a:t>
            </a:r>
          </a:p>
          <a:p>
            <a:pPr marL="571500" lvl="1" indent="-342900">
              <a:buClr>
                <a:schemeClr val="bg1"/>
              </a:buClr>
              <a:buFont typeface="Arial" panose="020B0604020202020204" pitchFamily="34" charset="0"/>
              <a:buChar char="•"/>
            </a:pPr>
            <a:r>
              <a:rPr lang="en-US" sz="1600" dirty="0" smtClean="0"/>
              <a:t>DELETE</a:t>
            </a:r>
          </a:p>
          <a:p>
            <a:endParaRPr lang="en-US" sz="2000" dirty="0" smtClean="0"/>
          </a:p>
          <a:p>
            <a:endParaRPr lang="en-US" sz="2000" dirty="0"/>
          </a:p>
        </p:txBody>
      </p:sp>
    </p:spTree>
    <p:extLst>
      <p:ext uri="{BB962C8B-B14F-4D97-AF65-F5344CB8AC3E}">
        <p14:creationId xmlns:p14="http://schemas.microsoft.com/office/powerpoint/2010/main" val="98419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5</a:t>
            </a:fld>
            <a:endParaRPr lang="en-US" dirty="0"/>
          </a:p>
        </p:txBody>
      </p:sp>
    </p:spTree>
    <p:extLst>
      <p:ext uri="{BB962C8B-B14F-4D97-AF65-F5344CB8AC3E}">
        <p14:creationId xmlns:p14="http://schemas.microsoft.com/office/powerpoint/2010/main" val="88666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smtClean="0">
                <a:solidFill>
                  <a:schemeClr val="bg1"/>
                </a:solidFill>
                <a:latin typeface="Arial" panose="020B0604020202020204" pitchFamily="34" charset="0"/>
                <a:cs typeface="Arial" panose="020B0604020202020204" pitchFamily="34" charset="0"/>
              </a:rPr>
              <a:t>Database Tables</a:t>
            </a:r>
            <a:endParaRPr lang="en-US" dirty="0">
              <a:solidFill>
                <a:schemeClr val="bg1"/>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a:t>
            </a:r>
            <a:r>
              <a:rPr lang="en-US" sz="1400" dirty="0" smtClean="0">
                <a:solidFill>
                  <a:schemeClr val="bg1"/>
                </a:solidFill>
                <a:ea typeface="Times New Roman"/>
                <a:cs typeface="Mangal"/>
              </a:rPr>
              <a:t>details,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customer name</a:t>
            </a:r>
            <a:r>
              <a:rPr lang="en-US" sz="1400" dirty="0">
                <a:solidFill>
                  <a:schemeClr val="bg1"/>
                </a:solidFill>
                <a:ea typeface="Times New Roman"/>
                <a:cs typeface="Mangal"/>
              </a:rPr>
              <a:t>, </a:t>
            </a:r>
            <a:r>
              <a:rPr lang="en-US" sz="1400" dirty="0" smtClean="0">
                <a:solidFill>
                  <a:schemeClr val="bg1"/>
                </a:solidFill>
                <a:ea typeface="Times New Roman"/>
                <a:cs typeface="Mangal"/>
              </a:rPr>
              <a:t>address, </a:t>
            </a:r>
            <a:r>
              <a:rPr lang="en-US" sz="1400" dirty="0">
                <a:solidFill>
                  <a:schemeClr val="bg1"/>
                </a:solidFill>
                <a:ea typeface="Times New Roman"/>
                <a:cs typeface="Mangal"/>
              </a:rPr>
              <a:t>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offices, for example, office </a:t>
            </a:r>
            <a:r>
              <a:rPr lang="en-US" sz="1400" dirty="0">
                <a:solidFill>
                  <a:schemeClr val="bg1"/>
                </a:solidFill>
                <a:ea typeface="Times New Roman"/>
                <a:cs typeface="Mangal"/>
              </a:rPr>
              <a:t>code, address, </a:t>
            </a:r>
            <a:r>
              <a:rPr lang="en-US" sz="1400" dirty="0" smtClean="0">
                <a:solidFill>
                  <a:schemeClr val="bg1"/>
                </a:solidFill>
                <a:ea typeface="Times New Roman"/>
                <a:cs typeface="Mangal"/>
              </a:rPr>
              <a:t>city, and so on. </a:t>
            </a:r>
            <a:endParaRPr lang="en-US" sz="1400" dirty="0">
              <a:solidFill>
                <a:schemeClr val="bg1"/>
              </a:solidFill>
              <a:ea typeface="Times New Roman"/>
              <a:cs typeface="Mangal"/>
            </a:endParaRP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a:t>
            </a:r>
            <a:r>
              <a:rPr lang="en-US" sz="1400" b="1" dirty="0" smtClean="0">
                <a:solidFill>
                  <a:schemeClr val="bg1"/>
                </a:solidFill>
                <a:ea typeface="Times New Roman"/>
                <a:cs typeface="Mangal"/>
              </a:rPr>
              <a:t>ID,</a:t>
            </a:r>
            <a:endParaRPr lang="en-US" sz="1400" b="1" dirty="0">
              <a:solidFill>
                <a:schemeClr val="bg1"/>
              </a:solidFill>
              <a:ea typeface="Times New Roman"/>
              <a:cs typeface="Mangal"/>
            </a:endParaRPr>
          </a:p>
          <a:p>
            <a:pPr algn="ctr">
              <a:lnSpc>
                <a:spcPct val="120000"/>
              </a:lnSpc>
            </a:pPr>
            <a:r>
              <a:rPr lang="en-US" sz="1400" b="1" dirty="0" smtClean="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smtClean="0">
                <a:solidFill>
                  <a:schemeClr val="bg1"/>
                </a:solidFill>
                <a:ea typeface="Times New Roman"/>
                <a:cs typeface="Mangal"/>
              </a:rPr>
              <a:t>. </a:t>
            </a:r>
            <a:endParaRPr lang="en-US" sz="1400" b="1" dirty="0">
              <a:solidFill>
                <a:schemeClr val="bg1"/>
              </a:solidFill>
              <a:ea typeface="Times New Roman"/>
              <a:cs typeface="Mangal"/>
            </a:endParaRP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a:t>
            </a:r>
            <a:r>
              <a:rPr lang="en-US" sz="1400" dirty="0" smtClean="0">
                <a:solidFill>
                  <a:schemeClr val="bg1"/>
                </a:solidFill>
                <a:ea typeface="Times New Roman"/>
                <a:cs typeface="Mangal"/>
              </a:rPr>
              <a:t>products, </a:t>
            </a:r>
            <a:r>
              <a:rPr lang="en-US" sz="1400" dirty="0">
                <a:solidFill>
                  <a:schemeClr val="bg1"/>
                </a:solidFill>
                <a:ea typeface="Times New Roman"/>
                <a:cs typeface="Mangal"/>
              </a:rPr>
              <a:t>for example, </a:t>
            </a:r>
            <a:r>
              <a:rPr lang="en-US" sz="1400" dirty="0" smtClean="0">
                <a:solidFill>
                  <a:schemeClr val="bg1"/>
                </a:solidFill>
                <a:ea typeface="Times New Roman"/>
                <a:cs typeface="Mangal"/>
              </a:rPr>
              <a:t>product </a:t>
            </a:r>
            <a:r>
              <a:rPr lang="en-US" sz="1400" dirty="0">
                <a:solidFill>
                  <a:schemeClr val="bg1"/>
                </a:solidFill>
                <a:ea typeface="Times New Roman"/>
                <a:cs typeface="Mangal"/>
              </a:rPr>
              <a:t>id, </a:t>
            </a:r>
            <a:r>
              <a:rPr lang="en-US" sz="1400" dirty="0" smtClean="0">
                <a:solidFill>
                  <a:schemeClr val="bg1"/>
                </a:solidFill>
                <a:ea typeface="Times New Roman"/>
                <a:cs typeface="Mangal"/>
              </a:rPr>
              <a:t>name, </a:t>
            </a:r>
            <a:r>
              <a:rPr lang="en-US" sz="1400" dirty="0">
                <a:solidFill>
                  <a:schemeClr val="bg1"/>
                </a:solidFill>
                <a:ea typeface="Times New Roman"/>
                <a:cs typeface="Mangal"/>
              </a:rPr>
              <a:t>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a:extLst/>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3" name="Slide Number Placeholder 2"/>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6</a:t>
            </a:fld>
            <a:endParaRPr lang="en-US"/>
          </a:p>
        </p:txBody>
      </p:sp>
    </p:spTree>
    <p:extLst>
      <p:ext uri="{BB962C8B-B14F-4D97-AF65-F5344CB8AC3E}">
        <p14:creationId xmlns:p14="http://schemas.microsoft.com/office/powerpoint/2010/main" val="344216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p>
            <a:fld id="{068D587B-6992-4B03-9EE1-58C2DD981ECA}" type="slidenum">
              <a:rPr lang="en-US" smtClean="0"/>
              <a:t>7</a:t>
            </a:fld>
            <a:endParaRPr lang="en-US" dirty="0"/>
          </a:p>
        </p:txBody>
      </p:sp>
    </p:spTree>
    <p:extLst>
      <p:ext uri="{BB962C8B-B14F-4D97-AF65-F5344CB8AC3E}">
        <p14:creationId xmlns:p14="http://schemas.microsoft.com/office/powerpoint/2010/main" val="293554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smtClean="0"/>
              <a:t>Sub Queries</a:t>
            </a:r>
            <a:endParaRPr lang="en-US" dirty="0"/>
          </a:p>
        </p:txBody>
      </p:sp>
    </p:spTree>
    <p:extLst>
      <p:ext uri="{BB962C8B-B14F-4D97-AF65-F5344CB8AC3E}">
        <p14:creationId xmlns:p14="http://schemas.microsoft.com/office/powerpoint/2010/main" val="333465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type="body" sz="quarter" idx="13"/>
          </p:nvPr>
        </p:nvSpPr>
        <p:spPr/>
        <p:txBody>
          <a:bodyPr/>
          <a:lstStyle/>
          <a:p>
            <a:r>
              <a:rPr lang="en-US" sz="2000" dirty="0" smtClean="0"/>
              <a:t>Have you heard about Nesting of Queries in SQL?</a:t>
            </a:r>
          </a:p>
          <a:p>
            <a:endParaRPr lang="en-US" sz="2000" dirty="0"/>
          </a:p>
          <a:p>
            <a:endParaRPr lang="en-US" sz="2000" dirty="0" smtClean="0"/>
          </a:p>
          <a:p>
            <a:endParaRPr lang="en-US" sz="2000" dirty="0"/>
          </a:p>
          <a:p>
            <a:r>
              <a:rPr lang="en-US" sz="2000" dirty="0"/>
              <a:t>Nested Queries can be applied only to SELECT </a:t>
            </a:r>
            <a:r>
              <a:rPr lang="en-US" sz="2000" dirty="0" smtClean="0"/>
              <a:t>clause?</a:t>
            </a:r>
          </a:p>
          <a:p>
            <a:endParaRPr lang="en-US" sz="2000" dirty="0"/>
          </a:p>
          <a:p>
            <a:endParaRPr lang="en-US" sz="2000" dirty="0" smtClean="0"/>
          </a:p>
          <a:p>
            <a:r>
              <a:rPr lang="en-US" sz="2000" dirty="0"/>
              <a:t>Answer: NO</a:t>
            </a:r>
          </a:p>
          <a:p>
            <a:endParaRPr lang="en-US" sz="2000" dirty="0"/>
          </a:p>
          <a:p>
            <a:endParaRPr lang="en-US" sz="2000" dirty="0"/>
          </a:p>
        </p:txBody>
      </p:sp>
      <p:sp>
        <p:nvSpPr>
          <p:cNvPr id="3" name="Title 2"/>
          <p:cNvSpPr>
            <a:spLocks noGrp="1"/>
          </p:cNvSpPr>
          <p:nvPr>
            <p:ph type="title"/>
          </p:nvPr>
        </p:nvSpPr>
        <p:spPr>
          <a:noFill/>
          <a:ln>
            <a:noFill/>
          </a:ln>
        </p:spPr>
        <p:txBody>
          <a:bodyPr anchor="ctr"/>
          <a:lstStyle/>
          <a:p>
            <a:r>
              <a:rPr lang="en-US" sz="1800" dirty="0"/>
              <a:t>Do You Know?</a:t>
            </a:r>
          </a:p>
        </p:txBody>
      </p:sp>
      <p:sp>
        <p:nvSpPr>
          <p:cNvPr id="4" name="Slide Number Placeholder 3"/>
          <p:cNvSpPr>
            <a:spLocks noGrp="1"/>
          </p:cNvSpPr>
          <p:nvPr>
            <p:ph type="sldNum" sz="quarter" idx="4294967295"/>
          </p:nvPr>
        </p:nvSpPr>
        <p:spPr>
          <a:xfrm>
            <a:off x="8686800" y="6492081"/>
            <a:ext cx="381000" cy="213519"/>
          </a:xfrm>
          <a:prstGeom prst="rect">
            <a:avLst/>
          </a:prstGeom>
        </p:spPr>
        <p:txBody>
          <a:bodyPr/>
          <a:lstStyle/>
          <a:p>
            <a:fld id="{068D587B-6992-4B03-9EE1-58C2DD981ECA}" type="slidenum">
              <a:rPr lang="en-US" smtClean="0"/>
              <a:t>9</a:t>
            </a:fld>
            <a:endParaRPr lang="en-US"/>
          </a:p>
        </p:txBody>
      </p:sp>
    </p:spTree>
    <p:extLst>
      <p:ext uri="{BB962C8B-B14F-4D97-AF65-F5344CB8AC3E}">
        <p14:creationId xmlns:p14="http://schemas.microsoft.com/office/powerpoint/2010/main" val="2564177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subTnLst>
                                    <p:animClr clrSpc="rgb" dir="cw">
                                      <p:cBhvr override="childStyle">
                                        <p:cTn dur="1" fill="hold" display="0" masterRel="nextClick" afterEffect="1"/>
                                        <p:tgtEl>
                                          <p:spTgt spid="9">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20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animEffect transition="in" filter="fade">
                                      <p:cBhvr>
                                        <p:cTn id="17" dur="20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38BFDE8F139840BAEEC6E7A932ED0C" ma:contentTypeVersion="4" ma:contentTypeDescription="Create a new document." ma:contentTypeScope="" ma:versionID="34fde4e6c70489b00d5529f9497ff262">
  <xsd:schema xmlns:xsd="http://www.w3.org/2001/XMLSchema" xmlns:xs="http://www.w3.org/2001/XMLSchema" xmlns:p="http://schemas.microsoft.com/office/2006/metadata/properties" xmlns:ns2="9f50c8a6-e5a4-43ce-b67f-ee4bc8ad8584" xmlns:ns3="951c5514-b77c-4532-82d5-a05f2f7d58e2" targetNamespace="http://schemas.microsoft.com/office/2006/metadata/properties" ma:root="true" ma:fieldsID="71abba4a890ce6234ceff5abbcc0c3f9" ns2:_="" ns3:_="">
    <xsd:import namespace="9f50c8a6-e5a4-43ce-b67f-ee4bc8ad8584"/>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0c8a6-e5a4-43ce-b67f-ee4bc8ad85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file>

<file path=customXml/itemProps2.xml><?xml version="1.0" encoding="utf-8"?>
<ds:datastoreItem xmlns:ds="http://schemas.openxmlformats.org/officeDocument/2006/customXml" ds:itemID="{4587111D-7DFB-442C-9FE3-44380E208E2D}"/>
</file>

<file path=customXml/itemProps3.xml><?xml version="1.0" encoding="utf-8"?>
<ds:datastoreItem xmlns:ds="http://schemas.openxmlformats.org/officeDocument/2006/customXml" ds:itemID="{183AA44C-5761-432F-9A4B-376624B86694}"/>
</file>

<file path=docProps/app.xml><?xml version="1.0" encoding="utf-8"?>
<Properties xmlns="http://schemas.openxmlformats.org/officeDocument/2006/extended-properties" xmlns:vt="http://schemas.openxmlformats.org/officeDocument/2006/docPropsVTypes">
  <Template>Theme_3</Template>
  <TotalTime>19308</TotalTime>
  <Words>997</Words>
  <Application>Microsoft Office PowerPoint</Application>
  <PresentationFormat>On-screen Show (4:3)</PresentationFormat>
  <Paragraphs>248</Paragraphs>
  <Slides>30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 Unicode MS</vt:lpstr>
      <vt:lpstr>Arial</vt:lpstr>
      <vt:lpstr>Calibri</vt:lpstr>
      <vt:lpstr>Courier New</vt:lpstr>
      <vt:lpstr>Mangal</vt:lpstr>
      <vt:lpstr>Myriad Pro</vt:lpstr>
      <vt:lpstr>Times New Roman</vt:lpstr>
      <vt:lpstr>Verdana</vt:lpstr>
      <vt:lpstr>1_Academy LCD Compliant Template</vt:lpstr>
      <vt:lpstr>PowerPoint Presentation</vt:lpstr>
      <vt:lpstr>Overview</vt:lpstr>
      <vt:lpstr>Enabling Objectives</vt:lpstr>
      <vt:lpstr>PowerPoint Presentation</vt:lpstr>
      <vt:lpstr>Scenario</vt:lpstr>
      <vt:lpstr>Database Tables</vt:lpstr>
      <vt:lpstr>Schema Diagram</vt:lpstr>
      <vt:lpstr>PowerPoint Presentation</vt:lpstr>
      <vt:lpstr>Do You Know?</vt:lpstr>
      <vt:lpstr>Sub-queries</vt:lpstr>
      <vt:lpstr>Sub-queries</vt:lpstr>
      <vt:lpstr>Sub-query Rules</vt:lpstr>
      <vt:lpstr>Sub-query Rules</vt:lpstr>
      <vt:lpstr>PowerPoint Presentation</vt:lpstr>
      <vt:lpstr>Sub-query: SELECT Statement</vt:lpstr>
      <vt:lpstr>Sub-query: SELECT Statement</vt:lpstr>
      <vt:lpstr>PowerPoint Presentation</vt:lpstr>
      <vt:lpstr>Sub-query: INSERT Statement</vt:lpstr>
      <vt:lpstr>Sub-query: INSERT Statement</vt:lpstr>
      <vt:lpstr>Sub-query: INSERT Statement</vt:lpstr>
      <vt:lpstr>PowerPoint Presentation</vt:lpstr>
      <vt:lpstr>Subquery – UPDATE Statement</vt:lpstr>
      <vt:lpstr>Sub-query: UPDATE Statement</vt:lpstr>
      <vt:lpstr>PowerPoint Presentation</vt:lpstr>
      <vt:lpstr>Sub-query: DELETE Statement</vt:lpstr>
      <vt:lpstr>Subquery – DELETE Statement</vt:lpstr>
      <vt:lpstr>Check Your Understanding</vt:lpstr>
      <vt:lpstr>Recap</vt:lpstr>
      <vt:lpstr>Source</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Subqueries</dc:title>
  <dc:creator>176361</dc:creator>
  <cp:lastModifiedBy>S Gavade, Sheetal (Cognizant)</cp:lastModifiedBy>
  <cp:revision>861</cp:revision>
  <dcterms:created xsi:type="dcterms:W3CDTF">2011-06-15T11:24:59Z</dcterms:created>
  <dcterms:modified xsi:type="dcterms:W3CDTF">2018-09-10T10:25:17Z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0x0101009638BFDE8F139840BAEEC6E7A932ED0C</vt:lpwstr>
  </property>
</Properties>
</file>