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4" r:id="rId4"/>
    <p:sldId id="263" r:id="rId5"/>
    <p:sldId id="261" r:id="rId6"/>
    <p:sldId id="266" r:id="rId7"/>
    <p:sldId id="267" r:id="rId8"/>
    <p:sldId id="268" r:id="rId9"/>
    <p:sldId id="269" r:id="rId10"/>
    <p:sldId id="270" r:id="rId11"/>
    <p:sldId id="271" r:id="rId12"/>
    <p:sldId id="274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6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6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4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8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6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13FC-66C6-4930-AAD8-6C0E37E6E5C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jh_m-Eytq0Q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hyperlink" Target="https://www.youtube.com/watch?v=Q-__8Xw9KT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103" y="740878"/>
            <a:ext cx="6209794" cy="721921"/>
          </a:xfrm>
        </p:spPr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rgbClr val="C00000"/>
                </a:solidFill>
                <a:latin typeface="Marcellus" panose="020E0602050203020307" pitchFamily="34" charset="0"/>
              </a:rPr>
              <a:t>SPACE INVADERS</a:t>
            </a:r>
            <a:endParaRPr lang="en-US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22458" y="409318"/>
            <a:ext cx="702416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279" y="0"/>
            <a:ext cx="1312720" cy="7219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F84EC15-A959-47EB-966C-5F46652CE050}"/>
              </a:ext>
            </a:extLst>
          </p:cNvPr>
          <p:cNvSpPr txBox="1">
            <a:spLocks/>
          </p:cNvSpPr>
          <p:nvPr/>
        </p:nvSpPr>
        <p:spPr>
          <a:xfrm>
            <a:off x="564204" y="2592919"/>
            <a:ext cx="10315074" cy="33760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Group Members: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arcellus" panose="020E0602050203020307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arcellus" panose="020E0602050203020307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arcellus" panose="020E0602050203020307" pitchFamily="34" charset="0"/>
            </a:endParaRPr>
          </a:p>
          <a:p>
            <a:pPr marL="0" indent="0" algn="r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arcellus" panose="020E0602050203020307" pitchFamily="34" charset="0"/>
            </a:endParaRPr>
          </a:p>
          <a:p>
            <a:pPr marL="0" indent="0" algn="r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arcellus" panose="020E0602050203020307" pitchFamily="34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Python mini project C2 Group.no-17 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7680" cy="72192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FC42D6D-C8F6-5800-1BCA-CA8F636E402F}"/>
              </a:ext>
            </a:extLst>
          </p:cNvPr>
          <p:cNvSpPr txBox="1">
            <a:spLocks/>
          </p:cNvSpPr>
          <p:nvPr/>
        </p:nvSpPr>
        <p:spPr>
          <a:xfrm>
            <a:off x="2841365" y="271484"/>
            <a:ext cx="6509268" cy="226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80" b="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K. J. Somaiya College of Engineering, Mumbai – 400 077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</a:rPr>
              <a:t>(A Constituent College of Somaiya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Vidyavihar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</a:rPr>
              <a:t> University)</a:t>
            </a:r>
            <a:b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Dept. of  Science and Humanities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F.Y. B. Tech. Semester –II  (2020-22)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sz="1050" dirty="0"/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4A4303A7-31A3-295C-5738-023463369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438158"/>
              </p:ext>
            </p:extLst>
          </p:nvPr>
        </p:nvGraphicFramePr>
        <p:xfrm>
          <a:off x="2009666" y="317885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58564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575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rcellus" panose="020B0604020202020204" charset="0"/>
                        </a:rPr>
                        <a:t>Names</a:t>
                      </a:r>
                      <a:endParaRPr lang="en-IN" dirty="0">
                        <a:latin typeface="Marcellus" panose="020B060402020202020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rcellus" panose="020B0604020202020204" charset="0"/>
                        </a:rPr>
                        <a:t>Roll.no</a:t>
                      </a:r>
                      <a:endParaRPr lang="en-IN" dirty="0">
                        <a:latin typeface="Marcellus" panose="020B060402020202020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8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rcellus" panose="020B0604020202020204" charset="0"/>
                        </a:rPr>
                        <a:t>Anirudh Ta</a:t>
                      </a:r>
                      <a:endParaRPr lang="en-IN" dirty="0">
                        <a:latin typeface="Marcellus" panose="020B060402020202020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rcellus" panose="020B0604020202020204" charset="0"/>
                        </a:rPr>
                        <a:t>16010121199</a:t>
                      </a:r>
                      <a:endParaRPr lang="en-IN" dirty="0">
                        <a:latin typeface="Marcellus" panose="020B060402020202020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743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rcellus" panose="020B0604020202020204" charset="0"/>
                        </a:rPr>
                        <a:t>Chirag Sharma</a:t>
                      </a:r>
                      <a:endParaRPr lang="en-IN" dirty="0">
                        <a:latin typeface="Marcellus" panose="020B060402020202020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rcellus" panose="020B0604020202020204" charset="0"/>
                        </a:rPr>
                        <a:t>16010121186</a:t>
                      </a:r>
                      <a:endParaRPr lang="en-IN" dirty="0">
                        <a:latin typeface="Marcellus" panose="020B060402020202020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416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Marcellus" panose="020B0604020202020204" charset="0"/>
                        </a:rPr>
                        <a:t>Kedar Shidhaye</a:t>
                      </a:r>
                      <a:endParaRPr lang="en-IN" dirty="0">
                        <a:latin typeface="Marcellus" panose="020B060402020202020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Marcellus" panose="020B0604020202020204" charset="0"/>
                        </a:rPr>
                        <a:t>16010121187</a:t>
                      </a:r>
                      <a:endParaRPr lang="en-IN" dirty="0">
                        <a:latin typeface="Marcellus" panose="020B060402020202020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632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58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A6D88E-2743-B825-2AA3-77AED5E1F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7680" cy="721920"/>
          </a:xfrm>
          <a:prstGeom prst="rect">
            <a:avLst/>
          </a:prstGeom>
        </p:spPr>
      </p:pic>
      <p:pic>
        <p:nvPicPr>
          <p:cNvPr id="3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6B102CA7-7DC4-504F-D019-3A195C3A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279" y="0"/>
            <a:ext cx="1312720" cy="721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597C8F-3331-86D2-EDD1-1A04857DA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744791" y="431650"/>
            <a:ext cx="702416" cy="12192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50949-B59F-E656-6D6A-75B15548B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0B72C7F-5027-F958-4B7F-5B7EF1DC7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260650" y="669913"/>
            <a:ext cx="954945" cy="85945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9D26ED5-7C42-91B6-EBB8-676E47D12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972081" y="769667"/>
            <a:ext cx="954945" cy="85945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BB805C0-4EEE-3BD9-1E9B-02CF1F89CD83}"/>
              </a:ext>
            </a:extLst>
          </p:cNvPr>
          <p:cNvSpPr txBox="1">
            <a:spLocks/>
          </p:cNvSpPr>
          <p:nvPr/>
        </p:nvSpPr>
        <p:spPr>
          <a:xfrm>
            <a:off x="2991103" y="681556"/>
            <a:ext cx="6209794" cy="9953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u="sng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B0923C-7138-DAAE-85DA-F5EC14BA06ED}"/>
              </a:ext>
            </a:extLst>
          </p:cNvPr>
          <p:cNvSpPr txBox="1">
            <a:spLocks/>
          </p:cNvSpPr>
          <p:nvPr/>
        </p:nvSpPr>
        <p:spPr>
          <a:xfrm>
            <a:off x="2991103" y="681556"/>
            <a:ext cx="6209794" cy="6348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C00000"/>
                </a:solidFill>
                <a:latin typeface="Marcellus" panose="020E0602050203020307" pitchFamily="34" charset="0"/>
              </a:rPr>
              <a:t>Main(): </a:t>
            </a:r>
            <a:endParaRPr lang="en-US" sz="3200" b="1" u="sng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983A7FC3-7791-D2EF-BD95-AAC7E982D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341561"/>
              </p:ext>
            </p:extLst>
          </p:nvPr>
        </p:nvGraphicFramePr>
        <p:xfrm>
          <a:off x="513347" y="1915511"/>
          <a:ext cx="11141242" cy="4047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207">
                  <a:extLst>
                    <a:ext uri="{9D8B030D-6E8A-4147-A177-3AD203B41FA5}">
                      <a16:colId xmlns:a16="http://schemas.microsoft.com/office/drawing/2014/main" val="3099035905"/>
                    </a:ext>
                  </a:extLst>
                </a:gridCol>
                <a:gridCol w="4918273">
                  <a:extLst>
                    <a:ext uri="{9D8B030D-6E8A-4147-A177-3AD203B41FA5}">
                      <a16:colId xmlns:a16="http://schemas.microsoft.com/office/drawing/2014/main" val="1258622767"/>
                    </a:ext>
                  </a:extLst>
                </a:gridCol>
                <a:gridCol w="3906762">
                  <a:extLst>
                    <a:ext uri="{9D8B030D-6E8A-4147-A177-3AD203B41FA5}">
                      <a16:colId xmlns:a16="http://schemas.microsoft.com/office/drawing/2014/main" val="1208660085"/>
                    </a:ext>
                  </a:extLst>
                </a:gridCol>
              </a:tblGrid>
              <a:tr h="481988">
                <a:tc>
                  <a:txBody>
                    <a:bodyPr/>
                    <a:lstStyle/>
                    <a:p>
                      <a:r>
                        <a:rPr lang="en-IN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Use/Purpose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017135"/>
                  </a:ext>
                </a:extLst>
              </a:tr>
              <a:tr h="1188463">
                <a:tc>
                  <a:txBody>
                    <a:bodyPr/>
                    <a:lstStyle/>
                    <a:p>
                      <a:r>
                        <a:rPr lang="en-IN" dirty="0"/>
                        <a:t>Pause() &amp; unpause()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These are used to pause and unpause the game by displaying the pause screen with a resume and a quit button.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3901"/>
                  </a:ext>
                </a:extLst>
              </a:tr>
              <a:tr h="1188463">
                <a:tc>
                  <a:txBody>
                    <a:bodyPr/>
                    <a:lstStyle/>
                    <a:p>
                      <a:r>
                        <a:rPr lang="en-IN" dirty="0"/>
                        <a:t>draw()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Here we draw all the ships, laser, labels like scores, kill count, lives, levels. While updating the screen at the set fps using time module. 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90958"/>
                  </a:ext>
                </a:extLst>
              </a:tr>
              <a:tr h="1188463">
                <a:tc>
                  <a:txBody>
                    <a:bodyPr/>
                    <a:lstStyle/>
                    <a:p>
                      <a:r>
                        <a:rPr lang="en-IN" dirty="0"/>
                        <a:t>Game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Here we take input from the keyboard for movement of the ship and shooting lasers. It also calls all the functions and methods above.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194201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94B9A85-6C41-43DB-5299-C8B5428A41B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808" r="14326" b="4842"/>
          <a:stretch/>
        </p:blipFill>
        <p:spPr>
          <a:xfrm>
            <a:off x="7758086" y="2398784"/>
            <a:ext cx="3896504" cy="351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8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A6D88E-2743-B825-2AA3-77AED5E1F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7680" cy="721920"/>
          </a:xfrm>
          <a:prstGeom prst="rect">
            <a:avLst/>
          </a:prstGeom>
        </p:spPr>
      </p:pic>
      <p:pic>
        <p:nvPicPr>
          <p:cNvPr id="3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6B102CA7-7DC4-504F-D019-3A195C3A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279" y="0"/>
            <a:ext cx="1312720" cy="721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597C8F-3331-86D2-EDD1-1A04857DA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744791" y="431650"/>
            <a:ext cx="702416" cy="12192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50949-B59F-E656-6D6A-75B15548B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0B72C7F-5027-F958-4B7F-5B7EF1DC7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260650" y="669913"/>
            <a:ext cx="954945" cy="85945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9D26ED5-7C42-91B6-EBB8-676E47D12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972081" y="769667"/>
            <a:ext cx="954945" cy="85945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BB805C0-4EEE-3BD9-1E9B-02CF1F89CD83}"/>
              </a:ext>
            </a:extLst>
          </p:cNvPr>
          <p:cNvSpPr txBox="1">
            <a:spLocks/>
          </p:cNvSpPr>
          <p:nvPr/>
        </p:nvSpPr>
        <p:spPr>
          <a:xfrm>
            <a:off x="2991103" y="681556"/>
            <a:ext cx="6209794" cy="9953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u="sng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B0923C-7138-DAAE-85DA-F5EC14BA06ED}"/>
              </a:ext>
            </a:extLst>
          </p:cNvPr>
          <p:cNvSpPr txBox="1">
            <a:spLocks/>
          </p:cNvSpPr>
          <p:nvPr/>
        </p:nvSpPr>
        <p:spPr>
          <a:xfrm>
            <a:off x="2991103" y="681556"/>
            <a:ext cx="6209794" cy="6348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C00000"/>
                </a:solidFill>
                <a:latin typeface="Marcellus" panose="020E0602050203020307" pitchFamily="34" charset="0"/>
              </a:rPr>
              <a:t>TEST RUN</a:t>
            </a:r>
            <a:endParaRPr lang="en-US" sz="3200" b="1" u="sn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5EF1D8-03F2-62D2-CE8A-223E90FEE7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5302" y="2141620"/>
            <a:ext cx="4143703" cy="29196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5F958A-D764-4559-FF87-CBA9F80331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8397" y="3890765"/>
            <a:ext cx="4143703" cy="20849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92D84F-D6A7-86A9-FD1C-085A2B23ED5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72" t="1035" r="-384" b="1379"/>
          <a:stretch/>
        </p:blipFill>
        <p:spPr>
          <a:xfrm>
            <a:off x="1308397" y="1618502"/>
            <a:ext cx="4143703" cy="206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1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A6D88E-2743-B825-2AA3-77AED5E1F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7680" cy="721920"/>
          </a:xfrm>
          <a:prstGeom prst="rect">
            <a:avLst/>
          </a:prstGeom>
        </p:spPr>
      </p:pic>
      <p:pic>
        <p:nvPicPr>
          <p:cNvPr id="3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6B102CA7-7DC4-504F-D019-3A195C3A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279" y="0"/>
            <a:ext cx="1312720" cy="721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597C8F-3331-86D2-EDD1-1A04857DA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744791" y="431650"/>
            <a:ext cx="702416" cy="12192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50949-B59F-E656-6D6A-75B15548B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0B72C7F-5027-F958-4B7F-5B7EF1DC7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260650" y="669913"/>
            <a:ext cx="954945" cy="85945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9D26ED5-7C42-91B6-EBB8-676E47D12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972081" y="769667"/>
            <a:ext cx="954945" cy="85945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BB805C0-4EEE-3BD9-1E9B-02CF1F89CD83}"/>
              </a:ext>
            </a:extLst>
          </p:cNvPr>
          <p:cNvSpPr txBox="1">
            <a:spLocks/>
          </p:cNvSpPr>
          <p:nvPr/>
        </p:nvSpPr>
        <p:spPr>
          <a:xfrm>
            <a:off x="2991103" y="681556"/>
            <a:ext cx="6209794" cy="9953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u="sng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B0923C-7138-DAAE-85DA-F5EC14BA06ED}"/>
              </a:ext>
            </a:extLst>
          </p:cNvPr>
          <p:cNvSpPr txBox="1">
            <a:spLocks/>
          </p:cNvSpPr>
          <p:nvPr/>
        </p:nvSpPr>
        <p:spPr>
          <a:xfrm>
            <a:off x="2991103" y="681556"/>
            <a:ext cx="6209794" cy="6348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C00000"/>
                </a:solidFill>
                <a:latin typeface="Marcellus" panose="020E0602050203020307" pitchFamily="34" charset="0"/>
              </a:rPr>
              <a:t>TEST RUN</a:t>
            </a:r>
            <a:endParaRPr lang="en-US" sz="3200" b="1" u="sn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C5EB30-1578-7E0A-E02B-4DEACDABC7F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6" t="806" b="1494"/>
          <a:stretch/>
        </p:blipFill>
        <p:spPr>
          <a:xfrm>
            <a:off x="585537" y="1676865"/>
            <a:ext cx="5102493" cy="34646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A03033-C78F-F71A-B70D-FF5CCF1A0D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3971" y="1676865"/>
            <a:ext cx="5022281" cy="346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5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A6D88E-2743-B825-2AA3-77AED5E1F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7680" cy="721920"/>
          </a:xfrm>
          <a:prstGeom prst="rect">
            <a:avLst/>
          </a:prstGeom>
        </p:spPr>
      </p:pic>
      <p:pic>
        <p:nvPicPr>
          <p:cNvPr id="3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6B102CA7-7DC4-504F-D019-3A195C3A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279" y="0"/>
            <a:ext cx="1312720" cy="721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597C8F-3331-86D2-EDD1-1A04857DA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744791" y="431650"/>
            <a:ext cx="702416" cy="12192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50949-B59F-E656-6D6A-75B15548B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0B72C7F-5027-F958-4B7F-5B7EF1DC7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260650" y="669913"/>
            <a:ext cx="954945" cy="85945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9D26ED5-7C42-91B6-EBB8-676E47D12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972081" y="769667"/>
            <a:ext cx="954945" cy="85945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BB805C0-4EEE-3BD9-1E9B-02CF1F89CD83}"/>
              </a:ext>
            </a:extLst>
          </p:cNvPr>
          <p:cNvSpPr txBox="1">
            <a:spLocks/>
          </p:cNvSpPr>
          <p:nvPr/>
        </p:nvSpPr>
        <p:spPr>
          <a:xfrm>
            <a:off x="2991103" y="681556"/>
            <a:ext cx="6209794" cy="9953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u="sng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A7753DC-6E2B-3058-8C9E-F2D74D826764}"/>
              </a:ext>
            </a:extLst>
          </p:cNvPr>
          <p:cNvSpPr txBox="1">
            <a:spLocks/>
          </p:cNvSpPr>
          <p:nvPr/>
        </p:nvSpPr>
        <p:spPr>
          <a:xfrm>
            <a:off x="2991103" y="681556"/>
            <a:ext cx="6209794" cy="6348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C00000"/>
                </a:solidFill>
                <a:latin typeface="Marcellus" panose="020E0602050203020307" pitchFamily="34" charset="0"/>
              </a:rPr>
              <a:t>References: </a:t>
            </a:r>
            <a:endParaRPr lang="en-US" sz="3200" b="1" u="sng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2A9BC82-7A52-A4CD-49C7-7D54BA5C0097}"/>
              </a:ext>
            </a:extLst>
          </p:cNvPr>
          <p:cNvSpPr txBox="1">
            <a:spLocks/>
          </p:cNvSpPr>
          <p:nvPr/>
        </p:nvSpPr>
        <p:spPr>
          <a:xfrm>
            <a:off x="1308397" y="1822934"/>
            <a:ext cx="9570882" cy="39866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Blip>
                <a:blip r:embed="rId7"/>
              </a:buBlip>
            </a:pPr>
            <a:endParaRPr lang="en-US" sz="18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87246" y="2153855"/>
            <a:ext cx="103920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3000" dirty="0">
                <a:hlinkClick r:id="rId8"/>
              </a:rPr>
              <a:t>https://www.youtube.com/watch?v=jh_m-Eytq0Q</a:t>
            </a:r>
            <a:endParaRPr lang="en-IN" sz="300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3000" dirty="0">
                <a:hlinkClick r:id="rId9"/>
              </a:rPr>
              <a:t>https://www.youtube.com/watch?v=Q-__8Xw9KTM</a:t>
            </a:r>
            <a:endParaRPr lang="en-IN" sz="3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19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A6D88E-2743-B825-2AA3-77AED5E1F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7680" cy="721920"/>
          </a:xfrm>
          <a:prstGeom prst="rect">
            <a:avLst/>
          </a:prstGeom>
        </p:spPr>
      </p:pic>
      <p:pic>
        <p:nvPicPr>
          <p:cNvPr id="3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6B102CA7-7DC4-504F-D019-3A195C3A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279" y="0"/>
            <a:ext cx="1312720" cy="721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597C8F-3331-86D2-EDD1-1A04857DA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744791" y="431650"/>
            <a:ext cx="702416" cy="12192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50949-B59F-E656-6D6A-75B15548B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AB0923C-7138-DAAE-85DA-F5EC14BA06ED}"/>
              </a:ext>
            </a:extLst>
          </p:cNvPr>
          <p:cNvSpPr txBox="1">
            <a:spLocks/>
          </p:cNvSpPr>
          <p:nvPr/>
        </p:nvSpPr>
        <p:spPr>
          <a:xfrm>
            <a:off x="328863" y="2927684"/>
            <a:ext cx="11654590" cy="30412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C00000"/>
                </a:solidFill>
                <a:latin typeface="Marcellus" panose="020E0602050203020307" pitchFamily="34" charset="0"/>
              </a:rPr>
              <a:t>THANK YOU!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7770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AAC98E-CD7C-6A50-2445-57B0EECF2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44791" y="431650"/>
            <a:ext cx="702416" cy="12192002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9693F62-B5EF-6BF7-02EF-AA17717252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7680" cy="721920"/>
          </a:xfrm>
          <a:prstGeom prst="rect">
            <a:avLst/>
          </a:prstGeom>
        </p:spPr>
      </p:pic>
      <p:pic>
        <p:nvPicPr>
          <p:cNvPr id="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48281F97-0E1C-4DA9-E99A-143DF7C8FA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279" y="0"/>
            <a:ext cx="1312720" cy="721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E863D6-7721-3549-8362-31113B3E7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36891B9-88C6-5674-6019-F4EE4001F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260650" y="669913"/>
            <a:ext cx="954945" cy="85945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F92C8EE-D174-508A-979A-2FBBBD960D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972081" y="769667"/>
            <a:ext cx="954945" cy="85945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EC915E-ABEE-F24C-C9DC-5EEF05A02C47}"/>
              </a:ext>
            </a:extLst>
          </p:cNvPr>
          <p:cNvSpPr txBox="1">
            <a:spLocks/>
          </p:cNvSpPr>
          <p:nvPr/>
        </p:nvSpPr>
        <p:spPr>
          <a:xfrm>
            <a:off x="2991103" y="721919"/>
            <a:ext cx="6209794" cy="9549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C00000"/>
                </a:solidFill>
                <a:latin typeface="Marcellus" panose="020E0602050203020307" pitchFamily="34" charset="0"/>
              </a:rPr>
              <a:t>The Purpose of choosing Space invaders as a project</a:t>
            </a:r>
            <a:endParaRPr lang="en-US" sz="3200" b="1" u="sng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44188B4-059A-70A0-EA94-AA486BA34DBC}"/>
              </a:ext>
            </a:extLst>
          </p:cNvPr>
          <p:cNvSpPr/>
          <p:nvPr/>
        </p:nvSpPr>
        <p:spPr>
          <a:xfrm>
            <a:off x="1462547" y="2090172"/>
            <a:ext cx="92669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SzPct val="170000"/>
              <a:buBlip>
                <a:blip r:embed="rId7"/>
              </a:buBlip>
            </a:pPr>
            <a:r>
              <a:rPr lang="en-US" sz="2800" dirty="0">
                <a:solidFill>
                  <a:schemeClr val="accent5"/>
                </a:solidFill>
              </a:rPr>
              <a:t>To venture into Game development as beginners.</a:t>
            </a:r>
          </a:p>
          <a:p>
            <a:pPr marL="457200" indent="-457200">
              <a:buSzPct val="170000"/>
              <a:buBlip>
                <a:blip r:embed="rId7"/>
              </a:buBlip>
            </a:pPr>
            <a:endParaRPr lang="en-US" sz="2800" dirty="0">
              <a:solidFill>
                <a:schemeClr val="accent5"/>
              </a:solidFill>
            </a:endParaRPr>
          </a:p>
          <a:p>
            <a:pPr marL="457200" indent="-457200">
              <a:buSzPct val="170000"/>
              <a:buBlip>
                <a:blip r:embed="rId7"/>
              </a:buBlip>
            </a:pPr>
            <a:r>
              <a:rPr lang="en-US" sz="2800" dirty="0">
                <a:solidFill>
                  <a:schemeClr val="accent5"/>
                </a:solidFill>
              </a:rPr>
              <a:t>To make use of Python skills to develop a game.</a:t>
            </a:r>
          </a:p>
          <a:p>
            <a:pPr marL="457200" indent="-457200">
              <a:buSzPct val="170000"/>
              <a:buBlip>
                <a:blip r:embed="rId7"/>
              </a:buBlip>
            </a:pPr>
            <a:endParaRPr lang="en-US" sz="2800" dirty="0">
              <a:solidFill>
                <a:schemeClr val="accent5"/>
              </a:solidFill>
            </a:endParaRPr>
          </a:p>
          <a:p>
            <a:pPr marL="457200" indent="-457200">
              <a:buSzPct val="170000"/>
              <a:buBlip>
                <a:blip r:embed="rId7"/>
              </a:buBlip>
            </a:pPr>
            <a:r>
              <a:rPr lang="en-US" sz="2800" dirty="0">
                <a:solidFill>
                  <a:schemeClr val="accent5"/>
                </a:solidFill>
              </a:rPr>
              <a:t>To understand and implement multiple functionalities.</a:t>
            </a:r>
          </a:p>
          <a:p>
            <a:pPr>
              <a:buSzPct val="170000"/>
            </a:pPr>
            <a:endParaRPr lang="en-US" sz="2800" dirty="0">
              <a:solidFill>
                <a:schemeClr val="accent5"/>
              </a:solidFill>
            </a:endParaRPr>
          </a:p>
          <a:p>
            <a:pPr marL="457200" indent="-457200">
              <a:buSzPct val="170000"/>
              <a:buBlip>
                <a:blip r:embed="rId7"/>
              </a:buBlip>
            </a:pPr>
            <a:r>
              <a:rPr lang="en-US" sz="2800" dirty="0">
                <a:solidFill>
                  <a:schemeClr val="accent5"/>
                </a:solidFill>
              </a:rPr>
              <a:t>To develop a basic understanding of pygame.</a:t>
            </a:r>
            <a:r>
              <a:rPr lang="en-US" sz="2800" dirty="0">
                <a:solidFill>
                  <a:schemeClr val="bg1"/>
                </a:solidFill>
              </a:rPr>
              <a:t>aries and modules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77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A6D88E-2743-B825-2AA3-77AED5E1F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7680" cy="596684"/>
          </a:xfrm>
          <a:prstGeom prst="rect">
            <a:avLst/>
          </a:prstGeom>
        </p:spPr>
      </p:pic>
      <p:pic>
        <p:nvPicPr>
          <p:cNvPr id="3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6B102CA7-7DC4-504F-D019-3A195C3A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279" y="0"/>
            <a:ext cx="1312720" cy="5966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597C8F-3331-86D2-EDD1-1A04857DA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744791" y="431650"/>
            <a:ext cx="702416" cy="12192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50949-B59F-E656-6D6A-75B15548B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0B72C7F-5027-F958-4B7F-5B7EF1DC7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301914" y="507738"/>
            <a:ext cx="881063" cy="85945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9D26ED5-7C42-91B6-EBB8-676E47D12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0058899" y="550207"/>
            <a:ext cx="781310" cy="85945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BB805C0-4EEE-3BD9-1E9B-02CF1F89CD83}"/>
              </a:ext>
            </a:extLst>
          </p:cNvPr>
          <p:cNvSpPr txBox="1">
            <a:spLocks/>
          </p:cNvSpPr>
          <p:nvPr/>
        </p:nvSpPr>
        <p:spPr>
          <a:xfrm>
            <a:off x="2991103" y="681556"/>
            <a:ext cx="6209794" cy="68155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C00000"/>
                </a:solidFill>
                <a:latin typeface="Marcellus" panose="020E0602050203020307" pitchFamily="34" charset="0"/>
              </a:rPr>
              <a:t>Libraries / modules Used </a:t>
            </a:r>
            <a:endParaRPr lang="en-US" sz="3200" b="1" u="sng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DEFF7C2-1085-EE7F-B25B-642E8B95A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384591"/>
              </p:ext>
            </p:extLst>
          </p:nvPr>
        </p:nvGraphicFramePr>
        <p:xfrm>
          <a:off x="1312721" y="1430305"/>
          <a:ext cx="9566557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963">
                  <a:extLst>
                    <a:ext uri="{9D8B030D-6E8A-4147-A177-3AD203B41FA5}">
                      <a16:colId xmlns:a16="http://schemas.microsoft.com/office/drawing/2014/main" val="1161169170"/>
                    </a:ext>
                  </a:extLst>
                </a:gridCol>
                <a:gridCol w="2962545">
                  <a:extLst>
                    <a:ext uri="{9D8B030D-6E8A-4147-A177-3AD203B41FA5}">
                      <a16:colId xmlns:a16="http://schemas.microsoft.com/office/drawing/2014/main" val="833143747"/>
                    </a:ext>
                  </a:extLst>
                </a:gridCol>
                <a:gridCol w="5385049">
                  <a:extLst>
                    <a:ext uri="{9D8B030D-6E8A-4147-A177-3AD203B41FA5}">
                      <a16:colId xmlns:a16="http://schemas.microsoft.com/office/drawing/2014/main" val="44976295"/>
                    </a:ext>
                  </a:extLst>
                </a:gridCol>
              </a:tblGrid>
              <a:tr h="316123"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Library/Module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Important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229417"/>
                  </a:ext>
                </a:extLst>
              </a:tr>
              <a:tr h="287385">
                <a:tc rowSpan="5"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lang="en-IN" sz="1600" dirty="0" err="1"/>
                        <a:t>Pygame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err="1"/>
                        <a:t>pygame.image.load</a:t>
                      </a:r>
                      <a:r>
                        <a:rPr lang="en-IN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790763"/>
                  </a:ext>
                </a:extLst>
              </a:tr>
              <a:tr h="2873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err="1"/>
                        <a:t>pygame.transform.scale</a:t>
                      </a:r>
                      <a:r>
                        <a:rPr lang="en-IN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7328"/>
                  </a:ext>
                </a:extLst>
              </a:tr>
              <a:tr h="2873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err="1"/>
                        <a:t>pygame.font.SysFont</a:t>
                      </a:r>
                      <a:r>
                        <a:rPr lang="en-IN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759760"/>
                  </a:ext>
                </a:extLst>
              </a:tr>
              <a:tr h="2873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err="1"/>
                        <a:t>win.blit</a:t>
                      </a:r>
                      <a:r>
                        <a:rPr lang="en-IN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423862"/>
                  </a:ext>
                </a:extLst>
              </a:tr>
              <a:tr h="287385">
                <a:tc v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err="1"/>
                        <a:t>pygame.event.get</a:t>
                      </a:r>
                      <a:r>
                        <a:rPr lang="en-IN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5984"/>
                  </a:ext>
                </a:extLst>
              </a:tr>
              <a:tr h="287385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Sys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err="1"/>
                        <a:t>sys.exit</a:t>
                      </a:r>
                      <a:r>
                        <a:rPr lang="en-IN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65506"/>
                  </a:ext>
                </a:extLst>
              </a:tr>
              <a:tr h="287385">
                <a:tc rowSpan="2"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Time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err="1"/>
                        <a:t>time.sleep</a:t>
                      </a:r>
                      <a:r>
                        <a:rPr lang="en-IN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519690"/>
                  </a:ext>
                </a:extLst>
              </a:tr>
              <a:tr h="2873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err="1"/>
                        <a:t>pygame.time.Clock</a:t>
                      </a:r>
                      <a:r>
                        <a:rPr lang="en-IN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483914"/>
                  </a:ext>
                </a:extLst>
              </a:tr>
              <a:tr h="287385">
                <a:tc rowSpan="2"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4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Random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err="1"/>
                        <a:t>random.randrange</a:t>
                      </a:r>
                      <a:r>
                        <a:rPr lang="en-IN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855117"/>
                  </a:ext>
                </a:extLst>
              </a:tr>
              <a:tr h="2873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err="1"/>
                        <a:t>random.choice</a:t>
                      </a:r>
                      <a:r>
                        <a:rPr lang="en-IN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94461"/>
                  </a:ext>
                </a:extLst>
              </a:tr>
              <a:tr h="287385">
                <a:tc rowSpan="2"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MySQL connector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err="1"/>
                        <a:t>cursor.execute</a:t>
                      </a:r>
                      <a:r>
                        <a:rPr lang="en-IN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00430"/>
                  </a:ext>
                </a:extLst>
              </a:tr>
              <a:tr h="2873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err="1"/>
                        <a:t>cursor.fetchall</a:t>
                      </a:r>
                      <a:r>
                        <a:rPr lang="en-IN" sz="16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360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31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A6D88E-2743-B825-2AA3-77AED5E1F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7680" cy="721920"/>
          </a:xfrm>
          <a:prstGeom prst="rect">
            <a:avLst/>
          </a:prstGeom>
        </p:spPr>
      </p:pic>
      <p:pic>
        <p:nvPicPr>
          <p:cNvPr id="3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6B102CA7-7DC4-504F-D019-3A195C3A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279" y="0"/>
            <a:ext cx="1312720" cy="721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597C8F-3331-86D2-EDD1-1A04857DA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744791" y="431650"/>
            <a:ext cx="702416" cy="12192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50949-B59F-E656-6D6A-75B15548B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0B72C7F-5027-F958-4B7F-5B7EF1DC7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377162" y="553401"/>
            <a:ext cx="721920" cy="85945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9D26ED5-7C42-91B6-EBB8-676E47D12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0024387" y="612743"/>
            <a:ext cx="850329" cy="85945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BB805C0-4EEE-3BD9-1E9B-02CF1F89CD83}"/>
              </a:ext>
            </a:extLst>
          </p:cNvPr>
          <p:cNvSpPr txBox="1">
            <a:spLocks/>
          </p:cNvSpPr>
          <p:nvPr/>
        </p:nvSpPr>
        <p:spPr>
          <a:xfrm>
            <a:off x="2991103" y="681556"/>
            <a:ext cx="6209794" cy="51662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C00000"/>
                </a:solidFill>
                <a:latin typeface="Marcellus" panose="020E0602050203020307" pitchFamily="34" charset="0"/>
              </a:rPr>
              <a:t>Major Functions</a:t>
            </a:r>
            <a:endParaRPr lang="en-US" sz="3200" b="1" u="sng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8AE9045-5B59-3E2F-3A37-9F3BB0FF5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589795"/>
              </p:ext>
            </p:extLst>
          </p:nvPr>
        </p:nvGraphicFramePr>
        <p:xfrm>
          <a:off x="1308396" y="1467634"/>
          <a:ext cx="9570882" cy="4231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197">
                  <a:extLst>
                    <a:ext uri="{9D8B030D-6E8A-4147-A177-3AD203B41FA5}">
                      <a16:colId xmlns:a16="http://schemas.microsoft.com/office/drawing/2014/main" val="479638242"/>
                    </a:ext>
                  </a:extLst>
                </a:gridCol>
                <a:gridCol w="7355685">
                  <a:extLst>
                    <a:ext uri="{9D8B030D-6E8A-4147-A177-3AD203B41FA5}">
                      <a16:colId xmlns:a16="http://schemas.microsoft.com/office/drawing/2014/main" val="1295966987"/>
                    </a:ext>
                  </a:extLst>
                </a:gridCol>
              </a:tblGrid>
              <a:tr h="602202">
                <a:tc>
                  <a:txBody>
                    <a:bodyPr/>
                    <a:lstStyle/>
                    <a:p>
                      <a:r>
                        <a:rPr lang="en-US" sz="1600" dirty="0"/>
                        <a:t>Functions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Use/Purpose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47834"/>
                  </a:ext>
                </a:extLst>
              </a:tr>
              <a:tr h="380338">
                <a:tc>
                  <a:txBody>
                    <a:bodyPr/>
                    <a:lstStyle/>
                    <a:p>
                      <a:r>
                        <a:rPr lang="en-IN" sz="1800" dirty="0"/>
                        <a:t>terminate()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Exits from the game when called.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464686"/>
                  </a:ext>
                </a:extLst>
              </a:tr>
              <a:tr h="950846">
                <a:tc>
                  <a:txBody>
                    <a:bodyPr/>
                    <a:lstStyle/>
                    <a:p>
                      <a:r>
                        <a:rPr lang="en-IN" sz="1800" dirty="0"/>
                        <a:t>button()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Defines position and size of button along with the message. Then tracks mouse movements and clicks then accordingly makes the button glow and when clicked calls the required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55791"/>
                  </a:ext>
                </a:extLst>
              </a:tr>
              <a:tr h="380338">
                <a:tc>
                  <a:txBody>
                    <a:bodyPr/>
                    <a:lstStyle/>
                    <a:p>
                      <a:r>
                        <a:rPr lang="en-IN" sz="1800" dirty="0" err="1"/>
                        <a:t>text_objects</a:t>
                      </a:r>
                      <a:r>
                        <a:rPr lang="en-IN" sz="18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Builds the surface on which text is written and determines its font.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37908"/>
                  </a:ext>
                </a:extLst>
              </a:tr>
              <a:tr h="380338">
                <a:tc>
                  <a:txBody>
                    <a:bodyPr/>
                    <a:lstStyle/>
                    <a:p>
                      <a:r>
                        <a:rPr lang="en-IN" sz="1800" dirty="0" err="1"/>
                        <a:t>message_display</a:t>
                      </a:r>
                      <a:r>
                        <a:rPr lang="en-IN" sz="18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Displays text in desired location.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078396"/>
                  </a:ext>
                </a:extLst>
              </a:tr>
              <a:tr h="491869">
                <a:tc>
                  <a:txBody>
                    <a:bodyPr/>
                    <a:lstStyle/>
                    <a:p>
                      <a:r>
                        <a:rPr lang="en-IN" sz="1800" dirty="0" err="1"/>
                        <a:t>button_text</a:t>
                      </a:r>
                      <a:r>
                        <a:rPr lang="en-IN" sz="18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Determines position and text to be displayed inside the button.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185413"/>
                  </a:ext>
                </a:extLst>
              </a:tr>
              <a:tr h="380338">
                <a:tc>
                  <a:txBody>
                    <a:bodyPr/>
                    <a:lstStyle/>
                    <a:p>
                      <a:r>
                        <a:rPr lang="en-IN" sz="1800" dirty="0" err="1"/>
                        <a:t>game_intro</a:t>
                      </a:r>
                      <a:r>
                        <a:rPr lang="en-IN" sz="18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Runs the GUI of the game.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39768"/>
                  </a:ext>
                </a:extLst>
              </a:tr>
              <a:tr h="665592">
                <a:tc>
                  <a:txBody>
                    <a:bodyPr/>
                    <a:lstStyle/>
                    <a:p>
                      <a:r>
                        <a:rPr lang="en-IN" sz="1800" dirty="0"/>
                        <a:t>collide()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Detects collision between various objects.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86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66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A6D88E-2743-B825-2AA3-77AED5E1F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7680" cy="721920"/>
          </a:xfrm>
          <a:prstGeom prst="rect">
            <a:avLst/>
          </a:prstGeom>
        </p:spPr>
      </p:pic>
      <p:pic>
        <p:nvPicPr>
          <p:cNvPr id="3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6B102CA7-7DC4-504F-D019-3A195C3A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279" y="0"/>
            <a:ext cx="1312720" cy="721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597C8F-3331-86D2-EDD1-1A04857DA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744791" y="431650"/>
            <a:ext cx="702416" cy="12192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50949-B59F-E656-6D6A-75B15548B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0B72C7F-5027-F958-4B7F-5B7EF1DC7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390994" y="539569"/>
            <a:ext cx="694255" cy="85945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9D26ED5-7C42-91B6-EBB8-676E47D12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0152303" y="589444"/>
            <a:ext cx="594501" cy="85945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BB805C0-4EEE-3BD9-1E9B-02CF1F89CD83}"/>
              </a:ext>
            </a:extLst>
          </p:cNvPr>
          <p:cNvSpPr txBox="1">
            <a:spLocks/>
          </p:cNvSpPr>
          <p:nvPr/>
        </p:nvSpPr>
        <p:spPr>
          <a:xfrm>
            <a:off x="2991103" y="681556"/>
            <a:ext cx="6209794" cy="6348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C00000"/>
                </a:solidFill>
                <a:latin typeface="Marcellus" panose="020E0602050203020307" pitchFamily="34" charset="0"/>
              </a:rPr>
              <a:t>Login/Sign up with MySQL</a:t>
            </a:r>
            <a:endParaRPr lang="en-US" sz="32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52D5B-5217-B736-EC86-0617A510C456}"/>
              </a:ext>
            </a:extLst>
          </p:cNvPr>
          <p:cNvSpPr txBox="1"/>
          <p:nvPr/>
        </p:nvSpPr>
        <p:spPr>
          <a:xfrm>
            <a:off x="1" y="148195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50000"/>
            </a:pPr>
            <a:endParaRPr lang="en-IN" sz="1600" b="1" i="1" u="sng" dirty="0"/>
          </a:p>
          <a:p>
            <a:pPr>
              <a:buSzPct val="150000"/>
            </a:pPr>
            <a:r>
              <a:rPr lang="en-IN" sz="1600" dirty="0"/>
              <a:t> 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41010"/>
              </p:ext>
            </p:extLst>
          </p:nvPr>
        </p:nvGraphicFramePr>
        <p:xfrm>
          <a:off x="1308392" y="1507524"/>
          <a:ext cx="9676764" cy="4390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218">
                <a:tc>
                  <a:txBody>
                    <a:bodyPr/>
                    <a:lstStyle/>
                    <a:p>
                      <a:r>
                        <a:rPr lang="en-IN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317">
                <a:tc>
                  <a:txBody>
                    <a:bodyPr/>
                    <a:lstStyle/>
                    <a:p>
                      <a:r>
                        <a:rPr lang="en-IN" dirty="0"/>
                        <a:t>Login()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Takes user name and password of registered players as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317">
                <a:tc>
                  <a:txBody>
                    <a:bodyPr/>
                    <a:lstStyle/>
                    <a:p>
                      <a:r>
                        <a:rPr lang="en-IN" dirty="0"/>
                        <a:t>Login_2()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Checks if the username exists in the database. Also checks for incorrect password</a:t>
                      </a:r>
                      <a:r>
                        <a:rPr lang="en-IN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317">
                <a:tc>
                  <a:txBody>
                    <a:bodyPr/>
                    <a:lstStyle/>
                    <a:p>
                      <a:r>
                        <a:rPr lang="en-IN" dirty="0" err="1"/>
                        <a:t>Sign_up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Takes user name and password of new</a:t>
                      </a:r>
                      <a:r>
                        <a:rPr lang="en-IN" baseline="0" dirty="0"/>
                        <a:t> </a:t>
                      </a:r>
                      <a:r>
                        <a:rPr lang="en-IN" dirty="0"/>
                        <a:t>players as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317">
                <a:tc>
                  <a:txBody>
                    <a:bodyPr/>
                    <a:lstStyle/>
                    <a:p>
                      <a:r>
                        <a:rPr lang="en-IN" dirty="0"/>
                        <a:t>Sign_up2()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Checks</a:t>
                      </a:r>
                      <a:r>
                        <a:rPr lang="en-IN" baseline="0" dirty="0"/>
                        <a:t> if username already exist. If not then registers the new player in table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317">
                <a:tc>
                  <a:txBody>
                    <a:bodyPr/>
                    <a:lstStyle/>
                    <a:p>
                      <a:r>
                        <a:rPr lang="en-IN" dirty="0"/>
                        <a:t>Crash()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dirty="0"/>
                        <a:t>Checks</a:t>
                      </a:r>
                      <a:r>
                        <a:rPr lang="en-IN" baseline="0" dirty="0"/>
                        <a:t> if the current player score is more than their previous high score and update the player’s personal high score.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baseline="0" dirty="0"/>
                        <a:t>Display the global high score and if the player has beaten the global high score  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13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A6D88E-2743-B825-2AA3-77AED5E1F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7680" cy="721920"/>
          </a:xfrm>
          <a:prstGeom prst="rect">
            <a:avLst/>
          </a:prstGeom>
        </p:spPr>
      </p:pic>
      <p:pic>
        <p:nvPicPr>
          <p:cNvPr id="3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6B102CA7-7DC4-504F-D019-3A195C3A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279" y="0"/>
            <a:ext cx="1312720" cy="721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597C8F-3331-86D2-EDD1-1A04857DA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744791" y="431650"/>
            <a:ext cx="702416" cy="12192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50949-B59F-E656-6D6A-75B15548B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0B72C7F-5027-F958-4B7F-5B7EF1DC7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260650" y="669913"/>
            <a:ext cx="954945" cy="85945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9D26ED5-7C42-91B6-EBB8-676E47D12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972081" y="769667"/>
            <a:ext cx="954945" cy="85945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BB805C0-4EEE-3BD9-1E9B-02CF1F89CD83}"/>
              </a:ext>
            </a:extLst>
          </p:cNvPr>
          <p:cNvSpPr txBox="1">
            <a:spLocks/>
          </p:cNvSpPr>
          <p:nvPr/>
        </p:nvSpPr>
        <p:spPr>
          <a:xfrm>
            <a:off x="2991103" y="681556"/>
            <a:ext cx="6209794" cy="9953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u="sng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B0923C-7138-DAAE-85DA-F5EC14BA06ED}"/>
              </a:ext>
            </a:extLst>
          </p:cNvPr>
          <p:cNvSpPr txBox="1">
            <a:spLocks/>
          </p:cNvSpPr>
          <p:nvPr/>
        </p:nvSpPr>
        <p:spPr>
          <a:xfrm>
            <a:off x="2991103" y="681556"/>
            <a:ext cx="6209794" cy="6348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C00000"/>
                </a:solidFill>
                <a:latin typeface="Marcellus" panose="020E0602050203020307" pitchFamily="34" charset="0"/>
              </a:rPr>
              <a:t>Classes </a:t>
            </a:r>
            <a:endParaRPr lang="en-US" sz="3200" b="1" u="sn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EF6E0-0761-049D-8021-9E5EED1D7CB9}"/>
              </a:ext>
            </a:extLst>
          </p:cNvPr>
          <p:cNvSpPr/>
          <p:nvPr/>
        </p:nvSpPr>
        <p:spPr>
          <a:xfrm>
            <a:off x="2328042" y="2069391"/>
            <a:ext cx="1883979" cy="702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ship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058F2B-247A-30F0-AE1B-792537DD0D2F}"/>
              </a:ext>
            </a:extLst>
          </p:cNvPr>
          <p:cNvSpPr/>
          <p:nvPr/>
        </p:nvSpPr>
        <p:spPr>
          <a:xfrm>
            <a:off x="444063" y="3378557"/>
            <a:ext cx="1883979" cy="702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player(ship)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36198A-14FA-5375-9B7F-A68E9D475382}"/>
              </a:ext>
            </a:extLst>
          </p:cNvPr>
          <p:cNvSpPr/>
          <p:nvPr/>
        </p:nvSpPr>
        <p:spPr>
          <a:xfrm>
            <a:off x="4212021" y="3378556"/>
            <a:ext cx="1883979" cy="702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Enemy(ship)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4ADCAAC-0321-DC85-2685-0B5DA9C7BB7D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3908647" y="2133192"/>
            <a:ext cx="606748" cy="1883979"/>
          </a:xfrm>
          <a:prstGeom prst="curvedConnector3">
            <a:avLst>
              <a:gd name="adj1" fmla="val 68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B03242C-F81A-140E-C61F-B04463712D8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2024669" y="2133193"/>
            <a:ext cx="606749" cy="1883979"/>
          </a:xfrm>
          <a:prstGeom prst="curvedConnector3">
            <a:avLst>
              <a:gd name="adj1" fmla="val 68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F6C1EFF-7E0E-F126-9560-062FCF69B4E4}"/>
              </a:ext>
            </a:extLst>
          </p:cNvPr>
          <p:cNvSpPr txBox="1"/>
          <p:nvPr/>
        </p:nvSpPr>
        <p:spPr>
          <a:xfrm>
            <a:off x="6345621" y="2069391"/>
            <a:ext cx="5155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7"/>
              </a:buBlip>
            </a:pPr>
            <a:r>
              <a:rPr lang="en-IN" dirty="0"/>
              <a:t>Here Class ‘ship’ stores various attributes of all the ships irrespective of their type.</a:t>
            </a:r>
          </a:p>
          <a:p>
            <a:endParaRPr lang="en-IN" dirty="0"/>
          </a:p>
          <a:p>
            <a:pPr marL="285750" indent="-285750">
              <a:buBlip>
                <a:blip r:embed="rId7"/>
              </a:buBlip>
            </a:pPr>
            <a:r>
              <a:rPr lang="en-US" dirty="0"/>
              <a:t>Then classes ‘player’ and ‘enemy’ inherit some of their attributes from the parent class ‘ship’.</a:t>
            </a:r>
          </a:p>
          <a:p>
            <a:endParaRPr lang="en-US" dirty="0"/>
          </a:p>
          <a:p>
            <a:pPr marL="285750" indent="-285750">
              <a:buBlip>
                <a:blip r:embed="rId7"/>
              </a:buBlip>
            </a:pPr>
            <a:r>
              <a:rPr lang="en-US" dirty="0"/>
              <a:t>Along with that they also have some of their own attributes.</a:t>
            </a:r>
          </a:p>
        </p:txBody>
      </p:sp>
    </p:spTree>
    <p:extLst>
      <p:ext uri="{BB962C8B-B14F-4D97-AF65-F5344CB8AC3E}">
        <p14:creationId xmlns:p14="http://schemas.microsoft.com/office/powerpoint/2010/main" val="420316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A6D88E-2743-B825-2AA3-77AED5E1F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7680" cy="721920"/>
          </a:xfrm>
          <a:prstGeom prst="rect">
            <a:avLst/>
          </a:prstGeom>
        </p:spPr>
      </p:pic>
      <p:pic>
        <p:nvPicPr>
          <p:cNvPr id="3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6B102CA7-7DC4-504F-D019-3A195C3A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279" y="0"/>
            <a:ext cx="1312720" cy="721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597C8F-3331-86D2-EDD1-1A04857DA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744791" y="431650"/>
            <a:ext cx="702416" cy="12192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50949-B59F-E656-6D6A-75B15548B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0B72C7F-5027-F958-4B7F-5B7EF1DC7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260650" y="669913"/>
            <a:ext cx="954945" cy="85945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9D26ED5-7C42-91B6-EBB8-676E47D12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972081" y="769667"/>
            <a:ext cx="954945" cy="85945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BB805C0-4EEE-3BD9-1E9B-02CF1F89CD83}"/>
              </a:ext>
            </a:extLst>
          </p:cNvPr>
          <p:cNvSpPr txBox="1">
            <a:spLocks/>
          </p:cNvSpPr>
          <p:nvPr/>
        </p:nvSpPr>
        <p:spPr>
          <a:xfrm>
            <a:off x="2991103" y="681556"/>
            <a:ext cx="6209794" cy="9953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u="sng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B0923C-7138-DAAE-85DA-F5EC14BA06ED}"/>
              </a:ext>
            </a:extLst>
          </p:cNvPr>
          <p:cNvSpPr txBox="1">
            <a:spLocks/>
          </p:cNvSpPr>
          <p:nvPr/>
        </p:nvSpPr>
        <p:spPr>
          <a:xfrm>
            <a:off x="2991103" y="681556"/>
            <a:ext cx="6209794" cy="6348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C00000"/>
                </a:solidFill>
                <a:latin typeface="Marcellus" panose="020E0602050203020307" pitchFamily="34" charset="0"/>
              </a:rPr>
              <a:t>Class ship: Parent class </a:t>
            </a:r>
            <a:endParaRPr lang="en-US" sz="3200" b="1" u="sng" dirty="0"/>
          </a:p>
        </p:txBody>
      </p: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37D80B5C-CAB6-229B-CED3-C9F110E79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841886"/>
              </p:ext>
            </p:extLst>
          </p:nvPr>
        </p:nvGraphicFramePr>
        <p:xfrm>
          <a:off x="1308397" y="1946284"/>
          <a:ext cx="9570881" cy="4022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327">
                  <a:extLst>
                    <a:ext uri="{9D8B030D-6E8A-4147-A177-3AD203B41FA5}">
                      <a16:colId xmlns:a16="http://schemas.microsoft.com/office/drawing/2014/main" val="479638242"/>
                    </a:ext>
                  </a:extLst>
                </a:gridCol>
                <a:gridCol w="2759352">
                  <a:extLst>
                    <a:ext uri="{9D8B030D-6E8A-4147-A177-3AD203B41FA5}">
                      <a16:colId xmlns:a16="http://schemas.microsoft.com/office/drawing/2014/main" val="1299687291"/>
                    </a:ext>
                  </a:extLst>
                </a:gridCol>
                <a:gridCol w="6155202">
                  <a:extLst>
                    <a:ext uri="{9D8B030D-6E8A-4147-A177-3AD203B41FA5}">
                      <a16:colId xmlns:a16="http://schemas.microsoft.com/office/drawing/2014/main" val="1295966987"/>
                    </a:ext>
                  </a:extLst>
                </a:gridCol>
              </a:tblGrid>
              <a:tr h="660440">
                <a:tc>
                  <a:txBody>
                    <a:bodyPr/>
                    <a:lstStyle/>
                    <a:p>
                      <a:r>
                        <a:rPr lang="en-IN" sz="1600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Methods of class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Use/Purpose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47834"/>
                  </a:ext>
                </a:extLst>
              </a:tr>
              <a:tr h="938521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def__</a:t>
                      </a:r>
                      <a:r>
                        <a:rPr lang="en-IN" sz="1600" dirty="0" err="1"/>
                        <a:t>init</a:t>
                      </a:r>
                      <a:r>
                        <a:rPr lang="en-IN" sz="1600" dirty="0"/>
                        <a:t>__()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It defines various fundamental properties like health, load images of ships and their lasers, velocity, a list to store these lasers &amp; co-ordinates of the ships.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94929"/>
                  </a:ext>
                </a:extLst>
              </a:tr>
              <a:tr h="565306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draw()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It displays the images of ship and its laser on the screen.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525981"/>
                  </a:ext>
                </a:extLst>
              </a:tr>
              <a:tr h="537518"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move_laser</a:t>
                      </a:r>
                      <a:r>
                        <a:rPr lang="en-IN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It moves various lasers and detect collisions.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77335"/>
                  </a:ext>
                </a:extLst>
              </a:tr>
              <a:tr h="660440"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cooldown()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It ensures that there is a small time interval between 2 consecutive lasers fired.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605613"/>
                  </a:ext>
                </a:extLst>
              </a:tr>
              <a:tr h="660440">
                <a:tc>
                  <a:txBody>
                    <a:bodyPr/>
                    <a:lstStyle/>
                    <a:p>
                      <a:r>
                        <a:rPr lang="en-IN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shoot()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It shoots laser on command or randomly depending on type of ship.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9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77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A6D88E-2743-B825-2AA3-77AED5E1F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7680" cy="721920"/>
          </a:xfrm>
          <a:prstGeom prst="rect">
            <a:avLst/>
          </a:prstGeom>
        </p:spPr>
      </p:pic>
      <p:pic>
        <p:nvPicPr>
          <p:cNvPr id="3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6B102CA7-7DC4-504F-D019-3A195C3A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279" y="0"/>
            <a:ext cx="1312720" cy="721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597C8F-3331-86D2-EDD1-1A04857DA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744791" y="431650"/>
            <a:ext cx="702416" cy="12192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50949-B59F-E656-6D6A-75B15548B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0B72C7F-5027-F958-4B7F-5B7EF1DC7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260650" y="669913"/>
            <a:ext cx="954945" cy="85945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9D26ED5-7C42-91B6-EBB8-676E47D12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972081" y="769667"/>
            <a:ext cx="954945" cy="85945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BB805C0-4EEE-3BD9-1E9B-02CF1F89CD83}"/>
              </a:ext>
            </a:extLst>
          </p:cNvPr>
          <p:cNvSpPr txBox="1">
            <a:spLocks/>
          </p:cNvSpPr>
          <p:nvPr/>
        </p:nvSpPr>
        <p:spPr>
          <a:xfrm>
            <a:off x="2991103" y="681556"/>
            <a:ext cx="6209794" cy="9953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u="sng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B0923C-7138-DAAE-85DA-F5EC14BA06ED}"/>
              </a:ext>
            </a:extLst>
          </p:cNvPr>
          <p:cNvSpPr txBox="1">
            <a:spLocks/>
          </p:cNvSpPr>
          <p:nvPr/>
        </p:nvSpPr>
        <p:spPr>
          <a:xfrm>
            <a:off x="2991103" y="681556"/>
            <a:ext cx="6209794" cy="6348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C00000"/>
                </a:solidFill>
                <a:latin typeface="Marcellus" panose="020E0602050203020307" pitchFamily="34" charset="0"/>
              </a:rPr>
              <a:t>Class Enemy(ship): </a:t>
            </a:r>
            <a:endParaRPr lang="en-US" sz="3200" b="1" u="sng" dirty="0"/>
          </a:p>
        </p:txBody>
      </p: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37D80B5C-CAB6-229B-CED3-C9F110E79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643801"/>
              </p:ext>
            </p:extLst>
          </p:nvPr>
        </p:nvGraphicFramePr>
        <p:xfrm>
          <a:off x="1210244" y="1846530"/>
          <a:ext cx="9669035" cy="3923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453">
                  <a:extLst>
                    <a:ext uri="{9D8B030D-6E8A-4147-A177-3AD203B41FA5}">
                      <a16:colId xmlns:a16="http://schemas.microsoft.com/office/drawing/2014/main" val="479638242"/>
                    </a:ext>
                  </a:extLst>
                </a:gridCol>
                <a:gridCol w="2838256">
                  <a:extLst>
                    <a:ext uri="{9D8B030D-6E8A-4147-A177-3AD203B41FA5}">
                      <a16:colId xmlns:a16="http://schemas.microsoft.com/office/drawing/2014/main" val="1299687291"/>
                    </a:ext>
                  </a:extLst>
                </a:gridCol>
                <a:gridCol w="6218326">
                  <a:extLst>
                    <a:ext uri="{9D8B030D-6E8A-4147-A177-3AD203B41FA5}">
                      <a16:colId xmlns:a16="http://schemas.microsoft.com/office/drawing/2014/main" val="1295966987"/>
                    </a:ext>
                  </a:extLst>
                </a:gridCol>
              </a:tblGrid>
              <a:tr h="939843">
                <a:tc>
                  <a:txBody>
                    <a:bodyPr/>
                    <a:lstStyle/>
                    <a:p>
                      <a:r>
                        <a:rPr lang="en-IN" sz="1600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Methods of class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Use/Purpose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47834"/>
                  </a:ext>
                </a:extLst>
              </a:tr>
              <a:tr h="1335567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def__</a:t>
                      </a:r>
                      <a:r>
                        <a:rPr lang="en-IN" sz="1600" dirty="0" err="1"/>
                        <a:t>init</a:t>
                      </a:r>
                      <a:r>
                        <a:rPr lang="en-IN" sz="1600" dirty="0"/>
                        <a:t>__()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It defines various fundamental properties like health, load images of ships and their lasers, a list to store these lasers, score of player and kill count by shots hit &amp; co-ordinates of the ships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94929"/>
                  </a:ext>
                </a:extLst>
              </a:tr>
              <a:tr h="824120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move()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It moves all the enemy ships in the downward directions at a specific velocity.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525981"/>
                  </a:ext>
                </a:extLst>
              </a:tr>
              <a:tr h="824120"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shoot()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Shoots laser at random time intervals using random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77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97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A6D88E-2743-B825-2AA3-77AED5E1F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7680" cy="721920"/>
          </a:xfrm>
          <a:prstGeom prst="rect">
            <a:avLst/>
          </a:prstGeom>
        </p:spPr>
      </p:pic>
      <p:pic>
        <p:nvPicPr>
          <p:cNvPr id="3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6B102CA7-7DC4-504F-D019-3A195C3A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279" y="0"/>
            <a:ext cx="1312720" cy="721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597C8F-3331-86D2-EDD1-1A04857DA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744791" y="431650"/>
            <a:ext cx="702416" cy="12192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50949-B59F-E656-6D6A-75B15548B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421729" y="1406173"/>
            <a:ext cx="207493" cy="933304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0B72C7F-5027-F958-4B7F-5B7EF1DC7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260650" y="669913"/>
            <a:ext cx="954945" cy="85945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9D26ED5-7C42-91B6-EBB8-676E47D12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972081" y="769667"/>
            <a:ext cx="954945" cy="85945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BB805C0-4EEE-3BD9-1E9B-02CF1F89CD83}"/>
              </a:ext>
            </a:extLst>
          </p:cNvPr>
          <p:cNvSpPr txBox="1">
            <a:spLocks/>
          </p:cNvSpPr>
          <p:nvPr/>
        </p:nvSpPr>
        <p:spPr>
          <a:xfrm>
            <a:off x="2991103" y="681556"/>
            <a:ext cx="6209794" cy="99530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u="sng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B0923C-7138-DAAE-85DA-F5EC14BA06ED}"/>
              </a:ext>
            </a:extLst>
          </p:cNvPr>
          <p:cNvSpPr txBox="1">
            <a:spLocks/>
          </p:cNvSpPr>
          <p:nvPr/>
        </p:nvSpPr>
        <p:spPr>
          <a:xfrm>
            <a:off x="2991103" y="681556"/>
            <a:ext cx="6209794" cy="6348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>
                <a:solidFill>
                  <a:srgbClr val="C00000"/>
                </a:solidFill>
                <a:latin typeface="Marcellus" panose="020E0602050203020307" pitchFamily="34" charset="0"/>
              </a:rPr>
              <a:t>Class Player(ship): </a:t>
            </a:r>
            <a:endParaRPr lang="en-US" sz="3200" b="1" u="sng" dirty="0"/>
          </a:p>
        </p:txBody>
      </p: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37D80B5C-CAB6-229B-CED3-C9F110E79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18212"/>
              </p:ext>
            </p:extLst>
          </p:nvPr>
        </p:nvGraphicFramePr>
        <p:xfrm>
          <a:off x="1210244" y="1846530"/>
          <a:ext cx="9669035" cy="324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453">
                  <a:extLst>
                    <a:ext uri="{9D8B030D-6E8A-4147-A177-3AD203B41FA5}">
                      <a16:colId xmlns:a16="http://schemas.microsoft.com/office/drawing/2014/main" val="479638242"/>
                    </a:ext>
                  </a:extLst>
                </a:gridCol>
                <a:gridCol w="2838256">
                  <a:extLst>
                    <a:ext uri="{9D8B030D-6E8A-4147-A177-3AD203B41FA5}">
                      <a16:colId xmlns:a16="http://schemas.microsoft.com/office/drawing/2014/main" val="1299687291"/>
                    </a:ext>
                  </a:extLst>
                </a:gridCol>
                <a:gridCol w="6218326">
                  <a:extLst>
                    <a:ext uri="{9D8B030D-6E8A-4147-A177-3AD203B41FA5}">
                      <a16:colId xmlns:a16="http://schemas.microsoft.com/office/drawing/2014/main" val="1295966987"/>
                    </a:ext>
                  </a:extLst>
                </a:gridCol>
              </a:tblGrid>
              <a:tr h="660440">
                <a:tc>
                  <a:txBody>
                    <a:bodyPr/>
                    <a:lstStyle/>
                    <a:p>
                      <a:r>
                        <a:rPr lang="en-IN" sz="1600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Methods of class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Use/Purpose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47834"/>
                  </a:ext>
                </a:extLst>
              </a:tr>
              <a:tr h="938521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def__</a:t>
                      </a:r>
                      <a:r>
                        <a:rPr lang="en-IN" sz="1600" dirty="0" err="1"/>
                        <a:t>init</a:t>
                      </a:r>
                      <a:r>
                        <a:rPr lang="en-IN" sz="1600" dirty="0"/>
                        <a:t>__()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It defines various fundamental properties like health, load images of ships and their lasers, a list to store these lasers, score of player and kill count by shots hit &amp; co-ordinates of the ships.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94929"/>
                  </a:ext>
                </a:extLst>
              </a:tr>
              <a:tr h="565306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/>
                        <a:t>move_laser</a:t>
                      </a:r>
                      <a:r>
                        <a:rPr lang="en-IN" sz="1600" dirty="0"/>
                        <a:t>()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It moves all the lasers which belongs to the player ship, then detects their collision with enemy ship and the deletes them while incrementing the score and kill count.  </a:t>
                      </a:r>
                    </a:p>
                    <a:p>
                      <a:pPr algn="l"/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52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health_bar</a:t>
                      </a:r>
                      <a:r>
                        <a:rPr lang="en-IN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It displays a health bar to provide visual indicator of ship’s health under the player ship which updates whenever the ship is hit.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77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89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1149</TotalTime>
  <Words>940</Words>
  <Application>Microsoft Office PowerPoint</Application>
  <PresentationFormat>Widescreen</PresentationFormat>
  <Paragraphs>155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Marcellus</vt:lpstr>
      <vt:lpstr>Times New Roman</vt:lpstr>
      <vt:lpstr>Office Theme</vt:lpstr>
      <vt:lpstr>SPACE INVADERS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 Rajani</dc:creator>
  <cp:lastModifiedBy>16010121187_FY_KEDAR SHIDHAYE</cp:lastModifiedBy>
  <cp:revision>26</cp:revision>
  <dcterms:created xsi:type="dcterms:W3CDTF">2020-04-30T07:52:47Z</dcterms:created>
  <dcterms:modified xsi:type="dcterms:W3CDTF">2022-07-11T13:20:55Z</dcterms:modified>
</cp:coreProperties>
</file>