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3"/>
    <p:sldId id="272" r:id="rId4"/>
    <p:sldId id="274" r:id="rId5"/>
    <p:sldId id="277" r:id="rId6"/>
    <p:sldId id="278" r:id="rId7"/>
    <p:sldId id="279" r:id="rId8"/>
    <p:sldId id="281" r:id="rId10"/>
    <p:sldId id="282" r:id="rId11"/>
    <p:sldId id="283" r:id="rId12"/>
    <p:sldId id="284"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7e43d8-fe44-4682-a023-f06fb8d26d14}">
          <p14:sldIdLst>
            <p14:sldId id="256"/>
            <p14:sldId id="272"/>
            <p14:sldId id="274"/>
            <p14:sldId id="277"/>
            <p14:sldId id="278"/>
            <p14:sldId id="279"/>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itchFamily="34" charset="0"/>
                <a:ea typeface="黑体" pitchFamily="49" charset="-122"/>
                <a:cs typeface="Arial" pitchFamily="34" charset="0"/>
              </a:defRPr>
            </a:lvl1p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itchFamily="34" charset="0"/>
                <a:ea typeface="黑体" pitchFamily="49" charset="-122"/>
                <a:cs typeface="Arial"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itchFamily="34" charset="0"/>
                <a:ea typeface="黑体" pitchFamily="49" charset="-122"/>
                <a:cs typeface="Arial" pitchFamily="34" charset="0"/>
              </a:defRPr>
            </a:lvl1p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itchFamily="34" charset="0"/>
          <a:ea typeface="黑体" pitchFamily="49" charset="-122"/>
          <a:cs typeface="Arial" pitchFamily="34" charset="0"/>
        </a:defRPr>
      </a:lvl1pPr>
    </p:titleStyle>
    <p:bodyStyle>
      <a:lvl1pPr marL="228600" indent="-228600" algn="just" defTabSz="914400" rtl="0" eaLnBrk="1" latinLnBrk="0" hangingPunct="1">
        <a:lnSpc>
          <a:spcPct val="150000"/>
        </a:lnSpc>
        <a:spcBef>
          <a:spcPts val="600"/>
        </a:spcBef>
        <a:spcAft>
          <a:spcPts val="600"/>
        </a:spcAft>
        <a:buFont typeface="Arial" pitchFamily="34" charset="0"/>
        <a:buChar char="•"/>
        <a:defRPr sz="2400" kern="1200">
          <a:solidFill>
            <a:schemeClr val="tx1"/>
          </a:solidFill>
          <a:latin typeface="Arial" pitchFamily="34" charset="0"/>
          <a:ea typeface="黑体" pitchFamily="49" charset="-122"/>
          <a:cs typeface="Arial" pitchFamily="34" charset="0"/>
        </a:defRPr>
      </a:lvl1pPr>
      <a:lvl2pPr marL="685800" indent="-228600" algn="just" defTabSz="914400" rtl="0" eaLnBrk="1" latinLnBrk="0" hangingPunct="1">
        <a:lnSpc>
          <a:spcPct val="150000"/>
        </a:lnSpc>
        <a:spcBef>
          <a:spcPts val="600"/>
        </a:spcBef>
        <a:spcAft>
          <a:spcPts val="600"/>
        </a:spcAft>
        <a:buFont typeface="Arial" pitchFamily="34" charset="0"/>
        <a:buChar char="•"/>
        <a:defRPr sz="2000" kern="1200">
          <a:solidFill>
            <a:schemeClr val="tx1"/>
          </a:solidFill>
          <a:latin typeface="Arial" pitchFamily="34" charset="0"/>
          <a:ea typeface="黑体" pitchFamily="49" charset="-122"/>
          <a:cs typeface="Arial" pitchFamily="34" charset="0"/>
        </a:defRPr>
      </a:lvl2pPr>
      <a:lvl3pPr marL="11430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3pPr>
      <a:lvl4pPr marL="16002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4pPr>
      <a:lvl5pPr marL="20574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标题 1"/>
          <p:cNvSpPr>
            <a:spLocks noGrp="1"/>
          </p:cNvSpPr>
          <p:nvPr>
            <p:custDataLst>
              <p:tags r:id="rId1"/>
            </p:custDataLst>
          </p:nvPr>
        </p:nvSpPr>
        <p:spPr>
          <a:xfrm>
            <a:off x="1524000" y="1122363"/>
            <a:ext cx="9829800"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6000" kern="1200">
                <a:solidFill>
                  <a:sysClr val="windowText" lastClr="000000"/>
                </a:solidFill>
                <a:latin typeface="Arial" pitchFamily="34" charset="0"/>
                <a:ea typeface="黑体" pitchFamily="49" charset="-122"/>
                <a:cs typeface="Arial" pitchFamily="34" charset="0"/>
              </a:defRPr>
            </a:lvl1pPr>
          </a:lstStyle>
          <a:p>
            <a:pPr algn="ctr"/>
            <a:r>
              <a:rPr lang="en-US" altLang="zh-CN" smtClean="0">
                <a:latin typeface="Arial" charset="0"/>
                <a:ea typeface="黑体" charset="0"/>
                <a:cs typeface="+mn-ea"/>
              </a:rPr>
              <a:t>C语言课程设计</a:t>
            </a:r>
            <a:endParaRPr lang="en-US" altLang="zh-CN" smtClean="0">
              <a:latin typeface="Arial" charset="0"/>
              <a:ea typeface="黑体" charset="0"/>
              <a:cs typeface="+mn-ea"/>
            </a:endParaRPr>
          </a:p>
        </p:txBody>
      </p:sp>
      <p:sp>
        <p:nvSpPr>
          <p:cNvPr id="14" name="副标题 2"/>
          <p:cNvSpPr>
            <a:spLocks noGrp="1"/>
          </p:cNvSpPr>
          <p:nvPr>
            <p:custDataLst>
              <p:tags r:id="rId2"/>
            </p:custDataLst>
          </p:nvPr>
        </p:nvSpPr>
        <p:spPr>
          <a:xfrm>
            <a:off x="1524000" y="3602038"/>
            <a:ext cx="9829800" cy="1655762"/>
          </a:xfrm>
          <a:prstGeom prst="rect">
            <a:avLst/>
          </a:prstGeom>
        </p:spPr>
        <p:txBody>
          <a:bodyPr vert="horz" lIns="91440" tIns="45720" rIns="91440" bIns="45720" rtlCol="0">
            <a:normAutofit/>
          </a:bodyPr>
          <a:lstStyle>
            <a:lvl1pPr marL="0" indent="0" algn="r" defTabSz="914400" rtl="0" eaLnBrk="1" latinLnBrk="0" hangingPunct="1">
              <a:lnSpc>
                <a:spcPct val="150000"/>
              </a:lnSpc>
              <a:spcBef>
                <a:spcPts val="600"/>
              </a:spcBef>
              <a:spcAft>
                <a:spcPts val="600"/>
              </a:spcAft>
              <a:buFont typeface="Arial" pitchFamily="34" charset="0"/>
              <a:buNone/>
              <a:defRPr sz="2400" kern="1200">
                <a:solidFill>
                  <a:srgbClr val="808080"/>
                </a:solidFill>
                <a:latin typeface="Arial" pitchFamily="34" charset="0"/>
                <a:ea typeface="黑体" pitchFamily="49" charset="-122"/>
                <a:cs typeface="Arial" pitchFamily="34" charset="0"/>
              </a:defRPr>
            </a:lvl1pPr>
            <a:lvl2pPr marL="457200" indent="0" algn="ctr" defTabSz="914400" rtl="0" eaLnBrk="1" latinLnBrk="0" hangingPunct="1">
              <a:lnSpc>
                <a:spcPct val="150000"/>
              </a:lnSpc>
              <a:spcBef>
                <a:spcPts val="600"/>
              </a:spcBef>
              <a:spcAft>
                <a:spcPts val="600"/>
              </a:spcAft>
              <a:buFont typeface="Arial" pitchFamily="34" charset="0"/>
              <a:buNone/>
              <a:defRPr sz="2000" kern="1200">
                <a:solidFill>
                  <a:sysClr val="windowText" lastClr="000000"/>
                </a:solidFill>
                <a:latin typeface="Arial" pitchFamily="34" charset="0"/>
                <a:ea typeface="黑体" pitchFamily="49" charset="-122"/>
                <a:cs typeface="Arial" pitchFamily="34" charset="0"/>
              </a:defRPr>
            </a:lvl2pPr>
            <a:lvl3pPr marL="914400" indent="0" algn="ctr" defTabSz="914400" rtl="0" eaLnBrk="1" latinLnBrk="0" hangingPunct="1">
              <a:lnSpc>
                <a:spcPct val="150000"/>
              </a:lnSpc>
              <a:spcBef>
                <a:spcPts val="600"/>
              </a:spcBef>
              <a:spcAft>
                <a:spcPts val="600"/>
              </a:spcAft>
              <a:buFont typeface="Arial" pitchFamily="34" charset="0"/>
              <a:buNone/>
              <a:defRPr sz="1800" kern="1200">
                <a:solidFill>
                  <a:sysClr val="windowText" lastClr="000000"/>
                </a:solidFill>
                <a:latin typeface="Arial" pitchFamily="34" charset="0"/>
                <a:ea typeface="黑体" pitchFamily="49" charset="-122"/>
                <a:cs typeface="Arial" pitchFamily="34" charset="0"/>
              </a:defRPr>
            </a:lvl3pPr>
            <a:lvl4pPr marL="1371600" indent="0" algn="ctr" defTabSz="914400" rtl="0" eaLnBrk="1" latinLnBrk="0" hangingPunct="1">
              <a:lnSpc>
                <a:spcPct val="150000"/>
              </a:lnSpc>
              <a:spcBef>
                <a:spcPts val="600"/>
              </a:spcBef>
              <a:spcAft>
                <a:spcPts val="600"/>
              </a:spcAft>
              <a:buFont typeface="Arial" pitchFamily="34" charset="0"/>
              <a:buNone/>
              <a:defRPr sz="1600" kern="1200">
                <a:solidFill>
                  <a:sysClr val="windowText" lastClr="000000"/>
                </a:solidFill>
                <a:latin typeface="Arial" pitchFamily="34" charset="0"/>
                <a:ea typeface="黑体" pitchFamily="49" charset="-122"/>
                <a:cs typeface="Arial" pitchFamily="34" charset="0"/>
              </a:defRPr>
            </a:lvl4pPr>
            <a:lvl5pPr marL="1828800" indent="0" algn="ctr" defTabSz="914400" rtl="0" eaLnBrk="1" latinLnBrk="0" hangingPunct="1">
              <a:lnSpc>
                <a:spcPct val="150000"/>
              </a:lnSpc>
              <a:spcBef>
                <a:spcPts val="600"/>
              </a:spcBef>
              <a:spcAft>
                <a:spcPts val="600"/>
              </a:spcAft>
              <a:buFont typeface="Arial" pitchFamily="34" charset="0"/>
              <a:buNone/>
              <a:defRPr sz="1600" kern="1200">
                <a:solidFill>
                  <a:sysClr val="windowText" lastClr="000000"/>
                </a:solidFill>
                <a:latin typeface="Arial" pitchFamily="34" charset="0"/>
                <a:ea typeface="黑体" pitchFamily="49" charset="-122"/>
                <a:cs typeface="Arial" pitchFamily="34" charset="0"/>
              </a:defRPr>
            </a:lvl5pPr>
            <a:lvl6pPr marL="2286000" indent="0" algn="ctr" defTabSz="914400" rtl="0" eaLnBrk="1" latinLnBrk="0" hangingPunct="1">
              <a:lnSpc>
                <a:spcPct val="90000"/>
              </a:lnSpc>
              <a:spcBef>
                <a:spcPts val="500"/>
              </a:spcBef>
              <a:buFont typeface="Arial" pitchFamily="34" charset="0"/>
              <a:buNone/>
              <a:defRPr sz="1600" kern="1200">
                <a:solidFill>
                  <a:sysClr val="windowText" lastClr="000000"/>
                </a:solidFill>
                <a:latin typeface="Arial" charset="0"/>
                <a:ea typeface="黑体" charset="0"/>
                <a:cs typeface="+mn-ea"/>
              </a:defRPr>
            </a:lvl6pPr>
            <a:lvl7pPr marL="2743200" indent="0" algn="ctr" defTabSz="914400" rtl="0" eaLnBrk="1" latinLnBrk="0" hangingPunct="1">
              <a:lnSpc>
                <a:spcPct val="90000"/>
              </a:lnSpc>
              <a:spcBef>
                <a:spcPts val="500"/>
              </a:spcBef>
              <a:buFont typeface="Arial" pitchFamily="34" charset="0"/>
              <a:buNone/>
              <a:defRPr sz="1600" kern="1200">
                <a:solidFill>
                  <a:sysClr val="windowText" lastClr="000000"/>
                </a:solidFill>
                <a:latin typeface="Arial" charset="0"/>
                <a:ea typeface="黑体" charset="0"/>
                <a:cs typeface="+mn-ea"/>
              </a:defRPr>
            </a:lvl7pPr>
            <a:lvl8pPr marL="3200400" indent="0" algn="ctr" defTabSz="914400" rtl="0" eaLnBrk="1" latinLnBrk="0" hangingPunct="1">
              <a:lnSpc>
                <a:spcPct val="90000"/>
              </a:lnSpc>
              <a:spcBef>
                <a:spcPts val="500"/>
              </a:spcBef>
              <a:buFont typeface="Arial" pitchFamily="34" charset="0"/>
              <a:buNone/>
              <a:defRPr sz="1600" kern="1200">
                <a:solidFill>
                  <a:sysClr val="windowText" lastClr="000000"/>
                </a:solidFill>
                <a:latin typeface="Arial" charset="0"/>
                <a:ea typeface="黑体" charset="0"/>
                <a:cs typeface="+mn-ea"/>
              </a:defRPr>
            </a:lvl8pPr>
            <a:lvl9pPr marL="3657600" indent="0" algn="ctr" defTabSz="914400" rtl="0" eaLnBrk="1" latinLnBrk="0" hangingPunct="1">
              <a:lnSpc>
                <a:spcPct val="90000"/>
              </a:lnSpc>
              <a:spcBef>
                <a:spcPts val="500"/>
              </a:spcBef>
              <a:buFont typeface="Arial" pitchFamily="34" charset="0"/>
              <a:buNone/>
              <a:defRPr sz="1600" kern="1200">
                <a:solidFill>
                  <a:sysClr val="windowText" lastClr="000000"/>
                </a:solidFill>
                <a:latin typeface="Arial" charset="0"/>
                <a:ea typeface="黑体" charset="0"/>
                <a:cs typeface="+mn-ea"/>
              </a:defRPr>
            </a:lvl9pPr>
          </a:lstStyle>
          <a:p>
            <a:r>
              <a:rPr lang="en-US" altLang="zh-CN" dirty="0" smtClean="0">
                <a:latin typeface="Arial" charset="0"/>
                <a:ea typeface="黑体" charset="0"/>
                <a:cs typeface="+mn-ea"/>
              </a:rPr>
              <a:t>制作人:邹斌</a:t>
            </a:r>
            <a:endParaRPr lang="en-US" altLang="zh-CN" dirty="0" smtClean="0">
              <a:latin typeface="Arial" charset="0"/>
              <a:ea typeface="黑体" charset="0"/>
              <a:cs typeface="+mn-ea"/>
            </a:endParaRPr>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8.层次遍历</a:t>
            </a:r>
            <a:endParaRPr lang="zh-CN" altLang="en-US"/>
          </a:p>
        </p:txBody>
      </p:sp>
      <p:sp>
        <p:nvSpPr>
          <p:cNvPr id="3" name="内容占位符 2"/>
          <p:cNvSpPr>
            <a:spLocks noGrp="1"/>
          </p:cNvSpPr>
          <p:nvPr>
            <p:ph sz="half" idx="1"/>
          </p:nvPr>
        </p:nvSpPr>
        <p:spPr/>
        <p:txBody>
          <a:bodyPr/>
          <a:p>
            <a:r>
              <a:rPr lang="zh-CN" altLang="en-US"/>
              <a:t>层次遍历是利用队列的先进先出的特点来从树的每层来遍历二叉树，每次遍历时把树的叶子结点入队，然后一次从队头访问节点，接着把每个节点的左右儿子入队，依次循环打印叶子结点即可，代码如右边所示。</a:t>
            </a:r>
            <a:endParaRPr lang="zh-CN" altLang="en-US"/>
          </a:p>
        </p:txBody>
      </p:sp>
      <p:sp>
        <p:nvSpPr>
          <p:cNvPr id="4" name="内容占位符 3"/>
          <p:cNvSpPr>
            <a:spLocks noGrp="1"/>
          </p:cNvSpPr>
          <p:nvPr>
            <p:ph sz="half" idx="2"/>
          </p:nvPr>
        </p:nvSpPr>
        <p:spPr>
          <a:xfrm>
            <a:off x="6172200" y="1172210"/>
            <a:ext cx="5181600" cy="5658485"/>
          </a:xfrm>
        </p:spPr>
        <p:txBody>
          <a:bodyPr>
            <a:noAutofit/>
          </a:bodyPr>
          <a:p>
            <a:r>
              <a:rPr lang="zh-CN" altLang="en-US" sz="1000"/>
              <a:t>void levelOrder(BiTree T){</a:t>
            </a:r>
            <a:endParaRPr lang="zh-CN" altLang="en-US" sz="1000"/>
          </a:p>
          <a:p>
            <a:r>
              <a:rPr lang="zh-CN" altLang="en-US" sz="1000"/>
              <a:t>    BiTree p = T;</a:t>
            </a:r>
            <a:endParaRPr lang="zh-CN" altLang="en-US" sz="1000"/>
          </a:p>
          <a:p>
            <a:r>
              <a:rPr lang="zh-CN" altLang="en-US" sz="1000"/>
              <a:t>    queue&lt;BiTree&gt; que;</a:t>
            </a:r>
            <a:endParaRPr lang="zh-CN" altLang="en-US" sz="1000"/>
          </a:p>
          <a:p>
            <a:r>
              <a:rPr lang="zh-CN" altLang="en-US" sz="1000"/>
              <a:t>    que.push(p);</a:t>
            </a:r>
            <a:endParaRPr lang="zh-CN" altLang="en-US" sz="1000"/>
          </a:p>
          <a:p>
            <a:r>
              <a:rPr lang="zh-CN" altLang="en-US" sz="1000"/>
              <a:t>    while(!que.empty()){</a:t>
            </a:r>
            <a:endParaRPr lang="zh-CN" altLang="en-US" sz="1000"/>
          </a:p>
          <a:p>
            <a:r>
              <a:rPr lang="zh-CN" altLang="en-US" sz="1000"/>
              <a:t>        p=que.front(); printf("%c ",p-&gt;data);</a:t>
            </a:r>
            <a:endParaRPr lang="zh-CN" altLang="en-US" sz="1000"/>
          </a:p>
          <a:p>
            <a:r>
              <a:rPr lang="zh-CN" altLang="en-US" sz="1000"/>
              <a:t>        que.pop();</a:t>
            </a:r>
            <a:endParaRPr lang="zh-CN" altLang="en-US" sz="1000"/>
          </a:p>
          <a:p>
            <a:r>
              <a:rPr lang="zh-CN" altLang="en-US" sz="1000"/>
              <a:t>        if(p-&gt;lchild != NULL){</a:t>
            </a:r>
            <a:endParaRPr lang="zh-CN" altLang="en-US" sz="1000"/>
          </a:p>
          <a:p>
            <a:r>
              <a:rPr lang="zh-CN" altLang="en-US" sz="1000"/>
              <a:t>            que.push(p-&gt;lchild);</a:t>
            </a:r>
            <a:endParaRPr lang="zh-CN" altLang="en-US" sz="1000"/>
          </a:p>
          <a:p>
            <a:r>
              <a:rPr lang="zh-CN" altLang="en-US" sz="1000"/>
              <a:t>        }</a:t>
            </a:r>
            <a:endParaRPr lang="zh-CN" altLang="en-US" sz="1000"/>
          </a:p>
          <a:p>
            <a:r>
              <a:rPr lang="zh-CN" altLang="en-US" sz="1000"/>
              <a:t>        if(p-&gt;rchild != NULL){</a:t>
            </a:r>
            <a:endParaRPr lang="zh-CN" altLang="en-US" sz="1000"/>
          </a:p>
          <a:p>
            <a:r>
              <a:rPr lang="zh-CN" altLang="en-US" sz="1000"/>
              <a:t>            que.push(p-&gt;rchild);</a:t>
            </a:r>
            <a:endParaRPr lang="zh-CN" altLang="en-US" sz="1000"/>
          </a:p>
          <a:p>
            <a:r>
              <a:rPr lang="zh-CN" altLang="en-US" sz="1000"/>
              <a:t>        }</a:t>
            </a:r>
            <a:endParaRPr lang="zh-CN" altLang="en-US" sz="1000"/>
          </a:p>
          <a:p>
            <a:r>
              <a:rPr lang="zh-CN" altLang="en-US" sz="1000"/>
              <a:t>    }</a:t>
            </a:r>
            <a:endParaRPr lang="zh-CN" altLang="en-US" sz="1000"/>
          </a:p>
          <a:p>
            <a:r>
              <a:rPr lang="zh-CN" altLang="en-US" sz="1000"/>
              <a:t>}</a:t>
            </a:r>
            <a:endParaRPr lang="zh-CN" alt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33030" y="2245995"/>
            <a:ext cx="5064760" cy="2017395"/>
          </a:xfrm>
        </p:spPr>
        <p:txBody>
          <a:bodyPr/>
          <a:p>
            <a:r>
              <a:rPr lang="zh-CN" altLang="en-US" sz="4000"/>
              <a:t>谢谢</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0960"/>
            <a:ext cx="10628630" cy="1059815"/>
          </a:xfrm>
        </p:spPr>
        <p:txBody>
          <a:bodyPr/>
          <a:p>
            <a:r>
              <a:rPr lang="zh-CN" altLang="en-US" sz="3600"/>
              <a:t>目录</a:t>
            </a:r>
            <a:endParaRPr lang="zh-CN" altLang="en-US" sz="3600"/>
          </a:p>
        </p:txBody>
      </p:sp>
      <p:sp>
        <p:nvSpPr>
          <p:cNvPr id="3" name="内容占位符 2"/>
          <p:cNvSpPr>
            <a:spLocks noGrp="1"/>
          </p:cNvSpPr>
          <p:nvPr>
            <p:ph idx="1"/>
          </p:nvPr>
        </p:nvSpPr>
        <p:spPr>
          <a:xfrm>
            <a:off x="838200" y="1052558"/>
            <a:ext cx="10515600" cy="5117420"/>
          </a:xfrm>
        </p:spPr>
        <p:txBody>
          <a:bodyPr>
            <a:normAutofit lnSpcReduction="20000"/>
          </a:bodyPr>
          <a:p>
            <a:pPr marL="228600" indent="-228600">
              <a:buSzTx/>
              <a:buFont typeface="Arial" pitchFamily="34" charset="0"/>
              <a:buChar char="•"/>
            </a:pPr>
            <a:r>
              <a:rPr lang="en-US" altLang="zh-CN" dirty="0" smtClean="0">
                <a:sym typeface="+mn-ea"/>
              </a:rPr>
              <a:t>1.课程设计概要........................................................01</a:t>
            </a:r>
            <a:endParaRPr lang="en-US" altLang="zh-CN" dirty="0" smtClean="0"/>
          </a:p>
          <a:p>
            <a:pPr marL="228600" indent="-228600">
              <a:buSzTx/>
              <a:buFont typeface="Arial" pitchFamily="34" charset="0"/>
              <a:buChar char="•"/>
            </a:pPr>
            <a:r>
              <a:rPr lang="en-US" altLang="zh-CN" dirty="0" smtClean="0">
                <a:sym typeface="+mn-ea"/>
              </a:rPr>
              <a:t>2.大数相加概要........................................................02</a:t>
            </a:r>
            <a:endParaRPr lang="en-US" altLang="zh-CN" dirty="0" smtClean="0"/>
          </a:p>
          <a:p>
            <a:pPr marL="228600" indent="-228600">
              <a:buSzTx/>
              <a:buFont typeface="Arial" pitchFamily="34" charset="0"/>
              <a:buChar char="•"/>
            </a:pPr>
            <a:r>
              <a:rPr lang="en-US" altLang="zh-CN" dirty="0" smtClean="0">
                <a:sym typeface="+mn-ea"/>
              </a:rPr>
              <a:t>3.大数相加基本思路及部分关键代码........................03</a:t>
            </a:r>
            <a:endParaRPr lang="en-US" altLang="zh-CN" dirty="0" smtClean="0"/>
          </a:p>
          <a:p>
            <a:pPr marL="228600" indent="-228600">
              <a:buSzTx/>
              <a:buFont typeface="Arial" pitchFamily="34" charset="0"/>
              <a:buChar char="•"/>
            </a:pPr>
            <a:r>
              <a:rPr lang="en-US" altLang="zh-CN" dirty="0" smtClean="0">
                <a:sym typeface="+mn-ea"/>
              </a:rPr>
              <a:t>4.二叉树概要............................................................04</a:t>
            </a:r>
            <a:endParaRPr lang="en-US" altLang="zh-CN" dirty="0" smtClean="0"/>
          </a:p>
          <a:p>
            <a:pPr marL="228600" indent="-228600">
              <a:buSzTx/>
              <a:buFont typeface="Arial" pitchFamily="34" charset="0"/>
              <a:buChar char="•"/>
            </a:pPr>
            <a:r>
              <a:rPr lang="en-US" altLang="zh-CN" dirty="0" smtClean="0">
                <a:sym typeface="+mn-ea"/>
              </a:rPr>
              <a:t>5.二叉树遍历实现基本概括......................................05</a:t>
            </a:r>
            <a:endParaRPr lang="en-US" altLang="zh-CN" dirty="0" smtClean="0"/>
          </a:p>
          <a:p>
            <a:pPr marL="228600" indent="-228600">
              <a:buSzTx/>
              <a:buFont typeface="Arial" pitchFamily="34" charset="0"/>
              <a:buChar char="•"/>
            </a:pPr>
            <a:r>
              <a:rPr lang="en-US" altLang="zh-CN" dirty="0" smtClean="0">
                <a:sym typeface="+mn-ea"/>
              </a:rPr>
              <a:t>6.递归的三类遍历.....................................................06</a:t>
            </a:r>
            <a:endParaRPr lang="en-US" altLang="zh-CN" dirty="0" smtClean="0"/>
          </a:p>
          <a:p>
            <a:pPr marL="228600" indent="-228600">
              <a:buSzTx/>
              <a:buFont typeface="Arial" pitchFamily="34" charset="0"/>
              <a:buChar char="•"/>
            </a:pPr>
            <a:r>
              <a:rPr lang="en-US" altLang="zh-CN" dirty="0" smtClean="0">
                <a:sym typeface="+mn-ea"/>
              </a:rPr>
              <a:t>7.非递归的三类遍历..................................................07</a:t>
            </a:r>
            <a:endParaRPr lang="en-US" altLang="zh-CN" dirty="0" smtClean="0"/>
          </a:p>
          <a:p>
            <a:pPr marL="228600" indent="-228600">
              <a:buSzTx/>
              <a:buFont typeface="Arial" pitchFamily="34" charset="0"/>
              <a:buChar char="•"/>
            </a:pPr>
            <a:r>
              <a:rPr lang="en-US" altLang="zh-CN" dirty="0" smtClean="0">
                <a:sym typeface="+mn-ea"/>
              </a:rPr>
              <a:t>8.层次遍历................................................................08</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1.课程设计概要</a:t>
            </a:r>
            <a:endParaRPr lang="zh-CN" altLang="en-US"/>
          </a:p>
        </p:txBody>
      </p:sp>
      <p:sp>
        <p:nvSpPr>
          <p:cNvPr id="3" name="内容占位符 2"/>
          <p:cNvSpPr>
            <a:spLocks noGrp="1"/>
          </p:cNvSpPr>
          <p:nvPr>
            <p:ph idx="1"/>
          </p:nvPr>
        </p:nvSpPr>
        <p:spPr>
          <a:xfrm>
            <a:off x="838200" y="929005"/>
            <a:ext cx="10515600" cy="5254625"/>
          </a:xfrm>
        </p:spPr>
        <p:txBody>
          <a:bodyPr/>
          <a:p>
            <a:r>
              <a:rPr lang="zh-CN" altLang="en-US"/>
              <a:t>项目</a:t>
            </a:r>
            <a:r>
              <a:rPr lang="en-US" altLang="zh-CN"/>
              <a:t>:</a:t>
            </a:r>
            <a:endParaRPr lang="en-US" altLang="zh-CN"/>
          </a:p>
          <a:p>
            <a:r>
              <a:rPr lang="en-US" altLang="zh-CN" sz="2000">
                <a:latin typeface="+mn-ea"/>
                <a:ea typeface="+mn-ea"/>
              </a:rPr>
              <a:t>&lt;1&gt;</a:t>
            </a:r>
            <a:r>
              <a:rPr lang="zh-CN" altLang="en-US" sz="2000">
                <a:latin typeface="+mn-ea"/>
                <a:ea typeface="+mn-ea"/>
              </a:rPr>
              <a:t>大数相加</a:t>
            </a:r>
            <a:endParaRPr lang="zh-CN" altLang="en-US" sz="2000">
              <a:latin typeface="+mn-ea"/>
              <a:ea typeface="+mn-ea"/>
            </a:endParaRPr>
          </a:p>
          <a:p>
            <a:r>
              <a:rPr lang="en-US" altLang="zh-CN" sz="2000">
                <a:latin typeface="+mj-ea"/>
                <a:ea typeface="+mj-ea"/>
              </a:rPr>
              <a:t>&lt;2&gt;</a:t>
            </a:r>
            <a:r>
              <a:rPr lang="zh-CN" altLang="en-US" sz="2000">
                <a:latin typeface="+mj-ea"/>
                <a:ea typeface="+mj-ea"/>
              </a:rPr>
              <a:t>遍历二叉树的常用方法</a:t>
            </a:r>
            <a:endParaRPr lang="zh-CN" altLang="en-US" sz="2000">
              <a:latin typeface="+mj-ea"/>
              <a:ea typeface="+mj-ea"/>
            </a:endParaRPr>
          </a:p>
          <a:p>
            <a:r>
              <a:rPr lang="zh-CN" altLang="en-US" sz="2000">
                <a:latin typeface="+mj-ea"/>
                <a:ea typeface="+mj-ea"/>
              </a:rPr>
              <a:t>概要</a:t>
            </a:r>
            <a:r>
              <a:rPr lang="en-US" altLang="zh-CN" sz="2000">
                <a:latin typeface="+mj-ea"/>
                <a:ea typeface="+mj-ea"/>
              </a:rPr>
              <a:t>:</a:t>
            </a:r>
            <a:endParaRPr lang="en-US" altLang="zh-CN" sz="2000">
              <a:latin typeface="+mj-ea"/>
              <a:ea typeface="+mj-ea"/>
            </a:endParaRPr>
          </a:p>
          <a:p>
            <a:r>
              <a:rPr lang="en-US" altLang="zh-CN" sz="1800">
                <a:latin typeface="+mj-ea"/>
                <a:ea typeface="+mj-ea"/>
              </a:rPr>
              <a:t>&lt;1&gt;</a:t>
            </a:r>
            <a:r>
              <a:rPr lang="zh-CN" altLang="en-US" sz="1800">
                <a:latin typeface="+mj-ea"/>
                <a:ea typeface="+mj-ea"/>
              </a:rPr>
              <a:t>把大数的每位看作字符，运用栈的特性实现大数相加</a:t>
            </a:r>
            <a:endParaRPr lang="zh-CN" altLang="en-US" sz="1800">
              <a:latin typeface="+mj-ea"/>
              <a:ea typeface="+mj-ea"/>
            </a:endParaRPr>
          </a:p>
          <a:p>
            <a:r>
              <a:rPr lang="en-US" altLang="zh-CN" sz="1800">
                <a:latin typeface="+mj-ea"/>
                <a:ea typeface="+mj-ea"/>
              </a:rPr>
              <a:t>&lt;2&gt;</a:t>
            </a:r>
            <a:r>
              <a:rPr lang="zh-CN" altLang="en-US" sz="1800">
                <a:latin typeface="+mj-ea"/>
                <a:ea typeface="+mj-ea"/>
              </a:rPr>
              <a:t>递归方式创建二叉树，以递归算法和利用栈特性，以及队列特性分别实现前序，中序，后序，层次遍历二叉树</a:t>
            </a:r>
            <a:endParaRPr lang="zh-CN" altLang="en-US" sz="1800">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大数相加概要</a:t>
            </a:r>
            <a:endParaRPr lang="zh-CN" altLang="en-US"/>
          </a:p>
        </p:txBody>
      </p:sp>
      <p:sp>
        <p:nvSpPr>
          <p:cNvPr id="3" name="内容占位符 2"/>
          <p:cNvSpPr>
            <a:spLocks noGrp="1"/>
          </p:cNvSpPr>
          <p:nvPr>
            <p:ph idx="1"/>
          </p:nvPr>
        </p:nvSpPr>
        <p:spPr/>
        <p:txBody>
          <a:bodyPr/>
          <a:p>
            <a:r>
              <a:rPr lang="zh-CN" altLang="en-US"/>
              <a:t>&lt;1&gt;计算机的常用变量类型总是有一个长度限制，在面对一些极大的数值时就会出现溢出，可是生活中对这类大数的运算是无可避免的，所以这里设计了一种能计算大数的方法。基本思路是把大数字当作字符输入到栈中，栈的先进后出的特性刚好能满足人类书写数字的顺序，然后把两个数据栈中的大数一位一位相加依次压第三个栈，最后从第三栈顶打印数字即可。</a:t>
            </a:r>
            <a:endParaRPr lang="zh-CN" altLang="en-US"/>
          </a:p>
          <a:p>
            <a:r>
              <a:rPr lang="en-US" altLang="zh-CN"/>
              <a:t>&lt;2&gt;</a:t>
            </a:r>
            <a:r>
              <a:rPr lang="zh-CN" altLang="en-US"/>
              <a:t>要点</a:t>
            </a:r>
            <a:r>
              <a:rPr lang="en-US" altLang="zh-CN"/>
              <a:t>:</a:t>
            </a:r>
            <a:r>
              <a:rPr lang="zh-CN" altLang="en-US"/>
              <a:t>栈的指针运用，以及进位实现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3.大数相加基本思路及部分关键代码</a:t>
            </a:r>
            <a:endParaRPr lang="zh-CN" altLang="en-US"/>
          </a:p>
        </p:txBody>
      </p:sp>
      <p:pic>
        <p:nvPicPr>
          <p:cNvPr id="5" name="图片占位符 4" descr="QQ001截图20160719003344"/>
          <p:cNvPicPr>
            <a:picLocks noChangeAspect="1"/>
          </p:cNvPicPr>
          <p:nvPr>
            <p:ph type="pic" idx="1"/>
          </p:nvPr>
        </p:nvPicPr>
        <p:blipFill>
          <a:blip r:embed="rId1"/>
          <a:stretch>
            <a:fillRect/>
          </a:stretch>
        </p:blipFill>
        <p:spPr>
          <a:xfrm>
            <a:off x="5316855" y="2012950"/>
            <a:ext cx="5527040" cy="3429000"/>
          </a:xfrm>
          <a:prstGeom prst="rect">
            <a:avLst/>
          </a:prstGeom>
        </p:spPr>
      </p:pic>
      <p:sp>
        <p:nvSpPr>
          <p:cNvPr id="4" name="文本占位符 3"/>
          <p:cNvSpPr>
            <a:spLocks noGrp="1"/>
          </p:cNvSpPr>
          <p:nvPr>
            <p:ph type="body" sz="half" idx="2"/>
          </p:nvPr>
        </p:nvSpPr>
        <p:spPr>
          <a:xfrm>
            <a:off x="840105" y="1161415"/>
            <a:ext cx="3620135" cy="5555615"/>
          </a:xfrm>
        </p:spPr>
        <p:txBody>
          <a:bodyPr>
            <a:normAutofit fontScale="50000"/>
          </a:bodyPr>
          <a:p>
            <a:r>
              <a:rPr lang="zh-CN" altLang="en-US" sz="1800" b="1">
                <a:latin typeface="+mn-ea"/>
                <a:ea typeface="+mn-ea"/>
              </a:rPr>
              <a:t>在这里，把数字的每个位看作一个字符，创建一个数组当作栈，然后压栈，分别利用栈先进后出的特性实现相加，最后再一次把每位计算结果压入第三栈，然后从栈顶打印第三栈元素即可</a:t>
            </a:r>
            <a:endParaRPr lang="zh-CN" altLang="en-US" sz="1800" b="1">
              <a:latin typeface="+mn-ea"/>
              <a:ea typeface="+mn-ea"/>
            </a:endParaRPr>
          </a:p>
          <a:p>
            <a:r>
              <a:rPr lang="zh-CN" altLang="en-US" sz="1800" b="1">
                <a:latin typeface="+mn-ea"/>
                <a:ea typeface="+mn-ea"/>
              </a:rPr>
              <a:t>运行效果如图。</a:t>
            </a:r>
            <a:endParaRPr lang="zh-CN" altLang="en-US" sz="1800" b="1">
              <a:latin typeface="+mn-ea"/>
              <a:ea typeface="+mn-ea"/>
            </a:endParaRPr>
          </a:p>
          <a:p>
            <a:r>
              <a:rPr lang="zh-CN" altLang="en-US" sz="1800" b="1">
                <a:latin typeface="+mn-ea"/>
                <a:ea typeface="+mn-ea"/>
              </a:rPr>
              <a:t>关键代码如下</a:t>
            </a:r>
            <a:r>
              <a:rPr lang="en-US" altLang="zh-CN" sz="1800" b="1">
                <a:latin typeface="+mn-ea"/>
                <a:ea typeface="+mn-ea"/>
              </a:rPr>
              <a:t>:</a:t>
            </a:r>
            <a:endParaRPr lang="en-US" altLang="zh-CN" sz="1800" b="1">
              <a:latin typeface="+mn-ea"/>
              <a:ea typeface="+mn-ea"/>
            </a:endParaRPr>
          </a:p>
          <a:p>
            <a:endParaRPr lang="en-US" altLang="zh-CN" sz="1800" b="1">
              <a:latin typeface="+mn-ea"/>
              <a:ea typeface="+mn-ea"/>
            </a:endParaRPr>
          </a:p>
          <a:p>
            <a:r>
              <a:rPr lang="en-US" altLang="zh-CN" sz="1800" b="1">
                <a:latin typeface="+mn-ea"/>
                <a:ea typeface="+mn-ea"/>
              </a:rPr>
              <a:t>for(int i = 0; i &lt; tag; i++)</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r>
              <a:rPr lang="en-US" altLang="zh-CN" sz="1800" b="1">
                <a:latin typeface="+mn-ea"/>
                <a:ea typeface="+mn-ea"/>
              </a:rPr>
              <a:t>                if(sum[i]+int(num1[i]-'0')+int(num2[i]-'0') &gt;= 10)</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r>
              <a:rPr lang="en-US" altLang="zh-CN" sz="1800" b="1">
                <a:latin typeface="+mn-ea"/>
                <a:ea typeface="+mn-ea"/>
              </a:rPr>
              <a:t>                    if(sum[i]==0) cnt++;</a:t>
            </a:r>
            <a:endParaRPr lang="en-US" altLang="zh-CN" sz="1800" b="1">
              <a:latin typeface="+mn-ea"/>
              <a:ea typeface="+mn-ea"/>
            </a:endParaRPr>
          </a:p>
          <a:p>
            <a:r>
              <a:rPr lang="en-US" altLang="zh-CN" sz="1800" b="1">
                <a:latin typeface="+mn-ea"/>
                <a:ea typeface="+mn-ea"/>
              </a:rPr>
              <a:t>                    sum[i]=sum[i]+int(num1[i]-'0')+int(num2[i]-'0')-10;</a:t>
            </a:r>
            <a:endParaRPr lang="en-US" altLang="zh-CN" sz="1800" b="1">
              <a:latin typeface="+mn-ea"/>
              <a:ea typeface="+mn-ea"/>
            </a:endParaRPr>
          </a:p>
          <a:p>
            <a:r>
              <a:rPr lang="en-US" altLang="zh-CN" sz="1800" b="1">
                <a:latin typeface="+mn-ea"/>
                <a:ea typeface="+mn-ea"/>
              </a:rPr>
              <a:t>                    //cnt++;</a:t>
            </a:r>
            <a:endParaRPr lang="en-US" altLang="zh-CN" sz="1800" b="1">
              <a:latin typeface="+mn-ea"/>
              <a:ea typeface="+mn-ea"/>
            </a:endParaRPr>
          </a:p>
          <a:p>
            <a:r>
              <a:rPr lang="en-US" altLang="zh-CN" sz="1800" b="1">
                <a:latin typeface="+mn-ea"/>
                <a:ea typeface="+mn-ea"/>
              </a:rPr>
              <a:t>                    sum[i+1]++;</a:t>
            </a:r>
            <a:endParaRPr lang="en-US" altLang="zh-CN" sz="1800" b="1">
              <a:latin typeface="+mn-ea"/>
              <a:ea typeface="+mn-ea"/>
            </a:endParaRPr>
          </a:p>
          <a:p>
            <a:r>
              <a:rPr lang="en-US" altLang="zh-CN" sz="1800" b="1">
                <a:latin typeface="+mn-ea"/>
                <a:ea typeface="+mn-ea"/>
              </a:rPr>
              <a:t>                    cnt++;</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r>
              <a:rPr lang="en-US" altLang="zh-CN" sz="1800" b="1">
                <a:latin typeface="+mn-ea"/>
                <a:ea typeface="+mn-ea"/>
              </a:rPr>
              <a:t>                else</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r>
              <a:rPr lang="en-US" altLang="zh-CN" sz="1800" b="1">
                <a:latin typeface="+mn-ea"/>
                <a:ea typeface="+mn-ea"/>
              </a:rPr>
              <a:t>                    if(sum[i]==0) cnt++;</a:t>
            </a:r>
            <a:endParaRPr lang="en-US" altLang="zh-CN" sz="1800" b="1">
              <a:latin typeface="+mn-ea"/>
              <a:ea typeface="+mn-ea"/>
            </a:endParaRPr>
          </a:p>
          <a:p>
            <a:r>
              <a:rPr lang="en-US" altLang="zh-CN" sz="1800" b="1">
                <a:latin typeface="+mn-ea"/>
                <a:ea typeface="+mn-ea"/>
              </a:rPr>
              <a:t>                    sum[i]=sum[i]+int(num1[i]-'0')+int(num2[i]-'0');</a:t>
            </a:r>
            <a:endParaRPr lang="en-US" altLang="zh-CN" sz="1800" b="1">
              <a:latin typeface="+mn-ea"/>
              <a:ea typeface="+mn-ea"/>
            </a:endParaRPr>
          </a:p>
          <a:p>
            <a:r>
              <a:rPr lang="en-US" altLang="zh-CN" sz="1800" b="1">
                <a:latin typeface="+mn-ea"/>
                <a:ea typeface="+mn-ea"/>
              </a:rPr>
              <a:t>                    //cnt++;</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r>
              <a:rPr lang="en-US" altLang="zh-CN" sz="1800" b="1">
                <a:latin typeface="+mn-ea"/>
                <a:ea typeface="+mn-ea"/>
              </a:rPr>
              <a:t>            }</a:t>
            </a:r>
            <a:endParaRPr lang="en-US" altLang="zh-CN" sz="1800" b="1">
              <a:latin typeface="+mn-ea"/>
              <a:ea typeface="+mn-ea"/>
            </a:endParaRPr>
          </a:p>
          <a:p>
            <a:endParaRPr lang="en-US" altLang="zh-CN" sz="1800" b="1">
              <a:latin typeface="+mn-ea"/>
              <a:ea typeface="+mn-ea"/>
            </a:endParaRPr>
          </a:p>
          <a:p>
            <a:endParaRPr lang="en-US" altLang="zh-CN" sz="800" b="1">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4.二叉树概要</a:t>
            </a:r>
            <a:endParaRPr lang="zh-CN" altLang="en-US"/>
          </a:p>
        </p:txBody>
      </p:sp>
      <p:sp>
        <p:nvSpPr>
          <p:cNvPr id="3" name="内容占位符 2"/>
          <p:cNvSpPr>
            <a:spLocks noGrp="1"/>
          </p:cNvSpPr>
          <p:nvPr>
            <p:ph idx="1"/>
          </p:nvPr>
        </p:nvSpPr>
        <p:spPr/>
        <p:txBody>
          <a:bodyPr/>
          <a:p>
            <a:r>
              <a:rPr lang="en-US" altLang="zh-CN"/>
              <a:t>1.</a:t>
            </a:r>
            <a:r>
              <a:rPr lang="zh-CN" altLang="en-US"/>
              <a:t>二叉树是一种经典的数据结构，而对于在这种结构上存储数据和遍历数据对与代码的优化及健壮性又有很大的提升；所以这里以前序方式创建树，以递归及非递归和层次方式遍历二叉树。</a:t>
            </a:r>
            <a:endParaRPr lang="zh-CN" altLang="en-US"/>
          </a:p>
          <a:p>
            <a:r>
              <a:rPr lang="en-US" altLang="zh-CN"/>
              <a:t>&lt;2&gt;</a:t>
            </a:r>
            <a:r>
              <a:rPr lang="zh-CN" altLang="en-US"/>
              <a:t>要点</a:t>
            </a:r>
            <a:r>
              <a:rPr lang="en-US" altLang="zh-CN"/>
              <a:t>:</a:t>
            </a:r>
            <a:r>
              <a:rPr lang="zh-CN" altLang="en-US"/>
              <a:t>利用栈的先进后出特点和队列的先进先出的特点分别实现前序，中序，后序以及层次遍历的非递归算法</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5.二叉树遍历实现基本概括</a:t>
            </a:r>
            <a:endParaRPr lang="zh-CN" altLang="en-US"/>
          </a:p>
        </p:txBody>
      </p:sp>
      <p:sp>
        <p:nvSpPr>
          <p:cNvPr id="3" name="内容占位符 2"/>
          <p:cNvSpPr>
            <a:spLocks noGrp="1"/>
          </p:cNvSpPr>
          <p:nvPr>
            <p:ph sz="half" idx="1"/>
          </p:nvPr>
        </p:nvSpPr>
        <p:spPr/>
        <p:txBody>
          <a:bodyPr>
            <a:normAutofit lnSpcReduction="10000"/>
          </a:bodyPr>
          <a:p>
            <a:r>
              <a:rPr lang="zh-CN" altLang="en-US"/>
              <a:t>在递归算法中，二叉树的三种访问方法中，前序中序后序就是打印顺序不一样，而对于非递归遍历，是采用栈先进后出的特点来模仿递归算法遍历二叉树，而对于层次遍历，是利用队列先进后出的方式从层的角度来遍历二叉树。运行效果如右图。</a:t>
            </a:r>
            <a:endParaRPr lang="zh-CN" altLang="en-US"/>
          </a:p>
        </p:txBody>
      </p:sp>
      <p:pic>
        <p:nvPicPr>
          <p:cNvPr id="5" name="内容占位符 4" descr="QQ"/>
          <p:cNvPicPr>
            <a:picLocks noChangeAspect="1"/>
          </p:cNvPicPr>
          <p:nvPr>
            <p:ph sz="half" idx="2"/>
          </p:nvPr>
        </p:nvPicPr>
        <p:blipFill>
          <a:blip r:embed="rId1"/>
          <a:stretch>
            <a:fillRect/>
          </a:stretch>
        </p:blipFill>
        <p:spPr>
          <a:xfrm>
            <a:off x="6716395" y="1972945"/>
            <a:ext cx="4091940" cy="40017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2461994" y="2405270"/>
            <a:ext cx="7373526"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6148757" y="1947519"/>
            <a:ext cx="0" cy="91550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flipV="1">
            <a:off x="2461994" y="2405270"/>
            <a:ext cx="0" cy="45775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9835520" y="2405270"/>
            <a:ext cx="0" cy="45775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占位符 6"/>
          <p:cNvSpPr txBox="1"/>
          <p:nvPr>
            <p:custDataLst>
              <p:tags r:id="rId5"/>
            </p:custDataLst>
          </p:nvPr>
        </p:nvSpPr>
        <p:spPr>
          <a:xfrm>
            <a:off x="2809071" y="576333"/>
            <a:ext cx="6679372" cy="1371186"/>
          </a:xfrm>
          <a:prstGeom prst="rect">
            <a:avLst/>
          </a:prstGeom>
          <a:ln>
            <a:solidFill>
              <a:schemeClr val="bg1">
                <a:lumMod val="65000"/>
              </a:schemeClr>
            </a:solidFill>
          </a:ln>
        </p:spPr>
        <p:txBody>
          <a:bodyPr anchor="ctr" anchorCtr="0">
            <a:normAutofit/>
          </a:bodyPr>
          <a:lstStyle>
            <a:defPPr>
              <a:defRPr lang="zh-CN"/>
            </a:defPPr>
            <a:lvl1pPr indent="0" algn="ctr">
              <a:lnSpc>
                <a:spcPct val="90000"/>
              </a:lnSpc>
              <a:spcBef>
                <a:spcPts val="1000"/>
              </a:spcBef>
              <a:buFont typeface="Arial" pitchFamily="34" charset="0"/>
              <a:buNone/>
              <a:defRPr sz="2800"/>
            </a:lvl1pPr>
            <a:lvl2pPr indent="0">
              <a:lnSpc>
                <a:spcPct val="90000"/>
              </a:lnSpc>
              <a:spcBef>
                <a:spcPts val="500"/>
              </a:spcBef>
              <a:buFont typeface="Arial" pitchFamily="34" charset="0"/>
              <a:buNone/>
              <a:defRPr sz="2400"/>
            </a:lvl2pPr>
            <a:lvl3pPr indent="0">
              <a:lnSpc>
                <a:spcPct val="90000"/>
              </a:lnSpc>
              <a:spcBef>
                <a:spcPts val="500"/>
              </a:spcBef>
              <a:buFont typeface="Arial" pitchFamily="34" charset="0"/>
              <a:buNone/>
              <a:defRPr sz="2000"/>
            </a:lvl3pPr>
            <a:lvl4pPr indent="0">
              <a:lnSpc>
                <a:spcPct val="90000"/>
              </a:lnSpc>
              <a:spcBef>
                <a:spcPts val="500"/>
              </a:spcBef>
              <a:buFont typeface="Arial" pitchFamily="34" charset="0"/>
              <a:buNone/>
            </a:lvl4pPr>
            <a:lvl5pPr indent="0">
              <a:lnSpc>
                <a:spcPct val="90000"/>
              </a:lnSpc>
              <a:spcBef>
                <a:spcPts val="500"/>
              </a:spcBef>
              <a:buFont typeface="Arial" pitchFamily="34" charset="0"/>
              <a:buNone/>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smtClean="0">
                <a:sym typeface="+mn-ea"/>
              </a:rPr>
              <a:t>6.递归的三类遍历</a:t>
            </a:r>
            <a:endParaRPr lang="zh-CN" altLang="en-US" dirty="0" smtClean="0"/>
          </a:p>
        </p:txBody>
      </p:sp>
      <p:sp>
        <p:nvSpPr>
          <p:cNvPr id="11" name="文本占位符 8"/>
          <p:cNvSpPr txBox="1"/>
          <p:nvPr>
            <p:custDataLst>
              <p:tags r:id="rId6"/>
            </p:custDataLst>
          </p:nvPr>
        </p:nvSpPr>
        <p:spPr>
          <a:xfrm>
            <a:off x="1093994" y="2863022"/>
            <a:ext cx="2736000" cy="3420000"/>
          </a:xfrm>
          <a:prstGeom prst="rect">
            <a:avLst/>
          </a:prstGeom>
          <a:ln>
            <a:solidFill>
              <a:schemeClr val="bg1">
                <a:lumMod val="65000"/>
              </a:schemeClr>
            </a:solidFill>
          </a:ln>
        </p:spPr>
        <p:txBody>
          <a:bodyPr anchor="ctr" anchorCtr="0">
            <a:normAutofit fontScale="60000"/>
          </a:bodyPr>
          <a:lstStyle>
            <a:defPPr>
              <a:defRPr lang="zh-CN"/>
            </a:defPPr>
            <a:lvl1pPr indent="0" algn="ctr">
              <a:lnSpc>
                <a:spcPct val="90000"/>
              </a:lnSpc>
              <a:spcBef>
                <a:spcPts val="1000"/>
              </a:spcBef>
              <a:buFont typeface="Arial" pitchFamily="34" charset="0"/>
              <a:buNone/>
              <a:defRPr sz="2800"/>
            </a:lvl1pPr>
            <a:lvl2pPr indent="0">
              <a:lnSpc>
                <a:spcPct val="90000"/>
              </a:lnSpc>
              <a:spcBef>
                <a:spcPts val="500"/>
              </a:spcBef>
              <a:buFont typeface="Arial" pitchFamily="34" charset="0"/>
              <a:buNone/>
              <a:defRPr sz="2400"/>
            </a:lvl2pPr>
            <a:lvl3pPr indent="0">
              <a:lnSpc>
                <a:spcPct val="90000"/>
              </a:lnSpc>
              <a:spcBef>
                <a:spcPts val="500"/>
              </a:spcBef>
              <a:buFont typeface="Arial" pitchFamily="34" charset="0"/>
              <a:buNone/>
              <a:defRPr sz="2000"/>
            </a:lvl3pPr>
            <a:lvl4pPr indent="0">
              <a:lnSpc>
                <a:spcPct val="90000"/>
              </a:lnSpc>
              <a:spcBef>
                <a:spcPts val="500"/>
              </a:spcBef>
              <a:buFont typeface="Arial" pitchFamily="34" charset="0"/>
              <a:buNone/>
            </a:lvl4pPr>
            <a:lvl5pPr indent="0">
              <a:lnSpc>
                <a:spcPct val="90000"/>
              </a:lnSpc>
              <a:spcBef>
                <a:spcPts val="500"/>
              </a:spcBef>
              <a:buFont typeface="Arial" pitchFamily="34" charset="0"/>
              <a:buNone/>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sz="4000" b="1" dirty="0" smtClean="0"/>
              <a:t>前序遍历</a:t>
            </a:r>
            <a:endParaRPr lang="zh-CN" altLang="en-US" sz="4000" b="1" dirty="0" smtClean="0"/>
          </a:p>
          <a:p>
            <a:r>
              <a:rPr lang="zh-CN" altLang="en-US" dirty="0" smtClean="0"/>
              <a:t>void PreOrder(BiTree T){</a:t>
            </a:r>
            <a:endParaRPr lang="zh-CN" altLang="en-US" dirty="0" smtClean="0"/>
          </a:p>
          <a:p>
            <a:r>
              <a:rPr lang="zh-CN" altLang="en-US" dirty="0" smtClean="0"/>
              <a:t>    if(T != NULL){</a:t>
            </a:r>
            <a:endParaRPr lang="zh-CN" altLang="en-US" dirty="0" smtClean="0"/>
          </a:p>
          <a:p>
            <a:r>
              <a:rPr lang="zh-CN" altLang="en-US" dirty="0" smtClean="0"/>
              <a:t>        prin(T);</a:t>
            </a:r>
            <a:endParaRPr lang="zh-CN" altLang="en-US" dirty="0" smtClean="0"/>
          </a:p>
          <a:p>
            <a:r>
              <a:rPr lang="zh-CN" altLang="en-US" dirty="0" smtClean="0"/>
              <a:t>        PreOrder(T-&gt;lchild);</a:t>
            </a:r>
            <a:endParaRPr lang="zh-CN" altLang="en-US" dirty="0" smtClean="0"/>
          </a:p>
          <a:p>
            <a:r>
              <a:rPr lang="zh-CN" altLang="en-US" dirty="0" smtClean="0"/>
              <a:t>        PreOrder(T-&gt;rchild);</a:t>
            </a:r>
            <a:endParaRPr lang="zh-CN" altLang="en-US" dirty="0" smtClean="0"/>
          </a:p>
          <a:p>
            <a:r>
              <a:rPr lang="zh-CN" altLang="en-US" dirty="0" smtClean="0"/>
              <a:t> }</a:t>
            </a:r>
            <a:endParaRPr lang="zh-CN" altLang="en-US" dirty="0" smtClean="0"/>
          </a:p>
          <a:p>
            <a:r>
              <a:rPr lang="zh-CN" altLang="en-US" dirty="0" smtClean="0"/>
              <a:t>}</a:t>
            </a:r>
            <a:endParaRPr lang="zh-CN" altLang="en-US" dirty="0" smtClean="0"/>
          </a:p>
        </p:txBody>
      </p:sp>
      <p:sp>
        <p:nvSpPr>
          <p:cNvPr id="12" name="文本占位符 10"/>
          <p:cNvSpPr txBox="1"/>
          <p:nvPr>
            <p:custDataLst>
              <p:tags r:id="rId7"/>
            </p:custDataLst>
          </p:nvPr>
        </p:nvSpPr>
        <p:spPr>
          <a:xfrm>
            <a:off x="4780757" y="2944936"/>
            <a:ext cx="2736000" cy="3420000"/>
          </a:xfrm>
          <a:prstGeom prst="rect">
            <a:avLst/>
          </a:prstGeom>
          <a:ln>
            <a:solidFill>
              <a:schemeClr val="bg1">
                <a:lumMod val="65000"/>
              </a:schemeClr>
            </a:solidFill>
          </a:ln>
        </p:spPr>
        <p:txBody>
          <a:bodyPr anchor="ctr" anchorCtr="0">
            <a:normAutofit fontScale="60000"/>
          </a:bodyPr>
          <a:lstStyle>
            <a:defPPr>
              <a:defRPr lang="zh-CN"/>
            </a:defPPr>
            <a:lvl1pPr indent="0" algn="ctr">
              <a:lnSpc>
                <a:spcPct val="90000"/>
              </a:lnSpc>
              <a:spcBef>
                <a:spcPts val="1000"/>
              </a:spcBef>
              <a:buFont typeface="Arial" pitchFamily="34" charset="0"/>
              <a:buNone/>
              <a:defRPr sz="2800"/>
            </a:lvl1pPr>
            <a:lvl2pPr indent="0">
              <a:lnSpc>
                <a:spcPct val="90000"/>
              </a:lnSpc>
              <a:spcBef>
                <a:spcPts val="500"/>
              </a:spcBef>
              <a:buFont typeface="Arial" pitchFamily="34" charset="0"/>
              <a:buNone/>
              <a:defRPr sz="2400"/>
            </a:lvl2pPr>
            <a:lvl3pPr indent="0">
              <a:lnSpc>
                <a:spcPct val="90000"/>
              </a:lnSpc>
              <a:spcBef>
                <a:spcPts val="500"/>
              </a:spcBef>
              <a:buFont typeface="Arial" pitchFamily="34" charset="0"/>
              <a:buNone/>
              <a:defRPr sz="2000"/>
            </a:lvl3pPr>
            <a:lvl4pPr indent="0">
              <a:lnSpc>
                <a:spcPct val="90000"/>
              </a:lnSpc>
              <a:spcBef>
                <a:spcPts val="500"/>
              </a:spcBef>
              <a:buFont typeface="Arial" pitchFamily="34" charset="0"/>
              <a:buNone/>
            </a:lvl4pPr>
            <a:lvl5pPr indent="0">
              <a:lnSpc>
                <a:spcPct val="90000"/>
              </a:lnSpc>
              <a:spcBef>
                <a:spcPts val="500"/>
              </a:spcBef>
              <a:buFont typeface="Arial" pitchFamily="34" charset="0"/>
              <a:buNone/>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sz="4000" b="1" dirty="0" smtClean="0">
                <a:sym typeface="+mn-ea"/>
              </a:rPr>
              <a:t>中序遍历</a:t>
            </a:r>
            <a:endParaRPr lang="zh-CN" altLang="en-US" sz="4000" b="1" dirty="0" smtClean="0">
              <a:sym typeface="+mn-ea"/>
            </a:endParaRPr>
          </a:p>
          <a:p>
            <a:r>
              <a:rPr lang="zh-CN" altLang="en-US" dirty="0" smtClean="0"/>
              <a:t>void InOrder(BiTree T){</a:t>
            </a:r>
            <a:endParaRPr lang="zh-CN" altLang="en-US" dirty="0" smtClean="0"/>
          </a:p>
          <a:p>
            <a:r>
              <a:rPr lang="zh-CN" altLang="en-US" dirty="0" smtClean="0"/>
              <a:t>    if(T != NULL){</a:t>
            </a:r>
            <a:endParaRPr lang="zh-CN" altLang="en-US" dirty="0" smtClean="0"/>
          </a:p>
          <a:p>
            <a:r>
              <a:rPr lang="zh-CN" altLang="en-US" dirty="0" smtClean="0"/>
              <a:t>        InOrder(T-&gt;lchild);</a:t>
            </a:r>
            <a:endParaRPr lang="zh-CN" altLang="en-US" dirty="0" smtClean="0"/>
          </a:p>
          <a:p>
            <a:r>
              <a:rPr lang="zh-CN" altLang="en-US" dirty="0" smtClean="0"/>
              <a:t>        prin(T);</a:t>
            </a:r>
            <a:endParaRPr lang="zh-CN" altLang="en-US" dirty="0" smtClean="0"/>
          </a:p>
          <a:p>
            <a:r>
              <a:rPr lang="zh-CN" altLang="en-US" dirty="0" smtClean="0"/>
              <a:t>        InOrder(T-&gt;rchild);</a:t>
            </a:r>
            <a:endParaRPr lang="zh-CN" altLang="en-US" dirty="0" smtClean="0"/>
          </a:p>
          <a:p>
            <a:r>
              <a:rPr lang="zh-CN" altLang="en-US" dirty="0" smtClean="0"/>
              <a:t>    }</a:t>
            </a:r>
            <a:endParaRPr lang="zh-CN" altLang="en-US" dirty="0" smtClean="0"/>
          </a:p>
          <a:p>
            <a:r>
              <a:rPr lang="zh-CN" altLang="en-US" dirty="0" smtClean="0"/>
              <a:t>}</a:t>
            </a:r>
            <a:endParaRPr lang="zh-CN" altLang="en-US" dirty="0" smtClean="0"/>
          </a:p>
        </p:txBody>
      </p:sp>
      <p:sp>
        <p:nvSpPr>
          <p:cNvPr id="13" name="文本占位符 12"/>
          <p:cNvSpPr txBox="1"/>
          <p:nvPr>
            <p:custDataLst>
              <p:tags r:id="rId8"/>
            </p:custDataLst>
          </p:nvPr>
        </p:nvSpPr>
        <p:spPr>
          <a:xfrm>
            <a:off x="8467520" y="2863021"/>
            <a:ext cx="2736000" cy="3420000"/>
          </a:xfrm>
          <a:prstGeom prst="rect">
            <a:avLst/>
          </a:prstGeom>
          <a:ln>
            <a:solidFill>
              <a:schemeClr val="bg1">
                <a:lumMod val="65000"/>
              </a:schemeClr>
            </a:solidFill>
          </a:ln>
        </p:spPr>
        <p:txBody>
          <a:bodyPr anchor="ctr" anchorCtr="0">
            <a:normAutofit fontScale="60000"/>
          </a:bodyPr>
          <a:lstStyle>
            <a:lvl1pPr marL="0" indent="0" algn="ctr"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4000" b="1" dirty="0" smtClean="0"/>
              <a:t>后序遍历</a:t>
            </a:r>
            <a:endParaRPr lang="zh-CN" altLang="en-US" sz="4000" b="1" dirty="0" smtClean="0"/>
          </a:p>
          <a:p>
            <a:r>
              <a:rPr lang="zh-CN" altLang="en-US" dirty="0" smtClean="0"/>
              <a:t>void PostOrder(BiTree T){</a:t>
            </a:r>
            <a:endParaRPr lang="zh-CN" altLang="en-US" dirty="0" smtClean="0"/>
          </a:p>
          <a:p>
            <a:r>
              <a:rPr lang="zh-CN" altLang="en-US" dirty="0" smtClean="0"/>
              <a:t>    if(T != NULL){</a:t>
            </a:r>
            <a:endParaRPr lang="zh-CN" altLang="en-US" dirty="0" smtClean="0"/>
          </a:p>
          <a:p>
            <a:r>
              <a:rPr lang="zh-CN" altLang="en-US" dirty="0" smtClean="0"/>
              <a:t>        PostOrder(T-&gt;lchild);</a:t>
            </a:r>
            <a:endParaRPr lang="zh-CN" altLang="en-US" dirty="0" smtClean="0"/>
          </a:p>
          <a:p>
            <a:r>
              <a:rPr lang="zh-CN" altLang="en-US" dirty="0" smtClean="0"/>
              <a:t>        PostOrder(T-&gt;rchild);</a:t>
            </a:r>
            <a:endParaRPr lang="zh-CN" altLang="en-US" dirty="0" smtClean="0"/>
          </a:p>
          <a:p>
            <a:r>
              <a:rPr lang="zh-CN" altLang="en-US" dirty="0" smtClean="0"/>
              <a:t>        prin(T);</a:t>
            </a:r>
            <a:endParaRPr lang="zh-CN" altLang="en-US" dirty="0" smtClean="0"/>
          </a:p>
          <a:p>
            <a:r>
              <a:rPr lang="zh-CN" altLang="en-US" dirty="0" smtClean="0"/>
              <a:t>    }</a:t>
            </a:r>
            <a:endParaRPr lang="zh-CN" altLang="en-US" dirty="0" smtClean="0"/>
          </a:p>
          <a:p>
            <a:r>
              <a:rPr lang="zh-CN" altLang="en-US" dirty="0" smtClean="0"/>
              <a:t>}</a:t>
            </a:r>
            <a:endParaRPr lang="zh-CN" altLang="en-US" dirty="0" smtClean="0"/>
          </a:p>
        </p:txBody>
      </p:sp>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05243" y="1490098"/>
            <a:ext cx="2946830" cy="4699507"/>
          </a:xfrm>
          <a:prstGeom prst="rect">
            <a:avLst/>
          </a:prstGeom>
          <a:ln>
            <a:solidFill>
              <a:schemeClr val="bg1">
                <a:lumMod val="95000"/>
              </a:schemeClr>
            </a:solidFill>
            <a:prstDash val="sysDash"/>
          </a:ln>
        </p:spPr>
        <p:txBody>
          <a:bodyPr vert="horz" lIns="91440" tIns="45720" rIns="91440" bIns="45720" rtlCol="0" anchor="ctr" anchorCtr="0">
            <a:normAutofit fontScale="60000"/>
          </a:bodyPr>
          <a:lstStyle>
            <a:defPPr>
              <a:defRPr lang="zh-CN"/>
            </a:defPPr>
            <a:lvl1pPr indent="0">
              <a:lnSpc>
                <a:spcPct val="90000"/>
              </a:lnSpc>
              <a:spcBef>
                <a:spcPts val="1000"/>
              </a:spcBef>
              <a:buFont typeface="Wingdings" pitchFamily="2" charset="2"/>
              <a:buNone/>
              <a:defRPr sz="2800"/>
            </a:lvl1pPr>
            <a:lvl2pPr marL="685800" indent="-228600">
              <a:lnSpc>
                <a:spcPct val="90000"/>
              </a:lnSpc>
              <a:spcBef>
                <a:spcPts val="500"/>
              </a:spcBef>
              <a:buFont typeface="Arial" pitchFamily="34" charset="0"/>
              <a:buChar char="•"/>
              <a:defRPr sz="2400"/>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pPr algn="ctr"/>
            <a:r>
              <a:rPr lang="zh-CN" altLang="en-US" sz="1800" dirty="0" smtClean="0">
                <a:solidFill>
                  <a:schemeClr val="accent1"/>
                </a:solidFill>
                <a:effectLst>
                  <a:outerShdw blurRad="38100" dist="25400" dir="5400000" algn="ctr" rotWithShape="0">
                    <a:srgbClr val="6E747A">
                      <a:alpha val="43000"/>
                    </a:srgbClr>
                  </a:outerShdw>
                </a:effectLst>
              </a:rPr>
              <a:t>前序遍历</a:t>
            </a:r>
            <a:endParaRPr lang="zh-CN" altLang="en-US" sz="1800" dirty="0" smtClean="0">
              <a:solidFill>
                <a:schemeClr val="accent1"/>
              </a:solidFill>
              <a:effectLst>
                <a:outerShdw blurRad="38100" dist="25400" dir="5400000" algn="ctr" rotWithShape="0">
                  <a:srgbClr val="6E747A">
                    <a:alpha val="43000"/>
                  </a:srgbClr>
                </a:outerShdw>
              </a:effectLst>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void PreOrder2(BiTree T){</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stack&lt;BiTree&gt; sta;</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BiTree p=T;</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while(p || !sta.empty()){</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if(p != NULL){</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sta.push(p);</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printf("%c ",p-&gt;data);</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p = p-&gt;lchild;</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else{</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p = sta.top()</a:t>
            </a:r>
            <a:r>
              <a:rPr lang="en-US" altLang="zh-CN" sz="1800" b="1" dirty="0" smtClean="0">
                <a:solidFill>
                  <a:schemeClr val="tx1"/>
                </a:solidFill>
                <a:effectLst>
                  <a:outerShdw blurRad="38100" dist="25400" dir="5400000" algn="ctr" rotWithShape="0">
                    <a:srgbClr val="6E747A">
                      <a:alpha val="43000"/>
                    </a:srgbClr>
                  </a:outerShdw>
                </a:effectLst>
                <a:latin typeface="+mj-ea"/>
                <a:ea typeface="+mj-ea"/>
              </a:rPr>
              <a:t>;</a:t>
            </a: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sta.pop()</a:t>
            </a:r>
            <a:r>
              <a:rPr lang="en-US" altLang="zh-CN" sz="1800" b="1" dirty="0" smtClean="0">
                <a:solidFill>
                  <a:schemeClr val="tx1"/>
                </a:solidFill>
                <a:effectLst>
                  <a:outerShdw blurRad="38100" dist="25400" dir="5400000" algn="ctr" rotWithShape="0">
                    <a:srgbClr val="6E747A">
                      <a:alpha val="43000"/>
                    </a:srgbClr>
                  </a:outerShdw>
                </a:effectLst>
                <a:latin typeface="+mj-ea"/>
                <a:ea typeface="+mj-ea"/>
              </a:rPr>
              <a:t>;</a:t>
            </a:r>
            <a:endParaRPr lang="en-US" altLang="zh-CN"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en-US" altLang="zh-CN" sz="1800" b="1" dirty="0" smtClean="0">
                <a:solidFill>
                  <a:schemeClr val="tx1"/>
                </a:solidFill>
                <a:effectLst>
                  <a:outerShdw blurRad="38100" dist="25400" dir="5400000" algn="ctr" rotWithShape="0">
                    <a:srgbClr val="6E747A">
                      <a:alpha val="43000"/>
                    </a:srgbClr>
                  </a:outerShdw>
                </a:effectLst>
                <a:latin typeface="+mj-ea"/>
                <a:ea typeface="+mj-ea"/>
              </a:rPr>
              <a:t> </a:t>
            </a: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p = p-&gt;rchild;</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    }</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pPr algn="ctr"/>
            <a:r>
              <a:rPr lang="zh-CN" altLang="en-US" sz="1800" b="1" dirty="0" smtClean="0">
                <a:solidFill>
                  <a:schemeClr val="tx1"/>
                </a:solidFill>
                <a:effectLst>
                  <a:outerShdw blurRad="38100" dist="25400" dir="5400000" algn="ctr" rotWithShape="0">
                    <a:srgbClr val="6E747A">
                      <a:alpha val="43000"/>
                    </a:srgbClr>
                  </a:outerShdw>
                </a:effectLst>
                <a:latin typeface="+mj-ea"/>
                <a:ea typeface="+mj-ea"/>
              </a:rPr>
              <a:t>}</a:t>
            </a:r>
            <a:endParaRPr lang="zh-CN" altLang="en-US" sz="1800" b="1" dirty="0" smtClean="0">
              <a:solidFill>
                <a:schemeClr val="tx1"/>
              </a:solidFill>
              <a:effectLst>
                <a:outerShdw blurRad="38100" dist="25400" dir="5400000" algn="ctr" rotWithShape="0">
                  <a:srgbClr val="6E747A">
                    <a:alpha val="43000"/>
                  </a:srgbClr>
                </a:outerShdw>
              </a:effectLst>
              <a:latin typeface="+mj-ea"/>
              <a:ea typeface="+mj-ea"/>
            </a:endParaRPr>
          </a:p>
          <a:p>
            <a:endParaRPr lang="zh-CN" altLang="en-US" sz="1800" b="1" dirty="0" smtClean="0">
              <a:solidFill>
                <a:schemeClr val="tx1"/>
              </a:solidFill>
              <a:effectLst>
                <a:outerShdw blurRad="38100" dist="25400" dir="5400000" algn="ctr" rotWithShape="0">
                  <a:srgbClr val="6E747A">
                    <a:alpha val="43000"/>
                  </a:srgbClr>
                </a:outerShdw>
              </a:effectLst>
            </a:endParaRPr>
          </a:p>
        </p:txBody>
      </p:sp>
      <p:sp>
        <p:nvSpPr>
          <p:cNvPr id="14" name="文本占位符 14"/>
          <p:cNvSpPr txBox="1"/>
          <p:nvPr>
            <p:custDataLst>
              <p:tags r:id="rId2"/>
            </p:custDataLst>
          </p:nvPr>
        </p:nvSpPr>
        <p:spPr>
          <a:xfrm>
            <a:off x="4743759" y="1412106"/>
            <a:ext cx="2946734" cy="4621326"/>
          </a:xfrm>
          <a:prstGeom prst="rect">
            <a:avLst/>
          </a:prstGeom>
          <a:ln>
            <a:solidFill>
              <a:schemeClr val="bg1">
                <a:lumMod val="95000"/>
              </a:schemeClr>
            </a:solidFill>
            <a:prstDash val="sysDash"/>
          </a:ln>
        </p:spPr>
        <p:txBody>
          <a:bodyPr vert="horz" lIns="91440" tIns="45720" rIns="91440" bIns="45720" rtlCol="0" anchor="ctr" anchorCtr="0">
            <a:normAutofit fontScale="40000"/>
          </a:bodyPr>
          <a:lstStyle>
            <a:defPPr>
              <a:defRPr lang="zh-CN"/>
            </a:defPPr>
            <a:lvl1pPr indent="0">
              <a:lnSpc>
                <a:spcPct val="90000"/>
              </a:lnSpc>
              <a:spcBef>
                <a:spcPts val="1000"/>
              </a:spcBef>
              <a:buFont typeface="Wingdings" pitchFamily="2" charset="2"/>
              <a:buNone/>
              <a:defRPr sz="2800"/>
            </a:lvl1pPr>
            <a:lvl2pPr marL="685800" indent="-228600">
              <a:lnSpc>
                <a:spcPct val="90000"/>
              </a:lnSpc>
              <a:spcBef>
                <a:spcPts val="500"/>
              </a:spcBef>
              <a:buFont typeface="Arial" pitchFamily="34" charset="0"/>
              <a:buChar char="•"/>
              <a:defRPr sz="2400"/>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pPr algn="ctr"/>
            <a:r>
              <a:rPr lang="zh-CN" altLang="en-US" dirty="0" smtClean="0">
                <a:solidFill>
                  <a:schemeClr val="accent1"/>
                </a:solidFill>
                <a:effectLst>
                  <a:outerShdw blurRad="38100" dist="25400" dir="5400000" algn="ctr" rotWithShape="0">
                    <a:srgbClr val="6E747A">
                      <a:alpha val="43000"/>
                    </a:srgbClr>
                  </a:outerShdw>
                </a:effectLst>
              </a:rPr>
              <a:t>中序遍历</a:t>
            </a:r>
            <a:endParaRPr lang="zh-CN" altLang="en-US" dirty="0" smtClean="0">
              <a:solidFill>
                <a:schemeClr val="accent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void InOrder2(BiTree 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stack&lt;BiTree&gt; sta;</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BiTree p = 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while(p || !sta.empty()){</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if(p != NULL){</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sta.push(p);</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p=p-&gt;lchild;</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else{</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p=sta.top();</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printf("%c ",p-&gt;data)</a:t>
            </a:r>
            <a:r>
              <a:rPr lang="en-US" altLang="zh-CN" b="1" dirty="0" smtClean="0">
                <a:solidFill>
                  <a:schemeClr val="tx1"/>
                </a:solidFill>
                <a:effectLst>
                  <a:outerShdw blurRad="38100" dist="25400" dir="5400000" algn="ctr" rotWithShape="0">
                    <a:srgbClr val="6E747A">
                      <a:alpha val="43000"/>
                    </a:srgbClr>
                  </a:outerShdw>
                </a:effectLst>
              </a:rPr>
              <a:t>;</a:t>
            </a:r>
            <a:r>
              <a:rPr lang="zh-CN" altLang="en-US" b="1" dirty="0" smtClean="0">
                <a:solidFill>
                  <a:schemeClr val="tx1"/>
                </a:solidFill>
                <a:effectLst>
                  <a:outerShdw blurRad="38100" dist="25400" dir="5400000" algn="ctr" rotWithShape="0">
                    <a:srgbClr val="6E747A">
                      <a:alpha val="43000"/>
                    </a:srgbClr>
                  </a:outerShdw>
                </a:effectLst>
              </a:rPr>
              <a:t>sta.pop();</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p=p-&gt;rchild;</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a:t>
            </a:r>
            <a:endParaRPr lang="zh-CN" altLang="en-US" b="1" dirty="0" smtClean="0">
              <a:solidFill>
                <a:schemeClr val="tx1"/>
              </a:solidFill>
              <a:effectLst>
                <a:outerShdw blurRad="38100" dist="25400" dir="5400000" algn="ctr" rotWithShape="0">
                  <a:srgbClr val="6E747A">
                    <a:alpha val="43000"/>
                  </a:srgbClr>
                </a:outerShdw>
              </a:effectLst>
            </a:endParaRPr>
          </a:p>
        </p:txBody>
      </p:sp>
      <p:sp>
        <p:nvSpPr>
          <p:cNvPr id="15" name="文本占位符 3"/>
          <p:cNvSpPr txBox="1"/>
          <p:nvPr>
            <p:custDataLst>
              <p:tags r:id="rId3"/>
            </p:custDataLst>
          </p:nvPr>
        </p:nvSpPr>
        <p:spPr>
          <a:xfrm>
            <a:off x="8320405" y="1490980"/>
            <a:ext cx="2947035" cy="5312410"/>
          </a:xfrm>
          <a:prstGeom prst="rect">
            <a:avLst/>
          </a:prstGeom>
          <a:ln>
            <a:solidFill>
              <a:schemeClr val="bg1">
                <a:lumMod val="95000"/>
              </a:schemeClr>
            </a:solidFill>
            <a:prstDash val="sysDash"/>
          </a:ln>
        </p:spPr>
        <p:txBody>
          <a:bodyPr vert="horz" lIns="91440" tIns="45720" rIns="91440" bIns="45720" rtlCol="0" anchor="ctr" anchorCtr="0">
            <a:normAutofit fontScale="25000"/>
          </a:bodyPr>
          <a:lstStyle>
            <a:defPPr>
              <a:defRPr lang="zh-CN"/>
            </a:defPPr>
            <a:lvl1pPr indent="0">
              <a:lnSpc>
                <a:spcPct val="90000"/>
              </a:lnSpc>
              <a:spcBef>
                <a:spcPts val="1000"/>
              </a:spcBef>
              <a:buFont typeface="Wingdings" pitchFamily="2" charset="2"/>
              <a:buNone/>
              <a:defRPr sz="2800"/>
            </a:lvl1pPr>
            <a:lvl2pPr marL="685800" indent="-228600">
              <a:lnSpc>
                <a:spcPct val="90000"/>
              </a:lnSpc>
              <a:spcBef>
                <a:spcPts val="500"/>
              </a:spcBef>
              <a:buFont typeface="Arial" pitchFamily="34" charset="0"/>
              <a:buChar char="•"/>
              <a:defRPr sz="2400"/>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pPr algn="ctr"/>
            <a:r>
              <a:rPr lang="zh-CN" altLang="en-US" sz="4400" b="1" dirty="0" smtClean="0">
                <a:solidFill>
                  <a:schemeClr val="accent1"/>
                </a:solidFill>
                <a:effectLst>
                  <a:outerShdw blurRad="38100" dist="25400" dir="5400000" algn="ctr" rotWithShape="0">
                    <a:srgbClr val="6E747A">
                      <a:alpha val="43000"/>
                    </a:srgbClr>
                  </a:outerShdw>
                </a:effectLst>
              </a:rPr>
              <a:t>后序遍历</a:t>
            </a:r>
            <a:endParaRPr lang="zh-CN" altLang="en-US" sz="4400" b="1" dirty="0" smtClean="0">
              <a:solidFill>
                <a:schemeClr val="accent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void PostOrder2(BiTree 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stack&lt;BiTreePost&gt; sta;</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BiTree p = 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BiTreePost Bt;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while(p != NULL || !sta.empty()){</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while(p != NULL){</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Bt = (BiTreePost)malloc(sizeof(BiNodePost));</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Bt-&gt;biTree=p;</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Bt-&gt;tag='L';</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sta.push(Bt); p=p-&gt;lchild;</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//左右子树访问完毕访问根节点</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while(!sta.empty()&amp;&amp;(sta.top())-&gt;tag=='R'){</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Bt = sta.top(); sta.pop();</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printf("%c ",Bt-&gt;biTree-&gt;data);</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}//遍历右子树</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if(!sta.empty()){</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Bt = sta.top(); Bt-&gt;tag='R';</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p = Bt-&gt;biTree; p = p-&gt;rchild;</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    }</a:t>
            </a:r>
            <a:endParaRPr lang="zh-CN" altLang="en-US" b="1" dirty="0" smtClean="0">
              <a:solidFill>
                <a:schemeClr val="tx1"/>
              </a:solidFill>
              <a:effectLst>
                <a:outerShdw blurRad="38100" dist="25400" dir="5400000" algn="ctr" rotWithShape="0">
                  <a:srgbClr val="6E747A">
                    <a:alpha val="43000"/>
                  </a:srgbClr>
                </a:outerShdw>
              </a:effectLst>
            </a:endParaRPr>
          </a:p>
          <a:p>
            <a:pPr algn="ctr"/>
            <a:r>
              <a:rPr lang="zh-CN" altLang="en-US" b="1" dirty="0" smtClean="0">
                <a:solidFill>
                  <a:schemeClr val="tx1"/>
                </a:solidFill>
                <a:effectLst>
                  <a:outerShdw blurRad="38100" dist="25400" dir="5400000" algn="ctr" rotWithShape="0">
                    <a:srgbClr val="6E747A">
                      <a:alpha val="43000"/>
                    </a:srgbClr>
                  </a:outerShdw>
                </a:effectLst>
              </a:rPr>
              <a:t>}</a:t>
            </a:r>
            <a:endParaRPr lang="zh-CN" altLang="en-US" b="1" dirty="0" smtClean="0">
              <a:solidFill>
                <a:schemeClr val="tx1"/>
              </a:solidFill>
              <a:effectLst>
                <a:outerShdw blurRad="38100" dist="25400" dir="5400000" algn="ctr" rotWithShape="0">
                  <a:srgbClr val="6E747A">
                    <a:alpha val="43000"/>
                  </a:srgbClr>
                </a:outerShdw>
              </a:effectLst>
            </a:endParaRPr>
          </a:p>
        </p:txBody>
      </p:sp>
      <p:sp>
        <p:nvSpPr>
          <p:cNvPr id="9" name="对角圆角矩形 8"/>
          <p:cNvSpPr/>
          <p:nvPr>
            <p:custDataLst>
              <p:tags r:id="rId4"/>
            </p:custDataLst>
          </p:nvPr>
        </p:nvSpPr>
        <p:spPr>
          <a:xfrm>
            <a:off x="4375612" y="1609079"/>
            <a:ext cx="662247" cy="82946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812302" y="1630552"/>
            <a:ext cx="662247" cy="82946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71303" y="1636119"/>
            <a:ext cx="662247" cy="82946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24828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ym typeface="+mn-ea"/>
              </a:rPr>
              <a:t>7.非递归的三类遍历</a:t>
            </a:r>
            <a:endParaRPr lang="zh-CN" altLang="en-US" dirty="0" smtClean="0"/>
          </a:p>
        </p:txBody>
      </p:sp>
    </p:spTree>
    <p:custDataLst>
      <p:tags r:id="rId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TEMPLATE_CATEGORY" val="preset"/>
  <p:tag name="KSO_WM_TEMPLATE_INDEX" val="1"/>
  <p:tag name="KSO_WM_UNIT_TYPE" val="p_h_f"/>
  <p:tag name="KSO_WM_UNIT_INDEX" val="1_2_2"/>
  <p:tag name="KSO_WM_UNIT_ID" val="150995289*p_h_f*1_2_2"/>
  <p:tag name="KSO_WM_UNIT_CLEAR" val="1"/>
  <p:tag name="KSO_WM_UNIT_LAYERLEVEL" val="1_1_1"/>
  <p:tag name="KSO_WM_UNIT_VALUE" val="56"/>
  <p:tag name="KSO_WM_UNIT_HIGHLIGHT" val="0"/>
  <p:tag name="KSO_WM_UNIT_COMPATIBLE" val="0"/>
  <p:tag name="KSO_WM_UNIT_PRESET_TEXT" val="请在此处添加文本"/>
  <p:tag name="KSO_WM_BEAUTIFY_FLAG" val="#wm#"/>
  <p:tag name="KSO_WM_DIAGRAM_GROUP_CODE" val="第十四组"/>
</p:tagLst>
</file>

<file path=ppt/tags/tag11.xml><?xml version="1.0" encoding="utf-8"?>
<p:tagLst xmlns:p="http://schemas.openxmlformats.org/presentationml/2006/main">
  <p:tag name="KSO_WM_TAG_VERSION" val="1.0"/>
  <p:tag name="KSO_WM_TEMPLATE_CATEGORY" val="preset"/>
  <p:tag name="KSO_WM_TEMPLATE_INDEX" val="1"/>
  <p:tag name="KSO_WM_UNIT_TYPE" val="p_h_f"/>
  <p:tag name="KSO_WM_UNIT_INDEX" val="1_2_3"/>
  <p:tag name="KSO_WM_UNIT_ID" val="150995289*p_h_f*1_2_3"/>
  <p:tag name="KSO_WM_UNIT_CLEAR" val="1"/>
  <p:tag name="KSO_WM_UNIT_LAYERLEVEL" val="1_1_1"/>
  <p:tag name="KSO_WM_UNIT_VALUE" val="56"/>
  <p:tag name="KSO_WM_UNIT_HIGHLIGHT" val="0"/>
  <p:tag name="KSO_WM_UNIT_COMPATIBLE" val="0"/>
  <p:tag name="KSO_WM_UNIT_PRESET_TEXT" val="请在此处添加文本"/>
  <p:tag name="KSO_WM_BEAUTIFY_FLAG" val="#wm#"/>
  <p:tag name="KSO_WM_DIAGRAM_GROUP_CODE" val="第十四组"/>
</p:tagLst>
</file>

<file path=ppt/tags/tag12.xml><?xml version="1.0" encoding="utf-8"?>
<p:tagLst xmlns:p="http://schemas.openxmlformats.org/presentationml/2006/main">
  <p:tag name="KSO_WM_SLIDE_ID" val="150995289"/>
  <p:tag name="KSO_WM_SLIDE_INDEX" val="16"/>
  <p:tag name="KSO_WM_SLIDE_ITEM_CNT" val="4"/>
  <p:tag name="KSO_WM_SLIDE_LAYOUT" val="p"/>
  <p:tag name="KSO_WM_SLIDE_LAYOUT_CNT" val="1"/>
  <p:tag name="KSO_WM_SLIDE_TYPE" val="text"/>
  <p:tag name="KSO_WM_BEAUTIFY_FLAG" val="#wm#"/>
  <p:tag name="KSO_WM_SLIDE_POSITION" val="86*45"/>
  <p:tag name="KSO_WM_SLIDE_SIZE" val="796*449"/>
  <p:tag name="KSO_WM_TEMPLATE_CATEGORY" val="preset"/>
  <p:tag name="KSO_WM_TEMPLATE_INDEX" val="1"/>
  <p:tag name="KSO_WM_TAG_VERSION" val="1.0"/>
  <p:tag name="KSO_WM_DIAGRAM_GROUP_CODE" val="第十四组"/>
</p:tagLst>
</file>

<file path=ppt/tags/tag13.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Lst>
</file>

<file path=ppt/tags/tag14.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Lst>
</file>

<file path=ppt/tags/tag15.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Lst>
</file>

<file path=ppt/tags/tag16.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Lst>
</file>

<file path=ppt/tags/tag17.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Lst>
</file>

<file path=ppt/tags/tag18.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Lst>
</file>

<file path=ppt/tags/tag19.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3.xml><?xml version="1.0" encoding="utf-8"?>
<p:tagLst xmlns:p="http://schemas.openxmlformats.org/presentationml/2006/main">
  <p:tag name="KSO_WM_TEMPLATE_THUMBS_INDEX" val="1、6、8、12、20、21、22、23、25"/>
  <p:tag name="KSO_WM_SLIDE_ITEM_CNT" val="2"/>
  <p:tag name="KSO_WM_BEAUTIFY_FLAG" val="#wm#"/>
  <p:tag name="KSO_WM_SLIDE_TYPE" val="title"/>
  <p:tag name="KSO_WM_SLIDE_LAYOUT_CNT" val="1_1"/>
  <p:tag name="KSO_WM_SLIDE_LAYOUT" val="a_b"/>
  <p:tag name="KSO_WM_SLIDE_INDEX" val="1"/>
  <p:tag name="KSO_WM_SLIDE_ID" val="custom160162_1"/>
  <p:tag name="KSO_WM_TEMPLATE_CATEGORY" val="custom"/>
  <p:tag name="KSO_WM_TEMPLATE_INDEX" val="160162"/>
  <p:tag name="KSO_WM_TAG_VERSION" val="1.0"/>
</p:tagLst>
</file>

<file path=ppt/tags/tag4.xml><?xml version="1.0" encoding="utf-8"?>
<p:tagLst xmlns:p="http://schemas.openxmlformats.org/presentationml/2006/main">
  <p:tag name="KSO_WM_TAG_VERSION" val="1.0"/>
  <p:tag name="KSO_WM_TEMPLATE_CATEGORY" val="preset"/>
  <p:tag name="KSO_WM_TEMPLATE_INDEX" val="1"/>
  <p:tag name="KSO_WM_UNIT_TYPE" val="p_i"/>
  <p:tag name="KSO_WM_UNIT_INDEX" val="1_1"/>
  <p:tag name="KSO_WM_UNIT_ID" val="150995289*p_i*1_1"/>
  <p:tag name="KSO_WM_UNIT_CLEAR" val="1"/>
  <p:tag name="KSO_WM_UNIT_LAYERLEVEL" val="1_1"/>
  <p:tag name="KSO_WM_BEAUTIFY_FLAG" val="#wm#"/>
  <p:tag name="KSO_WM_DIAGRAM_GROUP_CODE" val="第十四组"/>
</p:tagLst>
</file>

<file path=ppt/tags/tag5.xml><?xml version="1.0" encoding="utf-8"?>
<p:tagLst xmlns:p="http://schemas.openxmlformats.org/presentationml/2006/main">
  <p:tag name="KSO_WM_TAG_VERSION" val="1.0"/>
  <p:tag name="KSO_WM_TEMPLATE_CATEGORY" val="preset"/>
  <p:tag name="KSO_WM_TEMPLATE_INDEX" val="1"/>
  <p:tag name="KSO_WM_UNIT_TYPE" val="p_i"/>
  <p:tag name="KSO_WM_UNIT_INDEX" val="1_2"/>
  <p:tag name="KSO_WM_UNIT_ID" val="150995289*p_i*1_2"/>
  <p:tag name="KSO_WM_UNIT_CLEAR" val="1"/>
  <p:tag name="KSO_WM_UNIT_LAYERLEVEL" val="1_1"/>
  <p:tag name="KSO_WM_BEAUTIFY_FLAG" val="#wm#"/>
  <p:tag name="KSO_WM_DIAGRAM_GROUP_CODE" val="第十四组"/>
</p:tagLst>
</file>

<file path=ppt/tags/tag6.xml><?xml version="1.0" encoding="utf-8"?>
<p:tagLst xmlns:p="http://schemas.openxmlformats.org/presentationml/2006/main">
  <p:tag name="KSO_WM_TAG_VERSION" val="1.0"/>
  <p:tag name="KSO_WM_TEMPLATE_CATEGORY" val="preset"/>
  <p:tag name="KSO_WM_TEMPLATE_INDEX" val="1"/>
  <p:tag name="KSO_WM_UNIT_TYPE" val="p_i"/>
  <p:tag name="KSO_WM_UNIT_INDEX" val="1_3"/>
  <p:tag name="KSO_WM_UNIT_ID" val="150995289*p_i*1_3"/>
  <p:tag name="KSO_WM_UNIT_CLEAR" val="1"/>
  <p:tag name="KSO_WM_UNIT_LAYERLEVEL" val="1_1"/>
  <p:tag name="KSO_WM_BEAUTIFY_FLAG" val="#wm#"/>
  <p:tag name="KSO_WM_DIAGRAM_GROUP_CODE" val="第十四组"/>
</p:tagLst>
</file>

<file path=ppt/tags/tag7.xml><?xml version="1.0" encoding="utf-8"?>
<p:tagLst xmlns:p="http://schemas.openxmlformats.org/presentationml/2006/main">
  <p:tag name="KSO_WM_TAG_VERSION" val="1.0"/>
  <p:tag name="KSO_WM_TEMPLATE_CATEGORY" val="preset"/>
  <p:tag name="KSO_WM_TEMPLATE_INDEX" val="1"/>
  <p:tag name="KSO_WM_UNIT_TYPE" val="p_i"/>
  <p:tag name="KSO_WM_UNIT_INDEX" val="1_4"/>
  <p:tag name="KSO_WM_UNIT_ID" val="150995289*p_i*1_4"/>
  <p:tag name="KSO_WM_UNIT_CLEAR" val="1"/>
  <p:tag name="KSO_WM_UNIT_LAYERLEVEL" val="1_1"/>
  <p:tag name="KSO_WM_BEAUTIFY_FLAG" val="#wm#"/>
  <p:tag name="KSO_WM_DIAGRAM_GROUP_CODE" val="第十四组"/>
</p:tagLst>
</file>

<file path=ppt/tags/tag8.xml><?xml version="1.0" encoding="utf-8"?>
<p:tagLst xmlns:p="http://schemas.openxmlformats.org/presentationml/2006/main">
  <p:tag name="KSO_WM_TAG_VERSION" val="1.0"/>
  <p:tag name="KSO_WM_TEMPLATE_CATEGORY" val="preset"/>
  <p:tag name="KSO_WM_TEMPLATE_INDEX" val="1"/>
  <p:tag name="KSO_WM_UNIT_TYPE" val="p_h_f"/>
  <p:tag name="KSO_WM_UNIT_INDEX" val="1_1_1"/>
  <p:tag name="KSO_WM_UNIT_ID" val="150995289*p_h_f*1_1_1"/>
  <p:tag name="KSO_WM_UNIT_CLEAR" val="1"/>
  <p:tag name="KSO_WM_UNIT_LAYERLEVEL" val="1_1_1"/>
  <p:tag name="KSO_WM_UNIT_VALUE" val="54"/>
  <p:tag name="KSO_WM_UNIT_HIGHLIGHT" val="0"/>
  <p:tag name="KSO_WM_UNIT_COMPATIBLE" val="0"/>
  <p:tag name="KSO_WM_UNIT_PRESET_TEXT" val="请在此处添加文本"/>
  <p:tag name="KSO_WM_BEAUTIFY_FLAG" val="#wm#"/>
  <p:tag name="KSO_WM_DIAGRAM_GROUP_CODE" val="第十四组"/>
</p:tagLst>
</file>

<file path=ppt/tags/tag9.xml><?xml version="1.0" encoding="utf-8"?>
<p:tagLst xmlns:p="http://schemas.openxmlformats.org/presentationml/2006/main">
  <p:tag name="KSO_WM_TAG_VERSION" val="1.0"/>
  <p:tag name="KSO_WM_TEMPLATE_CATEGORY" val="preset"/>
  <p:tag name="KSO_WM_TEMPLATE_INDEX" val="1"/>
  <p:tag name="KSO_WM_UNIT_TYPE" val="p_h_f"/>
  <p:tag name="KSO_WM_UNIT_INDEX" val="1_2_1"/>
  <p:tag name="KSO_WM_UNIT_ID" val="150995289*p_h_f*1_2_1"/>
  <p:tag name="KSO_WM_UNIT_CLEAR" val="1"/>
  <p:tag name="KSO_WM_UNIT_LAYERLEVEL" val="1_1_1"/>
  <p:tag name="KSO_WM_UNIT_VALUE" val="56"/>
  <p:tag name="KSO_WM_UNIT_HIGHLIGHT" val="0"/>
  <p:tag name="KSO_WM_UNIT_COMPATIBLE" val="0"/>
  <p:tag name="KSO_WM_UNIT_PRESET_TEXT" val="请在此处添加文本"/>
  <p:tag name="KSO_WM_BEAUTIFY_FLAG" val="#wm#"/>
  <p:tag name="KSO_WM_DIAGRAM_GROUP_CODE" val="第十四组"/>
</p:tagLst>
</file>

<file path=ppt/theme/theme1.xml><?xml version="1.0" encoding="utf-8"?>
<a:theme xmlns:a="http://schemas.openxmlformats.org/drawingml/2006/main" name="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3717</Words>
  <Application>WPS 演示</Application>
  <PresentationFormat>宽屏</PresentationFormat>
  <Paragraphs>182</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目录</vt:lpstr>
      <vt:lpstr>1.课程设计概要</vt:lpstr>
      <vt:lpstr>大数相加概要</vt:lpstr>
      <vt:lpstr>3.大数相加基本思路及部分关键代码</vt:lpstr>
      <vt:lpstr>4.二叉树概要</vt:lpstr>
      <vt:lpstr>5.二叉树遍历实现基本概括</vt:lpstr>
      <vt:lpstr>PowerPoint 演示文稿</vt:lpstr>
      <vt:lpstr>PowerPoint 演示文稿</vt:lpstr>
      <vt:lpstr>8.层次遍历</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zoubin</dc:creator>
  <cp:lastModifiedBy>zoubin</cp:lastModifiedBy>
  <cp:revision>4</cp:revision>
  <dcterms:created xsi:type="dcterms:W3CDTF">2016-07-18T15:28:00Z</dcterms:created>
  <dcterms:modified xsi:type="dcterms:W3CDTF">2016-07-19T08:50:12Z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