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9" r:id="rId4"/>
    <p:sldId id="260" r:id="rId5"/>
    <p:sldId id="261" r:id="rId6"/>
    <p:sldId id="262" r:id="rId7"/>
    <p:sldId id="265" r:id="rId8"/>
    <p:sldId id="268"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65" autoAdjust="0"/>
  </p:normalViewPr>
  <p:slideViewPr>
    <p:cSldViewPr snapToGrid="0">
      <p:cViewPr varScale="1">
        <p:scale>
          <a:sx n="80" d="100"/>
          <a:sy n="80" d="100"/>
        </p:scale>
        <p:origin x="58" y="67"/>
      </p:cViewPr>
      <p:guideLst/>
    </p:cSldViewPr>
  </p:slideViewPr>
  <p:outlineViewPr>
    <p:cViewPr>
      <p:scale>
        <a:sx n="33" d="100"/>
        <a:sy n="33" d="100"/>
      </p:scale>
      <p:origin x="0" y="-345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CCF2-13E0-67E8-8D2C-D4C5558663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21AF9E-72AD-A3F0-E22B-3774A00B02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5B78C4-381B-72F2-E6A9-DCA639AF2A6E}"/>
              </a:ext>
            </a:extLst>
          </p:cNvPr>
          <p:cNvSpPr>
            <a:spLocks noGrp="1"/>
          </p:cNvSpPr>
          <p:nvPr>
            <p:ph type="dt" sz="half" idx="10"/>
          </p:nvPr>
        </p:nvSpPr>
        <p:spPr/>
        <p:txBody>
          <a:bodyPr/>
          <a:lstStyle/>
          <a:p>
            <a:fld id="{4AC1EEF2-0C95-44B2-BEC9-E2E9CD6EF24D}" type="datetimeFigureOut">
              <a:rPr lang="en-US" smtClean="0"/>
              <a:t>9/29/2023</a:t>
            </a:fld>
            <a:endParaRPr lang="en-US"/>
          </a:p>
        </p:txBody>
      </p:sp>
      <p:sp>
        <p:nvSpPr>
          <p:cNvPr id="5" name="Footer Placeholder 4">
            <a:extLst>
              <a:ext uri="{FF2B5EF4-FFF2-40B4-BE49-F238E27FC236}">
                <a16:creationId xmlns:a16="http://schemas.microsoft.com/office/drawing/2014/main" id="{FE6519A2-E9C8-035C-18F2-47CB0F98F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BEC85-3AA8-0ED2-A16B-AEBEA304C802}"/>
              </a:ext>
            </a:extLst>
          </p:cNvPr>
          <p:cNvSpPr>
            <a:spLocks noGrp="1"/>
          </p:cNvSpPr>
          <p:nvPr>
            <p:ph type="sldNum" sz="quarter" idx="12"/>
          </p:nvPr>
        </p:nvSpPr>
        <p:spPr/>
        <p:txBody>
          <a:bodyPr/>
          <a:lstStyle/>
          <a:p>
            <a:fld id="{3EAE9B5C-C013-416D-8D69-0247C719FCCF}" type="slidenum">
              <a:rPr lang="en-US" smtClean="0"/>
              <a:t>‹#›</a:t>
            </a:fld>
            <a:endParaRPr lang="en-US"/>
          </a:p>
        </p:txBody>
      </p:sp>
    </p:spTree>
    <p:extLst>
      <p:ext uri="{BB962C8B-B14F-4D97-AF65-F5344CB8AC3E}">
        <p14:creationId xmlns:p14="http://schemas.microsoft.com/office/powerpoint/2010/main" val="328958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709E-6C04-DAFD-3192-64E2F3BAE8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4A790F-9BCA-6C3E-1C66-6C0560A800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A82B6-5B26-1BBC-9DFA-55BAFBFB934B}"/>
              </a:ext>
            </a:extLst>
          </p:cNvPr>
          <p:cNvSpPr>
            <a:spLocks noGrp="1"/>
          </p:cNvSpPr>
          <p:nvPr>
            <p:ph type="dt" sz="half" idx="10"/>
          </p:nvPr>
        </p:nvSpPr>
        <p:spPr/>
        <p:txBody>
          <a:bodyPr/>
          <a:lstStyle/>
          <a:p>
            <a:fld id="{4AC1EEF2-0C95-44B2-BEC9-E2E9CD6EF24D}" type="datetimeFigureOut">
              <a:rPr lang="en-US" smtClean="0"/>
              <a:t>9/29/2023</a:t>
            </a:fld>
            <a:endParaRPr lang="en-US"/>
          </a:p>
        </p:txBody>
      </p:sp>
      <p:sp>
        <p:nvSpPr>
          <p:cNvPr id="5" name="Footer Placeholder 4">
            <a:extLst>
              <a:ext uri="{FF2B5EF4-FFF2-40B4-BE49-F238E27FC236}">
                <a16:creationId xmlns:a16="http://schemas.microsoft.com/office/drawing/2014/main" id="{89DAE4B3-5AF9-BB5E-BB9A-313E39D2D6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6F482-E6E7-F28C-B8F2-B1479C29BE71}"/>
              </a:ext>
            </a:extLst>
          </p:cNvPr>
          <p:cNvSpPr>
            <a:spLocks noGrp="1"/>
          </p:cNvSpPr>
          <p:nvPr>
            <p:ph type="sldNum" sz="quarter" idx="12"/>
          </p:nvPr>
        </p:nvSpPr>
        <p:spPr/>
        <p:txBody>
          <a:bodyPr/>
          <a:lstStyle/>
          <a:p>
            <a:fld id="{3EAE9B5C-C013-416D-8D69-0247C719FCCF}" type="slidenum">
              <a:rPr lang="en-US" smtClean="0"/>
              <a:t>‹#›</a:t>
            </a:fld>
            <a:endParaRPr lang="en-US"/>
          </a:p>
        </p:txBody>
      </p:sp>
    </p:spTree>
    <p:extLst>
      <p:ext uri="{BB962C8B-B14F-4D97-AF65-F5344CB8AC3E}">
        <p14:creationId xmlns:p14="http://schemas.microsoft.com/office/powerpoint/2010/main" val="40653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DC3DDC-6EA6-743C-9CAE-4695622DE2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0BB41E-179E-D9A0-6217-5DE26790C3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4FF1C-5383-8C1D-46DB-F5C41437BCA4}"/>
              </a:ext>
            </a:extLst>
          </p:cNvPr>
          <p:cNvSpPr>
            <a:spLocks noGrp="1"/>
          </p:cNvSpPr>
          <p:nvPr>
            <p:ph type="dt" sz="half" idx="10"/>
          </p:nvPr>
        </p:nvSpPr>
        <p:spPr/>
        <p:txBody>
          <a:bodyPr/>
          <a:lstStyle/>
          <a:p>
            <a:fld id="{4AC1EEF2-0C95-44B2-BEC9-E2E9CD6EF24D}" type="datetimeFigureOut">
              <a:rPr lang="en-US" smtClean="0"/>
              <a:t>9/29/2023</a:t>
            </a:fld>
            <a:endParaRPr lang="en-US"/>
          </a:p>
        </p:txBody>
      </p:sp>
      <p:sp>
        <p:nvSpPr>
          <p:cNvPr id="5" name="Footer Placeholder 4">
            <a:extLst>
              <a:ext uri="{FF2B5EF4-FFF2-40B4-BE49-F238E27FC236}">
                <a16:creationId xmlns:a16="http://schemas.microsoft.com/office/drawing/2014/main" id="{8D8E52DF-40E6-D42A-69A4-F200A6F6D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64C51-31A6-C37F-A956-39C8DB2BBD53}"/>
              </a:ext>
            </a:extLst>
          </p:cNvPr>
          <p:cNvSpPr>
            <a:spLocks noGrp="1"/>
          </p:cNvSpPr>
          <p:nvPr>
            <p:ph type="sldNum" sz="quarter" idx="12"/>
          </p:nvPr>
        </p:nvSpPr>
        <p:spPr/>
        <p:txBody>
          <a:bodyPr/>
          <a:lstStyle/>
          <a:p>
            <a:fld id="{3EAE9B5C-C013-416D-8D69-0247C719FCCF}" type="slidenum">
              <a:rPr lang="en-US" smtClean="0"/>
              <a:t>‹#›</a:t>
            </a:fld>
            <a:endParaRPr lang="en-US"/>
          </a:p>
        </p:txBody>
      </p:sp>
    </p:spTree>
    <p:extLst>
      <p:ext uri="{BB962C8B-B14F-4D97-AF65-F5344CB8AC3E}">
        <p14:creationId xmlns:p14="http://schemas.microsoft.com/office/powerpoint/2010/main" val="401095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661A-D185-EC7B-664E-4767848C92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FEFC9F-A8D4-2BAA-A622-0B75A0DC8B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A3667-1544-5D18-9DA2-5C12D3FDDCDE}"/>
              </a:ext>
            </a:extLst>
          </p:cNvPr>
          <p:cNvSpPr>
            <a:spLocks noGrp="1"/>
          </p:cNvSpPr>
          <p:nvPr>
            <p:ph type="dt" sz="half" idx="10"/>
          </p:nvPr>
        </p:nvSpPr>
        <p:spPr/>
        <p:txBody>
          <a:bodyPr/>
          <a:lstStyle/>
          <a:p>
            <a:fld id="{4AC1EEF2-0C95-44B2-BEC9-E2E9CD6EF24D}" type="datetimeFigureOut">
              <a:rPr lang="en-US" smtClean="0"/>
              <a:t>9/29/2023</a:t>
            </a:fld>
            <a:endParaRPr lang="en-US"/>
          </a:p>
        </p:txBody>
      </p:sp>
      <p:sp>
        <p:nvSpPr>
          <p:cNvPr id="5" name="Footer Placeholder 4">
            <a:extLst>
              <a:ext uri="{FF2B5EF4-FFF2-40B4-BE49-F238E27FC236}">
                <a16:creationId xmlns:a16="http://schemas.microsoft.com/office/drawing/2014/main" id="{C8E58924-FEBB-8702-7A26-1D6F88BD3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DA92C-C75D-F20E-9802-481D7EDC2228}"/>
              </a:ext>
            </a:extLst>
          </p:cNvPr>
          <p:cNvSpPr>
            <a:spLocks noGrp="1"/>
          </p:cNvSpPr>
          <p:nvPr>
            <p:ph type="sldNum" sz="quarter" idx="12"/>
          </p:nvPr>
        </p:nvSpPr>
        <p:spPr/>
        <p:txBody>
          <a:bodyPr/>
          <a:lstStyle/>
          <a:p>
            <a:fld id="{3EAE9B5C-C013-416D-8D69-0247C719FCCF}" type="slidenum">
              <a:rPr lang="en-US" smtClean="0"/>
              <a:t>‹#›</a:t>
            </a:fld>
            <a:endParaRPr lang="en-US"/>
          </a:p>
        </p:txBody>
      </p:sp>
    </p:spTree>
    <p:extLst>
      <p:ext uri="{BB962C8B-B14F-4D97-AF65-F5344CB8AC3E}">
        <p14:creationId xmlns:p14="http://schemas.microsoft.com/office/powerpoint/2010/main" val="2234764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1F8B-BFF7-6B4F-48DC-62D8EB7A94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8ACF32-9387-AF2D-0ADE-CE70775E55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3CB8E-54A9-B122-5FCC-3808AD99522B}"/>
              </a:ext>
            </a:extLst>
          </p:cNvPr>
          <p:cNvSpPr>
            <a:spLocks noGrp="1"/>
          </p:cNvSpPr>
          <p:nvPr>
            <p:ph type="dt" sz="half" idx="10"/>
          </p:nvPr>
        </p:nvSpPr>
        <p:spPr/>
        <p:txBody>
          <a:bodyPr/>
          <a:lstStyle/>
          <a:p>
            <a:fld id="{4AC1EEF2-0C95-44B2-BEC9-E2E9CD6EF24D}" type="datetimeFigureOut">
              <a:rPr lang="en-US" smtClean="0"/>
              <a:t>9/29/2023</a:t>
            </a:fld>
            <a:endParaRPr lang="en-US"/>
          </a:p>
        </p:txBody>
      </p:sp>
      <p:sp>
        <p:nvSpPr>
          <p:cNvPr id="5" name="Footer Placeholder 4">
            <a:extLst>
              <a:ext uri="{FF2B5EF4-FFF2-40B4-BE49-F238E27FC236}">
                <a16:creationId xmlns:a16="http://schemas.microsoft.com/office/drawing/2014/main" id="{D99F3F13-A96F-4408-8FCE-8974F1182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61906-A8C8-631C-0CD4-E8BCA9AA98B9}"/>
              </a:ext>
            </a:extLst>
          </p:cNvPr>
          <p:cNvSpPr>
            <a:spLocks noGrp="1"/>
          </p:cNvSpPr>
          <p:nvPr>
            <p:ph type="sldNum" sz="quarter" idx="12"/>
          </p:nvPr>
        </p:nvSpPr>
        <p:spPr/>
        <p:txBody>
          <a:bodyPr/>
          <a:lstStyle/>
          <a:p>
            <a:fld id="{3EAE9B5C-C013-416D-8D69-0247C719FCCF}" type="slidenum">
              <a:rPr lang="en-US" smtClean="0"/>
              <a:t>‹#›</a:t>
            </a:fld>
            <a:endParaRPr lang="en-US"/>
          </a:p>
        </p:txBody>
      </p:sp>
    </p:spTree>
    <p:extLst>
      <p:ext uri="{BB962C8B-B14F-4D97-AF65-F5344CB8AC3E}">
        <p14:creationId xmlns:p14="http://schemas.microsoft.com/office/powerpoint/2010/main" val="472346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C7ED-13E9-04A3-A63C-D011873A3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12CAFA-EBF3-F429-698C-F7E432FF87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DA6648-4529-AFC9-1574-2C550FC8C0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2269FE-5D6A-8754-CA98-4B86A22CED64}"/>
              </a:ext>
            </a:extLst>
          </p:cNvPr>
          <p:cNvSpPr>
            <a:spLocks noGrp="1"/>
          </p:cNvSpPr>
          <p:nvPr>
            <p:ph type="dt" sz="half" idx="10"/>
          </p:nvPr>
        </p:nvSpPr>
        <p:spPr/>
        <p:txBody>
          <a:bodyPr/>
          <a:lstStyle/>
          <a:p>
            <a:fld id="{4AC1EEF2-0C95-44B2-BEC9-E2E9CD6EF24D}" type="datetimeFigureOut">
              <a:rPr lang="en-US" smtClean="0"/>
              <a:t>9/29/2023</a:t>
            </a:fld>
            <a:endParaRPr lang="en-US"/>
          </a:p>
        </p:txBody>
      </p:sp>
      <p:sp>
        <p:nvSpPr>
          <p:cNvPr id="6" name="Footer Placeholder 5">
            <a:extLst>
              <a:ext uri="{FF2B5EF4-FFF2-40B4-BE49-F238E27FC236}">
                <a16:creationId xmlns:a16="http://schemas.microsoft.com/office/drawing/2014/main" id="{BCC3AE18-90F3-2490-16FA-929880881D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7D3E-DF73-AC56-0A95-3435E0589EBC}"/>
              </a:ext>
            </a:extLst>
          </p:cNvPr>
          <p:cNvSpPr>
            <a:spLocks noGrp="1"/>
          </p:cNvSpPr>
          <p:nvPr>
            <p:ph type="sldNum" sz="quarter" idx="12"/>
          </p:nvPr>
        </p:nvSpPr>
        <p:spPr/>
        <p:txBody>
          <a:bodyPr/>
          <a:lstStyle/>
          <a:p>
            <a:fld id="{3EAE9B5C-C013-416D-8D69-0247C719FCCF}" type="slidenum">
              <a:rPr lang="en-US" smtClean="0"/>
              <a:t>‹#›</a:t>
            </a:fld>
            <a:endParaRPr lang="en-US"/>
          </a:p>
        </p:txBody>
      </p:sp>
    </p:spTree>
    <p:extLst>
      <p:ext uri="{BB962C8B-B14F-4D97-AF65-F5344CB8AC3E}">
        <p14:creationId xmlns:p14="http://schemas.microsoft.com/office/powerpoint/2010/main" val="112145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FC98-88DB-D249-7EF5-411469A548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3F6CEF-3D0E-0513-E4F5-A49B40D2BB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9A7B62-E997-4523-30A0-A4641C5F88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CCBABD-1CB7-0AF1-EE76-D1DB81E234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86E6DE-7DE6-0BD8-B6B9-DC09896466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D511A6-AC99-2804-B2B6-80018E90423E}"/>
              </a:ext>
            </a:extLst>
          </p:cNvPr>
          <p:cNvSpPr>
            <a:spLocks noGrp="1"/>
          </p:cNvSpPr>
          <p:nvPr>
            <p:ph type="dt" sz="half" idx="10"/>
          </p:nvPr>
        </p:nvSpPr>
        <p:spPr/>
        <p:txBody>
          <a:bodyPr/>
          <a:lstStyle/>
          <a:p>
            <a:fld id="{4AC1EEF2-0C95-44B2-BEC9-E2E9CD6EF24D}" type="datetimeFigureOut">
              <a:rPr lang="en-US" smtClean="0"/>
              <a:t>9/29/2023</a:t>
            </a:fld>
            <a:endParaRPr lang="en-US"/>
          </a:p>
        </p:txBody>
      </p:sp>
      <p:sp>
        <p:nvSpPr>
          <p:cNvPr id="8" name="Footer Placeholder 7">
            <a:extLst>
              <a:ext uri="{FF2B5EF4-FFF2-40B4-BE49-F238E27FC236}">
                <a16:creationId xmlns:a16="http://schemas.microsoft.com/office/drawing/2014/main" id="{DEBEBF82-8848-B12E-09EA-ECCA0C0B42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2D014D-25A5-385E-72EE-94766A73D2C4}"/>
              </a:ext>
            </a:extLst>
          </p:cNvPr>
          <p:cNvSpPr>
            <a:spLocks noGrp="1"/>
          </p:cNvSpPr>
          <p:nvPr>
            <p:ph type="sldNum" sz="quarter" idx="12"/>
          </p:nvPr>
        </p:nvSpPr>
        <p:spPr/>
        <p:txBody>
          <a:bodyPr/>
          <a:lstStyle/>
          <a:p>
            <a:fld id="{3EAE9B5C-C013-416D-8D69-0247C719FCCF}" type="slidenum">
              <a:rPr lang="en-US" smtClean="0"/>
              <a:t>‹#›</a:t>
            </a:fld>
            <a:endParaRPr lang="en-US"/>
          </a:p>
        </p:txBody>
      </p:sp>
    </p:spTree>
    <p:extLst>
      <p:ext uri="{BB962C8B-B14F-4D97-AF65-F5344CB8AC3E}">
        <p14:creationId xmlns:p14="http://schemas.microsoft.com/office/powerpoint/2010/main" val="237826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0E75-014B-4A87-40B7-312CA7D359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1A7A0B-A605-29DB-3702-9C3DE338FD36}"/>
              </a:ext>
            </a:extLst>
          </p:cNvPr>
          <p:cNvSpPr>
            <a:spLocks noGrp="1"/>
          </p:cNvSpPr>
          <p:nvPr>
            <p:ph type="dt" sz="half" idx="10"/>
          </p:nvPr>
        </p:nvSpPr>
        <p:spPr/>
        <p:txBody>
          <a:bodyPr/>
          <a:lstStyle/>
          <a:p>
            <a:fld id="{4AC1EEF2-0C95-44B2-BEC9-E2E9CD6EF24D}" type="datetimeFigureOut">
              <a:rPr lang="en-US" smtClean="0"/>
              <a:t>9/29/2023</a:t>
            </a:fld>
            <a:endParaRPr lang="en-US"/>
          </a:p>
        </p:txBody>
      </p:sp>
      <p:sp>
        <p:nvSpPr>
          <p:cNvPr id="4" name="Footer Placeholder 3">
            <a:extLst>
              <a:ext uri="{FF2B5EF4-FFF2-40B4-BE49-F238E27FC236}">
                <a16:creationId xmlns:a16="http://schemas.microsoft.com/office/drawing/2014/main" id="{F23EE06F-0A37-3E61-6F80-1A8DF614C2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15885E-7A51-C46E-26E6-AE2582C93171}"/>
              </a:ext>
            </a:extLst>
          </p:cNvPr>
          <p:cNvSpPr>
            <a:spLocks noGrp="1"/>
          </p:cNvSpPr>
          <p:nvPr>
            <p:ph type="sldNum" sz="quarter" idx="12"/>
          </p:nvPr>
        </p:nvSpPr>
        <p:spPr/>
        <p:txBody>
          <a:bodyPr/>
          <a:lstStyle/>
          <a:p>
            <a:fld id="{3EAE9B5C-C013-416D-8D69-0247C719FCCF}" type="slidenum">
              <a:rPr lang="en-US" smtClean="0"/>
              <a:t>‹#›</a:t>
            </a:fld>
            <a:endParaRPr lang="en-US"/>
          </a:p>
        </p:txBody>
      </p:sp>
    </p:spTree>
    <p:extLst>
      <p:ext uri="{BB962C8B-B14F-4D97-AF65-F5344CB8AC3E}">
        <p14:creationId xmlns:p14="http://schemas.microsoft.com/office/powerpoint/2010/main" val="395372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027F98-1E7E-7499-AAA6-EA8D5C8ABD89}"/>
              </a:ext>
            </a:extLst>
          </p:cNvPr>
          <p:cNvSpPr>
            <a:spLocks noGrp="1"/>
          </p:cNvSpPr>
          <p:nvPr>
            <p:ph type="dt" sz="half" idx="10"/>
          </p:nvPr>
        </p:nvSpPr>
        <p:spPr/>
        <p:txBody>
          <a:bodyPr/>
          <a:lstStyle/>
          <a:p>
            <a:fld id="{4AC1EEF2-0C95-44B2-BEC9-E2E9CD6EF24D}" type="datetimeFigureOut">
              <a:rPr lang="en-US" smtClean="0"/>
              <a:t>9/29/2023</a:t>
            </a:fld>
            <a:endParaRPr lang="en-US"/>
          </a:p>
        </p:txBody>
      </p:sp>
      <p:sp>
        <p:nvSpPr>
          <p:cNvPr id="3" name="Footer Placeholder 2">
            <a:extLst>
              <a:ext uri="{FF2B5EF4-FFF2-40B4-BE49-F238E27FC236}">
                <a16:creationId xmlns:a16="http://schemas.microsoft.com/office/drawing/2014/main" id="{83EC08AE-BB63-EC8B-560C-9B0B5BC541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8B6180-F3F4-0B67-FB64-C295ECD15E06}"/>
              </a:ext>
            </a:extLst>
          </p:cNvPr>
          <p:cNvSpPr>
            <a:spLocks noGrp="1"/>
          </p:cNvSpPr>
          <p:nvPr>
            <p:ph type="sldNum" sz="quarter" idx="12"/>
          </p:nvPr>
        </p:nvSpPr>
        <p:spPr/>
        <p:txBody>
          <a:bodyPr/>
          <a:lstStyle/>
          <a:p>
            <a:fld id="{3EAE9B5C-C013-416D-8D69-0247C719FCCF}" type="slidenum">
              <a:rPr lang="en-US" smtClean="0"/>
              <a:t>‹#›</a:t>
            </a:fld>
            <a:endParaRPr lang="en-US"/>
          </a:p>
        </p:txBody>
      </p:sp>
    </p:spTree>
    <p:extLst>
      <p:ext uri="{BB962C8B-B14F-4D97-AF65-F5344CB8AC3E}">
        <p14:creationId xmlns:p14="http://schemas.microsoft.com/office/powerpoint/2010/main" val="134102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67B1-F334-CD1B-BB7B-8288A099E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9CFBEC-A60D-83FD-4BDC-B6717A2AB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C5CAE3-33DC-1408-35FC-A564CC9B4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ED5F2-A73D-276A-D6EF-994C5338C01F}"/>
              </a:ext>
            </a:extLst>
          </p:cNvPr>
          <p:cNvSpPr>
            <a:spLocks noGrp="1"/>
          </p:cNvSpPr>
          <p:nvPr>
            <p:ph type="dt" sz="half" idx="10"/>
          </p:nvPr>
        </p:nvSpPr>
        <p:spPr/>
        <p:txBody>
          <a:bodyPr/>
          <a:lstStyle/>
          <a:p>
            <a:fld id="{4AC1EEF2-0C95-44B2-BEC9-E2E9CD6EF24D}" type="datetimeFigureOut">
              <a:rPr lang="en-US" smtClean="0"/>
              <a:t>9/29/2023</a:t>
            </a:fld>
            <a:endParaRPr lang="en-US"/>
          </a:p>
        </p:txBody>
      </p:sp>
      <p:sp>
        <p:nvSpPr>
          <p:cNvPr id="6" name="Footer Placeholder 5">
            <a:extLst>
              <a:ext uri="{FF2B5EF4-FFF2-40B4-BE49-F238E27FC236}">
                <a16:creationId xmlns:a16="http://schemas.microsoft.com/office/drawing/2014/main" id="{89658790-E9BD-F32A-A048-9BDC07CAE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B03F2-8E3A-B8D1-365D-145B8E6D8311}"/>
              </a:ext>
            </a:extLst>
          </p:cNvPr>
          <p:cNvSpPr>
            <a:spLocks noGrp="1"/>
          </p:cNvSpPr>
          <p:nvPr>
            <p:ph type="sldNum" sz="quarter" idx="12"/>
          </p:nvPr>
        </p:nvSpPr>
        <p:spPr/>
        <p:txBody>
          <a:bodyPr/>
          <a:lstStyle/>
          <a:p>
            <a:fld id="{3EAE9B5C-C013-416D-8D69-0247C719FCCF}" type="slidenum">
              <a:rPr lang="en-US" smtClean="0"/>
              <a:t>‹#›</a:t>
            </a:fld>
            <a:endParaRPr lang="en-US"/>
          </a:p>
        </p:txBody>
      </p:sp>
    </p:spTree>
    <p:extLst>
      <p:ext uri="{BB962C8B-B14F-4D97-AF65-F5344CB8AC3E}">
        <p14:creationId xmlns:p14="http://schemas.microsoft.com/office/powerpoint/2010/main" val="886840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DFF6-C393-3242-42B6-05951F7A72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DB68FD-6434-8126-77AD-426AE526B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A79492-E1F4-E15B-24F0-8C05058E7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38A23-C544-6F9F-FD0D-BB701E156739}"/>
              </a:ext>
            </a:extLst>
          </p:cNvPr>
          <p:cNvSpPr>
            <a:spLocks noGrp="1"/>
          </p:cNvSpPr>
          <p:nvPr>
            <p:ph type="dt" sz="half" idx="10"/>
          </p:nvPr>
        </p:nvSpPr>
        <p:spPr/>
        <p:txBody>
          <a:bodyPr/>
          <a:lstStyle/>
          <a:p>
            <a:fld id="{4AC1EEF2-0C95-44B2-BEC9-E2E9CD6EF24D}" type="datetimeFigureOut">
              <a:rPr lang="en-US" smtClean="0"/>
              <a:t>9/29/2023</a:t>
            </a:fld>
            <a:endParaRPr lang="en-US"/>
          </a:p>
        </p:txBody>
      </p:sp>
      <p:sp>
        <p:nvSpPr>
          <p:cNvPr id="6" name="Footer Placeholder 5">
            <a:extLst>
              <a:ext uri="{FF2B5EF4-FFF2-40B4-BE49-F238E27FC236}">
                <a16:creationId xmlns:a16="http://schemas.microsoft.com/office/drawing/2014/main" id="{0D8CC9F6-4EE6-D05F-B388-81924FDD94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849172-691A-5BB2-B71A-BF4642A0C7C6}"/>
              </a:ext>
            </a:extLst>
          </p:cNvPr>
          <p:cNvSpPr>
            <a:spLocks noGrp="1"/>
          </p:cNvSpPr>
          <p:nvPr>
            <p:ph type="sldNum" sz="quarter" idx="12"/>
          </p:nvPr>
        </p:nvSpPr>
        <p:spPr/>
        <p:txBody>
          <a:bodyPr/>
          <a:lstStyle/>
          <a:p>
            <a:fld id="{3EAE9B5C-C013-416D-8D69-0247C719FCCF}" type="slidenum">
              <a:rPr lang="en-US" smtClean="0"/>
              <a:t>‹#›</a:t>
            </a:fld>
            <a:endParaRPr lang="en-US"/>
          </a:p>
        </p:txBody>
      </p:sp>
    </p:spTree>
    <p:extLst>
      <p:ext uri="{BB962C8B-B14F-4D97-AF65-F5344CB8AC3E}">
        <p14:creationId xmlns:p14="http://schemas.microsoft.com/office/powerpoint/2010/main" val="761036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835924-E4DA-EE15-5A0A-E189445EA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219610-769D-61A5-9BA5-06E76B6C85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9E55E-84D5-DE4E-243D-C14E98B63B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1EEF2-0C95-44B2-BEC9-E2E9CD6EF24D}" type="datetimeFigureOut">
              <a:rPr lang="en-US" smtClean="0"/>
              <a:t>9/29/2023</a:t>
            </a:fld>
            <a:endParaRPr lang="en-US"/>
          </a:p>
        </p:txBody>
      </p:sp>
      <p:sp>
        <p:nvSpPr>
          <p:cNvPr id="5" name="Footer Placeholder 4">
            <a:extLst>
              <a:ext uri="{FF2B5EF4-FFF2-40B4-BE49-F238E27FC236}">
                <a16:creationId xmlns:a16="http://schemas.microsoft.com/office/drawing/2014/main" id="{1BC85901-5226-D415-1C0A-EE55F4D86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29DF92-A6C6-4BFA-8AEF-EBDFA9FA7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E9B5C-C013-416D-8D69-0247C719FCCF}" type="slidenum">
              <a:rPr lang="en-US" smtClean="0"/>
              <a:t>‹#›</a:t>
            </a:fld>
            <a:endParaRPr lang="en-US"/>
          </a:p>
        </p:txBody>
      </p:sp>
    </p:spTree>
    <p:extLst>
      <p:ext uri="{BB962C8B-B14F-4D97-AF65-F5344CB8AC3E}">
        <p14:creationId xmlns:p14="http://schemas.microsoft.com/office/powerpoint/2010/main" val="2672423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diamart.com/proddetail/48v-electric-bike-battery-19833332930.html" TargetMode="External"/><Relationship Id="rId2" Type="http://schemas.openxmlformats.org/officeDocument/2006/relationships/hyperlink" Target="https://robokits.co.in/e-bike/motor-with-driv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1157" y="1704286"/>
            <a:ext cx="11805690" cy="936950"/>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endParaRPr lang="en-US" sz="3200" b="1" u="sng" dirty="0"/>
          </a:p>
          <a:p>
            <a:r>
              <a:rPr lang="en-US" sz="3200" b="1" u="sng" dirty="0"/>
              <a:t>Major Project Phase-1 Presentation</a:t>
            </a:r>
          </a:p>
        </p:txBody>
      </p:sp>
      <p:sp>
        <p:nvSpPr>
          <p:cNvPr id="4" name="Rectangle 1"/>
          <p:cNvSpPr>
            <a:spLocks noGrp="1" noChangeArrowheads="1"/>
          </p:cNvSpPr>
          <p:nvPr>
            <p:ph type="ctrTitle"/>
          </p:nvPr>
        </p:nvSpPr>
        <p:spPr bwMode="auto">
          <a:xfrm>
            <a:off x="171157" y="243560"/>
            <a:ext cx="11805690" cy="1631216"/>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pPr>
            <a:r>
              <a:rPr lang="en-US" altLang="en-US" sz="2400" b="1" dirty="0">
                <a:solidFill>
                  <a:schemeClr val="tx1"/>
                </a:solidFill>
                <a:ea typeface="Times New Roman" panose="02020603050405020304" pitchFamily="18" charset="0"/>
              </a:rPr>
              <a:t>DAYANANDA SAGAR COLLEGE OF ENGINEERING</a:t>
            </a:r>
            <a:br>
              <a:rPr lang="en-US" altLang="en-US" sz="1600" b="1" dirty="0">
                <a:solidFill>
                  <a:schemeClr val="tx1"/>
                </a:solidFill>
                <a:ea typeface="Times New Roman" panose="02020603050405020304" pitchFamily="18" charset="0"/>
              </a:rPr>
            </a:br>
            <a:r>
              <a:rPr lang="en-US" altLang="en-US" sz="1600" b="1" dirty="0" err="1">
                <a:solidFill>
                  <a:schemeClr val="tx1"/>
                </a:solidFill>
                <a:ea typeface="Times New Roman" panose="02020603050405020304" pitchFamily="18" charset="0"/>
              </a:rPr>
              <a:t>Shavige</a:t>
            </a:r>
            <a:r>
              <a:rPr lang="en-US" altLang="en-US" sz="1600" b="1" dirty="0">
                <a:solidFill>
                  <a:schemeClr val="tx1"/>
                </a:solidFill>
                <a:ea typeface="Times New Roman" panose="02020603050405020304" pitchFamily="18" charset="0"/>
              </a:rPr>
              <a:t> </a:t>
            </a:r>
            <a:r>
              <a:rPr lang="en-US" altLang="en-US" sz="1600" b="1" dirty="0" err="1">
                <a:solidFill>
                  <a:schemeClr val="tx1"/>
                </a:solidFill>
                <a:ea typeface="Times New Roman" panose="02020603050405020304" pitchFamily="18" charset="0"/>
              </a:rPr>
              <a:t>Malleshwara</a:t>
            </a:r>
            <a:r>
              <a:rPr lang="en-US" altLang="en-US" sz="1600" b="1" dirty="0">
                <a:solidFill>
                  <a:schemeClr val="tx1"/>
                </a:solidFill>
                <a:ea typeface="Times New Roman" panose="02020603050405020304" pitchFamily="18" charset="0"/>
              </a:rPr>
              <a:t> Hills, Kumaraswamy Layout, Bangalore-560078</a:t>
            </a:r>
            <a:br>
              <a:rPr lang="en-US" altLang="en-US" sz="1600" b="1" dirty="0">
                <a:solidFill>
                  <a:schemeClr val="tx1"/>
                </a:solidFill>
                <a:ea typeface="Times New Roman" panose="02020603050405020304" pitchFamily="18" charset="0"/>
              </a:rPr>
            </a:br>
            <a:r>
              <a:rPr lang="en-US" altLang="en-US" sz="1600" b="1" dirty="0">
                <a:solidFill>
                  <a:schemeClr val="tx1"/>
                </a:solidFill>
                <a:ea typeface="Times New Roman" panose="02020603050405020304" pitchFamily="18" charset="0"/>
              </a:rPr>
              <a:t>(An Autonomous Institute affiliated to VTU, Approved by AICTE &amp;ISO 9001: 2008 Certified)</a:t>
            </a:r>
            <a:br>
              <a:rPr lang="en-US" altLang="en-US" sz="1600" b="1" dirty="0">
                <a:solidFill>
                  <a:schemeClr val="tx1"/>
                </a:solidFill>
                <a:ea typeface="Times New Roman" panose="02020603050405020304" pitchFamily="18" charset="0"/>
              </a:rPr>
            </a:br>
            <a:r>
              <a:rPr lang="en-US" altLang="en-US" sz="1600" b="1" dirty="0">
                <a:solidFill>
                  <a:schemeClr val="tx1"/>
                </a:solidFill>
                <a:ea typeface="Times New Roman" panose="02020603050405020304" pitchFamily="18" charset="0"/>
              </a:rPr>
              <a:t>Accredited by National Assessment &amp; Accreditation Council (NAAC) with ‘A’ Grade</a:t>
            </a:r>
            <a:br>
              <a:rPr lang="en-US" altLang="en-US" sz="1600" b="1" dirty="0">
                <a:solidFill>
                  <a:schemeClr val="tx1"/>
                </a:solidFill>
                <a:ea typeface="Times New Roman" panose="02020603050405020304" pitchFamily="18" charset="0"/>
              </a:rPr>
            </a:br>
            <a:r>
              <a:rPr lang="en-US" altLang="en-US" sz="2800" b="1" dirty="0">
                <a:solidFill>
                  <a:schemeClr val="tx1"/>
                </a:solidFill>
                <a:ea typeface="Times New Roman" panose="02020603050405020304" pitchFamily="18" charset="0"/>
              </a:rPr>
              <a:t>Department of Mechanical Engineering</a:t>
            </a:r>
            <a:r>
              <a:rPr kumimoji="0" lang="en-US" altLang="en-US" sz="1600" b="0" i="0" u="none" strike="noStrike" cap="none" normalizeH="0" baseline="0" dirty="0">
                <a:ln>
                  <a:noFill/>
                </a:ln>
                <a:solidFill>
                  <a:schemeClr val="tx1"/>
                </a:solidFill>
                <a:effectLst/>
                <a:latin typeface="+mn-lt"/>
                <a:ea typeface="Times New Roman" panose="02020603050405020304" pitchFamily="18" charset="0"/>
              </a:rPr>
              <a:t>                                                             </a:t>
            </a:r>
            <a:endParaRPr kumimoji="0" lang="en-US" altLang="en-US" sz="1400" b="0" i="0" u="none" strike="noStrike" cap="none" normalizeH="0" baseline="0" dirty="0">
              <a:ln>
                <a:noFill/>
              </a:ln>
              <a:solidFill>
                <a:schemeClr val="tx1"/>
              </a:solidFill>
              <a:effectLst/>
              <a:latin typeface="+mn-lt"/>
            </a:endParaRPr>
          </a:p>
        </p:txBody>
      </p:sp>
      <p:sp>
        <p:nvSpPr>
          <p:cNvPr id="6" name="TextBox 5"/>
          <p:cNvSpPr txBox="1"/>
          <p:nvPr/>
        </p:nvSpPr>
        <p:spPr>
          <a:xfrm>
            <a:off x="171157" y="3107610"/>
            <a:ext cx="1180569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t>Title: Design and development of Hybrid Two-wheeler  </a:t>
            </a:r>
          </a:p>
        </p:txBody>
      </p:sp>
      <p:pic>
        <p:nvPicPr>
          <p:cNvPr id="1026" name="Picture 2" descr="Image result for dsce logo png">
            <a:extLst>
              <a:ext uri="{FF2B5EF4-FFF2-40B4-BE49-F238E27FC236}">
                <a16:creationId xmlns:a16="http://schemas.microsoft.com/office/drawing/2014/main" id="{E3862D6C-906C-4696-AFED-66CF0717C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49" y="310925"/>
            <a:ext cx="1250949" cy="125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4">
            <a:extLst>
              <a:ext uri="{FF2B5EF4-FFF2-40B4-BE49-F238E27FC236}">
                <a16:creationId xmlns:a16="http://schemas.microsoft.com/office/drawing/2014/main" id="{F51B3B7D-1E53-45B2-875A-BC8A7B562DFD}"/>
              </a:ext>
            </a:extLst>
          </p:cNvPr>
          <p:cNvGraphicFramePr>
            <a:graphicFrameLocks noGrp="1"/>
          </p:cNvGraphicFramePr>
          <p:nvPr/>
        </p:nvGraphicFramePr>
        <p:xfrm>
          <a:off x="171157" y="4049240"/>
          <a:ext cx="11805690" cy="935136"/>
        </p:xfrm>
        <a:graphic>
          <a:graphicData uri="http://schemas.openxmlformats.org/drawingml/2006/table">
            <a:tbl>
              <a:tblPr firstRow="1" bandRow="1">
                <a:tableStyleId>{5940675A-B579-460E-94D1-54222C63F5DA}</a:tableStyleId>
              </a:tblPr>
              <a:tblGrid>
                <a:gridCol w="2361138">
                  <a:extLst>
                    <a:ext uri="{9D8B030D-6E8A-4147-A177-3AD203B41FA5}">
                      <a16:colId xmlns:a16="http://schemas.microsoft.com/office/drawing/2014/main" val="3644077821"/>
                    </a:ext>
                  </a:extLst>
                </a:gridCol>
                <a:gridCol w="9444552">
                  <a:extLst>
                    <a:ext uri="{9D8B030D-6E8A-4147-A177-3AD203B41FA5}">
                      <a16:colId xmlns:a16="http://schemas.microsoft.com/office/drawing/2014/main" val="520701556"/>
                    </a:ext>
                  </a:extLst>
                </a:gridCol>
              </a:tblGrid>
              <a:tr h="467568">
                <a:tc>
                  <a:txBody>
                    <a:bodyPr/>
                    <a:lstStyle/>
                    <a:p>
                      <a:r>
                        <a:rPr lang="en-US" dirty="0"/>
                        <a:t>Guide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Dr. P Sudhakar</a:t>
                      </a:r>
                      <a:endParaRPr lang="en-US" dirty="0"/>
                    </a:p>
                  </a:txBody>
                  <a:tcPr/>
                </a:tc>
                <a:extLst>
                  <a:ext uri="{0D108BD9-81ED-4DB2-BD59-A6C34878D82A}">
                    <a16:rowId xmlns:a16="http://schemas.microsoft.com/office/drawing/2014/main" val="3131725323"/>
                  </a:ext>
                </a:extLst>
              </a:tr>
              <a:tr h="467568">
                <a:tc>
                  <a:txBody>
                    <a:bodyPr/>
                    <a:lstStyle/>
                    <a:p>
                      <a:r>
                        <a:rPr lang="en-US" dirty="0"/>
                        <a:t>Designation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Asst. Professor</a:t>
                      </a:r>
                      <a:endParaRPr lang="en-US" dirty="0"/>
                    </a:p>
                  </a:txBody>
                  <a:tcPr/>
                </a:tc>
                <a:extLst>
                  <a:ext uri="{0D108BD9-81ED-4DB2-BD59-A6C34878D82A}">
                    <a16:rowId xmlns:a16="http://schemas.microsoft.com/office/drawing/2014/main" val="1076997139"/>
                  </a:ext>
                </a:extLst>
              </a:tr>
            </a:tbl>
          </a:graphicData>
        </a:graphic>
      </p:graphicFrame>
      <p:graphicFrame>
        <p:nvGraphicFramePr>
          <p:cNvPr id="7" name="Table 6">
            <a:extLst>
              <a:ext uri="{FF2B5EF4-FFF2-40B4-BE49-F238E27FC236}">
                <a16:creationId xmlns:a16="http://schemas.microsoft.com/office/drawing/2014/main" id="{B455C66E-9973-41B9-B20F-4B60C9CBCEF5}"/>
              </a:ext>
            </a:extLst>
          </p:cNvPr>
          <p:cNvGraphicFramePr>
            <a:graphicFrameLocks noGrp="1"/>
          </p:cNvGraphicFramePr>
          <p:nvPr/>
        </p:nvGraphicFramePr>
        <p:xfrm>
          <a:off x="171157" y="5034259"/>
          <a:ext cx="11805690" cy="1512816"/>
        </p:xfrm>
        <a:graphic>
          <a:graphicData uri="http://schemas.openxmlformats.org/drawingml/2006/table">
            <a:tbl>
              <a:tblPr firstRow="1" bandRow="1">
                <a:tableStyleId>{5940675A-B579-460E-94D1-54222C63F5DA}</a:tableStyleId>
              </a:tblPr>
              <a:tblGrid>
                <a:gridCol w="2361138">
                  <a:extLst>
                    <a:ext uri="{9D8B030D-6E8A-4147-A177-3AD203B41FA5}">
                      <a16:colId xmlns:a16="http://schemas.microsoft.com/office/drawing/2014/main" val="1065001838"/>
                    </a:ext>
                  </a:extLst>
                </a:gridCol>
                <a:gridCol w="2361138">
                  <a:extLst>
                    <a:ext uri="{9D8B030D-6E8A-4147-A177-3AD203B41FA5}">
                      <a16:colId xmlns:a16="http://schemas.microsoft.com/office/drawing/2014/main" val="1447503672"/>
                    </a:ext>
                  </a:extLst>
                </a:gridCol>
                <a:gridCol w="2361138">
                  <a:extLst>
                    <a:ext uri="{9D8B030D-6E8A-4147-A177-3AD203B41FA5}">
                      <a16:colId xmlns:a16="http://schemas.microsoft.com/office/drawing/2014/main" val="4280582233"/>
                    </a:ext>
                  </a:extLst>
                </a:gridCol>
                <a:gridCol w="2361138">
                  <a:extLst>
                    <a:ext uri="{9D8B030D-6E8A-4147-A177-3AD203B41FA5}">
                      <a16:colId xmlns:a16="http://schemas.microsoft.com/office/drawing/2014/main" val="2090501975"/>
                    </a:ext>
                  </a:extLst>
                </a:gridCol>
                <a:gridCol w="2361138">
                  <a:extLst>
                    <a:ext uri="{9D8B030D-6E8A-4147-A177-3AD203B41FA5}">
                      <a16:colId xmlns:a16="http://schemas.microsoft.com/office/drawing/2014/main" val="1859574839"/>
                    </a:ext>
                  </a:extLst>
                </a:gridCol>
              </a:tblGrid>
              <a:tr h="7564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Student Name</a:t>
                      </a:r>
                    </a:p>
                  </a:txBody>
                  <a:tcPr/>
                </a:tc>
                <a:tc>
                  <a:txBody>
                    <a:bodyPr/>
                    <a:lstStyle/>
                    <a:p>
                      <a:r>
                        <a:rPr lang="en-US" dirty="0"/>
                        <a:t>1. </a:t>
                      </a:r>
                      <a:r>
                        <a:rPr lang="en-US" sz="1800" b="1" kern="1200" dirty="0">
                          <a:solidFill>
                            <a:schemeClr val="tx1"/>
                          </a:solidFill>
                          <a:effectLst/>
                          <a:latin typeface="+mn-lt"/>
                          <a:ea typeface="+mn-ea"/>
                          <a:cs typeface="+mn-cs"/>
                        </a:rPr>
                        <a:t>Mohammed    Saqhib</a:t>
                      </a:r>
                      <a:endParaRPr lang="en-US" dirty="0"/>
                    </a:p>
                  </a:txBody>
                  <a:tcPr/>
                </a:tc>
                <a:tc>
                  <a:txBody>
                    <a:bodyPr/>
                    <a:lstStyle/>
                    <a:p>
                      <a:r>
                        <a:rPr lang="en-US" dirty="0"/>
                        <a:t>2. </a:t>
                      </a:r>
                      <a:r>
                        <a:rPr lang="en-US" sz="1800" b="1" kern="1200" dirty="0">
                          <a:solidFill>
                            <a:schemeClr val="tx1"/>
                          </a:solidFill>
                          <a:effectLst/>
                          <a:latin typeface="+mn-lt"/>
                          <a:ea typeface="+mn-ea"/>
                          <a:cs typeface="+mn-cs"/>
                        </a:rPr>
                        <a:t>Milan Sonnad</a:t>
                      </a:r>
                      <a:endParaRPr lang="en-US" dirty="0"/>
                    </a:p>
                  </a:txBody>
                  <a:tcPr/>
                </a:tc>
                <a:tc>
                  <a:txBody>
                    <a:bodyPr/>
                    <a:lstStyle/>
                    <a:p>
                      <a:r>
                        <a:rPr lang="en-US" dirty="0"/>
                        <a:t>3. </a:t>
                      </a:r>
                      <a:r>
                        <a:rPr lang="en-US" sz="1800" b="1" kern="1200" dirty="0">
                          <a:solidFill>
                            <a:schemeClr val="tx1"/>
                          </a:solidFill>
                          <a:effectLst/>
                          <a:latin typeface="+mn-lt"/>
                          <a:ea typeface="+mn-ea"/>
                          <a:cs typeface="+mn-cs"/>
                        </a:rPr>
                        <a:t>Mohammed Hussain Khan</a:t>
                      </a:r>
                      <a:endParaRPr lang="en-US" dirty="0"/>
                    </a:p>
                  </a:txBody>
                  <a:tcPr/>
                </a:tc>
                <a:tc>
                  <a:txBody>
                    <a:bodyPr/>
                    <a:lstStyle/>
                    <a:p>
                      <a:r>
                        <a:rPr lang="en-US" dirty="0"/>
                        <a:t>4. </a:t>
                      </a:r>
                      <a:r>
                        <a:rPr lang="en-US" sz="1800" b="1" kern="1200" dirty="0">
                          <a:solidFill>
                            <a:schemeClr val="tx1"/>
                          </a:solidFill>
                          <a:effectLst/>
                          <a:latin typeface="+mn-lt"/>
                          <a:ea typeface="+mn-ea"/>
                          <a:cs typeface="+mn-cs"/>
                        </a:rPr>
                        <a:t>Himanshu Jha</a:t>
                      </a:r>
                      <a:endParaRPr lang="en-US" dirty="0"/>
                    </a:p>
                  </a:txBody>
                  <a:tcPr/>
                </a:tc>
                <a:extLst>
                  <a:ext uri="{0D108BD9-81ED-4DB2-BD59-A6C34878D82A}">
                    <a16:rowId xmlns:a16="http://schemas.microsoft.com/office/drawing/2014/main" val="914668678"/>
                  </a:ext>
                </a:extLst>
              </a:tr>
              <a:tr h="756408">
                <a:tc>
                  <a:txBody>
                    <a:bodyPr/>
                    <a:lstStyle/>
                    <a:p>
                      <a:r>
                        <a:rPr lang="en-US" dirty="0"/>
                        <a:t>USN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1DS21ME437</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1DS21ME435</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1DS21ME436</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1DS20ME032</a:t>
                      </a:r>
                      <a:endParaRPr lang="en-US" dirty="0"/>
                    </a:p>
                    <a:p>
                      <a:endParaRPr lang="en-US" dirty="0"/>
                    </a:p>
                  </a:txBody>
                  <a:tcPr/>
                </a:tc>
                <a:extLst>
                  <a:ext uri="{0D108BD9-81ED-4DB2-BD59-A6C34878D82A}">
                    <a16:rowId xmlns:a16="http://schemas.microsoft.com/office/drawing/2014/main" val="4162616864"/>
                  </a:ext>
                </a:extLst>
              </a:tr>
            </a:tbl>
          </a:graphicData>
        </a:graphic>
      </p:graphicFrame>
      <p:graphicFrame>
        <p:nvGraphicFramePr>
          <p:cNvPr id="8" name="Table 7">
            <a:extLst>
              <a:ext uri="{FF2B5EF4-FFF2-40B4-BE49-F238E27FC236}">
                <a16:creationId xmlns:a16="http://schemas.microsoft.com/office/drawing/2014/main" id="{CB927293-C670-4D19-9C46-D52A3332BCE7}"/>
              </a:ext>
            </a:extLst>
          </p:cNvPr>
          <p:cNvGraphicFramePr>
            <a:graphicFrameLocks noGrp="1"/>
          </p:cNvGraphicFramePr>
          <p:nvPr>
            <p:extLst>
              <p:ext uri="{D42A27DB-BD31-4B8C-83A1-F6EECF244321}">
                <p14:modId xmlns:p14="http://schemas.microsoft.com/office/powerpoint/2010/main" val="2152984741"/>
              </p:ext>
            </p:extLst>
          </p:nvPr>
        </p:nvGraphicFramePr>
        <p:xfrm>
          <a:off x="10874188" y="281660"/>
          <a:ext cx="1102659" cy="1631216"/>
        </p:xfrm>
        <a:graphic>
          <a:graphicData uri="http://schemas.openxmlformats.org/drawingml/2006/table">
            <a:tbl>
              <a:tblPr/>
              <a:tblGrid>
                <a:gridCol w="1102659">
                  <a:extLst>
                    <a:ext uri="{9D8B030D-6E8A-4147-A177-3AD203B41FA5}">
                      <a16:colId xmlns:a16="http://schemas.microsoft.com/office/drawing/2014/main" val="768083958"/>
                    </a:ext>
                  </a:extLst>
                </a:gridCol>
              </a:tblGrid>
              <a:tr h="1631216">
                <a:tc>
                  <a:txBody>
                    <a:bodyPr/>
                    <a:lstStyle/>
                    <a:p>
                      <a:pPr algn="ctr"/>
                      <a:r>
                        <a:rPr lang="en-US" dirty="0"/>
                        <a:t> </a:t>
                      </a:r>
                      <a:r>
                        <a:rPr lang="en-US" sz="2000" b="1" dirty="0"/>
                        <a:t>Batch </a:t>
                      </a:r>
                    </a:p>
                    <a:p>
                      <a:pPr algn="ctr"/>
                      <a:r>
                        <a:rPr lang="en-US" sz="2000" b="1" dirty="0"/>
                        <a:t>Number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22</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0227761"/>
                  </a:ext>
                </a:extLst>
              </a:tr>
            </a:tbl>
          </a:graphicData>
        </a:graphic>
      </p:graphicFrame>
    </p:spTree>
    <p:extLst>
      <p:ext uri="{BB962C8B-B14F-4D97-AF65-F5344CB8AC3E}">
        <p14:creationId xmlns:p14="http://schemas.microsoft.com/office/powerpoint/2010/main" val="2494727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0DB8-1D49-7A81-FE1E-B577582B7002}"/>
              </a:ext>
            </a:extLst>
          </p:cNvPr>
          <p:cNvSpPr>
            <a:spLocks noGrp="1"/>
          </p:cNvSpPr>
          <p:nvPr>
            <p:ph type="title"/>
          </p:nvPr>
        </p:nvSpPr>
        <p:spPr>
          <a:xfrm>
            <a:off x="85725" y="0"/>
            <a:ext cx="11520000" cy="1080000"/>
          </a:xfrm>
        </p:spPr>
        <p:txBody>
          <a:bodyPr/>
          <a:lstStyle/>
          <a:p>
            <a:r>
              <a:rPr lang="en-US" b="1" dirty="0">
                <a:latin typeface="Times New Roman" panose="02020603050405020304" pitchFamily="18" charset="0"/>
                <a:cs typeface="Times New Roman" panose="02020603050405020304" pitchFamily="18" charset="0"/>
              </a:rPr>
              <a:t>References</a:t>
            </a:r>
            <a:endParaRPr lang="en-US" dirty="0"/>
          </a:p>
        </p:txBody>
      </p:sp>
      <p:sp>
        <p:nvSpPr>
          <p:cNvPr id="3" name="Content Placeholder 2">
            <a:extLst>
              <a:ext uri="{FF2B5EF4-FFF2-40B4-BE49-F238E27FC236}">
                <a16:creationId xmlns:a16="http://schemas.microsoft.com/office/drawing/2014/main" id="{73567B80-588A-B234-E572-BE08204BD6C2}"/>
              </a:ext>
            </a:extLst>
          </p:cNvPr>
          <p:cNvSpPr>
            <a:spLocks noGrp="1"/>
          </p:cNvSpPr>
          <p:nvPr>
            <p:ph idx="1"/>
          </p:nvPr>
        </p:nvSpPr>
        <p:spPr>
          <a:xfrm>
            <a:off x="552450" y="1168400"/>
            <a:ext cx="11163300" cy="5346700"/>
          </a:xfrm>
        </p:spPr>
        <p:txBody>
          <a:bodyPr>
            <a:noAutofit/>
          </a:bodyPr>
          <a:lstStyle/>
          <a:p>
            <a:r>
              <a:rPr lang="en-US" sz="2000" dirty="0">
                <a:solidFill>
                  <a:srgbClr val="0070C0"/>
                </a:solidFill>
                <a:latin typeface="Times New Roman" panose="02020603050405020304" pitchFamily="18" charset="0"/>
                <a:cs typeface="Times New Roman" panose="02020603050405020304" pitchFamily="18" charset="0"/>
              </a:rPr>
              <a:t>https://www.google.com/search?sca_esv=569467049&amp;rlz=1C1YTUH_enIN1027IN1027&amp;hl=en&amp;sxsrf=AM9HkKn0tgk2_KN8DwZKHmTjldLyaKvHeg:1695996892708&amp;q=electric+motorcycle+belt+drive&amp;tbm=isch&amp;source=lnms&amp;sa=X&amp;ved=2ahUKEwj8xtHigNCBAxUIz2EKHeamDhoQ0pQJegQIDBAB&amp;biw=1536&amp;bih=747&amp;dpr=1.25#imgrc=BNRoxBrmKlVdoM</a:t>
            </a:r>
          </a:p>
          <a:p>
            <a:r>
              <a:rPr lang="en-US" sz="2000"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https://robokits.co.in/e-bike/motor-with-driver</a:t>
            </a:r>
            <a:endParaRPr lang="en-US" sz="2000" dirty="0">
              <a:solidFill>
                <a:srgbClr val="0070C0"/>
              </a:solidFill>
              <a:latin typeface="Times New Roman" panose="02020603050405020304" pitchFamily="18" charset="0"/>
              <a:cs typeface="Times New Roman" panose="02020603050405020304" pitchFamily="18" charset="0"/>
            </a:endParaRPr>
          </a:p>
          <a:p>
            <a:r>
              <a:rPr lang="en-US" sz="20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https://www.indiamart.com/proddetail/48v-electric-bike-battery-19833332930.html</a:t>
            </a:r>
            <a:endParaRPr lang="en-US" sz="2000" dirty="0">
              <a:solidFill>
                <a:srgbClr val="0070C0"/>
              </a:solidFill>
              <a:latin typeface="Times New Roman" panose="02020603050405020304" pitchFamily="18" charset="0"/>
              <a:cs typeface="Times New Roman" panose="02020603050405020304" pitchFamily="18" charset="0"/>
            </a:endParaRPr>
          </a:p>
          <a:p>
            <a:r>
              <a:rPr lang="en-US" sz="2000" dirty="0">
                <a:solidFill>
                  <a:srgbClr val="0070C0"/>
                </a:solidFill>
                <a:latin typeface="Times New Roman" panose="02020603050405020304" pitchFamily="18" charset="0"/>
                <a:cs typeface="Times New Roman" panose="02020603050405020304" pitchFamily="18" charset="0"/>
              </a:rPr>
              <a:t>https://www.google.com/search?sca_esv=569467049&amp;rlz=1C1YTUH_enIN1027IN1027&amp;hl=en&amp;sxsrf=AM9HkKn0tgk2_KN8DwZKHmTjldLyaKvHeg:1695996892708&amp;q=electric+motorcycle+belt+drive&amp;tbm=isch&amp;source=lnms&amp;sa=X&amp;ved=2ahUKEwj8xtHigNCBAxUIz2EKHeamDhoQ0pQJegQIDBAB&amp;biw=1536&amp;bih=747&amp;dpr=1.25#imgrc=BNRoxBrmKlVdoM</a:t>
            </a:r>
          </a:p>
        </p:txBody>
      </p:sp>
    </p:spTree>
    <p:extLst>
      <p:ext uri="{BB962C8B-B14F-4D97-AF65-F5344CB8AC3E}">
        <p14:creationId xmlns:p14="http://schemas.microsoft.com/office/powerpoint/2010/main" val="226019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CD92A-6851-350A-C6D5-E223A2972E91}"/>
              </a:ext>
            </a:extLst>
          </p:cNvPr>
          <p:cNvSpPr>
            <a:spLocks noGrp="1"/>
          </p:cNvSpPr>
          <p:nvPr>
            <p:ph type="title"/>
          </p:nvPr>
        </p:nvSpPr>
        <p:spPr>
          <a:xfrm>
            <a:off x="838200" y="365125"/>
            <a:ext cx="10515600" cy="1325563"/>
          </a:xfrm>
        </p:spPr>
        <p:txBody>
          <a:bodyPr>
            <a:normAutofit/>
          </a:bodyPr>
          <a:lstStyle/>
          <a:p>
            <a:r>
              <a:rPr lang="en-US" sz="5400" b="1">
                <a:latin typeface="Times New Roman" panose="02020603050405020304" pitchFamily="18" charset="0"/>
                <a:cs typeface="Times New Roman" panose="02020603050405020304" pitchFamily="18" charset="0"/>
              </a:rPr>
              <a:t>Abstract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50403C-A1E4-DB1B-A344-B7F90F206C00}"/>
              </a:ext>
            </a:extLst>
          </p:cNvPr>
          <p:cNvSpPr>
            <a:spLocks noGrp="1"/>
          </p:cNvSpPr>
          <p:nvPr>
            <p:ph idx="1"/>
          </p:nvPr>
        </p:nvSpPr>
        <p:spPr>
          <a:xfrm>
            <a:off x="838200" y="1929384"/>
            <a:ext cx="10515600" cy="4251960"/>
          </a:xfrm>
        </p:spPr>
        <p:txBody>
          <a:bodyPr>
            <a:normAutofit/>
          </a:bodyPr>
          <a:lstStyle/>
          <a:p>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The transition towards more sustainable and eco-friendly transportation solutions has become an urgent global imperative. In this context, the conversion of conventional internal combustion engine (ICE) vehicles into Hybrid Electric Vehicles (HEVs) stands as a crucial step towards reducing greenhouse gas emissions, enhancing fuel efficiency, and mitigating environmental impacts. This abstract provides a concise overview of HEV conversion, highlighting its key principles, benefits, and challenges.</a:t>
            </a:r>
          </a:p>
          <a:p>
            <a:r>
              <a:rPr lang="en-US" sz="2200" b="0" i="0">
                <a:effectLst/>
                <a:latin typeface="Times New Roman" panose="02020603050405020304" pitchFamily="18" charset="0"/>
                <a:cs typeface="Times New Roman" panose="02020603050405020304" pitchFamily="18" charset="0"/>
              </a:rPr>
              <a:t>The increasing urbanization and environmental concerns have propelled the need for sustainable transportation alternatives. Hybrid two-wheelers have emerged as a promising solution to address these challenges by combining the advantages of both internal combustion engines (ICE) and electric powertrains. This abstract provides an overview of the concept, benefits, and potential impact of hybrid two-wheelers on urban mobility.</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982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35D03-8748-653F-95F5-FE89FB63C61B}"/>
              </a:ext>
            </a:extLst>
          </p:cNvPr>
          <p:cNvSpPr>
            <a:spLocks noGrp="1"/>
          </p:cNvSpPr>
          <p:nvPr>
            <p:ph type="title"/>
          </p:nvPr>
        </p:nvSpPr>
        <p:spPr>
          <a:xfrm>
            <a:off x="838200" y="365125"/>
            <a:ext cx="10515600" cy="1325563"/>
          </a:xfrm>
        </p:spPr>
        <p:txBody>
          <a:bodyPr>
            <a:normAutofit/>
          </a:bodyPr>
          <a:lstStyle/>
          <a:p>
            <a:r>
              <a:rPr lang="en-IN" sz="5400" b="1">
                <a:latin typeface="Times New Roman" panose="02020603050405020304" pitchFamily="18" charset="0"/>
                <a:cs typeface="Times New Roman" panose="02020603050405020304" pitchFamily="18" charset="0"/>
              </a:rPr>
              <a:t>Introduction</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687E35-FB80-0827-F819-FADE5F882C7C}"/>
              </a:ext>
            </a:extLst>
          </p:cNvPr>
          <p:cNvSpPr>
            <a:spLocks noGrp="1"/>
          </p:cNvSpPr>
          <p:nvPr>
            <p:ph idx="1"/>
          </p:nvPr>
        </p:nvSpPr>
        <p:spPr>
          <a:xfrm>
            <a:off x="669035" y="1929384"/>
            <a:ext cx="10853927" cy="4251960"/>
          </a:xfrm>
        </p:spPr>
        <p:txBody>
          <a:bodyPr>
            <a:normAutofit/>
          </a:bodyPr>
          <a:lstStyle/>
          <a:p>
            <a:pPr marL="0" indent="0" algn="just">
              <a:buNone/>
            </a:pPr>
            <a:r>
              <a:rPr lang="en-US" sz="2000" b="1" i="0" dirty="0">
                <a:effectLst/>
                <a:latin typeface="Times New Roman" panose="02020603050405020304" pitchFamily="18" charset="0"/>
                <a:cs typeface="Times New Roman" panose="02020603050405020304" pitchFamily="18" charset="0"/>
              </a:rPr>
              <a:t>Hybrid two-wheelers are vehicles that combine two distinct propulsion systems: </a:t>
            </a:r>
            <a:r>
              <a:rPr lang="en-US" sz="2000" b="0" i="0" dirty="0">
                <a:effectLst/>
                <a:latin typeface="Times New Roman" panose="02020603050405020304" pitchFamily="18" charset="0"/>
                <a:cs typeface="Times New Roman" panose="02020603050405020304" pitchFamily="18" charset="0"/>
              </a:rPr>
              <a:t>an internal combustion engine and an electric motor powered by a rechargeable battery pack. This integration allows riders to switch between these two power sources, optimizing efficiency and performance according to their specific needs and conditions. Hybrid two-wheelers may vary in design, but the core principle remains the same controlling the strengths of both combustion and electric technologies.</a:t>
            </a:r>
          </a:p>
          <a:p>
            <a:pPr marL="0" indent="0" algn="just">
              <a:buNone/>
            </a:pPr>
            <a:r>
              <a:rPr lang="en-US" sz="2000" dirty="0">
                <a:latin typeface="Times New Roman" panose="02020603050405020304" pitchFamily="18" charset="0"/>
                <a:cs typeface="Times New Roman" panose="02020603050405020304" pitchFamily="18" charset="0"/>
              </a:rPr>
              <a:t>Parallel hybrid: </a:t>
            </a:r>
            <a:r>
              <a:rPr lang="en-US" sz="2000" b="0" i="0" dirty="0">
                <a:effectLst/>
                <a:latin typeface="Times New Roman" panose="02020603050405020304" pitchFamily="18" charset="0"/>
                <a:cs typeface="Times New Roman" panose="02020603050405020304" pitchFamily="18" charset="0"/>
              </a:rPr>
              <a:t>In a parallel hybrid vehicle, an electric motor and an internal combustion engine are coupled such that they can power the vehicle either individually or together. Most commonly the internal combustion engine, the electric motor and gearbox are coupled by automatically controlled clutches. For electric driving, the clutch between the internal combustion engine is open while the clutch to the gearbox is engaged. While in combustion mode the engine and motor run at the same speed.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27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11531F-5561-2913-BC60-3C69283FA481}"/>
              </a:ext>
            </a:extLst>
          </p:cNvPr>
          <p:cNvSpPr>
            <a:spLocks noGrp="1"/>
          </p:cNvSpPr>
          <p:nvPr>
            <p:ph type="title"/>
          </p:nvPr>
        </p:nvSpPr>
        <p:spPr>
          <a:xfrm>
            <a:off x="838200" y="365125"/>
            <a:ext cx="10515600" cy="1325563"/>
          </a:xfrm>
        </p:spPr>
        <p:txBody>
          <a:bodyPr>
            <a:normAutofit/>
          </a:bodyPr>
          <a:lstStyle/>
          <a:p>
            <a:r>
              <a:rPr lang="en-US" sz="5400" b="1">
                <a:latin typeface="Times New Roman" panose="02020603050405020304" pitchFamily="18" charset="0"/>
                <a:cs typeface="Times New Roman" panose="02020603050405020304" pitchFamily="18" charset="0"/>
              </a:rPr>
              <a:t>Literature survey</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12D47006-2A25-EB5D-1B70-867A1B38C17D}"/>
              </a:ext>
            </a:extLst>
          </p:cNvPr>
          <p:cNvSpPr txBox="1">
            <a:spLocks/>
          </p:cNvSpPr>
          <p:nvPr/>
        </p:nvSpPr>
        <p:spPr>
          <a:xfrm>
            <a:off x="581025" y="1805558"/>
            <a:ext cx="10941939" cy="50048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mj-lt"/>
              <a:buAutoNum type="arabicPeriod"/>
            </a:pPr>
            <a:r>
              <a:rPr lang="en-US" sz="1800" b="1" i="0" u="none" strike="noStrike" baseline="0" dirty="0">
                <a:latin typeface="Times New Roman" panose="02020603050405020304" pitchFamily="18" charset="0"/>
                <a:cs typeface="Times New Roman" panose="02020603050405020304" pitchFamily="18" charset="0"/>
              </a:rPr>
              <a:t>Study on the implementation of Hybrid Two wheelers in the Indian </a:t>
            </a:r>
            <a:r>
              <a:rPr lang="en-IN" sz="1800" b="1" i="0" u="none" strike="noStrike" baseline="0" dirty="0">
                <a:latin typeface="Times New Roman" panose="02020603050405020304" pitchFamily="18" charset="0"/>
                <a:cs typeface="Times New Roman" panose="02020603050405020304" pitchFamily="18" charset="0"/>
              </a:rPr>
              <a:t>Market </a:t>
            </a:r>
            <a:r>
              <a:rPr lang="en-IN" sz="1800" i="0" u="none" strike="noStrike" baseline="0" dirty="0">
                <a:latin typeface="Times New Roman" panose="02020603050405020304" pitchFamily="18" charset="0"/>
                <a:cs typeface="Times New Roman" panose="02020603050405020304" pitchFamily="18" charset="0"/>
              </a:rPr>
              <a:t>by</a:t>
            </a:r>
            <a:r>
              <a:rPr lang="en-IN" sz="1800" b="1" i="0" u="none" strike="noStrike" baseline="0" dirty="0">
                <a:latin typeface="Times New Roman" panose="02020603050405020304" pitchFamily="18" charset="0"/>
                <a:cs typeface="Times New Roman" panose="02020603050405020304" pitchFamily="18" charset="0"/>
              </a:rPr>
              <a:t> </a:t>
            </a:r>
            <a:r>
              <a:rPr lang="en-IN" sz="1800" b="1" i="0" u="none" strike="noStrike" baseline="0" dirty="0" err="1">
                <a:latin typeface="Times New Roman" panose="02020603050405020304" pitchFamily="18" charset="0"/>
                <a:cs typeface="Times New Roman" panose="02020603050405020304" pitchFamily="18" charset="0"/>
              </a:rPr>
              <a:t>Telidevara</a:t>
            </a:r>
            <a:r>
              <a:rPr lang="en-IN" sz="1800" b="1" i="0" u="none" strike="noStrike" baseline="0" dirty="0">
                <a:latin typeface="Times New Roman" panose="02020603050405020304" pitchFamily="18" charset="0"/>
                <a:cs typeface="Times New Roman" panose="02020603050405020304" pitchFamily="18" charset="0"/>
              </a:rPr>
              <a:t> Venkat Sai Dhruv, Kardile Ajay Sadashiv</a:t>
            </a:r>
            <a:r>
              <a:rPr lang="en-IN" sz="1800" i="0" u="none" strike="noStrike" baseline="0" dirty="0">
                <a:latin typeface="Times New Roman" panose="02020603050405020304" pitchFamily="18" charset="0"/>
                <a:cs typeface="Times New Roman" panose="02020603050405020304" pitchFamily="18" charset="0"/>
              </a:rPr>
              <a:t> gives the brief about the market values for current hybrid vehicles compared to petrol and diesel vehicles and electric vehicles. This paper helps to understand the market capital.</a:t>
            </a:r>
          </a:p>
          <a:p>
            <a:pPr marL="342900" indent="-342900" algn="just">
              <a:buFont typeface="+mj-lt"/>
              <a:buAutoNum type="arabicPeriod"/>
            </a:pPr>
            <a:r>
              <a:rPr lang="en-US" sz="1800" b="1" i="0" u="none" strike="noStrike" baseline="0" dirty="0">
                <a:solidFill>
                  <a:srgbClr val="000000"/>
                </a:solidFill>
                <a:latin typeface="Times New Roman" panose="02020603050405020304" pitchFamily="18" charset="0"/>
                <a:cs typeface="Times New Roman" panose="02020603050405020304" pitchFamily="18" charset="0"/>
              </a:rPr>
              <a:t>Development of Hybrid Two-Wheeler Vehicle (Scaled Model)</a:t>
            </a:r>
            <a:r>
              <a:rPr lang="en-US" sz="1800" i="0" u="none" strike="noStrike" baseline="0" dirty="0">
                <a:solidFill>
                  <a:srgbClr val="000000"/>
                </a:solidFill>
                <a:latin typeface="Times New Roman" panose="02020603050405020304" pitchFamily="18" charset="0"/>
                <a:cs typeface="Times New Roman" panose="02020603050405020304" pitchFamily="18" charset="0"/>
              </a:rPr>
              <a:t> by </a:t>
            </a:r>
            <a:r>
              <a:rPr lang="en-IN" sz="1800" b="1" i="0" u="none" strike="noStrike" baseline="0" dirty="0" err="1">
                <a:solidFill>
                  <a:srgbClr val="000000"/>
                </a:solidFill>
                <a:latin typeface="Times New Roman" panose="02020603050405020304" pitchFamily="18" charset="0"/>
                <a:cs typeface="Times New Roman" panose="02020603050405020304" pitchFamily="18" charset="0"/>
              </a:rPr>
              <a:t>Rushi</a:t>
            </a:r>
            <a:r>
              <a:rPr lang="en-IN" sz="1800" b="1" i="0" u="none" strike="noStrike" baseline="0" dirty="0">
                <a:solidFill>
                  <a:srgbClr val="000000"/>
                </a:solidFill>
                <a:latin typeface="Times New Roman" panose="02020603050405020304" pitchFamily="18" charset="0"/>
                <a:cs typeface="Times New Roman" panose="02020603050405020304" pitchFamily="18" charset="0"/>
              </a:rPr>
              <a:t> S. </a:t>
            </a:r>
            <a:r>
              <a:rPr lang="en-IN" sz="1800" b="1" i="0" u="none" strike="noStrike" baseline="0" dirty="0" err="1">
                <a:solidFill>
                  <a:srgbClr val="000000"/>
                </a:solidFill>
                <a:latin typeface="Times New Roman" panose="02020603050405020304" pitchFamily="18" charset="0"/>
                <a:cs typeface="Times New Roman" panose="02020603050405020304" pitchFamily="18" charset="0"/>
              </a:rPr>
              <a:t>Shenghani</a:t>
            </a:r>
            <a:r>
              <a:rPr lang="en-IN" sz="1800" b="1" i="0" u="none" strike="noStrike" baseline="0" dirty="0">
                <a:solidFill>
                  <a:srgbClr val="000000"/>
                </a:solidFill>
                <a:latin typeface="Times New Roman" panose="02020603050405020304" pitchFamily="18" charset="0"/>
                <a:cs typeface="Times New Roman" panose="02020603050405020304" pitchFamily="18" charset="0"/>
              </a:rPr>
              <a:t>, Nayan J. Patel, Chirag K. Jain, Himanshu Rawat, B. R. Chaudhari </a:t>
            </a:r>
            <a:r>
              <a:rPr lang="en-IN" sz="1800" i="0" u="none" strike="noStrike" baseline="0" dirty="0">
                <a:solidFill>
                  <a:srgbClr val="000000"/>
                </a:solidFill>
                <a:latin typeface="Times New Roman" panose="02020603050405020304" pitchFamily="18" charset="0"/>
                <a:cs typeface="Times New Roman" panose="02020603050405020304" pitchFamily="18" charset="0"/>
              </a:rPr>
              <a:t>states the different types of technical challenges </a:t>
            </a:r>
            <a:r>
              <a:rPr lang="en-IN" sz="1800" i="0" u="none" strike="noStrike" baseline="0" dirty="0" err="1">
                <a:solidFill>
                  <a:srgbClr val="000000"/>
                </a:solidFill>
                <a:latin typeface="Times New Roman" panose="02020603050405020304" pitchFamily="18" charset="0"/>
                <a:cs typeface="Times New Roman" panose="02020603050405020304" pitchFamily="18" charset="0"/>
              </a:rPr>
              <a:t>arised</a:t>
            </a:r>
            <a:r>
              <a:rPr lang="en-IN" sz="1800" i="0" u="none" strike="noStrike" baseline="0" dirty="0">
                <a:solidFill>
                  <a:srgbClr val="000000"/>
                </a:solidFill>
                <a:latin typeface="Times New Roman" panose="02020603050405020304" pitchFamily="18" charset="0"/>
                <a:cs typeface="Times New Roman" panose="02020603050405020304" pitchFamily="18" charset="0"/>
              </a:rPr>
              <a:t> in manufacturing of hybrid propulsion and shows the desig</a:t>
            </a:r>
            <a:r>
              <a:rPr lang="en-IN" sz="1800" dirty="0">
                <a:solidFill>
                  <a:srgbClr val="000000"/>
                </a:solidFill>
                <a:latin typeface="Times New Roman" panose="02020603050405020304" pitchFamily="18" charset="0"/>
                <a:cs typeface="Times New Roman" panose="02020603050405020304" pitchFamily="18" charset="0"/>
              </a:rPr>
              <a:t>n of hybrid vehicle.</a:t>
            </a:r>
          </a:p>
          <a:p>
            <a:pPr marL="342900" indent="-342900" algn="just">
              <a:buFont typeface="+mj-lt"/>
              <a:buAutoNum type="arabicPeriod"/>
            </a:pPr>
            <a:r>
              <a:rPr lang="en-US" sz="1800" b="1" i="0" u="none" strike="noStrike" baseline="0" dirty="0">
                <a:solidFill>
                  <a:srgbClr val="000000"/>
                </a:solidFill>
                <a:latin typeface="Times New Roman" panose="02020603050405020304" pitchFamily="18" charset="0"/>
                <a:cs typeface="Times New Roman" panose="02020603050405020304" pitchFamily="18" charset="0"/>
              </a:rPr>
              <a:t>Design and Fabrication of Hybrid Two-Wheeler</a:t>
            </a:r>
            <a:r>
              <a:rPr lang="en-US" sz="1800" i="0" u="none" strike="noStrike" baseline="0" dirty="0">
                <a:solidFill>
                  <a:srgbClr val="000000"/>
                </a:solidFill>
                <a:latin typeface="Times New Roman" panose="02020603050405020304" pitchFamily="18" charset="0"/>
                <a:cs typeface="Times New Roman" panose="02020603050405020304" pitchFamily="18" charset="0"/>
              </a:rPr>
              <a:t> by </a:t>
            </a:r>
            <a:r>
              <a:rPr lang="en-IN" sz="1800" b="1" i="0" u="none" strike="noStrike" baseline="0" dirty="0" err="1">
                <a:solidFill>
                  <a:srgbClr val="000000"/>
                </a:solidFill>
                <a:latin typeface="Times New Roman" panose="02020603050405020304" pitchFamily="18" charset="0"/>
                <a:cs typeface="Times New Roman" panose="02020603050405020304" pitchFamily="18" charset="0"/>
              </a:rPr>
              <a:t>Inzamam</a:t>
            </a:r>
            <a:r>
              <a:rPr lang="en-IN" sz="1800" b="1" i="0" u="none" strike="noStrike" baseline="0" dirty="0">
                <a:solidFill>
                  <a:srgbClr val="000000"/>
                </a:solidFill>
                <a:latin typeface="Times New Roman" panose="02020603050405020304" pitchFamily="18" charset="0"/>
                <a:cs typeface="Times New Roman" panose="02020603050405020304" pitchFamily="18" charset="0"/>
              </a:rPr>
              <a:t> </a:t>
            </a:r>
            <a:r>
              <a:rPr lang="en-IN" sz="1800" b="1" i="0" u="none" strike="noStrike" baseline="0" dirty="0" err="1">
                <a:solidFill>
                  <a:srgbClr val="000000"/>
                </a:solidFill>
                <a:latin typeface="Times New Roman" panose="02020603050405020304" pitchFamily="18" charset="0"/>
                <a:cs typeface="Times New Roman" panose="02020603050405020304" pitchFamily="18" charset="0"/>
              </a:rPr>
              <a:t>Ul</a:t>
            </a:r>
            <a:r>
              <a:rPr lang="en-IN" sz="1800" b="1" i="0" u="none" strike="noStrike" baseline="0" dirty="0">
                <a:solidFill>
                  <a:srgbClr val="000000"/>
                </a:solidFill>
                <a:latin typeface="Times New Roman" panose="02020603050405020304" pitchFamily="18" charset="0"/>
                <a:cs typeface="Times New Roman" panose="02020603050405020304" pitchFamily="18" charset="0"/>
              </a:rPr>
              <a:t> Haq Rizvi Manav </a:t>
            </a:r>
            <a:r>
              <a:rPr lang="en-IN" sz="1800" b="1" i="0" u="none" strike="noStrike" baseline="0" dirty="0" err="1">
                <a:solidFill>
                  <a:srgbClr val="000000"/>
                </a:solidFill>
                <a:latin typeface="Times New Roman" panose="02020603050405020304" pitchFamily="18" charset="0"/>
                <a:cs typeface="Times New Roman" panose="02020603050405020304" pitchFamily="18" charset="0"/>
              </a:rPr>
              <a:t>Matliwala</a:t>
            </a:r>
            <a:r>
              <a:rPr lang="en-IN" sz="1800" b="1" i="0" u="none" strike="noStrike" baseline="0" dirty="0">
                <a:solidFill>
                  <a:srgbClr val="000000"/>
                </a:solidFill>
                <a:latin typeface="Times New Roman" panose="02020603050405020304" pitchFamily="18" charset="0"/>
                <a:cs typeface="Times New Roman" panose="02020603050405020304" pitchFamily="18" charset="0"/>
              </a:rPr>
              <a:t> Smit Shah </a:t>
            </a:r>
            <a:r>
              <a:rPr lang="en-IN" sz="1800" b="1" i="0" u="none" strike="noStrike" baseline="0" dirty="0" err="1">
                <a:solidFill>
                  <a:srgbClr val="000000"/>
                </a:solidFill>
                <a:latin typeface="Times New Roman" panose="02020603050405020304" pitchFamily="18" charset="0"/>
                <a:cs typeface="Times New Roman" panose="02020603050405020304" pitchFamily="18" charset="0"/>
              </a:rPr>
              <a:t>Pappu</a:t>
            </a:r>
            <a:r>
              <a:rPr lang="en-IN" sz="1800" b="1" i="0" u="none" strike="noStrike" baseline="0" dirty="0">
                <a:solidFill>
                  <a:srgbClr val="000000"/>
                </a:solidFill>
                <a:latin typeface="Times New Roman" panose="02020603050405020304" pitchFamily="18" charset="0"/>
                <a:cs typeface="Times New Roman" panose="02020603050405020304" pitchFamily="18" charset="0"/>
              </a:rPr>
              <a:t> Yadav and Mr. Jignesh Soni </a:t>
            </a:r>
            <a:r>
              <a:rPr lang="en-IN" sz="1800" i="0" u="none" strike="noStrike" baseline="0" dirty="0">
                <a:solidFill>
                  <a:srgbClr val="000000"/>
                </a:solidFill>
                <a:latin typeface="Times New Roman" panose="02020603050405020304" pitchFamily="18" charset="0"/>
                <a:cs typeface="Times New Roman" panose="02020603050405020304" pitchFamily="18" charset="0"/>
              </a:rPr>
              <a:t>shows the advantages of connecting both </a:t>
            </a:r>
            <a:r>
              <a:rPr lang="en-US" sz="1800" i="0" u="none" strike="noStrike" baseline="0" dirty="0">
                <a:solidFill>
                  <a:srgbClr val="000000"/>
                </a:solidFill>
                <a:latin typeface="Times New Roman" panose="02020603050405020304" pitchFamily="18" charset="0"/>
                <a:cs typeface="Times New Roman" panose="02020603050405020304" pitchFamily="18" charset="0"/>
              </a:rPr>
              <a:t>IC engine and motor are directly to the drive system so that they can individually or jointly based on power requirement.</a:t>
            </a:r>
            <a:endParaRPr lang="en-IN" sz="180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b="1" i="0" u="none" strike="noStrike" baseline="0" dirty="0">
                <a:latin typeface="Times New Roman" panose="02020603050405020304" pitchFamily="18" charset="0"/>
                <a:cs typeface="Times New Roman" panose="02020603050405020304" pitchFamily="18" charset="0"/>
              </a:rPr>
              <a:t>Design And Fabrication Of Hybrid Two </a:t>
            </a:r>
            <a:r>
              <a:rPr lang="en-IN" sz="1800" b="1" i="0" u="none" strike="noStrike" baseline="0" dirty="0">
                <a:latin typeface="Times New Roman" panose="02020603050405020304" pitchFamily="18" charset="0"/>
                <a:cs typeface="Times New Roman" panose="02020603050405020304" pitchFamily="18" charset="0"/>
              </a:rPr>
              <a:t>Wheeler by N. </a:t>
            </a:r>
            <a:r>
              <a:rPr lang="en-IN" sz="1800" b="1" i="0" u="none" strike="noStrike" baseline="0" dirty="0" err="1">
                <a:latin typeface="Times New Roman" panose="02020603050405020304" pitchFamily="18" charset="0"/>
                <a:cs typeface="Times New Roman" panose="02020603050405020304" pitchFamily="18" charset="0"/>
              </a:rPr>
              <a:t>Boopalan</a:t>
            </a:r>
            <a:r>
              <a:rPr lang="en-IN" sz="1800" b="1" i="0" u="none" strike="noStrike" baseline="0" dirty="0">
                <a:latin typeface="Times New Roman" panose="02020603050405020304" pitchFamily="18" charset="0"/>
                <a:cs typeface="Times New Roman" panose="02020603050405020304" pitchFamily="18" charset="0"/>
              </a:rPr>
              <a:t>, Marlon Jones Louis, A. K. </a:t>
            </a:r>
            <a:r>
              <a:rPr lang="en-IN" sz="1800" b="1" i="0" u="none" strike="noStrike" baseline="0" dirty="0" err="1">
                <a:latin typeface="Times New Roman" panose="02020603050405020304" pitchFamily="18" charset="0"/>
                <a:cs typeface="Times New Roman" panose="02020603050405020304" pitchFamily="18" charset="0"/>
              </a:rPr>
              <a:t>Nachimuthu</a:t>
            </a:r>
            <a:r>
              <a:rPr lang="en-IN" sz="1800" i="0" u="none" strike="noStrike" baseline="0" dirty="0">
                <a:latin typeface="Times New Roman" panose="02020603050405020304" pitchFamily="18" charset="0"/>
                <a:cs typeface="Times New Roman" panose="02020603050405020304" pitchFamily="18" charset="0"/>
              </a:rPr>
              <a:t> shows the one basic design for the hybrid electric bike and basi</a:t>
            </a:r>
            <a:r>
              <a:rPr lang="en-IN" sz="1800" dirty="0">
                <a:latin typeface="Times New Roman" panose="02020603050405020304" pitchFamily="18" charset="0"/>
                <a:cs typeface="Times New Roman" panose="02020603050405020304" pitchFamily="18" charset="0"/>
              </a:rPr>
              <a:t>c calculations for selecting the components.</a:t>
            </a:r>
          </a:p>
          <a:p>
            <a:pPr marL="342900" indent="-342900" algn="just">
              <a:buFont typeface="+mj-lt"/>
              <a:buAutoNum type="arabicPeriod"/>
            </a:pPr>
            <a:r>
              <a:rPr lang="en-US" sz="1800" b="1" i="0" u="none" strike="noStrike" baseline="0" dirty="0">
                <a:latin typeface="Times New Roman" panose="02020603050405020304" pitchFamily="18" charset="0"/>
                <a:cs typeface="Times New Roman" panose="02020603050405020304" pitchFamily="18" charset="0"/>
              </a:rPr>
              <a:t>Design and Deployment of Hybrid Electric Vehicle by </a:t>
            </a:r>
            <a:r>
              <a:rPr lang="en-IN" sz="1800" b="1" i="0" u="none" strike="noStrike" baseline="0" dirty="0">
                <a:latin typeface="Times New Roman" panose="02020603050405020304" pitchFamily="18" charset="0"/>
                <a:cs typeface="Times New Roman" panose="02020603050405020304" pitchFamily="18" charset="0"/>
              </a:rPr>
              <a:t>Harpreet Singh </a:t>
            </a:r>
            <a:r>
              <a:rPr lang="en-IN" sz="1800" b="1" i="0" u="none" strike="noStrike" baseline="0" dirty="0" err="1">
                <a:latin typeface="Times New Roman" panose="02020603050405020304" pitchFamily="18" charset="0"/>
                <a:cs typeface="Times New Roman" panose="02020603050405020304" pitchFamily="18" charset="0"/>
              </a:rPr>
              <a:t>Matharu</a:t>
            </a:r>
            <a:r>
              <a:rPr lang="en-IN" sz="1800" b="1" i="0" u="none" strike="noStrike" baseline="0" dirty="0">
                <a:latin typeface="Times New Roman" panose="02020603050405020304" pitchFamily="18" charset="0"/>
                <a:cs typeface="Times New Roman" panose="02020603050405020304" pitchFamily="18" charset="0"/>
              </a:rPr>
              <a:t>, Vaibhav </a:t>
            </a:r>
            <a:r>
              <a:rPr lang="en-IN" sz="1800" b="1" i="0" u="none" strike="noStrike" baseline="0" dirty="0" err="1">
                <a:latin typeface="Times New Roman" panose="02020603050405020304" pitchFamily="18" charset="0"/>
                <a:cs typeface="Times New Roman" panose="02020603050405020304" pitchFamily="18" charset="0"/>
              </a:rPr>
              <a:t>Girase</a:t>
            </a:r>
            <a:r>
              <a:rPr lang="en-IN" sz="1800" b="1" i="0" u="none" strike="noStrike" baseline="0" dirty="0">
                <a:latin typeface="Times New Roman" panose="02020603050405020304" pitchFamily="18" charset="0"/>
                <a:cs typeface="Times New Roman" panose="02020603050405020304" pitchFamily="18" charset="0"/>
              </a:rPr>
              <a:t>, </a:t>
            </a:r>
            <a:r>
              <a:rPr lang="en-IN" sz="1800" b="1" i="0" u="none" strike="noStrike" baseline="0" dirty="0" err="1">
                <a:latin typeface="Times New Roman" panose="02020603050405020304" pitchFamily="18" charset="0"/>
                <a:cs typeface="Times New Roman" panose="02020603050405020304" pitchFamily="18" charset="0"/>
              </a:rPr>
              <a:t>Dr.</a:t>
            </a:r>
            <a:r>
              <a:rPr lang="en-IN" sz="1800" b="1" i="0" u="none" strike="noStrike" baseline="0" dirty="0">
                <a:latin typeface="Times New Roman" panose="02020603050405020304" pitchFamily="18" charset="0"/>
                <a:cs typeface="Times New Roman" panose="02020603050405020304" pitchFamily="18" charset="0"/>
              </a:rPr>
              <a:t> D. B. </a:t>
            </a:r>
            <a:r>
              <a:rPr lang="en-IN" sz="1800" b="1" i="0" u="none" strike="noStrike" baseline="0" dirty="0" err="1">
                <a:latin typeface="Times New Roman" panose="02020603050405020304" pitchFamily="18" charset="0"/>
                <a:cs typeface="Times New Roman" panose="02020603050405020304" pitchFamily="18" charset="0"/>
              </a:rPr>
              <a:t>Pardeshi</a:t>
            </a:r>
            <a:r>
              <a:rPr lang="en-IN" sz="1800" b="1" i="0" u="none" strike="noStrike" baseline="0" dirty="0">
                <a:latin typeface="Times New Roman" panose="02020603050405020304" pitchFamily="18" charset="0"/>
                <a:cs typeface="Times New Roman" panose="02020603050405020304" pitchFamily="18" charset="0"/>
              </a:rPr>
              <a:t>, P. William</a:t>
            </a:r>
            <a:r>
              <a:rPr lang="en-IN" sz="1800" i="0" u="none" strike="noStrike" baseline="0" dirty="0">
                <a:latin typeface="Times New Roman" panose="02020603050405020304" pitchFamily="18" charset="0"/>
                <a:cs typeface="Times New Roman" panose="02020603050405020304" pitchFamily="18" charset="0"/>
              </a:rPr>
              <a:t> gives the information about the architecture </a:t>
            </a:r>
            <a:r>
              <a:rPr lang="en-IN" sz="1800" dirty="0">
                <a:latin typeface="Times New Roman" panose="02020603050405020304" pitchFamily="18" charset="0"/>
                <a:cs typeface="Times New Roman" panose="02020603050405020304" pitchFamily="18" charset="0"/>
              </a:rPr>
              <a:t>of parallel HEV and shows the method for integrating the systems.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61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8D571-02C8-8F49-5ED1-CA5B5C5E69F5}"/>
              </a:ext>
            </a:extLst>
          </p:cNvPr>
          <p:cNvSpPr>
            <a:spLocks noGrp="1"/>
          </p:cNvSpPr>
          <p:nvPr>
            <p:ph type="title"/>
          </p:nvPr>
        </p:nvSpPr>
        <p:spPr>
          <a:xfrm>
            <a:off x="838200" y="365125"/>
            <a:ext cx="10515600" cy="1325563"/>
          </a:xfrm>
        </p:spPr>
        <p:txBody>
          <a:bodyPr>
            <a:normAutofit/>
          </a:bodyPr>
          <a:lstStyle/>
          <a:p>
            <a:r>
              <a:rPr lang="en-US" sz="5400" b="1" dirty="0">
                <a:latin typeface="Times New Roman" panose="02020603050405020304" pitchFamily="18" charset="0"/>
                <a:cs typeface="Times New Roman" panose="02020603050405020304" pitchFamily="18" charset="0"/>
              </a:rPr>
              <a:t>Objectives of the project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F38196-2998-8FB0-EE87-2F07B67BFA78}"/>
              </a:ext>
            </a:extLst>
          </p:cNvPr>
          <p:cNvSpPr>
            <a:spLocks noGrp="1"/>
          </p:cNvSpPr>
          <p:nvPr>
            <p:ph idx="1"/>
          </p:nvPr>
        </p:nvSpPr>
        <p:spPr>
          <a:xfrm>
            <a:off x="504825" y="1929384"/>
            <a:ext cx="11172825" cy="4251960"/>
          </a:xfrm>
        </p:spPr>
        <p:txBody>
          <a:bodyPr>
            <a:normAutofit/>
          </a:bodyPr>
          <a:lstStyle/>
          <a:p>
            <a:pPr algn="just">
              <a:spcBef>
                <a:spcPts val="0"/>
              </a:spcBef>
            </a:pPr>
            <a:r>
              <a:rPr lang="en-US" sz="1800" b="1" i="0" dirty="0">
                <a:effectLst/>
                <a:latin typeface="Times New Roman" panose="02020603050405020304" pitchFamily="18" charset="0"/>
                <a:cs typeface="Times New Roman" panose="02020603050405020304" pitchFamily="18" charset="0"/>
              </a:rPr>
              <a:t>Improved Fuel Efficiency:</a:t>
            </a:r>
            <a:r>
              <a:rPr lang="en-US" sz="1800" b="0" i="0" dirty="0">
                <a:effectLst/>
                <a:latin typeface="Times New Roman" panose="02020603050405020304" pitchFamily="18" charset="0"/>
                <a:cs typeface="Times New Roman" panose="02020603050405020304" pitchFamily="18" charset="0"/>
              </a:rPr>
              <a:t> One of the central goals of hybridization is to enhance the vehicle's overall fuel efficiency. By combining an ICE with an electric motor and battery, the hybrid two-wheeler can optimize power usage, reducing fuel consumption and increasing the distance it can travel on a single tank of fuel.</a:t>
            </a:r>
          </a:p>
          <a:p>
            <a:pPr algn="just">
              <a:spcBef>
                <a:spcPts val="0"/>
              </a:spcBef>
            </a:pPr>
            <a:r>
              <a:rPr lang="en-US" sz="1800" b="1" i="0" dirty="0">
                <a:effectLst/>
                <a:latin typeface="Times New Roman" panose="02020603050405020304" pitchFamily="18" charset="0"/>
                <a:cs typeface="Times New Roman" panose="02020603050405020304" pitchFamily="18" charset="0"/>
              </a:rPr>
              <a:t>Reduced Emissions:</a:t>
            </a:r>
            <a:r>
              <a:rPr lang="en-US" sz="1800" b="0" i="0" dirty="0">
                <a:effectLst/>
                <a:latin typeface="Times New Roman" panose="02020603050405020304" pitchFamily="18" charset="0"/>
                <a:cs typeface="Times New Roman" panose="02020603050405020304" pitchFamily="18" charset="0"/>
              </a:rPr>
              <a:t> The integration of an electric motor enables the two-wheeler to operate in electric-only mode, significantly reducing tailpipe emissions. This reduction in greenhouse gas emissions contributes to improved air quality and helps combat climate change.</a:t>
            </a:r>
            <a:endParaRPr lang="en-US" sz="1800" dirty="0">
              <a:latin typeface="Times New Roman" panose="02020603050405020304" pitchFamily="18" charset="0"/>
              <a:cs typeface="Times New Roman" panose="02020603050405020304" pitchFamily="18" charset="0"/>
            </a:endParaRPr>
          </a:p>
          <a:p>
            <a:pPr algn="just">
              <a:spcBef>
                <a:spcPts val="0"/>
              </a:spcBef>
            </a:pPr>
            <a:r>
              <a:rPr lang="en-US" sz="1800" b="1" dirty="0">
                <a:latin typeface="Times New Roman" panose="02020603050405020304" pitchFamily="18" charset="0"/>
                <a:cs typeface="Times New Roman" panose="02020603050405020304" pitchFamily="18" charset="0"/>
              </a:rPr>
              <a:t>Enhanced Performance: </a:t>
            </a:r>
            <a:r>
              <a:rPr lang="en-US" sz="1800" dirty="0">
                <a:latin typeface="Times New Roman" panose="02020603050405020304" pitchFamily="18" charset="0"/>
                <a:cs typeface="Times New Roman" panose="02020603050405020304" pitchFamily="18" charset="0"/>
              </a:rPr>
              <a:t>Some hybrid two-wheelers aim to improve overall performance, including acceleration, top speed, and handling, while maintaining fuel efficiency. This objective can attract enthusiasts looking for both power and efficiency.</a:t>
            </a:r>
          </a:p>
          <a:p>
            <a:pPr algn="just">
              <a:spcBef>
                <a:spcPts val="0"/>
              </a:spcBef>
            </a:pPr>
            <a:r>
              <a:rPr lang="en-US" sz="1800" b="1" dirty="0">
                <a:latin typeface="Times New Roman" panose="02020603050405020304" pitchFamily="18" charset="0"/>
                <a:cs typeface="Times New Roman" panose="02020603050405020304" pitchFamily="18" charset="0"/>
              </a:rPr>
              <a:t>Extended Range:</a:t>
            </a:r>
            <a:r>
              <a:rPr lang="en-US" sz="1800" dirty="0">
                <a:latin typeface="Times New Roman" panose="02020603050405020304" pitchFamily="18" charset="0"/>
                <a:cs typeface="Times New Roman" panose="02020603050405020304" pitchFamily="18" charset="0"/>
              </a:rPr>
              <a:t> Increasing the range of a hybrid two-wheeler, either through more efficient fuel consumption or a larger electric battery, can be a key objective. This is especially important for users who require longer commutes</a:t>
            </a:r>
          </a:p>
          <a:p>
            <a:pPr algn="just">
              <a:spcBef>
                <a:spcPts val="0"/>
              </a:spcBef>
            </a:pPr>
            <a:r>
              <a:rPr lang="en-US" sz="1800" b="1" dirty="0">
                <a:latin typeface="Times New Roman" panose="02020603050405020304" pitchFamily="18" charset="0"/>
                <a:cs typeface="Times New Roman" panose="02020603050405020304" pitchFamily="18" charset="0"/>
              </a:rPr>
              <a:t>Market Differentiation:</a:t>
            </a:r>
            <a:r>
              <a:rPr lang="en-US" sz="1800" dirty="0">
                <a:latin typeface="Times New Roman" panose="02020603050405020304" pitchFamily="18" charset="0"/>
                <a:cs typeface="Times New Roman" panose="02020603050405020304" pitchFamily="18" charset="0"/>
              </a:rPr>
              <a:t> To compete in the market, an objective may be to create a unique selling proposition (USP) that sets the hybrid two-wheeler apart from competitors. This could be a distinctive design, innovative technology, or a specific target market segment.</a:t>
            </a:r>
          </a:p>
          <a:p>
            <a:pPr algn="just">
              <a:spcBef>
                <a:spcPts val="0"/>
              </a:spcBef>
            </a:pPr>
            <a:r>
              <a:rPr lang="en-US" sz="1800" b="1" dirty="0">
                <a:latin typeface="Times New Roman" panose="02020603050405020304" pitchFamily="18" charset="0"/>
                <a:cs typeface="Times New Roman" panose="02020603050405020304" pitchFamily="18" charset="0"/>
              </a:rPr>
              <a:t>Sustainability:</a:t>
            </a:r>
            <a:r>
              <a:rPr lang="en-US" sz="1800" dirty="0">
                <a:latin typeface="Times New Roman" panose="02020603050405020304" pitchFamily="18" charset="0"/>
                <a:cs typeface="Times New Roman" panose="02020603050405020304" pitchFamily="18" charset="0"/>
              </a:rPr>
              <a:t> Incorporating sustainable and eco-friendly materials and manufacturing processes can be an objective aligned with environmental responsibility.</a:t>
            </a:r>
          </a:p>
        </p:txBody>
      </p:sp>
    </p:spTree>
    <p:extLst>
      <p:ext uri="{BB962C8B-B14F-4D97-AF65-F5344CB8AC3E}">
        <p14:creationId xmlns:p14="http://schemas.microsoft.com/office/powerpoint/2010/main" val="411648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0CD0C-8EAA-4081-3DF1-5636AFEFA481}"/>
              </a:ext>
            </a:extLst>
          </p:cNvPr>
          <p:cNvSpPr>
            <a:spLocks noGrp="1"/>
          </p:cNvSpPr>
          <p:nvPr>
            <p:ph type="title"/>
          </p:nvPr>
        </p:nvSpPr>
        <p:spPr>
          <a:xfrm>
            <a:off x="838200" y="327025"/>
            <a:ext cx="10515600" cy="1325563"/>
          </a:xfrm>
        </p:spPr>
        <p:txBody>
          <a:bodyPr>
            <a:normAutofit/>
          </a:bodyPr>
          <a:lstStyle/>
          <a:p>
            <a:r>
              <a:rPr lang="en-US" sz="5400" b="1" dirty="0">
                <a:latin typeface="Times New Roman" panose="02020603050405020304" pitchFamily="18" charset="0"/>
                <a:cs typeface="Times New Roman" panose="02020603050405020304" pitchFamily="18" charset="0"/>
              </a:rPr>
              <a:t>Method and Methodology</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41DD87-E7D0-44B6-E963-7F04A7A7C87B}"/>
              </a:ext>
            </a:extLst>
          </p:cNvPr>
          <p:cNvSpPr>
            <a:spLocks noGrp="1"/>
          </p:cNvSpPr>
          <p:nvPr>
            <p:ph idx="1"/>
          </p:nvPr>
        </p:nvSpPr>
        <p:spPr>
          <a:xfrm>
            <a:off x="514349" y="1729359"/>
            <a:ext cx="11296651" cy="5217414"/>
          </a:xfrm>
        </p:spPr>
        <p:txBody>
          <a:bodyPr>
            <a:noAutofit/>
          </a:bodyPr>
          <a:lstStyle/>
          <a:p>
            <a:pPr algn="just"/>
            <a:r>
              <a:rPr lang="en-IN" sz="1800" b="1" i="0" dirty="0">
                <a:effectLst/>
                <a:latin typeface="Times New Roman" panose="02020603050405020304" pitchFamily="18" charset="0"/>
                <a:cs typeface="Times New Roman" panose="02020603050405020304" pitchFamily="18" charset="0"/>
              </a:rPr>
              <a:t>Define Objectives and Requirements: </a:t>
            </a:r>
            <a:r>
              <a:rPr lang="en-US" sz="1800" dirty="0">
                <a:latin typeface="Times New Roman" panose="02020603050405020304" pitchFamily="18" charset="0"/>
                <a:cs typeface="Times New Roman" panose="02020603050405020304" pitchFamily="18" charset="0"/>
              </a:rPr>
              <a:t>Specify the requirements for your design, including power output, range, weight, and safety standards. And aiming for better fuel efficiency, reduced emissions, increased performance.</a:t>
            </a:r>
          </a:p>
          <a:p>
            <a:pPr algn="just"/>
            <a:r>
              <a:rPr lang="en-IN" sz="1800" b="1" i="0" dirty="0">
                <a:effectLst/>
                <a:latin typeface="Times New Roman" panose="02020603050405020304" pitchFamily="18" charset="0"/>
                <a:cs typeface="Times New Roman" panose="02020603050405020304" pitchFamily="18" charset="0"/>
              </a:rPr>
              <a:t>Market Research</a:t>
            </a:r>
            <a:r>
              <a:rPr lang="en-IN" sz="1800" dirty="0">
                <a:latin typeface="Times New Roman" panose="02020603050405020304" pitchFamily="18" charset="0"/>
                <a:cs typeface="Times New Roman" panose="02020603050405020304" pitchFamily="18" charset="0"/>
              </a:rPr>
              <a:t>: T</a:t>
            </a:r>
            <a:r>
              <a:rPr lang="en-US" sz="1800" dirty="0">
                <a:latin typeface="Times New Roman" panose="02020603050405020304" pitchFamily="18" charset="0"/>
                <a:cs typeface="Times New Roman" panose="02020603050405020304" pitchFamily="18" charset="0"/>
              </a:rPr>
              <a:t>o understand consumer preferences and trends in the two-wheeler industry. And Identify potential competitors and analyze their hybrid two-wheeler offerings.</a:t>
            </a:r>
          </a:p>
          <a:p>
            <a:pPr algn="just"/>
            <a:r>
              <a:rPr lang="en-US" sz="1800" b="1" i="0" dirty="0">
                <a:effectLst/>
                <a:latin typeface="Times New Roman" panose="02020603050405020304" pitchFamily="18" charset="0"/>
                <a:cs typeface="Times New Roman" panose="02020603050405020304" pitchFamily="18" charset="0"/>
              </a:rPr>
              <a:t>Vehicle Selection:</a:t>
            </a:r>
            <a:r>
              <a:rPr lang="en-US" sz="1800" b="0" i="0" dirty="0">
                <a:effectLst/>
                <a:latin typeface="Times New Roman" panose="02020603050405020304" pitchFamily="18" charset="0"/>
                <a:cs typeface="Times New Roman" panose="02020603050405020304" pitchFamily="18" charset="0"/>
              </a:rPr>
              <a:t> Choose a suitable two-wheeler model for the conversion based on factors like size, weight, and compatibility with hybrid components.</a:t>
            </a:r>
          </a:p>
          <a:p>
            <a:pPr algn="just"/>
            <a:r>
              <a:rPr lang="en-IN" sz="1800" b="1" dirty="0">
                <a:latin typeface="Times New Roman" panose="02020603050405020304" pitchFamily="18" charset="0"/>
                <a:cs typeface="Times New Roman" panose="02020603050405020304" pitchFamily="18" charset="0"/>
              </a:rPr>
              <a:t>Conceptual Design:</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create initial concepts for hybrid two-wheeler and Considering the integration of an internal combustion engine and an electric motor and sketches and preliminary design ideas.</a:t>
            </a:r>
          </a:p>
          <a:p>
            <a:pPr algn="just"/>
            <a:r>
              <a:rPr lang="en-IN" sz="1800" b="1" dirty="0">
                <a:latin typeface="Times New Roman" panose="02020603050405020304" pitchFamily="18" charset="0"/>
                <a:cs typeface="Times New Roman" panose="02020603050405020304" pitchFamily="18" charset="0"/>
              </a:rPr>
              <a:t>Detailed Design:</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create detailed engineering drawings and specifications for all components of the two-wheeler, including the frame, engine, motor, battery, and transmission and Selecting appropriate materials and manufacturing processes.</a:t>
            </a:r>
          </a:p>
          <a:p>
            <a:pPr algn="just"/>
            <a:r>
              <a:rPr lang="en-US" sz="1800" b="1" i="0" dirty="0">
                <a:effectLst/>
                <a:latin typeface="Times New Roman" panose="02020603050405020304" pitchFamily="18" charset="0"/>
                <a:cs typeface="Times New Roman" panose="02020603050405020304" pitchFamily="18" charset="0"/>
              </a:rPr>
              <a:t>Component selection: </a:t>
            </a:r>
            <a:r>
              <a:rPr lang="en-US" sz="1800" dirty="0">
                <a:latin typeface="Times New Roman" panose="02020603050405020304" pitchFamily="18" charset="0"/>
                <a:cs typeface="Times New Roman" panose="02020603050405020304" pitchFamily="18" charset="0"/>
              </a:rPr>
              <a:t>Source the necessary components, such as the internal combustion engine, electric motor, lithium-ion batteries, and other electronic components.</a:t>
            </a:r>
          </a:p>
          <a:p>
            <a:pPr algn="just"/>
            <a:r>
              <a:rPr lang="en-IN" sz="1800" b="1" dirty="0">
                <a:latin typeface="Times New Roman" panose="02020603050405020304" pitchFamily="18" charset="0"/>
                <a:cs typeface="Times New Roman" panose="02020603050405020304" pitchFamily="18" charset="0"/>
              </a:rPr>
              <a:t>Integration and Prototyping</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Build a prototype of the hybrid two-wheeler by integrating all the components and Test the prototype for performance, safety, and efficiency.</a:t>
            </a:r>
          </a:p>
          <a:p>
            <a:pPr algn="just"/>
            <a:r>
              <a:rPr lang="en-IN" sz="1800" b="1" dirty="0">
                <a:latin typeface="Times New Roman" panose="02020603050405020304" pitchFamily="18" charset="0"/>
                <a:cs typeface="Times New Roman" panose="02020603050405020304" pitchFamily="18" charset="0"/>
              </a:rPr>
              <a:t>Certification and Compliance:</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Obtain the necessary certifications and approvals from regulatory authorities for the hybrid vehicle.</a:t>
            </a:r>
          </a:p>
        </p:txBody>
      </p:sp>
    </p:spTree>
    <p:extLst>
      <p:ext uri="{BB962C8B-B14F-4D97-AF65-F5344CB8AC3E}">
        <p14:creationId xmlns:p14="http://schemas.microsoft.com/office/powerpoint/2010/main" val="25873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15FEA-FB48-1D5D-832C-30BAED15E7CB}"/>
              </a:ext>
            </a:extLst>
          </p:cNvPr>
          <p:cNvSpPr>
            <a:spLocks noGrp="1"/>
          </p:cNvSpPr>
          <p:nvPr>
            <p:ph type="title"/>
          </p:nvPr>
        </p:nvSpPr>
        <p:spPr>
          <a:xfrm>
            <a:off x="572493" y="238539"/>
            <a:ext cx="11018520" cy="1434415"/>
          </a:xfrm>
        </p:spPr>
        <p:txBody>
          <a:bodyPr anchor="b">
            <a:normAutofit/>
          </a:bodyPr>
          <a:lstStyle/>
          <a:p>
            <a:r>
              <a:rPr lang="en-US" sz="5400" b="1">
                <a:latin typeface="Times New Roman" panose="02020603050405020304" pitchFamily="18" charset="0"/>
                <a:cs typeface="Times New Roman" panose="02020603050405020304" pitchFamily="18" charset="0"/>
              </a:rPr>
              <a:t>Parallel hybrid:</a:t>
            </a:r>
            <a:endParaRPr lang="en-US" sz="5400">
              <a:latin typeface="Times New Roman" panose="02020603050405020304" pitchFamily="18" charset="0"/>
              <a:cs typeface="Times New Roman" panose="02020603050405020304" pitchFamily="18" charset="0"/>
            </a:endParaRP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135EC6F-B4E4-4144-D559-FD75EB42506C}"/>
              </a:ext>
            </a:extLst>
          </p:cNvPr>
          <p:cNvPicPr>
            <a:picLocks noChangeAspect="1"/>
          </p:cNvPicPr>
          <p:nvPr/>
        </p:nvPicPr>
        <p:blipFill rotWithShape="1">
          <a:blip r:embed="rId2"/>
          <a:srcRect l="-10843" t="-2306" r="-20129" b="-4918"/>
          <a:stretch/>
        </p:blipFill>
        <p:spPr>
          <a:xfrm>
            <a:off x="1563094" y="1911493"/>
            <a:ext cx="9982199" cy="4392548"/>
          </a:xfrm>
          <a:prstGeom prst="rect">
            <a:avLst/>
          </a:prstGeom>
        </p:spPr>
      </p:pic>
    </p:spTree>
    <p:extLst>
      <p:ext uri="{BB962C8B-B14F-4D97-AF65-F5344CB8AC3E}">
        <p14:creationId xmlns:p14="http://schemas.microsoft.com/office/powerpoint/2010/main" val="3264249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EE91BEA-5B12-34F0-6882-6D05093C682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Selected components</a:t>
            </a:r>
          </a:p>
        </p:txBody>
      </p:sp>
      <p:sp>
        <p:nvSpPr>
          <p:cNvPr id="2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EAA725AA-D894-90EF-3A1E-A9CF48538FF1}"/>
              </a:ext>
            </a:extLst>
          </p:cNvPr>
          <p:cNvPicPr>
            <a:picLocks noChangeAspect="1"/>
          </p:cNvPicPr>
          <p:nvPr/>
        </p:nvPicPr>
        <p:blipFill rotWithShape="1">
          <a:blip r:embed="rId2"/>
          <a:srcRect l="15954" t="20475" r="41814" b="17094"/>
          <a:stretch/>
        </p:blipFill>
        <p:spPr>
          <a:xfrm>
            <a:off x="2372615" y="2228087"/>
            <a:ext cx="2020170" cy="1679816"/>
          </a:xfrm>
          <a:prstGeom prst="rect">
            <a:avLst/>
          </a:prstGeom>
          <a:ln>
            <a:solidFill>
              <a:schemeClr val="tx1">
                <a:lumMod val="95000"/>
                <a:lumOff val="5000"/>
              </a:schemeClr>
            </a:solidFill>
          </a:ln>
        </p:spPr>
      </p:pic>
      <p:sp>
        <p:nvSpPr>
          <p:cNvPr id="3" name="TextBox 2">
            <a:extLst>
              <a:ext uri="{FF2B5EF4-FFF2-40B4-BE49-F238E27FC236}">
                <a16:creationId xmlns:a16="http://schemas.microsoft.com/office/drawing/2014/main" id="{4BCA3E63-A1C0-2E97-1954-7139C5E5FD88}"/>
              </a:ext>
            </a:extLst>
          </p:cNvPr>
          <p:cNvSpPr txBox="1"/>
          <p:nvPr/>
        </p:nvSpPr>
        <p:spPr>
          <a:xfrm>
            <a:off x="2831705" y="3907903"/>
            <a:ext cx="1324066" cy="474617"/>
          </a:xfrm>
          <a:prstGeom prst="rect">
            <a:avLst/>
          </a:prstGeom>
          <a:noFill/>
        </p:spPr>
        <p:txBody>
          <a:bodyPr wrap="square" rtlCol="0">
            <a:spAutoFit/>
          </a:bodyPr>
          <a:lstStyle/>
          <a:p>
            <a:pPr algn="ctr" defTabSz="485821">
              <a:spcAft>
                <a:spcPts val="414"/>
              </a:spcAft>
            </a:pPr>
            <a:r>
              <a:rPr lang="en-US" sz="1242" kern="1200">
                <a:solidFill>
                  <a:schemeClr val="tx1"/>
                </a:solidFill>
                <a:latin typeface="Times New Roman" panose="02020603050405020304" pitchFamily="18" charset="0"/>
                <a:ea typeface="+mn-ea"/>
                <a:cs typeface="Times New Roman" panose="02020603050405020304" pitchFamily="18" charset="0"/>
              </a:rPr>
              <a:t>BLDC Hub motor</a:t>
            </a:r>
            <a:endParaRPr lang="en-IN">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F831367-78A5-426D-2BB0-4855F10A2FE9}"/>
              </a:ext>
            </a:extLst>
          </p:cNvPr>
          <p:cNvPicPr>
            <a:picLocks noChangeAspect="1"/>
          </p:cNvPicPr>
          <p:nvPr/>
        </p:nvPicPr>
        <p:blipFill>
          <a:blip r:embed="rId3"/>
          <a:stretch>
            <a:fillRect/>
          </a:stretch>
        </p:blipFill>
        <p:spPr>
          <a:xfrm>
            <a:off x="4933770" y="2228087"/>
            <a:ext cx="1654990" cy="1679816"/>
          </a:xfrm>
          <a:prstGeom prst="rect">
            <a:avLst/>
          </a:prstGeom>
          <a:ln>
            <a:solidFill>
              <a:schemeClr val="tx1">
                <a:lumMod val="95000"/>
                <a:lumOff val="5000"/>
              </a:schemeClr>
            </a:solidFill>
          </a:ln>
        </p:spPr>
      </p:pic>
      <p:pic>
        <p:nvPicPr>
          <p:cNvPr id="5" name="Picture 4">
            <a:extLst>
              <a:ext uri="{FF2B5EF4-FFF2-40B4-BE49-F238E27FC236}">
                <a16:creationId xmlns:a16="http://schemas.microsoft.com/office/drawing/2014/main" id="{FC39D19C-7AFA-EDD9-39A9-E970EB04711F}"/>
              </a:ext>
            </a:extLst>
          </p:cNvPr>
          <p:cNvPicPr>
            <a:picLocks noChangeAspect="1"/>
          </p:cNvPicPr>
          <p:nvPr/>
        </p:nvPicPr>
        <p:blipFill>
          <a:blip r:embed="rId4"/>
          <a:stretch>
            <a:fillRect/>
          </a:stretch>
        </p:blipFill>
        <p:spPr>
          <a:xfrm>
            <a:off x="7028413" y="2228087"/>
            <a:ext cx="2790971" cy="167981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9B970AE-3E3A-4A25-EDBD-4A997D643459}"/>
              </a:ext>
            </a:extLst>
          </p:cNvPr>
          <p:cNvSpPr txBox="1"/>
          <p:nvPr/>
        </p:nvSpPr>
        <p:spPr>
          <a:xfrm>
            <a:off x="5039237" y="3907903"/>
            <a:ext cx="1444055" cy="283476"/>
          </a:xfrm>
          <a:prstGeom prst="rect">
            <a:avLst/>
          </a:prstGeom>
          <a:noFill/>
        </p:spPr>
        <p:txBody>
          <a:bodyPr wrap="square" rtlCol="0">
            <a:spAutoFit/>
          </a:bodyPr>
          <a:lstStyle/>
          <a:p>
            <a:pPr algn="ctr" defTabSz="485821">
              <a:spcAft>
                <a:spcPts val="414"/>
              </a:spcAft>
            </a:pPr>
            <a:r>
              <a:rPr lang="en-US" sz="1242" kern="1200">
                <a:solidFill>
                  <a:schemeClr val="tx1"/>
                </a:solidFill>
                <a:latin typeface="Times New Roman" panose="02020603050405020304" pitchFamily="18" charset="0"/>
                <a:ea typeface="+mn-ea"/>
                <a:cs typeface="Times New Roman" panose="02020603050405020304" pitchFamily="18" charset="0"/>
              </a:rPr>
              <a:t>E bike controller</a:t>
            </a:r>
            <a:endParaRPr lang="en-I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699D18C-E3CB-0F54-3140-B91FBF2580C0}"/>
              </a:ext>
            </a:extLst>
          </p:cNvPr>
          <p:cNvSpPr txBox="1"/>
          <p:nvPr/>
        </p:nvSpPr>
        <p:spPr>
          <a:xfrm>
            <a:off x="7551280" y="3907903"/>
            <a:ext cx="1974200" cy="283476"/>
          </a:xfrm>
          <a:prstGeom prst="rect">
            <a:avLst/>
          </a:prstGeom>
          <a:noFill/>
        </p:spPr>
        <p:txBody>
          <a:bodyPr wrap="square" rtlCol="0">
            <a:spAutoFit/>
          </a:bodyPr>
          <a:lstStyle/>
          <a:p>
            <a:pPr defTabSz="485821">
              <a:spcAft>
                <a:spcPts val="414"/>
              </a:spcAft>
            </a:pPr>
            <a:r>
              <a:rPr lang="en-US" sz="1242" kern="1200">
                <a:solidFill>
                  <a:schemeClr val="tx1"/>
                </a:solidFill>
                <a:latin typeface="Times New Roman" panose="02020603050405020304" pitchFamily="18" charset="0"/>
                <a:ea typeface="+mn-ea"/>
                <a:cs typeface="Times New Roman" panose="02020603050405020304" pitchFamily="18" charset="0"/>
              </a:rPr>
              <a:t>Battery (22.2V-20000mah)</a:t>
            </a:r>
            <a:endParaRPr lang="en-IN">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856CD9D-6727-456E-9C14-8DF993DF9A6C}"/>
              </a:ext>
            </a:extLst>
          </p:cNvPr>
          <p:cNvPicPr>
            <a:picLocks noChangeAspect="1"/>
          </p:cNvPicPr>
          <p:nvPr/>
        </p:nvPicPr>
        <p:blipFill rotWithShape="1">
          <a:blip r:embed="rId5"/>
          <a:srcRect b="6245"/>
          <a:stretch/>
        </p:blipFill>
        <p:spPr>
          <a:xfrm>
            <a:off x="4722420" y="4345629"/>
            <a:ext cx="2020170" cy="1894008"/>
          </a:xfrm>
          <a:prstGeom prst="rect">
            <a:avLst/>
          </a:prstGeom>
          <a:ln>
            <a:solidFill>
              <a:schemeClr val="tx1">
                <a:lumMod val="95000"/>
                <a:lumOff val="5000"/>
              </a:schemeClr>
            </a:solidFill>
          </a:ln>
        </p:spPr>
      </p:pic>
      <p:sp>
        <p:nvSpPr>
          <p:cNvPr id="9" name="TextBox 8">
            <a:extLst>
              <a:ext uri="{FF2B5EF4-FFF2-40B4-BE49-F238E27FC236}">
                <a16:creationId xmlns:a16="http://schemas.microsoft.com/office/drawing/2014/main" id="{F86E3104-FB26-8B72-1C48-F2E872D683C0}"/>
              </a:ext>
            </a:extLst>
          </p:cNvPr>
          <p:cNvSpPr txBox="1"/>
          <p:nvPr/>
        </p:nvSpPr>
        <p:spPr>
          <a:xfrm>
            <a:off x="5118702" y="6252149"/>
            <a:ext cx="1227605" cy="283476"/>
          </a:xfrm>
          <a:prstGeom prst="rect">
            <a:avLst/>
          </a:prstGeom>
          <a:noFill/>
        </p:spPr>
        <p:txBody>
          <a:bodyPr wrap="square" rtlCol="0">
            <a:spAutoFit/>
          </a:bodyPr>
          <a:lstStyle/>
          <a:p>
            <a:pPr algn="ctr" defTabSz="485821">
              <a:spcAft>
                <a:spcPts val="414"/>
              </a:spcAft>
            </a:pPr>
            <a:r>
              <a:rPr lang="en-US" sz="1242" kern="1200" dirty="0">
                <a:solidFill>
                  <a:schemeClr val="tx1"/>
                </a:solidFill>
                <a:latin typeface="Times New Roman" panose="02020603050405020304" pitchFamily="18" charset="0"/>
                <a:ea typeface="+mn-ea"/>
                <a:cs typeface="Times New Roman" panose="02020603050405020304" pitchFamily="18" charset="0"/>
              </a:rPr>
              <a:t>Belt drive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669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BFF71-BA57-6A9B-CBFB-B2ABA86B99E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dirty="0">
                <a:solidFill>
                  <a:schemeClr val="tx1"/>
                </a:solidFill>
                <a:latin typeface="+mj-lt"/>
                <a:ea typeface="+mj-ea"/>
                <a:cs typeface="+mj-cs"/>
              </a:rPr>
              <a:t>Budget details: </a:t>
            </a:r>
            <a:endParaRPr lang="en-US" sz="6600" kern="1200" dirty="0">
              <a:solidFill>
                <a:schemeClr val="tx1"/>
              </a:solidFill>
              <a:latin typeface="+mj-lt"/>
              <a:ea typeface="+mj-ea"/>
              <a:cs typeface="+mj-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3F72B7E1-CB80-1FC1-A628-8F0339A916BF}"/>
              </a:ext>
            </a:extLst>
          </p:cNvPr>
          <p:cNvGraphicFramePr>
            <a:graphicFrameLocks noGrp="1"/>
          </p:cNvGraphicFramePr>
          <p:nvPr>
            <p:ph idx="1"/>
            <p:extLst>
              <p:ext uri="{D42A27DB-BD31-4B8C-83A1-F6EECF244321}">
                <p14:modId xmlns:p14="http://schemas.microsoft.com/office/powerpoint/2010/main" val="3909344586"/>
              </p:ext>
            </p:extLst>
          </p:nvPr>
        </p:nvGraphicFramePr>
        <p:xfrm>
          <a:off x="4594038" y="305594"/>
          <a:ext cx="7214616" cy="6246812"/>
        </p:xfrm>
        <a:graphic>
          <a:graphicData uri="http://schemas.openxmlformats.org/drawingml/2006/table">
            <a:tbl>
              <a:tblPr firstRow="1" bandRow="1">
                <a:tableStyleId>{073A0DAA-6AF3-43AB-8588-CEC1D06C72B9}</a:tableStyleId>
              </a:tblPr>
              <a:tblGrid>
                <a:gridCol w="3831461">
                  <a:extLst>
                    <a:ext uri="{9D8B030D-6E8A-4147-A177-3AD203B41FA5}">
                      <a16:colId xmlns:a16="http://schemas.microsoft.com/office/drawing/2014/main" val="3297281538"/>
                    </a:ext>
                  </a:extLst>
                </a:gridCol>
                <a:gridCol w="3383155">
                  <a:extLst>
                    <a:ext uri="{9D8B030D-6E8A-4147-A177-3AD203B41FA5}">
                      <a16:colId xmlns:a16="http://schemas.microsoft.com/office/drawing/2014/main" val="2911829208"/>
                    </a:ext>
                  </a:extLst>
                </a:gridCol>
              </a:tblGrid>
              <a:tr h="775525">
                <a:tc>
                  <a:txBody>
                    <a:bodyPr/>
                    <a:lstStyle/>
                    <a:p>
                      <a:pPr algn="ctr"/>
                      <a:r>
                        <a:rPr lang="en-US" sz="3900">
                          <a:solidFill>
                            <a:schemeClr val="bg1"/>
                          </a:solidFill>
                          <a:latin typeface="Times New Roman" panose="02020603050405020304" pitchFamily="18" charset="0"/>
                          <a:cs typeface="Times New Roman" panose="02020603050405020304" pitchFamily="18" charset="0"/>
                        </a:rPr>
                        <a:t>Particular</a:t>
                      </a:r>
                    </a:p>
                  </a:txBody>
                  <a:tcPr marL="127834" marR="127834" marT="63917" marB="63917"/>
                </a:tc>
                <a:tc>
                  <a:txBody>
                    <a:bodyPr/>
                    <a:lstStyle/>
                    <a:p>
                      <a:pPr algn="ctr"/>
                      <a:r>
                        <a:rPr lang="en-US" sz="3900">
                          <a:latin typeface="Times New Roman" panose="02020603050405020304" pitchFamily="18" charset="0"/>
                          <a:cs typeface="Times New Roman" panose="02020603050405020304" pitchFamily="18" charset="0"/>
                        </a:rPr>
                        <a:t>Estimated cost</a:t>
                      </a:r>
                    </a:p>
                  </a:txBody>
                  <a:tcPr marL="127834" marR="127834" marT="63917" marB="63917"/>
                </a:tc>
                <a:extLst>
                  <a:ext uri="{0D108BD9-81ED-4DB2-BD59-A6C34878D82A}">
                    <a16:rowId xmlns:a16="http://schemas.microsoft.com/office/drawing/2014/main" val="2820217553"/>
                  </a:ext>
                </a:extLst>
              </a:tr>
              <a:tr h="945970">
                <a:tc>
                  <a:txBody>
                    <a:bodyPr/>
                    <a:lstStyle/>
                    <a:p>
                      <a:pPr algn="l"/>
                      <a:r>
                        <a:rPr lang="en-US" sz="2500"/>
                        <a:t>HUB MOTOR (48V-800WATT)</a:t>
                      </a:r>
                    </a:p>
                  </a:txBody>
                  <a:tcPr marL="127834" marR="127834" marT="63917" marB="63917" anchor="ctr"/>
                </a:tc>
                <a:tc>
                  <a:txBody>
                    <a:bodyPr/>
                    <a:lstStyle/>
                    <a:p>
                      <a:pPr algn="l"/>
                      <a:r>
                        <a:rPr lang="en-US" sz="2500" dirty="0"/>
                        <a:t>6000-8000</a:t>
                      </a:r>
                    </a:p>
                  </a:txBody>
                  <a:tcPr marL="127834" marR="127834" marT="63917" marB="63917" anchor="ctr"/>
                </a:tc>
                <a:extLst>
                  <a:ext uri="{0D108BD9-81ED-4DB2-BD59-A6C34878D82A}">
                    <a16:rowId xmlns:a16="http://schemas.microsoft.com/office/drawing/2014/main" val="2260070236"/>
                  </a:ext>
                </a:extLst>
              </a:tr>
              <a:tr h="562469">
                <a:tc>
                  <a:txBody>
                    <a:bodyPr/>
                    <a:lstStyle/>
                    <a:p>
                      <a:pPr algn="l"/>
                      <a:r>
                        <a:rPr lang="en-US" sz="2500"/>
                        <a:t>E BIKE CONTROLLER </a:t>
                      </a:r>
                    </a:p>
                  </a:txBody>
                  <a:tcPr marL="127834" marR="127834" marT="63917" marB="63917" anchor="ctr"/>
                </a:tc>
                <a:tc>
                  <a:txBody>
                    <a:bodyPr/>
                    <a:lstStyle/>
                    <a:p>
                      <a:pPr algn="l"/>
                      <a:r>
                        <a:rPr lang="en-US" sz="2500" dirty="0"/>
                        <a:t>2500</a:t>
                      </a:r>
                    </a:p>
                  </a:txBody>
                  <a:tcPr marL="127834" marR="127834" marT="63917" marB="63917" anchor="ctr"/>
                </a:tc>
                <a:extLst>
                  <a:ext uri="{0D108BD9-81ED-4DB2-BD59-A6C34878D82A}">
                    <a16:rowId xmlns:a16="http://schemas.microsoft.com/office/drawing/2014/main" val="635167388"/>
                  </a:ext>
                </a:extLst>
              </a:tr>
              <a:tr h="945970">
                <a:tc>
                  <a:txBody>
                    <a:bodyPr/>
                    <a:lstStyle/>
                    <a:p>
                      <a:pPr algn="l"/>
                      <a:r>
                        <a:rPr lang="en-US" sz="2500" dirty="0"/>
                        <a:t>BATTERY (22.2V-20000mah)</a:t>
                      </a:r>
                    </a:p>
                  </a:txBody>
                  <a:tcPr marL="127834" marR="127834" marT="63917" marB="63917" anchor="ctr"/>
                </a:tc>
                <a:tc>
                  <a:txBody>
                    <a:bodyPr/>
                    <a:lstStyle/>
                    <a:p>
                      <a:pPr algn="l"/>
                      <a:r>
                        <a:rPr lang="en-US" sz="2500" dirty="0"/>
                        <a:t>8000-10000</a:t>
                      </a:r>
                    </a:p>
                  </a:txBody>
                  <a:tcPr marL="127834" marR="127834" marT="63917" marB="63917" anchor="ctr"/>
                </a:tc>
                <a:extLst>
                  <a:ext uri="{0D108BD9-81ED-4DB2-BD59-A6C34878D82A}">
                    <a16:rowId xmlns:a16="http://schemas.microsoft.com/office/drawing/2014/main" val="2699805450"/>
                  </a:ext>
                </a:extLst>
              </a:tr>
              <a:tr h="562469">
                <a:tc>
                  <a:txBody>
                    <a:bodyPr/>
                    <a:lstStyle/>
                    <a:p>
                      <a:pPr algn="l"/>
                      <a:r>
                        <a:rPr lang="en-US" sz="2500"/>
                        <a:t>FABRICATION COST</a:t>
                      </a:r>
                    </a:p>
                  </a:txBody>
                  <a:tcPr marL="127834" marR="127834" marT="63917" marB="63917" anchor="ctr"/>
                </a:tc>
                <a:tc>
                  <a:txBody>
                    <a:bodyPr/>
                    <a:lstStyle/>
                    <a:p>
                      <a:pPr algn="l"/>
                      <a:r>
                        <a:rPr lang="en-US" sz="2500" dirty="0"/>
                        <a:t>5000</a:t>
                      </a:r>
                    </a:p>
                  </a:txBody>
                  <a:tcPr marL="127834" marR="127834" marT="63917" marB="63917" anchor="ctr"/>
                </a:tc>
                <a:extLst>
                  <a:ext uri="{0D108BD9-81ED-4DB2-BD59-A6C34878D82A}">
                    <a16:rowId xmlns:a16="http://schemas.microsoft.com/office/drawing/2014/main" val="539770775"/>
                  </a:ext>
                </a:extLst>
              </a:tr>
              <a:tr h="562469">
                <a:tc>
                  <a:txBody>
                    <a:bodyPr/>
                    <a:lstStyle/>
                    <a:p>
                      <a:pPr algn="l"/>
                      <a:r>
                        <a:rPr lang="en-US" sz="2500"/>
                        <a:t>TVS ES</a:t>
                      </a:r>
                    </a:p>
                  </a:txBody>
                  <a:tcPr marL="127834" marR="127834" marT="63917" marB="63917" anchor="ctr"/>
                </a:tc>
                <a:tc>
                  <a:txBody>
                    <a:bodyPr/>
                    <a:lstStyle/>
                    <a:p>
                      <a:pPr algn="l"/>
                      <a:r>
                        <a:rPr lang="en-US" sz="2500"/>
                        <a:t>NILL</a:t>
                      </a:r>
                    </a:p>
                  </a:txBody>
                  <a:tcPr marL="127834" marR="127834" marT="63917" marB="63917" anchor="ctr"/>
                </a:tc>
                <a:extLst>
                  <a:ext uri="{0D108BD9-81ED-4DB2-BD59-A6C34878D82A}">
                    <a16:rowId xmlns:a16="http://schemas.microsoft.com/office/drawing/2014/main" val="3750824146"/>
                  </a:ext>
                </a:extLst>
              </a:tr>
              <a:tr h="945970">
                <a:tc>
                  <a:txBody>
                    <a:bodyPr/>
                    <a:lstStyle/>
                    <a:p>
                      <a:pPr algn="l"/>
                      <a:r>
                        <a:rPr lang="en-US" sz="2500"/>
                        <a:t>DRIVE BELT AND ITS ASSEMBLY</a:t>
                      </a:r>
                    </a:p>
                  </a:txBody>
                  <a:tcPr marL="127834" marR="127834" marT="63917" marB="63917" anchor="ctr"/>
                </a:tc>
                <a:tc>
                  <a:txBody>
                    <a:bodyPr/>
                    <a:lstStyle/>
                    <a:p>
                      <a:pPr algn="l"/>
                      <a:r>
                        <a:rPr lang="en-US" sz="2500" dirty="0"/>
                        <a:t>3000</a:t>
                      </a:r>
                    </a:p>
                  </a:txBody>
                  <a:tcPr marL="127834" marR="127834" marT="63917" marB="63917" anchor="ctr"/>
                </a:tc>
                <a:extLst>
                  <a:ext uri="{0D108BD9-81ED-4DB2-BD59-A6C34878D82A}">
                    <a16:rowId xmlns:a16="http://schemas.microsoft.com/office/drawing/2014/main" val="872014547"/>
                  </a:ext>
                </a:extLst>
              </a:tr>
              <a:tr h="945970">
                <a:tc>
                  <a:txBody>
                    <a:bodyPr/>
                    <a:lstStyle/>
                    <a:p>
                      <a:pPr algn="l"/>
                      <a:r>
                        <a:rPr lang="en-US" sz="2500" dirty="0"/>
                        <a:t>TOTAL</a:t>
                      </a:r>
                    </a:p>
                  </a:txBody>
                  <a:tcPr marL="127834" marR="127834" marT="63917" marB="63917" anchor="ctr"/>
                </a:tc>
                <a:tc>
                  <a:txBody>
                    <a:bodyPr/>
                    <a:lstStyle/>
                    <a:p>
                      <a:pPr algn="l"/>
                      <a:r>
                        <a:rPr lang="en-US" sz="2500" dirty="0"/>
                        <a:t>28500</a:t>
                      </a:r>
                    </a:p>
                  </a:txBody>
                  <a:tcPr marL="127834" marR="127834" marT="63917" marB="63917" anchor="ctr"/>
                </a:tc>
                <a:extLst>
                  <a:ext uri="{0D108BD9-81ED-4DB2-BD59-A6C34878D82A}">
                    <a16:rowId xmlns:a16="http://schemas.microsoft.com/office/drawing/2014/main" val="3937308578"/>
                  </a:ext>
                </a:extLst>
              </a:tr>
            </a:tbl>
          </a:graphicData>
        </a:graphic>
      </p:graphicFrame>
    </p:spTree>
    <p:extLst>
      <p:ext uri="{BB962C8B-B14F-4D97-AF65-F5344CB8AC3E}">
        <p14:creationId xmlns:p14="http://schemas.microsoft.com/office/powerpoint/2010/main" val="281624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1348</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DAYANANDA SAGAR COLLEGE OF ENGINEERING Shavige Malleshwara Hills, Kumaraswamy Layout, Bangalore-560078 (An Autonomous Institute affiliated to VTU, Approved by AICTE &amp;ISO 9001: 2008 Certified) Accredited by National Assessment &amp; Accreditation Council (NAAC) with ‘A’ Grade Department of Mechanical Engineering                                                             </vt:lpstr>
      <vt:lpstr>Abstract</vt:lpstr>
      <vt:lpstr>Introduction</vt:lpstr>
      <vt:lpstr>Literature survey</vt:lpstr>
      <vt:lpstr>Objectives of the project</vt:lpstr>
      <vt:lpstr>Method and Methodology</vt:lpstr>
      <vt:lpstr>Parallel hybrid:</vt:lpstr>
      <vt:lpstr>PowerPoint Presentation</vt:lpstr>
      <vt:lpstr>Budget details: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DAYANANDA SAGAR COLLEGE OF ENGINEERING Shavige Malleshwara Hills, Kumaraswamy Layout, Bangalore-560078 (An Autonomous Institute affiliated to VTU, Approved by AICTE &amp;ISO 9001: 2008 Certified) Accredited by National Assessment &amp; Accreditation Council (NAAC) with ‘A’ Grade Department of Mechanical Engineering</dc:title>
  <dc:creator>DREAM TO</dc:creator>
  <cp:lastModifiedBy>Manoj Sonnad</cp:lastModifiedBy>
  <cp:revision>13</cp:revision>
  <dcterms:created xsi:type="dcterms:W3CDTF">2023-09-24T05:48:39Z</dcterms:created>
  <dcterms:modified xsi:type="dcterms:W3CDTF">2023-09-29T23:22:19Z</dcterms:modified>
</cp:coreProperties>
</file>