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81" r:id="rId4"/>
    <p:sldId id="278" r:id="rId5"/>
    <p:sldId id="279" r:id="rId6"/>
    <p:sldId id="280" r:id="rId7"/>
    <p:sldId id="265" r:id="rId8"/>
    <p:sldId id="259" r:id="rId9"/>
    <p:sldId id="260" r:id="rId10"/>
    <p:sldId id="261" r:id="rId11"/>
    <p:sldId id="263" r:id="rId12"/>
    <p:sldId id="262" r:id="rId13"/>
    <p:sldId id="267" r:id="rId14"/>
    <p:sldId id="264" r:id="rId15"/>
    <p:sldId id="268" r:id="rId16"/>
    <p:sldId id="269" r:id="rId17"/>
    <p:sldId id="270" r:id="rId18"/>
    <p:sldId id="274" r:id="rId19"/>
    <p:sldId id="271" r:id="rId20"/>
    <p:sldId id="272" r:id="rId21"/>
    <p:sldId id="2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7533" autoAdjust="0"/>
  </p:normalViewPr>
  <p:slideViewPr>
    <p:cSldViewPr snapToGrid="0">
      <p:cViewPr varScale="1">
        <p:scale>
          <a:sx n="67" d="100"/>
          <a:sy n="67" d="100"/>
        </p:scale>
        <p:origin x="13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4BCD0-0FAD-442F-94B3-894C71CC588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C9559-9CF0-40F3-94FF-2D4542CD1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위의 </a:t>
            </a:r>
            <a:r>
              <a:rPr lang="ko-KR" altLang="en-US" dirty="0" err="1" smtClean="0"/>
              <a:t>편미분</a:t>
            </a:r>
            <a:r>
              <a:rPr lang="ko-KR" altLang="en-US" dirty="0" smtClean="0"/>
              <a:t> 방정식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u_t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u_x</a:t>
            </a:r>
            <a:r>
              <a:rPr lang="en-US" altLang="ko-KR" dirty="0" smtClean="0"/>
              <a:t> = 0)</a:t>
            </a:r>
            <a:r>
              <a:rPr lang="ko-KR" altLang="en-US" dirty="0" smtClean="0"/>
              <a:t>과 다음</a:t>
            </a:r>
            <a:r>
              <a:rPr lang="ko-KR" altLang="en-US" baseline="0" dirty="0" smtClean="0"/>
              <a:t>과 같은 조건을 만족하는 </a:t>
            </a:r>
            <a:r>
              <a:rPr lang="en-US" altLang="ko-KR" baseline="0" dirty="0" smtClean="0"/>
              <a:t>u(</a:t>
            </a:r>
            <a:r>
              <a:rPr lang="en-US" altLang="ko-KR" baseline="0" dirty="0" err="1" smtClean="0"/>
              <a:t>x,t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구한다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다시 말해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 </a:t>
            </a:r>
            <a:r>
              <a:rPr lang="en-US" altLang="ko-KR" baseline="0" dirty="0" err="1" smtClean="0"/>
              <a:t>timestep</a:t>
            </a:r>
            <a:r>
              <a:rPr lang="ko-KR" altLang="en-US" baseline="0" dirty="0" smtClean="0"/>
              <a:t>마다 특정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에서의 </a:t>
            </a:r>
            <a:r>
              <a:rPr lang="en-US" altLang="ko-KR" baseline="0" dirty="0" smtClean="0"/>
              <a:t>u </a:t>
            </a:r>
            <a:r>
              <a:rPr lang="ko-KR" altLang="en-US" baseline="0" dirty="0" smtClean="0"/>
              <a:t>값을 구한다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en-US" dirty="0" smtClean="0"/>
              <a:t>Initial condition : t=0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u0</a:t>
            </a:r>
            <a:r>
              <a:rPr lang="ko-KR" altLang="en-US" dirty="0" smtClean="0"/>
              <a:t>인 값을 갖고</a:t>
            </a:r>
            <a:r>
              <a:rPr lang="en-US" altLang="ko-KR" dirty="0" smtClean="0"/>
              <a:t>, </a:t>
            </a:r>
          </a:p>
          <a:p>
            <a:r>
              <a:rPr lang="en-US" dirty="0" smtClean="0"/>
              <a:t>Boundary condition:</a:t>
            </a:r>
            <a:r>
              <a:rPr lang="en-US" baseline="0" dirty="0" smtClean="0"/>
              <a:t> u(0,t_n) = u(1,t_{n-1}).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x=0</a:t>
            </a:r>
            <a:r>
              <a:rPr lang="ko-KR" altLang="en-US" baseline="0" dirty="0" smtClean="0"/>
              <a:t>에서의 </a:t>
            </a:r>
            <a:r>
              <a:rPr lang="en-US" altLang="ko-KR" baseline="0" dirty="0" smtClean="0"/>
              <a:t>u</a:t>
            </a:r>
            <a:r>
              <a:rPr lang="ko-KR" altLang="en-US" baseline="0" dirty="0" smtClean="0"/>
              <a:t>값은 전 </a:t>
            </a:r>
            <a:r>
              <a:rPr lang="en-US" altLang="ko-KR" baseline="0" dirty="0" err="1" smtClean="0"/>
              <a:t>timestep</a:t>
            </a:r>
            <a:r>
              <a:rPr lang="ko-KR" altLang="en-US" baseline="0" dirty="0" smtClean="0"/>
              <a:t>에서의 </a:t>
            </a:r>
            <a:r>
              <a:rPr lang="en-US" altLang="ko-KR" baseline="0" dirty="0" smtClean="0"/>
              <a:t>x=1(</a:t>
            </a:r>
            <a:r>
              <a:rPr lang="ko-KR" altLang="en-US" baseline="0" dirty="0" smtClean="0"/>
              <a:t>마지막 값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과 같다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C9559-9CF0-40F3-94FF-2D4542CD13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7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C9559-9CF0-40F3-94FF-2D4542CD13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1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CA-85F2-410E-8A9C-C443923A98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3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CA-85F2-410E-8A9C-C443923A98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8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CA-85F2-410E-8A9C-C443923A98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CA-85F2-410E-8A9C-C443923A98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0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CA-85F2-410E-8A9C-C443923A98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6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CA-85F2-410E-8A9C-C443923A98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3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CA-85F2-410E-8A9C-C443923A98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CA-85F2-410E-8A9C-C443923A98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6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CA-85F2-410E-8A9C-C443923A98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3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CA-85F2-410E-8A9C-C443923A98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1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CA-85F2-410E-8A9C-C443923A98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5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82CA-85F2-410E-8A9C-C443923A982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9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61" y="848298"/>
            <a:ext cx="7612984" cy="5392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179" y="1186094"/>
            <a:ext cx="7200616" cy="12688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979" y="2203317"/>
            <a:ext cx="6203491" cy="425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12" y="1531937"/>
            <a:ext cx="3064042" cy="10864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56" y="2366962"/>
            <a:ext cx="2160698" cy="10620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97244" y="1152297"/>
            <a:ext cx="9904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모든 </a:t>
            </a:r>
            <a:r>
              <a:rPr lang="en-US" altLang="ko-KR" sz="2400" dirty="0" smtClean="0"/>
              <a:t>v</a:t>
            </a:r>
            <a:r>
              <a:rPr lang="ko-KR" altLang="en-US" sz="2400" dirty="0" smtClean="0"/>
              <a:t>에 대해 성립해야 하므로</a:t>
            </a:r>
            <a:r>
              <a:rPr lang="en-US" altLang="ko-KR" sz="2400" dirty="0" smtClean="0"/>
              <a:t>, v</a:t>
            </a:r>
            <a:r>
              <a:rPr lang="ko-KR" altLang="en-US" sz="2400" dirty="0" smtClean="0"/>
              <a:t>가 기저인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     </a:t>
            </a:r>
            <a:r>
              <a:rPr lang="ko-KR" altLang="en-US" sz="2400" dirty="0" smtClean="0"/>
              <a:t>일 때도 성립해야한다</a:t>
            </a:r>
            <a:r>
              <a:rPr lang="en-US" altLang="ko-KR" sz="2400" dirty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544" y="1071562"/>
            <a:ext cx="457200" cy="4857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9544" y="1848672"/>
            <a:ext cx="2133600" cy="6191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625" y="3496487"/>
            <a:ext cx="3181350" cy="10858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511300" y="3800885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500" dirty="0" smtClean="0"/>
              <a:t>따라서</a:t>
            </a:r>
            <a:r>
              <a:rPr lang="en-US" altLang="ko-KR" sz="2500" dirty="0" smtClean="0"/>
              <a:t>,</a:t>
            </a:r>
            <a:endParaRPr lang="en-US" altLang="ko-KR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6096000" y="3800885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500" dirty="0" err="1" smtClean="0"/>
              <a:t>를</a:t>
            </a:r>
            <a:r>
              <a:rPr lang="ko-KR" altLang="en-US" sz="2500" dirty="0" smtClean="0"/>
              <a:t> 만족하는</a:t>
            </a:r>
            <a:r>
              <a:rPr lang="en-US" altLang="ko-KR" sz="2500" dirty="0" smtClean="0"/>
              <a:t>	     </a:t>
            </a:r>
            <a:r>
              <a:rPr lang="ko-KR" altLang="en-US" sz="2500" dirty="0" smtClean="0"/>
              <a:t>를 찾으려 합니다</a:t>
            </a:r>
            <a:r>
              <a:rPr lang="en-US" altLang="ko-KR" sz="2500" dirty="0" smtClean="0"/>
              <a:t>.</a:t>
            </a:r>
            <a:r>
              <a:rPr lang="ko-KR" altLang="en-US" sz="2500" dirty="0" smtClean="0"/>
              <a:t> </a:t>
            </a:r>
            <a:endParaRPr lang="en-US" altLang="ko-KR" sz="25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0212" y="3863199"/>
            <a:ext cx="2857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7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2520904"/>
            <a:ext cx="1676400" cy="619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25" y="638987"/>
            <a:ext cx="3181350" cy="1085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76675" y="3449190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500" dirty="0" smtClean="0"/>
              <a:t>로 적을 수 있습니다</a:t>
            </a:r>
            <a:r>
              <a:rPr lang="en-US" altLang="ko-KR" sz="2500" dirty="0" smtClean="0"/>
              <a:t>.</a:t>
            </a:r>
            <a:endParaRPr lang="en-US" altLang="ko-KR" sz="2500" dirty="0"/>
          </a:p>
        </p:txBody>
      </p:sp>
      <p:sp>
        <p:nvSpPr>
          <p:cNvPr id="9" name="직사각형 8"/>
          <p:cNvSpPr/>
          <p:nvPr/>
        </p:nvSpPr>
        <p:spPr>
          <a:xfrm>
            <a:off x="4549775" y="972480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500" dirty="0" smtClean="0"/>
              <a:t>에서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다음과 같이 정의하면</a:t>
            </a:r>
            <a:endParaRPr lang="en-US" altLang="ko-KR" sz="25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325" y="1834607"/>
            <a:ext cx="2085975" cy="5715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41474" y="4405763"/>
            <a:ext cx="855662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smtClean="0"/>
              <a:t>행렬의 곱셈을 이용하면</a:t>
            </a:r>
            <a:r>
              <a:rPr lang="en-US" altLang="ko-KR" sz="2500" dirty="0" smtClean="0"/>
              <a:t>, 		    </a:t>
            </a:r>
            <a:r>
              <a:rPr lang="ko-KR" altLang="en-US" sz="2500" dirty="0" smtClean="0"/>
              <a:t>로 적을 수 있습니다</a:t>
            </a:r>
            <a:r>
              <a:rPr lang="en-US" altLang="ko-KR" sz="2500" dirty="0" smtClean="0"/>
              <a:t>.</a:t>
            </a:r>
            <a:endParaRPr lang="en-US" altLang="ko-KR" sz="25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137" y="4405763"/>
            <a:ext cx="1257300" cy="4667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2325" y="5053176"/>
            <a:ext cx="4524375" cy="14859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1474" y="3124153"/>
            <a:ext cx="2276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1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04266" y="858593"/>
            <a:ext cx="111020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여기서</a:t>
            </a:r>
            <a:r>
              <a:rPr lang="en-US" altLang="ko-KR" sz="2400" dirty="0" smtClean="0"/>
              <a:t>,</a:t>
            </a:r>
          </a:p>
          <a:p>
            <a:pPr indent="901700"/>
            <a:endParaRPr lang="en-US" altLang="ko-KR" sz="2400" dirty="0" smtClean="0"/>
          </a:p>
          <a:p>
            <a:pPr indent="901700"/>
            <a:r>
              <a:rPr lang="ko-KR" altLang="en-US" sz="2400" dirty="0" smtClean="0"/>
              <a:t>      는 </a:t>
            </a:r>
            <a:r>
              <a:rPr lang="en-US" altLang="ko-KR" sz="2400" dirty="0" smtClean="0"/>
              <a:t>Legendre Polynomial</a:t>
            </a:r>
            <a:r>
              <a:rPr lang="ko-KR" altLang="en-US" sz="2400" dirty="0" smtClean="0"/>
              <a:t>로 식을 알고 있고</a:t>
            </a:r>
            <a:r>
              <a:rPr lang="en-US" altLang="ko-KR" sz="2400" dirty="0" smtClean="0"/>
              <a:t>,</a:t>
            </a:r>
          </a:p>
          <a:p>
            <a:pPr indent="901700"/>
            <a:r>
              <a:rPr lang="en-US" altLang="ko-KR" sz="2400" dirty="0" smtClean="0"/>
              <a:t>f</a:t>
            </a:r>
            <a:r>
              <a:rPr lang="ko-KR" altLang="en-US" sz="2400" dirty="0" smtClean="0"/>
              <a:t>도 주어진 수식이므로 식을 알고 있습니다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따라서</a:t>
            </a:r>
            <a:r>
              <a:rPr lang="en-US" altLang="ko-KR" sz="2400" dirty="0" smtClean="0"/>
              <a:t>,	,        </a:t>
            </a:r>
            <a:r>
              <a:rPr lang="ko-KR" altLang="en-US" sz="2400" dirty="0" smtClean="0"/>
              <a:t>값을 구할 수 있고</a:t>
            </a:r>
            <a:r>
              <a:rPr lang="en-US" altLang="ko-KR" sz="2400" dirty="0" smtClean="0"/>
              <a:t>		</a:t>
            </a:r>
            <a:r>
              <a:rPr lang="ko-KR" altLang="en-US" sz="2400" dirty="0" smtClean="0"/>
              <a:t>를 통해 </a:t>
            </a:r>
            <a:r>
              <a:rPr lang="en-US" altLang="ko-KR" sz="2400" dirty="0" smtClean="0"/>
              <a:t>c</a:t>
            </a:r>
            <a:r>
              <a:rPr lang="ko-KR" altLang="en-US" sz="2400" dirty="0" smtClean="0"/>
              <a:t>를 구할 수 있습니다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25" y="1468847"/>
            <a:ext cx="457200" cy="485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725" y="2653776"/>
            <a:ext cx="466725" cy="438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616" y="2653776"/>
            <a:ext cx="428625" cy="447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300" y="2558526"/>
            <a:ext cx="14478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4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5900" y="2181225"/>
            <a:ext cx="9512300" cy="2441575"/>
          </a:xfrm>
        </p:spPr>
        <p:txBody>
          <a:bodyPr>
            <a:noAutofit/>
          </a:bodyPr>
          <a:lstStyle/>
          <a:p>
            <a:pPr algn="ctr"/>
            <a:r>
              <a:rPr lang="en-US" sz="5000" dirty="0" smtClean="0">
                <a:latin typeface="+mj-ea"/>
              </a:rPr>
              <a:t>Discontinuous </a:t>
            </a:r>
            <a:r>
              <a:rPr lang="en-US" sz="5000" dirty="0" err="1" smtClean="0">
                <a:latin typeface="+mj-ea"/>
              </a:rPr>
              <a:t>Galerkin</a:t>
            </a:r>
            <a:r>
              <a:rPr lang="en-US" sz="5000" dirty="0" smtClean="0">
                <a:latin typeface="+mj-ea"/>
              </a:rPr>
              <a:t> Method</a:t>
            </a:r>
            <a:r>
              <a:rPr lang="en-US" sz="5000" dirty="0">
                <a:latin typeface="+mj-ea"/>
              </a:rPr>
              <a:t/>
            </a:r>
            <a:br>
              <a:rPr lang="en-US" sz="5000" dirty="0">
                <a:latin typeface="+mj-ea"/>
              </a:rPr>
            </a:br>
            <a:r>
              <a:rPr lang="en-US" sz="5000" dirty="0" smtClean="0">
                <a:latin typeface="+mj-ea"/>
              </a:rPr>
              <a:t>with time</a:t>
            </a:r>
            <a:endParaRPr lang="en-US" sz="5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79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r>
              <a:rPr lang="ko-KR" altLang="en-US" dirty="0" smtClean="0"/>
              <a:t>이 들어간 경우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5" y="1690688"/>
            <a:ext cx="1276350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30476"/>
            <a:ext cx="2476500" cy="971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575" y="3807219"/>
            <a:ext cx="3171825" cy="5715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92375" y="1772043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500" dirty="0" smtClean="0"/>
              <a:t>라면</a:t>
            </a:r>
            <a:r>
              <a:rPr lang="en-US" altLang="ko-KR" sz="2500" dirty="0" smtClean="0"/>
              <a:t>,</a:t>
            </a:r>
            <a:endParaRPr lang="en-US" altLang="ko-KR" sz="2500" dirty="0"/>
          </a:p>
        </p:txBody>
      </p:sp>
      <p:sp>
        <p:nvSpPr>
          <p:cNvPr id="9" name="직사각형 8"/>
          <p:cNvSpPr/>
          <p:nvPr/>
        </p:nvSpPr>
        <p:spPr>
          <a:xfrm>
            <a:off x="3736975" y="2703493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500" dirty="0" smtClean="0"/>
              <a:t>이므로</a:t>
            </a:r>
            <a:endParaRPr lang="en-US" altLang="ko-KR" sz="25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25" y="3783405"/>
            <a:ext cx="1276350" cy="6191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84875" y="3854440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500" dirty="0" smtClean="0"/>
              <a:t>입니다</a:t>
            </a:r>
            <a:r>
              <a:rPr lang="en-US" altLang="ko-KR" sz="2500" dirty="0" smtClean="0"/>
              <a:t>.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847300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27500" y="2181225"/>
            <a:ext cx="4406900" cy="2441575"/>
          </a:xfrm>
        </p:spPr>
        <p:txBody>
          <a:bodyPr>
            <a:noAutofit/>
          </a:bodyPr>
          <a:lstStyle/>
          <a:p>
            <a:pPr algn="r"/>
            <a:r>
              <a:rPr lang="ko-KR" altLang="en-US" sz="5000" dirty="0" smtClean="0">
                <a:latin typeface="+mj-ea"/>
              </a:rPr>
              <a:t>에 적용</a:t>
            </a:r>
            <a:endParaRPr lang="en-US" sz="50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539" y="2884487"/>
            <a:ext cx="3329411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4" y="647700"/>
            <a:ext cx="3562350" cy="2219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74" y="3011487"/>
            <a:ext cx="7134225" cy="1876425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3124200" y="4660900"/>
            <a:ext cx="774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308600" y="4660900"/>
            <a:ext cx="774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048500" y="4660900"/>
            <a:ext cx="774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864099" y="4660900"/>
            <a:ext cx="3873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515099" y="4660900"/>
            <a:ext cx="3873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242299" y="4521200"/>
            <a:ext cx="774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016999" y="4183846"/>
            <a:ext cx="157162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 smtClean="0"/>
              <a:t>: known</a:t>
            </a:r>
            <a:endParaRPr lang="en-US" altLang="ko-KR" sz="25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949" y="5170394"/>
            <a:ext cx="2276475" cy="109537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670424" y="5516516"/>
            <a:ext cx="58102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/>
              <a:t>꼴</a:t>
            </a:r>
            <a:endParaRPr lang="en-US" altLang="ko-KR" sz="25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765300" y="5029153"/>
            <a:ext cx="2133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343400" y="5029153"/>
            <a:ext cx="34798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4241800" y="5516516"/>
            <a:ext cx="428624" cy="477054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타원 32"/>
          <p:cNvSpPr/>
          <p:nvPr/>
        </p:nvSpPr>
        <p:spPr>
          <a:xfrm>
            <a:off x="2289174" y="5241028"/>
            <a:ext cx="1670051" cy="102474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158999" y="5069554"/>
            <a:ext cx="260349" cy="3429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4614860" y="5119974"/>
            <a:ext cx="347663" cy="3461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324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142480"/>
            <a:ext cx="561975" cy="514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81112" y="1225943"/>
            <a:ext cx="7634288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/>
              <a:t> </a:t>
            </a:r>
            <a:r>
              <a:rPr lang="en-US" altLang="ko-KR" sz="2500" dirty="0" smtClean="0"/>
              <a:t>     </a:t>
            </a:r>
            <a:r>
              <a:rPr lang="ko-KR" altLang="en-US" sz="2500" dirty="0" smtClean="0"/>
              <a:t>는 </a:t>
            </a:r>
            <a:r>
              <a:rPr lang="en-US" altLang="ko-KR" sz="2500" dirty="0" smtClean="0"/>
              <a:t>		</a:t>
            </a:r>
            <a:r>
              <a:rPr lang="ko-KR" altLang="en-US" sz="2500" dirty="0" smtClean="0"/>
              <a:t>를 이용해서 구합니다</a:t>
            </a:r>
            <a:r>
              <a:rPr lang="en-US" altLang="ko-KR" sz="2500" dirty="0" smtClean="0"/>
              <a:t>.</a:t>
            </a:r>
          </a:p>
          <a:p>
            <a:r>
              <a:rPr lang="en-US" altLang="ko-KR" sz="2500" dirty="0" err="1" smtClean="0"/>
              <a:t>timestep</a:t>
            </a:r>
            <a:r>
              <a:rPr lang="ko-KR" altLang="en-US" sz="2500" dirty="0" smtClean="0"/>
              <a:t>마다 새로운 </a:t>
            </a:r>
            <a:r>
              <a:rPr lang="en-US" altLang="ko-KR" sz="2500" dirty="0" smtClean="0"/>
              <a:t>c </a:t>
            </a:r>
            <a:r>
              <a:rPr lang="ko-KR" altLang="en-US" sz="2500" dirty="0" smtClean="0"/>
              <a:t>값을 계산합니다</a:t>
            </a:r>
            <a:r>
              <a:rPr lang="en-US" altLang="ko-KR" sz="2500" dirty="0" smtClean="0"/>
              <a:t>.</a:t>
            </a:r>
          </a:p>
          <a:p>
            <a:endParaRPr lang="en-US" altLang="ko-KR" sz="2500" dirty="0"/>
          </a:p>
          <a:p>
            <a:r>
              <a:rPr lang="ko-KR" altLang="en-US" sz="2500" dirty="0" smtClean="0"/>
              <a:t>매 </a:t>
            </a:r>
            <a:r>
              <a:rPr lang="en-US" altLang="ko-KR" sz="2500" dirty="0" err="1" smtClean="0"/>
              <a:t>timestep</a:t>
            </a:r>
            <a:r>
              <a:rPr lang="ko-KR" altLang="en-US" sz="2500" dirty="0" smtClean="0"/>
              <a:t>마다 </a:t>
            </a:r>
            <a:r>
              <a:rPr lang="en-US" altLang="ko-KR" sz="2500" dirty="0" smtClean="0"/>
              <a:t>boundary condition</a:t>
            </a:r>
            <a:r>
              <a:rPr lang="ko-KR" altLang="en-US" sz="2500" dirty="0" smtClean="0"/>
              <a:t>을 적용합니다</a:t>
            </a:r>
            <a:r>
              <a:rPr lang="en-US" altLang="ko-KR" sz="2500" dirty="0" smtClean="0"/>
              <a:t>.</a:t>
            </a:r>
          </a:p>
          <a:p>
            <a:r>
              <a:rPr lang="en-US" altLang="ko-KR" sz="2500" dirty="0" smtClean="0"/>
              <a:t>X=0</a:t>
            </a:r>
            <a:r>
              <a:rPr lang="ko-KR" altLang="en-US" sz="2500" dirty="0" smtClean="0"/>
              <a:t>에서의 </a:t>
            </a:r>
            <a:r>
              <a:rPr lang="en-US" altLang="ko-KR" sz="2500" dirty="0" smtClean="0"/>
              <a:t>c</a:t>
            </a:r>
            <a:r>
              <a:rPr lang="en-US" altLang="ko-KR" sz="2500" baseline="30000" dirty="0" smtClean="0"/>
              <a:t>n+1</a:t>
            </a:r>
            <a:r>
              <a:rPr lang="ko-KR" altLang="en-US" sz="2500" dirty="0" smtClean="0"/>
              <a:t>의 값 </a:t>
            </a:r>
            <a:r>
              <a:rPr lang="en-US" altLang="ko-KR" sz="2500" dirty="0" smtClean="0"/>
              <a:t>=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 x=1</a:t>
            </a:r>
            <a:r>
              <a:rPr lang="ko-KR" altLang="en-US" sz="2500" dirty="0" smtClean="0"/>
              <a:t>에서의 </a:t>
            </a:r>
            <a:r>
              <a:rPr lang="en-US" altLang="ko-KR" sz="2500" dirty="0" err="1" smtClean="0"/>
              <a:t>c</a:t>
            </a:r>
            <a:r>
              <a:rPr lang="en-US" altLang="ko-KR" sz="2500" baseline="30000" dirty="0" err="1" smtClean="0"/>
              <a:t>n</a:t>
            </a:r>
            <a:r>
              <a:rPr lang="ko-KR" altLang="en-US" sz="2500" dirty="0" smtClean="0"/>
              <a:t>의 값 </a:t>
            </a:r>
            <a:endParaRPr lang="en-US" altLang="ko-KR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812" y="1152005"/>
            <a:ext cx="1019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0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75100" y="2028825"/>
            <a:ext cx="4406900" cy="2441575"/>
          </a:xfrm>
        </p:spPr>
        <p:txBody>
          <a:bodyPr>
            <a:noAutofit/>
          </a:bodyPr>
          <a:lstStyle/>
          <a:p>
            <a:pPr algn="ctr"/>
            <a:r>
              <a:rPr lang="ko-KR" altLang="en-US" sz="5000" dirty="0" smtClean="0">
                <a:latin typeface="+mj-ea"/>
              </a:rPr>
              <a:t>코드</a:t>
            </a:r>
            <a:endParaRPr lang="en-US" sz="5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881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769937"/>
            <a:ext cx="6790272" cy="50212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897812" y="1022743"/>
            <a:ext cx="3201988" cy="176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 smtClean="0"/>
              <a:t>A</a:t>
            </a:r>
            <a:r>
              <a:rPr lang="ko-KR" altLang="en-US" sz="2500" dirty="0" smtClean="0"/>
              <a:t>는 시간이 변해도</a:t>
            </a:r>
            <a:endParaRPr lang="en-US" altLang="ko-KR" sz="2500" dirty="0" smtClean="0"/>
          </a:p>
          <a:p>
            <a:pPr>
              <a:lnSpc>
                <a:spcPct val="150000"/>
              </a:lnSpc>
            </a:pPr>
            <a:r>
              <a:rPr lang="ko-KR" altLang="en-US" sz="2500" dirty="0" smtClean="0"/>
              <a:t>바뀌지 않으므로</a:t>
            </a:r>
            <a:endParaRPr lang="en-US" altLang="ko-KR" sz="2500" dirty="0" smtClean="0"/>
          </a:p>
          <a:p>
            <a:pPr>
              <a:lnSpc>
                <a:spcPct val="150000"/>
              </a:lnSpc>
            </a:pPr>
            <a:r>
              <a:rPr lang="ko-KR" altLang="en-US" sz="2500" dirty="0" smtClean="0"/>
              <a:t>한 번만 계산합니다</a:t>
            </a:r>
            <a:r>
              <a:rPr lang="en-US" altLang="ko-KR" sz="2500" dirty="0" smtClean="0"/>
              <a:t>.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92873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5900" y="2181225"/>
            <a:ext cx="9512300" cy="2441575"/>
          </a:xfrm>
        </p:spPr>
        <p:txBody>
          <a:bodyPr>
            <a:noAutofit/>
          </a:bodyPr>
          <a:lstStyle/>
          <a:p>
            <a:pPr algn="ctr"/>
            <a:r>
              <a:rPr lang="ko-KR" altLang="en-US" sz="4500" dirty="0" smtClean="0">
                <a:latin typeface="+mj-ea"/>
              </a:rPr>
              <a:t>결과 및 결론</a:t>
            </a:r>
            <a:endParaRPr lang="en-US" sz="45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76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593725"/>
            <a:ext cx="5219700" cy="5619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31012" y="908443"/>
            <a:ext cx="3354388" cy="176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/>
              <a:t>b</a:t>
            </a:r>
            <a:r>
              <a:rPr lang="ko-KR" altLang="en-US" sz="2500" dirty="0" smtClean="0"/>
              <a:t>는 </a:t>
            </a:r>
            <a:r>
              <a:rPr lang="en-US" altLang="ko-KR" sz="2500" dirty="0" err="1" smtClean="0"/>
              <a:t>timestep</a:t>
            </a:r>
            <a:r>
              <a:rPr lang="ko-KR" altLang="en-US" sz="2500" dirty="0" smtClean="0"/>
              <a:t>마다</a:t>
            </a:r>
            <a:endParaRPr lang="en-US" altLang="ko-KR" sz="2500" dirty="0" smtClean="0"/>
          </a:p>
          <a:p>
            <a:pPr>
              <a:lnSpc>
                <a:spcPct val="150000"/>
              </a:lnSpc>
            </a:pPr>
            <a:r>
              <a:rPr lang="en-US" altLang="ko-KR" sz="2500" dirty="0" err="1" smtClean="0"/>
              <a:t>c_n</a:t>
            </a:r>
            <a:r>
              <a:rPr lang="ko-KR" altLang="en-US" sz="2500" dirty="0" smtClean="0"/>
              <a:t>이 바뀌기 때문에 새로 계산합니다</a:t>
            </a:r>
            <a:r>
              <a:rPr lang="en-US" altLang="ko-KR" sz="2500" dirty="0" smtClean="0"/>
              <a:t>.</a:t>
            </a:r>
            <a:endParaRPr lang="en-US" altLang="ko-KR" sz="2500" dirty="0"/>
          </a:p>
        </p:txBody>
      </p:sp>
      <p:sp>
        <p:nvSpPr>
          <p:cNvPr id="6" name="직사각형 5"/>
          <p:cNvSpPr/>
          <p:nvPr/>
        </p:nvSpPr>
        <p:spPr>
          <a:xfrm>
            <a:off x="6704012" y="5607443"/>
            <a:ext cx="43068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 smtClean="0"/>
              <a:t>Periodic boundary condition</a:t>
            </a:r>
            <a:r>
              <a:rPr lang="ko-KR" altLang="en-US" sz="2500" dirty="0" smtClean="0"/>
              <a:t>을</a:t>
            </a:r>
            <a:endParaRPr lang="en-US" altLang="ko-KR" sz="2500" dirty="0" smtClean="0"/>
          </a:p>
          <a:p>
            <a:r>
              <a:rPr lang="ko-KR" altLang="en-US" sz="2500" dirty="0" smtClean="0"/>
              <a:t>적용합니다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534307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727324"/>
            <a:ext cx="7059566" cy="140946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78800" y="2808807"/>
            <a:ext cx="24257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 err="1" smtClean="0"/>
              <a:t>ilhs</a:t>
            </a:r>
            <a:r>
              <a:rPr lang="en-US" altLang="ko-KR" sz="2500" dirty="0" smtClean="0"/>
              <a:t>: </a:t>
            </a:r>
            <a:r>
              <a:rPr lang="en-US" altLang="ko-KR" sz="2500" dirty="0" err="1" smtClean="0"/>
              <a:t>A_i,j</a:t>
            </a:r>
            <a:r>
              <a:rPr lang="ko-KR" altLang="en-US" sz="2500" dirty="0" smtClean="0"/>
              <a:t>의 식</a:t>
            </a:r>
            <a:endParaRPr lang="en-US" altLang="ko-KR" sz="2500" dirty="0" smtClean="0"/>
          </a:p>
          <a:p>
            <a:endParaRPr lang="en-US" altLang="ko-KR" sz="2500" dirty="0" smtClean="0"/>
          </a:p>
          <a:p>
            <a:r>
              <a:rPr lang="en-US" altLang="ko-KR" sz="2500" dirty="0" err="1" smtClean="0"/>
              <a:t>Irhs</a:t>
            </a:r>
            <a:r>
              <a:rPr lang="en-US" altLang="ko-KR" sz="2500" dirty="0" smtClean="0"/>
              <a:t>: </a:t>
            </a:r>
            <a:r>
              <a:rPr lang="en-US" altLang="ko-KR" sz="2500" dirty="0" err="1" smtClean="0"/>
              <a:t>b_i</a:t>
            </a:r>
            <a:r>
              <a:rPr lang="ko-KR" altLang="en-US" sz="2500" dirty="0" smtClean="0"/>
              <a:t>의 식</a:t>
            </a:r>
            <a:endParaRPr lang="en-US" altLang="ko-KR" sz="25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273800" y="530863"/>
            <a:ext cx="5918200" cy="118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 err="1" smtClean="0"/>
              <a:t>Timestep</a:t>
            </a:r>
            <a:r>
              <a:rPr lang="ko-KR" altLang="en-US" sz="2500" dirty="0" smtClean="0"/>
              <a:t>의 끝마다 새로운 </a:t>
            </a:r>
            <a:r>
              <a:rPr lang="en-US" altLang="ko-KR" sz="2500" dirty="0" smtClean="0"/>
              <a:t>c</a:t>
            </a:r>
            <a:r>
              <a:rPr lang="ko-KR" altLang="en-US" sz="2500" dirty="0" smtClean="0"/>
              <a:t>를 계산하고</a:t>
            </a:r>
            <a:endParaRPr lang="en-US" altLang="ko-KR" sz="2500" dirty="0" smtClean="0"/>
          </a:p>
          <a:p>
            <a:pPr>
              <a:lnSpc>
                <a:spcPct val="150000"/>
              </a:lnSpc>
            </a:pPr>
            <a:r>
              <a:rPr lang="en-US" altLang="ko-KR" sz="2500" dirty="0" err="1" smtClean="0"/>
              <a:t>c_n</a:t>
            </a:r>
            <a:r>
              <a:rPr lang="ko-KR" altLang="en-US" sz="2500" dirty="0" smtClean="0"/>
              <a:t>을 </a:t>
            </a:r>
            <a:r>
              <a:rPr lang="en-US" altLang="ko-KR" sz="2500" dirty="0" smtClean="0"/>
              <a:t>c</a:t>
            </a:r>
            <a:r>
              <a:rPr lang="ko-KR" altLang="en-US" sz="2500" dirty="0" smtClean="0"/>
              <a:t>로 업데이트합니다</a:t>
            </a:r>
            <a:r>
              <a:rPr lang="en-US" altLang="ko-KR" sz="2500" dirty="0" smtClean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682624"/>
            <a:ext cx="5186363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6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349" y="215308"/>
            <a:ext cx="10515600" cy="1325563"/>
          </a:xfrm>
        </p:spPr>
        <p:txBody>
          <a:bodyPr/>
          <a:lstStyle/>
          <a:p>
            <a:r>
              <a:rPr lang="en-US" dirty="0" smtClean="0"/>
              <a:t>Simulation </a:t>
            </a:r>
            <a:r>
              <a:rPr lang="ko-KR" altLang="en-US" dirty="0" smtClean="0"/>
              <a:t>목표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022" y="2459357"/>
            <a:ext cx="3169545" cy="21130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159" y="4648157"/>
            <a:ext cx="3143984" cy="21385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62" y="1817688"/>
            <a:ext cx="3514725" cy="23907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57590" y="1356023"/>
            <a:ext cx="596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t</a:t>
            </a:r>
            <a:r>
              <a:rPr lang="en-US" altLang="ko-KR" sz="2400" dirty="0" smtClean="0"/>
              <a:t>=0</a:t>
            </a:r>
            <a:endParaRPr lang="en-US" altLang="ko-KR" sz="2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461" y="280779"/>
            <a:ext cx="3195106" cy="21556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87336" y="300501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7336" y="2541880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1635" y="4753626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8288399" y="485167"/>
            <a:ext cx="3631432" cy="27686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t=0</a:t>
            </a:r>
            <a:r>
              <a:rPr lang="ko-KR" altLang="en-US" dirty="0" smtClean="0"/>
              <a:t>과 같이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초깃값이</a:t>
            </a:r>
            <a:r>
              <a:rPr lang="ko-KR" altLang="en-US" dirty="0" smtClean="0"/>
              <a:t> 주어졌을 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옆의 </a:t>
            </a:r>
            <a:r>
              <a:rPr lang="en-US" altLang="ko-KR" dirty="0" smtClean="0"/>
              <a:t>1,2,3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pulse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움직이는 것을</a:t>
            </a:r>
            <a:endParaRPr lang="en-US" altLang="ko-KR" dirty="0" smtClean="0"/>
          </a:p>
          <a:p>
            <a:pPr marL="0" indent="0">
              <a:buNone/>
            </a:pPr>
            <a:r>
              <a:rPr lang="en-US" dirty="0" smtClean="0"/>
              <a:t>Simulation </a:t>
            </a:r>
            <a:r>
              <a:rPr lang="ko-KR" altLang="en-US" dirty="0" smtClean="0"/>
              <a:t>하는 것</a:t>
            </a:r>
            <a:endParaRPr 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8399" y="3253839"/>
            <a:ext cx="3752850" cy="24574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720447" y="5711289"/>
            <a:ext cx="3471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오차에 의해 위의 그림처럼</a:t>
            </a:r>
            <a:endParaRPr lang="en-US" altLang="ko-KR" dirty="0" smtClean="0"/>
          </a:p>
          <a:p>
            <a:r>
              <a:rPr lang="en-US" altLang="ko-KR" dirty="0" smtClean="0"/>
              <a:t>pulse</a:t>
            </a:r>
            <a:r>
              <a:rPr lang="ko-KR" altLang="en-US" dirty="0" smtClean="0"/>
              <a:t> 모양이 변형되기도 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3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85" y="2483276"/>
            <a:ext cx="3748312" cy="23955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20974" y="1855071"/>
            <a:ext cx="596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t</a:t>
            </a:r>
            <a:r>
              <a:rPr lang="en-US" altLang="ko-KR" sz="2400" dirty="0" smtClean="0"/>
              <a:t>=0</a:t>
            </a:r>
            <a:endParaRPr lang="en-US" altLang="ko-KR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472" y="963234"/>
            <a:ext cx="3771900" cy="2371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660" y="3373059"/>
            <a:ext cx="3819525" cy="2362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8618" y="963234"/>
            <a:ext cx="3790950" cy="4819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4999" y="1091821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4998" y="3487359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24699" y="1091821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24699" y="3487359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47348" y="335030"/>
            <a:ext cx="3825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N_e</a:t>
            </a:r>
            <a:r>
              <a:rPr lang="en-US" altLang="ko-KR" sz="2400" dirty="0" smtClean="0"/>
              <a:t> = 10; dx = 0.1; </a:t>
            </a:r>
            <a:r>
              <a:rPr lang="en-US" altLang="ko-KR" sz="2400" dirty="0" err="1" smtClean="0"/>
              <a:t>dt</a:t>
            </a:r>
            <a:r>
              <a:rPr lang="en-US" altLang="ko-KR" sz="2400" dirty="0" smtClean="0"/>
              <a:t> = 0.005</a:t>
            </a:r>
            <a:endParaRPr lang="en-US" altLang="ko-KR" sz="2400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700983" y="335030"/>
            <a:ext cx="3036620" cy="1325563"/>
          </a:xfrm>
        </p:spPr>
        <p:txBody>
          <a:bodyPr/>
          <a:lstStyle/>
          <a:p>
            <a:pPr algn="ctr"/>
            <a:r>
              <a:rPr lang="en-US" dirty="0" smtClean="0"/>
              <a:t>Simulation</a:t>
            </a:r>
            <a:br>
              <a:rPr lang="en-US" dirty="0" smtClean="0"/>
            </a:br>
            <a:r>
              <a:rPr lang="ko-KR" altLang="en-US" dirty="0" smtClean="0"/>
              <a:t>결과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6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85" y="2050683"/>
            <a:ext cx="3748312" cy="23955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20974" y="1422478"/>
            <a:ext cx="596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t</a:t>
            </a:r>
            <a:r>
              <a:rPr lang="en-US" altLang="ko-KR" sz="2400" dirty="0" smtClean="0"/>
              <a:t>=0</a:t>
            </a:r>
            <a:endParaRPr lang="en-US" altLang="ko-K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874999" y="1091821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4998" y="3487359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24699" y="1091821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24699" y="3487359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47348" y="335030"/>
            <a:ext cx="5590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N_e</a:t>
            </a:r>
            <a:r>
              <a:rPr lang="en-US" altLang="ko-KR" sz="2400" dirty="0" smtClean="0"/>
              <a:t> = 80; dx =1/80; </a:t>
            </a:r>
            <a:r>
              <a:rPr lang="en-US" altLang="ko-KR" sz="2400" dirty="0" err="1" smtClean="0"/>
              <a:t>dt</a:t>
            </a:r>
            <a:r>
              <a:rPr lang="en-US" altLang="ko-KR" sz="2400" dirty="0" smtClean="0"/>
              <a:t> =0.0001; </a:t>
            </a:r>
            <a:r>
              <a:rPr lang="en-US" altLang="ko-KR" sz="2400" dirty="0" err="1" smtClean="0"/>
              <a:t>nt</a:t>
            </a:r>
            <a:r>
              <a:rPr lang="en-US" altLang="ko-KR" sz="2400" dirty="0" smtClean="0"/>
              <a:t> = 10000 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562" y="963234"/>
            <a:ext cx="3800475" cy="4810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702" y="982283"/>
            <a:ext cx="3771900" cy="47720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46543" y="1091821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6542" y="3487359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96243" y="1007304"/>
            <a:ext cx="268357" cy="36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96243" y="3487359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8823" y="700644"/>
            <a:ext cx="10515600" cy="5036932"/>
          </a:xfrm>
        </p:spPr>
        <p:txBody>
          <a:bodyPr>
            <a:normAutofit/>
          </a:bodyPr>
          <a:lstStyle/>
          <a:p>
            <a:r>
              <a:rPr lang="en-US" dirty="0" smtClean="0"/>
              <a:t>dx</a:t>
            </a:r>
            <a:r>
              <a:rPr lang="ko-KR" altLang="en-US" dirty="0" smtClean="0"/>
              <a:t>가 충분히 작다면 결과가 잘 나옴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x</a:t>
            </a:r>
            <a:r>
              <a:rPr lang="ko-KR" altLang="en-US" dirty="0" smtClean="0"/>
              <a:t>가 작아질 수록 </a:t>
            </a:r>
            <a:r>
              <a:rPr lang="en-US" altLang="ko-KR" dirty="0" smtClean="0"/>
              <a:t>pulse</a:t>
            </a:r>
            <a:r>
              <a:rPr lang="ko-KR" altLang="en-US" dirty="0" smtClean="0"/>
              <a:t>의 형태가 더 잘 유지됨</a:t>
            </a:r>
            <a:endParaRPr lang="en-US" altLang="ko-KR" dirty="0" smtClean="0"/>
          </a:p>
          <a:p>
            <a:r>
              <a:rPr lang="en-US" dirty="0"/>
              <a:t>d</a:t>
            </a:r>
            <a:r>
              <a:rPr lang="en-US" dirty="0" smtClean="0"/>
              <a:t>x</a:t>
            </a:r>
            <a:r>
              <a:rPr lang="ko-KR" altLang="en-US" dirty="0" smtClean="0"/>
              <a:t>가 작을수록 작은 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(CFL condition)</a:t>
            </a:r>
          </a:p>
          <a:p>
            <a:pPr marL="0" indent="177800">
              <a:buNone/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dt</a:t>
            </a:r>
            <a:r>
              <a:rPr lang="ko-KR" altLang="en-US" dirty="0" smtClean="0"/>
              <a:t>가 충분히 작지 않으면 </a:t>
            </a:r>
            <a:r>
              <a:rPr lang="en-US" altLang="ko-KR" dirty="0" smtClean="0"/>
              <a:t>pulse </a:t>
            </a:r>
            <a:r>
              <a:rPr lang="ko-KR" altLang="en-US" dirty="0" smtClean="0"/>
              <a:t>붕괴</a:t>
            </a:r>
            <a:r>
              <a:rPr lang="en-US" altLang="ko-KR" dirty="0" smtClean="0"/>
              <a:t>)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t</a:t>
            </a:r>
            <a:r>
              <a:rPr lang="ko-KR" altLang="en-US" dirty="0" smtClean="0"/>
              <a:t>가 작으면 같은 시간 계산을 위해 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&gt; </a:t>
            </a:r>
            <a:r>
              <a:rPr lang="ko-KR" altLang="en-US" dirty="0" err="1" smtClean="0"/>
              <a:t>연산량</a:t>
            </a:r>
            <a:r>
              <a:rPr lang="ko-KR" altLang="en-US" dirty="0" smtClean="0"/>
              <a:t> 증가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연산 시간 증가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sz="2500" dirty="0" smtClean="0"/>
              <a:t>현재 </a:t>
            </a:r>
            <a:r>
              <a:rPr lang="en-US" altLang="ko-KR" sz="2500" dirty="0" smtClean="0"/>
              <a:t>time</a:t>
            </a:r>
            <a:r>
              <a:rPr lang="ko-KR" altLang="en-US" sz="2500" dirty="0" smtClean="0"/>
              <a:t>에 대해서 </a:t>
            </a:r>
            <a:r>
              <a:rPr lang="en-US" altLang="ko-KR" sz="2500" dirty="0" smtClean="0"/>
              <a:t>Euler </a:t>
            </a:r>
            <a:r>
              <a:rPr lang="en-US" altLang="ko-KR" sz="2500" dirty="0" err="1" smtClean="0"/>
              <a:t>metho</a:t>
            </a:r>
            <a:r>
              <a:rPr lang="ko-KR" altLang="en-US" sz="2500" dirty="0" smtClean="0"/>
              <a:t>를 사용하는데</a:t>
            </a:r>
            <a:r>
              <a:rPr lang="en-US" altLang="ko-KR" sz="2500" dirty="0" smtClean="0"/>
              <a:t>,</a:t>
            </a:r>
          </a:p>
          <a:p>
            <a:pPr marL="0" indent="273050">
              <a:buNone/>
            </a:pPr>
            <a:r>
              <a:rPr lang="en-US" altLang="ko-KR" sz="2500" dirty="0" err="1" smtClean="0"/>
              <a:t>Runge</a:t>
            </a:r>
            <a:r>
              <a:rPr lang="en-US" altLang="ko-KR" sz="2500" dirty="0" smtClean="0"/>
              <a:t> </a:t>
            </a:r>
            <a:r>
              <a:rPr lang="en-US" altLang="ko-KR" sz="2500" dirty="0" err="1" smtClean="0"/>
              <a:t>Kutta</a:t>
            </a:r>
            <a:r>
              <a:rPr lang="ko-KR" altLang="en-US" sz="2500" dirty="0" smtClean="0"/>
              <a:t>를 이용하면 정확도를 높일 수 있을 것으로 예상</a:t>
            </a:r>
            <a:r>
              <a:rPr lang="en-US" altLang="ko-KR" sz="25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037" y="1462994"/>
            <a:ext cx="2524125" cy="847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017" y="2600633"/>
            <a:ext cx="35909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5900" y="2181225"/>
            <a:ext cx="9512300" cy="2441575"/>
          </a:xfrm>
        </p:spPr>
        <p:txBody>
          <a:bodyPr>
            <a:noAutofit/>
          </a:bodyPr>
          <a:lstStyle/>
          <a:p>
            <a:pPr algn="ctr"/>
            <a:r>
              <a:rPr lang="en-US" sz="4500" dirty="0" smtClean="0">
                <a:latin typeface="+mj-ea"/>
              </a:rPr>
              <a:t>Discontinuous </a:t>
            </a:r>
            <a:r>
              <a:rPr lang="en-US" sz="4500" dirty="0" err="1" smtClean="0">
                <a:latin typeface="+mj-ea"/>
              </a:rPr>
              <a:t>Galerkin</a:t>
            </a:r>
            <a:r>
              <a:rPr lang="en-US" sz="4500" dirty="0" smtClean="0">
                <a:latin typeface="+mj-ea"/>
              </a:rPr>
              <a:t> Method</a:t>
            </a:r>
            <a:br>
              <a:rPr lang="en-US" sz="4500" dirty="0" smtClean="0">
                <a:latin typeface="+mj-ea"/>
              </a:rPr>
            </a:br>
            <a:r>
              <a:rPr lang="ko-KR" altLang="en-US" sz="4500" dirty="0" smtClean="0">
                <a:latin typeface="+mj-ea"/>
              </a:rPr>
              <a:t>이론적 설명</a:t>
            </a:r>
            <a:endParaRPr lang="en-US" sz="45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85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423"/>
            <a:ext cx="10515600" cy="1325563"/>
          </a:xfrm>
        </p:spPr>
        <p:txBody>
          <a:bodyPr/>
          <a:lstStyle/>
          <a:p>
            <a:r>
              <a:rPr lang="en-US" dirty="0" smtClean="0"/>
              <a:t>Discontinuous </a:t>
            </a:r>
            <a:r>
              <a:rPr lang="en-US" dirty="0" err="1" smtClean="0"/>
              <a:t>Galerkin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93973"/>
            <a:ext cx="10947400" cy="31007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>
                <a:latin typeface="+mj-ea"/>
                <a:ea typeface="+mj-ea"/>
              </a:rPr>
              <a:t>목표</a:t>
            </a:r>
            <a:r>
              <a:rPr lang="en-US" altLang="ko-KR" sz="2400" dirty="0" smtClean="0">
                <a:latin typeface="+mj-ea"/>
                <a:ea typeface="+mj-ea"/>
              </a:rPr>
              <a:t>:</a:t>
            </a:r>
            <a:r>
              <a:rPr lang="en-US" sz="2400" dirty="0" smtClean="0">
                <a:latin typeface="+mj-ea"/>
                <a:ea typeface="+mj-ea"/>
              </a:rPr>
              <a:t> </a:t>
            </a:r>
            <a:r>
              <a:rPr lang="en-US" sz="2400" dirty="0">
                <a:latin typeface="+mj-ea"/>
                <a:ea typeface="+mj-ea"/>
              </a:rPr>
              <a:t>	</a:t>
            </a:r>
            <a:r>
              <a:rPr lang="en-US" sz="2400" dirty="0" smtClean="0">
                <a:latin typeface="+mj-ea"/>
                <a:ea typeface="+mj-ea"/>
              </a:rPr>
              <a:t>	</a:t>
            </a:r>
            <a:r>
              <a:rPr lang="ko-KR" altLang="en-US" sz="2400" dirty="0" smtClean="0">
                <a:latin typeface="+mj-ea"/>
                <a:ea typeface="+mj-ea"/>
              </a:rPr>
              <a:t>를</a:t>
            </a:r>
            <a:r>
              <a:rPr lang="en-US" altLang="ko-KR" sz="2400" dirty="0" smtClean="0">
                <a:latin typeface="+mj-ea"/>
                <a:ea typeface="+mj-ea"/>
              </a:rPr>
              <a:t>		</a:t>
            </a:r>
            <a:r>
              <a:rPr lang="ko-KR" altLang="en-US" sz="2400" dirty="0" smtClean="0">
                <a:latin typeface="+mj-ea"/>
                <a:ea typeface="+mj-ea"/>
              </a:rPr>
              <a:t>를 기저</a:t>
            </a:r>
            <a:r>
              <a:rPr lang="en-US" altLang="ko-KR" sz="2400" dirty="0" smtClean="0">
                <a:latin typeface="+mj-ea"/>
                <a:ea typeface="+mj-ea"/>
              </a:rPr>
              <a:t>(basis)</a:t>
            </a:r>
            <a:r>
              <a:rPr lang="ko-KR" altLang="en-US" sz="2400" dirty="0" smtClean="0">
                <a:latin typeface="+mj-ea"/>
                <a:ea typeface="+mj-ea"/>
              </a:rPr>
              <a:t>로 갖는 함수로 </a:t>
            </a:r>
            <a:r>
              <a:rPr lang="ko-KR" altLang="en-US" sz="2400" dirty="0" err="1" smtClean="0">
                <a:latin typeface="+mj-ea"/>
                <a:ea typeface="+mj-ea"/>
              </a:rPr>
              <a:t>근사한다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  <a:p>
            <a:pPr marL="0" indent="901700">
              <a:lnSpc>
                <a:spcPct val="100000"/>
              </a:lnSpc>
              <a:buNone/>
            </a:pPr>
            <a:r>
              <a:rPr lang="ko-KR" altLang="en-US" sz="2400" dirty="0" smtClean="0">
                <a:latin typeface="+mj-ea"/>
                <a:ea typeface="+mj-ea"/>
              </a:rPr>
              <a:t>논문에서는 </a:t>
            </a:r>
            <a:r>
              <a:rPr lang="en-US" altLang="ko-KR" sz="2400" dirty="0" smtClean="0">
                <a:latin typeface="+mj-ea"/>
                <a:ea typeface="+mj-ea"/>
              </a:rPr>
              <a:t>Legendre polynomial </a:t>
            </a:r>
            <a:r>
              <a:rPr lang="ko-KR" altLang="en-US" sz="2400" dirty="0" smtClean="0">
                <a:latin typeface="+mj-ea"/>
                <a:ea typeface="+mj-ea"/>
              </a:rPr>
              <a:t>사용</a:t>
            </a:r>
            <a:endParaRPr lang="en-US" altLang="ko-KR" sz="2400" dirty="0" smtClean="0"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300" dirty="0" smtClean="0"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>
                <a:latin typeface="+mj-ea"/>
                <a:ea typeface="+mj-ea"/>
              </a:rPr>
              <a:t>방법</a:t>
            </a:r>
            <a:r>
              <a:rPr lang="en-US" altLang="ko-KR" sz="2400" dirty="0" smtClean="0">
                <a:latin typeface="+mj-ea"/>
                <a:ea typeface="+mj-ea"/>
              </a:rPr>
              <a:t>: </a:t>
            </a:r>
            <a:r>
              <a:rPr lang="ko-KR" altLang="en-US" sz="2400" dirty="0" smtClean="0">
                <a:latin typeface="+mj-ea"/>
                <a:ea typeface="+mj-ea"/>
              </a:rPr>
              <a:t>우리가 구하고자 하는 실제 함수를 </a:t>
            </a:r>
            <a:r>
              <a:rPr lang="en-US" altLang="ko-KR" sz="2400" dirty="0" smtClean="0">
                <a:latin typeface="+mj-ea"/>
                <a:ea typeface="+mj-ea"/>
              </a:rPr>
              <a:t>f(x)</a:t>
            </a:r>
            <a:r>
              <a:rPr lang="ko-KR" altLang="en-US" sz="2400" dirty="0" smtClean="0">
                <a:latin typeface="+mj-ea"/>
                <a:ea typeface="+mj-ea"/>
              </a:rPr>
              <a:t>라 하면</a:t>
            </a:r>
            <a:r>
              <a:rPr lang="en-US" altLang="ko-KR" sz="2400" dirty="0" smtClean="0">
                <a:latin typeface="+mj-ea"/>
                <a:ea typeface="+mj-ea"/>
              </a:rPr>
              <a:t>,</a:t>
            </a:r>
          </a:p>
          <a:p>
            <a:pPr marL="0" indent="812800">
              <a:lnSpc>
                <a:spcPct val="100000"/>
              </a:lnSpc>
              <a:buNone/>
            </a:pPr>
            <a:r>
              <a:rPr lang="ko-KR" altLang="en-US" sz="2400" dirty="0" smtClean="0">
                <a:latin typeface="+mj-ea"/>
                <a:ea typeface="+mj-ea"/>
              </a:rPr>
              <a:t> </a:t>
            </a:r>
            <a:r>
              <a:rPr lang="ko-KR" altLang="en-US" sz="2400" dirty="0" err="1" smtClean="0">
                <a:latin typeface="+mj-ea"/>
                <a:ea typeface="+mj-ea"/>
              </a:rPr>
              <a:t>근사함수</a:t>
            </a:r>
            <a:r>
              <a:rPr lang="ko-KR" altLang="en-US" sz="2400" dirty="0" smtClean="0">
                <a:latin typeface="+mj-ea"/>
                <a:ea typeface="+mj-ea"/>
              </a:rPr>
              <a:t> </a:t>
            </a:r>
            <a:r>
              <a:rPr lang="en-US" altLang="ko-KR" sz="2400" dirty="0" smtClean="0">
                <a:latin typeface="+mj-ea"/>
                <a:ea typeface="+mj-ea"/>
              </a:rPr>
              <a:t>u(x)</a:t>
            </a:r>
            <a:r>
              <a:rPr lang="ko-KR" altLang="en-US" sz="2400" dirty="0" smtClean="0">
                <a:latin typeface="+mj-ea"/>
                <a:ea typeface="+mj-ea"/>
              </a:rPr>
              <a:t>와 </a:t>
            </a:r>
            <a:r>
              <a:rPr lang="en-US" altLang="ko-KR" sz="2400" dirty="0" smtClean="0">
                <a:latin typeface="+mj-ea"/>
                <a:ea typeface="+mj-ea"/>
              </a:rPr>
              <a:t>f(x)</a:t>
            </a:r>
            <a:r>
              <a:rPr lang="ko-KR" altLang="en-US" sz="2400" dirty="0" smtClean="0">
                <a:latin typeface="+mj-ea"/>
                <a:ea typeface="+mj-ea"/>
              </a:rPr>
              <a:t>의 차가 오차가 됩니다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  <a:p>
            <a:pPr marL="0" indent="812800">
              <a:lnSpc>
                <a:spcPct val="100000"/>
              </a:lnSpc>
              <a:buNone/>
            </a:pPr>
            <a:r>
              <a:rPr lang="ko-KR" altLang="en-US" sz="2400" dirty="0" smtClean="0">
                <a:latin typeface="+mj-ea"/>
                <a:ea typeface="+mj-ea"/>
              </a:rPr>
              <a:t>오차를 최소화하는 </a:t>
            </a:r>
            <a:r>
              <a:rPr lang="en-US" altLang="ko-KR" sz="2400" dirty="0" smtClean="0">
                <a:latin typeface="+mj-ea"/>
                <a:ea typeface="+mj-ea"/>
              </a:rPr>
              <a:t>u(x)</a:t>
            </a:r>
            <a:r>
              <a:rPr lang="ko-KR" altLang="en-US" sz="2400" dirty="0" smtClean="0">
                <a:latin typeface="+mj-ea"/>
                <a:ea typeface="+mj-ea"/>
              </a:rPr>
              <a:t>를 구하는 것이 목표입니다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  <a:p>
            <a:pPr marL="0" indent="812800">
              <a:lnSpc>
                <a:spcPct val="100000"/>
              </a:lnSpc>
              <a:buNone/>
            </a:pPr>
            <a:r>
              <a:rPr lang="en-US" altLang="ko-KR" sz="2400" dirty="0" smtClean="0">
                <a:latin typeface="+mj-ea"/>
                <a:ea typeface="+mj-ea"/>
              </a:rPr>
              <a:t>u(x)</a:t>
            </a:r>
            <a:r>
              <a:rPr lang="ko-KR" altLang="en-US" sz="2400" dirty="0" smtClean="0">
                <a:latin typeface="+mj-ea"/>
                <a:ea typeface="+mj-ea"/>
              </a:rPr>
              <a:t>는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en-US" altLang="ko-KR" sz="2400" dirty="0" smtClean="0">
                <a:latin typeface="+mj-ea"/>
                <a:ea typeface="+mj-ea"/>
              </a:rPr>
              <a:t>    </a:t>
            </a:r>
            <a:r>
              <a:rPr lang="ko-KR" altLang="en-US" sz="2400" dirty="0" smtClean="0">
                <a:latin typeface="+mj-ea"/>
                <a:ea typeface="+mj-ea"/>
              </a:rPr>
              <a:t>와     로 이루어지므로      만 구하면 </a:t>
            </a:r>
            <a:r>
              <a:rPr lang="en-US" altLang="ko-KR" sz="2400" dirty="0" smtClean="0">
                <a:latin typeface="+mj-ea"/>
                <a:ea typeface="+mj-ea"/>
              </a:rPr>
              <a:t>u(x)</a:t>
            </a:r>
            <a:r>
              <a:rPr lang="ko-KR" altLang="en-US" sz="2400" dirty="0" smtClean="0">
                <a:latin typeface="+mj-ea"/>
                <a:ea typeface="+mj-ea"/>
              </a:rPr>
              <a:t>를 알 수 있습니다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17" y="1183981"/>
            <a:ext cx="6900863" cy="13124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448" y="3266852"/>
            <a:ext cx="802764" cy="5850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705" y="2358510"/>
            <a:ext cx="2145589" cy="7542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447" y="3266852"/>
            <a:ext cx="964570" cy="66668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6212" y="5950219"/>
            <a:ext cx="285750" cy="3524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2248" y="5950219"/>
            <a:ext cx="285750" cy="3524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4447" y="5893069"/>
            <a:ext cx="3333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5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44" y="1521629"/>
            <a:ext cx="4166367" cy="15402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97245" y="1152297"/>
            <a:ext cx="3393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 smtClean="0"/>
              <a:t>오차를 최소화하는 것</a:t>
            </a:r>
            <a:endParaRPr lang="en-US" altLang="ko-KR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892" y="3240336"/>
            <a:ext cx="2942656" cy="3996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154" y="3615500"/>
            <a:ext cx="3947757" cy="164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45100" y="1718251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 동치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086" y="2131592"/>
            <a:ext cx="1952625" cy="914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96711" y="2421268"/>
            <a:ext cx="1866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이므로</a:t>
            </a:r>
            <a:r>
              <a:rPr lang="en-US" altLang="ko-KR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200</TotalTime>
  <Words>359</Words>
  <Application>Microsoft Office PowerPoint</Application>
  <PresentationFormat>와이드스크린</PresentationFormat>
  <Paragraphs>96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결과 및 결론</vt:lpstr>
      <vt:lpstr>Simulation 목표</vt:lpstr>
      <vt:lpstr>Simulation 결과</vt:lpstr>
      <vt:lpstr>PowerPoint 프레젠테이션</vt:lpstr>
      <vt:lpstr>PowerPoint 프레젠테이션</vt:lpstr>
      <vt:lpstr>Discontinuous Galerkin Method 이론적 설명</vt:lpstr>
      <vt:lpstr>Discontinuous Galerkin Method</vt:lpstr>
      <vt:lpstr>PowerPoint 프레젠테이션</vt:lpstr>
      <vt:lpstr>PowerPoint 프레젠테이션</vt:lpstr>
      <vt:lpstr>PowerPoint 프레젠테이션</vt:lpstr>
      <vt:lpstr>PowerPoint 프레젠테이션</vt:lpstr>
      <vt:lpstr>Discontinuous Galerkin Method with time</vt:lpstr>
      <vt:lpstr>Time이 들어간 경우</vt:lpstr>
      <vt:lpstr>에 적용</vt:lpstr>
      <vt:lpstr>PowerPoint 프레젠테이션</vt:lpstr>
      <vt:lpstr>PowerPoint 프레젠테이션</vt:lpstr>
      <vt:lpstr>코드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Hye-lee</dc:creator>
  <cp:lastModifiedBy>Hye-lee</cp:lastModifiedBy>
  <cp:revision>22</cp:revision>
  <dcterms:created xsi:type="dcterms:W3CDTF">2019-10-17T23:16:19Z</dcterms:created>
  <dcterms:modified xsi:type="dcterms:W3CDTF">2019-10-18T05:00:03Z</dcterms:modified>
</cp:coreProperties>
</file>