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</p:sldIdLst>
  <p:sldSz cy="6858000" cx="9144000"/>
  <p:notesSz cx="6724650" cy="9774225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1" name="Ian Hinkle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31" Type="http://schemas.openxmlformats.org/officeDocument/2006/relationships/slide" Target="slides/slide26.xml"/><Relationship Id="rId75" Type="http://schemas.openxmlformats.org/officeDocument/2006/relationships/slide" Target="slides/slide70.xml"/><Relationship Id="rId30" Type="http://schemas.openxmlformats.org/officeDocument/2006/relationships/slide" Target="slides/slide25.xml"/><Relationship Id="rId74" Type="http://schemas.openxmlformats.org/officeDocument/2006/relationships/slide" Target="slides/slide69.xml"/><Relationship Id="rId33" Type="http://schemas.openxmlformats.org/officeDocument/2006/relationships/slide" Target="slides/slide28.xml"/><Relationship Id="rId77" Type="http://schemas.openxmlformats.org/officeDocument/2006/relationships/slide" Target="slides/slide72.xml"/><Relationship Id="rId32" Type="http://schemas.openxmlformats.org/officeDocument/2006/relationships/slide" Target="slides/slide27.xml"/><Relationship Id="rId76" Type="http://schemas.openxmlformats.org/officeDocument/2006/relationships/slide" Target="slides/slide71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slide" Target="slides/slide61.xml"/><Relationship Id="rId21" Type="http://schemas.openxmlformats.org/officeDocument/2006/relationships/slide" Target="slides/slide16.xml"/><Relationship Id="rId65" Type="http://schemas.openxmlformats.org/officeDocument/2006/relationships/slide" Target="slides/slide60.xml"/><Relationship Id="rId24" Type="http://schemas.openxmlformats.org/officeDocument/2006/relationships/slide" Target="slides/slide19.xml"/><Relationship Id="rId68" Type="http://schemas.openxmlformats.org/officeDocument/2006/relationships/slide" Target="slides/slide63.xml"/><Relationship Id="rId23" Type="http://schemas.openxmlformats.org/officeDocument/2006/relationships/slide" Target="slides/slide18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slide" Target="slides/slide6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18-02-23T16:47:09.701">
    <p:pos x="6000" y="0"/>
    <p:text>add picture reference taken at Cafe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14015" cy="49040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09079" y="0"/>
            <a:ext cx="2914015" cy="49040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63638" y="1222375"/>
            <a:ext cx="4397375" cy="3298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72465" y="4703852"/>
            <a:ext cx="5379720" cy="384860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283831"/>
            <a:ext cx="2914015" cy="49040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09079" y="9283831"/>
            <a:ext cx="2914015" cy="490408"/>
          </a:xfrm>
          <a:prstGeom prst="rect">
            <a:avLst/>
          </a:prstGeom>
          <a:noFill/>
          <a:ln>
            <a:noFill/>
          </a:ln>
        </p:spPr>
        <p:txBody>
          <a:bodyPr anchorCtr="0" anchor="b" bIns="45925" lIns="91850" spcFirstLastPara="1" rIns="91850" wrap="square" tIns="459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:notes"/>
          <p:cNvSpPr txBox="1"/>
          <p:nvPr>
            <p:ph idx="1" type="body"/>
          </p:nvPr>
        </p:nvSpPr>
        <p:spPr>
          <a:xfrm>
            <a:off x="672465" y="4703852"/>
            <a:ext cx="5379720" cy="3848606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3:notes"/>
          <p:cNvSpPr/>
          <p:nvPr>
            <p:ph idx="2" type="sldImg"/>
          </p:nvPr>
        </p:nvSpPr>
        <p:spPr>
          <a:xfrm>
            <a:off x="1163638" y="1222375"/>
            <a:ext cx="4397375" cy="3298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d19392fd5_0_72:notes"/>
          <p:cNvSpPr txBox="1"/>
          <p:nvPr>
            <p:ph idx="1" type="body"/>
          </p:nvPr>
        </p:nvSpPr>
        <p:spPr>
          <a:xfrm>
            <a:off x="672465" y="4703852"/>
            <a:ext cx="5379600" cy="38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Demonstrate</a:t>
            </a:r>
            <a:endParaRPr/>
          </a:p>
        </p:txBody>
      </p:sp>
      <p:sp>
        <p:nvSpPr>
          <p:cNvPr id="171" name="Google Shape;171;g2d19392fd5_0_72:notes"/>
          <p:cNvSpPr/>
          <p:nvPr>
            <p:ph idx="2" type="sldImg"/>
          </p:nvPr>
        </p:nvSpPr>
        <p:spPr>
          <a:xfrm>
            <a:off x="1163638" y="1222375"/>
            <a:ext cx="4397400" cy="329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d19392fd5_0_37:notes"/>
          <p:cNvSpPr txBox="1"/>
          <p:nvPr>
            <p:ph idx="1" type="body"/>
          </p:nvPr>
        </p:nvSpPr>
        <p:spPr>
          <a:xfrm>
            <a:off x="672465" y="4703852"/>
            <a:ext cx="5379600" cy="38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g2d19392fd5_0_37:notes"/>
          <p:cNvSpPr/>
          <p:nvPr>
            <p:ph idx="2" type="sldImg"/>
          </p:nvPr>
        </p:nvSpPr>
        <p:spPr>
          <a:xfrm>
            <a:off x="1163638" y="1222375"/>
            <a:ext cx="4397400" cy="329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5:notes"/>
          <p:cNvSpPr txBox="1"/>
          <p:nvPr>
            <p:ph idx="1" type="body"/>
          </p:nvPr>
        </p:nvSpPr>
        <p:spPr>
          <a:xfrm>
            <a:off x="672465" y="4703852"/>
            <a:ext cx="5379720" cy="3848606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5:notes"/>
          <p:cNvSpPr/>
          <p:nvPr>
            <p:ph idx="2" type="sldImg"/>
          </p:nvPr>
        </p:nvSpPr>
        <p:spPr>
          <a:xfrm>
            <a:off x="1163638" y="1222375"/>
            <a:ext cx="4397375" cy="3298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d19392fd5_0_58:notes"/>
          <p:cNvSpPr txBox="1"/>
          <p:nvPr>
            <p:ph idx="1" type="body"/>
          </p:nvPr>
        </p:nvSpPr>
        <p:spPr>
          <a:xfrm>
            <a:off x="672465" y="4703852"/>
            <a:ext cx="5379600" cy="38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Talk about each</a:t>
            </a:r>
            <a:endParaRPr/>
          </a:p>
        </p:txBody>
      </p:sp>
      <p:sp>
        <p:nvSpPr>
          <p:cNvPr id="197" name="Google Shape;197;g2d19392fd5_0_58:notes"/>
          <p:cNvSpPr/>
          <p:nvPr>
            <p:ph idx="2" type="sldImg"/>
          </p:nvPr>
        </p:nvSpPr>
        <p:spPr>
          <a:xfrm>
            <a:off x="1163638" y="1222375"/>
            <a:ext cx="4397400" cy="329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404dccbc5e_0_14:notes"/>
          <p:cNvSpPr txBox="1"/>
          <p:nvPr>
            <p:ph idx="1" type="body"/>
          </p:nvPr>
        </p:nvSpPr>
        <p:spPr>
          <a:xfrm>
            <a:off x="672465" y="4703852"/>
            <a:ext cx="5379600" cy="38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Talk about each</a:t>
            </a:r>
            <a:endParaRPr/>
          </a:p>
        </p:txBody>
      </p:sp>
      <p:sp>
        <p:nvSpPr>
          <p:cNvPr id="205" name="Google Shape;205;g404dccbc5e_0_14:notes"/>
          <p:cNvSpPr/>
          <p:nvPr>
            <p:ph idx="2" type="sldImg"/>
          </p:nvPr>
        </p:nvSpPr>
        <p:spPr>
          <a:xfrm>
            <a:off x="1163638" y="1222375"/>
            <a:ext cx="4397400" cy="329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3115cdb9bb_1_26:notes"/>
          <p:cNvSpPr txBox="1"/>
          <p:nvPr>
            <p:ph idx="1" type="body"/>
          </p:nvPr>
        </p:nvSpPr>
        <p:spPr>
          <a:xfrm>
            <a:off x="672465" y="4703852"/>
            <a:ext cx="5379600" cy="38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Describe what variables affect.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Dose Weight: Less = faster flow rate, more = slower flow rate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Grind Size: Smaller grind size  = slower flow rate, larger grind size = faster flow rate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Beverage Volume: more water = more extraction, less water = less extraction</a:t>
            </a:r>
            <a:endParaRPr/>
          </a:p>
        </p:txBody>
      </p:sp>
      <p:sp>
        <p:nvSpPr>
          <p:cNvPr id="214" name="Google Shape;214;g3115cdb9bb_1_26:notes"/>
          <p:cNvSpPr/>
          <p:nvPr>
            <p:ph idx="2" type="sldImg"/>
          </p:nvPr>
        </p:nvSpPr>
        <p:spPr>
          <a:xfrm>
            <a:off x="1163638" y="1222375"/>
            <a:ext cx="4397400" cy="329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d19392fd5_0_51:notes"/>
          <p:cNvSpPr txBox="1"/>
          <p:nvPr>
            <p:ph idx="1" type="body"/>
          </p:nvPr>
        </p:nvSpPr>
        <p:spPr>
          <a:xfrm>
            <a:off x="672465" y="4703852"/>
            <a:ext cx="5379600" cy="38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 of input to output ratio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Demonstrate, weigh input and output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g2d19392fd5_0_51:notes"/>
          <p:cNvSpPr/>
          <p:nvPr>
            <p:ph idx="2" type="sldImg"/>
          </p:nvPr>
        </p:nvSpPr>
        <p:spPr>
          <a:xfrm>
            <a:off x="1163638" y="1222375"/>
            <a:ext cx="4397400" cy="329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3ceabb5775_0_6:notes"/>
          <p:cNvSpPr txBox="1"/>
          <p:nvPr>
            <p:ph idx="1" type="body"/>
          </p:nvPr>
        </p:nvSpPr>
        <p:spPr>
          <a:xfrm>
            <a:off x="672465" y="4703852"/>
            <a:ext cx="5379600" cy="38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Demonstrate ability to calibrate grinder to particular dose, practice distribution technique, discuss channeling and causes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“Channeling will lead to uneven extraction, but most notably underextraction.</a:t>
            </a:r>
            <a:endParaRPr/>
          </a:p>
        </p:txBody>
      </p:sp>
      <p:sp>
        <p:nvSpPr>
          <p:cNvPr id="231" name="Google Shape;231;g3ceabb5775_0_6:notes"/>
          <p:cNvSpPr/>
          <p:nvPr>
            <p:ph idx="2" type="sldImg"/>
          </p:nvPr>
        </p:nvSpPr>
        <p:spPr>
          <a:xfrm>
            <a:off x="1163638" y="1222375"/>
            <a:ext cx="4397400" cy="329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3ceabb5775_0_13:notes"/>
          <p:cNvSpPr txBox="1"/>
          <p:nvPr>
            <p:ph idx="1" type="body"/>
          </p:nvPr>
        </p:nvSpPr>
        <p:spPr>
          <a:xfrm>
            <a:off x="672465" y="4703852"/>
            <a:ext cx="5379600" cy="38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Demonstrate, sand vs. pebbles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Variable to use for adjusting time</a:t>
            </a:r>
            <a:endParaRPr/>
          </a:p>
        </p:txBody>
      </p:sp>
      <p:sp>
        <p:nvSpPr>
          <p:cNvPr id="240" name="Google Shape;240;g3ceabb5775_0_13:notes"/>
          <p:cNvSpPr/>
          <p:nvPr>
            <p:ph idx="2" type="sldImg"/>
          </p:nvPr>
        </p:nvSpPr>
        <p:spPr>
          <a:xfrm>
            <a:off x="1163638" y="1222375"/>
            <a:ext cx="4397400" cy="329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613cd22887_0_0:notes"/>
          <p:cNvSpPr txBox="1"/>
          <p:nvPr>
            <p:ph idx="1" type="body"/>
          </p:nvPr>
        </p:nvSpPr>
        <p:spPr>
          <a:xfrm>
            <a:off x="672465" y="4703852"/>
            <a:ext cx="5379600" cy="38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Demonstrate, sand vs. pebbles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Variable to use for adjusting time</a:t>
            </a:r>
            <a:endParaRPr/>
          </a:p>
        </p:txBody>
      </p:sp>
      <p:sp>
        <p:nvSpPr>
          <p:cNvPr id="248" name="Google Shape;248;g613cd22887_0_0:notes"/>
          <p:cNvSpPr/>
          <p:nvPr>
            <p:ph idx="2" type="sldImg"/>
          </p:nvPr>
        </p:nvSpPr>
        <p:spPr>
          <a:xfrm>
            <a:off x="1163638" y="1222375"/>
            <a:ext cx="4397400" cy="329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4:notes"/>
          <p:cNvSpPr/>
          <p:nvPr>
            <p:ph idx="2" type="sldImg"/>
          </p:nvPr>
        </p:nvSpPr>
        <p:spPr>
          <a:xfrm>
            <a:off x="1163638" y="1222375"/>
            <a:ext cx="4397375" cy="3298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p4:notes"/>
          <p:cNvSpPr txBox="1"/>
          <p:nvPr>
            <p:ph idx="1" type="body"/>
          </p:nvPr>
        </p:nvSpPr>
        <p:spPr>
          <a:xfrm>
            <a:off x="672465" y="4703852"/>
            <a:ext cx="5379720" cy="3848606"/>
          </a:xfrm>
          <a:prstGeom prst="rect">
            <a:avLst/>
          </a:prstGeom>
          <a:noFill/>
          <a:ln>
            <a:noFill/>
          </a:ln>
        </p:spPr>
        <p:txBody>
          <a:bodyPr anchorCtr="0" anchor="t" bIns="45925" lIns="91850" spcFirstLastPara="1" rIns="91850" wrap="square" tIns="459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4:notes"/>
          <p:cNvSpPr txBox="1"/>
          <p:nvPr>
            <p:ph idx="12" type="sldNum"/>
          </p:nvPr>
        </p:nvSpPr>
        <p:spPr>
          <a:xfrm>
            <a:off x="3809079" y="9283831"/>
            <a:ext cx="2914015" cy="490408"/>
          </a:xfrm>
          <a:prstGeom prst="rect">
            <a:avLst/>
          </a:prstGeom>
          <a:noFill/>
          <a:ln>
            <a:noFill/>
          </a:ln>
        </p:spPr>
        <p:txBody>
          <a:bodyPr anchorCtr="0" anchor="b" bIns="45925" lIns="91850" spcFirstLastPara="1" rIns="91850" wrap="square" tIns="459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3ceabb5775_0_29:notes"/>
          <p:cNvSpPr txBox="1"/>
          <p:nvPr>
            <p:ph idx="1" type="body"/>
          </p:nvPr>
        </p:nvSpPr>
        <p:spPr>
          <a:xfrm>
            <a:off x="672465" y="4703852"/>
            <a:ext cx="5379600" cy="38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g3ceabb5775_0_29:notes"/>
          <p:cNvSpPr/>
          <p:nvPr>
            <p:ph idx="2" type="sldImg"/>
          </p:nvPr>
        </p:nvSpPr>
        <p:spPr>
          <a:xfrm>
            <a:off x="1163638" y="1222375"/>
            <a:ext cx="4397400" cy="329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2d19392fd5_0_44:notes"/>
          <p:cNvSpPr txBox="1"/>
          <p:nvPr>
            <p:ph idx="1" type="body"/>
          </p:nvPr>
        </p:nvSpPr>
        <p:spPr>
          <a:xfrm>
            <a:off x="672465" y="4703852"/>
            <a:ext cx="5379600" cy="38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Demonstrate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Arm at 90 degree angle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g2d19392fd5_0_44:notes"/>
          <p:cNvSpPr/>
          <p:nvPr>
            <p:ph idx="2" type="sldImg"/>
          </p:nvPr>
        </p:nvSpPr>
        <p:spPr>
          <a:xfrm>
            <a:off x="1163638" y="1222375"/>
            <a:ext cx="4397400" cy="329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4083e22507_0_19:notes"/>
          <p:cNvSpPr txBox="1"/>
          <p:nvPr>
            <p:ph idx="1" type="body"/>
          </p:nvPr>
        </p:nvSpPr>
        <p:spPr>
          <a:xfrm>
            <a:off x="672465" y="4703852"/>
            <a:ext cx="5379600" cy="38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Demonstrate, have shots and parameters dialed in. </a:t>
            </a:r>
            <a:br>
              <a:rPr lang="en-US"/>
            </a:br>
            <a:r>
              <a:rPr lang="en-US"/>
              <a:t>Everyone practice steps of creating espresso twice. First pull is “proper”, second pull is “under”</a:t>
            </a:r>
            <a:endParaRPr/>
          </a:p>
        </p:txBody>
      </p:sp>
      <p:sp>
        <p:nvSpPr>
          <p:cNvPr id="273" name="Google Shape;273;g4083e22507_0_19:notes"/>
          <p:cNvSpPr/>
          <p:nvPr>
            <p:ph idx="2" type="sldImg"/>
          </p:nvPr>
        </p:nvSpPr>
        <p:spPr>
          <a:xfrm>
            <a:off x="1163638" y="1222375"/>
            <a:ext cx="4397400" cy="329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3cea0847d0_0_3:notes"/>
          <p:cNvSpPr txBox="1"/>
          <p:nvPr>
            <p:ph idx="1" type="body"/>
          </p:nvPr>
        </p:nvSpPr>
        <p:spPr>
          <a:xfrm>
            <a:off x="672465" y="4703852"/>
            <a:ext cx="5379600" cy="38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g3cea0847d0_0_3:notes"/>
          <p:cNvSpPr/>
          <p:nvPr>
            <p:ph idx="2" type="sldImg"/>
          </p:nvPr>
        </p:nvSpPr>
        <p:spPr>
          <a:xfrm>
            <a:off x="1163638" y="1222375"/>
            <a:ext cx="4397400" cy="329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2cf0e68a11_0_0:notes"/>
          <p:cNvSpPr txBox="1"/>
          <p:nvPr>
            <p:ph idx="1" type="body"/>
          </p:nvPr>
        </p:nvSpPr>
        <p:spPr>
          <a:xfrm>
            <a:off x="672465" y="4703852"/>
            <a:ext cx="5379600" cy="38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g2cf0e68a11_0_0:notes"/>
          <p:cNvSpPr/>
          <p:nvPr>
            <p:ph idx="2" type="sldImg"/>
          </p:nvPr>
        </p:nvSpPr>
        <p:spPr>
          <a:xfrm>
            <a:off x="1163638" y="1222375"/>
            <a:ext cx="4397400" cy="329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4083e22507_0_11:notes"/>
          <p:cNvSpPr txBox="1"/>
          <p:nvPr>
            <p:ph idx="1" type="body"/>
          </p:nvPr>
        </p:nvSpPr>
        <p:spPr>
          <a:xfrm>
            <a:off x="672465" y="4703852"/>
            <a:ext cx="5379600" cy="38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Demonstrate, have shots and parameters dialed in. </a:t>
            </a:r>
            <a:br>
              <a:rPr lang="en-US"/>
            </a:br>
            <a:r>
              <a:rPr lang="en-US"/>
              <a:t>Everyone practice steps of creating espresso twice. First pull is “proper”, second pull is “under”</a:t>
            </a:r>
            <a:endParaRPr/>
          </a:p>
        </p:txBody>
      </p:sp>
      <p:sp>
        <p:nvSpPr>
          <p:cNvPr id="300" name="Google Shape;300;g4083e22507_0_11:notes"/>
          <p:cNvSpPr/>
          <p:nvPr>
            <p:ph idx="2" type="sldImg"/>
          </p:nvPr>
        </p:nvSpPr>
        <p:spPr>
          <a:xfrm>
            <a:off x="1163638" y="1222375"/>
            <a:ext cx="4397400" cy="329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2d19392fd5_0_100:notes"/>
          <p:cNvSpPr txBox="1"/>
          <p:nvPr>
            <p:ph idx="1" type="body"/>
          </p:nvPr>
        </p:nvSpPr>
        <p:spPr>
          <a:xfrm>
            <a:off x="672465" y="4703852"/>
            <a:ext cx="5379600" cy="38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Underextracted is overly sour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Overextracted is overly bitter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properly extracted espresso should taste balanced and sweet</a:t>
            </a:r>
            <a:endParaRPr/>
          </a:p>
        </p:txBody>
      </p:sp>
      <p:sp>
        <p:nvSpPr>
          <p:cNvPr id="309" name="Google Shape;309;g2d19392fd5_0_100:notes"/>
          <p:cNvSpPr/>
          <p:nvPr>
            <p:ph idx="2" type="sldImg"/>
          </p:nvPr>
        </p:nvSpPr>
        <p:spPr>
          <a:xfrm>
            <a:off x="1163638" y="1222375"/>
            <a:ext cx="4397400" cy="329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4083e22507_0_32:notes"/>
          <p:cNvSpPr txBox="1"/>
          <p:nvPr>
            <p:ph idx="1" type="body"/>
          </p:nvPr>
        </p:nvSpPr>
        <p:spPr>
          <a:xfrm>
            <a:off x="672465" y="4703852"/>
            <a:ext cx="5379600" cy="38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g4083e22507_0_32:notes"/>
          <p:cNvSpPr/>
          <p:nvPr>
            <p:ph idx="2" type="sldImg"/>
          </p:nvPr>
        </p:nvSpPr>
        <p:spPr>
          <a:xfrm>
            <a:off x="1163638" y="1222375"/>
            <a:ext cx="4397400" cy="329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33728300cd_1_0:notes"/>
          <p:cNvSpPr txBox="1"/>
          <p:nvPr>
            <p:ph idx="1" type="body"/>
          </p:nvPr>
        </p:nvSpPr>
        <p:spPr>
          <a:xfrm>
            <a:off x="672465" y="4703852"/>
            <a:ext cx="5379600" cy="38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Let everyone taste and use flavor wheel in Handout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Give three descriptors from the wheel</a:t>
            </a:r>
            <a:endParaRPr/>
          </a:p>
        </p:txBody>
      </p:sp>
      <p:sp>
        <p:nvSpPr>
          <p:cNvPr id="325" name="Google Shape;325;g33728300cd_1_0:notes"/>
          <p:cNvSpPr/>
          <p:nvPr>
            <p:ph idx="2" type="sldImg"/>
          </p:nvPr>
        </p:nvSpPr>
        <p:spPr>
          <a:xfrm>
            <a:off x="1163638" y="1222375"/>
            <a:ext cx="4397400" cy="329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613cd22887_0_15:notes"/>
          <p:cNvSpPr txBox="1"/>
          <p:nvPr>
            <p:ph idx="1" type="body"/>
          </p:nvPr>
        </p:nvSpPr>
        <p:spPr>
          <a:xfrm>
            <a:off x="672465" y="4703852"/>
            <a:ext cx="5379600" cy="38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Let everyone taste and use flavor wheel in Handout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Give three descriptors from the wheel</a:t>
            </a:r>
            <a:endParaRPr/>
          </a:p>
        </p:txBody>
      </p:sp>
      <p:sp>
        <p:nvSpPr>
          <p:cNvPr id="333" name="Google Shape;333;g613cd22887_0_15:notes"/>
          <p:cNvSpPr/>
          <p:nvPr>
            <p:ph idx="2" type="sldImg"/>
          </p:nvPr>
        </p:nvSpPr>
        <p:spPr>
          <a:xfrm>
            <a:off x="1163638" y="1222375"/>
            <a:ext cx="4397400" cy="329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400c12ae76_0_6:notes"/>
          <p:cNvSpPr txBox="1"/>
          <p:nvPr>
            <p:ph idx="1" type="body"/>
          </p:nvPr>
        </p:nvSpPr>
        <p:spPr>
          <a:xfrm>
            <a:off x="672465" y="4703852"/>
            <a:ext cx="5379600" cy="38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Trainer Introduction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g400c12ae76_0_6:notes"/>
          <p:cNvSpPr/>
          <p:nvPr>
            <p:ph idx="2" type="sldImg"/>
          </p:nvPr>
        </p:nvSpPr>
        <p:spPr>
          <a:xfrm>
            <a:off x="1163638" y="1222375"/>
            <a:ext cx="4397400" cy="329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400c12ae76_0_22:notes"/>
          <p:cNvSpPr txBox="1"/>
          <p:nvPr>
            <p:ph idx="1" type="body"/>
          </p:nvPr>
        </p:nvSpPr>
        <p:spPr>
          <a:xfrm>
            <a:off x="672465" y="4703852"/>
            <a:ext cx="5379600" cy="38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Coffee should be ground fresh, within 3 minutes of preparation, or sooner for espresso to maintain quality and consistency. </a:t>
            </a:r>
            <a:endParaRPr/>
          </a:p>
        </p:txBody>
      </p:sp>
      <p:sp>
        <p:nvSpPr>
          <p:cNvPr id="341" name="Google Shape;341;g400c12ae76_0_22:notes"/>
          <p:cNvSpPr/>
          <p:nvPr>
            <p:ph idx="2" type="sldImg"/>
          </p:nvPr>
        </p:nvSpPr>
        <p:spPr>
          <a:xfrm>
            <a:off x="1163638" y="1222375"/>
            <a:ext cx="4397400" cy="329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613cd22887_0_7:notes"/>
          <p:cNvSpPr txBox="1"/>
          <p:nvPr>
            <p:ph idx="1" type="body"/>
          </p:nvPr>
        </p:nvSpPr>
        <p:spPr>
          <a:xfrm>
            <a:off x="672465" y="4703852"/>
            <a:ext cx="5379600" cy="38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Coffee should be ground fresh, within 3 minutes of preparation, or sooner for espresso to maintain quality and consistency. </a:t>
            </a:r>
            <a:endParaRPr/>
          </a:p>
        </p:txBody>
      </p:sp>
      <p:sp>
        <p:nvSpPr>
          <p:cNvPr id="350" name="Google Shape;350;g613cd22887_0_7:notes"/>
          <p:cNvSpPr/>
          <p:nvPr>
            <p:ph idx="2" type="sldImg"/>
          </p:nvPr>
        </p:nvSpPr>
        <p:spPr>
          <a:xfrm>
            <a:off x="1163638" y="1222375"/>
            <a:ext cx="4397400" cy="329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3cea0847d0_0_11:notes"/>
          <p:cNvSpPr txBox="1"/>
          <p:nvPr>
            <p:ph idx="1" type="body"/>
          </p:nvPr>
        </p:nvSpPr>
        <p:spPr>
          <a:xfrm>
            <a:off x="672465" y="4703852"/>
            <a:ext cx="5379600" cy="38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g3cea0847d0_0_11:notes"/>
          <p:cNvSpPr/>
          <p:nvPr>
            <p:ph idx="2" type="sldImg"/>
          </p:nvPr>
        </p:nvSpPr>
        <p:spPr>
          <a:xfrm>
            <a:off x="1163638" y="1222375"/>
            <a:ext cx="4397400" cy="329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4010a20618_0_7:notes"/>
          <p:cNvSpPr txBox="1"/>
          <p:nvPr>
            <p:ph idx="1" type="body"/>
          </p:nvPr>
        </p:nvSpPr>
        <p:spPr>
          <a:xfrm>
            <a:off x="672465" y="4703852"/>
            <a:ext cx="5379600" cy="38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g4010a20618_0_7:notes"/>
          <p:cNvSpPr/>
          <p:nvPr>
            <p:ph idx="2" type="sldImg"/>
          </p:nvPr>
        </p:nvSpPr>
        <p:spPr>
          <a:xfrm>
            <a:off x="1163638" y="1222375"/>
            <a:ext cx="4397400" cy="329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2cf0e68a11_0_8:notes"/>
          <p:cNvSpPr txBox="1"/>
          <p:nvPr>
            <p:ph idx="1" type="body"/>
          </p:nvPr>
        </p:nvSpPr>
        <p:spPr>
          <a:xfrm>
            <a:off x="672465" y="4703852"/>
            <a:ext cx="5379600" cy="38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g2cf0e68a11_0_8:notes"/>
          <p:cNvSpPr/>
          <p:nvPr>
            <p:ph idx="2" type="sldImg"/>
          </p:nvPr>
        </p:nvSpPr>
        <p:spPr>
          <a:xfrm>
            <a:off x="1163638" y="1222375"/>
            <a:ext cx="4397400" cy="329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2d19392fd5_0_107:notes"/>
          <p:cNvSpPr txBox="1"/>
          <p:nvPr>
            <p:ph idx="1" type="body"/>
          </p:nvPr>
        </p:nvSpPr>
        <p:spPr>
          <a:xfrm>
            <a:off x="672465" y="4703852"/>
            <a:ext cx="5379600" cy="38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g2d19392fd5_0_107:notes"/>
          <p:cNvSpPr/>
          <p:nvPr>
            <p:ph idx="2" type="sldImg"/>
          </p:nvPr>
        </p:nvSpPr>
        <p:spPr>
          <a:xfrm>
            <a:off x="1163638" y="1222375"/>
            <a:ext cx="4397400" cy="329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2d19392fd5_0_114:notes"/>
          <p:cNvSpPr txBox="1"/>
          <p:nvPr>
            <p:ph idx="1" type="body"/>
          </p:nvPr>
        </p:nvSpPr>
        <p:spPr>
          <a:xfrm>
            <a:off x="672465" y="4703852"/>
            <a:ext cx="5379600" cy="38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g2d19392fd5_0_114:notes"/>
          <p:cNvSpPr/>
          <p:nvPr>
            <p:ph idx="2" type="sldImg"/>
          </p:nvPr>
        </p:nvSpPr>
        <p:spPr>
          <a:xfrm>
            <a:off x="1163638" y="1222375"/>
            <a:ext cx="4397400" cy="329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2d19392fd5_0_128:notes"/>
          <p:cNvSpPr txBox="1"/>
          <p:nvPr>
            <p:ph idx="1" type="body"/>
          </p:nvPr>
        </p:nvSpPr>
        <p:spPr>
          <a:xfrm>
            <a:off x="672465" y="4703852"/>
            <a:ext cx="5379600" cy="38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g2d19392fd5_0_128:notes"/>
          <p:cNvSpPr/>
          <p:nvPr>
            <p:ph idx="2" type="sldImg"/>
          </p:nvPr>
        </p:nvSpPr>
        <p:spPr>
          <a:xfrm>
            <a:off x="1163638" y="1222375"/>
            <a:ext cx="4397400" cy="329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2d19392fd5_0_121:notes"/>
          <p:cNvSpPr txBox="1"/>
          <p:nvPr>
            <p:ph idx="1" type="body"/>
          </p:nvPr>
        </p:nvSpPr>
        <p:spPr>
          <a:xfrm>
            <a:off x="672465" y="4703852"/>
            <a:ext cx="5379600" cy="38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g2d19392fd5_0_121:notes"/>
          <p:cNvSpPr/>
          <p:nvPr>
            <p:ph idx="2" type="sldImg"/>
          </p:nvPr>
        </p:nvSpPr>
        <p:spPr>
          <a:xfrm>
            <a:off x="1163638" y="1222375"/>
            <a:ext cx="4397400" cy="329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2d19392fd5_0_135:notes"/>
          <p:cNvSpPr txBox="1"/>
          <p:nvPr>
            <p:ph idx="1" type="body"/>
          </p:nvPr>
        </p:nvSpPr>
        <p:spPr>
          <a:xfrm>
            <a:off x="672465" y="4703852"/>
            <a:ext cx="5379600" cy="38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Explain importance, (reincorporates microfoam with liquid milk)</a:t>
            </a:r>
            <a:br>
              <a:rPr lang="en-US"/>
            </a:br>
            <a:br>
              <a:rPr lang="en-US"/>
            </a:br>
            <a:endParaRPr/>
          </a:p>
        </p:txBody>
      </p:sp>
      <p:sp>
        <p:nvSpPr>
          <p:cNvPr id="432" name="Google Shape;432;g2d19392fd5_0_135:notes"/>
          <p:cNvSpPr/>
          <p:nvPr>
            <p:ph idx="2" type="sldImg"/>
          </p:nvPr>
        </p:nvSpPr>
        <p:spPr>
          <a:xfrm>
            <a:off x="1163638" y="1222375"/>
            <a:ext cx="4397400" cy="329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9:notes"/>
          <p:cNvSpPr txBox="1"/>
          <p:nvPr>
            <p:ph idx="1" type="body"/>
          </p:nvPr>
        </p:nvSpPr>
        <p:spPr>
          <a:xfrm>
            <a:off x="672465" y="4703852"/>
            <a:ext cx="5379720" cy="3848606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Obj. 1.01, 1.02, 1.03.01</a:t>
            </a:r>
            <a:endParaRPr/>
          </a:p>
        </p:txBody>
      </p:sp>
      <p:sp>
        <p:nvSpPr>
          <p:cNvPr id="113" name="Google Shape;113;p9:notes"/>
          <p:cNvSpPr/>
          <p:nvPr>
            <p:ph idx="2" type="sldImg"/>
          </p:nvPr>
        </p:nvSpPr>
        <p:spPr>
          <a:xfrm>
            <a:off x="1163638" y="1222375"/>
            <a:ext cx="4397375" cy="3298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34a7497320_0_6:notes"/>
          <p:cNvSpPr txBox="1"/>
          <p:nvPr>
            <p:ph idx="1" type="body"/>
          </p:nvPr>
        </p:nvSpPr>
        <p:spPr>
          <a:xfrm>
            <a:off x="672465" y="4703852"/>
            <a:ext cx="5379600" cy="38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15 minutes (at least 3 tries per person)</a:t>
            </a:r>
            <a:br>
              <a:rPr lang="en-US"/>
            </a:br>
            <a:endParaRPr/>
          </a:p>
        </p:txBody>
      </p:sp>
      <p:sp>
        <p:nvSpPr>
          <p:cNvPr id="440" name="Google Shape;440;g34a7497320_0_6:notes"/>
          <p:cNvSpPr/>
          <p:nvPr>
            <p:ph idx="2" type="sldImg"/>
          </p:nvPr>
        </p:nvSpPr>
        <p:spPr>
          <a:xfrm>
            <a:off x="1163638" y="1222375"/>
            <a:ext cx="4397400" cy="329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2d19392fd5_0_142:notes"/>
          <p:cNvSpPr txBox="1"/>
          <p:nvPr>
            <p:ph idx="1" type="body"/>
          </p:nvPr>
        </p:nvSpPr>
        <p:spPr>
          <a:xfrm>
            <a:off x="672465" y="4703852"/>
            <a:ext cx="5379600" cy="38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Preparing drinks on plates to spec</a:t>
            </a:r>
            <a:endParaRPr/>
          </a:p>
        </p:txBody>
      </p:sp>
      <p:sp>
        <p:nvSpPr>
          <p:cNvPr id="448" name="Google Shape;448;g2d19392fd5_0_142:notes"/>
          <p:cNvSpPr/>
          <p:nvPr>
            <p:ph idx="2" type="sldImg"/>
          </p:nvPr>
        </p:nvSpPr>
        <p:spPr>
          <a:xfrm>
            <a:off x="1163638" y="1222375"/>
            <a:ext cx="4397400" cy="329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3cea0847d0_0_18:notes"/>
          <p:cNvSpPr txBox="1"/>
          <p:nvPr>
            <p:ph idx="1" type="body"/>
          </p:nvPr>
        </p:nvSpPr>
        <p:spPr>
          <a:xfrm>
            <a:off x="672465" y="4703852"/>
            <a:ext cx="5379600" cy="38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Demonstrate</a:t>
            </a:r>
            <a:endParaRPr/>
          </a:p>
        </p:txBody>
      </p:sp>
      <p:sp>
        <p:nvSpPr>
          <p:cNvPr id="456" name="Google Shape;456;g3cea0847d0_0_18:notes"/>
          <p:cNvSpPr/>
          <p:nvPr>
            <p:ph idx="2" type="sldImg"/>
          </p:nvPr>
        </p:nvSpPr>
        <p:spPr>
          <a:xfrm>
            <a:off x="1163638" y="1222375"/>
            <a:ext cx="4397400" cy="329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2cf0e68a11_0_16:notes"/>
          <p:cNvSpPr txBox="1"/>
          <p:nvPr>
            <p:ph idx="1" type="body"/>
          </p:nvPr>
        </p:nvSpPr>
        <p:spPr>
          <a:xfrm>
            <a:off x="672465" y="4703852"/>
            <a:ext cx="5379600" cy="38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g2cf0e68a11_0_16:notes"/>
          <p:cNvSpPr/>
          <p:nvPr>
            <p:ph idx="2" type="sldImg"/>
          </p:nvPr>
        </p:nvSpPr>
        <p:spPr>
          <a:xfrm>
            <a:off x="1163638" y="1222375"/>
            <a:ext cx="4397400" cy="329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2d19392fd5_0_156:notes"/>
          <p:cNvSpPr txBox="1"/>
          <p:nvPr>
            <p:ph idx="1" type="body"/>
          </p:nvPr>
        </p:nvSpPr>
        <p:spPr>
          <a:xfrm>
            <a:off x="672465" y="4703852"/>
            <a:ext cx="5379600" cy="38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Demonstrate</a:t>
            </a:r>
            <a:endParaRPr/>
          </a:p>
        </p:txBody>
      </p:sp>
      <p:sp>
        <p:nvSpPr>
          <p:cNvPr id="473" name="Google Shape;473;g2d19392fd5_0_156:notes"/>
          <p:cNvSpPr/>
          <p:nvPr>
            <p:ph idx="2" type="sldImg"/>
          </p:nvPr>
        </p:nvSpPr>
        <p:spPr>
          <a:xfrm>
            <a:off x="1163638" y="1222375"/>
            <a:ext cx="4397400" cy="329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2d19392fd5_0_163:notes"/>
          <p:cNvSpPr txBox="1"/>
          <p:nvPr>
            <p:ph idx="1" type="body"/>
          </p:nvPr>
        </p:nvSpPr>
        <p:spPr>
          <a:xfrm>
            <a:off x="672465" y="4703852"/>
            <a:ext cx="5379600" cy="38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Quality of product and serving product that people want, comfortable atmosphere, clean/organized work environment, meeting the needs and wants of the customer</a:t>
            </a:r>
            <a:endParaRPr/>
          </a:p>
        </p:txBody>
      </p:sp>
      <p:sp>
        <p:nvSpPr>
          <p:cNvPr id="481" name="Google Shape;481;g2d19392fd5_0_163:notes"/>
          <p:cNvSpPr/>
          <p:nvPr>
            <p:ph idx="2" type="sldImg"/>
          </p:nvPr>
        </p:nvSpPr>
        <p:spPr>
          <a:xfrm>
            <a:off x="1163638" y="1222375"/>
            <a:ext cx="4397400" cy="329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2d19392fd5_0_177:notes"/>
          <p:cNvSpPr txBox="1"/>
          <p:nvPr>
            <p:ph idx="1" type="body"/>
          </p:nvPr>
        </p:nvSpPr>
        <p:spPr>
          <a:xfrm>
            <a:off x="672465" y="4703852"/>
            <a:ext cx="5379600" cy="38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g2d19392fd5_0_177:notes"/>
          <p:cNvSpPr/>
          <p:nvPr>
            <p:ph idx="2" type="sldImg"/>
          </p:nvPr>
        </p:nvSpPr>
        <p:spPr>
          <a:xfrm>
            <a:off x="1163638" y="1222375"/>
            <a:ext cx="4397400" cy="329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404dccbc5e_0_22:notes"/>
          <p:cNvSpPr txBox="1"/>
          <p:nvPr>
            <p:ph idx="1" type="body"/>
          </p:nvPr>
        </p:nvSpPr>
        <p:spPr>
          <a:xfrm>
            <a:off x="672465" y="4703852"/>
            <a:ext cx="5379600" cy="38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Google Shape;497;g404dccbc5e_0_22:notes"/>
          <p:cNvSpPr/>
          <p:nvPr>
            <p:ph idx="2" type="sldImg"/>
          </p:nvPr>
        </p:nvSpPr>
        <p:spPr>
          <a:xfrm>
            <a:off x="1163638" y="1222375"/>
            <a:ext cx="4397400" cy="329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2d19392fd5_0_149:notes"/>
          <p:cNvSpPr txBox="1"/>
          <p:nvPr>
            <p:ph idx="1" type="body"/>
          </p:nvPr>
        </p:nvSpPr>
        <p:spPr>
          <a:xfrm>
            <a:off x="672465" y="4703852"/>
            <a:ext cx="5379600" cy="38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Talk about backflushing, cleaning coffee oils off equipment using detergents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you would expect from a dirty machine: Dirty/musty tasting coffee, reduced machine and equipment lifespan, poor visual cleanliness to customers. </a:t>
            </a:r>
            <a:endParaRPr/>
          </a:p>
        </p:txBody>
      </p:sp>
      <p:sp>
        <p:nvSpPr>
          <p:cNvPr id="505" name="Google Shape;505;g2d19392fd5_0_149:notes"/>
          <p:cNvSpPr/>
          <p:nvPr>
            <p:ph idx="2" type="sldImg"/>
          </p:nvPr>
        </p:nvSpPr>
        <p:spPr>
          <a:xfrm>
            <a:off x="1163638" y="1222375"/>
            <a:ext cx="4397400" cy="329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2d19392fd5_0_170:notes"/>
          <p:cNvSpPr txBox="1"/>
          <p:nvPr>
            <p:ph idx="1" type="body"/>
          </p:nvPr>
        </p:nvSpPr>
        <p:spPr>
          <a:xfrm>
            <a:off x="672465" y="4703852"/>
            <a:ext cx="5379600" cy="38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g2d19392fd5_0_170:notes"/>
          <p:cNvSpPr/>
          <p:nvPr>
            <p:ph idx="2" type="sldImg"/>
          </p:nvPr>
        </p:nvSpPr>
        <p:spPr>
          <a:xfrm>
            <a:off x="1163638" y="1222375"/>
            <a:ext cx="4397400" cy="329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:notes"/>
          <p:cNvSpPr txBox="1"/>
          <p:nvPr>
            <p:ph idx="1" type="body"/>
          </p:nvPr>
        </p:nvSpPr>
        <p:spPr>
          <a:xfrm>
            <a:off x="672465" y="4703852"/>
            <a:ext cx="5379720" cy="3848606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flavor differences, caffeine levels</a:t>
            </a:r>
            <a:endParaRPr/>
          </a:p>
        </p:txBody>
      </p:sp>
      <p:sp>
        <p:nvSpPr>
          <p:cNvPr id="122" name="Google Shape;122;p6:notes"/>
          <p:cNvSpPr/>
          <p:nvPr>
            <p:ph idx="2" type="sldImg"/>
          </p:nvPr>
        </p:nvSpPr>
        <p:spPr>
          <a:xfrm>
            <a:off x="1163638" y="1222375"/>
            <a:ext cx="4397375" cy="3298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613cd22887_0_22:notes"/>
          <p:cNvSpPr txBox="1"/>
          <p:nvPr>
            <p:ph idx="1" type="body"/>
          </p:nvPr>
        </p:nvSpPr>
        <p:spPr>
          <a:xfrm>
            <a:off x="672465" y="4703852"/>
            <a:ext cx="5379600" cy="38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" name="Google Shape;522;g613cd22887_0_22:notes"/>
          <p:cNvSpPr/>
          <p:nvPr>
            <p:ph idx="2" type="sldImg"/>
          </p:nvPr>
        </p:nvSpPr>
        <p:spPr>
          <a:xfrm>
            <a:off x="1163638" y="1222375"/>
            <a:ext cx="4397400" cy="329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2d19392fd5_0_10:notes"/>
          <p:cNvSpPr txBox="1"/>
          <p:nvPr>
            <p:ph idx="1" type="body"/>
          </p:nvPr>
        </p:nvSpPr>
        <p:spPr>
          <a:xfrm>
            <a:off x="672465" y="4703852"/>
            <a:ext cx="5379600" cy="38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Demonstrate bar setup (equipment and tool locations, towel placements)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" name="Google Shape;530;g2d19392fd5_0_10:notes"/>
          <p:cNvSpPr/>
          <p:nvPr>
            <p:ph idx="2" type="sldImg"/>
          </p:nvPr>
        </p:nvSpPr>
        <p:spPr>
          <a:xfrm>
            <a:off x="1163638" y="1222375"/>
            <a:ext cx="4397400" cy="329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3cea0847d0_0_25:notes"/>
          <p:cNvSpPr txBox="1"/>
          <p:nvPr>
            <p:ph idx="1" type="body"/>
          </p:nvPr>
        </p:nvSpPr>
        <p:spPr>
          <a:xfrm>
            <a:off x="672465" y="4703852"/>
            <a:ext cx="5379600" cy="38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Google Shape;538;g3cea0847d0_0_25:notes"/>
          <p:cNvSpPr/>
          <p:nvPr>
            <p:ph idx="2" type="sldImg"/>
          </p:nvPr>
        </p:nvSpPr>
        <p:spPr>
          <a:xfrm>
            <a:off x="1163638" y="1222375"/>
            <a:ext cx="4397400" cy="329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2d19392fd5_0_187:notes"/>
          <p:cNvSpPr txBox="1"/>
          <p:nvPr>
            <p:ph idx="1" type="body"/>
          </p:nvPr>
        </p:nvSpPr>
        <p:spPr>
          <a:xfrm>
            <a:off x="672465" y="4703852"/>
            <a:ext cx="5379600" cy="38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6" name="Google Shape;546;g2d19392fd5_0_187:notes"/>
          <p:cNvSpPr/>
          <p:nvPr>
            <p:ph idx="2" type="sldImg"/>
          </p:nvPr>
        </p:nvSpPr>
        <p:spPr>
          <a:xfrm>
            <a:off x="1163638" y="1222375"/>
            <a:ext cx="4397400" cy="329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3ced881426_0_10:notes"/>
          <p:cNvSpPr txBox="1"/>
          <p:nvPr>
            <p:ph idx="1" type="body"/>
          </p:nvPr>
        </p:nvSpPr>
        <p:spPr>
          <a:xfrm>
            <a:off x="672465" y="4703852"/>
            <a:ext cx="5379600" cy="38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" name="Google Shape;554;g3ced881426_0_10:notes"/>
          <p:cNvSpPr/>
          <p:nvPr>
            <p:ph idx="2" type="sldImg"/>
          </p:nvPr>
        </p:nvSpPr>
        <p:spPr>
          <a:xfrm>
            <a:off x="1163638" y="1222375"/>
            <a:ext cx="4397400" cy="329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3ced881426_0_24:notes"/>
          <p:cNvSpPr txBox="1"/>
          <p:nvPr>
            <p:ph idx="1" type="body"/>
          </p:nvPr>
        </p:nvSpPr>
        <p:spPr>
          <a:xfrm>
            <a:off x="672465" y="4703852"/>
            <a:ext cx="5379600" cy="38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g3ced881426_0_24:notes"/>
          <p:cNvSpPr/>
          <p:nvPr>
            <p:ph idx="2" type="sldImg"/>
          </p:nvPr>
        </p:nvSpPr>
        <p:spPr>
          <a:xfrm>
            <a:off x="1163638" y="1222375"/>
            <a:ext cx="4397400" cy="329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3ced881426_0_31:notes"/>
          <p:cNvSpPr txBox="1"/>
          <p:nvPr>
            <p:ph idx="1" type="body"/>
          </p:nvPr>
        </p:nvSpPr>
        <p:spPr>
          <a:xfrm>
            <a:off x="672465" y="4703852"/>
            <a:ext cx="5379600" cy="38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0" name="Google Shape;570;g3ced881426_0_31:notes"/>
          <p:cNvSpPr/>
          <p:nvPr>
            <p:ph idx="2" type="sldImg"/>
          </p:nvPr>
        </p:nvSpPr>
        <p:spPr>
          <a:xfrm>
            <a:off x="1163638" y="1222375"/>
            <a:ext cx="4397400" cy="329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g3ced881426_0_38:notes"/>
          <p:cNvSpPr txBox="1"/>
          <p:nvPr>
            <p:ph idx="1" type="body"/>
          </p:nvPr>
        </p:nvSpPr>
        <p:spPr>
          <a:xfrm>
            <a:off x="672465" y="4703852"/>
            <a:ext cx="5379600" cy="38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8" name="Google Shape;578;g3ced881426_0_38:notes"/>
          <p:cNvSpPr/>
          <p:nvPr>
            <p:ph idx="2" type="sldImg"/>
          </p:nvPr>
        </p:nvSpPr>
        <p:spPr>
          <a:xfrm>
            <a:off x="1163638" y="1222375"/>
            <a:ext cx="4397400" cy="329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g3ced881426_0_45:notes"/>
          <p:cNvSpPr txBox="1"/>
          <p:nvPr>
            <p:ph idx="1" type="body"/>
          </p:nvPr>
        </p:nvSpPr>
        <p:spPr>
          <a:xfrm>
            <a:off x="672465" y="4703852"/>
            <a:ext cx="5379600" cy="38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6" name="Google Shape;586;g3ced881426_0_45:notes"/>
          <p:cNvSpPr/>
          <p:nvPr>
            <p:ph idx="2" type="sldImg"/>
          </p:nvPr>
        </p:nvSpPr>
        <p:spPr>
          <a:xfrm>
            <a:off x="1163638" y="1222375"/>
            <a:ext cx="4397400" cy="329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g3ced881426_0_17:notes"/>
          <p:cNvSpPr txBox="1"/>
          <p:nvPr>
            <p:ph idx="1" type="body"/>
          </p:nvPr>
        </p:nvSpPr>
        <p:spPr>
          <a:xfrm>
            <a:off x="672465" y="4703852"/>
            <a:ext cx="5379600" cy="38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Moisture, heat, light, </a:t>
            </a:r>
            <a:endParaRPr/>
          </a:p>
        </p:txBody>
      </p:sp>
      <p:sp>
        <p:nvSpPr>
          <p:cNvPr id="594" name="Google Shape;594;g3ced881426_0_17:notes"/>
          <p:cNvSpPr/>
          <p:nvPr>
            <p:ph idx="2" type="sldImg"/>
          </p:nvPr>
        </p:nvSpPr>
        <p:spPr>
          <a:xfrm>
            <a:off x="1163638" y="1222375"/>
            <a:ext cx="4397400" cy="329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404dccbc5e_0_0:notes"/>
          <p:cNvSpPr txBox="1"/>
          <p:nvPr>
            <p:ph idx="1" type="body"/>
          </p:nvPr>
        </p:nvSpPr>
        <p:spPr>
          <a:xfrm>
            <a:off x="672465" y="4703852"/>
            <a:ext cx="5379600" cy="38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flavor differences, caffeine levels</a:t>
            </a:r>
            <a:endParaRPr/>
          </a:p>
        </p:txBody>
      </p:sp>
      <p:sp>
        <p:nvSpPr>
          <p:cNvPr id="132" name="Google Shape;132;g404dccbc5e_0_0:notes"/>
          <p:cNvSpPr/>
          <p:nvPr>
            <p:ph idx="2" type="sldImg"/>
          </p:nvPr>
        </p:nvSpPr>
        <p:spPr>
          <a:xfrm>
            <a:off x="1163638" y="1222375"/>
            <a:ext cx="4397400" cy="329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g3ced881426_0_59:notes"/>
          <p:cNvSpPr txBox="1"/>
          <p:nvPr>
            <p:ph idx="1" type="body"/>
          </p:nvPr>
        </p:nvSpPr>
        <p:spPr>
          <a:xfrm>
            <a:off x="672465" y="4703852"/>
            <a:ext cx="5379600" cy="38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158F</a:t>
            </a:r>
            <a:endParaRPr/>
          </a:p>
        </p:txBody>
      </p:sp>
      <p:sp>
        <p:nvSpPr>
          <p:cNvPr id="602" name="Google Shape;602;g3ced881426_0_59:notes"/>
          <p:cNvSpPr/>
          <p:nvPr>
            <p:ph idx="2" type="sldImg"/>
          </p:nvPr>
        </p:nvSpPr>
        <p:spPr>
          <a:xfrm>
            <a:off x="1163638" y="1222375"/>
            <a:ext cx="4397400" cy="329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3ced881426_0_52:notes"/>
          <p:cNvSpPr txBox="1"/>
          <p:nvPr>
            <p:ph idx="1" type="body"/>
          </p:nvPr>
        </p:nvSpPr>
        <p:spPr>
          <a:xfrm>
            <a:off x="672465" y="4703852"/>
            <a:ext cx="5379600" cy="38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0" name="Google Shape;610;g3ced881426_0_52:notes"/>
          <p:cNvSpPr/>
          <p:nvPr>
            <p:ph idx="2" type="sldImg"/>
          </p:nvPr>
        </p:nvSpPr>
        <p:spPr>
          <a:xfrm>
            <a:off x="1163638" y="1222375"/>
            <a:ext cx="4397400" cy="329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g3ced881426_0_73:notes"/>
          <p:cNvSpPr txBox="1"/>
          <p:nvPr>
            <p:ph idx="1" type="body"/>
          </p:nvPr>
        </p:nvSpPr>
        <p:spPr>
          <a:xfrm>
            <a:off x="672465" y="4703852"/>
            <a:ext cx="5379600" cy="38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Soak in cleaning solution 15+ minutes - overnight</a:t>
            </a:r>
            <a:endParaRPr/>
          </a:p>
        </p:txBody>
      </p:sp>
      <p:sp>
        <p:nvSpPr>
          <p:cNvPr id="618" name="Google Shape;618;g3ced881426_0_73:notes"/>
          <p:cNvSpPr/>
          <p:nvPr>
            <p:ph idx="2" type="sldImg"/>
          </p:nvPr>
        </p:nvSpPr>
        <p:spPr>
          <a:xfrm>
            <a:off x="1163638" y="1222375"/>
            <a:ext cx="4397400" cy="329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g3ced881426_0_80:notes"/>
          <p:cNvSpPr txBox="1"/>
          <p:nvPr>
            <p:ph idx="1" type="body"/>
          </p:nvPr>
        </p:nvSpPr>
        <p:spPr>
          <a:xfrm>
            <a:off x="672465" y="4703852"/>
            <a:ext cx="5379600" cy="38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Dirty, “overextraction”, poor quality</a:t>
            </a:r>
            <a:endParaRPr/>
          </a:p>
        </p:txBody>
      </p:sp>
      <p:sp>
        <p:nvSpPr>
          <p:cNvPr id="626" name="Google Shape;626;g3ced881426_0_80:notes"/>
          <p:cNvSpPr/>
          <p:nvPr>
            <p:ph idx="2" type="sldImg"/>
          </p:nvPr>
        </p:nvSpPr>
        <p:spPr>
          <a:xfrm>
            <a:off x="1163638" y="1222375"/>
            <a:ext cx="4397400" cy="329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g3ced881426_0_94:notes"/>
          <p:cNvSpPr txBox="1"/>
          <p:nvPr>
            <p:ph idx="1" type="body"/>
          </p:nvPr>
        </p:nvSpPr>
        <p:spPr>
          <a:xfrm>
            <a:off x="672465" y="4703852"/>
            <a:ext cx="5379600" cy="38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Hygiene, organization, inference of quality and attention to detail</a:t>
            </a:r>
            <a:endParaRPr/>
          </a:p>
        </p:txBody>
      </p:sp>
      <p:sp>
        <p:nvSpPr>
          <p:cNvPr id="634" name="Google Shape;634;g3ced881426_0_94:notes"/>
          <p:cNvSpPr/>
          <p:nvPr>
            <p:ph idx="2" type="sldImg"/>
          </p:nvPr>
        </p:nvSpPr>
        <p:spPr>
          <a:xfrm>
            <a:off x="1163638" y="1222375"/>
            <a:ext cx="4397400" cy="329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g3ced881426_0_107:notes"/>
          <p:cNvSpPr txBox="1"/>
          <p:nvPr>
            <p:ph idx="1" type="body"/>
          </p:nvPr>
        </p:nvSpPr>
        <p:spPr>
          <a:xfrm>
            <a:off x="672465" y="4703852"/>
            <a:ext cx="5379600" cy="38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Use grinder on bar to identify</a:t>
            </a:r>
            <a:endParaRPr/>
          </a:p>
        </p:txBody>
      </p:sp>
      <p:sp>
        <p:nvSpPr>
          <p:cNvPr id="642" name="Google Shape;642;g3ced881426_0_107:notes"/>
          <p:cNvSpPr/>
          <p:nvPr>
            <p:ph idx="2" type="sldImg"/>
          </p:nvPr>
        </p:nvSpPr>
        <p:spPr>
          <a:xfrm>
            <a:off x="1163638" y="1222375"/>
            <a:ext cx="4397400" cy="329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g3ced881426_0_114:notes"/>
          <p:cNvSpPr txBox="1"/>
          <p:nvPr>
            <p:ph idx="1" type="body"/>
          </p:nvPr>
        </p:nvSpPr>
        <p:spPr>
          <a:xfrm>
            <a:off x="672465" y="4703852"/>
            <a:ext cx="5379600" cy="38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Use machine on bar to identify</a:t>
            </a:r>
            <a:endParaRPr/>
          </a:p>
        </p:txBody>
      </p:sp>
      <p:sp>
        <p:nvSpPr>
          <p:cNvPr id="650" name="Google Shape;650;g3ced881426_0_114:notes"/>
          <p:cNvSpPr/>
          <p:nvPr>
            <p:ph idx="2" type="sldImg"/>
          </p:nvPr>
        </p:nvSpPr>
        <p:spPr>
          <a:xfrm>
            <a:off x="1163638" y="1222375"/>
            <a:ext cx="4397400" cy="329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3ced881426_0_135:notes"/>
          <p:cNvSpPr txBox="1"/>
          <p:nvPr>
            <p:ph idx="1" type="body"/>
          </p:nvPr>
        </p:nvSpPr>
        <p:spPr>
          <a:xfrm>
            <a:off x="672465" y="4703852"/>
            <a:ext cx="5379600" cy="38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Product, Atmosphere, Work Environment, Service</a:t>
            </a:r>
            <a:endParaRPr/>
          </a:p>
        </p:txBody>
      </p:sp>
      <p:sp>
        <p:nvSpPr>
          <p:cNvPr id="658" name="Google Shape;658;g3ced881426_0_135:notes"/>
          <p:cNvSpPr/>
          <p:nvPr>
            <p:ph idx="2" type="sldImg"/>
          </p:nvPr>
        </p:nvSpPr>
        <p:spPr>
          <a:xfrm>
            <a:off x="1163638" y="1222375"/>
            <a:ext cx="4397400" cy="329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g3ced881426_0_142:notes"/>
          <p:cNvSpPr txBox="1"/>
          <p:nvPr>
            <p:ph idx="1" type="body"/>
          </p:nvPr>
        </p:nvSpPr>
        <p:spPr>
          <a:xfrm>
            <a:off x="672465" y="4703852"/>
            <a:ext cx="5379600" cy="38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Communicators, Industry Representatives, Experts, prepare beverages</a:t>
            </a:r>
            <a:endParaRPr/>
          </a:p>
        </p:txBody>
      </p:sp>
      <p:sp>
        <p:nvSpPr>
          <p:cNvPr id="666" name="Google Shape;666;g3ced881426_0_142:notes"/>
          <p:cNvSpPr/>
          <p:nvPr>
            <p:ph idx="2" type="sldImg"/>
          </p:nvPr>
        </p:nvSpPr>
        <p:spPr>
          <a:xfrm>
            <a:off x="1163638" y="1222375"/>
            <a:ext cx="4397400" cy="329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g3ced881426_0_149:notes"/>
          <p:cNvSpPr txBox="1"/>
          <p:nvPr>
            <p:ph idx="1" type="body"/>
          </p:nvPr>
        </p:nvSpPr>
        <p:spPr>
          <a:xfrm>
            <a:off x="672465" y="4703852"/>
            <a:ext cx="5379600" cy="38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4" name="Google Shape;674;g3ced881426_0_149:notes"/>
          <p:cNvSpPr/>
          <p:nvPr>
            <p:ph idx="2" type="sldImg"/>
          </p:nvPr>
        </p:nvSpPr>
        <p:spPr>
          <a:xfrm>
            <a:off x="1163638" y="1222375"/>
            <a:ext cx="4397400" cy="329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d19392fd5_0_26:notes"/>
          <p:cNvSpPr txBox="1"/>
          <p:nvPr>
            <p:ph idx="1" type="body"/>
          </p:nvPr>
        </p:nvSpPr>
        <p:spPr>
          <a:xfrm>
            <a:off x="672465" y="4703852"/>
            <a:ext cx="5379600" cy="38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Demonstrate on machines - steamwands, levers/knobs, portafilter, grouphead, screen/gasket, drip tray, gauges, buttons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Mention pump and boiler pressure (see exam, list on handout)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point out and let students gather around</a:t>
            </a:r>
            <a:endParaRPr/>
          </a:p>
        </p:txBody>
      </p:sp>
      <p:sp>
        <p:nvSpPr>
          <p:cNvPr id="142" name="Google Shape;142;g2d19392fd5_0_26:notes"/>
          <p:cNvSpPr/>
          <p:nvPr>
            <p:ph idx="2" type="sldImg"/>
          </p:nvPr>
        </p:nvSpPr>
        <p:spPr>
          <a:xfrm>
            <a:off x="1163638" y="1222375"/>
            <a:ext cx="4397400" cy="329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3ced881426_0_121:notes"/>
          <p:cNvSpPr txBox="1"/>
          <p:nvPr>
            <p:ph idx="1" type="body"/>
          </p:nvPr>
        </p:nvSpPr>
        <p:spPr>
          <a:xfrm>
            <a:off x="672465" y="4703852"/>
            <a:ext cx="5379600" cy="38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 method of preparation/extraction (not a degree of roast, grind size, or blend)</a:t>
            </a:r>
            <a:endParaRPr/>
          </a:p>
        </p:txBody>
      </p:sp>
      <p:sp>
        <p:nvSpPr>
          <p:cNvPr id="682" name="Google Shape;682;g3ced881426_0_121:notes"/>
          <p:cNvSpPr/>
          <p:nvPr>
            <p:ph idx="2" type="sldImg"/>
          </p:nvPr>
        </p:nvSpPr>
        <p:spPr>
          <a:xfrm>
            <a:off x="1163638" y="1222375"/>
            <a:ext cx="4397400" cy="329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g3ced881426_0_87:notes"/>
          <p:cNvSpPr txBox="1"/>
          <p:nvPr>
            <p:ph idx="1" type="body"/>
          </p:nvPr>
        </p:nvSpPr>
        <p:spPr>
          <a:xfrm>
            <a:off x="672465" y="4703852"/>
            <a:ext cx="5379600" cy="38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Keeping it clean of stale/rancid coffee residue, dust, particulates.</a:t>
            </a:r>
            <a:endParaRPr/>
          </a:p>
        </p:txBody>
      </p:sp>
      <p:sp>
        <p:nvSpPr>
          <p:cNvPr id="690" name="Google Shape;690;g3ced881426_0_87:notes"/>
          <p:cNvSpPr/>
          <p:nvPr>
            <p:ph idx="2" type="sldImg"/>
          </p:nvPr>
        </p:nvSpPr>
        <p:spPr>
          <a:xfrm>
            <a:off x="1163638" y="1222375"/>
            <a:ext cx="4397400" cy="329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g3ced881426_0_128:notes"/>
          <p:cNvSpPr txBox="1"/>
          <p:nvPr>
            <p:ph idx="1" type="body"/>
          </p:nvPr>
        </p:nvSpPr>
        <p:spPr>
          <a:xfrm>
            <a:off x="672465" y="4703852"/>
            <a:ext cx="5379600" cy="38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Coffee, Barista, Machine, Grinder, Water</a:t>
            </a:r>
            <a:endParaRPr/>
          </a:p>
        </p:txBody>
      </p:sp>
      <p:sp>
        <p:nvSpPr>
          <p:cNvPr id="698" name="Google Shape;698;g3ced881426_0_128:notes"/>
          <p:cNvSpPr/>
          <p:nvPr>
            <p:ph idx="2" type="sldImg"/>
          </p:nvPr>
        </p:nvSpPr>
        <p:spPr>
          <a:xfrm>
            <a:off x="1163638" y="1222375"/>
            <a:ext cx="4397400" cy="329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d19392fd5_0_17:notes"/>
          <p:cNvSpPr txBox="1"/>
          <p:nvPr>
            <p:ph idx="1" type="body"/>
          </p:nvPr>
        </p:nvSpPr>
        <p:spPr>
          <a:xfrm>
            <a:off x="672465" y="4703852"/>
            <a:ext cx="5379600" cy="38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Demonstrate on grinders - on/off switch, burrs, hopper, adjustment knob, dosing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point out and let students gather around</a:t>
            </a:r>
            <a:endParaRPr/>
          </a:p>
        </p:txBody>
      </p:sp>
      <p:sp>
        <p:nvSpPr>
          <p:cNvPr id="151" name="Google Shape;151;g2d19392fd5_0_17:notes"/>
          <p:cNvSpPr/>
          <p:nvPr>
            <p:ph idx="2" type="sldImg"/>
          </p:nvPr>
        </p:nvSpPr>
        <p:spPr>
          <a:xfrm>
            <a:off x="1163638" y="1222375"/>
            <a:ext cx="4397400" cy="329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4083e22507_0_1:notes"/>
          <p:cNvSpPr txBox="1"/>
          <p:nvPr>
            <p:ph idx="1" type="body"/>
          </p:nvPr>
        </p:nvSpPr>
        <p:spPr>
          <a:xfrm>
            <a:off x="672465" y="4703852"/>
            <a:ext cx="5379600" cy="38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g4083e22507_0_1:notes"/>
          <p:cNvSpPr/>
          <p:nvPr>
            <p:ph idx="2" type="sldImg"/>
          </p:nvPr>
        </p:nvSpPr>
        <p:spPr>
          <a:xfrm>
            <a:off x="1163638" y="1222375"/>
            <a:ext cx="4397400" cy="329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7" name="Google Shape;17;p2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4623593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623093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3" name="Google Shape;23;p3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fade thruBlk="1"/>
  </p:transition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slow"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5.png"/><Relationship Id="rId4" Type="http://schemas.openxmlformats.org/officeDocument/2006/relationships/image" Target="../media/image12.png"/><Relationship Id="rId5" Type="http://schemas.openxmlformats.org/officeDocument/2006/relationships/image" Target="../media/image7.png"/><Relationship Id="rId6" Type="http://schemas.openxmlformats.org/officeDocument/2006/relationships/image" Target="../media/image1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Relationship Id="rId4" Type="http://schemas.openxmlformats.org/officeDocument/2006/relationships/image" Target="../media/image10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Relationship Id="rId4" Type="http://schemas.openxmlformats.org/officeDocument/2006/relationships/image" Target="../media/image2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Relationship Id="rId4" Type="http://schemas.openxmlformats.org/officeDocument/2006/relationships/image" Target="../media/image14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Relationship Id="rId4" Type="http://schemas.openxmlformats.org/officeDocument/2006/relationships/image" Target="../media/image22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0.jpg"/><Relationship Id="rId4" Type="http://schemas.openxmlformats.org/officeDocument/2006/relationships/image" Target="../media/image1.png"/><Relationship Id="rId5" Type="http://schemas.openxmlformats.org/officeDocument/2006/relationships/image" Target="../media/image1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2.png"/><Relationship Id="rId4" Type="http://schemas.openxmlformats.org/officeDocument/2006/relationships/image" Target="../media/image24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2.png"/><Relationship Id="rId4" Type="http://schemas.openxmlformats.org/officeDocument/2006/relationships/image" Target="../media/image23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9.png"/><Relationship Id="rId4" Type="http://schemas.openxmlformats.org/officeDocument/2006/relationships/image" Target="../media/image18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9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2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2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2.png"/><Relationship Id="rId4" Type="http://schemas.openxmlformats.org/officeDocument/2006/relationships/image" Target="../media/image17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comments" Target="../comments/comment1.xml"/><Relationship Id="rId4" Type="http://schemas.openxmlformats.org/officeDocument/2006/relationships/image" Target="../media/image12.png"/><Relationship Id="rId5" Type="http://schemas.openxmlformats.org/officeDocument/2006/relationships/image" Target="../media/image16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2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2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2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2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2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2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2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2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2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2.png"/><Relationship Id="rId4" Type="http://schemas.openxmlformats.org/officeDocument/2006/relationships/image" Target="../media/image25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2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2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2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12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12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12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12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12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12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Relationship Id="rId4" Type="http://schemas.openxmlformats.org/officeDocument/2006/relationships/image" Target="../media/image3.jpg"/><Relationship Id="rId5" Type="http://schemas.openxmlformats.org/officeDocument/2006/relationships/image" Target="../media/image8.jp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12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12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12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12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12.pn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12.pn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12.pn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12.pn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12.pn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Relationship Id="rId4" Type="http://schemas.openxmlformats.org/officeDocument/2006/relationships/image" Target="../media/image12.pn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12.pn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12.png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jpg"/><Relationship Id="rId4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Relationship Id="rId4" Type="http://schemas.openxmlformats.org/officeDocument/2006/relationships/hyperlink" Target="https://www.youtube.com/watch?v=2BUflNy-Cdc" TargetMode="External"/><Relationship Id="rId5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19135" y="503130"/>
            <a:ext cx="5756222" cy="635487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3"/>
          <p:cNvSpPr/>
          <p:nvPr/>
        </p:nvSpPr>
        <p:spPr>
          <a:xfrm>
            <a:off x="2938072" y="-29982"/>
            <a:ext cx="6205928" cy="6887981"/>
          </a:xfrm>
          <a:custGeom>
            <a:rect b="b" l="l" r="r" t="t"/>
            <a:pathLst>
              <a:path extrusionOk="0" h="120000" w="120000">
                <a:moveTo>
                  <a:pt x="95942" y="0"/>
                </a:moveTo>
                <a:lnTo>
                  <a:pt x="120000" y="0"/>
                </a:lnTo>
                <a:lnTo>
                  <a:pt x="120000" y="119999"/>
                </a:lnTo>
                <a:lnTo>
                  <a:pt x="0" y="119999"/>
                </a:lnTo>
                <a:lnTo>
                  <a:pt x="95942" y="0"/>
                </a:lnTo>
                <a:close/>
              </a:path>
            </a:pathLst>
          </a:custGeom>
          <a:solidFill>
            <a:srgbClr val="00A6D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0" name="Google Shape;90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8171" y="393700"/>
            <a:ext cx="1955801" cy="1257096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397947" y="5527029"/>
            <a:ext cx="1236388" cy="914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816423" y="3852889"/>
            <a:ext cx="3512581" cy="659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3201" y="5531371"/>
            <a:ext cx="1518840" cy="976238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2"/>
          <p:cNvSpPr/>
          <p:nvPr/>
        </p:nvSpPr>
        <p:spPr>
          <a:xfrm rot="-8646335">
            <a:off x="8830410" y="-2125263"/>
            <a:ext cx="627331" cy="2043845"/>
          </a:xfrm>
          <a:prstGeom prst="rect">
            <a:avLst/>
          </a:prstGeom>
          <a:solidFill>
            <a:srgbClr val="9C47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22"/>
          <p:cNvSpPr txBox="1"/>
          <p:nvPr/>
        </p:nvSpPr>
        <p:spPr>
          <a:xfrm>
            <a:off x="1933017" y="1588600"/>
            <a:ext cx="5667000" cy="36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00">
                <a:solidFill>
                  <a:srgbClr val="3D5263"/>
                </a:solidFill>
              </a:rPr>
              <a:t>PREPARATION</a:t>
            </a:r>
            <a:endParaRPr b="1" sz="2900">
              <a:solidFill>
                <a:srgbClr val="3D5263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chemeClr val="dk2"/>
              </a:solidFill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60"/>
              <a:buFont typeface="Arial"/>
              <a:buChar char="•"/>
            </a:pPr>
            <a:r>
              <a:rPr lang="en-US" sz="1600">
                <a:solidFill>
                  <a:schemeClr val="dk2"/>
                </a:solidFill>
              </a:rPr>
              <a:t>Checking tools and towels set-up</a:t>
            </a:r>
            <a:endParaRPr sz="1600">
              <a:solidFill>
                <a:schemeClr val="dk2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60"/>
              <a:buFont typeface="Arial"/>
              <a:buChar char="•"/>
            </a:pPr>
            <a:r>
              <a:rPr lang="en-US" sz="1600">
                <a:solidFill>
                  <a:schemeClr val="dk2"/>
                </a:solidFill>
              </a:rPr>
              <a:t>Check boiler pressure</a:t>
            </a:r>
            <a:endParaRPr sz="1600">
              <a:solidFill>
                <a:schemeClr val="dk2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  <a:p>
            <a:pPr indent="-27559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2"/>
                </a:solidFill>
              </a:rPr>
              <a:t>Warming up groupheads</a:t>
            </a:r>
            <a:endParaRPr sz="1600">
              <a:solidFill>
                <a:schemeClr val="dk2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</p:txBody>
      </p:sp>
      <p:cxnSp>
        <p:nvCxnSpPr>
          <p:cNvPr id="176" name="Google Shape;176;p22"/>
          <p:cNvCxnSpPr/>
          <p:nvPr/>
        </p:nvCxnSpPr>
        <p:spPr>
          <a:xfrm>
            <a:off x="2023672" y="2173574"/>
            <a:ext cx="5381400" cy="0"/>
          </a:xfrm>
          <a:prstGeom prst="straightConnector1">
            <a:avLst/>
          </a:prstGeom>
          <a:noFill/>
          <a:ln cap="flat" cmpd="sng" w="38100">
            <a:solidFill>
              <a:srgbClr val="3D5263">
                <a:alpha val="498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77" name="Google Shape;17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78850" y="2431982"/>
            <a:ext cx="2829256" cy="3357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3201" y="5531371"/>
            <a:ext cx="1518840" cy="976238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3"/>
          <p:cNvSpPr/>
          <p:nvPr/>
        </p:nvSpPr>
        <p:spPr>
          <a:xfrm rot="-8646335">
            <a:off x="8830410" y="-2125263"/>
            <a:ext cx="627331" cy="2043845"/>
          </a:xfrm>
          <a:prstGeom prst="rect">
            <a:avLst/>
          </a:prstGeom>
          <a:solidFill>
            <a:srgbClr val="9C47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23"/>
          <p:cNvSpPr txBox="1"/>
          <p:nvPr/>
        </p:nvSpPr>
        <p:spPr>
          <a:xfrm>
            <a:off x="1933017" y="1588600"/>
            <a:ext cx="5667000" cy="36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00">
                <a:solidFill>
                  <a:srgbClr val="3D5263"/>
                </a:solidFill>
              </a:rPr>
              <a:t>RECAP/QUESTIONS?</a:t>
            </a:r>
            <a:endParaRPr b="1" sz="2900">
              <a:solidFill>
                <a:srgbClr val="3D5263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60"/>
              <a:buFont typeface="Arial"/>
              <a:buChar char="•"/>
            </a:pPr>
            <a:r>
              <a:rPr lang="en-US" sz="1600">
                <a:solidFill>
                  <a:schemeClr val="dk2"/>
                </a:solidFill>
              </a:rPr>
              <a:t>Arabica vs. Robusta</a:t>
            </a:r>
            <a:endParaRPr sz="1600">
              <a:solidFill>
                <a:schemeClr val="dk2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  <a:p>
            <a:pPr indent="-275590" lvl="0" marL="28575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2"/>
                </a:solidFill>
              </a:rPr>
              <a:t>Espresso machine and grinder parts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  <a:p>
            <a:pPr indent="-275590" lvl="0" marL="28575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2"/>
                </a:solidFill>
              </a:rPr>
              <a:t>Preparing your station</a:t>
            </a:r>
            <a:endParaRPr sz="1600">
              <a:solidFill>
                <a:schemeClr val="dk2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5" name="Google Shape;185;p23"/>
          <p:cNvCxnSpPr/>
          <p:nvPr/>
        </p:nvCxnSpPr>
        <p:spPr>
          <a:xfrm>
            <a:off x="2023672" y="2173574"/>
            <a:ext cx="5381400" cy="0"/>
          </a:xfrm>
          <a:prstGeom prst="straightConnector1">
            <a:avLst/>
          </a:prstGeom>
          <a:noFill/>
          <a:ln cap="flat" cmpd="sng" w="38100">
            <a:solidFill>
              <a:srgbClr val="3D5263">
                <a:alpha val="498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transition spd="slow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4"/>
          <p:cNvSpPr/>
          <p:nvPr/>
        </p:nvSpPr>
        <p:spPr>
          <a:xfrm>
            <a:off x="0" y="0"/>
            <a:ext cx="2503357" cy="359763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70419" y="49999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solidFill>
            <a:srgbClr val="95497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24"/>
          <p:cNvSpPr txBox="1"/>
          <p:nvPr/>
        </p:nvSpPr>
        <p:spPr>
          <a:xfrm>
            <a:off x="2308675" y="1603601"/>
            <a:ext cx="5667000" cy="39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00">
                <a:solidFill>
                  <a:srgbClr val="3D5263"/>
                </a:solidFill>
              </a:rPr>
              <a:t>OBJECTIVES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3D52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Clr>
                <a:srgbClr val="954975"/>
              </a:buClr>
              <a:buSzPts val="1760"/>
              <a:buFont typeface="Arial"/>
              <a:buChar char="•"/>
            </a:pPr>
            <a:r>
              <a:rPr lang="en-US" sz="1600">
                <a:solidFill>
                  <a:srgbClr val="3D5263"/>
                </a:solidFill>
              </a:rPr>
              <a:t>Defining Espresso</a:t>
            </a:r>
            <a:endParaRPr sz="1600">
              <a:solidFill>
                <a:srgbClr val="3D5263"/>
              </a:solidFill>
            </a:endParaRPr>
          </a:p>
          <a:p>
            <a:pPr indent="0" lvl="0" marL="28575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D5263"/>
              </a:solidFill>
            </a:endParaRPr>
          </a:p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Clr>
                <a:srgbClr val="954975"/>
              </a:buClr>
              <a:buSzPts val="1760"/>
              <a:buFont typeface="Arial"/>
              <a:buChar char="•"/>
            </a:pPr>
            <a:r>
              <a:rPr lang="en-US" sz="1600">
                <a:solidFill>
                  <a:srgbClr val="3D5263"/>
                </a:solidFill>
              </a:rPr>
              <a:t>List the five interdependent elements of brewing espresso</a:t>
            </a:r>
            <a:endParaRPr sz="1600">
              <a:solidFill>
                <a:srgbClr val="3D526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D5263"/>
              </a:solidFill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954975"/>
              </a:buClr>
              <a:buSzPts val="1760"/>
              <a:buFont typeface="Arial"/>
              <a:buChar char="•"/>
            </a:pPr>
            <a:r>
              <a:rPr lang="en-US" sz="1600">
                <a:solidFill>
                  <a:srgbClr val="3D5263"/>
                </a:solidFill>
              </a:rPr>
              <a:t>Demonstrate the basics of dosing, distribution and correct tamping technique</a:t>
            </a:r>
            <a:endParaRPr/>
          </a:p>
          <a:p>
            <a:pPr indent="0" lvl="0" marL="28575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75590" lvl="0" marL="285750" rtl="0" algn="l">
              <a:spcBef>
                <a:spcPts val="0"/>
              </a:spcBef>
              <a:spcAft>
                <a:spcPts val="0"/>
              </a:spcAft>
              <a:buClr>
                <a:srgbClr val="954975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rgbClr val="3D5263"/>
                </a:solidFill>
              </a:rPr>
              <a:t>Demonstrate the correct steps for preparing espresso to SCA standards </a:t>
            </a:r>
            <a:endParaRPr sz="1600">
              <a:solidFill>
                <a:srgbClr val="3D5263"/>
              </a:solidFill>
            </a:endParaRPr>
          </a:p>
          <a:p>
            <a:pPr indent="-17399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954975"/>
              </a:buClr>
              <a:buSzPts val="1760"/>
              <a:buFont typeface="Arial"/>
              <a:buNone/>
            </a:pPr>
            <a:r>
              <a:t/>
            </a:r>
            <a:endParaRPr sz="1600">
              <a:solidFill>
                <a:srgbClr val="3D5263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2" name="Google Shape;192;p24"/>
          <p:cNvCxnSpPr/>
          <p:nvPr/>
        </p:nvCxnSpPr>
        <p:spPr>
          <a:xfrm>
            <a:off x="2384350" y="2173574"/>
            <a:ext cx="5381469" cy="0"/>
          </a:xfrm>
          <a:prstGeom prst="straightConnector1">
            <a:avLst/>
          </a:prstGeom>
          <a:noFill/>
          <a:ln cap="flat" cmpd="sng" w="38100">
            <a:solidFill>
              <a:srgbClr val="3D5263">
                <a:alpha val="49803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93" name="Google Shape;193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76404" y="5659025"/>
            <a:ext cx="949870" cy="9472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3197" y="448056"/>
            <a:ext cx="1587902" cy="11866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50282"/>
                </a:lnTo>
                <a:lnTo>
                  <a:pt x="91126" y="106274"/>
                </a:lnTo>
                <a:lnTo>
                  <a:pt x="83946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3201" y="5531371"/>
            <a:ext cx="1518840" cy="976238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5"/>
          <p:cNvSpPr/>
          <p:nvPr/>
        </p:nvSpPr>
        <p:spPr>
          <a:xfrm rot="-8646335">
            <a:off x="8830410" y="-2125263"/>
            <a:ext cx="627331" cy="2043845"/>
          </a:xfrm>
          <a:prstGeom prst="rect">
            <a:avLst/>
          </a:prstGeom>
          <a:solidFill>
            <a:srgbClr val="9C47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25"/>
          <p:cNvSpPr txBox="1"/>
          <p:nvPr/>
        </p:nvSpPr>
        <p:spPr>
          <a:xfrm>
            <a:off x="1933017" y="1588600"/>
            <a:ext cx="5667000" cy="36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00">
                <a:solidFill>
                  <a:srgbClr val="3D5263"/>
                </a:solidFill>
              </a:rPr>
              <a:t>ESPRESSO DEFINITION</a:t>
            </a:r>
            <a:endParaRPr b="1" sz="2900">
              <a:solidFill>
                <a:srgbClr val="3D5263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</a:rPr>
              <a:t>Espresso is a </a:t>
            </a:r>
            <a:r>
              <a:rPr b="1" lang="en-US" sz="1600">
                <a:solidFill>
                  <a:schemeClr val="dk1"/>
                </a:solidFill>
              </a:rPr>
              <a:t>drink and method of preparation</a:t>
            </a:r>
            <a:r>
              <a:rPr lang="en-US" sz="1600">
                <a:solidFill>
                  <a:schemeClr val="dk1"/>
                </a:solidFill>
              </a:rPr>
              <a:t>. It is a beverage made by pumping clean, fresh water at </a:t>
            </a:r>
            <a:r>
              <a:rPr b="1" lang="en-US" sz="1600">
                <a:solidFill>
                  <a:schemeClr val="dk1"/>
                </a:solidFill>
              </a:rPr>
              <a:t>195-205°F (90.5-96.1° C) and 9-10 Bar</a:t>
            </a:r>
            <a:r>
              <a:rPr lang="en-US" sz="1600">
                <a:solidFill>
                  <a:schemeClr val="dk1"/>
                </a:solidFill>
              </a:rPr>
              <a:t> of pressure through </a:t>
            </a:r>
            <a:r>
              <a:rPr b="1" lang="en-US" sz="1600">
                <a:solidFill>
                  <a:schemeClr val="dk1"/>
                </a:solidFill>
              </a:rPr>
              <a:t>14-20 grams </a:t>
            </a:r>
            <a:r>
              <a:rPr lang="en-US" sz="1600">
                <a:solidFill>
                  <a:schemeClr val="dk1"/>
                </a:solidFill>
              </a:rPr>
              <a:t>of compacted coffee with a particular grind size that it yields </a:t>
            </a:r>
            <a:r>
              <a:rPr b="1" lang="en-US" sz="1600">
                <a:solidFill>
                  <a:schemeClr val="dk1"/>
                </a:solidFill>
              </a:rPr>
              <a:t>21-50 grams </a:t>
            </a:r>
            <a:r>
              <a:rPr lang="en-US" sz="1600">
                <a:solidFill>
                  <a:schemeClr val="dk1"/>
                </a:solidFill>
              </a:rPr>
              <a:t>of liquid in </a:t>
            </a:r>
            <a:r>
              <a:rPr b="1" lang="en-US" sz="1600">
                <a:solidFill>
                  <a:schemeClr val="dk1"/>
                </a:solidFill>
              </a:rPr>
              <a:t>20-30 </a:t>
            </a:r>
            <a:r>
              <a:rPr lang="en-US" sz="1600">
                <a:solidFill>
                  <a:schemeClr val="dk1"/>
                </a:solidFill>
              </a:rPr>
              <a:t>seconds.</a:t>
            </a:r>
            <a:endParaRPr sz="1600">
              <a:solidFill>
                <a:schemeClr val="dk2"/>
              </a:solidFill>
            </a:endParaRPr>
          </a:p>
        </p:txBody>
      </p:sp>
      <p:cxnSp>
        <p:nvCxnSpPr>
          <p:cNvPr id="202" name="Google Shape;202;p25"/>
          <p:cNvCxnSpPr/>
          <p:nvPr/>
        </p:nvCxnSpPr>
        <p:spPr>
          <a:xfrm>
            <a:off x="2023672" y="2173574"/>
            <a:ext cx="5381400" cy="0"/>
          </a:xfrm>
          <a:prstGeom prst="straightConnector1">
            <a:avLst/>
          </a:prstGeom>
          <a:noFill/>
          <a:ln cap="flat" cmpd="sng" w="38100">
            <a:solidFill>
              <a:srgbClr val="3D5263">
                <a:alpha val="498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transition spd="slow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Google Shape;207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3201" y="5531371"/>
            <a:ext cx="1518840" cy="976238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6"/>
          <p:cNvSpPr/>
          <p:nvPr/>
        </p:nvSpPr>
        <p:spPr>
          <a:xfrm rot="-8646335">
            <a:off x="8830410" y="-2125263"/>
            <a:ext cx="627331" cy="2043845"/>
          </a:xfrm>
          <a:prstGeom prst="rect">
            <a:avLst/>
          </a:prstGeom>
          <a:solidFill>
            <a:srgbClr val="9C47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26"/>
          <p:cNvSpPr txBox="1"/>
          <p:nvPr/>
        </p:nvSpPr>
        <p:spPr>
          <a:xfrm>
            <a:off x="1933017" y="1588600"/>
            <a:ext cx="5667000" cy="36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00">
                <a:solidFill>
                  <a:srgbClr val="3D5263"/>
                </a:solidFill>
              </a:rPr>
              <a:t>ELEMENTS</a:t>
            </a:r>
            <a:endParaRPr b="1" sz="2900">
              <a:solidFill>
                <a:srgbClr val="3D5263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chemeClr val="dk2"/>
              </a:solidFill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60"/>
              <a:buFont typeface="Arial"/>
              <a:buChar char="•"/>
            </a:pPr>
            <a:r>
              <a:rPr lang="en-US" sz="1600">
                <a:solidFill>
                  <a:schemeClr val="dk2"/>
                </a:solidFill>
              </a:rPr>
              <a:t>Coffee</a:t>
            </a:r>
            <a:endParaRPr sz="1600">
              <a:solidFill>
                <a:schemeClr val="dk2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60"/>
              <a:buFont typeface="Arial"/>
              <a:buChar char="•"/>
            </a:pPr>
            <a:r>
              <a:rPr lang="en-US" sz="1600">
                <a:solidFill>
                  <a:schemeClr val="dk2"/>
                </a:solidFill>
              </a:rPr>
              <a:t>Water</a:t>
            </a:r>
            <a:endParaRPr sz="1600">
              <a:solidFill>
                <a:schemeClr val="dk2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  <a:p>
            <a:pPr indent="-27559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2"/>
                </a:solidFill>
              </a:rPr>
              <a:t>Machine</a:t>
            </a:r>
            <a:endParaRPr sz="1600">
              <a:solidFill>
                <a:schemeClr val="dk2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  <a:p>
            <a:pPr indent="-27559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2"/>
                </a:solidFill>
              </a:rPr>
              <a:t>Grinder</a:t>
            </a:r>
            <a:endParaRPr sz="1600">
              <a:solidFill>
                <a:schemeClr val="dk2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  <a:p>
            <a:pPr indent="-27559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2"/>
                </a:solidFill>
              </a:rPr>
              <a:t>Barista</a:t>
            </a:r>
            <a:endParaRPr sz="1600">
              <a:solidFill>
                <a:schemeClr val="dk2"/>
              </a:solidFill>
            </a:endParaRPr>
          </a:p>
        </p:txBody>
      </p:sp>
      <p:cxnSp>
        <p:nvCxnSpPr>
          <p:cNvPr id="210" name="Google Shape;210;p26"/>
          <p:cNvCxnSpPr/>
          <p:nvPr/>
        </p:nvCxnSpPr>
        <p:spPr>
          <a:xfrm>
            <a:off x="2023672" y="2173574"/>
            <a:ext cx="5381400" cy="0"/>
          </a:xfrm>
          <a:prstGeom prst="straightConnector1">
            <a:avLst/>
          </a:prstGeom>
          <a:noFill/>
          <a:ln cap="flat" cmpd="sng" w="38100">
            <a:solidFill>
              <a:srgbClr val="3D5263">
                <a:alpha val="498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211" name="Google Shape;211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19750" y="2596700"/>
            <a:ext cx="3580275" cy="2685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9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Google Shape;216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3201" y="5531371"/>
            <a:ext cx="1518840" cy="976238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27"/>
          <p:cNvSpPr/>
          <p:nvPr/>
        </p:nvSpPr>
        <p:spPr>
          <a:xfrm rot="-8646335">
            <a:off x="8830410" y="-2125263"/>
            <a:ext cx="627331" cy="2043845"/>
          </a:xfrm>
          <a:prstGeom prst="rect">
            <a:avLst/>
          </a:prstGeom>
          <a:solidFill>
            <a:srgbClr val="9C47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27"/>
          <p:cNvSpPr txBox="1"/>
          <p:nvPr/>
        </p:nvSpPr>
        <p:spPr>
          <a:xfrm>
            <a:off x="1933017" y="1588600"/>
            <a:ext cx="5667000" cy="36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00">
                <a:solidFill>
                  <a:srgbClr val="3D5263"/>
                </a:solidFill>
              </a:rPr>
              <a:t>VARIABLES</a:t>
            </a:r>
            <a:endParaRPr b="1" sz="2900">
              <a:solidFill>
                <a:srgbClr val="3D5263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chemeClr val="dk2"/>
              </a:solidFill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60"/>
              <a:buFont typeface="Arial"/>
              <a:buChar char="•"/>
            </a:pPr>
            <a:r>
              <a:rPr lang="en-US" sz="1600">
                <a:solidFill>
                  <a:schemeClr val="dk2"/>
                </a:solidFill>
              </a:rPr>
              <a:t>Dose weight</a:t>
            </a:r>
            <a:endParaRPr sz="1600">
              <a:solidFill>
                <a:schemeClr val="dk2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60"/>
              <a:buFont typeface="Arial"/>
              <a:buChar char="•"/>
            </a:pPr>
            <a:r>
              <a:rPr lang="en-US" sz="1600">
                <a:solidFill>
                  <a:schemeClr val="dk2"/>
                </a:solidFill>
              </a:rPr>
              <a:t>Grind size</a:t>
            </a:r>
            <a:endParaRPr sz="1600">
              <a:solidFill>
                <a:schemeClr val="dk2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  <a:p>
            <a:pPr indent="-27559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2"/>
                </a:solidFill>
              </a:rPr>
              <a:t>Beverage/Water Volume</a:t>
            </a:r>
            <a:endParaRPr sz="1600">
              <a:solidFill>
                <a:schemeClr val="dk2"/>
              </a:solidFill>
            </a:endParaRPr>
          </a:p>
        </p:txBody>
      </p:sp>
      <p:cxnSp>
        <p:nvCxnSpPr>
          <p:cNvPr id="219" name="Google Shape;219;p27"/>
          <p:cNvCxnSpPr/>
          <p:nvPr/>
        </p:nvCxnSpPr>
        <p:spPr>
          <a:xfrm>
            <a:off x="2023672" y="2173574"/>
            <a:ext cx="5381400" cy="0"/>
          </a:xfrm>
          <a:prstGeom prst="straightConnector1">
            <a:avLst/>
          </a:prstGeom>
          <a:noFill/>
          <a:ln cap="flat" cmpd="sng" w="38100">
            <a:solidFill>
              <a:srgbClr val="3D5263">
                <a:alpha val="498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220" name="Google Shape;220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9475" y="2403300"/>
            <a:ext cx="3128075" cy="312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Google Shape;225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3201" y="5531371"/>
            <a:ext cx="1518840" cy="976238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28"/>
          <p:cNvSpPr/>
          <p:nvPr/>
        </p:nvSpPr>
        <p:spPr>
          <a:xfrm rot="-8646335">
            <a:off x="8830410" y="-2125263"/>
            <a:ext cx="627331" cy="2043845"/>
          </a:xfrm>
          <a:prstGeom prst="rect">
            <a:avLst/>
          </a:prstGeom>
          <a:solidFill>
            <a:srgbClr val="9C47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28"/>
          <p:cNvSpPr txBox="1"/>
          <p:nvPr/>
        </p:nvSpPr>
        <p:spPr>
          <a:xfrm>
            <a:off x="1933017" y="1588600"/>
            <a:ext cx="5667000" cy="36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00">
                <a:solidFill>
                  <a:srgbClr val="3D5263"/>
                </a:solidFill>
              </a:rPr>
              <a:t>PARAMETERS</a:t>
            </a:r>
            <a:endParaRPr b="1" sz="2900">
              <a:solidFill>
                <a:srgbClr val="3D5263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chemeClr val="dk2"/>
              </a:solidFill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60"/>
              <a:buFont typeface="Arial"/>
              <a:buChar char="•"/>
            </a:pPr>
            <a:r>
              <a:rPr lang="en-US" sz="1600">
                <a:solidFill>
                  <a:schemeClr val="dk2"/>
                </a:solidFill>
              </a:rPr>
              <a:t>14 to 20g for double shot</a:t>
            </a:r>
            <a:endParaRPr sz="1600">
              <a:solidFill>
                <a:schemeClr val="dk2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60"/>
              <a:buFont typeface="Arial"/>
              <a:buChar char="•"/>
            </a:pPr>
            <a:r>
              <a:rPr lang="en-US" sz="1600">
                <a:solidFill>
                  <a:schemeClr val="dk2"/>
                </a:solidFill>
              </a:rPr>
              <a:t>20 to 30 seconds</a:t>
            </a:r>
            <a:endParaRPr sz="1600">
              <a:solidFill>
                <a:schemeClr val="dk2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  <a:p>
            <a:pPr indent="-27559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2"/>
                </a:solidFill>
              </a:rPr>
              <a:t>Brew Ratio of 1:1.5 to 1:2.5 grams in/grams out</a:t>
            </a:r>
            <a:endParaRPr sz="1600">
              <a:solidFill>
                <a:schemeClr val="dk2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</p:txBody>
      </p:sp>
      <p:cxnSp>
        <p:nvCxnSpPr>
          <p:cNvPr id="228" name="Google Shape;228;p28"/>
          <p:cNvCxnSpPr/>
          <p:nvPr/>
        </p:nvCxnSpPr>
        <p:spPr>
          <a:xfrm>
            <a:off x="2023672" y="2173574"/>
            <a:ext cx="5381400" cy="0"/>
          </a:xfrm>
          <a:prstGeom prst="straightConnector1">
            <a:avLst/>
          </a:prstGeom>
          <a:noFill/>
          <a:ln cap="flat" cmpd="sng" w="38100">
            <a:solidFill>
              <a:srgbClr val="3D5263">
                <a:alpha val="498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transition spd="slow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Google Shape;233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3201" y="5531371"/>
            <a:ext cx="1518840" cy="976238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29"/>
          <p:cNvSpPr/>
          <p:nvPr/>
        </p:nvSpPr>
        <p:spPr>
          <a:xfrm rot="-8646335">
            <a:off x="8830410" y="-2125263"/>
            <a:ext cx="627331" cy="2043845"/>
          </a:xfrm>
          <a:prstGeom prst="rect">
            <a:avLst/>
          </a:prstGeom>
          <a:solidFill>
            <a:srgbClr val="9C47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29"/>
          <p:cNvSpPr txBox="1"/>
          <p:nvPr/>
        </p:nvSpPr>
        <p:spPr>
          <a:xfrm>
            <a:off x="1933025" y="1588600"/>
            <a:ext cx="3523800" cy="36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00">
                <a:solidFill>
                  <a:srgbClr val="3D5263"/>
                </a:solidFill>
              </a:rPr>
              <a:t>DOSING</a:t>
            </a:r>
            <a:endParaRPr b="1" sz="2900">
              <a:solidFill>
                <a:srgbClr val="3D5263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60"/>
              <a:buFont typeface="Arial"/>
              <a:buChar char="•"/>
            </a:pPr>
            <a:r>
              <a:rPr lang="en-US" sz="1600">
                <a:solidFill>
                  <a:schemeClr val="dk2"/>
                </a:solidFill>
              </a:rPr>
              <a:t>Consistent dose weight</a:t>
            </a:r>
            <a:endParaRPr sz="1600">
              <a:solidFill>
                <a:schemeClr val="dk2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  <a:p>
            <a:pPr indent="-27559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2"/>
                </a:solidFill>
              </a:rPr>
              <a:t>Directly affects Brew Ratio</a:t>
            </a:r>
            <a:endParaRPr sz="1600">
              <a:solidFill>
                <a:schemeClr val="dk2"/>
              </a:solidFill>
            </a:endParaRPr>
          </a:p>
          <a:p>
            <a:pPr indent="0" lvl="0" marL="28575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  <a:p>
            <a:pPr indent="-27559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2"/>
                </a:solidFill>
              </a:rPr>
              <a:t>Higher dose weight → longer shot time, lower dose weight → faster shot time</a:t>
            </a:r>
            <a:endParaRPr sz="1600">
              <a:solidFill>
                <a:schemeClr val="dk2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6" name="Google Shape;236;p29"/>
          <p:cNvCxnSpPr/>
          <p:nvPr/>
        </p:nvCxnSpPr>
        <p:spPr>
          <a:xfrm>
            <a:off x="2023672" y="2173574"/>
            <a:ext cx="5381400" cy="0"/>
          </a:xfrm>
          <a:prstGeom prst="straightConnector1">
            <a:avLst/>
          </a:prstGeom>
          <a:noFill/>
          <a:ln cap="flat" cmpd="sng" w="38100">
            <a:solidFill>
              <a:srgbClr val="3D5263">
                <a:alpha val="498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237" name="Google Shape;237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56825" y="2482621"/>
            <a:ext cx="2155600" cy="3835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2" name="Google Shape;242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3201" y="5531371"/>
            <a:ext cx="1518840" cy="976238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30"/>
          <p:cNvSpPr/>
          <p:nvPr/>
        </p:nvSpPr>
        <p:spPr>
          <a:xfrm rot="-8646335">
            <a:off x="8830410" y="-2125263"/>
            <a:ext cx="627331" cy="2043845"/>
          </a:xfrm>
          <a:prstGeom prst="rect">
            <a:avLst/>
          </a:prstGeom>
          <a:solidFill>
            <a:srgbClr val="9C47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30"/>
          <p:cNvSpPr txBox="1"/>
          <p:nvPr/>
        </p:nvSpPr>
        <p:spPr>
          <a:xfrm>
            <a:off x="1933017" y="1588600"/>
            <a:ext cx="5667000" cy="36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00">
                <a:solidFill>
                  <a:srgbClr val="3D5263"/>
                </a:solidFill>
              </a:rPr>
              <a:t>GRIND SETTING</a:t>
            </a:r>
            <a:endParaRPr b="1" sz="2900">
              <a:solidFill>
                <a:srgbClr val="3D5263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chemeClr val="dk2"/>
              </a:solidFill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60"/>
              <a:buFont typeface="Arial"/>
              <a:buChar char="•"/>
            </a:pPr>
            <a:r>
              <a:rPr lang="en-US" sz="1600">
                <a:solidFill>
                  <a:schemeClr val="dk2"/>
                </a:solidFill>
              </a:rPr>
              <a:t>Adjust finer - slower time</a:t>
            </a:r>
            <a:endParaRPr sz="1600">
              <a:solidFill>
                <a:schemeClr val="dk2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  <a:p>
            <a:pPr indent="-27559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2"/>
                </a:solidFill>
              </a:rPr>
              <a:t>Adjust coarser - faster time</a:t>
            </a:r>
            <a:endParaRPr sz="1600">
              <a:solidFill>
                <a:schemeClr val="dk2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600">
                <a:solidFill>
                  <a:schemeClr val="dk2"/>
                </a:solidFill>
              </a:rPr>
              <a:t>**Purge grinder 1-2 times after adjustments to remove coffee at previous grind setting**</a:t>
            </a:r>
            <a:endParaRPr b="1" i="1" sz="1600">
              <a:solidFill>
                <a:schemeClr val="dk2"/>
              </a:solidFill>
            </a:endParaRPr>
          </a:p>
        </p:txBody>
      </p:sp>
      <p:cxnSp>
        <p:nvCxnSpPr>
          <p:cNvPr id="245" name="Google Shape;245;p30"/>
          <p:cNvCxnSpPr/>
          <p:nvPr/>
        </p:nvCxnSpPr>
        <p:spPr>
          <a:xfrm>
            <a:off x="2023672" y="2173574"/>
            <a:ext cx="5381400" cy="0"/>
          </a:xfrm>
          <a:prstGeom prst="straightConnector1">
            <a:avLst/>
          </a:prstGeom>
          <a:noFill/>
          <a:ln cap="flat" cmpd="sng" w="38100">
            <a:solidFill>
              <a:srgbClr val="3D5263">
                <a:alpha val="498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transition spd="slow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" name="Google Shape;250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3201" y="5531371"/>
            <a:ext cx="1518840" cy="976238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31"/>
          <p:cNvSpPr/>
          <p:nvPr/>
        </p:nvSpPr>
        <p:spPr>
          <a:xfrm rot="-8646335">
            <a:off x="8830410" y="-2125263"/>
            <a:ext cx="627331" cy="2043845"/>
          </a:xfrm>
          <a:prstGeom prst="rect">
            <a:avLst/>
          </a:prstGeom>
          <a:solidFill>
            <a:srgbClr val="9C47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31"/>
          <p:cNvSpPr txBox="1"/>
          <p:nvPr/>
        </p:nvSpPr>
        <p:spPr>
          <a:xfrm>
            <a:off x="1933017" y="1588600"/>
            <a:ext cx="5667000" cy="36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00">
                <a:solidFill>
                  <a:srgbClr val="3D5263"/>
                </a:solidFill>
              </a:rPr>
              <a:t>BEVERAGE MASS/VOLUME</a:t>
            </a:r>
            <a:endParaRPr b="1" sz="2900">
              <a:solidFill>
                <a:srgbClr val="3D5263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chemeClr val="dk2"/>
              </a:solidFill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60"/>
              <a:buFont typeface="Arial"/>
              <a:buChar char="•"/>
            </a:pPr>
            <a:r>
              <a:rPr lang="en-US" sz="1600">
                <a:solidFill>
                  <a:schemeClr val="dk2"/>
                </a:solidFill>
              </a:rPr>
              <a:t>Higher mass/volume leads to increased extraction</a:t>
            </a:r>
            <a:endParaRPr sz="1600">
              <a:solidFill>
                <a:schemeClr val="dk2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  <a:p>
            <a:pPr indent="-27559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2"/>
                </a:solidFill>
              </a:rPr>
              <a:t>Affects Brew Ratio and Strength</a:t>
            </a:r>
            <a:endParaRPr sz="1600">
              <a:solidFill>
                <a:schemeClr val="dk2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2"/>
                </a:solidFill>
              </a:rPr>
              <a:t>“Strength”:</a:t>
            </a:r>
            <a:endParaRPr sz="1600">
              <a:solidFill>
                <a:schemeClr val="dk2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2"/>
                </a:solidFill>
              </a:rPr>
              <a:t>Concentration of the solution. How much of the beverage is dissolved coffee vs. water molecules</a:t>
            </a:r>
            <a:endParaRPr sz="1600">
              <a:solidFill>
                <a:schemeClr val="dk2"/>
              </a:solidFill>
            </a:endParaRPr>
          </a:p>
        </p:txBody>
      </p:sp>
      <p:cxnSp>
        <p:nvCxnSpPr>
          <p:cNvPr id="253" name="Google Shape;253;p31"/>
          <p:cNvCxnSpPr/>
          <p:nvPr/>
        </p:nvCxnSpPr>
        <p:spPr>
          <a:xfrm>
            <a:off x="2023672" y="2173574"/>
            <a:ext cx="5381400" cy="0"/>
          </a:xfrm>
          <a:prstGeom prst="straightConnector1">
            <a:avLst/>
          </a:prstGeom>
          <a:noFill/>
          <a:ln cap="flat" cmpd="sng" w="38100">
            <a:solidFill>
              <a:srgbClr val="3D5263">
                <a:alpha val="498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transition spd="slow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4"/>
          <p:cNvPicPr preferRelativeResize="0"/>
          <p:nvPr/>
        </p:nvPicPr>
        <p:blipFill rotWithShape="1">
          <a:blip r:embed="rId3">
            <a:alphaModFix/>
          </a:blip>
          <a:srcRect b="1727" l="13425" r="3145" t="4189"/>
          <a:stretch/>
        </p:blipFill>
        <p:spPr>
          <a:xfrm>
            <a:off x="-44971" y="-74718"/>
            <a:ext cx="9353862" cy="7026531"/>
          </a:xfrm>
          <a:custGeom>
            <a:rect b="b" l="l" r="r" t="t"/>
            <a:pathLst>
              <a:path extrusionOk="0" h="120000" w="120000">
                <a:moveTo>
                  <a:pt x="64714" y="0"/>
                </a:moveTo>
                <a:lnTo>
                  <a:pt x="120000" y="19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99" name="Google Shape;99;p14"/>
          <p:cNvSpPr txBox="1"/>
          <p:nvPr/>
        </p:nvSpPr>
        <p:spPr>
          <a:xfrm>
            <a:off x="478972" y="5725886"/>
            <a:ext cx="4963886" cy="600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00">
                <a:solidFill>
                  <a:schemeClr val="lt1"/>
                </a:solidFill>
              </a:rPr>
              <a:t>BARISTA FOUNDATION</a:t>
            </a:r>
            <a:endParaRPr/>
          </a:p>
        </p:txBody>
      </p:sp>
      <p:pic>
        <p:nvPicPr>
          <p:cNvPr id="100" name="Google Shape;100;p14"/>
          <p:cNvPicPr preferRelativeResize="0"/>
          <p:nvPr/>
        </p:nvPicPr>
        <p:blipFill rotWithShape="1">
          <a:blip r:embed="rId4">
            <a:alphaModFix amt="52000"/>
          </a:blip>
          <a:srcRect b="0" l="0" r="0" t="0"/>
          <a:stretch/>
        </p:blipFill>
        <p:spPr>
          <a:xfrm>
            <a:off x="4521847" y="1415143"/>
            <a:ext cx="5295270" cy="63354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28171" y="393700"/>
            <a:ext cx="1955801" cy="12570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Google Shape;258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3201" y="5531371"/>
            <a:ext cx="1518840" cy="976238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32"/>
          <p:cNvSpPr/>
          <p:nvPr/>
        </p:nvSpPr>
        <p:spPr>
          <a:xfrm rot="-8646335">
            <a:off x="8830410" y="-2125263"/>
            <a:ext cx="627331" cy="2043845"/>
          </a:xfrm>
          <a:prstGeom prst="rect">
            <a:avLst/>
          </a:prstGeom>
          <a:solidFill>
            <a:srgbClr val="9C47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32"/>
          <p:cNvSpPr txBox="1"/>
          <p:nvPr/>
        </p:nvSpPr>
        <p:spPr>
          <a:xfrm>
            <a:off x="1933017" y="1588600"/>
            <a:ext cx="5667000" cy="36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00">
                <a:solidFill>
                  <a:srgbClr val="3D5263"/>
                </a:solidFill>
              </a:rPr>
              <a:t>DISTRIBUTION</a:t>
            </a:r>
            <a:endParaRPr b="1" sz="2900">
              <a:solidFill>
                <a:srgbClr val="3D5263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  <a:p>
            <a:pPr indent="-27559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2"/>
                </a:solidFill>
              </a:rPr>
              <a:t>Gently tap portafilter to settle, if necessary</a:t>
            </a:r>
            <a:endParaRPr sz="1600">
              <a:solidFill>
                <a:schemeClr val="dk2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  <a:p>
            <a:pPr indent="-275590" lvl="0" marL="28575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2"/>
                </a:solidFill>
              </a:rPr>
              <a:t>Use your index finger to level</a:t>
            </a:r>
            <a:endParaRPr sz="1600">
              <a:solidFill>
                <a:schemeClr val="dk2"/>
              </a:solidFill>
            </a:endParaRPr>
          </a:p>
          <a:p>
            <a:pPr indent="0" lvl="0" marL="28575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  <a:p>
            <a:pPr indent="-275590" lvl="0" marL="28575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2"/>
                </a:solidFill>
              </a:rPr>
              <a:t>Even distribution of coffee across portafilter basket</a:t>
            </a:r>
            <a:endParaRPr sz="1600">
              <a:solidFill>
                <a:schemeClr val="dk2"/>
              </a:solidFill>
            </a:endParaRPr>
          </a:p>
          <a:p>
            <a:pPr indent="0" lvl="0" marL="28575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  <a:p>
            <a:pPr indent="-275590" lvl="0" marL="28575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2"/>
                </a:solidFill>
              </a:rPr>
              <a:t>Goal is to minimize channeling </a:t>
            </a:r>
            <a:endParaRPr sz="1600">
              <a:solidFill>
                <a:schemeClr val="dk2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  <a:p>
            <a:pPr indent="0" lvl="0" marL="28575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61" name="Google Shape;261;p32"/>
          <p:cNvCxnSpPr/>
          <p:nvPr/>
        </p:nvCxnSpPr>
        <p:spPr>
          <a:xfrm>
            <a:off x="2023672" y="2173574"/>
            <a:ext cx="5381400" cy="0"/>
          </a:xfrm>
          <a:prstGeom prst="straightConnector1">
            <a:avLst/>
          </a:prstGeom>
          <a:noFill/>
          <a:ln cap="flat" cmpd="sng" w="38100">
            <a:solidFill>
              <a:srgbClr val="3D5263">
                <a:alpha val="498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transition spd="slow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0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0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" name="Google Shape;266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3201" y="5531371"/>
            <a:ext cx="1518840" cy="976238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33"/>
          <p:cNvSpPr/>
          <p:nvPr/>
        </p:nvSpPr>
        <p:spPr>
          <a:xfrm rot="-8646335">
            <a:off x="8830410" y="-2125263"/>
            <a:ext cx="627331" cy="2043845"/>
          </a:xfrm>
          <a:prstGeom prst="rect">
            <a:avLst/>
          </a:prstGeom>
          <a:solidFill>
            <a:srgbClr val="9C47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p33"/>
          <p:cNvSpPr txBox="1"/>
          <p:nvPr/>
        </p:nvSpPr>
        <p:spPr>
          <a:xfrm>
            <a:off x="1933017" y="1588600"/>
            <a:ext cx="5667000" cy="36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00">
                <a:solidFill>
                  <a:srgbClr val="3D5263"/>
                </a:solidFill>
              </a:rPr>
              <a:t>TAMPING</a:t>
            </a:r>
            <a:endParaRPr b="1" sz="2900">
              <a:solidFill>
                <a:srgbClr val="3D5263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chemeClr val="dk2"/>
              </a:solidFill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60"/>
              <a:buFont typeface="Arial"/>
              <a:buChar char="•"/>
            </a:pPr>
            <a:r>
              <a:rPr lang="en-US" sz="1600">
                <a:solidFill>
                  <a:schemeClr val="dk2"/>
                </a:solidFill>
              </a:rPr>
              <a:t>Correct technique</a:t>
            </a:r>
            <a:endParaRPr sz="1600">
              <a:solidFill>
                <a:schemeClr val="dk2"/>
              </a:solidFill>
            </a:endParaRPr>
          </a:p>
          <a:p>
            <a:pPr indent="-3302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</a:pPr>
            <a:r>
              <a:rPr lang="en-US" sz="1600">
                <a:solidFill>
                  <a:schemeClr val="dk2"/>
                </a:solidFill>
              </a:rPr>
              <a:t>Arm at 90° angle</a:t>
            </a:r>
            <a:endParaRPr sz="1600">
              <a:solidFill>
                <a:schemeClr val="dk2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60"/>
              <a:buFont typeface="Arial"/>
              <a:buChar char="•"/>
            </a:pPr>
            <a:r>
              <a:rPr lang="en-US" sz="1600">
                <a:solidFill>
                  <a:schemeClr val="dk2"/>
                </a:solidFill>
              </a:rPr>
              <a:t>Flat and even surface</a:t>
            </a:r>
            <a:endParaRPr sz="1600">
              <a:solidFill>
                <a:schemeClr val="dk2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  <a:p>
            <a:pPr indent="-27559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2"/>
                </a:solidFill>
              </a:rPr>
              <a:t>Consistent pressure</a:t>
            </a:r>
            <a:endParaRPr sz="1600">
              <a:solidFill>
                <a:schemeClr val="dk2"/>
              </a:solidFill>
            </a:endParaRPr>
          </a:p>
        </p:txBody>
      </p:sp>
      <p:cxnSp>
        <p:nvCxnSpPr>
          <p:cNvPr id="269" name="Google Shape;269;p33"/>
          <p:cNvCxnSpPr/>
          <p:nvPr/>
        </p:nvCxnSpPr>
        <p:spPr>
          <a:xfrm>
            <a:off x="2023672" y="2173574"/>
            <a:ext cx="5381400" cy="0"/>
          </a:xfrm>
          <a:prstGeom prst="straightConnector1">
            <a:avLst/>
          </a:prstGeom>
          <a:noFill/>
          <a:ln cap="flat" cmpd="sng" w="38100">
            <a:solidFill>
              <a:srgbClr val="3D5263">
                <a:alpha val="498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270" name="Google Shape;270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30050" y="2658946"/>
            <a:ext cx="3373700" cy="331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5" name="Google Shape;275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3201" y="5531371"/>
            <a:ext cx="1518840" cy="976238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34"/>
          <p:cNvSpPr/>
          <p:nvPr/>
        </p:nvSpPr>
        <p:spPr>
          <a:xfrm rot="-8646335">
            <a:off x="8830410" y="-2125263"/>
            <a:ext cx="627331" cy="2043845"/>
          </a:xfrm>
          <a:prstGeom prst="rect">
            <a:avLst/>
          </a:prstGeom>
          <a:solidFill>
            <a:srgbClr val="9C47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p34"/>
          <p:cNvSpPr txBox="1"/>
          <p:nvPr/>
        </p:nvSpPr>
        <p:spPr>
          <a:xfrm>
            <a:off x="1933025" y="1588600"/>
            <a:ext cx="5667000" cy="7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00">
                <a:solidFill>
                  <a:srgbClr val="3D5263"/>
                </a:solidFill>
              </a:rPr>
              <a:t>PREPARING ESPRESSO</a:t>
            </a:r>
            <a:endParaRPr b="1" sz="2900">
              <a:solidFill>
                <a:srgbClr val="3D5263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chemeClr val="dk2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</p:txBody>
      </p:sp>
      <p:cxnSp>
        <p:nvCxnSpPr>
          <p:cNvPr id="278" name="Google Shape;278;p34"/>
          <p:cNvCxnSpPr/>
          <p:nvPr/>
        </p:nvCxnSpPr>
        <p:spPr>
          <a:xfrm>
            <a:off x="2023672" y="2173574"/>
            <a:ext cx="5381400" cy="0"/>
          </a:xfrm>
          <a:prstGeom prst="straightConnector1">
            <a:avLst/>
          </a:prstGeom>
          <a:noFill/>
          <a:ln cap="flat" cmpd="sng" w="38100">
            <a:solidFill>
              <a:srgbClr val="3D5263">
                <a:alpha val="498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79" name="Google Shape;279;p34"/>
          <p:cNvSpPr txBox="1"/>
          <p:nvPr/>
        </p:nvSpPr>
        <p:spPr>
          <a:xfrm>
            <a:off x="1082000" y="2415425"/>
            <a:ext cx="3389100" cy="31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-US">
                <a:solidFill>
                  <a:schemeClr val="dk1"/>
                </a:solidFill>
              </a:rPr>
              <a:t>Remove portafilter from grouphead and flush group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-US">
                <a:solidFill>
                  <a:schemeClr val="dk1"/>
                </a:solidFill>
              </a:rPr>
              <a:t>Wipe basket clean and dry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-US">
                <a:solidFill>
                  <a:schemeClr val="dk1"/>
                </a:solidFill>
              </a:rPr>
              <a:t>Dose and distribute desired weight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-US">
                <a:solidFill>
                  <a:schemeClr val="dk1"/>
                </a:solidFill>
              </a:rPr>
              <a:t>Tamp consistently, level, and ergonomically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-US">
                <a:solidFill>
                  <a:schemeClr val="dk1"/>
                </a:solidFill>
              </a:rPr>
              <a:t>Clean loose grounds from edges of portafilter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-US">
                <a:solidFill>
                  <a:schemeClr val="dk1"/>
                </a:solidFill>
              </a:rPr>
              <a:t>Insert portafilter into grouphead and start immediately</a:t>
            </a:r>
            <a:endParaRPr/>
          </a:p>
        </p:txBody>
      </p:sp>
      <p:sp>
        <p:nvSpPr>
          <p:cNvPr id="280" name="Google Shape;280;p34"/>
          <p:cNvSpPr txBox="1"/>
          <p:nvPr/>
        </p:nvSpPr>
        <p:spPr>
          <a:xfrm>
            <a:off x="4757650" y="2415425"/>
            <a:ext cx="3437100" cy="31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 startAt="7"/>
            </a:pPr>
            <a:r>
              <a:rPr lang="en-US">
                <a:solidFill>
                  <a:schemeClr val="dk1"/>
                </a:solidFill>
              </a:rPr>
              <a:t>Observe flow and stop pump appropriately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 startAt="7"/>
            </a:pPr>
            <a:r>
              <a:rPr lang="en-US">
                <a:solidFill>
                  <a:schemeClr val="dk1"/>
                </a:solidFill>
              </a:rPr>
              <a:t>Serve or use to make espresso based-drink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 startAt="7"/>
            </a:pPr>
            <a:r>
              <a:rPr lang="en-US">
                <a:solidFill>
                  <a:schemeClr val="dk1"/>
                </a:solidFill>
              </a:rPr>
              <a:t>Remove portafilter and knockout spent grounds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 startAt="7"/>
            </a:pPr>
            <a:r>
              <a:rPr lang="en-US">
                <a:solidFill>
                  <a:schemeClr val="dk1"/>
                </a:solidFill>
              </a:rPr>
              <a:t>Wipe basket clean and flush group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 startAt="7"/>
            </a:pPr>
            <a:r>
              <a:rPr lang="en-US">
                <a:solidFill>
                  <a:schemeClr val="dk1"/>
                </a:solidFill>
              </a:rPr>
              <a:t>Return portafilter to grouphead to keep preheated</a:t>
            </a:r>
            <a:endParaRPr/>
          </a:p>
        </p:txBody>
      </p:sp>
    </p:spTree>
  </p:cSld>
  <p:clrMapOvr>
    <a:masterClrMapping/>
  </p:clrMapOvr>
  <p:transition spd="slow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5" name="Google Shape;285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3201" y="5531371"/>
            <a:ext cx="1518840" cy="976238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35"/>
          <p:cNvSpPr/>
          <p:nvPr/>
        </p:nvSpPr>
        <p:spPr>
          <a:xfrm rot="-8646335">
            <a:off x="8830410" y="-2125263"/>
            <a:ext cx="627331" cy="2043845"/>
          </a:xfrm>
          <a:prstGeom prst="rect">
            <a:avLst/>
          </a:prstGeom>
          <a:solidFill>
            <a:srgbClr val="9C47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Google Shape;287;p35"/>
          <p:cNvSpPr txBox="1"/>
          <p:nvPr/>
        </p:nvSpPr>
        <p:spPr>
          <a:xfrm>
            <a:off x="1933017" y="1588600"/>
            <a:ext cx="5667000" cy="36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00">
                <a:solidFill>
                  <a:srgbClr val="3D5263"/>
                </a:solidFill>
              </a:rPr>
              <a:t>RECAP/QUESTIONS?</a:t>
            </a:r>
            <a:endParaRPr b="1" sz="2900">
              <a:solidFill>
                <a:srgbClr val="3D5263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chemeClr val="dk2"/>
              </a:solidFill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60"/>
              <a:buFont typeface="Arial"/>
              <a:buChar char="•"/>
            </a:pPr>
            <a:r>
              <a:rPr lang="en-US" sz="1600">
                <a:solidFill>
                  <a:schemeClr val="dk2"/>
                </a:solidFill>
              </a:rPr>
              <a:t>Five elements of espresso</a:t>
            </a:r>
            <a:endParaRPr sz="1600">
              <a:solidFill>
                <a:schemeClr val="dk2"/>
              </a:solidFill>
            </a:endParaRPr>
          </a:p>
          <a:p>
            <a:pPr indent="-275590" lvl="0" marL="28575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2"/>
                </a:solidFill>
              </a:rPr>
              <a:t>Variables, parameters, grind setting adjustments</a:t>
            </a:r>
            <a:endParaRPr sz="1600">
              <a:solidFill>
                <a:schemeClr val="dk2"/>
              </a:solidFill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60"/>
              <a:buFont typeface="Arial"/>
              <a:buChar char="•"/>
            </a:pPr>
            <a:r>
              <a:rPr lang="en-US" sz="1600">
                <a:solidFill>
                  <a:schemeClr val="dk2"/>
                </a:solidFill>
              </a:rPr>
              <a:t>Dosing, Distribution, and Tamping technique</a:t>
            </a:r>
            <a:endParaRPr sz="1600">
              <a:solidFill>
                <a:schemeClr val="dk2"/>
              </a:solidFill>
            </a:endParaRPr>
          </a:p>
          <a:p>
            <a:pPr indent="-275590" lvl="0" marL="28575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2"/>
                </a:solidFill>
              </a:rPr>
              <a:t>Steps to create espresso</a:t>
            </a:r>
            <a:endParaRPr sz="1600">
              <a:solidFill>
                <a:schemeClr val="dk2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88" name="Google Shape;288;p35"/>
          <p:cNvCxnSpPr/>
          <p:nvPr/>
        </p:nvCxnSpPr>
        <p:spPr>
          <a:xfrm>
            <a:off x="2023672" y="2173574"/>
            <a:ext cx="5381400" cy="0"/>
          </a:xfrm>
          <a:prstGeom prst="straightConnector1">
            <a:avLst/>
          </a:prstGeom>
          <a:noFill/>
          <a:ln cap="flat" cmpd="sng" w="38100">
            <a:solidFill>
              <a:srgbClr val="3D5263">
                <a:alpha val="498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transition spd="slow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6"/>
          <p:cNvSpPr/>
          <p:nvPr/>
        </p:nvSpPr>
        <p:spPr>
          <a:xfrm>
            <a:off x="0" y="0"/>
            <a:ext cx="2503500" cy="359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70419" y="49999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solidFill>
            <a:srgbClr val="95497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p36"/>
          <p:cNvSpPr txBox="1"/>
          <p:nvPr/>
        </p:nvSpPr>
        <p:spPr>
          <a:xfrm>
            <a:off x="2308684" y="1603589"/>
            <a:ext cx="5667000" cy="36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00">
                <a:solidFill>
                  <a:srgbClr val="3D5263"/>
                </a:solidFill>
              </a:rPr>
              <a:t>OBJECTIVES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101989" lvl="0" marL="213749" marR="0" rtl="0" algn="l">
              <a:spcBef>
                <a:spcPts val="0"/>
              </a:spcBef>
              <a:spcAft>
                <a:spcPts val="0"/>
              </a:spcAft>
              <a:buClr>
                <a:srgbClr val="954975"/>
              </a:buClr>
              <a:buSzPts val="1760"/>
              <a:buFont typeface="Arial"/>
              <a:buNone/>
            </a:pPr>
            <a:r>
              <a:t/>
            </a:r>
            <a:endParaRPr sz="1600">
              <a:solidFill>
                <a:srgbClr val="3D52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954975"/>
              </a:buClr>
              <a:buSzPts val="1760"/>
              <a:buFont typeface="Arial"/>
              <a:buChar char="•"/>
            </a:pPr>
            <a:r>
              <a:rPr lang="en-US" sz="1600">
                <a:solidFill>
                  <a:srgbClr val="3D5263"/>
                </a:solidFill>
              </a:rPr>
              <a:t>Recognize by sight and taste the differences between under-extraction, over-extraction, and proper extraction</a:t>
            </a:r>
            <a:endParaRPr sz="1600">
              <a:solidFill>
                <a:srgbClr val="3D5263"/>
              </a:solidFill>
            </a:endParaRPr>
          </a:p>
          <a:p>
            <a:pPr indent="-275590" lvl="0" marL="285750" rtl="0" algn="l">
              <a:spcBef>
                <a:spcPts val="0"/>
              </a:spcBef>
              <a:spcAft>
                <a:spcPts val="0"/>
              </a:spcAft>
              <a:buClr>
                <a:srgbClr val="3D5263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rgbClr val="3D5263"/>
                </a:solidFill>
              </a:rPr>
              <a:t>Demonstrate grind calibration and ability to make adjustments</a:t>
            </a:r>
            <a:endParaRPr sz="1600">
              <a:solidFill>
                <a:srgbClr val="3D5263"/>
              </a:solidFill>
            </a:endParaRPr>
          </a:p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Clr>
                <a:srgbClr val="954975"/>
              </a:buClr>
              <a:buSzPts val="1760"/>
              <a:buFont typeface="Arial"/>
              <a:buChar char="•"/>
            </a:pPr>
            <a:r>
              <a:rPr lang="en-US" sz="1600">
                <a:solidFill>
                  <a:srgbClr val="3D5263"/>
                </a:solidFill>
              </a:rPr>
              <a:t>Identify impact of changes in grind size</a:t>
            </a:r>
            <a:endParaRPr sz="1600">
              <a:solidFill>
                <a:srgbClr val="3D5263"/>
              </a:solidFill>
            </a:endParaRPr>
          </a:p>
        </p:txBody>
      </p:sp>
      <p:cxnSp>
        <p:nvCxnSpPr>
          <p:cNvPr id="295" name="Google Shape;295;p36"/>
          <p:cNvCxnSpPr/>
          <p:nvPr/>
        </p:nvCxnSpPr>
        <p:spPr>
          <a:xfrm>
            <a:off x="2384350" y="2173574"/>
            <a:ext cx="5381400" cy="0"/>
          </a:xfrm>
          <a:prstGeom prst="straightConnector1">
            <a:avLst/>
          </a:prstGeom>
          <a:noFill/>
          <a:ln cap="flat" cmpd="sng" w="38100">
            <a:solidFill>
              <a:srgbClr val="3D5263">
                <a:alpha val="498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296" name="Google Shape;296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76404" y="5659025"/>
            <a:ext cx="949870" cy="9472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3197" y="448056"/>
            <a:ext cx="1587900" cy="118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50282"/>
                </a:lnTo>
                <a:lnTo>
                  <a:pt x="91126" y="106274"/>
                </a:lnTo>
                <a:lnTo>
                  <a:pt x="83946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2" name="Google Shape;302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3201" y="5531371"/>
            <a:ext cx="1518840" cy="976238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37"/>
          <p:cNvSpPr/>
          <p:nvPr/>
        </p:nvSpPr>
        <p:spPr>
          <a:xfrm rot="-8646335">
            <a:off x="8830410" y="-2125263"/>
            <a:ext cx="627331" cy="2043845"/>
          </a:xfrm>
          <a:prstGeom prst="rect">
            <a:avLst/>
          </a:prstGeom>
          <a:solidFill>
            <a:srgbClr val="9C47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Google Shape;304;p37"/>
          <p:cNvSpPr txBox="1"/>
          <p:nvPr/>
        </p:nvSpPr>
        <p:spPr>
          <a:xfrm>
            <a:off x="1933017" y="1588600"/>
            <a:ext cx="5667000" cy="36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00">
                <a:solidFill>
                  <a:srgbClr val="3D5263"/>
                </a:solidFill>
              </a:rPr>
              <a:t>PREPARING ESPRESSO</a:t>
            </a:r>
            <a:endParaRPr b="1" sz="2900">
              <a:solidFill>
                <a:srgbClr val="3D5263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chemeClr val="dk2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2"/>
                </a:solidFill>
              </a:rPr>
              <a:t>Activity!</a:t>
            </a:r>
            <a:endParaRPr sz="1600">
              <a:solidFill>
                <a:schemeClr val="dk2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</p:txBody>
      </p:sp>
      <p:cxnSp>
        <p:nvCxnSpPr>
          <p:cNvPr id="305" name="Google Shape;305;p37"/>
          <p:cNvCxnSpPr/>
          <p:nvPr/>
        </p:nvCxnSpPr>
        <p:spPr>
          <a:xfrm>
            <a:off x="2023672" y="2173574"/>
            <a:ext cx="5381400" cy="0"/>
          </a:xfrm>
          <a:prstGeom prst="straightConnector1">
            <a:avLst/>
          </a:prstGeom>
          <a:noFill/>
          <a:ln cap="flat" cmpd="sng" w="38100">
            <a:solidFill>
              <a:srgbClr val="3D5263">
                <a:alpha val="498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306" name="Google Shape;306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90825" y="3289775"/>
            <a:ext cx="6447075" cy="188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1" name="Google Shape;311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3201" y="5531371"/>
            <a:ext cx="1518840" cy="976238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38"/>
          <p:cNvSpPr/>
          <p:nvPr/>
        </p:nvSpPr>
        <p:spPr>
          <a:xfrm rot="-8646335">
            <a:off x="8830410" y="-2125263"/>
            <a:ext cx="627331" cy="2043845"/>
          </a:xfrm>
          <a:prstGeom prst="rect">
            <a:avLst/>
          </a:prstGeom>
          <a:solidFill>
            <a:srgbClr val="9C47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Google Shape;313;p38"/>
          <p:cNvSpPr txBox="1"/>
          <p:nvPr/>
        </p:nvSpPr>
        <p:spPr>
          <a:xfrm>
            <a:off x="1933017" y="1588600"/>
            <a:ext cx="5667000" cy="36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00">
                <a:solidFill>
                  <a:srgbClr val="3D5263"/>
                </a:solidFill>
              </a:rPr>
              <a:t>EXTRACTION</a:t>
            </a:r>
            <a:endParaRPr b="1" sz="2900">
              <a:solidFill>
                <a:srgbClr val="3D5263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chemeClr val="dk2"/>
              </a:solidFill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60"/>
              <a:buFont typeface="Arial"/>
              <a:buChar char="•"/>
            </a:pPr>
            <a:r>
              <a:rPr lang="en-US" sz="1600">
                <a:solidFill>
                  <a:schemeClr val="dk2"/>
                </a:solidFill>
              </a:rPr>
              <a:t>Under-extraction characteristics</a:t>
            </a:r>
            <a:endParaRPr sz="1600">
              <a:solidFill>
                <a:schemeClr val="dk2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60"/>
              <a:buFont typeface="Arial"/>
              <a:buChar char="•"/>
            </a:pPr>
            <a:r>
              <a:rPr lang="en-US" sz="1600">
                <a:solidFill>
                  <a:schemeClr val="dk2"/>
                </a:solidFill>
              </a:rPr>
              <a:t>Over-extraction characteristics</a:t>
            </a:r>
            <a:endParaRPr sz="1600">
              <a:solidFill>
                <a:schemeClr val="dk2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  <a:p>
            <a:pPr indent="-27559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2"/>
                </a:solidFill>
              </a:rPr>
              <a:t>“Proper” / Acceptable </a:t>
            </a:r>
            <a:endParaRPr sz="1600">
              <a:solidFill>
                <a:schemeClr val="dk2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</p:txBody>
      </p:sp>
      <p:cxnSp>
        <p:nvCxnSpPr>
          <p:cNvPr id="314" name="Google Shape;314;p38"/>
          <p:cNvCxnSpPr/>
          <p:nvPr/>
        </p:nvCxnSpPr>
        <p:spPr>
          <a:xfrm>
            <a:off x="2023672" y="2173574"/>
            <a:ext cx="5381400" cy="0"/>
          </a:xfrm>
          <a:prstGeom prst="straightConnector1">
            <a:avLst/>
          </a:prstGeom>
          <a:noFill/>
          <a:ln cap="flat" cmpd="sng" w="38100">
            <a:solidFill>
              <a:srgbClr val="3D5263">
                <a:alpha val="498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transition spd="slow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9" name="Google Shape;319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3201" y="5531371"/>
            <a:ext cx="1518840" cy="976238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p39"/>
          <p:cNvSpPr/>
          <p:nvPr/>
        </p:nvSpPr>
        <p:spPr>
          <a:xfrm rot="-8646335">
            <a:off x="8830410" y="-2125263"/>
            <a:ext cx="627331" cy="2043845"/>
          </a:xfrm>
          <a:prstGeom prst="rect">
            <a:avLst/>
          </a:prstGeom>
          <a:solidFill>
            <a:srgbClr val="9C47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p39"/>
          <p:cNvSpPr txBox="1"/>
          <p:nvPr/>
        </p:nvSpPr>
        <p:spPr>
          <a:xfrm>
            <a:off x="1933017" y="1588600"/>
            <a:ext cx="5667000" cy="36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00">
                <a:solidFill>
                  <a:srgbClr val="3D5263"/>
                </a:solidFill>
              </a:rPr>
              <a:t>GRIND CHANGE ACTIVITY</a:t>
            </a:r>
            <a:endParaRPr b="1" sz="2900">
              <a:solidFill>
                <a:srgbClr val="3D5263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600">
                <a:solidFill>
                  <a:schemeClr val="dk2"/>
                </a:solidFill>
              </a:rPr>
              <a:t>Pull initial espresso</a:t>
            </a:r>
            <a:endParaRPr b="1" sz="1600">
              <a:solidFill>
                <a:schemeClr val="dk2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2"/>
                </a:solidFill>
              </a:rPr>
              <a:t>Adjust Grind to achieve 5-8 second longer extraction with equivalent output weight (yield) </a:t>
            </a:r>
            <a:endParaRPr b="1" sz="1600">
              <a:solidFill>
                <a:schemeClr val="dk2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2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2"/>
                </a:solidFill>
              </a:rPr>
              <a:t>Taste and compare</a:t>
            </a:r>
            <a:endParaRPr b="1" sz="1600">
              <a:solidFill>
                <a:schemeClr val="dk2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2"/>
              </a:solidFill>
            </a:endParaRPr>
          </a:p>
        </p:txBody>
      </p:sp>
      <p:cxnSp>
        <p:nvCxnSpPr>
          <p:cNvPr id="322" name="Google Shape;322;p39"/>
          <p:cNvCxnSpPr/>
          <p:nvPr/>
        </p:nvCxnSpPr>
        <p:spPr>
          <a:xfrm>
            <a:off x="2023672" y="2173574"/>
            <a:ext cx="5381400" cy="0"/>
          </a:xfrm>
          <a:prstGeom prst="straightConnector1">
            <a:avLst/>
          </a:prstGeom>
          <a:noFill/>
          <a:ln cap="flat" cmpd="sng" w="38100">
            <a:solidFill>
              <a:srgbClr val="3D5263">
                <a:alpha val="498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transition spd="slow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" name="Google Shape;327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3201" y="5531371"/>
            <a:ext cx="1518840" cy="976238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p40"/>
          <p:cNvSpPr/>
          <p:nvPr/>
        </p:nvSpPr>
        <p:spPr>
          <a:xfrm rot="-8646335">
            <a:off x="8830410" y="-2125263"/>
            <a:ext cx="627331" cy="2043845"/>
          </a:xfrm>
          <a:prstGeom prst="rect">
            <a:avLst/>
          </a:prstGeom>
          <a:solidFill>
            <a:srgbClr val="9C47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Google Shape;329;p40"/>
          <p:cNvSpPr txBox="1"/>
          <p:nvPr/>
        </p:nvSpPr>
        <p:spPr>
          <a:xfrm>
            <a:off x="1933017" y="1588600"/>
            <a:ext cx="5667000" cy="36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00">
                <a:solidFill>
                  <a:srgbClr val="3D5263"/>
                </a:solidFill>
              </a:rPr>
              <a:t>SENSORY EXPERIENCE</a:t>
            </a:r>
            <a:endParaRPr b="1" sz="2900">
              <a:solidFill>
                <a:srgbClr val="3D5263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60"/>
              <a:buFont typeface="Arial"/>
              <a:buChar char="•"/>
            </a:pPr>
            <a:r>
              <a:rPr lang="en-US" sz="1600">
                <a:solidFill>
                  <a:schemeClr val="dk2"/>
                </a:solidFill>
              </a:rPr>
              <a:t>Taste and describe with help of SCA Flavor Wheel</a:t>
            </a:r>
            <a:endParaRPr sz="1600">
              <a:solidFill>
                <a:schemeClr val="dk2"/>
              </a:solidFill>
            </a:endParaRPr>
          </a:p>
          <a:p>
            <a:pPr indent="0" lvl="0" marL="28575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  <a:p>
            <a:pPr indent="-27559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2"/>
                </a:solidFill>
              </a:rPr>
              <a:t>Pick three descriptors</a:t>
            </a:r>
            <a:endParaRPr sz="1600">
              <a:solidFill>
                <a:schemeClr val="dk2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  <a:p>
            <a:pPr indent="-27559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2"/>
                </a:solidFill>
              </a:rPr>
              <a:t>Aroma/Body/Flavor</a:t>
            </a:r>
            <a:endParaRPr sz="1600">
              <a:solidFill>
                <a:schemeClr val="dk2"/>
              </a:solidFill>
            </a:endParaRPr>
          </a:p>
        </p:txBody>
      </p:sp>
      <p:cxnSp>
        <p:nvCxnSpPr>
          <p:cNvPr id="330" name="Google Shape;330;p40"/>
          <p:cNvCxnSpPr/>
          <p:nvPr/>
        </p:nvCxnSpPr>
        <p:spPr>
          <a:xfrm>
            <a:off x="2023672" y="2173574"/>
            <a:ext cx="5381400" cy="0"/>
          </a:xfrm>
          <a:prstGeom prst="straightConnector1">
            <a:avLst/>
          </a:prstGeom>
          <a:noFill/>
          <a:ln cap="flat" cmpd="sng" w="38100">
            <a:solidFill>
              <a:srgbClr val="3D5263">
                <a:alpha val="498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transition spd="slow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5" name="Google Shape;335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3201" y="5531371"/>
            <a:ext cx="1518840" cy="976238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41"/>
          <p:cNvSpPr/>
          <p:nvPr/>
        </p:nvSpPr>
        <p:spPr>
          <a:xfrm rot="-8646335">
            <a:off x="8830410" y="-2125263"/>
            <a:ext cx="627331" cy="2043845"/>
          </a:xfrm>
          <a:prstGeom prst="rect">
            <a:avLst/>
          </a:prstGeom>
          <a:solidFill>
            <a:srgbClr val="9C47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" name="Google Shape;337;p41"/>
          <p:cNvSpPr txBox="1"/>
          <p:nvPr/>
        </p:nvSpPr>
        <p:spPr>
          <a:xfrm>
            <a:off x="1933017" y="1588600"/>
            <a:ext cx="5667000" cy="36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00">
                <a:solidFill>
                  <a:srgbClr val="3D5263"/>
                </a:solidFill>
              </a:rPr>
              <a:t>ROAST DEVELOPMENT</a:t>
            </a:r>
            <a:endParaRPr b="1" sz="2900">
              <a:solidFill>
                <a:srgbClr val="3D5263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60"/>
              <a:buFont typeface="Arial"/>
              <a:buChar char="•"/>
            </a:pPr>
            <a:r>
              <a:rPr lang="en-US" sz="1600">
                <a:solidFill>
                  <a:schemeClr val="dk2"/>
                </a:solidFill>
              </a:rPr>
              <a:t>Longer/more developed roasts tend to have more bitterness, less acidity</a:t>
            </a:r>
            <a:endParaRPr sz="1600">
              <a:solidFill>
                <a:schemeClr val="dk2"/>
              </a:solidFill>
            </a:endParaRPr>
          </a:p>
          <a:p>
            <a:pPr indent="0" lvl="0" marL="28575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  <a:p>
            <a:pPr indent="-27559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2"/>
                </a:solidFill>
              </a:rPr>
              <a:t>Less developed/lighter roasts will be brighter, sweeter, more acidic</a:t>
            </a:r>
            <a:endParaRPr sz="1600">
              <a:solidFill>
                <a:schemeClr val="dk2"/>
              </a:solidFill>
            </a:endParaRPr>
          </a:p>
        </p:txBody>
      </p:sp>
      <p:cxnSp>
        <p:nvCxnSpPr>
          <p:cNvPr id="338" name="Google Shape;338;p41"/>
          <p:cNvCxnSpPr/>
          <p:nvPr/>
        </p:nvCxnSpPr>
        <p:spPr>
          <a:xfrm>
            <a:off x="2023672" y="2173574"/>
            <a:ext cx="5381400" cy="0"/>
          </a:xfrm>
          <a:prstGeom prst="straightConnector1">
            <a:avLst/>
          </a:prstGeom>
          <a:noFill/>
          <a:ln cap="flat" cmpd="sng" w="38100">
            <a:solidFill>
              <a:srgbClr val="3D5263">
                <a:alpha val="498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transition spd="slow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 txBox="1"/>
          <p:nvPr/>
        </p:nvSpPr>
        <p:spPr>
          <a:xfrm>
            <a:off x="2308684" y="1603589"/>
            <a:ext cx="5667000" cy="36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00">
                <a:solidFill>
                  <a:srgbClr val="3D5263"/>
                </a:solidFill>
              </a:rPr>
              <a:t>HOUSEKEEPING</a:t>
            </a:r>
            <a:endParaRPr b="1" sz="2900">
              <a:solidFill>
                <a:srgbClr val="3D5263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3D52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5590" lvl="0" marL="285750" rtl="0" algn="l">
              <a:spcBef>
                <a:spcPts val="0"/>
              </a:spcBef>
              <a:spcAft>
                <a:spcPts val="0"/>
              </a:spcAft>
              <a:buClr>
                <a:srgbClr val="3D5263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rgbClr val="3D5263"/>
                </a:solidFill>
              </a:rPr>
              <a:t>Introductions</a:t>
            </a:r>
            <a:endParaRPr sz="1600">
              <a:solidFill>
                <a:srgbClr val="3D5263"/>
              </a:solidFill>
            </a:endParaRPr>
          </a:p>
          <a:p>
            <a:pPr indent="-173990" lvl="0" marL="28575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3D5263"/>
              </a:solidFill>
            </a:endParaRPr>
          </a:p>
          <a:p>
            <a:pPr indent="-275590" lvl="0" marL="285750" rtl="0" algn="l">
              <a:spcBef>
                <a:spcPts val="0"/>
              </a:spcBef>
              <a:spcAft>
                <a:spcPts val="0"/>
              </a:spcAft>
              <a:buClr>
                <a:srgbClr val="3D5263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rgbClr val="3D5263"/>
                </a:solidFill>
              </a:rPr>
              <a:t>Schedule</a:t>
            </a:r>
            <a:endParaRPr sz="1600">
              <a:solidFill>
                <a:srgbClr val="3D5263"/>
              </a:solidFill>
            </a:endParaRPr>
          </a:p>
          <a:p>
            <a:pPr indent="-173990" lvl="0" marL="28575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3D5263"/>
              </a:solidFill>
            </a:endParaRPr>
          </a:p>
          <a:p>
            <a:pPr indent="-275590" lvl="0" marL="285750" rtl="0" algn="l">
              <a:spcBef>
                <a:spcPts val="0"/>
              </a:spcBef>
              <a:spcAft>
                <a:spcPts val="0"/>
              </a:spcAft>
              <a:buClr>
                <a:srgbClr val="3D5263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rgbClr val="3D5263"/>
                </a:solidFill>
              </a:rPr>
              <a:t>Restrooms</a:t>
            </a:r>
            <a:endParaRPr sz="1600">
              <a:solidFill>
                <a:srgbClr val="3D5263"/>
              </a:solidFill>
            </a:endParaRPr>
          </a:p>
          <a:p>
            <a:pPr indent="-101989" lvl="0" marL="213749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3D5263"/>
              </a:solidFill>
            </a:endParaRPr>
          </a:p>
          <a:p>
            <a:pPr indent="-275590" lvl="0" marL="285750" rtl="0" algn="l">
              <a:spcBef>
                <a:spcPts val="0"/>
              </a:spcBef>
              <a:spcAft>
                <a:spcPts val="0"/>
              </a:spcAft>
              <a:buClr>
                <a:srgbClr val="3D5263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rgbClr val="3D5263"/>
                </a:solidFill>
              </a:rPr>
              <a:t>Please take phone calls outside</a:t>
            </a:r>
            <a:endParaRPr/>
          </a:p>
        </p:txBody>
      </p:sp>
      <p:cxnSp>
        <p:nvCxnSpPr>
          <p:cNvPr id="107" name="Google Shape;107;p15"/>
          <p:cNvCxnSpPr/>
          <p:nvPr/>
        </p:nvCxnSpPr>
        <p:spPr>
          <a:xfrm>
            <a:off x="2384350" y="2188564"/>
            <a:ext cx="5381400" cy="0"/>
          </a:xfrm>
          <a:prstGeom prst="straightConnector1">
            <a:avLst/>
          </a:prstGeom>
          <a:noFill/>
          <a:ln cap="flat" cmpd="sng" w="38100">
            <a:solidFill>
              <a:srgbClr val="3D5263">
                <a:alpha val="498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8" name="Google Shape;108;p15"/>
          <p:cNvSpPr/>
          <p:nvPr/>
        </p:nvSpPr>
        <p:spPr>
          <a:xfrm>
            <a:off x="-119922" y="-104931"/>
            <a:ext cx="1783800" cy="7090200"/>
          </a:xfrm>
          <a:prstGeom prst="rect">
            <a:avLst/>
          </a:prstGeom>
          <a:solidFill>
            <a:srgbClr val="95497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9" name="Google Shape;10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9734" y="350600"/>
            <a:ext cx="1010302" cy="10850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5"/>
          <p:cNvPicPr preferRelativeResize="0"/>
          <p:nvPr/>
        </p:nvPicPr>
        <p:blipFill rotWithShape="1">
          <a:blip r:embed="rId4">
            <a:alphaModFix/>
          </a:blip>
          <a:srcRect b="0" l="0" r="11971" t="0"/>
          <a:stretch/>
        </p:blipFill>
        <p:spPr>
          <a:xfrm>
            <a:off x="144271" y="4918456"/>
            <a:ext cx="1519800" cy="129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3" name="Google Shape;343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3201" y="5531371"/>
            <a:ext cx="1518840" cy="976238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p42"/>
          <p:cNvSpPr/>
          <p:nvPr/>
        </p:nvSpPr>
        <p:spPr>
          <a:xfrm rot="-8646335">
            <a:off x="8830410" y="-2125263"/>
            <a:ext cx="627331" cy="2043845"/>
          </a:xfrm>
          <a:prstGeom prst="rect">
            <a:avLst/>
          </a:prstGeom>
          <a:solidFill>
            <a:srgbClr val="9C47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5" name="Google Shape;345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39975" y="2392250"/>
            <a:ext cx="2251051" cy="3528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346" name="Google Shape;346;p42"/>
          <p:cNvSpPr txBox="1"/>
          <p:nvPr/>
        </p:nvSpPr>
        <p:spPr>
          <a:xfrm>
            <a:off x="1933017" y="1588600"/>
            <a:ext cx="5667000" cy="36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00">
                <a:solidFill>
                  <a:srgbClr val="3D5263"/>
                </a:solidFill>
              </a:rPr>
              <a:t>FRESHNESS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3D52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SzPts val="1760"/>
              <a:buFont typeface="Arial"/>
              <a:buChar char="•"/>
            </a:pPr>
            <a:r>
              <a:rPr lang="en-US" sz="1600">
                <a:solidFill>
                  <a:srgbClr val="3D5263"/>
                </a:solidFill>
              </a:rPr>
              <a:t>Oxygen</a:t>
            </a:r>
            <a:endParaRPr sz="1600">
              <a:solidFill>
                <a:srgbClr val="3D5263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D5263"/>
              </a:solidFill>
            </a:endParaRPr>
          </a:p>
          <a:p>
            <a:pPr indent="-275590" lvl="0" marL="285750" marR="0" rtl="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US" sz="1600">
                <a:solidFill>
                  <a:srgbClr val="3D5263"/>
                </a:solidFill>
              </a:rPr>
              <a:t>Moisture</a:t>
            </a:r>
            <a:endParaRPr sz="1600">
              <a:solidFill>
                <a:srgbClr val="3D5263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D5263"/>
              </a:solidFill>
            </a:endParaRPr>
          </a:p>
          <a:p>
            <a:pPr indent="-275590" lvl="0" marL="285750" marR="0" rtl="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US" sz="1600">
                <a:solidFill>
                  <a:srgbClr val="3D5263"/>
                </a:solidFill>
              </a:rPr>
              <a:t>Temperature</a:t>
            </a:r>
            <a:endParaRPr sz="1600">
              <a:solidFill>
                <a:srgbClr val="3D5263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D5263"/>
              </a:solidFill>
            </a:endParaRPr>
          </a:p>
          <a:p>
            <a:pPr indent="-275590" lvl="0" marL="285750" marR="0" rtl="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US" sz="1600">
                <a:solidFill>
                  <a:srgbClr val="3D5263"/>
                </a:solidFill>
              </a:rPr>
              <a:t>Light</a:t>
            </a:r>
            <a:endParaRPr sz="1600">
              <a:solidFill>
                <a:srgbClr val="3D5263"/>
              </a:solidFill>
            </a:endParaRPr>
          </a:p>
          <a:p>
            <a:pPr indent="0" lvl="0" marL="28575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D5263"/>
              </a:solidFill>
            </a:endParaRPr>
          </a:p>
          <a:p>
            <a:pPr indent="0" lvl="0" marL="28575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3D5263"/>
                </a:solidFill>
              </a:rPr>
              <a:t>Optimal storage has </a:t>
            </a:r>
            <a:r>
              <a:rPr b="1" lang="en-US" sz="1600">
                <a:solidFill>
                  <a:srgbClr val="3D5263"/>
                </a:solidFill>
              </a:rPr>
              <a:t>no oxygen</a:t>
            </a:r>
            <a:r>
              <a:rPr lang="en-US" sz="1600">
                <a:solidFill>
                  <a:srgbClr val="3D5263"/>
                </a:solidFill>
              </a:rPr>
              <a:t>,</a:t>
            </a:r>
            <a:endParaRPr sz="1600">
              <a:solidFill>
                <a:srgbClr val="3D5263"/>
              </a:solidFill>
            </a:endParaRPr>
          </a:p>
          <a:p>
            <a:pPr indent="0" lvl="0" marL="28575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3D5263"/>
                </a:solidFill>
              </a:rPr>
              <a:t>is </a:t>
            </a:r>
            <a:r>
              <a:rPr b="1" lang="en-US" sz="1600">
                <a:solidFill>
                  <a:srgbClr val="3D5263"/>
                </a:solidFill>
              </a:rPr>
              <a:t>cool</a:t>
            </a:r>
            <a:r>
              <a:rPr lang="en-US" sz="1600">
                <a:solidFill>
                  <a:srgbClr val="3D5263"/>
                </a:solidFill>
              </a:rPr>
              <a:t>, and </a:t>
            </a:r>
            <a:r>
              <a:rPr b="1" lang="en-US" sz="1600">
                <a:solidFill>
                  <a:srgbClr val="3D5263"/>
                </a:solidFill>
              </a:rPr>
              <a:t>dry</a:t>
            </a:r>
            <a:r>
              <a:rPr lang="en-US" sz="1600">
                <a:solidFill>
                  <a:srgbClr val="3D5263"/>
                </a:solidFill>
              </a:rPr>
              <a:t>.</a:t>
            </a:r>
            <a:endParaRPr sz="1600">
              <a:solidFill>
                <a:srgbClr val="3D5263"/>
              </a:solidFill>
            </a:endParaRPr>
          </a:p>
        </p:txBody>
      </p:sp>
      <p:cxnSp>
        <p:nvCxnSpPr>
          <p:cNvPr id="347" name="Google Shape;347;p42"/>
          <p:cNvCxnSpPr/>
          <p:nvPr/>
        </p:nvCxnSpPr>
        <p:spPr>
          <a:xfrm>
            <a:off x="2023672" y="2173574"/>
            <a:ext cx="5381400" cy="0"/>
          </a:xfrm>
          <a:prstGeom prst="straightConnector1">
            <a:avLst/>
          </a:prstGeom>
          <a:noFill/>
          <a:ln cap="flat" cmpd="sng" w="38100">
            <a:solidFill>
              <a:srgbClr val="3D5263">
                <a:alpha val="498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transition spd="slow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6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6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2" name="Google Shape;352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3201" y="5531371"/>
            <a:ext cx="1518840" cy="976238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Google Shape;353;p43"/>
          <p:cNvSpPr/>
          <p:nvPr/>
        </p:nvSpPr>
        <p:spPr>
          <a:xfrm rot="-8646335">
            <a:off x="8830410" y="-2125263"/>
            <a:ext cx="627331" cy="2043845"/>
          </a:xfrm>
          <a:prstGeom prst="rect">
            <a:avLst/>
          </a:prstGeom>
          <a:solidFill>
            <a:srgbClr val="9C47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" name="Google Shape;354;p43"/>
          <p:cNvSpPr txBox="1"/>
          <p:nvPr/>
        </p:nvSpPr>
        <p:spPr>
          <a:xfrm>
            <a:off x="1933017" y="1588600"/>
            <a:ext cx="5667000" cy="36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00">
                <a:solidFill>
                  <a:srgbClr val="3D5263"/>
                </a:solidFill>
              </a:rPr>
              <a:t>FRESHNESS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3D52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3D5263"/>
                </a:solidFill>
              </a:rPr>
              <a:t>Storing Coffee in the Cafe:</a:t>
            </a:r>
            <a:endParaRPr sz="1600">
              <a:solidFill>
                <a:srgbClr val="3D5263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D5263"/>
              </a:solidFill>
            </a:endParaRPr>
          </a:p>
          <a:p>
            <a:pPr indent="-27559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3D5263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rgbClr val="3D5263"/>
                </a:solidFill>
              </a:rPr>
              <a:t>Hoppers, lids on during the day</a:t>
            </a:r>
            <a:endParaRPr sz="1600">
              <a:solidFill>
                <a:srgbClr val="3D5263"/>
              </a:solidFill>
            </a:endParaRPr>
          </a:p>
          <a:p>
            <a:pPr indent="0" lvl="0" marL="28575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D5263"/>
              </a:solidFill>
            </a:endParaRPr>
          </a:p>
          <a:p>
            <a:pPr indent="-27559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3D5263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rgbClr val="3D5263"/>
                </a:solidFill>
              </a:rPr>
              <a:t>Sealed bags or containers during the night</a:t>
            </a:r>
            <a:endParaRPr sz="1600">
              <a:solidFill>
                <a:srgbClr val="3D5263"/>
              </a:solidFill>
            </a:endParaRPr>
          </a:p>
          <a:p>
            <a:pPr indent="0" lvl="0" marL="28575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D5263"/>
              </a:solidFill>
            </a:endParaRPr>
          </a:p>
          <a:p>
            <a:pPr indent="-27559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3D5263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rgbClr val="3D5263"/>
                </a:solidFill>
              </a:rPr>
              <a:t>Use within a month ideally </a:t>
            </a:r>
            <a:endParaRPr sz="1600">
              <a:solidFill>
                <a:srgbClr val="3D5263"/>
              </a:solidFill>
            </a:endParaRPr>
          </a:p>
          <a:p>
            <a:pPr indent="0" lvl="0" marL="28575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D5263"/>
              </a:solidFill>
            </a:endParaRPr>
          </a:p>
        </p:txBody>
      </p:sp>
      <p:cxnSp>
        <p:nvCxnSpPr>
          <p:cNvPr id="355" name="Google Shape;355;p43"/>
          <p:cNvCxnSpPr/>
          <p:nvPr/>
        </p:nvCxnSpPr>
        <p:spPr>
          <a:xfrm>
            <a:off x="2023672" y="2173574"/>
            <a:ext cx="5381400" cy="0"/>
          </a:xfrm>
          <a:prstGeom prst="straightConnector1">
            <a:avLst/>
          </a:prstGeom>
          <a:noFill/>
          <a:ln cap="flat" cmpd="sng" w="38100">
            <a:solidFill>
              <a:srgbClr val="3D5263">
                <a:alpha val="498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transition spd="slow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0" name="Google Shape;360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3201" y="5531371"/>
            <a:ext cx="1518840" cy="976238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Google Shape;361;p44"/>
          <p:cNvSpPr/>
          <p:nvPr/>
        </p:nvSpPr>
        <p:spPr>
          <a:xfrm rot="-8646335">
            <a:off x="8830410" y="-2125263"/>
            <a:ext cx="627331" cy="2043845"/>
          </a:xfrm>
          <a:prstGeom prst="rect">
            <a:avLst/>
          </a:prstGeom>
          <a:solidFill>
            <a:srgbClr val="9C47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2" name="Google Shape;362;p44"/>
          <p:cNvSpPr txBox="1"/>
          <p:nvPr/>
        </p:nvSpPr>
        <p:spPr>
          <a:xfrm>
            <a:off x="1933017" y="1588600"/>
            <a:ext cx="5667000" cy="36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2900">
                <a:solidFill>
                  <a:srgbClr val="3D5263"/>
                </a:solidFill>
              </a:rPr>
              <a:t>RECAP/</a:t>
            </a:r>
            <a:r>
              <a:rPr b="1" lang="en-US" sz="2900">
                <a:solidFill>
                  <a:srgbClr val="3D5263"/>
                </a:solidFill>
              </a:rPr>
              <a:t>QUESTIONS?</a:t>
            </a:r>
            <a:endParaRPr b="1" sz="2900">
              <a:solidFill>
                <a:srgbClr val="3D5263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chemeClr val="dk2"/>
              </a:solidFill>
            </a:endParaRPr>
          </a:p>
          <a:p>
            <a:pPr indent="-27559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2"/>
                </a:solidFill>
              </a:rPr>
              <a:t>Extraction and sensory cues</a:t>
            </a:r>
            <a:endParaRPr sz="1600">
              <a:solidFill>
                <a:schemeClr val="dk2"/>
              </a:solidFill>
            </a:endParaRPr>
          </a:p>
          <a:p>
            <a:pPr indent="-27559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2"/>
                </a:solidFill>
              </a:rPr>
              <a:t>Changing grind size</a:t>
            </a:r>
            <a:endParaRPr sz="1600">
              <a:solidFill>
                <a:schemeClr val="dk2"/>
              </a:solidFill>
            </a:endParaRPr>
          </a:p>
          <a:p>
            <a:pPr indent="-27559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2"/>
                </a:solidFill>
              </a:rPr>
              <a:t>Effect of grind size on extraction time</a:t>
            </a:r>
            <a:endParaRPr sz="1600">
              <a:solidFill>
                <a:schemeClr val="dk2"/>
              </a:solidFill>
            </a:endParaRPr>
          </a:p>
          <a:p>
            <a:pPr indent="-27559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2"/>
                </a:solidFill>
              </a:rPr>
              <a:t>Maintaining coffee freshness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</p:txBody>
      </p:sp>
      <p:cxnSp>
        <p:nvCxnSpPr>
          <p:cNvPr id="363" name="Google Shape;363;p44"/>
          <p:cNvCxnSpPr/>
          <p:nvPr/>
        </p:nvCxnSpPr>
        <p:spPr>
          <a:xfrm>
            <a:off x="2023672" y="2173574"/>
            <a:ext cx="5381400" cy="0"/>
          </a:xfrm>
          <a:prstGeom prst="straightConnector1">
            <a:avLst/>
          </a:prstGeom>
          <a:noFill/>
          <a:ln cap="flat" cmpd="sng" w="38100">
            <a:solidFill>
              <a:srgbClr val="3D5263">
                <a:alpha val="498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transition spd="slow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" name="Google Shape;368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3201" y="5531371"/>
            <a:ext cx="1518840" cy="976238"/>
          </a:xfrm>
          <a:prstGeom prst="rect">
            <a:avLst/>
          </a:prstGeom>
          <a:noFill/>
          <a:ln>
            <a:noFill/>
          </a:ln>
        </p:spPr>
      </p:pic>
      <p:sp>
        <p:nvSpPr>
          <p:cNvPr id="369" name="Google Shape;369;p45"/>
          <p:cNvSpPr/>
          <p:nvPr/>
        </p:nvSpPr>
        <p:spPr>
          <a:xfrm rot="-8646335">
            <a:off x="8830410" y="-2125263"/>
            <a:ext cx="627331" cy="2043845"/>
          </a:xfrm>
          <a:prstGeom prst="rect">
            <a:avLst/>
          </a:prstGeom>
          <a:solidFill>
            <a:srgbClr val="9C47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0" name="Google Shape;370;p45"/>
          <p:cNvSpPr txBox="1"/>
          <p:nvPr/>
        </p:nvSpPr>
        <p:spPr>
          <a:xfrm>
            <a:off x="1933017" y="1588600"/>
            <a:ext cx="5667000" cy="36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00">
                <a:solidFill>
                  <a:srgbClr val="3D5263"/>
                </a:solidFill>
              </a:rPr>
              <a:t>LUNCH BREAK</a:t>
            </a:r>
            <a:endParaRPr b="1" sz="2900">
              <a:solidFill>
                <a:srgbClr val="3D5263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chemeClr val="dk2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2"/>
                </a:solidFill>
              </a:rPr>
              <a:t>Check Business Hours</a:t>
            </a:r>
            <a:br>
              <a:rPr b="1" lang="en-US" sz="1600">
                <a:solidFill>
                  <a:schemeClr val="dk2"/>
                </a:solidFill>
              </a:rPr>
            </a:br>
            <a:endParaRPr b="1" sz="1600">
              <a:solidFill>
                <a:schemeClr val="dk2"/>
              </a:solidFill>
            </a:endParaRPr>
          </a:p>
          <a:p>
            <a:pPr indent="-27559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2"/>
                </a:solidFill>
              </a:rPr>
              <a:t>Saigon le Vendeur</a:t>
            </a:r>
            <a:endParaRPr sz="1600">
              <a:solidFill>
                <a:schemeClr val="dk2"/>
              </a:solidFill>
            </a:endParaRPr>
          </a:p>
          <a:p>
            <a:pPr indent="-27559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2"/>
                </a:solidFill>
              </a:rPr>
              <a:t>Casa Colombia</a:t>
            </a:r>
            <a:endParaRPr sz="1600">
              <a:solidFill>
                <a:schemeClr val="dk2"/>
              </a:solidFill>
            </a:endParaRPr>
          </a:p>
          <a:p>
            <a:pPr indent="-27559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</a:pPr>
            <a:r>
              <a:t/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</p:txBody>
      </p:sp>
      <p:cxnSp>
        <p:nvCxnSpPr>
          <p:cNvPr id="371" name="Google Shape;371;p45"/>
          <p:cNvCxnSpPr/>
          <p:nvPr/>
        </p:nvCxnSpPr>
        <p:spPr>
          <a:xfrm>
            <a:off x="2023672" y="2173574"/>
            <a:ext cx="5381400" cy="0"/>
          </a:xfrm>
          <a:prstGeom prst="straightConnector1">
            <a:avLst/>
          </a:prstGeom>
          <a:noFill/>
          <a:ln cap="flat" cmpd="sng" w="38100">
            <a:solidFill>
              <a:srgbClr val="3D5263">
                <a:alpha val="498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transition spd="slow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6"/>
          <p:cNvSpPr/>
          <p:nvPr/>
        </p:nvSpPr>
        <p:spPr>
          <a:xfrm>
            <a:off x="0" y="0"/>
            <a:ext cx="2503500" cy="359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70419" y="49999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solidFill>
            <a:srgbClr val="95497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7" name="Google Shape;377;p46"/>
          <p:cNvSpPr txBox="1"/>
          <p:nvPr/>
        </p:nvSpPr>
        <p:spPr>
          <a:xfrm>
            <a:off x="2308684" y="1603589"/>
            <a:ext cx="5667000" cy="36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00">
                <a:solidFill>
                  <a:srgbClr val="3D5263"/>
                </a:solidFill>
              </a:rPr>
              <a:t>OBJECTIVES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3D52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954975"/>
              </a:buClr>
              <a:buSzPts val="1760"/>
              <a:buFont typeface="Arial"/>
              <a:buChar char="•"/>
            </a:pPr>
            <a:r>
              <a:rPr lang="en-US" sz="1600">
                <a:solidFill>
                  <a:srgbClr val="3D5263"/>
                </a:solidFill>
              </a:rPr>
              <a:t>Demonstrate milk steaming technique for correct temperature and texture</a:t>
            </a:r>
            <a:endParaRPr/>
          </a:p>
          <a:p>
            <a:pPr indent="-17399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954975"/>
              </a:buClr>
              <a:buSzPts val="1760"/>
              <a:buFont typeface="Arial"/>
              <a:buNone/>
            </a:pPr>
            <a:r>
              <a:t/>
            </a:r>
            <a:endParaRPr sz="1600">
              <a:solidFill>
                <a:srgbClr val="3D52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559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954975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2"/>
                </a:solidFill>
              </a:rPr>
              <a:t>Demonstrate hygienic and efficient workflow</a:t>
            </a:r>
            <a:endParaRPr sz="1600">
              <a:solidFill>
                <a:schemeClr val="dk2"/>
              </a:solidFill>
            </a:endParaRPr>
          </a:p>
          <a:p>
            <a:pPr indent="-17399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954975"/>
              </a:buClr>
              <a:buSzPts val="1760"/>
              <a:buFont typeface="Arial"/>
              <a:buNone/>
            </a:pPr>
            <a:r>
              <a:t/>
            </a:r>
            <a:endParaRPr sz="1600">
              <a:solidFill>
                <a:srgbClr val="3D52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954975"/>
              </a:buClr>
              <a:buSzPts val="1760"/>
              <a:buFont typeface="Arial"/>
              <a:buChar char="•"/>
            </a:pPr>
            <a:r>
              <a:rPr lang="en-US" sz="1600">
                <a:solidFill>
                  <a:srgbClr val="3D5263"/>
                </a:solidFill>
              </a:rPr>
              <a:t>Produce a cappuccino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78" name="Google Shape;378;p46"/>
          <p:cNvCxnSpPr/>
          <p:nvPr/>
        </p:nvCxnSpPr>
        <p:spPr>
          <a:xfrm>
            <a:off x="2384350" y="2173574"/>
            <a:ext cx="5381400" cy="0"/>
          </a:xfrm>
          <a:prstGeom prst="straightConnector1">
            <a:avLst/>
          </a:prstGeom>
          <a:noFill/>
          <a:ln cap="flat" cmpd="sng" w="38100">
            <a:solidFill>
              <a:srgbClr val="3D5263">
                <a:alpha val="498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379" name="Google Shape;379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76404" y="5659025"/>
            <a:ext cx="949870" cy="947232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" name="Google Shape;380;p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3197" y="448056"/>
            <a:ext cx="1587900" cy="118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50282"/>
                </a:lnTo>
                <a:lnTo>
                  <a:pt x="91126" y="106274"/>
                </a:lnTo>
                <a:lnTo>
                  <a:pt x="83946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5" name="Google Shape;385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3201" y="5531371"/>
            <a:ext cx="1518840" cy="976238"/>
          </a:xfrm>
          <a:prstGeom prst="rect">
            <a:avLst/>
          </a:prstGeom>
          <a:noFill/>
          <a:ln>
            <a:noFill/>
          </a:ln>
        </p:spPr>
      </p:pic>
      <p:sp>
        <p:nvSpPr>
          <p:cNvPr id="386" name="Google Shape;386;p47"/>
          <p:cNvSpPr/>
          <p:nvPr/>
        </p:nvSpPr>
        <p:spPr>
          <a:xfrm rot="-8646335">
            <a:off x="8830410" y="-2125263"/>
            <a:ext cx="627331" cy="2043845"/>
          </a:xfrm>
          <a:prstGeom prst="rect">
            <a:avLst/>
          </a:prstGeom>
          <a:solidFill>
            <a:srgbClr val="9C47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7" name="Google Shape;387;p47"/>
          <p:cNvSpPr txBox="1"/>
          <p:nvPr/>
        </p:nvSpPr>
        <p:spPr>
          <a:xfrm>
            <a:off x="1933017" y="1588600"/>
            <a:ext cx="5667000" cy="36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00">
                <a:solidFill>
                  <a:srgbClr val="3D5263"/>
                </a:solidFill>
              </a:rPr>
              <a:t>FRESHNESS</a:t>
            </a:r>
            <a:endParaRPr b="1" sz="2900">
              <a:solidFill>
                <a:srgbClr val="3D5263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chemeClr val="dk2"/>
              </a:solidFill>
            </a:endParaRPr>
          </a:p>
          <a:p>
            <a:pPr indent="-285750" lvl="0" marL="2857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60"/>
              <a:buFont typeface="Arial"/>
              <a:buChar char="•"/>
            </a:pPr>
            <a:r>
              <a:rPr lang="en-US" sz="1600">
                <a:solidFill>
                  <a:schemeClr val="dk2"/>
                </a:solidFill>
              </a:rPr>
              <a:t>Discard past-date/spoiled milk</a:t>
            </a:r>
            <a:endParaRPr sz="1600">
              <a:solidFill>
                <a:schemeClr val="dk2"/>
              </a:solidFill>
            </a:endParaRPr>
          </a:p>
          <a:p>
            <a:pPr indent="0" lvl="0" marL="2857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  <a:p>
            <a:pPr indent="-275590" lvl="0" marL="2857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2"/>
                </a:solidFill>
              </a:rPr>
              <a:t>Rotate milk to use oldest first (FIFO)</a:t>
            </a:r>
            <a:endParaRPr sz="1600">
              <a:solidFill>
                <a:schemeClr val="dk2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  <a:p>
            <a:pPr indent="-285750" lvl="0" marL="2857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60"/>
              <a:buFont typeface="Arial"/>
              <a:buChar char="•"/>
            </a:pPr>
            <a:r>
              <a:rPr lang="en-US" sz="1600">
                <a:solidFill>
                  <a:schemeClr val="dk2"/>
                </a:solidFill>
              </a:rPr>
              <a:t>Keep milk in the refrigerator when</a:t>
            </a:r>
            <a:endParaRPr sz="1600">
              <a:solidFill>
                <a:schemeClr val="dk2"/>
              </a:solidFill>
            </a:endParaRPr>
          </a:p>
          <a:p>
            <a:pPr indent="0" lvl="0" marL="2857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2"/>
                </a:solidFill>
              </a:rPr>
              <a:t>not in use</a:t>
            </a:r>
            <a:endParaRPr sz="1600">
              <a:solidFill>
                <a:schemeClr val="dk2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  <a:p>
            <a:pPr indent="-285750" lvl="0" marL="2857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60"/>
              <a:buFont typeface="Arial"/>
              <a:buChar char="•"/>
            </a:pPr>
            <a:r>
              <a:rPr lang="en-US" sz="1600">
                <a:solidFill>
                  <a:schemeClr val="dk2"/>
                </a:solidFill>
              </a:rPr>
              <a:t>Use clean pitchers</a:t>
            </a:r>
            <a:endParaRPr sz="1600">
              <a:solidFill>
                <a:schemeClr val="dk2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  <a:p>
            <a:pPr indent="-285750" lvl="0" marL="2857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60"/>
              <a:buFont typeface="Arial"/>
              <a:buChar char="•"/>
            </a:pPr>
            <a:r>
              <a:rPr lang="en-US" sz="1600">
                <a:solidFill>
                  <a:schemeClr val="dk2"/>
                </a:solidFill>
              </a:rPr>
              <a:t>Do not re-steam</a:t>
            </a:r>
            <a:endParaRPr sz="1600">
              <a:solidFill>
                <a:schemeClr val="dk2"/>
              </a:solidFill>
            </a:endParaRPr>
          </a:p>
        </p:txBody>
      </p:sp>
      <p:cxnSp>
        <p:nvCxnSpPr>
          <p:cNvPr id="388" name="Google Shape;388;p47"/>
          <p:cNvCxnSpPr/>
          <p:nvPr/>
        </p:nvCxnSpPr>
        <p:spPr>
          <a:xfrm>
            <a:off x="2023672" y="2173574"/>
            <a:ext cx="5381400" cy="0"/>
          </a:xfrm>
          <a:prstGeom prst="straightConnector1">
            <a:avLst/>
          </a:prstGeom>
          <a:noFill/>
          <a:ln cap="flat" cmpd="sng" w="38100">
            <a:solidFill>
              <a:srgbClr val="3D5263">
                <a:alpha val="498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389" name="Google Shape;389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79250" y="2567175"/>
            <a:ext cx="2851300" cy="285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7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7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4" name="Google Shape;394;p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3201" y="5531371"/>
            <a:ext cx="1518840" cy="976238"/>
          </a:xfrm>
          <a:prstGeom prst="rect">
            <a:avLst/>
          </a:prstGeom>
          <a:noFill/>
          <a:ln>
            <a:noFill/>
          </a:ln>
        </p:spPr>
      </p:pic>
      <p:sp>
        <p:nvSpPr>
          <p:cNvPr id="395" name="Google Shape;395;p48"/>
          <p:cNvSpPr/>
          <p:nvPr/>
        </p:nvSpPr>
        <p:spPr>
          <a:xfrm rot="-8646335">
            <a:off x="8830410" y="-2125263"/>
            <a:ext cx="627331" cy="2043845"/>
          </a:xfrm>
          <a:prstGeom prst="rect">
            <a:avLst/>
          </a:prstGeom>
          <a:solidFill>
            <a:srgbClr val="9C47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6" name="Google Shape;396;p48"/>
          <p:cNvSpPr txBox="1"/>
          <p:nvPr/>
        </p:nvSpPr>
        <p:spPr>
          <a:xfrm>
            <a:off x="1933017" y="1588600"/>
            <a:ext cx="5667000" cy="36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00">
                <a:solidFill>
                  <a:srgbClr val="3D5263"/>
                </a:solidFill>
              </a:rPr>
              <a:t>TEXTURE</a:t>
            </a:r>
            <a:endParaRPr b="1" sz="2900">
              <a:solidFill>
                <a:srgbClr val="3D5263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chemeClr val="dk2"/>
              </a:solidFill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60"/>
              <a:buFont typeface="Arial"/>
              <a:buChar char="•"/>
            </a:pPr>
            <a:r>
              <a:rPr lang="en-US" sz="1600">
                <a:solidFill>
                  <a:schemeClr val="dk2"/>
                </a:solidFill>
              </a:rPr>
              <a:t>Dense microfoam</a:t>
            </a:r>
            <a:endParaRPr sz="1600">
              <a:solidFill>
                <a:schemeClr val="dk2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  <a:p>
            <a:pPr indent="-27559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2"/>
                </a:solidFill>
              </a:rPr>
              <a:t>No visible bubbles</a:t>
            </a:r>
            <a:endParaRPr sz="1600">
              <a:solidFill>
                <a:schemeClr val="dk2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60"/>
              <a:buFont typeface="Arial"/>
              <a:buChar char="•"/>
            </a:pPr>
            <a:r>
              <a:rPr lang="en-US" sz="1600">
                <a:solidFill>
                  <a:schemeClr val="dk2"/>
                </a:solidFill>
              </a:rPr>
              <a:t>Shiny surface</a:t>
            </a:r>
            <a:endParaRPr sz="1600">
              <a:solidFill>
                <a:schemeClr val="dk2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  <a:p>
            <a:pPr indent="-27559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2"/>
                </a:solidFill>
              </a:rPr>
              <a:t>Viscosity of melted marshmallow</a:t>
            </a:r>
            <a:endParaRPr sz="1600">
              <a:solidFill>
                <a:schemeClr val="dk2"/>
              </a:solidFill>
            </a:endParaRPr>
          </a:p>
        </p:txBody>
      </p:sp>
      <p:cxnSp>
        <p:nvCxnSpPr>
          <p:cNvPr id="397" name="Google Shape;397;p48"/>
          <p:cNvCxnSpPr/>
          <p:nvPr/>
        </p:nvCxnSpPr>
        <p:spPr>
          <a:xfrm>
            <a:off x="2023672" y="2173574"/>
            <a:ext cx="5381400" cy="0"/>
          </a:xfrm>
          <a:prstGeom prst="straightConnector1">
            <a:avLst/>
          </a:prstGeom>
          <a:noFill/>
          <a:ln cap="flat" cmpd="sng" w="38100">
            <a:solidFill>
              <a:srgbClr val="3D5263">
                <a:alpha val="498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398" name="Google Shape;398;p48"/>
          <p:cNvPicPr preferRelativeResize="0"/>
          <p:nvPr/>
        </p:nvPicPr>
        <p:blipFill rotWithShape="1">
          <a:blip r:embed="rId5">
            <a:alphaModFix/>
          </a:blip>
          <a:srcRect b="0" l="2204" r="28701" t="0"/>
          <a:stretch/>
        </p:blipFill>
        <p:spPr>
          <a:xfrm>
            <a:off x="5589325" y="2502125"/>
            <a:ext cx="3179799" cy="235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3" name="Google Shape;403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3201" y="5531371"/>
            <a:ext cx="1518840" cy="976238"/>
          </a:xfrm>
          <a:prstGeom prst="rect">
            <a:avLst/>
          </a:prstGeom>
          <a:noFill/>
          <a:ln>
            <a:noFill/>
          </a:ln>
        </p:spPr>
      </p:pic>
      <p:sp>
        <p:nvSpPr>
          <p:cNvPr id="404" name="Google Shape;404;p49"/>
          <p:cNvSpPr/>
          <p:nvPr/>
        </p:nvSpPr>
        <p:spPr>
          <a:xfrm rot="-8646335">
            <a:off x="8830410" y="-2125263"/>
            <a:ext cx="627331" cy="2043845"/>
          </a:xfrm>
          <a:prstGeom prst="rect">
            <a:avLst/>
          </a:prstGeom>
          <a:solidFill>
            <a:srgbClr val="9C47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5" name="Google Shape;405;p49"/>
          <p:cNvSpPr txBox="1"/>
          <p:nvPr/>
        </p:nvSpPr>
        <p:spPr>
          <a:xfrm>
            <a:off x="1933017" y="1588600"/>
            <a:ext cx="5667000" cy="36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00">
                <a:solidFill>
                  <a:srgbClr val="3D5263"/>
                </a:solidFill>
              </a:rPr>
              <a:t>STEPS</a:t>
            </a:r>
            <a:endParaRPr b="1" sz="2900">
              <a:solidFill>
                <a:srgbClr val="3D5263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chemeClr val="dk2"/>
              </a:solidFill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60"/>
              <a:buFont typeface="Arial"/>
              <a:buChar char="•"/>
            </a:pPr>
            <a:r>
              <a:rPr lang="en-US" sz="1600">
                <a:solidFill>
                  <a:schemeClr val="dk2"/>
                </a:solidFill>
              </a:rPr>
              <a:t>Purge steam wand</a:t>
            </a:r>
            <a:endParaRPr sz="1600">
              <a:solidFill>
                <a:schemeClr val="dk2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  <a:p>
            <a:pPr indent="-27559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2"/>
                </a:solidFill>
              </a:rPr>
              <a:t>Create </a:t>
            </a:r>
            <a:r>
              <a:rPr b="1" lang="en-US" sz="1600">
                <a:solidFill>
                  <a:schemeClr val="dk2"/>
                </a:solidFill>
              </a:rPr>
              <a:t>whirlpool </a:t>
            </a:r>
            <a:r>
              <a:rPr lang="en-US" sz="1600">
                <a:solidFill>
                  <a:schemeClr val="dk2"/>
                </a:solidFill>
              </a:rPr>
              <a:t>and </a:t>
            </a:r>
            <a:r>
              <a:rPr b="1" lang="en-US" sz="1600">
                <a:solidFill>
                  <a:schemeClr val="dk2"/>
                </a:solidFill>
              </a:rPr>
              <a:t>aerate gently</a:t>
            </a:r>
            <a:endParaRPr b="1" sz="1600">
              <a:solidFill>
                <a:schemeClr val="dk2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  <a:p>
            <a:pPr indent="-27559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2"/>
                </a:solidFill>
              </a:rPr>
              <a:t>Stop aeration when warm</a:t>
            </a:r>
            <a:endParaRPr sz="1600">
              <a:solidFill>
                <a:schemeClr val="dk2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  <a:p>
            <a:pPr indent="-27559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2"/>
                </a:solidFill>
              </a:rPr>
              <a:t>Bring up to temp and stop</a:t>
            </a:r>
            <a:endParaRPr sz="1600">
              <a:solidFill>
                <a:schemeClr val="dk2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  <a:p>
            <a:pPr indent="-27559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2"/>
                </a:solidFill>
              </a:rPr>
              <a:t>Wipe and purge steam wand together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406" name="Google Shape;406;p49"/>
          <p:cNvSpPr/>
          <p:nvPr/>
        </p:nvSpPr>
        <p:spPr>
          <a:xfrm>
            <a:off x="5981700" y="2710175"/>
            <a:ext cx="2019300" cy="2023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7" name="Google Shape;407;p49"/>
          <p:cNvCxnSpPr/>
          <p:nvPr/>
        </p:nvCxnSpPr>
        <p:spPr>
          <a:xfrm>
            <a:off x="2023672" y="2173574"/>
            <a:ext cx="5381400" cy="0"/>
          </a:xfrm>
          <a:prstGeom prst="straightConnector1">
            <a:avLst/>
          </a:prstGeom>
          <a:noFill/>
          <a:ln cap="flat" cmpd="sng" w="38100">
            <a:solidFill>
              <a:srgbClr val="3D5263">
                <a:alpha val="498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08" name="Google Shape;408;p49"/>
          <p:cNvSpPr txBox="1"/>
          <p:nvPr/>
        </p:nvSpPr>
        <p:spPr>
          <a:xfrm>
            <a:off x="5981700" y="4932675"/>
            <a:ext cx="24765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/>
              <a:t>Top Down view of ideal steam wand tip placement in pitcher.</a:t>
            </a:r>
            <a:endParaRPr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49"/>
          <p:cNvSpPr/>
          <p:nvPr/>
        </p:nvSpPr>
        <p:spPr>
          <a:xfrm>
            <a:off x="7333325" y="3607775"/>
            <a:ext cx="266700" cy="270900"/>
          </a:xfrm>
          <a:prstGeom prst="flowChartSummingJunction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5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4" name="Google Shape;414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3201" y="5531371"/>
            <a:ext cx="1518840" cy="976238"/>
          </a:xfrm>
          <a:prstGeom prst="rect">
            <a:avLst/>
          </a:prstGeom>
          <a:noFill/>
          <a:ln>
            <a:noFill/>
          </a:ln>
        </p:spPr>
      </p:pic>
      <p:sp>
        <p:nvSpPr>
          <p:cNvPr id="415" name="Google Shape;415;p50"/>
          <p:cNvSpPr/>
          <p:nvPr/>
        </p:nvSpPr>
        <p:spPr>
          <a:xfrm rot="-8646335">
            <a:off x="8830410" y="-2125263"/>
            <a:ext cx="627331" cy="2043845"/>
          </a:xfrm>
          <a:prstGeom prst="rect">
            <a:avLst/>
          </a:prstGeom>
          <a:solidFill>
            <a:srgbClr val="9C47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6" name="Google Shape;416;p50"/>
          <p:cNvSpPr txBox="1"/>
          <p:nvPr/>
        </p:nvSpPr>
        <p:spPr>
          <a:xfrm>
            <a:off x="1933017" y="1588600"/>
            <a:ext cx="5667000" cy="36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00">
                <a:solidFill>
                  <a:srgbClr val="3D5263"/>
                </a:solidFill>
              </a:rPr>
              <a:t>TEMPERATURE</a:t>
            </a:r>
            <a:endParaRPr b="1" sz="2900">
              <a:solidFill>
                <a:srgbClr val="3D5263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chemeClr val="dk2"/>
              </a:solidFill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60"/>
              <a:buFont typeface="Arial"/>
              <a:buChar char="•"/>
            </a:pPr>
            <a:r>
              <a:rPr lang="en-US" sz="1600">
                <a:solidFill>
                  <a:schemeClr val="dk2"/>
                </a:solidFill>
              </a:rPr>
              <a:t>Desired range 131-149℉ (59.4-65℃)</a:t>
            </a:r>
            <a:endParaRPr sz="1600">
              <a:solidFill>
                <a:schemeClr val="dk2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  <a:p>
            <a:pPr indent="-27559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2"/>
                </a:solidFill>
              </a:rPr>
              <a:t>Maximum 158℉(70</a:t>
            </a:r>
            <a:r>
              <a:rPr lang="en-US" sz="1600">
                <a:solidFill>
                  <a:schemeClr val="dk2"/>
                </a:solidFill>
              </a:rPr>
              <a:t>℃)</a:t>
            </a:r>
            <a:endParaRPr sz="1600">
              <a:solidFill>
                <a:schemeClr val="dk2"/>
              </a:solidFill>
            </a:endParaRPr>
          </a:p>
        </p:txBody>
      </p:sp>
      <p:cxnSp>
        <p:nvCxnSpPr>
          <p:cNvPr id="417" name="Google Shape;417;p50"/>
          <p:cNvCxnSpPr/>
          <p:nvPr/>
        </p:nvCxnSpPr>
        <p:spPr>
          <a:xfrm>
            <a:off x="2023672" y="2173574"/>
            <a:ext cx="5381400" cy="0"/>
          </a:xfrm>
          <a:prstGeom prst="straightConnector1">
            <a:avLst/>
          </a:prstGeom>
          <a:noFill/>
          <a:ln cap="flat" cmpd="sng" w="38100">
            <a:solidFill>
              <a:srgbClr val="3D5263">
                <a:alpha val="498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18" name="Google Shape;418;p50"/>
          <p:cNvCxnSpPr/>
          <p:nvPr/>
        </p:nvCxnSpPr>
        <p:spPr>
          <a:xfrm flipH="1" rot="10800000">
            <a:off x="4335375" y="4720650"/>
            <a:ext cx="12600" cy="107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9" name="Google Shape;419;p50"/>
          <p:cNvCxnSpPr/>
          <p:nvPr/>
        </p:nvCxnSpPr>
        <p:spPr>
          <a:xfrm>
            <a:off x="4335375" y="4733425"/>
            <a:ext cx="2053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0" name="Google Shape;420;p50"/>
          <p:cNvSpPr txBox="1"/>
          <p:nvPr/>
        </p:nvSpPr>
        <p:spPr>
          <a:xfrm rot="-1550741">
            <a:off x="4614224" y="5113646"/>
            <a:ext cx="748024" cy="17764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Aeration</a:t>
            </a:r>
            <a:endParaRPr sz="1000"/>
          </a:p>
        </p:txBody>
      </p:sp>
      <p:cxnSp>
        <p:nvCxnSpPr>
          <p:cNvPr id="421" name="Google Shape;421;p50"/>
          <p:cNvCxnSpPr/>
          <p:nvPr/>
        </p:nvCxnSpPr>
        <p:spPr>
          <a:xfrm>
            <a:off x="5919925" y="4226350"/>
            <a:ext cx="393000" cy="45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22" name="Google Shape;422;p50"/>
          <p:cNvSpPr txBox="1"/>
          <p:nvPr/>
        </p:nvSpPr>
        <p:spPr>
          <a:xfrm rot="914">
            <a:off x="5363524" y="3884150"/>
            <a:ext cx="11280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Warm(~100℉)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cxnSp>
        <p:nvCxnSpPr>
          <p:cNvPr id="423" name="Google Shape;423;p50"/>
          <p:cNvCxnSpPr/>
          <p:nvPr/>
        </p:nvCxnSpPr>
        <p:spPr>
          <a:xfrm rot="10800000">
            <a:off x="6363400" y="3744325"/>
            <a:ext cx="12900" cy="98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4" name="Google Shape;424;p50"/>
          <p:cNvCxnSpPr/>
          <p:nvPr/>
        </p:nvCxnSpPr>
        <p:spPr>
          <a:xfrm>
            <a:off x="6376300" y="3744650"/>
            <a:ext cx="1901400" cy="1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5" name="Google Shape;425;p50"/>
          <p:cNvSpPr txBox="1"/>
          <p:nvPr/>
        </p:nvSpPr>
        <p:spPr>
          <a:xfrm rot="-1613263">
            <a:off x="6379845" y="4047393"/>
            <a:ext cx="1381778" cy="17763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Incorporation</a:t>
            </a:r>
            <a:endParaRPr sz="1000"/>
          </a:p>
        </p:txBody>
      </p:sp>
      <p:sp>
        <p:nvSpPr>
          <p:cNvPr id="426" name="Google Shape;426;p50"/>
          <p:cNvSpPr txBox="1"/>
          <p:nvPr/>
        </p:nvSpPr>
        <p:spPr>
          <a:xfrm>
            <a:off x="7479150" y="4315100"/>
            <a:ext cx="1312800" cy="4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000"/>
              <a:t>No aeration should be occuring during this stage.</a:t>
            </a:r>
            <a:endParaRPr i="1" sz="1000"/>
          </a:p>
        </p:txBody>
      </p:sp>
      <p:cxnSp>
        <p:nvCxnSpPr>
          <p:cNvPr id="427" name="Google Shape;427;p50"/>
          <p:cNvCxnSpPr/>
          <p:nvPr/>
        </p:nvCxnSpPr>
        <p:spPr>
          <a:xfrm flipH="1" rot="10800000">
            <a:off x="4345675" y="4728650"/>
            <a:ext cx="2050500" cy="10728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8" name="Google Shape;428;p50"/>
          <p:cNvCxnSpPr/>
          <p:nvPr/>
        </p:nvCxnSpPr>
        <p:spPr>
          <a:xfrm flipH="1" rot="10800000">
            <a:off x="6396275" y="3778000"/>
            <a:ext cx="1874100" cy="9642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9" name="Google Shape;429;p50"/>
          <p:cNvCxnSpPr>
            <a:stCxn id="426" idx="1"/>
          </p:cNvCxnSpPr>
          <p:nvPr/>
        </p:nvCxnSpPr>
        <p:spPr>
          <a:xfrm rot="10800000">
            <a:off x="7265250" y="4389050"/>
            <a:ext cx="213900" cy="15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ransition spd="slow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4" name="Google Shape;434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3201" y="5531371"/>
            <a:ext cx="1518840" cy="976238"/>
          </a:xfrm>
          <a:prstGeom prst="rect">
            <a:avLst/>
          </a:prstGeom>
          <a:noFill/>
          <a:ln>
            <a:noFill/>
          </a:ln>
        </p:spPr>
      </p:pic>
      <p:sp>
        <p:nvSpPr>
          <p:cNvPr id="435" name="Google Shape;435;p51"/>
          <p:cNvSpPr/>
          <p:nvPr/>
        </p:nvSpPr>
        <p:spPr>
          <a:xfrm rot="-8646335">
            <a:off x="8830410" y="-2125263"/>
            <a:ext cx="627331" cy="2043845"/>
          </a:xfrm>
          <a:prstGeom prst="rect">
            <a:avLst/>
          </a:prstGeom>
          <a:solidFill>
            <a:srgbClr val="9C47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6" name="Google Shape;436;p51"/>
          <p:cNvSpPr txBox="1"/>
          <p:nvPr/>
        </p:nvSpPr>
        <p:spPr>
          <a:xfrm>
            <a:off x="1933017" y="1588600"/>
            <a:ext cx="5667000" cy="36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00">
                <a:solidFill>
                  <a:srgbClr val="3D5263"/>
                </a:solidFill>
              </a:rPr>
              <a:t>“GROOMING”</a:t>
            </a:r>
            <a:endParaRPr b="1" sz="2900">
              <a:solidFill>
                <a:srgbClr val="3D5263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chemeClr val="dk2"/>
              </a:solidFill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60"/>
              <a:buFont typeface="Arial"/>
              <a:buChar char="•"/>
            </a:pPr>
            <a:r>
              <a:rPr lang="en-US" sz="1600">
                <a:solidFill>
                  <a:schemeClr val="dk2"/>
                </a:solidFill>
              </a:rPr>
              <a:t>Swirl and gently tap pitcher on the counter</a:t>
            </a:r>
            <a:endParaRPr sz="1600">
              <a:solidFill>
                <a:schemeClr val="dk2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  <a:p>
            <a:pPr indent="-27559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2"/>
                </a:solidFill>
              </a:rPr>
              <a:t>Cover with your hand to avoid splatter</a:t>
            </a:r>
            <a:endParaRPr sz="1600">
              <a:solidFill>
                <a:schemeClr val="dk2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</p:txBody>
      </p:sp>
      <p:cxnSp>
        <p:nvCxnSpPr>
          <p:cNvPr id="437" name="Google Shape;437;p51"/>
          <p:cNvCxnSpPr/>
          <p:nvPr/>
        </p:nvCxnSpPr>
        <p:spPr>
          <a:xfrm>
            <a:off x="2023672" y="2173574"/>
            <a:ext cx="5381400" cy="0"/>
          </a:xfrm>
          <a:prstGeom prst="straightConnector1">
            <a:avLst/>
          </a:prstGeom>
          <a:noFill/>
          <a:ln cap="flat" cmpd="sng" w="38100">
            <a:solidFill>
              <a:srgbClr val="3D5263">
                <a:alpha val="498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transition spd="slow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6"/>
          <p:cNvSpPr txBox="1"/>
          <p:nvPr/>
        </p:nvSpPr>
        <p:spPr>
          <a:xfrm>
            <a:off x="2308684" y="1603589"/>
            <a:ext cx="5666995" cy="3693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00">
                <a:solidFill>
                  <a:srgbClr val="3D5263"/>
                </a:solidFill>
              </a:rPr>
              <a:t>OBJECTIVES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3D52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954975"/>
              </a:buClr>
              <a:buSzPts val="1760"/>
              <a:buFont typeface="Arial"/>
              <a:buChar char="•"/>
            </a:pPr>
            <a:r>
              <a:rPr lang="en-US" sz="1600">
                <a:solidFill>
                  <a:srgbClr val="3D5263"/>
                </a:solidFill>
              </a:rPr>
              <a:t>Recognize differences between Arabica &amp; Robusta</a:t>
            </a:r>
            <a:endParaRPr/>
          </a:p>
          <a:p>
            <a:pPr indent="-101990" lvl="0" marL="213750" marR="0" rtl="0" algn="l">
              <a:spcBef>
                <a:spcPts val="0"/>
              </a:spcBef>
              <a:spcAft>
                <a:spcPts val="0"/>
              </a:spcAft>
              <a:buClr>
                <a:srgbClr val="954975"/>
              </a:buClr>
              <a:buSzPts val="1760"/>
              <a:buFont typeface="Arial"/>
              <a:buNone/>
            </a:pPr>
            <a:r>
              <a:t/>
            </a:r>
            <a:endParaRPr sz="1600">
              <a:solidFill>
                <a:srgbClr val="3D52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954975"/>
              </a:buClr>
              <a:buSzPts val="1760"/>
              <a:buFont typeface="Arial"/>
              <a:buChar char="•"/>
            </a:pPr>
            <a:r>
              <a:rPr lang="en-US" sz="1600">
                <a:solidFill>
                  <a:srgbClr val="3D5263"/>
                </a:solidFill>
              </a:rPr>
              <a:t>Identify espresso machine and grinder parts</a:t>
            </a:r>
            <a:endParaRPr sz="1600">
              <a:solidFill>
                <a:srgbClr val="3D5263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D5263"/>
              </a:solidFill>
            </a:endParaRPr>
          </a:p>
          <a:p>
            <a:pPr indent="-27559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954975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rgbClr val="3D5263"/>
                </a:solidFill>
              </a:rPr>
              <a:t>Preparing your station</a:t>
            </a:r>
            <a:endParaRPr sz="1600">
              <a:solidFill>
                <a:srgbClr val="3D5263"/>
              </a:solidFill>
            </a:endParaRPr>
          </a:p>
        </p:txBody>
      </p:sp>
      <p:cxnSp>
        <p:nvCxnSpPr>
          <p:cNvPr id="116" name="Google Shape;116;p16"/>
          <p:cNvCxnSpPr/>
          <p:nvPr/>
        </p:nvCxnSpPr>
        <p:spPr>
          <a:xfrm>
            <a:off x="2384350" y="2188564"/>
            <a:ext cx="5381469" cy="0"/>
          </a:xfrm>
          <a:prstGeom prst="straightConnector1">
            <a:avLst/>
          </a:prstGeom>
          <a:noFill/>
          <a:ln cap="flat" cmpd="sng" w="38100">
            <a:solidFill>
              <a:srgbClr val="3D5263">
                <a:alpha val="49803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7" name="Google Shape;117;p16"/>
          <p:cNvSpPr/>
          <p:nvPr/>
        </p:nvSpPr>
        <p:spPr>
          <a:xfrm>
            <a:off x="-119922" y="-104931"/>
            <a:ext cx="1783829" cy="7090347"/>
          </a:xfrm>
          <a:prstGeom prst="rect">
            <a:avLst/>
          </a:prstGeom>
          <a:solidFill>
            <a:srgbClr val="95497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8" name="Google Shape;11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9734" y="350600"/>
            <a:ext cx="1010302" cy="10850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6"/>
          <p:cNvPicPr preferRelativeResize="0"/>
          <p:nvPr/>
        </p:nvPicPr>
        <p:blipFill rotWithShape="1">
          <a:blip r:embed="rId4">
            <a:alphaModFix/>
          </a:blip>
          <a:srcRect b="0" l="0" r="11968" t="0"/>
          <a:stretch/>
        </p:blipFill>
        <p:spPr>
          <a:xfrm>
            <a:off x="144271" y="4918456"/>
            <a:ext cx="1519937" cy="129032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2" name="Google Shape;442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3201" y="5531371"/>
            <a:ext cx="1518840" cy="976238"/>
          </a:xfrm>
          <a:prstGeom prst="rect">
            <a:avLst/>
          </a:prstGeom>
          <a:noFill/>
          <a:ln>
            <a:noFill/>
          </a:ln>
        </p:spPr>
      </p:pic>
      <p:sp>
        <p:nvSpPr>
          <p:cNvPr id="443" name="Google Shape;443;p52"/>
          <p:cNvSpPr/>
          <p:nvPr/>
        </p:nvSpPr>
        <p:spPr>
          <a:xfrm rot="-8646335">
            <a:off x="8830410" y="-2125263"/>
            <a:ext cx="627331" cy="2043845"/>
          </a:xfrm>
          <a:prstGeom prst="rect">
            <a:avLst/>
          </a:prstGeom>
          <a:solidFill>
            <a:srgbClr val="9C47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4" name="Google Shape;444;p52"/>
          <p:cNvSpPr txBox="1"/>
          <p:nvPr/>
        </p:nvSpPr>
        <p:spPr>
          <a:xfrm>
            <a:off x="1933017" y="1588600"/>
            <a:ext cx="5667000" cy="36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00">
                <a:solidFill>
                  <a:srgbClr val="3D5263"/>
                </a:solidFill>
              </a:rPr>
              <a:t>ACTIVITY</a:t>
            </a:r>
            <a:endParaRPr b="1" sz="2900">
              <a:solidFill>
                <a:srgbClr val="3D5263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chemeClr val="dk2"/>
              </a:solidFill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60"/>
              <a:buFont typeface="Arial"/>
              <a:buChar char="•"/>
            </a:pPr>
            <a:r>
              <a:rPr lang="en-US" sz="1600">
                <a:solidFill>
                  <a:schemeClr val="dk2"/>
                </a:solidFill>
              </a:rPr>
              <a:t>Practice milk steaming</a:t>
            </a:r>
            <a:endParaRPr sz="1600">
              <a:solidFill>
                <a:schemeClr val="dk2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  <a:p>
            <a:pPr indent="-27559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2"/>
                </a:solidFill>
              </a:rPr>
              <a:t>Rotate and use different machines</a:t>
            </a:r>
            <a:endParaRPr sz="1600">
              <a:solidFill>
                <a:schemeClr val="dk2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  <a:p>
            <a:pPr indent="-27559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2"/>
                </a:solidFill>
              </a:rPr>
              <a:t>Remember to aerate gently and create microfoam</a:t>
            </a:r>
            <a:endParaRPr sz="1600">
              <a:solidFill>
                <a:schemeClr val="dk2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</p:txBody>
      </p:sp>
      <p:cxnSp>
        <p:nvCxnSpPr>
          <p:cNvPr id="445" name="Google Shape;445;p52"/>
          <p:cNvCxnSpPr/>
          <p:nvPr/>
        </p:nvCxnSpPr>
        <p:spPr>
          <a:xfrm>
            <a:off x="2023672" y="2173574"/>
            <a:ext cx="5381400" cy="0"/>
          </a:xfrm>
          <a:prstGeom prst="straightConnector1">
            <a:avLst/>
          </a:prstGeom>
          <a:noFill/>
          <a:ln cap="flat" cmpd="sng" w="38100">
            <a:solidFill>
              <a:srgbClr val="3D5263">
                <a:alpha val="498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transition spd="slow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" name="Google Shape;450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3201" y="5531371"/>
            <a:ext cx="1518840" cy="976238"/>
          </a:xfrm>
          <a:prstGeom prst="rect">
            <a:avLst/>
          </a:prstGeom>
          <a:noFill/>
          <a:ln>
            <a:noFill/>
          </a:ln>
        </p:spPr>
      </p:pic>
      <p:sp>
        <p:nvSpPr>
          <p:cNvPr id="451" name="Google Shape;451;p53"/>
          <p:cNvSpPr/>
          <p:nvPr/>
        </p:nvSpPr>
        <p:spPr>
          <a:xfrm rot="-8646335">
            <a:off x="8830410" y="-2125263"/>
            <a:ext cx="627331" cy="2043845"/>
          </a:xfrm>
          <a:prstGeom prst="rect">
            <a:avLst/>
          </a:prstGeom>
          <a:solidFill>
            <a:srgbClr val="9C47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2" name="Google Shape;452;p53"/>
          <p:cNvSpPr txBox="1"/>
          <p:nvPr/>
        </p:nvSpPr>
        <p:spPr>
          <a:xfrm>
            <a:off x="1933017" y="1588600"/>
            <a:ext cx="5667000" cy="36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00">
                <a:solidFill>
                  <a:srgbClr val="3D5263"/>
                </a:solidFill>
              </a:rPr>
              <a:t>PRACTICE</a:t>
            </a:r>
            <a:endParaRPr b="1" sz="2900">
              <a:solidFill>
                <a:srgbClr val="3D5263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chemeClr val="dk2"/>
              </a:solidFill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60"/>
              <a:buFont typeface="Arial"/>
              <a:buChar char="•"/>
            </a:pPr>
            <a:r>
              <a:rPr lang="en-US" sz="1600">
                <a:solidFill>
                  <a:schemeClr val="dk2"/>
                </a:solidFill>
              </a:rPr>
              <a:t>Serve espresso</a:t>
            </a:r>
            <a:endParaRPr sz="1600">
              <a:solidFill>
                <a:schemeClr val="dk2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  <a:p>
            <a:pPr indent="-27559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2"/>
                </a:solidFill>
              </a:rPr>
              <a:t>Prepare a cappuccino</a:t>
            </a:r>
            <a:endParaRPr sz="1600">
              <a:solidFill>
                <a:schemeClr val="dk2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</p:txBody>
      </p:sp>
      <p:cxnSp>
        <p:nvCxnSpPr>
          <p:cNvPr id="453" name="Google Shape;453;p53"/>
          <p:cNvCxnSpPr/>
          <p:nvPr/>
        </p:nvCxnSpPr>
        <p:spPr>
          <a:xfrm>
            <a:off x="2023672" y="2173574"/>
            <a:ext cx="5381400" cy="0"/>
          </a:xfrm>
          <a:prstGeom prst="straightConnector1">
            <a:avLst/>
          </a:prstGeom>
          <a:noFill/>
          <a:ln cap="flat" cmpd="sng" w="38100">
            <a:solidFill>
              <a:srgbClr val="3D5263">
                <a:alpha val="498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transition spd="slow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8" name="Google Shape;458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3201" y="5531371"/>
            <a:ext cx="1518840" cy="976238"/>
          </a:xfrm>
          <a:prstGeom prst="rect">
            <a:avLst/>
          </a:prstGeom>
          <a:noFill/>
          <a:ln>
            <a:noFill/>
          </a:ln>
        </p:spPr>
      </p:pic>
      <p:sp>
        <p:nvSpPr>
          <p:cNvPr id="459" name="Google Shape;459;p54"/>
          <p:cNvSpPr/>
          <p:nvPr/>
        </p:nvSpPr>
        <p:spPr>
          <a:xfrm rot="-8646335">
            <a:off x="8830410" y="-2125263"/>
            <a:ext cx="627331" cy="2043845"/>
          </a:xfrm>
          <a:prstGeom prst="rect">
            <a:avLst/>
          </a:prstGeom>
          <a:solidFill>
            <a:srgbClr val="9C47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0" name="Google Shape;460;p54"/>
          <p:cNvSpPr txBox="1"/>
          <p:nvPr/>
        </p:nvSpPr>
        <p:spPr>
          <a:xfrm>
            <a:off x="1933017" y="1588600"/>
            <a:ext cx="5667000" cy="36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00">
                <a:solidFill>
                  <a:srgbClr val="3D5263"/>
                </a:solidFill>
              </a:rPr>
              <a:t>RECAP/</a:t>
            </a:r>
            <a:r>
              <a:rPr b="1" lang="en-US" sz="2900">
                <a:solidFill>
                  <a:srgbClr val="3D5263"/>
                </a:solidFill>
              </a:rPr>
              <a:t>QUESTIONS?</a:t>
            </a:r>
            <a:endParaRPr b="1" sz="2900">
              <a:solidFill>
                <a:srgbClr val="3D5263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chemeClr val="dk2"/>
              </a:solidFill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60"/>
              <a:buFont typeface="Arial"/>
              <a:buChar char="•"/>
            </a:pPr>
            <a:r>
              <a:rPr lang="en-US" sz="1600">
                <a:solidFill>
                  <a:schemeClr val="dk2"/>
                </a:solidFill>
              </a:rPr>
              <a:t>Milk steaming technique, texture, temperature</a:t>
            </a:r>
            <a:endParaRPr sz="1600">
              <a:solidFill>
                <a:schemeClr val="dk2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  <a:p>
            <a:pPr indent="-27559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2"/>
                </a:solidFill>
              </a:rPr>
              <a:t>Hygienic &amp; efficient workflow</a:t>
            </a:r>
            <a:endParaRPr sz="1600">
              <a:solidFill>
                <a:schemeClr val="dk2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  <a:p>
            <a:pPr indent="-27559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2"/>
                </a:solidFill>
              </a:rPr>
              <a:t>Pouring a cappuccino</a:t>
            </a:r>
            <a:endParaRPr sz="1600">
              <a:solidFill>
                <a:schemeClr val="dk2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</p:txBody>
      </p:sp>
      <p:cxnSp>
        <p:nvCxnSpPr>
          <p:cNvPr id="461" name="Google Shape;461;p54"/>
          <p:cNvCxnSpPr/>
          <p:nvPr/>
        </p:nvCxnSpPr>
        <p:spPr>
          <a:xfrm>
            <a:off x="2023672" y="2173574"/>
            <a:ext cx="5381400" cy="0"/>
          </a:xfrm>
          <a:prstGeom prst="straightConnector1">
            <a:avLst/>
          </a:prstGeom>
          <a:noFill/>
          <a:ln cap="flat" cmpd="sng" w="38100">
            <a:solidFill>
              <a:srgbClr val="3D5263">
                <a:alpha val="498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transition spd="slow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55"/>
          <p:cNvSpPr/>
          <p:nvPr/>
        </p:nvSpPr>
        <p:spPr>
          <a:xfrm>
            <a:off x="0" y="0"/>
            <a:ext cx="2503500" cy="359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70419" y="49999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solidFill>
            <a:srgbClr val="95497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7" name="Google Shape;467;p55"/>
          <p:cNvSpPr txBox="1"/>
          <p:nvPr/>
        </p:nvSpPr>
        <p:spPr>
          <a:xfrm>
            <a:off x="2308684" y="1603589"/>
            <a:ext cx="5667000" cy="36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00">
                <a:solidFill>
                  <a:srgbClr val="3D5263"/>
                </a:solidFill>
              </a:rPr>
              <a:t>OBJECTIVES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3D52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954975"/>
              </a:buClr>
              <a:buSzPts val="1760"/>
              <a:buFont typeface="Arial"/>
              <a:buChar char="•"/>
            </a:pPr>
            <a:r>
              <a:rPr lang="en-US" sz="1600">
                <a:solidFill>
                  <a:srgbClr val="3D5263"/>
                </a:solidFill>
              </a:rPr>
              <a:t>Define the role of the barista in the coffee industry</a:t>
            </a:r>
            <a:endParaRPr/>
          </a:p>
          <a:p>
            <a:pPr indent="-17399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954975"/>
              </a:buClr>
              <a:buSzPts val="1760"/>
              <a:buFont typeface="Arial"/>
              <a:buNone/>
            </a:pPr>
            <a:r>
              <a:t/>
            </a:r>
            <a:endParaRPr sz="1600">
              <a:solidFill>
                <a:srgbClr val="3D52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954975"/>
              </a:buClr>
              <a:buSzPts val="1760"/>
              <a:buFont typeface="Arial"/>
              <a:buChar char="•"/>
            </a:pPr>
            <a:r>
              <a:rPr lang="en-US" sz="1600">
                <a:solidFill>
                  <a:srgbClr val="3D5263"/>
                </a:solidFill>
              </a:rPr>
              <a:t>List 4 aspects of customer service</a:t>
            </a:r>
            <a:endParaRPr/>
          </a:p>
          <a:p>
            <a:pPr indent="-17399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954975"/>
              </a:buClr>
              <a:buSzPts val="1760"/>
              <a:buFont typeface="Arial"/>
              <a:buNone/>
            </a:pPr>
            <a:r>
              <a:t/>
            </a:r>
            <a:endParaRPr sz="1600">
              <a:solidFill>
                <a:srgbClr val="3D52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954975"/>
              </a:buClr>
              <a:buSzPts val="1760"/>
              <a:buFont typeface="Arial"/>
              <a:buChar char="•"/>
            </a:pPr>
            <a:r>
              <a:rPr lang="en-US" sz="1600">
                <a:solidFill>
                  <a:srgbClr val="3D5263"/>
                </a:solidFill>
              </a:rPr>
              <a:t>Describe the importance of </a:t>
            </a:r>
            <a:r>
              <a:rPr lang="en-US" sz="1600">
                <a:solidFill>
                  <a:srgbClr val="3D5263"/>
                </a:solidFill>
              </a:rPr>
              <a:t>maintenance</a:t>
            </a:r>
            <a:r>
              <a:rPr lang="en-US" sz="1600">
                <a:solidFill>
                  <a:srgbClr val="3D5263"/>
                </a:solidFill>
              </a:rPr>
              <a:t> and cleaning equipment daily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68" name="Google Shape;468;p55"/>
          <p:cNvCxnSpPr/>
          <p:nvPr/>
        </p:nvCxnSpPr>
        <p:spPr>
          <a:xfrm>
            <a:off x="2384350" y="2173574"/>
            <a:ext cx="5381400" cy="0"/>
          </a:xfrm>
          <a:prstGeom prst="straightConnector1">
            <a:avLst/>
          </a:prstGeom>
          <a:noFill/>
          <a:ln cap="flat" cmpd="sng" w="38100">
            <a:solidFill>
              <a:srgbClr val="3D5263">
                <a:alpha val="498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469" name="Google Shape;469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76404" y="5659025"/>
            <a:ext cx="949870" cy="947232"/>
          </a:xfrm>
          <a:prstGeom prst="rect">
            <a:avLst/>
          </a:prstGeom>
          <a:noFill/>
          <a:ln>
            <a:noFill/>
          </a:ln>
        </p:spPr>
      </p:pic>
      <p:pic>
        <p:nvPicPr>
          <p:cNvPr id="470" name="Google Shape;470;p5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3197" y="448056"/>
            <a:ext cx="1587900" cy="118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50282"/>
                </a:lnTo>
                <a:lnTo>
                  <a:pt x="91126" y="106274"/>
                </a:lnTo>
                <a:lnTo>
                  <a:pt x="83946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5" name="Google Shape;475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3201" y="5531371"/>
            <a:ext cx="1518840" cy="976238"/>
          </a:xfrm>
          <a:prstGeom prst="rect">
            <a:avLst/>
          </a:prstGeom>
          <a:noFill/>
          <a:ln>
            <a:noFill/>
          </a:ln>
        </p:spPr>
      </p:pic>
      <p:sp>
        <p:nvSpPr>
          <p:cNvPr id="476" name="Google Shape;476;p56"/>
          <p:cNvSpPr/>
          <p:nvPr/>
        </p:nvSpPr>
        <p:spPr>
          <a:xfrm rot="-8646335">
            <a:off x="8830410" y="-2125263"/>
            <a:ext cx="627331" cy="2043845"/>
          </a:xfrm>
          <a:prstGeom prst="rect">
            <a:avLst/>
          </a:prstGeom>
          <a:solidFill>
            <a:srgbClr val="9C47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7" name="Google Shape;477;p56"/>
          <p:cNvSpPr txBox="1"/>
          <p:nvPr/>
        </p:nvSpPr>
        <p:spPr>
          <a:xfrm>
            <a:off x="1933017" y="1588600"/>
            <a:ext cx="5667000" cy="36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00">
                <a:solidFill>
                  <a:srgbClr val="3D5263"/>
                </a:solidFill>
              </a:rPr>
              <a:t>ROLE OF BARISTAS</a:t>
            </a:r>
            <a:endParaRPr b="1" sz="2900">
              <a:solidFill>
                <a:srgbClr val="3D5263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chemeClr val="dk2"/>
              </a:solidFill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60"/>
              <a:buFont typeface="Arial"/>
              <a:buChar char="•"/>
            </a:pPr>
            <a:r>
              <a:rPr lang="en-US" sz="1600">
                <a:solidFill>
                  <a:schemeClr val="dk2"/>
                </a:solidFill>
              </a:rPr>
              <a:t>Prepare beverages correctly</a:t>
            </a:r>
            <a:endParaRPr sz="1600">
              <a:solidFill>
                <a:schemeClr val="dk2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  <a:p>
            <a:pPr indent="-27559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2"/>
                </a:solidFill>
              </a:rPr>
              <a:t>Communicate information to customers</a:t>
            </a:r>
            <a:endParaRPr sz="1600">
              <a:solidFill>
                <a:schemeClr val="dk2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  <a:p>
            <a:pPr indent="-27559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2"/>
                </a:solidFill>
              </a:rPr>
              <a:t>Represent the industry and the work of other coffee professionals (farmer, importer, roaster, etc.)</a:t>
            </a:r>
            <a:endParaRPr sz="1600">
              <a:solidFill>
                <a:schemeClr val="dk2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</p:txBody>
      </p:sp>
      <p:cxnSp>
        <p:nvCxnSpPr>
          <p:cNvPr id="478" name="Google Shape;478;p56"/>
          <p:cNvCxnSpPr/>
          <p:nvPr/>
        </p:nvCxnSpPr>
        <p:spPr>
          <a:xfrm>
            <a:off x="2023672" y="2173574"/>
            <a:ext cx="5381400" cy="0"/>
          </a:xfrm>
          <a:prstGeom prst="straightConnector1">
            <a:avLst/>
          </a:prstGeom>
          <a:noFill/>
          <a:ln cap="flat" cmpd="sng" w="38100">
            <a:solidFill>
              <a:srgbClr val="3D5263">
                <a:alpha val="498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transition spd="slow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3" name="Google Shape;483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3201" y="5531371"/>
            <a:ext cx="1518840" cy="976238"/>
          </a:xfrm>
          <a:prstGeom prst="rect">
            <a:avLst/>
          </a:prstGeom>
          <a:noFill/>
          <a:ln>
            <a:noFill/>
          </a:ln>
        </p:spPr>
      </p:pic>
      <p:sp>
        <p:nvSpPr>
          <p:cNvPr id="484" name="Google Shape;484;p57"/>
          <p:cNvSpPr/>
          <p:nvPr/>
        </p:nvSpPr>
        <p:spPr>
          <a:xfrm rot="-8646335">
            <a:off x="8830410" y="-2125263"/>
            <a:ext cx="627331" cy="2043845"/>
          </a:xfrm>
          <a:prstGeom prst="rect">
            <a:avLst/>
          </a:prstGeom>
          <a:solidFill>
            <a:srgbClr val="9C47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5" name="Google Shape;485;p57"/>
          <p:cNvSpPr txBox="1"/>
          <p:nvPr/>
        </p:nvSpPr>
        <p:spPr>
          <a:xfrm>
            <a:off x="1933017" y="1588600"/>
            <a:ext cx="5667000" cy="36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00">
                <a:solidFill>
                  <a:srgbClr val="3D5263"/>
                </a:solidFill>
              </a:rPr>
              <a:t>CUSTOMER SERVICE</a:t>
            </a:r>
            <a:endParaRPr b="1" sz="2900">
              <a:solidFill>
                <a:srgbClr val="3D5263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chemeClr val="dk2"/>
              </a:solidFill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60"/>
              <a:buFont typeface="Arial"/>
              <a:buChar char="•"/>
            </a:pPr>
            <a:r>
              <a:rPr lang="en-US" sz="1600">
                <a:solidFill>
                  <a:schemeClr val="dk2"/>
                </a:solidFill>
              </a:rPr>
              <a:t>Product</a:t>
            </a:r>
            <a:endParaRPr sz="1600">
              <a:solidFill>
                <a:schemeClr val="dk2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  <a:p>
            <a:pPr indent="-27559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2"/>
                </a:solidFill>
              </a:rPr>
              <a:t>Atmosphere</a:t>
            </a:r>
            <a:endParaRPr sz="1600">
              <a:solidFill>
                <a:schemeClr val="dk2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  <a:p>
            <a:pPr indent="-27559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2"/>
                </a:solidFill>
              </a:rPr>
              <a:t>Work environment</a:t>
            </a:r>
            <a:endParaRPr sz="1600">
              <a:solidFill>
                <a:schemeClr val="dk2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  <a:p>
            <a:pPr indent="-27559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2"/>
                </a:solidFill>
              </a:rPr>
              <a:t>Service</a:t>
            </a:r>
            <a:endParaRPr sz="1600">
              <a:solidFill>
                <a:schemeClr val="dk2"/>
              </a:solidFill>
            </a:endParaRPr>
          </a:p>
        </p:txBody>
      </p:sp>
      <p:cxnSp>
        <p:nvCxnSpPr>
          <p:cNvPr id="486" name="Google Shape;486;p57"/>
          <p:cNvCxnSpPr/>
          <p:nvPr/>
        </p:nvCxnSpPr>
        <p:spPr>
          <a:xfrm>
            <a:off x="2023672" y="2173574"/>
            <a:ext cx="5381400" cy="0"/>
          </a:xfrm>
          <a:prstGeom prst="straightConnector1">
            <a:avLst/>
          </a:prstGeom>
          <a:noFill/>
          <a:ln cap="flat" cmpd="sng" w="38100">
            <a:solidFill>
              <a:srgbClr val="3D5263">
                <a:alpha val="498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transition spd="slow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" name="Google Shape;491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3201" y="5531371"/>
            <a:ext cx="1518840" cy="976238"/>
          </a:xfrm>
          <a:prstGeom prst="rect">
            <a:avLst/>
          </a:prstGeom>
          <a:noFill/>
          <a:ln>
            <a:noFill/>
          </a:ln>
        </p:spPr>
      </p:pic>
      <p:sp>
        <p:nvSpPr>
          <p:cNvPr id="492" name="Google Shape;492;p58"/>
          <p:cNvSpPr/>
          <p:nvPr/>
        </p:nvSpPr>
        <p:spPr>
          <a:xfrm rot="-8646335">
            <a:off x="8830410" y="-2125263"/>
            <a:ext cx="627331" cy="2043845"/>
          </a:xfrm>
          <a:prstGeom prst="rect">
            <a:avLst/>
          </a:prstGeom>
          <a:solidFill>
            <a:srgbClr val="9C47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3" name="Google Shape;493;p58"/>
          <p:cNvSpPr txBox="1"/>
          <p:nvPr/>
        </p:nvSpPr>
        <p:spPr>
          <a:xfrm>
            <a:off x="1933017" y="1588600"/>
            <a:ext cx="5667000" cy="36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00">
                <a:solidFill>
                  <a:srgbClr val="3D5263"/>
                </a:solidFill>
              </a:rPr>
              <a:t>BEST PRACTICES</a:t>
            </a:r>
            <a:endParaRPr b="1" sz="2900">
              <a:solidFill>
                <a:srgbClr val="3D5263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chemeClr val="dk2"/>
              </a:solidFill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60"/>
              <a:buFont typeface="Arial"/>
              <a:buChar char="•"/>
            </a:pPr>
            <a:r>
              <a:rPr lang="en-US" sz="1600">
                <a:solidFill>
                  <a:schemeClr val="dk2"/>
                </a:solidFill>
              </a:rPr>
              <a:t>Steam wands soaked</a:t>
            </a:r>
            <a:endParaRPr sz="1600">
              <a:solidFill>
                <a:schemeClr val="dk2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  <a:p>
            <a:pPr indent="-27559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2"/>
                </a:solidFill>
              </a:rPr>
              <a:t>Grinder hoppers wiped out</a:t>
            </a:r>
            <a:endParaRPr sz="1600">
              <a:solidFill>
                <a:schemeClr val="dk2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  <a:p>
            <a:pPr indent="-27559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2"/>
                </a:solidFill>
              </a:rPr>
              <a:t>Purging grinder, brushing away excess</a:t>
            </a:r>
            <a:endParaRPr sz="1600">
              <a:solidFill>
                <a:schemeClr val="dk2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  <a:p>
            <a:pPr indent="-27559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</a:pPr>
            <a:r>
              <a:rPr b="1" lang="en-US" sz="1600">
                <a:solidFill>
                  <a:schemeClr val="dk2"/>
                </a:solidFill>
              </a:rPr>
              <a:t>Backflushing espresso machine</a:t>
            </a:r>
            <a:endParaRPr b="1" sz="1600">
              <a:solidFill>
                <a:schemeClr val="dk2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  <a:p>
            <a:pPr indent="-27559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2"/>
                </a:solidFill>
              </a:rPr>
              <a:t>Drip trays</a:t>
            </a:r>
            <a:endParaRPr sz="1600">
              <a:solidFill>
                <a:schemeClr val="dk2"/>
              </a:solidFill>
            </a:endParaRPr>
          </a:p>
        </p:txBody>
      </p:sp>
      <p:cxnSp>
        <p:nvCxnSpPr>
          <p:cNvPr id="494" name="Google Shape;494;p58"/>
          <p:cNvCxnSpPr/>
          <p:nvPr/>
        </p:nvCxnSpPr>
        <p:spPr>
          <a:xfrm>
            <a:off x="2023672" y="2173574"/>
            <a:ext cx="5381400" cy="0"/>
          </a:xfrm>
          <a:prstGeom prst="straightConnector1">
            <a:avLst/>
          </a:prstGeom>
          <a:noFill/>
          <a:ln cap="flat" cmpd="sng" w="38100">
            <a:solidFill>
              <a:srgbClr val="3D5263">
                <a:alpha val="498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transition spd="slow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3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9" name="Google Shape;499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3201" y="5531371"/>
            <a:ext cx="1518840" cy="976238"/>
          </a:xfrm>
          <a:prstGeom prst="rect">
            <a:avLst/>
          </a:prstGeom>
          <a:noFill/>
          <a:ln>
            <a:noFill/>
          </a:ln>
        </p:spPr>
      </p:pic>
      <p:sp>
        <p:nvSpPr>
          <p:cNvPr id="500" name="Google Shape;500;p59"/>
          <p:cNvSpPr/>
          <p:nvPr/>
        </p:nvSpPr>
        <p:spPr>
          <a:xfrm rot="-8646335">
            <a:off x="8830410" y="-2125263"/>
            <a:ext cx="627331" cy="2043845"/>
          </a:xfrm>
          <a:prstGeom prst="rect">
            <a:avLst/>
          </a:prstGeom>
          <a:solidFill>
            <a:srgbClr val="9C47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1" name="Google Shape;501;p59"/>
          <p:cNvSpPr txBox="1"/>
          <p:nvPr/>
        </p:nvSpPr>
        <p:spPr>
          <a:xfrm>
            <a:off x="1933017" y="1588600"/>
            <a:ext cx="5667000" cy="36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00">
                <a:solidFill>
                  <a:srgbClr val="3D5263"/>
                </a:solidFill>
              </a:rPr>
              <a:t>BAD PRACTICES</a:t>
            </a:r>
            <a:endParaRPr b="1" sz="2900">
              <a:solidFill>
                <a:srgbClr val="3D5263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chemeClr val="dk2"/>
              </a:solidFill>
            </a:endParaRPr>
          </a:p>
          <a:p>
            <a:pPr indent="-27559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2"/>
                </a:solidFill>
              </a:rPr>
              <a:t>Dirty, musty, earthy, bitter tasting coffee</a:t>
            </a:r>
            <a:endParaRPr sz="1600">
              <a:solidFill>
                <a:schemeClr val="dk2"/>
              </a:solidFill>
            </a:endParaRPr>
          </a:p>
          <a:p>
            <a:pPr indent="0" lvl="0" marL="28575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  <a:p>
            <a:pPr indent="-27559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2"/>
                </a:solidFill>
              </a:rPr>
              <a:t>Increased wear and tear on the equipment</a:t>
            </a:r>
            <a:br>
              <a:rPr lang="en-US" sz="1600">
                <a:solidFill>
                  <a:schemeClr val="dk2"/>
                </a:solidFill>
              </a:rPr>
            </a:br>
            <a:endParaRPr sz="1600">
              <a:solidFill>
                <a:schemeClr val="dk2"/>
              </a:solidFill>
            </a:endParaRPr>
          </a:p>
          <a:p>
            <a:pPr indent="-27559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2"/>
                </a:solidFill>
              </a:rPr>
              <a:t>Shortened equipment lifespan (possible break of warranty or equipment malfunction)</a:t>
            </a:r>
            <a:br>
              <a:rPr lang="en-US" sz="1600">
                <a:solidFill>
                  <a:schemeClr val="dk2"/>
                </a:solidFill>
              </a:rPr>
            </a:br>
            <a:endParaRPr sz="1600">
              <a:solidFill>
                <a:schemeClr val="dk2"/>
              </a:solidFill>
            </a:endParaRPr>
          </a:p>
          <a:p>
            <a:pPr indent="-27559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2"/>
                </a:solidFill>
              </a:rPr>
              <a:t>Bacterial or fungal growth</a:t>
            </a:r>
            <a:br>
              <a:rPr lang="en-US" sz="1600">
                <a:solidFill>
                  <a:schemeClr val="dk2"/>
                </a:solidFill>
              </a:rPr>
            </a:br>
            <a:endParaRPr sz="1600">
              <a:solidFill>
                <a:schemeClr val="dk2"/>
              </a:solidFill>
            </a:endParaRPr>
          </a:p>
        </p:txBody>
      </p:sp>
      <p:cxnSp>
        <p:nvCxnSpPr>
          <p:cNvPr id="502" name="Google Shape;502;p59"/>
          <p:cNvCxnSpPr/>
          <p:nvPr/>
        </p:nvCxnSpPr>
        <p:spPr>
          <a:xfrm>
            <a:off x="2023672" y="2173574"/>
            <a:ext cx="5381400" cy="0"/>
          </a:xfrm>
          <a:prstGeom prst="straightConnector1">
            <a:avLst/>
          </a:prstGeom>
          <a:noFill/>
          <a:ln cap="flat" cmpd="sng" w="38100">
            <a:solidFill>
              <a:srgbClr val="3D5263">
                <a:alpha val="498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transition spd="slow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7" name="Google Shape;507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3201" y="5531371"/>
            <a:ext cx="1518840" cy="976238"/>
          </a:xfrm>
          <a:prstGeom prst="rect">
            <a:avLst/>
          </a:prstGeom>
          <a:noFill/>
          <a:ln>
            <a:noFill/>
          </a:ln>
        </p:spPr>
      </p:pic>
      <p:sp>
        <p:nvSpPr>
          <p:cNvPr id="508" name="Google Shape;508;p60"/>
          <p:cNvSpPr/>
          <p:nvPr/>
        </p:nvSpPr>
        <p:spPr>
          <a:xfrm rot="-8646335">
            <a:off x="8830410" y="-2125263"/>
            <a:ext cx="627331" cy="2043845"/>
          </a:xfrm>
          <a:prstGeom prst="rect">
            <a:avLst/>
          </a:prstGeom>
          <a:solidFill>
            <a:srgbClr val="9C47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9" name="Google Shape;509;p60"/>
          <p:cNvSpPr txBox="1"/>
          <p:nvPr/>
        </p:nvSpPr>
        <p:spPr>
          <a:xfrm>
            <a:off x="1933017" y="1588600"/>
            <a:ext cx="5667000" cy="36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00">
                <a:solidFill>
                  <a:srgbClr val="3D5263"/>
                </a:solidFill>
              </a:rPr>
              <a:t>HEALTH &amp; SAFETY</a:t>
            </a:r>
            <a:endParaRPr b="1" sz="2900">
              <a:solidFill>
                <a:srgbClr val="3D5263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3D5263"/>
              </a:solidFill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60"/>
              <a:buFont typeface="Arial"/>
              <a:buChar char="•"/>
            </a:pPr>
            <a:r>
              <a:rPr lang="en-US" sz="1600">
                <a:solidFill>
                  <a:schemeClr val="dk2"/>
                </a:solidFill>
              </a:rPr>
              <a:t>Wash hands</a:t>
            </a:r>
            <a:endParaRPr sz="1600">
              <a:solidFill>
                <a:schemeClr val="dk2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  <a:p>
            <a:pPr indent="-27559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2"/>
                </a:solidFill>
              </a:rPr>
              <a:t>Hold mugs only by the handle or bottom, never the rim</a:t>
            </a:r>
            <a:endParaRPr sz="1600">
              <a:solidFill>
                <a:schemeClr val="dk2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60"/>
              <a:buFont typeface="Arial"/>
              <a:buChar char="•"/>
            </a:pPr>
            <a:r>
              <a:rPr lang="en-US" sz="1600">
                <a:solidFill>
                  <a:schemeClr val="dk2"/>
                </a:solidFill>
              </a:rPr>
              <a:t>Clean equipment daily</a:t>
            </a:r>
            <a:endParaRPr sz="1600">
              <a:solidFill>
                <a:schemeClr val="dk2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  <a:p>
            <a:pPr indent="-27559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2"/>
                </a:solidFill>
              </a:rPr>
              <a:t>Use proper detergents or solutions</a:t>
            </a:r>
            <a:endParaRPr sz="1600">
              <a:solidFill>
                <a:schemeClr val="dk2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</p:txBody>
      </p:sp>
      <p:cxnSp>
        <p:nvCxnSpPr>
          <p:cNvPr id="510" name="Google Shape;510;p60"/>
          <p:cNvCxnSpPr/>
          <p:nvPr/>
        </p:nvCxnSpPr>
        <p:spPr>
          <a:xfrm>
            <a:off x="2023672" y="2173574"/>
            <a:ext cx="5381400" cy="0"/>
          </a:xfrm>
          <a:prstGeom prst="straightConnector1">
            <a:avLst/>
          </a:prstGeom>
          <a:noFill/>
          <a:ln cap="flat" cmpd="sng" w="38100">
            <a:solidFill>
              <a:srgbClr val="3D5263">
                <a:alpha val="498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511" name="Google Shape;511;p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90625" y="3912200"/>
            <a:ext cx="1628217" cy="19131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6" name="Google Shape;516;p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3201" y="5531371"/>
            <a:ext cx="1518840" cy="976238"/>
          </a:xfrm>
          <a:prstGeom prst="rect">
            <a:avLst/>
          </a:prstGeom>
          <a:noFill/>
          <a:ln>
            <a:noFill/>
          </a:ln>
        </p:spPr>
      </p:pic>
      <p:sp>
        <p:nvSpPr>
          <p:cNvPr id="517" name="Google Shape;517;p61"/>
          <p:cNvSpPr/>
          <p:nvPr/>
        </p:nvSpPr>
        <p:spPr>
          <a:xfrm rot="-8646335">
            <a:off x="8830410" y="-2125263"/>
            <a:ext cx="627331" cy="2043845"/>
          </a:xfrm>
          <a:prstGeom prst="rect">
            <a:avLst/>
          </a:prstGeom>
          <a:solidFill>
            <a:srgbClr val="9C47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8" name="Google Shape;518;p61"/>
          <p:cNvSpPr txBox="1"/>
          <p:nvPr/>
        </p:nvSpPr>
        <p:spPr>
          <a:xfrm>
            <a:off x="1933017" y="1588600"/>
            <a:ext cx="5667000" cy="36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00">
                <a:solidFill>
                  <a:srgbClr val="3D5263"/>
                </a:solidFill>
              </a:rPr>
              <a:t>MAINTENANCE</a:t>
            </a:r>
            <a:endParaRPr b="1" sz="2900">
              <a:solidFill>
                <a:srgbClr val="3D5263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chemeClr val="dk2"/>
              </a:solidFill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60"/>
              <a:buFont typeface="Arial"/>
              <a:buChar char="•"/>
            </a:pPr>
            <a:r>
              <a:rPr lang="en-US" sz="1600">
                <a:solidFill>
                  <a:schemeClr val="dk2"/>
                </a:solidFill>
              </a:rPr>
              <a:t>Drinks will taste consistently delicious</a:t>
            </a:r>
            <a:endParaRPr sz="1600">
              <a:solidFill>
                <a:schemeClr val="dk2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  <a:p>
            <a:pPr indent="-27559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2"/>
                </a:solidFill>
              </a:rPr>
              <a:t>Equipment will last longer</a:t>
            </a:r>
            <a:endParaRPr sz="1600">
              <a:solidFill>
                <a:schemeClr val="dk2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  <a:p>
            <a:pPr indent="-27559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2"/>
                </a:solidFill>
              </a:rPr>
              <a:t>Conveys positive image to customers</a:t>
            </a:r>
            <a:endParaRPr sz="1600">
              <a:solidFill>
                <a:schemeClr val="dk2"/>
              </a:solidFill>
            </a:endParaRPr>
          </a:p>
        </p:txBody>
      </p:sp>
      <p:cxnSp>
        <p:nvCxnSpPr>
          <p:cNvPr id="519" name="Google Shape;519;p61"/>
          <p:cNvCxnSpPr/>
          <p:nvPr/>
        </p:nvCxnSpPr>
        <p:spPr>
          <a:xfrm>
            <a:off x="2023672" y="2173574"/>
            <a:ext cx="5381400" cy="0"/>
          </a:xfrm>
          <a:prstGeom prst="straightConnector1">
            <a:avLst/>
          </a:prstGeom>
          <a:noFill/>
          <a:ln cap="flat" cmpd="sng" w="38100">
            <a:solidFill>
              <a:srgbClr val="3D5263">
                <a:alpha val="498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transition spd="slow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3201" y="5531371"/>
            <a:ext cx="1518840" cy="976238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7"/>
          <p:cNvSpPr/>
          <p:nvPr/>
        </p:nvSpPr>
        <p:spPr>
          <a:xfrm rot="-8647125">
            <a:off x="8830303" y="-2125175"/>
            <a:ext cx="627393" cy="2043796"/>
          </a:xfrm>
          <a:prstGeom prst="rect">
            <a:avLst/>
          </a:prstGeom>
          <a:solidFill>
            <a:srgbClr val="9C47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17"/>
          <p:cNvSpPr txBox="1"/>
          <p:nvPr/>
        </p:nvSpPr>
        <p:spPr>
          <a:xfrm>
            <a:off x="1933017" y="1588600"/>
            <a:ext cx="5666995" cy="3693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00">
                <a:solidFill>
                  <a:srgbClr val="3D5263"/>
                </a:solidFill>
              </a:rPr>
              <a:t>ARABICA vs. ROBUSTA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7" name="Google Shape;127;p17"/>
          <p:cNvCxnSpPr/>
          <p:nvPr/>
        </p:nvCxnSpPr>
        <p:spPr>
          <a:xfrm>
            <a:off x="2023672" y="2173574"/>
            <a:ext cx="5381469" cy="0"/>
          </a:xfrm>
          <a:prstGeom prst="straightConnector1">
            <a:avLst/>
          </a:prstGeom>
          <a:noFill/>
          <a:ln cap="flat" cmpd="sng" w="38100">
            <a:solidFill>
              <a:srgbClr val="3D5263">
                <a:alpha val="49803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8" name="Google Shape;128;p17"/>
          <p:cNvSpPr txBox="1"/>
          <p:nvPr/>
        </p:nvSpPr>
        <p:spPr>
          <a:xfrm>
            <a:off x="1779000" y="2542225"/>
            <a:ext cx="2906100" cy="29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/>
              <a:t>Arabica</a:t>
            </a:r>
            <a:endParaRPr b="1"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/>
              <a:t>Higher acidity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/>
              <a:t>Higher sweetness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/>
              <a:t>Lighter body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/>
              <a:t>Lower crop yield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/>
              <a:t>Lower caffeine content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7"/>
          <p:cNvSpPr txBox="1"/>
          <p:nvPr/>
        </p:nvSpPr>
        <p:spPr>
          <a:xfrm>
            <a:off x="5029300" y="2542225"/>
            <a:ext cx="3037500" cy="29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/>
              <a:t>Robusta</a:t>
            </a:r>
            <a:endParaRPr b="1"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/>
              <a:t>Lower acidity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/>
              <a:t>More bitterness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/>
              <a:t>Higher crop yield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/>
              <a:t>Hardier plant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/>
              <a:t>Higher caffeine content</a:t>
            </a:r>
            <a:endParaRPr sz="1600"/>
          </a:p>
        </p:txBody>
      </p:sp>
    </p:spTree>
  </p:cSld>
  <p:clrMapOvr>
    <a:masterClrMapping/>
  </p:clrMapOvr>
  <p:transition spd="slow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4" name="Google Shape;524;p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3201" y="5531371"/>
            <a:ext cx="1518840" cy="976238"/>
          </a:xfrm>
          <a:prstGeom prst="rect">
            <a:avLst/>
          </a:prstGeom>
          <a:noFill/>
          <a:ln>
            <a:noFill/>
          </a:ln>
        </p:spPr>
      </p:pic>
      <p:sp>
        <p:nvSpPr>
          <p:cNvPr id="525" name="Google Shape;525;p62"/>
          <p:cNvSpPr/>
          <p:nvPr/>
        </p:nvSpPr>
        <p:spPr>
          <a:xfrm rot="-8646335">
            <a:off x="8830410" y="-2125263"/>
            <a:ext cx="627331" cy="2043845"/>
          </a:xfrm>
          <a:prstGeom prst="rect">
            <a:avLst/>
          </a:prstGeom>
          <a:solidFill>
            <a:srgbClr val="9C47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6" name="Google Shape;526;p62"/>
          <p:cNvSpPr txBox="1"/>
          <p:nvPr/>
        </p:nvSpPr>
        <p:spPr>
          <a:xfrm>
            <a:off x="1933017" y="1588600"/>
            <a:ext cx="5667000" cy="36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00">
                <a:solidFill>
                  <a:srgbClr val="3D5263"/>
                </a:solidFill>
              </a:rPr>
              <a:t>WATER QUALITY</a:t>
            </a:r>
            <a:endParaRPr b="1" sz="2900">
              <a:solidFill>
                <a:srgbClr val="3D5263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chemeClr val="dk2"/>
              </a:solidFill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60"/>
              <a:buFont typeface="Arial"/>
              <a:buChar char="•"/>
            </a:pPr>
            <a:r>
              <a:rPr lang="en-US" sz="1600">
                <a:solidFill>
                  <a:schemeClr val="dk2"/>
                </a:solidFill>
              </a:rPr>
              <a:t>Water hardness (mineral concentration) important to regulate</a:t>
            </a:r>
            <a:endParaRPr sz="1600">
              <a:solidFill>
                <a:schemeClr val="dk2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  <a:p>
            <a:pPr indent="-27559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2"/>
                </a:solidFill>
              </a:rPr>
              <a:t>Water with high hardness causes scale buildup</a:t>
            </a:r>
            <a:endParaRPr sz="1600">
              <a:solidFill>
                <a:schemeClr val="dk2"/>
              </a:solidFill>
            </a:endParaRPr>
          </a:p>
          <a:p>
            <a:pPr indent="0" lvl="0" marL="28575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  <a:p>
            <a:pPr indent="-27559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2"/>
                </a:solidFill>
              </a:rPr>
              <a:t>Water should be free from taints (chlorine, sulphur)</a:t>
            </a:r>
            <a:endParaRPr sz="1600">
              <a:solidFill>
                <a:schemeClr val="dk2"/>
              </a:solidFill>
            </a:endParaRPr>
          </a:p>
        </p:txBody>
      </p:sp>
      <p:cxnSp>
        <p:nvCxnSpPr>
          <p:cNvPr id="527" name="Google Shape;527;p62"/>
          <p:cNvCxnSpPr/>
          <p:nvPr/>
        </p:nvCxnSpPr>
        <p:spPr>
          <a:xfrm>
            <a:off x="2023672" y="2173574"/>
            <a:ext cx="5381400" cy="0"/>
          </a:xfrm>
          <a:prstGeom prst="straightConnector1">
            <a:avLst/>
          </a:prstGeom>
          <a:noFill/>
          <a:ln cap="flat" cmpd="sng" w="38100">
            <a:solidFill>
              <a:srgbClr val="3D5263">
                <a:alpha val="498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transition spd="slow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" name="Google Shape;532;p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3201" y="5531371"/>
            <a:ext cx="1518840" cy="976238"/>
          </a:xfrm>
          <a:prstGeom prst="rect">
            <a:avLst/>
          </a:prstGeom>
          <a:noFill/>
          <a:ln>
            <a:noFill/>
          </a:ln>
        </p:spPr>
      </p:pic>
      <p:sp>
        <p:nvSpPr>
          <p:cNvPr id="533" name="Google Shape;533;p63"/>
          <p:cNvSpPr/>
          <p:nvPr/>
        </p:nvSpPr>
        <p:spPr>
          <a:xfrm rot="-8646335">
            <a:off x="8830410" y="-2125263"/>
            <a:ext cx="627331" cy="2043845"/>
          </a:xfrm>
          <a:prstGeom prst="rect">
            <a:avLst/>
          </a:prstGeom>
          <a:solidFill>
            <a:srgbClr val="9C47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4" name="Google Shape;534;p63"/>
          <p:cNvSpPr txBox="1"/>
          <p:nvPr/>
        </p:nvSpPr>
        <p:spPr>
          <a:xfrm>
            <a:off x="1933017" y="1588600"/>
            <a:ext cx="5667000" cy="36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00">
                <a:solidFill>
                  <a:srgbClr val="3D5263"/>
                </a:solidFill>
              </a:rPr>
              <a:t>WORKSPACE</a:t>
            </a:r>
            <a:endParaRPr b="1" sz="2900">
              <a:solidFill>
                <a:srgbClr val="3D5263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chemeClr val="dk2"/>
              </a:solidFill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60"/>
              <a:buFont typeface="Arial"/>
              <a:buChar char="•"/>
            </a:pPr>
            <a:r>
              <a:rPr lang="en-US" sz="1600">
                <a:solidFill>
                  <a:schemeClr val="dk2"/>
                </a:solidFill>
              </a:rPr>
              <a:t>Clean &amp; organized at all times</a:t>
            </a:r>
            <a:endParaRPr>
              <a:solidFill>
                <a:schemeClr val="dk2"/>
              </a:solidFill>
            </a:endParaRPr>
          </a:p>
          <a:p>
            <a:pPr indent="-17399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9C4777"/>
              </a:buClr>
              <a:buSzPts val="1760"/>
              <a:buFont typeface="Arial"/>
              <a:buNone/>
            </a:pPr>
            <a:r>
              <a:t/>
            </a:r>
            <a:endParaRPr sz="16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60"/>
              <a:buFont typeface="Arial"/>
              <a:buChar char="•"/>
            </a:pPr>
            <a:r>
              <a:rPr lang="en-US" sz="1600">
                <a:solidFill>
                  <a:schemeClr val="dk2"/>
                </a:solidFill>
              </a:rPr>
              <a:t>Minimize waste</a:t>
            </a:r>
            <a:endParaRPr>
              <a:solidFill>
                <a:schemeClr val="dk2"/>
              </a:solidFill>
            </a:endParaRPr>
          </a:p>
          <a:p>
            <a:pPr indent="-17399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9C4777"/>
              </a:buClr>
              <a:buSzPts val="1760"/>
              <a:buFont typeface="Arial"/>
              <a:buNone/>
            </a:pPr>
            <a:r>
              <a:t/>
            </a:r>
            <a:endParaRPr sz="16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60"/>
              <a:buFont typeface="Arial"/>
              <a:buChar char="•"/>
            </a:pPr>
            <a:r>
              <a:rPr lang="en-US" sz="1600">
                <a:solidFill>
                  <a:schemeClr val="dk2"/>
                </a:solidFill>
              </a:rPr>
              <a:t>Keep tools in appropriate location</a:t>
            </a:r>
            <a:endParaRPr sz="1600">
              <a:solidFill>
                <a:schemeClr val="dk2"/>
              </a:solidFill>
            </a:endParaRPr>
          </a:p>
          <a:p>
            <a:pPr indent="0" lvl="0" marL="28575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  <a:p>
            <a:pPr indent="-27559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2"/>
                </a:solidFill>
              </a:rPr>
              <a:t>“Clean as you go”</a:t>
            </a:r>
            <a:endParaRPr sz="1600">
              <a:solidFill>
                <a:schemeClr val="dk2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35" name="Google Shape;535;p63"/>
          <p:cNvCxnSpPr/>
          <p:nvPr/>
        </p:nvCxnSpPr>
        <p:spPr>
          <a:xfrm>
            <a:off x="2023672" y="2173574"/>
            <a:ext cx="5381400" cy="0"/>
          </a:xfrm>
          <a:prstGeom prst="straightConnector1">
            <a:avLst/>
          </a:prstGeom>
          <a:noFill/>
          <a:ln cap="flat" cmpd="sng" w="38100">
            <a:solidFill>
              <a:srgbClr val="3D5263">
                <a:alpha val="498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transition spd="slow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0" name="Google Shape;540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3201" y="5531371"/>
            <a:ext cx="1518840" cy="976238"/>
          </a:xfrm>
          <a:prstGeom prst="rect">
            <a:avLst/>
          </a:prstGeom>
          <a:noFill/>
          <a:ln>
            <a:noFill/>
          </a:ln>
        </p:spPr>
      </p:pic>
      <p:sp>
        <p:nvSpPr>
          <p:cNvPr id="541" name="Google Shape;541;p64"/>
          <p:cNvSpPr/>
          <p:nvPr/>
        </p:nvSpPr>
        <p:spPr>
          <a:xfrm rot="-8646335">
            <a:off x="8830410" y="-2125263"/>
            <a:ext cx="627331" cy="2043845"/>
          </a:xfrm>
          <a:prstGeom prst="rect">
            <a:avLst/>
          </a:prstGeom>
          <a:solidFill>
            <a:srgbClr val="9C47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2" name="Google Shape;542;p64"/>
          <p:cNvSpPr txBox="1"/>
          <p:nvPr/>
        </p:nvSpPr>
        <p:spPr>
          <a:xfrm>
            <a:off x="1933017" y="1588600"/>
            <a:ext cx="5667000" cy="36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2900">
                <a:solidFill>
                  <a:srgbClr val="3D5263"/>
                </a:solidFill>
              </a:rPr>
              <a:t>RECAP/QUESTIONS?</a:t>
            </a:r>
            <a:endParaRPr b="1" sz="2900">
              <a:solidFill>
                <a:srgbClr val="3D5263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chemeClr val="dk2"/>
              </a:solidFill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60"/>
              <a:buFont typeface="Arial"/>
              <a:buChar char="•"/>
            </a:pPr>
            <a:r>
              <a:rPr lang="en-US" sz="1600">
                <a:solidFill>
                  <a:schemeClr val="dk2"/>
                </a:solidFill>
              </a:rPr>
              <a:t>Role of baristas in the industry</a:t>
            </a:r>
            <a:endParaRPr>
              <a:solidFill>
                <a:schemeClr val="dk2"/>
              </a:solidFill>
            </a:endParaRPr>
          </a:p>
          <a:p>
            <a:pPr indent="-17399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9C4777"/>
              </a:buClr>
              <a:buSzPts val="1760"/>
              <a:buFont typeface="Arial"/>
              <a:buNone/>
            </a:pPr>
            <a:r>
              <a:t/>
            </a:r>
            <a:endParaRPr sz="16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60"/>
              <a:buFont typeface="Arial"/>
              <a:buChar char="•"/>
            </a:pPr>
            <a:r>
              <a:rPr lang="en-US" sz="1600">
                <a:solidFill>
                  <a:schemeClr val="dk2"/>
                </a:solidFill>
              </a:rPr>
              <a:t>Customer service</a:t>
            </a:r>
            <a:endParaRPr>
              <a:solidFill>
                <a:schemeClr val="dk2"/>
              </a:solidFill>
            </a:endParaRPr>
          </a:p>
          <a:p>
            <a:pPr indent="-17399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9C4777"/>
              </a:buClr>
              <a:buSzPts val="1760"/>
              <a:buFont typeface="Arial"/>
              <a:buNone/>
            </a:pPr>
            <a:r>
              <a:t/>
            </a:r>
            <a:endParaRPr sz="16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60"/>
              <a:buFont typeface="Arial"/>
              <a:buChar char="•"/>
            </a:pPr>
            <a:r>
              <a:rPr lang="en-US" sz="1600">
                <a:solidFill>
                  <a:schemeClr val="dk2"/>
                </a:solidFill>
              </a:rPr>
              <a:t>Maintenance &amp; cleaning</a:t>
            </a:r>
            <a:endParaRPr sz="1600">
              <a:solidFill>
                <a:schemeClr val="dk2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43" name="Google Shape;543;p64"/>
          <p:cNvCxnSpPr/>
          <p:nvPr/>
        </p:nvCxnSpPr>
        <p:spPr>
          <a:xfrm>
            <a:off x="2023672" y="2173574"/>
            <a:ext cx="5381400" cy="0"/>
          </a:xfrm>
          <a:prstGeom prst="straightConnector1">
            <a:avLst/>
          </a:prstGeom>
          <a:noFill/>
          <a:ln cap="flat" cmpd="sng" w="38100">
            <a:solidFill>
              <a:srgbClr val="3D5263">
                <a:alpha val="498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transition spd="slow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8" name="Google Shape;548;p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3201" y="5531371"/>
            <a:ext cx="1518840" cy="976238"/>
          </a:xfrm>
          <a:prstGeom prst="rect">
            <a:avLst/>
          </a:prstGeom>
          <a:noFill/>
          <a:ln>
            <a:noFill/>
          </a:ln>
        </p:spPr>
      </p:pic>
      <p:sp>
        <p:nvSpPr>
          <p:cNvPr id="549" name="Google Shape;549;p65"/>
          <p:cNvSpPr/>
          <p:nvPr/>
        </p:nvSpPr>
        <p:spPr>
          <a:xfrm rot="-8646335">
            <a:off x="8830410" y="-2125263"/>
            <a:ext cx="627331" cy="2043845"/>
          </a:xfrm>
          <a:prstGeom prst="rect">
            <a:avLst/>
          </a:prstGeom>
          <a:solidFill>
            <a:srgbClr val="9C47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0" name="Google Shape;550;p65"/>
          <p:cNvSpPr txBox="1"/>
          <p:nvPr/>
        </p:nvSpPr>
        <p:spPr>
          <a:xfrm>
            <a:off x="1933017" y="1588600"/>
            <a:ext cx="5667000" cy="36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00">
                <a:solidFill>
                  <a:srgbClr val="3D5263"/>
                </a:solidFill>
              </a:rPr>
              <a:t>SUMMARY</a:t>
            </a:r>
            <a:endParaRPr b="1" sz="2900">
              <a:solidFill>
                <a:srgbClr val="3D5263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chemeClr val="dk2"/>
              </a:solidFill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60"/>
              <a:buFont typeface="Arial"/>
              <a:buChar char="•"/>
            </a:pPr>
            <a:r>
              <a:rPr lang="en-US" sz="1600">
                <a:solidFill>
                  <a:schemeClr val="dk2"/>
                </a:solidFill>
              </a:rPr>
              <a:t>Equipment and parts</a:t>
            </a:r>
            <a:endParaRPr sz="1600">
              <a:solidFill>
                <a:schemeClr val="dk2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  <a:p>
            <a:pPr indent="-27559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2"/>
                </a:solidFill>
              </a:rPr>
              <a:t>Basic elements and steps of preparing espresso</a:t>
            </a:r>
            <a:endParaRPr sz="1600">
              <a:solidFill>
                <a:schemeClr val="dk2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  <a:p>
            <a:pPr indent="-27559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2"/>
                </a:solidFill>
              </a:rPr>
              <a:t>Milk steaming and pouring technique</a:t>
            </a:r>
            <a:endParaRPr sz="1600">
              <a:solidFill>
                <a:schemeClr val="dk2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  <a:p>
            <a:pPr indent="-27559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2"/>
                </a:solidFill>
              </a:rPr>
              <a:t>Best practices for your workplace</a:t>
            </a:r>
            <a:endParaRPr sz="1600">
              <a:solidFill>
                <a:schemeClr val="dk2"/>
              </a:solidFill>
            </a:endParaRPr>
          </a:p>
        </p:txBody>
      </p:sp>
      <p:cxnSp>
        <p:nvCxnSpPr>
          <p:cNvPr id="551" name="Google Shape;551;p65"/>
          <p:cNvCxnSpPr/>
          <p:nvPr/>
        </p:nvCxnSpPr>
        <p:spPr>
          <a:xfrm>
            <a:off x="2023672" y="2173574"/>
            <a:ext cx="5381400" cy="0"/>
          </a:xfrm>
          <a:prstGeom prst="straightConnector1">
            <a:avLst/>
          </a:prstGeom>
          <a:noFill/>
          <a:ln cap="flat" cmpd="sng" w="38100">
            <a:solidFill>
              <a:srgbClr val="3D5263">
                <a:alpha val="498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transition spd="slow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6" name="Google Shape;556;p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3201" y="5531371"/>
            <a:ext cx="1518840" cy="976238"/>
          </a:xfrm>
          <a:prstGeom prst="rect">
            <a:avLst/>
          </a:prstGeom>
          <a:noFill/>
          <a:ln>
            <a:noFill/>
          </a:ln>
        </p:spPr>
      </p:pic>
      <p:sp>
        <p:nvSpPr>
          <p:cNvPr id="557" name="Google Shape;557;p66"/>
          <p:cNvSpPr/>
          <p:nvPr/>
        </p:nvSpPr>
        <p:spPr>
          <a:xfrm rot="-8646335">
            <a:off x="8830410" y="-2125263"/>
            <a:ext cx="627331" cy="2043845"/>
          </a:xfrm>
          <a:prstGeom prst="rect">
            <a:avLst/>
          </a:prstGeom>
          <a:solidFill>
            <a:srgbClr val="9C47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8" name="Google Shape;558;p66"/>
          <p:cNvSpPr txBox="1"/>
          <p:nvPr/>
        </p:nvSpPr>
        <p:spPr>
          <a:xfrm>
            <a:off x="1933017" y="1588600"/>
            <a:ext cx="5667000" cy="36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00">
                <a:solidFill>
                  <a:srgbClr val="3D5263"/>
                </a:solidFill>
              </a:rPr>
              <a:t>REVIEW</a:t>
            </a:r>
            <a:endParaRPr b="1" sz="2900">
              <a:solidFill>
                <a:srgbClr val="3D5263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chemeClr val="dk2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</a:rPr>
              <a:t>Describe the general flavor profile differences in arabica versus robusta</a:t>
            </a:r>
            <a:endParaRPr sz="2400">
              <a:solidFill>
                <a:schemeClr val="dk2"/>
              </a:solidFill>
            </a:endParaRPr>
          </a:p>
        </p:txBody>
      </p:sp>
      <p:cxnSp>
        <p:nvCxnSpPr>
          <p:cNvPr id="559" name="Google Shape;559;p66"/>
          <p:cNvCxnSpPr/>
          <p:nvPr/>
        </p:nvCxnSpPr>
        <p:spPr>
          <a:xfrm>
            <a:off x="2023672" y="2173574"/>
            <a:ext cx="5381400" cy="0"/>
          </a:xfrm>
          <a:prstGeom prst="straightConnector1">
            <a:avLst/>
          </a:prstGeom>
          <a:noFill/>
          <a:ln cap="flat" cmpd="sng" w="38100">
            <a:solidFill>
              <a:srgbClr val="3D5263">
                <a:alpha val="498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transition spd="slow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4" name="Google Shape;564;p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3201" y="5531371"/>
            <a:ext cx="1518840" cy="976238"/>
          </a:xfrm>
          <a:prstGeom prst="rect">
            <a:avLst/>
          </a:prstGeom>
          <a:noFill/>
          <a:ln>
            <a:noFill/>
          </a:ln>
        </p:spPr>
      </p:pic>
      <p:sp>
        <p:nvSpPr>
          <p:cNvPr id="565" name="Google Shape;565;p67"/>
          <p:cNvSpPr/>
          <p:nvPr/>
        </p:nvSpPr>
        <p:spPr>
          <a:xfrm rot="-8646335">
            <a:off x="8830410" y="-2125263"/>
            <a:ext cx="627331" cy="2043845"/>
          </a:xfrm>
          <a:prstGeom prst="rect">
            <a:avLst/>
          </a:prstGeom>
          <a:solidFill>
            <a:srgbClr val="9C47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6" name="Google Shape;566;p67"/>
          <p:cNvSpPr txBox="1"/>
          <p:nvPr/>
        </p:nvSpPr>
        <p:spPr>
          <a:xfrm>
            <a:off x="1933017" y="1588600"/>
            <a:ext cx="5667000" cy="36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00">
                <a:solidFill>
                  <a:srgbClr val="3D5263"/>
                </a:solidFill>
              </a:rPr>
              <a:t>REVIEW</a:t>
            </a:r>
            <a:endParaRPr b="1" sz="2900">
              <a:solidFill>
                <a:srgbClr val="3D5263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chemeClr val="dk2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</a:rPr>
              <a:t>Espresso machine pump pressure should be set around…</a:t>
            </a:r>
            <a:endParaRPr sz="2400">
              <a:solidFill>
                <a:schemeClr val="dk2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</a:rPr>
              <a:t>Boiler pressure is set approximately...</a:t>
            </a:r>
            <a:endParaRPr sz="2400">
              <a:solidFill>
                <a:schemeClr val="dk2"/>
              </a:solidFill>
            </a:endParaRPr>
          </a:p>
        </p:txBody>
      </p:sp>
      <p:cxnSp>
        <p:nvCxnSpPr>
          <p:cNvPr id="567" name="Google Shape;567;p67"/>
          <p:cNvCxnSpPr/>
          <p:nvPr/>
        </p:nvCxnSpPr>
        <p:spPr>
          <a:xfrm>
            <a:off x="2023672" y="2173574"/>
            <a:ext cx="5381400" cy="0"/>
          </a:xfrm>
          <a:prstGeom prst="straightConnector1">
            <a:avLst/>
          </a:prstGeom>
          <a:noFill/>
          <a:ln cap="flat" cmpd="sng" w="38100">
            <a:solidFill>
              <a:srgbClr val="3D5263">
                <a:alpha val="498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transition spd="slow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2" name="Google Shape;572;p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3201" y="5531371"/>
            <a:ext cx="1518840" cy="976238"/>
          </a:xfrm>
          <a:prstGeom prst="rect">
            <a:avLst/>
          </a:prstGeom>
          <a:noFill/>
          <a:ln>
            <a:noFill/>
          </a:ln>
        </p:spPr>
      </p:pic>
      <p:sp>
        <p:nvSpPr>
          <p:cNvPr id="573" name="Google Shape;573;p68"/>
          <p:cNvSpPr/>
          <p:nvPr/>
        </p:nvSpPr>
        <p:spPr>
          <a:xfrm rot="-8646335">
            <a:off x="8830410" y="-2125263"/>
            <a:ext cx="627331" cy="2043845"/>
          </a:xfrm>
          <a:prstGeom prst="rect">
            <a:avLst/>
          </a:prstGeom>
          <a:solidFill>
            <a:srgbClr val="9C47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4" name="Google Shape;574;p68"/>
          <p:cNvSpPr txBox="1"/>
          <p:nvPr/>
        </p:nvSpPr>
        <p:spPr>
          <a:xfrm>
            <a:off x="1933017" y="1588600"/>
            <a:ext cx="5667000" cy="36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00">
                <a:solidFill>
                  <a:srgbClr val="3D5263"/>
                </a:solidFill>
              </a:rPr>
              <a:t>REVIEW</a:t>
            </a:r>
            <a:endParaRPr b="1" sz="2900">
              <a:solidFill>
                <a:srgbClr val="3D5263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chemeClr val="dk2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</a:rPr>
              <a:t>Explain how changing your dose impacts flow.</a:t>
            </a:r>
            <a:endParaRPr sz="2400">
              <a:solidFill>
                <a:schemeClr val="dk2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</a:rPr>
              <a:t>Less coffee, then…</a:t>
            </a:r>
            <a:endParaRPr sz="2400">
              <a:solidFill>
                <a:schemeClr val="dk2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</a:endParaRPr>
          </a:p>
        </p:txBody>
      </p:sp>
      <p:cxnSp>
        <p:nvCxnSpPr>
          <p:cNvPr id="575" name="Google Shape;575;p68"/>
          <p:cNvCxnSpPr/>
          <p:nvPr/>
        </p:nvCxnSpPr>
        <p:spPr>
          <a:xfrm>
            <a:off x="2023672" y="2173574"/>
            <a:ext cx="5381400" cy="0"/>
          </a:xfrm>
          <a:prstGeom prst="straightConnector1">
            <a:avLst/>
          </a:prstGeom>
          <a:noFill/>
          <a:ln cap="flat" cmpd="sng" w="38100">
            <a:solidFill>
              <a:srgbClr val="3D5263">
                <a:alpha val="498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transition spd="slow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0" name="Google Shape;580;p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3201" y="5531371"/>
            <a:ext cx="1518840" cy="976238"/>
          </a:xfrm>
          <a:prstGeom prst="rect">
            <a:avLst/>
          </a:prstGeom>
          <a:noFill/>
          <a:ln>
            <a:noFill/>
          </a:ln>
        </p:spPr>
      </p:pic>
      <p:sp>
        <p:nvSpPr>
          <p:cNvPr id="581" name="Google Shape;581;p69"/>
          <p:cNvSpPr/>
          <p:nvPr/>
        </p:nvSpPr>
        <p:spPr>
          <a:xfrm rot="-8646335">
            <a:off x="8830410" y="-2125263"/>
            <a:ext cx="627331" cy="2043845"/>
          </a:xfrm>
          <a:prstGeom prst="rect">
            <a:avLst/>
          </a:prstGeom>
          <a:solidFill>
            <a:srgbClr val="9C47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2" name="Google Shape;582;p69"/>
          <p:cNvSpPr txBox="1"/>
          <p:nvPr/>
        </p:nvSpPr>
        <p:spPr>
          <a:xfrm>
            <a:off x="1933017" y="1588600"/>
            <a:ext cx="5667000" cy="36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00">
                <a:solidFill>
                  <a:srgbClr val="3D5263"/>
                </a:solidFill>
              </a:rPr>
              <a:t>REVIEW</a:t>
            </a:r>
            <a:endParaRPr b="1" sz="2900">
              <a:solidFill>
                <a:srgbClr val="3D5263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chemeClr val="dk2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</a:rPr>
              <a:t>Describe channeling, the cause and result</a:t>
            </a:r>
            <a:endParaRPr sz="2400">
              <a:solidFill>
                <a:schemeClr val="dk2"/>
              </a:solidFill>
            </a:endParaRPr>
          </a:p>
        </p:txBody>
      </p:sp>
      <p:cxnSp>
        <p:nvCxnSpPr>
          <p:cNvPr id="583" name="Google Shape;583;p69"/>
          <p:cNvCxnSpPr/>
          <p:nvPr/>
        </p:nvCxnSpPr>
        <p:spPr>
          <a:xfrm>
            <a:off x="2023672" y="2173574"/>
            <a:ext cx="5381400" cy="0"/>
          </a:xfrm>
          <a:prstGeom prst="straightConnector1">
            <a:avLst/>
          </a:prstGeom>
          <a:noFill/>
          <a:ln cap="flat" cmpd="sng" w="38100">
            <a:solidFill>
              <a:srgbClr val="3D5263">
                <a:alpha val="498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transition spd="slow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8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8" name="Google Shape;588;p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3201" y="5531371"/>
            <a:ext cx="1518840" cy="976238"/>
          </a:xfrm>
          <a:prstGeom prst="rect">
            <a:avLst/>
          </a:prstGeom>
          <a:noFill/>
          <a:ln>
            <a:noFill/>
          </a:ln>
        </p:spPr>
      </p:pic>
      <p:sp>
        <p:nvSpPr>
          <p:cNvPr id="589" name="Google Shape;589;p70"/>
          <p:cNvSpPr/>
          <p:nvPr/>
        </p:nvSpPr>
        <p:spPr>
          <a:xfrm rot="-8646335">
            <a:off x="8830410" y="-2125263"/>
            <a:ext cx="627331" cy="2043845"/>
          </a:xfrm>
          <a:prstGeom prst="rect">
            <a:avLst/>
          </a:prstGeom>
          <a:solidFill>
            <a:srgbClr val="9C47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0" name="Google Shape;590;p70"/>
          <p:cNvSpPr txBox="1"/>
          <p:nvPr/>
        </p:nvSpPr>
        <p:spPr>
          <a:xfrm>
            <a:off x="1933017" y="1588600"/>
            <a:ext cx="5667000" cy="36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00">
                <a:solidFill>
                  <a:srgbClr val="3D5263"/>
                </a:solidFill>
              </a:rPr>
              <a:t>REVIEW</a:t>
            </a:r>
            <a:endParaRPr b="1" sz="2900">
              <a:solidFill>
                <a:srgbClr val="3D5263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chemeClr val="dk2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</a:rPr>
              <a:t>Say you adjust your grind setting to be finer, you can expect your time to…</a:t>
            </a:r>
            <a:endParaRPr sz="2400">
              <a:solidFill>
                <a:schemeClr val="dk2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</a:rPr>
              <a:t>increase or decrease?</a:t>
            </a:r>
            <a:endParaRPr sz="2400">
              <a:solidFill>
                <a:schemeClr val="dk2"/>
              </a:solidFill>
            </a:endParaRPr>
          </a:p>
        </p:txBody>
      </p:sp>
      <p:cxnSp>
        <p:nvCxnSpPr>
          <p:cNvPr id="591" name="Google Shape;591;p70"/>
          <p:cNvCxnSpPr/>
          <p:nvPr/>
        </p:nvCxnSpPr>
        <p:spPr>
          <a:xfrm>
            <a:off x="2023672" y="2173574"/>
            <a:ext cx="5381400" cy="0"/>
          </a:xfrm>
          <a:prstGeom prst="straightConnector1">
            <a:avLst/>
          </a:prstGeom>
          <a:noFill/>
          <a:ln cap="flat" cmpd="sng" w="38100">
            <a:solidFill>
              <a:srgbClr val="3D5263">
                <a:alpha val="498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transition spd="slow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9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9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9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9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6" name="Google Shape;596;p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3201" y="5531371"/>
            <a:ext cx="1518840" cy="976238"/>
          </a:xfrm>
          <a:prstGeom prst="rect">
            <a:avLst/>
          </a:prstGeom>
          <a:noFill/>
          <a:ln>
            <a:noFill/>
          </a:ln>
        </p:spPr>
      </p:pic>
      <p:sp>
        <p:nvSpPr>
          <p:cNvPr id="597" name="Google Shape;597;p71"/>
          <p:cNvSpPr/>
          <p:nvPr/>
        </p:nvSpPr>
        <p:spPr>
          <a:xfrm rot="-8646335">
            <a:off x="8830410" y="-2125263"/>
            <a:ext cx="627331" cy="2043845"/>
          </a:xfrm>
          <a:prstGeom prst="rect">
            <a:avLst/>
          </a:prstGeom>
          <a:solidFill>
            <a:srgbClr val="9C47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8" name="Google Shape;598;p71"/>
          <p:cNvSpPr txBox="1"/>
          <p:nvPr/>
        </p:nvSpPr>
        <p:spPr>
          <a:xfrm>
            <a:off x="1933017" y="1588600"/>
            <a:ext cx="5667000" cy="36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00">
                <a:solidFill>
                  <a:srgbClr val="3D5263"/>
                </a:solidFill>
              </a:rPr>
              <a:t>REVIEW</a:t>
            </a:r>
            <a:endParaRPr b="1" sz="2900">
              <a:solidFill>
                <a:srgbClr val="3D5263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chemeClr val="dk2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</a:rPr>
              <a:t>In order to keep coffee fresh, you should avoid…</a:t>
            </a:r>
            <a:endParaRPr sz="2400">
              <a:solidFill>
                <a:schemeClr val="dk2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</a:rPr>
              <a:t>What are the ideal storage conditions?</a:t>
            </a:r>
            <a:endParaRPr sz="2400">
              <a:solidFill>
                <a:schemeClr val="dk2"/>
              </a:solidFill>
            </a:endParaRPr>
          </a:p>
        </p:txBody>
      </p:sp>
      <p:cxnSp>
        <p:nvCxnSpPr>
          <p:cNvPr id="599" name="Google Shape;599;p71"/>
          <p:cNvCxnSpPr/>
          <p:nvPr/>
        </p:nvCxnSpPr>
        <p:spPr>
          <a:xfrm>
            <a:off x="2023672" y="2173574"/>
            <a:ext cx="5381400" cy="0"/>
          </a:xfrm>
          <a:prstGeom prst="straightConnector1">
            <a:avLst/>
          </a:prstGeom>
          <a:noFill/>
          <a:ln cap="flat" cmpd="sng" w="38100">
            <a:solidFill>
              <a:srgbClr val="3D5263">
                <a:alpha val="498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transition spd="slow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9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9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9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3201" y="5531371"/>
            <a:ext cx="1518840" cy="976238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8"/>
          <p:cNvSpPr/>
          <p:nvPr/>
        </p:nvSpPr>
        <p:spPr>
          <a:xfrm rot="-8646335">
            <a:off x="8830410" y="-2125263"/>
            <a:ext cx="627331" cy="2043845"/>
          </a:xfrm>
          <a:prstGeom prst="rect">
            <a:avLst/>
          </a:prstGeom>
          <a:solidFill>
            <a:srgbClr val="9C47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8"/>
          <p:cNvSpPr txBox="1"/>
          <p:nvPr/>
        </p:nvSpPr>
        <p:spPr>
          <a:xfrm>
            <a:off x="1933017" y="1588600"/>
            <a:ext cx="5667000" cy="36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00">
                <a:solidFill>
                  <a:srgbClr val="3D5263"/>
                </a:solidFill>
              </a:rPr>
              <a:t>ARABICA vs. ROBUSTA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7" name="Google Shape;137;p18"/>
          <p:cNvCxnSpPr/>
          <p:nvPr/>
        </p:nvCxnSpPr>
        <p:spPr>
          <a:xfrm>
            <a:off x="2023672" y="2173574"/>
            <a:ext cx="5381400" cy="0"/>
          </a:xfrm>
          <a:prstGeom prst="straightConnector1">
            <a:avLst/>
          </a:prstGeom>
          <a:noFill/>
          <a:ln cap="flat" cmpd="sng" w="38100">
            <a:solidFill>
              <a:srgbClr val="3D5263">
                <a:alpha val="498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38" name="Google Shape;13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56180" y="3052263"/>
            <a:ext cx="2529594" cy="2023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10325" y="3089125"/>
            <a:ext cx="3680576" cy="194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" name="Google Shape;604;p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3201" y="5531371"/>
            <a:ext cx="1518840" cy="976238"/>
          </a:xfrm>
          <a:prstGeom prst="rect">
            <a:avLst/>
          </a:prstGeom>
          <a:noFill/>
          <a:ln>
            <a:noFill/>
          </a:ln>
        </p:spPr>
      </p:pic>
      <p:sp>
        <p:nvSpPr>
          <p:cNvPr id="605" name="Google Shape;605;p72"/>
          <p:cNvSpPr/>
          <p:nvPr/>
        </p:nvSpPr>
        <p:spPr>
          <a:xfrm rot="-8646335">
            <a:off x="8830410" y="-2125263"/>
            <a:ext cx="627331" cy="2043845"/>
          </a:xfrm>
          <a:prstGeom prst="rect">
            <a:avLst/>
          </a:prstGeom>
          <a:solidFill>
            <a:srgbClr val="9C47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6" name="Google Shape;606;p72"/>
          <p:cNvSpPr txBox="1"/>
          <p:nvPr/>
        </p:nvSpPr>
        <p:spPr>
          <a:xfrm>
            <a:off x="1933017" y="1588600"/>
            <a:ext cx="5667000" cy="36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00">
                <a:solidFill>
                  <a:srgbClr val="3D5263"/>
                </a:solidFill>
              </a:rPr>
              <a:t>REVIEW</a:t>
            </a:r>
            <a:endParaRPr b="1" sz="2900">
              <a:solidFill>
                <a:srgbClr val="3D5263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chemeClr val="dk2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</a:rPr>
              <a:t>What is the maximum temperature for steamed milk?</a:t>
            </a:r>
            <a:endParaRPr sz="2400">
              <a:solidFill>
                <a:schemeClr val="dk2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</a:rPr>
              <a:t>Why don’t you go past this temperature?</a:t>
            </a:r>
            <a:endParaRPr sz="2400">
              <a:solidFill>
                <a:schemeClr val="dk2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</a:endParaRPr>
          </a:p>
        </p:txBody>
      </p:sp>
      <p:cxnSp>
        <p:nvCxnSpPr>
          <p:cNvPr id="607" name="Google Shape;607;p72"/>
          <p:cNvCxnSpPr/>
          <p:nvPr/>
        </p:nvCxnSpPr>
        <p:spPr>
          <a:xfrm>
            <a:off x="2023672" y="2173574"/>
            <a:ext cx="5381400" cy="0"/>
          </a:xfrm>
          <a:prstGeom prst="straightConnector1">
            <a:avLst/>
          </a:prstGeom>
          <a:noFill/>
          <a:ln cap="flat" cmpd="sng" w="38100">
            <a:solidFill>
              <a:srgbClr val="3D5263">
                <a:alpha val="498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transition spd="slow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2" name="Google Shape;612;p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3201" y="5531371"/>
            <a:ext cx="1518840" cy="976238"/>
          </a:xfrm>
          <a:prstGeom prst="rect">
            <a:avLst/>
          </a:prstGeom>
          <a:noFill/>
          <a:ln>
            <a:noFill/>
          </a:ln>
        </p:spPr>
      </p:pic>
      <p:sp>
        <p:nvSpPr>
          <p:cNvPr id="613" name="Google Shape;613;p73"/>
          <p:cNvSpPr/>
          <p:nvPr/>
        </p:nvSpPr>
        <p:spPr>
          <a:xfrm rot="-8646335">
            <a:off x="8830410" y="-2125263"/>
            <a:ext cx="627331" cy="2043845"/>
          </a:xfrm>
          <a:prstGeom prst="rect">
            <a:avLst/>
          </a:prstGeom>
          <a:solidFill>
            <a:srgbClr val="9C47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4" name="Google Shape;614;p73"/>
          <p:cNvSpPr txBox="1"/>
          <p:nvPr/>
        </p:nvSpPr>
        <p:spPr>
          <a:xfrm>
            <a:off x="1933017" y="1588600"/>
            <a:ext cx="5667000" cy="36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00">
                <a:solidFill>
                  <a:srgbClr val="3D5263"/>
                </a:solidFill>
              </a:rPr>
              <a:t>REVIEW</a:t>
            </a:r>
            <a:endParaRPr b="1" sz="2900">
              <a:solidFill>
                <a:srgbClr val="3D5263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chemeClr val="dk2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</a:rPr>
              <a:t>Describe the appearance of “microfoam” milk texture</a:t>
            </a:r>
            <a:endParaRPr sz="2400">
              <a:solidFill>
                <a:schemeClr val="dk2"/>
              </a:solidFill>
            </a:endParaRPr>
          </a:p>
        </p:txBody>
      </p:sp>
      <p:cxnSp>
        <p:nvCxnSpPr>
          <p:cNvPr id="615" name="Google Shape;615;p73"/>
          <p:cNvCxnSpPr/>
          <p:nvPr/>
        </p:nvCxnSpPr>
        <p:spPr>
          <a:xfrm>
            <a:off x="2023672" y="2173574"/>
            <a:ext cx="5381400" cy="0"/>
          </a:xfrm>
          <a:prstGeom prst="straightConnector1">
            <a:avLst/>
          </a:prstGeom>
          <a:noFill/>
          <a:ln cap="flat" cmpd="sng" w="38100">
            <a:solidFill>
              <a:srgbClr val="3D5263">
                <a:alpha val="498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transition spd="slow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0" name="Google Shape;620;p7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3201" y="5531371"/>
            <a:ext cx="1518840" cy="976238"/>
          </a:xfrm>
          <a:prstGeom prst="rect">
            <a:avLst/>
          </a:prstGeom>
          <a:noFill/>
          <a:ln>
            <a:noFill/>
          </a:ln>
        </p:spPr>
      </p:pic>
      <p:sp>
        <p:nvSpPr>
          <p:cNvPr id="621" name="Google Shape;621;p74"/>
          <p:cNvSpPr/>
          <p:nvPr/>
        </p:nvSpPr>
        <p:spPr>
          <a:xfrm rot="-8646335">
            <a:off x="8830410" y="-2125263"/>
            <a:ext cx="627331" cy="2043845"/>
          </a:xfrm>
          <a:prstGeom prst="rect">
            <a:avLst/>
          </a:prstGeom>
          <a:solidFill>
            <a:srgbClr val="9C47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2" name="Google Shape;622;p74"/>
          <p:cNvSpPr txBox="1"/>
          <p:nvPr/>
        </p:nvSpPr>
        <p:spPr>
          <a:xfrm>
            <a:off x="1933017" y="1588600"/>
            <a:ext cx="5667000" cy="36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00">
                <a:solidFill>
                  <a:srgbClr val="3D5263"/>
                </a:solidFill>
              </a:rPr>
              <a:t>REVIEW</a:t>
            </a:r>
            <a:endParaRPr b="1" sz="2900">
              <a:solidFill>
                <a:srgbClr val="3D5263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chemeClr val="dk2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</a:rPr>
              <a:t>Describe how to clean the steam wand</a:t>
            </a:r>
            <a:endParaRPr sz="2400">
              <a:solidFill>
                <a:schemeClr val="dk2"/>
              </a:solidFill>
            </a:endParaRPr>
          </a:p>
        </p:txBody>
      </p:sp>
      <p:cxnSp>
        <p:nvCxnSpPr>
          <p:cNvPr id="623" name="Google Shape;623;p74"/>
          <p:cNvCxnSpPr/>
          <p:nvPr/>
        </p:nvCxnSpPr>
        <p:spPr>
          <a:xfrm>
            <a:off x="2023672" y="2173574"/>
            <a:ext cx="5381400" cy="0"/>
          </a:xfrm>
          <a:prstGeom prst="straightConnector1">
            <a:avLst/>
          </a:prstGeom>
          <a:noFill/>
          <a:ln cap="flat" cmpd="sng" w="38100">
            <a:solidFill>
              <a:srgbClr val="3D5263">
                <a:alpha val="498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transition spd="slow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2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2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8" name="Google Shape;628;p7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3201" y="5531371"/>
            <a:ext cx="1518840" cy="976238"/>
          </a:xfrm>
          <a:prstGeom prst="rect">
            <a:avLst/>
          </a:prstGeom>
          <a:noFill/>
          <a:ln>
            <a:noFill/>
          </a:ln>
        </p:spPr>
      </p:pic>
      <p:sp>
        <p:nvSpPr>
          <p:cNvPr id="629" name="Google Shape;629;p75"/>
          <p:cNvSpPr/>
          <p:nvPr/>
        </p:nvSpPr>
        <p:spPr>
          <a:xfrm rot="-8646335">
            <a:off x="8830410" y="-2125263"/>
            <a:ext cx="627331" cy="2043845"/>
          </a:xfrm>
          <a:prstGeom prst="rect">
            <a:avLst/>
          </a:prstGeom>
          <a:solidFill>
            <a:srgbClr val="9C47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0" name="Google Shape;630;p75"/>
          <p:cNvSpPr txBox="1"/>
          <p:nvPr/>
        </p:nvSpPr>
        <p:spPr>
          <a:xfrm>
            <a:off x="1933017" y="1588600"/>
            <a:ext cx="5667000" cy="36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00">
                <a:solidFill>
                  <a:srgbClr val="3D5263"/>
                </a:solidFill>
              </a:rPr>
              <a:t>REVIEW</a:t>
            </a:r>
            <a:endParaRPr b="1" sz="2900">
              <a:solidFill>
                <a:srgbClr val="3D5263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chemeClr val="dk2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</a:rPr>
              <a:t>How would your espresso taste if you do not clean your machine?</a:t>
            </a:r>
            <a:endParaRPr sz="2400">
              <a:solidFill>
                <a:schemeClr val="dk2"/>
              </a:solidFill>
            </a:endParaRPr>
          </a:p>
        </p:txBody>
      </p:sp>
      <p:cxnSp>
        <p:nvCxnSpPr>
          <p:cNvPr id="631" name="Google Shape;631;p75"/>
          <p:cNvCxnSpPr/>
          <p:nvPr/>
        </p:nvCxnSpPr>
        <p:spPr>
          <a:xfrm>
            <a:off x="2023672" y="2173574"/>
            <a:ext cx="5381400" cy="0"/>
          </a:xfrm>
          <a:prstGeom prst="straightConnector1">
            <a:avLst/>
          </a:prstGeom>
          <a:noFill/>
          <a:ln cap="flat" cmpd="sng" w="38100">
            <a:solidFill>
              <a:srgbClr val="3D5263">
                <a:alpha val="498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transition spd="slow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3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3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6" name="Google Shape;636;p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3201" y="5531371"/>
            <a:ext cx="1518840" cy="976238"/>
          </a:xfrm>
          <a:prstGeom prst="rect">
            <a:avLst/>
          </a:prstGeom>
          <a:noFill/>
          <a:ln>
            <a:noFill/>
          </a:ln>
        </p:spPr>
      </p:pic>
      <p:sp>
        <p:nvSpPr>
          <p:cNvPr id="637" name="Google Shape;637;p76"/>
          <p:cNvSpPr/>
          <p:nvPr/>
        </p:nvSpPr>
        <p:spPr>
          <a:xfrm rot="-8646335">
            <a:off x="8830410" y="-2125263"/>
            <a:ext cx="627331" cy="2043845"/>
          </a:xfrm>
          <a:prstGeom prst="rect">
            <a:avLst/>
          </a:prstGeom>
          <a:solidFill>
            <a:srgbClr val="9C47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8" name="Google Shape;638;p76"/>
          <p:cNvSpPr txBox="1"/>
          <p:nvPr/>
        </p:nvSpPr>
        <p:spPr>
          <a:xfrm>
            <a:off x="1933017" y="1588600"/>
            <a:ext cx="5667000" cy="36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00">
                <a:solidFill>
                  <a:srgbClr val="3D5263"/>
                </a:solidFill>
              </a:rPr>
              <a:t>REVIEW</a:t>
            </a:r>
            <a:endParaRPr b="1" sz="2900">
              <a:solidFill>
                <a:srgbClr val="3D5263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chemeClr val="dk2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</a:rPr>
              <a:t>Explain why you should keep a consistently clean work space.</a:t>
            </a:r>
            <a:endParaRPr sz="2400">
              <a:solidFill>
                <a:schemeClr val="dk2"/>
              </a:solidFill>
            </a:endParaRPr>
          </a:p>
        </p:txBody>
      </p:sp>
      <p:cxnSp>
        <p:nvCxnSpPr>
          <p:cNvPr id="639" name="Google Shape;639;p76"/>
          <p:cNvCxnSpPr/>
          <p:nvPr/>
        </p:nvCxnSpPr>
        <p:spPr>
          <a:xfrm>
            <a:off x="2023672" y="2173574"/>
            <a:ext cx="5381400" cy="0"/>
          </a:xfrm>
          <a:prstGeom prst="straightConnector1">
            <a:avLst/>
          </a:prstGeom>
          <a:noFill/>
          <a:ln cap="flat" cmpd="sng" w="38100">
            <a:solidFill>
              <a:srgbClr val="3D5263">
                <a:alpha val="498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transition spd="slow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3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3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4" name="Google Shape;644;p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3201" y="5531371"/>
            <a:ext cx="1518840" cy="976238"/>
          </a:xfrm>
          <a:prstGeom prst="rect">
            <a:avLst/>
          </a:prstGeom>
          <a:noFill/>
          <a:ln>
            <a:noFill/>
          </a:ln>
        </p:spPr>
      </p:pic>
      <p:sp>
        <p:nvSpPr>
          <p:cNvPr id="645" name="Google Shape;645;p77"/>
          <p:cNvSpPr/>
          <p:nvPr/>
        </p:nvSpPr>
        <p:spPr>
          <a:xfrm rot="-8646335">
            <a:off x="8830410" y="-2125263"/>
            <a:ext cx="627331" cy="2043845"/>
          </a:xfrm>
          <a:prstGeom prst="rect">
            <a:avLst/>
          </a:prstGeom>
          <a:solidFill>
            <a:srgbClr val="9C47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6" name="Google Shape;646;p77"/>
          <p:cNvSpPr txBox="1"/>
          <p:nvPr/>
        </p:nvSpPr>
        <p:spPr>
          <a:xfrm>
            <a:off x="1933017" y="1588600"/>
            <a:ext cx="5667000" cy="36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00">
                <a:solidFill>
                  <a:srgbClr val="3D5263"/>
                </a:solidFill>
              </a:rPr>
              <a:t>REVIEW</a:t>
            </a:r>
            <a:endParaRPr b="1" sz="2900">
              <a:solidFill>
                <a:srgbClr val="3D5263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chemeClr val="dk2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</a:rPr>
              <a:t>Identify the parts of an espresso grinder (including doser)</a:t>
            </a:r>
            <a:endParaRPr sz="2400">
              <a:solidFill>
                <a:schemeClr val="dk2"/>
              </a:solidFill>
            </a:endParaRPr>
          </a:p>
        </p:txBody>
      </p:sp>
      <p:cxnSp>
        <p:nvCxnSpPr>
          <p:cNvPr id="647" name="Google Shape;647;p77"/>
          <p:cNvCxnSpPr/>
          <p:nvPr/>
        </p:nvCxnSpPr>
        <p:spPr>
          <a:xfrm>
            <a:off x="2023672" y="2173574"/>
            <a:ext cx="5381400" cy="0"/>
          </a:xfrm>
          <a:prstGeom prst="straightConnector1">
            <a:avLst/>
          </a:prstGeom>
          <a:noFill/>
          <a:ln cap="flat" cmpd="sng" w="38100">
            <a:solidFill>
              <a:srgbClr val="3D5263">
                <a:alpha val="498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transition spd="slow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2" name="Google Shape;652;p7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3201" y="5531371"/>
            <a:ext cx="1518840" cy="976238"/>
          </a:xfrm>
          <a:prstGeom prst="rect">
            <a:avLst/>
          </a:prstGeom>
          <a:noFill/>
          <a:ln>
            <a:noFill/>
          </a:ln>
        </p:spPr>
      </p:pic>
      <p:sp>
        <p:nvSpPr>
          <p:cNvPr id="653" name="Google Shape;653;p78"/>
          <p:cNvSpPr/>
          <p:nvPr/>
        </p:nvSpPr>
        <p:spPr>
          <a:xfrm rot="-8646335">
            <a:off x="8830410" y="-2125263"/>
            <a:ext cx="627331" cy="2043845"/>
          </a:xfrm>
          <a:prstGeom prst="rect">
            <a:avLst/>
          </a:prstGeom>
          <a:solidFill>
            <a:srgbClr val="9C47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4" name="Google Shape;654;p78"/>
          <p:cNvSpPr txBox="1"/>
          <p:nvPr/>
        </p:nvSpPr>
        <p:spPr>
          <a:xfrm>
            <a:off x="1933017" y="1588600"/>
            <a:ext cx="5667000" cy="36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00">
                <a:solidFill>
                  <a:srgbClr val="3D5263"/>
                </a:solidFill>
              </a:rPr>
              <a:t>REVIEW</a:t>
            </a:r>
            <a:endParaRPr b="1" sz="2900">
              <a:solidFill>
                <a:srgbClr val="3D5263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chemeClr val="dk2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</a:rPr>
              <a:t>Identify the parts of an espresso machine</a:t>
            </a:r>
            <a:endParaRPr sz="2400">
              <a:solidFill>
                <a:schemeClr val="dk2"/>
              </a:solidFill>
            </a:endParaRPr>
          </a:p>
        </p:txBody>
      </p:sp>
      <p:cxnSp>
        <p:nvCxnSpPr>
          <p:cNvPr id="655" name="Google Shape;655;p78"/>
          <p:cNvCxnSpPr/>
          <p:nvPr/>
        </p:nvCxnSpPr>
        <p:spPr>
          <a:xfrm>
            <a:off x="2023672" y="2173574"/>
            <a:ext cx="5381400" cy="0"/>
          </a:xfrm>
          <a:prstGeom prst="straightConnector1">
            <a:avLst/>
          </a:prstGeom>
          <a:noFill/>
          <a:ln cap="flat" cmpd="sng" w="38100">
            <a:solidFill>
              <a:srgbClr val="3D5263">
                <a:alpha val="498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transition spd="slow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5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5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5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0" name="Google Shape;660;p7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3201" y="5531371"/>
            <a:ext cx="1518840" cy="976238"/>
          </a:xfrm>
          <a:prstGeom prst="rect">
            <a:avLst/>
          </a:prstGeom>
          <a:noFill/>
          <a:ln>
            <a:noFill/>
          </a:ln>
        </p:spPr>
      </p:pic>
      <p:sp>
        <p:nvSpPr>
          <p:cNvPr id="661" name="Google Shape;661;p79"/>
          <p:cNvSpPr/>
          <p:nvPr/>
        </p:nvSpPr>
        <p:spPr>
          <a:xfrm rot="-8646335">
            <a:off x="8830410" y="-2125263"/>
            <a:ext cx="627331" cy="2043845"/>
          </a:xfrm>
          <a:prstGeom prst="rect">
            <a:avLst/>
          </a:prstGeom>
          <a:solidFill>
            <a:srgbClr val="9C47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2" name="Google Shape;662;p79"/>
          <p:cNvSpPr txBox="1"/>
          <p:nvPr/>
        </p:nvSpPr>
        <p:spPr>
          <a:xfrm>
            <a:off x="1933017" y="1588600"/>
            <a:ext cx="5667000" cy="36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00">
                <a:solidFill>
                  <a:srgbClr val="3D5263"/>
                </a:solidFill>
              </a:rPr>
              <a:t>REVIEW</a:t>
            </a:r>
            <a:endParaRPr b="1" sz="2900">
              <a:solidFill>
                <a:srgbClr val="3D5263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chemeClr val="dk2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</a:rPr>
              <a:t>List and talk about the 4 elements of customer service</a:t>
            </a:r>
            <a:endParaRPr sz="2400">
              <a:solidFill>
                <a:schemeClr val="dk2"/>
              </a:solidFill>
            </a:endParaRPr>
          </a:p>
        </p:txBody>
      </p:sp>
      <p:cxnSp>
        <p:nvCxnSpPr>
          <p:cNvPr id="663" name="Google Shape;663;p79"/>
          <p:cNvCxnSpPr/>
          <p:nvPr/>
        </p:nvCxnSpPr>
        <p:spPr>
          <a:xfrm>
            <a:off x="2023672" y="2173574"/>
            <a:ext cx="5381400" cy="0"/>
          </a:xfrm>
          <a:prstGeom prst="straightConnector1">
            <a:avLst/>
          </a:prstGeom>
          <a:noFill/>
          <a:ln cap="flat" cmpd="sng" w="38100">
            <a:solidFill>
              <a:srgbClr val="3D5263">
                <a:alpha val="498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transition spd="slow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8" name="Google Shape;668;p8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3201" y="5531371"/>
            <a:ext cx="1518840" cy="976238"/>
          </a:xfrm>
          <a:prstGeom prst="rect">
            <a:avLst/>
          </a:prstGeom>
          <a:noFill/>
          <a:ln>
            <a:noFill/>
          </a:ln>
        </p:spPr>
      </p:pic>
      <p:sp>
        <p:nvSpPr>
          <p:cNvPr id="669" name="Google Shape;669;p80"/>
          <p:cNvSpPr/>
          <p:nvPr/>
        </p:nvSpPr>
        <p:spPr>
          <a:xfrm rot="-8646335">
            <a:off x="8830410" y="-2125263"/>
            <a:ext cx="627331" cy="2043845"/>
          </a:xfrm>
          <a:prstGeom prst="rect">
            <a:avLst/>
          </a:prstGeom>
          <a:solidFill>
            <a:srgbClr val="9C47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0" name="Google Shape;670;p80"/>
          <p:cNvSpPr txBox="1"/>
          <p:nvPr/>
        </p:nvSpPr>
        <p:spPr>
          <a:xfrm>
            <a:off x="1933017" y="1588600"/>
            <a:ext cx="5667000" cy="36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00">
                <a:solidFill>
                  <a:srgbClr val="3D5263"/>
                </a:solidFill>
              </a:rPr>
              <a:t>REVIEW</a:t>
            </a:r>
            <a:endParaRPr b="1" sz="2900">
              <a:solidFill>
                <a:srgbClr val="3D5263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chemeClr val="dk2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</a:rPr>
              <a:t>Describe the role of baristas in the coffee industry</a:t>
            </a:r>
            <a:endParaRPr sz="2400">
              <a:solidFill>
                <a:schemeClr val="dk2"/>
              </a:solidFill>
            </a:endParaRPr>
          </a:p>
        </p:txBody>
      </p:sp>
      <p:cxnSp>
        <p:nvCxnSpPr>
          <p:cNvPr id="671" name="Google Shape;671;p80"/>
          <p:cNvCxnSpPr/>
          <p:nvPr/>
        </p:nvCxnSpPr>
        <p:spPr>
          <a:xfrm>
            <a:off x="2023672" y="2173574"/>
            <a:ext cx="5381400" cy="0"/>
          </a:xfrm>
          <a:prstGeom prst="straightConnector1">
            <a:avLst/>
          </a:prstGeom>
          <a:noFill/>
          <a:ln cap="flat" cmpd="sng" w="38100">
            <a:solidFill>
              <a:srgbClr val="3D5263">
                <a:alpha val="498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transition spd="slow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6" name="Google Shape;676;p8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3201" y="5531371"/>
            <a:ext cx="1518840" cy="976238"/>
          </a:xfrm>
          <a:prstGeom prst="rect">
            <a:avLst/>
          </a:prstGeom>
          <a:noFill/>
          <a:ln>
            <a:noFill/>
          </a:ln>
        </p:spPr>
      </p:pic>
      <p:sp>
        <p:nvSpPr>
          <p:cNvPr id="677" name="Google Shape;677;p81"/>
          <p:cNvSpPr/>
          <p:nvPr/>
        </p:nvSpPr>
        <p:spPr>
          <a:xfrm rot="-8646335">
            <a:off x="8830410" y="-2125263"/>
            <a:ext cx="627331" cy="2043845"/>
          </a:xfrm>
          <a:prstGeom prst="rect">
            <a:avLst/>
          </a:prstGeom>
          <a:solidFill>
            <a:srgbClr val="9C47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8" name="Google Shape;678;p81"/>
          <p:cNvSpPr txBox="1"/>
          <p:nvPr/>
        </p:nvSpPr>
        <p:spPr>
          <a:xfrm>
            <a:off x="1933017" y="1588600"/>
            <a:ext cx="5667000" cy="36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00">
                <a:solidFill>
                  <a:srgbClr val="3D5263"/>
                </a:solidFill>
              </a:rPr>
              <a:t>REVIEW</a:t>
            </a:r>
            <a:endParaRPr b="1" sz="2900">
              <a:solidFill>
                <a:srgbClr val="3D5263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chemeClr val="dk2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</a:rPr>
              <a:t>Describe the steps of preparing espresso</a:t>
            </a:r>
            <a:endParaRPr sz="2400">
              <a:solidFill>
                <a:schemeClr val="dk2"/>
              </a:solidFill>
            </a:endParaRPr>
          </a:p>
        </p:txBody>
      </p:sp>
      <p:cxnSp>
        <p:nvCxnSpPr>
          <p:cNvPr id="679" name="Google Shape;679;p81"/>
          <p:cNvCxnSpPr/>
          <p:nvPr/>
        </p:nvCxnSpPr>
        <p:spPr>
          <a:xfrm>
            <a:off x="2023672" y="2173574"/>
            <a:ext cx="5381400" cy="0"/>
          </a:xfrm>
          <a:prstGeom prst="straightConnector1">
            <a:avLst/>
          </a:prstGeom>
          <a:noFill/>
          <a:ln cap="flat" cmpd="sng" w="38100">
            <a:solidFill>
              <a:srgbClr val="3D5263">
                <a:alpha val="498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transition spd="slow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4025" y="1803400"/>
            <a:ext cx="7203400" cy="5402600"/>
          </a:xfrm>
          <a:prstGeom prst="rect">
            <a:avLst/>
          </a:prstGeom>
          <a:noFill/>
          <a:ln>
            <a:noFill/>
          </a:ln>
          <a:effectLst>
            <a:reflection blurRad="0" dir="5400000" dist="38100" endA="0" endPos="30000" fadeDir="5400012" kx="0" rotWithShape="0" algn="bl" stPos="0" sy="-100000" ky="0"/>
          </a:effectLst>
        </p:spPr>
      </p:pic>
      <p:pic>
        <p:nvPicPr>
          <p:cNvPr id="145" name="Google Shape;145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3201" y="5531371"/>
            <a:ext cx="1518840" cy="976238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19"/>
          <p:cNvSpPr/>
          <p:nvPr/>
        </p:nvSpPr>
        <p:spPr>
          <a:xfrm rot="-8646335">
            <a:off x="8830410" y="-2125263"/>
            <a:ext cx="627331" cy="2043845"/>
          </a:xfrm>
          <a:prstGeom prst="rect">
            <a:avLst/>
          </a:prstGeom>
          <a:solidFill>
            <a:srgbClr val="9C47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9"/>
          <p:cNvSpPr txBox="1"/>
          <p:nvPr/>
        </p:nvSpPr>
        <p:spPr>
          <a:xfrm>
            <a:off x="1880867" y="1582350"/>
            <a:ext cx="5667000" cy="36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00">
                <a:solidFill>
                  <a:srgbClr val="3D5263"/>
                </a:solidFill>
              </a:rPr>
              <a:t>ESPRESSO MACHINES</a:t>
            </a:r>
            <a:endParaRPr b="1" sz="2900">
              <a:solidFill>
                <a:srgbClr val="3D5263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chemeClr val="dk2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8" name="Google Shape;148;p19"/>
          <p:cNvCxnSpPr/>
          <p:nvPr/>
        </p:nvCxnSpPr>
        <p:spPr>
          <a:xfrm>
            <a:off x="2023672" y="2173574"/>
            <a:ext cx="5381400" cy="0"/>
          </a:xfrm>
          <a:prstGeom prst="straightConnector1">
            <a:avLst/>
          </a:prstGeom>
          <a:noFill/>
          <a:ln cap="flat" cmpd="sng" w="38100">
            <a:solidFill>
              <a:srgbClr val="3D5263">
                <a:alpha val="498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transition spd="slow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4" name="Google Shape;684;p8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3201" y="5531371"/>
            <a:ext cx="1518840" cy="976238"/>
          </a:xfrm>
          <a:prstGeom prst="rect">
            <a:avLst/>
          </a:prstGeom>
          <a:noFill/>
          <a:ln>
            <a:noFill/>
          </a:ln>
        </p:spPr>
      </p:pic>
      <p:sp>
        <p:nvSpPr>
          <p:cNvPr id="685" name="Google Shape;685;p82"/>
          <p:cNvSpPr/>
          <p:nvPr/>
        </p:nvSpPr>
        <p:spPr>
          <a:xfrm rot="-8646335">
            <a:off x="8830410" y="-2125263"/>
            <a:ext cx="627331" cy="2043845"/>
          </a:xfrm>
          <a:prstGeom prst="rect">
            <a:avLst/>
          </a:prstGeom>
          <a:solidFill>
            <a:srgbClr val="9C47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6" name="Google Shape;686;p82"/>
          <p:cNvSpPr txBox="1"/>
          <p:nvPr/>
        </p:nvSpPr>
        <p:spPr>
          <a:xfrm>
            <a:off x="1933017" y="1588600"/>
            <a:ext cx="5667000" cy="36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00">
                <a:solidFill>
                  <a:srgbClr val="3D5263"/>
                </a:solidFill>
              </a:rPr>
              <a:t>REVIEW</a:t>
            </a:r>
            <a:endParaRPr b="1" sz="2900">
              <a:solidFill>
                <a:srgbClr val="3D5263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chemeClr val="dk2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</a:rPr>
              <a:t>Define espresso</a:t>
            </a:r>
            <a:endParaRPr sz="2400">
              <a:solidFill>
                <a:schemeClr val="dk2"/>
              </a:solidFill>
            </a:endParaRPr>
          </a:p>
        </p:txBody>
      </p:sp>
      <p:cxnSp>
        <p:nvCxnSpPr>
          <p:cNvPr id="687" name="Google Shape;687;p82"/>
          <p:cNvCxnSpPr/>
          <p:nvPr/>
        </p:nvCxnSpPr>
        <p:spPr>
          <a:xfrm>
            <a:off x="2023672" y="2173574"/>
            <a:ext cx="5381400" cy="0"/>
          </a:xfrm>
          <a:prstGeom prst="straightConnector1">
            <a:avLst/>
          </a:prstGeom>
          <a:noFill/>
          <a:ln cap="flat" cmpd="sng" w="38100">
            <a:solidFill>
              <a:srgbClr val="3D5263">
                <a:alpha val="498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transition spd="slow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8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2" name="Google Shape;692;p8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3201" y="5531371"/>
            <a:ext cx="1518840" cy="976238"/>
          </a:xfrm>
          <a:prstGeom prst="rect">
            <a:avLst/>
          </a:prstGeom>
          <a:noFill/>
          <a:ln>
            <a:noFill/>
          </a:ln>
        </p:spPr>
      </p:pic>
      <p:sp>
        <p:nvSpPr>
          <p:cNvPr id="693" name="Google Shape;693;p83"/>
          <p:cNvSpPr/>
          <p:nvPr/>
        </p:nvSpPr>
        <p:spPr>
          <a:xfrm rot="-8646335">
            <a:off x="8830410" y="-2125263"/>
            <a:ext cx="627331" cy="2043845"/>
          </a:xfrm>
          <a:prstGeom prst="rect">
            <a:avLst/>
          </a:prstGeom>
          <a:solidFill>
            <a:srgbClr val="9C47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4" name="Google Shape;694;p83"/>
          <p:cNvSpPr txBox="1"/>
          <p:nvPr/>
        </p:nvSpPr>
        <p:spPr>
          <a:xfrm>
            <a:off x="1933017" y="1588600"/>
            <a:ext cx="5667000" cy="36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00">
                <a:solidFill>
                  <a:srgbClr val="3D5263"/>
                </a:solidFill>
              </a:rPr>
              <a:t>REVIEW</a:t>
            </a:r>
            <a:endParaRPr b="1" sz="2900">
              <a:solidFill>
                <a:srgbClr val="3D5263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chemeClr val="dk2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</a:rPr>
              <a:t>Why should you regularly clean your grinder hopper?</a:t>
            </a:r>
            <a:endParaRPr sz="2400">
              <a:solidFill>
                <a:schemeClr val="dk2"/>
              </a:solidFill>
            </a:endParaRPr>
          </a:p>
        </p:txBody>
      </p:sp>
      <p:cxnSp>
        <p:nvCxnSpPr>
          <p:cNvPr id="695" name="Google Shape;695;p83"/>
          <p:cNvCxnSpPr/>
          <p:nvPr/>
        </p:nvCxnSpPr>
        <p:spPr>
          <a:xfrm>
            <a:off x="2023672" y="2173574"/>
            <a:ext cx="5381400" cy="0"/>
          </a:xfrm>
          <a:prstGeom prst="straightConnector1">
            <a:avLst/>
          </a:prstGeom>
          <a:noFill/>
          <a:ln cap="flat" cmpd="sng" w="38100">
            <a:solidFill>
              <a:srgbClr val="3D5263">
                <a:alpha val="498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transition spd="slow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9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9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0" name="Google Shape;700;p8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3201" y="5531371"/>
            <a:ext cx="1518840" cy="976238"/>
          </a:xfrm>
          <a:prstGeom prst="rect">
            <a:avLst/>
          </a:prstGeom>
          <a:noFill/>
          <a:ln>
            <a:noFill/>
          </a:ln>
        </p:spPr>
      </p:pic>
      <p:sp>
        <p:nvSpPr>
          <p:cNvPr id="701" name="Google Shape;701;p84"/>
          <p:cNvSpPr/>
          <p:nvPr/>
        </p:nvSpPr>
        <p:spPr>
          <a:xfrm rot="-8646335">
            <a:off x="8830410" y="-2125263"/>
            <a:ext cx="627331" cy="2043845"/>
          </a:xfrm>
          <a:prstGeom prst="rect">
            <a:avLst/>
          </a:prstGeom>
          <a:solidFill>
            <a:srgbClr val="9C47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2" name="Google Shape;702;p84"/>
          <p:cNvSpPr txBox="1"/>
          <p:nvPr/>
        </p:nvSpPr>
        <p:spPr>
          <a:xfrm>
            <a:off x="1933017" y="1588600"/>
            <a:ext cx="5667000" cy="36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00">
                <a:solidFill>
                  <a:srgbClr val="3D5263"/>
                </a:solidFill>
              </a:rPr>
              <a:t>REVIEW</a:t>
            </a:r>
            <a:endParaRPr b="1" sz="2900">
              <a:solidFill>
                <a:srgbClr val="3D5263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chemeClr val="dk2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</a:rPr>
              <a:t>List the 5 elements of espresso</a:t>
            </a:r>
            <a:endParaRPr sz="2400">
              <a:solidFill>
                <a:schemeClr val="dk2"/>
              </a:solidFill>
            </a:endParaRPr>
          </a:p>
        </p:txBody>
      </p:sp>
      <p:cxnSp>
        <p:nvCxnSpPr>
          <p:cNvPr id="703" name="Google Shape;703;p84"/>
          <p:cNvCxnSpPr/>
          <p:nvPr/>
        </p:nvCxnSpPr>
        <p:spPr>
          <a:xfrm>
            <a:off x="2023672" y="2173574"/>
            <a:ext cx="5381400" cy="0"/>
          </a:xfrm>
          <a:prstGeom prst="straightConnector1">
            <a:avLst/>
          </a:prstGeom>
          <a:noFill/>
          <a:ln cap="flat" cmpd="sng" w="38100">
            <a:solidFill>
              <a:srgbClr val="3D5263">
                <a:alpha val="498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transition spd="slow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0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0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9450" y="1882375"/>
            <a:ext cx="6634150" cy="497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3201" y="5531371"/>
            <a:ext cx="1518840" cy="976238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0"/>
          <p:cNvSpPr/>
          <p:nvPr/>
        </p:nvSpPr>
        <p:spPr>
          <a:xfrm rot="-8646335">
            <a:off x="8830410" y="-2125263"/>
            <a:ext cx="627331" cy="2043845"/>
          </a:xfrm>
          <a:prstGeom prst="rect">
            <a:avLst/>
          </a:prstGeom>
          <a:solidFill>
            <a:srgbClr val="9C47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20"/>
          <p:cNvSpPr txBox="1"/>
          <p:nvPr/>
        </p:nvSpPr>
        <p:spPr>
          <a:xfrm>
            <a:off x="1933017" y="1588600"/>
            <a:ext cx="5667000" cy="36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00">
                <a:solidFill>
                  <a:srgbClr val="3D5263"/>
                </a:solidFill>
              </a:rPr>
              <a:t>GRINDERS</a:t>
            </a:r>
            <a:endParaRPr b="1" sz="2900">
              <a:solidFill>
                <a:srgbClr val="3D5263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chemeClr val="dk2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7" name="Google Shape;157;p20"/>
          <p:cNvCxnSpPr/>
          <p:nvPr/>
        </p:nvCxnSpPr>
        <p:spPr>
          <a:xfrm>
            <a:off x="2023672" y="2173574"/>
            <a:ext cx="5381400" cy="0"/>
          </a:xfrm>
          <a:prstGeom prst="straightConnector1">
            <a:avLst/>
          </a:prstGeom>
          <a:noFill/>
          <a:ln cap="flat" cmpd="sng" w="38100">
            <a:solidFill>
              <a:srgbClr val="3D5263">
                <a:alpha val="498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58" name="Google Shape;158;p20"/>
          <p:cNvSpPr txBox="1"/>
          <p:nvPr/>
        </p:nvSpPr>
        <p:spPr>
          <a:xfrm>
            <a:off x="5116275" y="6234800"/>
            <a:ext cx="2830200" cy="2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Doserless/On Demand Grinder</a:t>
            </a:r>
            <a:endParaRPr b="1"/>
          </a:p>
        </p:txBody>
      </p:sp>
    </p:spTree>
  </p:cSld>
  <p:clrMapOvr>
    <a:masterClrMapping/>
  </p:clrMapOvr>
  <p:transition spd="slow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3201" y="5531371"/>
            <a:ext cx="1518840" cy="976238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1"/>
          <p:cNvSpPr/>
          <p:nvPr/>
        </p:nvSpPr>
        <p:spPr>
          <a:xfrm rot="-8646335">
            <a:off x="8830410" y="-2125263"/>
            <a:ext cx="627331" cy="2043845"/>
          </a:xfrm>
          <a:prstGeom prst="rect">
            <a:avLst/>
          </a:prstGeom>
          <a:solidFill>
            <a:srgbClr val="9C47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21"/>
          <p:cNvSpPr txBox="1"/>
          <p:nvPr/>
        </p:nvSpPr>
        <p:spPr>
          <a:xfrm>
            <a:off x="1933017" y="1588600"/>
            <a:ext cx="5667000" cy="36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00">
                <a:solidFill>
                  <a:srgbClr val="3D5263"/>
                </a:solidFill>
              </a:rPr>
              <a:t>GRINDERS</a:t>
            </a:r>
            <a:endParaRPr b="1" sz="2900">
              <a:solidFill>
                <a:srgbClr val="3D5263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chemeClr val="dk2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6" name="Google Shape;166;p21"/>
          <p:cNvCxnSpPr/>
          <p:nvPr/>
        </p:nvCxnSpPr>
        <p:spPr>
          <a:xfrm>
            <a:off x="2023672" y="2173574"/>
            <a:ext cx="5381400" cy="0"/>
          </a:xfrm>
          <a:prstGeom prst="straightConnector1">
            <a:avLst/>
          </a:prstGeom>
          <a:noFill/>
          <a:ln cap="flat" cmpd="sng" w="38100">
            <a:solidFill>
              <a:srgbClr val="3D5263">
                <a:alpha val="498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67" name="Google Shape;167;p21"/>
          <p:cNvSpPr txBox="1"/>
          <p:nvPr/>
        </p:nvSpPr>
        <p:spPr>
          <a:xfrm>
            <a:off x="5116275" y="6234800"/>
            <a:ext cx="2830200" cy="2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Doser</a:t>
            </a:r>
            <a:r>
              <a:rPr b="1" lang="en-US"/>
              <a:t> Grinder</a:t>
            </a:r>
            <a:endParaRPr b="1"/>
          </a:p>
        </p:txBody>
      </p:sp>
      <p:pic>
        <p:nvPicPr>
          <p:cNvPr id="168" name="Google Shape;168;p21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21925" y="2252925"/>
            <a:ext cx="5309176" cy="398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