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</p:sldIdLst>
  <p:sldSz cy="6858000" cx="9144000"/>
  <p:notesSz cx="6724650" cy="97742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Sarah Oerman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18-08-30T21:10:15.425">
    <p:pos x="6000" y="0"/>
    <p:text>move somewhere else?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18-08-30T21:36:29.414">
    <p:pos x="6000" y="0"/>
    <p:text>make this into an activity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18-08-30T21:45:22.650">
    <p:pos x="6000" y="0"/>
    <p:text>other examples</p:text>
  </p:cm>
  <p:cm authorId="0" idx="4" dt="2018-08-30T21:45:22.650">
    <p:pos x="6000" y="0"/>
    <p:text>I remember a video Tyler showed and he asked the class to point out what the barista did wrong...possibly create our own videos?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18-08-30T21:48:52.506">
    <p:pos x="6000" y="0"/>
    <p:text>Mention that exam is in Euro rather than $, tell students not to be thrown off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09079" y="0"/>
            <a:ext cx="2914015" cy="4904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d071cee11_0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Different flavor profiles from varying weather conditions, soils, altitudes, traditional methods, etc...</a:t>
            </a:r>
            <a:endParaRPr/>
          </a:p>
        </p:txBody>
      </p:sp>
      <p:sp>
        <p:nvSpPr>
          <p:cNvPr id="165" name="Google Shape;165;g3d071cee11_0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d071cee11_0_1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d071cee11_0_1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4137106d02_1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mention Wet/Dry/Pulped Natural...interchangeable terms.</a:t>
            </a:r>
            <a:endParaRPr/>
          </a:p>
        </p:txBody>
      </p:sp>
      <p:sp>
        <p:nvSpPr>
          <p:cNvPr id="182" name="Google Shape;182;g4137106d02_1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158b34fe_0_8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Varies by region, processing method, etc. Super general</a:t>
            </a:r>
            <a:endParaRPr/>
          </a:p>
        </p:txBody>
      </p:sp>
      <p:sp>
        <p:nvSpPr>
          <p:cNvPr id="190" name="Google Shape;190;g3e158b34fe_0_8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d071cee11_0_2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Older coffee will have decreased crema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Increased extraction flow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Needs finer grind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Release of CO2 is cause</a:t>
            </a:r>
            <a:endParaRPr/>
          </a:p>
        </p:txBody>
      </p:sp>
      <p:sp>
        <p:nvSpPr>
          <p:cNvPr id="198" name="Google Shape;198;g3d071cee11_0_2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137106d02_1_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4137106d02_1_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d071cee11_0_2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bar as an example</a:t>
            </a:r>
            <a:endParaRPr/>
          </a:p>
        </p:txBody>
      </p:sp>
      <p:sp>
        <p:nvSpPr>
          <p:cNvPr id="223" name="Google Shape;223;g3d071cee11_0_2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d071cee11_0_3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- practice</a:t>
            </a:r>
            <a:endParaRPr/>
          </a:p>
        </p:txBody>
      </p:sp>
      <p:sp>
        <p:nvSpPr>
          <p:cNvPr id="231" name="Google Shape;231;g3d071cee11_0_3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1f61e4a09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1f61e4a09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925" lIns="91850" spcFirstLastPara="1" rIns="91850" wrap="square" tIns="45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09079" y="9283831"/>
            <a:ext cx="2914015" cy="490408"/>
          </a:xfrm>
          <a:prstGeom prst="rect">
            <a:avLst/>
          </a:prstGeom>
          <a:noFill/>
          <a:ln>
            <a:noFill/>
          </a:ln>
        </p:spPr>
        <p:txBody>
          <a:bodyPr anchorCtr="0" anchor="b" bIns="45925" lIns="91850" spcFirstLastPara="1" rIns="91850" wrap="square" tIns="459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d071cee11_0_4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and demonstrate</a:t>
            </a:r>
            <a:endParaRPr/>
          </a:p>
        </p:txBody>
      </p:sp>
      <p:sp>
        <p:nvSpPr>
          <p:cNvPr id="249" name="Google Shape;249;g3d071cee11_0_4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d071cee11_0_5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d071cee11_0_5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137106d02_1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4137106d02_1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d024c5781_1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d024c5781_1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d071cee11_0_5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d071cee11_0_5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1f61e4a09_0_4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41f61e4a09_0_4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d071cee11_0_6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d071cee11_0_6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4137106d02_1_8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4137106d02_1_8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4137106d02_1_2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4137106d02_1_2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d024c5781_1_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g3d024c5781_1_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d071cee11_0_7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d071cee11_0_7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41f61e4a09_0_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Pull shot and split into 3 components</a:t>
            </a:r>
            <a:endParaRPr/>
          </a:p>
        </p:txBody>
      </p:sp>
      <p:sp>
        <p:nvSpPr>
          <p:cNvPr id="343" name="Google Shape;343;g41f61e4a09_0_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d071cee11_0_7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each variable and what it changes</a:t>
            </a:r>
            <a:endParaRPr/>
          </a:p>
        </p:txBody>
      </p:sp>
      <p:sp>
        <p:nvSpPr>
          <p:cNvPr id="351" name="Google Shape;351;g3d071cee11_0_7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41f61e4a09_0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each variable and what it changes</a:t>
            </a:r>
            <a:endParaRPr/>
          </a:p>
        </p:txBody>
      </p:sp>
      <p:sp>
        <p:nvSpPr>
          <p:cNvPr id="359" name="Google Shape;359;g41f61e4a09_0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d071cee11_0_9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3d071cee11_0_9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d071cee11_0_10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g3d071cee11_0_10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4137106d02_1_3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4137106d02_1_3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d024c5781_1_1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3d024c5781_1_1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d071cee11_0_11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They’ve all seen it before - providing more details on history and purpose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mention drawbacks - mainly Western focused (different countries/cultures have different fruits, flavor references, etc.)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great tool but not perfect, continually edited (Revised version coming soon)</a:t>
            </a:r>
            <a:endParaRPr/>
          </a:p>
        </p:txBody>
      </p:sp>
      <p:sp>
        <p:nvSpPr>
          <p:cNvPr id="401" name="Google Shape;401;g3d071cee11_0_11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d071cee11_0_12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Talk about differences between Whole/Skim Milk</a:t>
            </a:r>
            <a:endParaRPr/>
          </a:p>
        </p:txBody>
      </p:sp>
      <p:sp>
        <p:nvSpPr>
          <p:cNvPr id="409" name="Google Shape;409;g3d071cee11_0_12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d071cee11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d071cee11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d071cee11_0_12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d071cee11_0_12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d071cee11_0_13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d071cee11_0_13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4137106d02_1_3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4137106d02_1_3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d024c5781_1_2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d024c5781_1_2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d071cee11_0_14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d071cee11_0_14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d071cee11_0_14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d071cee11_0_14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d071cee11_0_16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Activity - practice designs</a:t>
            </a:r>
            <a:endParaRPr/>
          </a:p>
        </p:txBody>
      </p:sp>
      <p:sp>
        <p:nvSpPr>
          <p:cNvPr id="468" name="Google Shape;468;g3d071cee11_0_16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d071cee11_0_16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d071cee11_0_16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4137106d02_1_4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4137106d02_1_4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d024c5781_1_3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d024c5781_1_3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72465" y="4703852"/>
            <a:ext cx="5379720" cy="3848606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students to explain the differences...</a:t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63638" y="1222375"/>
            <a:ext cx="4397375" cy="32988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d071cee11_0_17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g3d071cee11_0_17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d071cee11_0_18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3d071cee11_0_18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d071cee11_0_19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g3d071cee11_0_19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4137106d02_1_5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4137106d02_1_5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d024c5781_1_4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d024c5781_1_4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d071cee11_0_19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3d071cee11_0_19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e16815090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e16815090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e16815090_0_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g3e16815090_0_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e16815090_0_1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g3e16815090_0_1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404b8ecd95_0_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404b8ecd95_0_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e158b34fe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Bronze colored leaves, low yield but excellent cup quality, larger fruit/bean size</a:t>
            </a:r>
            <a:endParaRPr/>
          </a:p>
        </p:txBody>
      </p:sp>
      <p:sp>
        <p:nvSpPr>
          <p:cNvPr id="130" name="Google Shape;130;g3e158b34fe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4137106d02_1_5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g4137106d02_1_5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d024c5781_1_4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g3d024c5781_1_4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e16815090_0_2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3e16815090_0_2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e16815090_0_2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for examples of poor body language</a:t>
            </a:r>
            <a:endParaRPr/>
          </a:p>
        </p:txBody>
      </p:sp>
      <p:sp>
        <p:nvSpPr>
          <p:cNvPr id="607" name="Google Shape;607;g3e16815090_0_2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e16815090_0_3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3e16815090_0_3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e16815090_0_4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3e16815090_0_4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4137106d02_1_6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4137106d02_1_6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d024c5781_1_5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g3d024c5781_1_5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e16815090_0_4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Upsides: More temp stable, higher capacity, faster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Downsides: more complicated, requires more energy</a:t>
            </a:r>
            <a:endParaRPr/>
          </a:p>
        </p:txBody>
      </p:sp>
      <p:sp>
        <p:nvSpPr>
          <p:cNvPr id="648" name="Google Shape;648;g3e16815090_0_4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1f61e4a09_0_2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Upsides: Simple, smaller,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Downsides: Slow, low volume, less flexible</a:t>
            </a:r>
            <a:endParaRPr/>
          </a:p>
        </p:txBody>
      </p:sp>
      <p:sp>
        <p:nvSpPr>
          <p:cNvPr id="657" name="Google Shape;657;g41f61e4a09_0_2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137106d02_0_8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Green leaf color, slightly higher yield while maintaining excellent cup quality</a:t>
            </a:r>
            <a:endParaRPr/>
          </a:p>
        </p:txBody>
      </p:sp>
      <p:sp>
        <p:nvSpPr>
          <p:cNvPr id="140" name="Google Shape;140;g4137106d02_0_8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41f61e4a09_0_3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Upsides: small, simple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Downsides: Temperature less stable, recovery may not keep up with volume</a:t>
            </a:r>
            <a:endParaRPr/>
          </a:p>
        </p:txBody>
      </p:sp>
      <p:sp>
        <p:nvSpPr>
          <p:cNvPr id="666" name="Google Shape;666;g41f61e4a09_0_3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e16815090_0_5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 backflushing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Importance of correct detergents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Replacing gaskets on a schedule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Checking filtration to make sure water is correct</a:t>
            </a:r>
            <a:endParaRPr/>
          </a:p>
        </p:txBody>
      </p:sp>
      <p:sp>
        <p:nvSpPr>
          <p:cNvPr id="675" name="Google Shape;675;g3e16815090_0_5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e16815090_0_6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3e16815090_0_6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4137106d02_1_7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g4137106d02_1_7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e16815090_0_7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3e16815090_0_7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e16815090_0_7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3e16815090_0_7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404165714f_0_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g404165714f_0_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404165714f_0_1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g404165714f_0_1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404165714f_0_1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g404165714f_0_1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404165714f_0_3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g404165714f_0_3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137106d02_0_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4137106d02_0_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404165714f_0_2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g404165714f_0_2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404165714f_0_4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g404165714f_0_4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404165714f_0_3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g404165714f_0_3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404165714f_0_5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g404165714f_0_5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404165714f_0_66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g404165714f_0_66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404165714f_0_59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g404165714f_0_59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404165714f_0_73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g404165714f_0_73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404165714f_0_80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g404165714f_0_80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404165714f_0_8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g404165714f_0_8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404165714f_0_94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404165714f_0_94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e158b34fe_0_7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 we call the area within the yellow lines? Coffee belt, regions near the equator</a:t>
            </a:r>
            <a:endParaRPr/>
          </a:p>
        </p:txBody>
      </p:sp>
      <p:sp>
        <p:nvSpPr>
          <p:cNvPr id="157" name="Google Shape;157;g3e158b34fe_0_7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404165714f_0_101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404165714f_0_101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404165714f_0_108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g404165714f_0_108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404165714f_0_115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g404165714f_0_115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404165714f_0_122:notes"/>
          <p:cNvSpPr txBox="1"/>
          <p:nvPr>
            <p:ph idx="1" type="body"/>
          </p:nvPr>
        </p:nvSpPr>
        <p:spPr>
          <a:xfrm>
            <a:off x="672465" y="4703852"/>
            <a:ext cx="5379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g404165714f_0_122:notes"/>
          <p:cNvSpPr/>
          <p:nvPr>
            <p:ph idx="2" type="sldImg"/>
          </p:nvPr>
        </p:nvSpPr>
        <p:spPr>
          <a:xfrm>
            <a:off x="1163638" y="1222375"/>
            <a:ext cx="4397400" cy="329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2BUwyk7lwq8" TargetMode="External"/><Relationship Id="rId5" Type="http://schemas.openxmlformats.org/officeDocument/2006/relationships/hyperlink" Target="https://www.youtube.com/watch?v=zud1ZQwi8Bg" TargetMode="External"/><Relationship Id="rId6" Type="http://schemas.openxmlformats.org/officeDocument/2006/relationships/hyperlink" Target="https://www.youtube.com/watch?v=zCB1c-3vEQY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hyperlink" Target="https://www.youtube.com/watch?v=2BUflNy-Cdc" TargetMode="External"/><Relationship Id="rId5" Type="http://schemas.openxmlformats.org/officeDocument/2006/relationships/image" Target="../media/image11.jpg"/><Relationship Id="rId6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1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1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Relationship Id="rId4" Type="http://schemas.openxmlformats.org/officeDocument/2006/relationships/image" Target="../media/image24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comments" Target="../comments/comment1.xml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Relationship Id="rId4" Type="http://schemas.openxmlformats.org/officeDocument/2006/relationships/image" Target="../media/image2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22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comments" Target="../comments/comment3.xml"/><Relationship Id="rId4" Type="http://schemas.openxmlformats.org/officeDocument/2006/relationships/image" Target="../media/image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8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.png"/><Relationship Id="rId4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Relationship Id="rId4" Type="http://schemas.openxmlformats.org/officeDocument/2006/relationships/image" Target="../media/image27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7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7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7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7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7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7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7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7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7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7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7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8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7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7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7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Relationship Id="rId3" Type="http://schemas.openxmlformats.org/officeDocument/2006/relationships/comments" Target="../comments/commen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9135" y="503130"/>
            <a:ext cx="5756222" cy="635487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938072" y="-29982"/>
            <a:ext cx="6205928" cy="6887981"/>
          </a:xfrm>
          <a:custGeom>
            <a:rect b="b" l="l" r="r" t="t"/>
            <a:pathLst>
              <a:path extrusionOk="0" h="120000" w="120000">
                <a:moveTo>
                  <a:pt x="95942" y="0"/>
                </a:moveTo>
                <a:lnTo>
                  <a:pt x="120000" y="0"/>
                </a:lnTo>
                <a:lnTo>
                  <a:pt x="120000" y="119999"/>
                </a:lnTo>
                <a:lnTo>
                  <a:pt x="0" y="119999"/>
                </a:lnTo>
                <a:lnTo>
                  <a:pt x="95942" y="0"/>
                </a:lnTo>
                <a:close/>
              </a:path>
            </a:pathLst>
          </a:custGeom>
          <a:solidFill>
            <a:srgbClr val="00A6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97947" y="5527029"/>
            <a:ext cx="1236388" cy="914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16423" y="3852889"/>
            <a:ext cx="3512581" cy="65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ORIGINS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Central &amp; South America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East Africa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Southeast Asia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Different ways to remove layers</a:t>
            </a:r>
            <a:endParaRPr/>
          </a:p>
        </p:txBody>
      </p:sp>
      <p:cxnSp>
        <p:nvCxnSpPr>
          <p:cNvPr id="178" name="Google Shape;178;p2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9" name="Google Shape;17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0050" y="3208250"/>
            <a:ext cx="3598700" cy="30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PROCESSING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Washed </a:t>
            </a:r>
            <a:r>
              <a:rPr lang="en-US" sz="1600">
                <a:solidFill>
                  <a:srgbClr val="3D5263"/>
                </a:solidFill>
              </a:rPr>
              <a:t>/ Parchment-dried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Natural </a:t>
            </a:r>
            <a:r>
              <a:rPr lang="en-US" sz="1600">
                <a:solidFill>
                  <a:srgbClr val="3D5263"/>
                </a:solidFill>
              </a:rPr>
              <a:t>/ Fruit-dried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 u="sng">
                <a:solidFill>
                  <a:schemeClr val="hlink"/>
                </a:solidFill>
                <a:hlinkClick r:id="rId6"/>
              </a:rPr>
              <a:t>Honey </a:t>
            </a:r>
            <a:r>
              <a:rPr lang="en-US" sz="1600">
                <a:solidFill>
                  <a:srgbClr val="3D5263"/>
                </a:solidFill>
              </a:rPr>
              <a:t>/ Semi-washed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Experimental - adding in yeasts or enzymes during fermentation</a:t>
            </a:r>
            <a:endParaRPr/>
          </a:p>
        </p:txBody>
      </p:sp>
      <p:cxnSp>
        <p:nvCxnSpPr>
          <p:cNvPr id="187" name="Google Shape;187;p2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0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GENERAL PROFILES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Body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Acidity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Sweetness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5" name="Google Shape;195;p2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ROAST DATES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Crema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Rate of extraction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Grind setting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Releasing CO2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3" name="Google Shape;203;p2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Varieties of Arabica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Coffee growing regions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Processing methods and general flavor profiles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Roast date and coffee freshness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/>
          <p:nvPr/>
        </p:nvSpPr>
        <p:spPr>
          <a:xfrm>
            <a:off x="0" y="0"/>
            <a:ext cx="2503357" cy="359763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Achieve efficient and logical workflow with placement of equipment and accessories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ability to work in pairs (“double baring”)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Understand changes in dose output with changes in grind setting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changes to coffee due to heat</a:t>
            </a:r>
            <a:endParaRPr/>
          </a:p>
        </p:txBody>
      </p:sp>
      <p:cxnSp>
        <p:nvCxnSpPr>
          <p:cNvPr id="218" name="Google Shape;218;p28"/>
          <p:cNvCxnSpPr/>
          <p:nvPr/>
        </p:nvCxnSpPr>
        <p:spPr>
          <a:xfrm>
            <a:off x="2384350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9" name="Google Shape;21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2" cy="11866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WORKFLOW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Position of grinder and knockbox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Fridge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Cups and syrups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Other tools</a:t>
            </a: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DOUBLE BARING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Coordinate with second person to achieve faster workflow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rgbClr val="3D5263"/>
                </a:solidFill>
              </a:rPr>
              <a:t>Eg.</a:t>
            </a:r>
            <a:endParaRPr i="1" sz="1600">
              <a:solidFill>
                <a:srgbClr val="3D5263"/>
              </a:solidFill>
            </a:endParaRPr>
          </a:p>
          <a:p>
            <a:pPr indent="-3403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○"/>
            </a:pPr>
            <a:r>
              <a:rPr lang="en-US" sz="1600">
                <a:solidFill>
                  <a:srgbClr val="3D5263"/>
                </a:solidFill>
              </a:rPr>
              <a:t>One person pulls shots, preps cups</a:t>
            </a:r>
            <a:endParaRPr/>
          </a:p>
          <a:p>
            <a:pPr indent="-34036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○"/>
            </a:pPr>
            <a:r>
              <a:rPr lang="en-US" sz="1600">
                <a:solidFill>
                  <a:srgbClr val="3D5263"/>
                </a:solidFill>
              </a:rPr>
              <a:t>Second steams and pours milk</a:t>
            </a:r>
            <a:endParaRPr/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6" name="Google Shape;236;p3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176" y="5794146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DOSER VS. ON DEMAND</a:t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4" name="Google Shape;244;p3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5" name="Google Shape;245;p3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00" y="2537200"/>
            <a:ext cx="4342624" cy="325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3850" y="2345200"/>
            <a:ext cx="4929300" cy="40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727" l="13425" r="3145" t="4189"/>
          <a:stretch/>
        </p:blipFill>
        <p:spPr>
          <a:xfrm>
            <a:off x="-44971" y="-74718"/>
            <a:ext cx="9353862" cy="7026531"/>
          </a:xfrm>
          <a:custGeom>
            <a:rect b="b" l="l" r="r" t="t"/>
            <a:pathLst>
              <a:path extrusionOk="0" h="120000" w="120000">
                <a:moveTo>
                  <a:pt x="64714" y="0"/>
                </a:moveTo>
                <a:lnTo>
                  <a:pt x="120000" y="19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478972" y="5725886"/>
            <a:ext cx="4963886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</a:rPr>
              <a:t>BARISTA INTERMEDIATE</a:t>
            </a:r>
            <a:endParaRPr/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4521847" y="1415143"/>
            <a:ext cx="5295270" cy="6335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171" y="393700"/>
            <a:ext cx="1955801" cy="1257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DOSE 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Grind adjustment moves burrs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closer or father (finer or coarser)</a:t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On-Demand (doserless) grinders may require time adjustment after grind size adjustment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254" name="Google Shape;254;p3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5" name="Google Shape;25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4513" y="4140921"/>
            <a:ext cx="4459726" cy="22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GRINDER HEAT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Grinding produces friction, which produces heat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Busy service causes heat buildup in burrs/change in coffee temperature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Causes static and decreased extraction</a:t>
            </a:r>
            <a:endParaRPr sz="1600">
              <a:solidFill>
                <a:srgbClr val="3D5263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What grind size adjustment would be required?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3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Workflow and placement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Double baring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Dose output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Heat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3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factors that impact consistency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symptoms of dull grinder burrs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causes of channeling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Describe the relation of brew ratio to flavor and body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35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79" name="Google Shape;27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3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BURR SHARPNESS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Burr quality impacts many areas of coffee extraction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Causes 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3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9" name="Google Shape;289;p36"/>
          <p:cNvPicPr preferRelativeResize="0"/>
          <p:nvPr/>
        </p:nvPicPr>
        <p:blipFill rotWithShape="1">
          <a:blip r:embed="rId4">
            <a:alphaModFix/>
          </a:blip>
          <a:srcRect b="3087" l="0" r="0" t="21057"/>
          <a:stretch/>
        </p:blipFill>
        <p:spPr>
          <a:xfrm>
            <a:off x="3262988" y="4039500"/>
            <a:ext cx="2902775" cy="220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CONSISTENCY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Controlling variables to maintain quality involves keeping consistency in methodology and preparation of beverages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3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CHANNELING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Uneven flow of water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Even distribution is key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Uneven flow means uneven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extraction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" name="Google Shape;305;p3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06" name="Google Shape;30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6375" y="2571383"/>
            <a:ext cx="3185425" cy="31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CHANNELING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4" name="Google Shape;314;p3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15" name="Google Shape;315;p39"/>
          <p:cNvPicPr preferRelativeResize="0"/>
          <p:nvPr/>
        </p:nvPicPr>
        <p:blipFill rotWithShape="1">
          <a:blip r:embed="rId4">
            <a:alphaModFix/>
          </a:blip>
          <a:srcRect b="23436" l="0" r="0" t="0"/>
          <a:stretch/>
        </p:blipFill>
        <p:spPr>
          <a:xfrm>
            <a:off x="2118825" y="2630447"/>
            <a:ext cx="6172200" cy="35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Maintaining consistency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Channeling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Achieving balance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Making adjustments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3" name="Google Shape;323;p4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Recognize flavor compounds extracting at different times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Split a shot into three parts, identify by appearance and taste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how to correct imbalance</a:t>
            </a:r>
            <a:endParaRPr/>
          </a:p>
          <a:p>
            <a:pPr indent="-173990" lvl="0" marL="28575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by taste, balanced and sweet espresso as opposed to overly sour or bitter</a:t>
            </a:r>
            <a:endParaRPr sz="1600">
              <a:solidFill>
                <a:srgbClr val="3D5263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Understand how to use a refractometer</a:t>
            </a:r>
            <a:endParaRPr sz="1600">
              <a:solidFill>
                <a:srgbClr val="3D5263"/>
              </a:solidFill>
            </a:endParaRPr>
          </a:p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0" name="Google Shape;330;p41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1" name="Google Shape;33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2308684" y="1603589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HOUSEKEEPING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Introduction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Schedule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Restrooms</a:t>
            </a:r>
            <a:endParaRPr/>
          </a:p>
          <a:p>
            <a:pPr indent="-101990" lvl="0" marL="213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Phone Calls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2384350" y="218856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15"/>
          <p:cNvSpPr/>
          <p:nvPr/>
        </p:nvSpPr>
        <p:spPr>
          <a:xfrm>
            <a:off x="-119922" y="-104931"/>
            <a:ext cx="1783829" cy="7090347"/>
          </a:xfrm>
          <a:prstGeom prst="rect">
            <a:avLst/>
          </a:pr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34" y="350600"/>
            <a:ext cx="1010302" cy="10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 b="0" l="0" r="11968" t="0"/>
          <a:stretch/>
        </p:blipFill>
        <p:spPr>
          <a:xfrm>
            <a:off x="144271" y="4918456"/>
            <a:ext cx="1519937" cy="1290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BALANCE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Acidity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Sweetness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Bitterness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4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EXTRACTING COMPOUNDS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Acidity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Extraction of acids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Sweetness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Extraction of sugars, carbohydrates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Bitterness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Alkaloids, polyphenols, tannins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8" name="Google Shape;348;p4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3" name="Google Shape;35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CORRECTING IM</a:t>
            </a:r>
            <a:r>
              <a:rPr b="1" lang="en-US" sz="2900">
                <a:solidFill>
                  <a:srgbClr val="3D5263"/>
                </a:solidFill>
              </a:rPr>
              <a:t>BALANCE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Yield (output weight)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Grind size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Dose weight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6" name="Google Shape;356;p4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4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CORRECTING IMBALANCE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Taste and describe espresso at parameters given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Make variable adjustment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3D5263"/>
                </a:solidFill>
              </a:rPr>
              <a:t>Test new parameters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4" name="Google Shape;364;p4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4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BREW RATIO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Espresso Brew Formula (EBF)</a:t>
            </a:r>
            <a:endParaRPr sz="1600">
              <a:solidFill>
                <a:srgbClr val="3D5263"/>
              </a:solidFill>
            </a:endParaRPr>
          </a:p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Char char="○"/>
            </a:pPr>
            <a:r>
              <a:rPr lang="en-US" sz="1600">
                <a:solidFill>
                  <a:srgbClr val="3D5263"/>
                </a:solidFill>
              </a:rPr>
              <a:t>EBF = </a:t>
            </a:r>
            <a:r>
              <a:rPr i="1" lang="en-US" sz="1600">
                <a:solidFill>
                  <a:srgbClr val="3D5263"/>
                </a:solidFill>
              </a:rPr>
              <a:t>(espresso dose weight ÷ espresso beverage weight) × 100</a:t>
            </a:r>
            <a:endParaRPr i="1"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40% EBF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60%</a:t>
            </a:r>
            <a:r>
              <a:rPr lang="en-US" sz="1600">
                <a:solidFill>
                  <a:srgbClr val="3D5263"/>
                </a:solidFill>
              </a:rPr>
              <a:t> EBF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4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4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4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REFRACTOMETER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Tool for reading TDS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Software - VST CoffeeTools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Based on how much light can pass through the liquid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0" name="Google Shape;380;p4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1" name="Google Shape;38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4003" y="4265002"/>
            <a:ext cx="1260800" cy="224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4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Extraction of acids, carbohydrates, alkaloids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Brew ratio and its impact on flavor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Refractometers and TDS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9" name="Google Shape;389;p4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9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Use the SCA Flavor wheel to describe attributes in espresso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Understand milk composition, protein and fat content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Demonstrate correct milk foam texture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Understand milk alternatives and limitations</a:t>
            </a:r>
            <a:endParaRPr/>
          </a:p>
        </p:txBody>
      </p:sp>
      <p:cxnSp>
        <p:nvCxnSpPr>
          <p:cNvPr id="396" name="Google Shape;396;p49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7" name="Google Shape;39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5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SCA FLAVOR WHEEL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Developed by a sensory panel of professionals from various companies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Provides framework for communication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Helps teams get calibrated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6" name="Google Shape;406;p5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5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MILK COMPOSITION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Fat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Protein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5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5" name="Google Shape;415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800" y="2307524"/>
            <a:ext cx="3081825" cy="420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different varieties of Arabica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producing countries and general flavor profiles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Describe how processing methods impact flavor and body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Analyze coffee of different roast dates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2384350" y="218856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/>
          <p:nvPr/>
        </p:nvSpPr>
        <p:spPr>
          <a:xfrm>
            <a:off x="-119922" y="-104931"/>
            <a:ext cx="1783800" cy="7090200"/>
          </a:xfrm>
          <a:prstGeom prst="rect">
            <a:avLst/>
          </a:pr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734" y="350600"/>
            <a:ext cx="1010302" cy="1085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11971" t="0"/>
          <a:stretch/>
        </p:blipFill>
        <p:spPr>
          <a:xfrm>
            <a:off x="144271" y="4918456"/>
            <a:ext cx="1519800" cy="129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5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5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REVIEW: </a:t>
            </a:r>
            <a:r>
              <a:rPr b="1" lang="en-US" sz="2900">
                <a:solidFill>
                  <a:srgbClr val="3D5263"/>
                </a:solidFill>
              </a:rPr>
              <a:t>MILK TEXTURE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Smooth, glossy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Melted marshmallow! (Or wet paint, whatever your taste preference is)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3" name="Google Shape;423;p5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24" name="Google Shape;424;p52"/>
          <p:cNvPicPr preferRelativeResize="0"/>
          <p:nvPr/>
        </p:nvPicPr>
        <p:blipFill rotWithShape="1">
          <a:blip r:embed="rId4">
            <a:alphaModFix/>
          </a:blip>
          <a:srcRect b="0" l="0" r="24947" t="0"/>
          <a:stretch/>
        </p:blipFill>
        <p:spPr>
          <a:xfrm>
            <a:off x="2487300" y="3703650"/>
            <a:ext cx="4169401" cy="265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5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MILK ALTERNATIVES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Soy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Almond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Oat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Coconut, cashew, macadamia, etc.</a:t>
            </a:r>
            <a:endParaRPr/>
          </a:p>
        </p:txBody>
      </p:sp>
      <p:cxnSp>
        <p:nvCxnSpPr>
          <p:cNvPr id="432" name="Google Shape;432;p5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SCA Flavor Wheel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Milk composition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Milk texture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Alternatives</a:t>
            </a:r>
            <a:endParaRPr/>
          </a:p>
        </p:txBody>
      </p:sp>
      <p:cxnSp>
        <p:nvCxnSpPr>
          <p:cNvPr id="440" name="Google Shape;440;p5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5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causes of incorrect milk foam texture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correct temperature and foam level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Consistently freepour two latte art patterns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Demonstrate milk sharing techniques</a:t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47" name="Google Shape;447;p55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48" name="Google Shape;44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5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5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INCORRECT MILK TEXTURE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Lumpy or watery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Coagulated on top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Bubbles fizzing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</a:rPr>
              <a:t>May suggest milk is unfit for consumption.</a:t>
            </a:r>
            <a:endParaRPr sz="1600">
              <a:solidFill>
                <a:srgbClr val="43434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7" name="Google Shape;457;p5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5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REVIEW: TEMPERATURE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Desired range 131-149℉ (59.4-65℃)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Maximum 158℉(70℃)</a:t>
            </a:r>
            <a:br>
              <a:rPr lang="en-US" sz="1600">
                <a:solidFill>
                  <a:srgbClr val="3D5263"/>
                </a:solidFill>
              </a:rPr>
            </a:br>
            <a:endParaRPr/>
          </a:p>
        </p:txBody>
      </p:sp>
      <p:cxnSp>
        <p:nvCxnSpPr>
          <p:cNvPr id="465" name="Google Shape;465;p5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5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FREE POURING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Monk’s head / dot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Heart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Tulip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Rosetta</a:t>
            </a:r>
            <a:endParaRPr/>
          </a:p>
        </p:txBody>
      </p:sp>
      <p:cxnSp>
        <p:nvCxnSpPr>
          <p:cNvPr id="473" name="Google Shape;473;p5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5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5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MILK SHARING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/>
              <a:t>Prepare milk for two cappuccinos in one pitcher</a:t>
            </a:r>
            <a:endParaRPr/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/>
              <a:t>Pour cappuccinos while maintaining proper foam level in each drink</a:t>
            </a:r>
            <a:endParaRPr/>
          </a:p>
        </p:txBody>
      </p:sp>
      <p:cxnSp>
        <p:nvCxnSpPr>
          <p:cNvPr id="481" name="Google Shape;481;p5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6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Texture and temperature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Foam level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Free pouring designs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Milk sharing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489" name="Google Shape;489;p6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61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Prepare multiple beverages at different espresso to milk ratios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Demonstrate extracting espresso and steaming milk simultaneously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Prepare 4 beverages within 5 minutes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496" name="Google Shape;496;p61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7" name="Google Shape;497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/>
          <p:nvPr/>
        </p:nvSpPr>
        <p:spPr>
          <a:xfrm rot="-8647125">
            <a:off x="8830303" y="-2125175"/>
            <a:ext cx="627393" cy="2043796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1933017" y="1588600"/>
            <a:ext cx="566699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REVIEW: SPECIES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Coffea Arabica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Coffea Canephora (Robusta)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2023672" y="2173574"/>
            <a:ext cx="5381469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6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6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DRINK MENU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Macchiato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Cortado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Cappuccino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Latte</a:t>
            </a:r>
            <a:endParaRPr/>
          </a:p>
        </p:txBody>
      </p:sp>
      <p:cxnSp>
        <p:nvCxnSpPr>
          <p:cNvPr id="506" name="Google Shape;506;p6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6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63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PRACTICE!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Pulling shots and steaming milk simultaneously</a:t>
            </a:r>
            <a:endParaRPr/>
          </a:p>
        </p:txBody>
      </p:sp>
      <p:cxnSp>
        <p:nvCxnSpPr>
          <p:cNvPr id="514" name="Google Shape;514;p6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6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6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PRACTICE!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Prepare 4 drinks in 5 minutes</a:t>
            </a:r>
            <a:endParaRPr/>
          </a:p>
        </p:txBody>
      </p:sp>
      <p:cxnSp>
        <p:nvCxnSpPr>
          <p:cNvPr id="522" name="Google Shape;522;p6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7" name="Google Shape;527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Drink definitions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Pulling shots and steaming at the same time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Efficiency and order of preparing drinks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530" name="Google Shape;530;p6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6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66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Implement procedures for hygiene and safety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Identify risks of cross contamination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Minimize risks of direct contamination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Identify sources for workplace injury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37" name="Google Shape;537;p66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38" name="Google Shape;538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6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6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HYGIENE &amp; SAFETY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Towels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Hand washing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Milk pitchers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547" name="Google Shape;547;p6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6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CROSS CONTAMINATION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Using your counter towel to wipe your steam wand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Using your drip tray towel to wipe the portafilter</a:t>
            </a:r>
            <a:endParaRPr sz="16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5" name="Google Shape;555;p6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Google Shape;56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6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DIRECT CON</a:t>
            </a:r>
            <a:r>
              <a:rPr b="1" lang="en-US" sz="2900">
                <a:solidFill>
                  <a:srgbClr val="3D5263"/>
                </a:solidFill>
              </a:rPr>
              <a:t>TAMINATION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Milk left out, incorrect storage temperatures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Storage containers left open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Pest control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Sneezing or coughing</a:t>
            </a:r>
            <a:endParaRPr/>
          </a:p>
        </p:txBody>
      </p:sp>
      <p:cxnSp>
        <p:nvCxnSpPr>
          <p:cNvPr id="563" name="Google Shape;563;p6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WORKPLACE INJURY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Burns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Broken glass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Dropping tamp</a:t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Strained wrist from incorrect technique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1" name="Google Shape;571;p7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6" name="Google Shape;57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7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WORKPLACE INJURY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Slipping from spills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Cleaning grinder burrs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Electrical cords</a:t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Chemicals stored near food</a:t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9" name="Google Shape;579;p7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VARIETIES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16725" y="2453846"/>
            <a:ext cx="5191125" cy="346345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>
            <a:off x="2316725" y="600120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World Coffee Research Variety Catalog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7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7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Hygiene and safety</a:t>
            </a:r>
            <a:endParaRPr sz="1600">
              <a:solidFill>
                <a:srgbClr val="3D5263"/>
              </a:solidFill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Cross contamination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Direct contamination</a:t>
            </a:r>
            <a:endParaRPr sz="1600">
              <a:solidFill>
                <a:srgbClr val="3D52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D5263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Possible injuries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7" name="Google Shape;587;p7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3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73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List the steps of customer recovery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Maintain high standards of personal presentation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Demonstrate good communication techniques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Demonstrate efficiency techniques for good customer service</a:t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594" name="Google Shape;594;p73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5" name="Google Shape;59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1" name="Google Shape;60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02" name="Google Shape;602;p7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74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CUSTOMER RECOVERY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Listen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Be sincere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Don’t try to deny, explain, make excuses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Ask what will make things right</a:t>
            </a:r>
            <a:endParaRPr/>
          </a:p>
        </p:txBody>
      </p:sp>
      <p:cxnSp>
        <p:nvCxnSpPr>
          <p:cNvPr id="604" name="Google Shape;604;p7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9" name="Google Shape;60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7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75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PERSONAL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Clean clothing, hair, and fingernails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Neat apron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Open body language and posture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Easy going demeanor</a:t>
            </a:r>
            <a:endParaRPr/>
          </a:p>
        </p:txBody>
      </p:sp>
      <p:cxnSp>
        <p:nvCxnSpPr>
          <p:cNvPr id="612" name="Google Shape;612;p7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7" name="Google Shape;617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7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9" name="Google Shape;619;p76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COMMUNICATION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Ask </a:t>
            </a:r>
            <a:r>
              <a:rPr lang="en-US" sz="1600">
                <a:solidFill>
                  <a:srgbClr val="3D5263"/>
                </a:solidFill>
              </a:rPr>
              <a:t>questions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Give suggestions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Maintain communication during preparation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Confirm handoff</a:t>
            </a:r>
            <a:endParaRPr/>
          </a:p>
        </p:txBody>
      </p:sp>
      <p:cxnSp>
        <p:nvCxnSpPr>
          <p:cNvPr id="620" name="Google Shape;620;p7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26" name="Google Shape;626;p7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7" name="Google Shape;627;p77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EFFICIENCY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Remember regulars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Manage lines, take orders quickly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Workflow to save time and energy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Maintain a clean and stocked station</a:t>
            </a:r>
            <a:endParaRPr/>
          </a:p>
        </p:txBody>
      </p:sp>
      <p:cxnSp>
        <p:nvCxnSpPr>
          <p:cNvPr id="628" name="Google Shape;628;p7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34" name="Google Shape;634;p7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78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Customer recovery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Personal presentation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Communication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Efficiency strategies</a:t>
            </a:r>
            <a:endParaRPr/>
          </a:p>
        </p:txBody>
      </p:sp>
      <p:cxnSp>
        <p:nvCxnSpPr>
          <p:cNvPr id="636" name="Google Shape;636;p7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9"/>
          <p:cNvSpPr/>
          <p:nvPr/>
        </p:nvSpPr>
        <p:spPr>
          <a:xfrm>
            <a:off x="0" y="0"/>
            <a:ext cx="2503500" cy="359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70419" y="49999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5497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79"/>
          <p:cNvSpPr txBox="1"/>
          <p:nvPr/>
        </p:nvSpPr>
        <p:spPr>
          <a:xfrm>
            <a:off x="2308684" y="1603589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OBJECTIVES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Explain how single and multiple boiler espresso machines function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Understand importance of preventative maintenance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2"/>
                </a:solidFill>
              </a:rPr>
              <a:t>Understand cafe management practices and costs involved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54975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cxnSp>
        <p:nvCxnSpPr>
          <p:cNvPr id="643" name="Google Shape;643;p79"/>
          <p:cNvCxnSpPr/>
          <p:nvPr/>
        </p:nvCxnSpPr>
        <p:spPr>
          <a:xfrm>
            <a:off x="2384350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44" name="Google Shape;64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6404" y="5659025"/>
            <a:ext cx="949870" cy="94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45" name="Google Shape;64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197" y="448056"/>
            <a:ext cx="1587900" cy="118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50282"/>
                </a:lnTo>
                <a:lnTo>
                  <a:pt x="91126" y="106274"/>
                </a:lnTo>
                <a:lnTo>
                  <a:pt x="83946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0" name="Google Shape;650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8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80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SINGLE vs. DOUBLE BOILER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3" name="Google Shape;653;p8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4" name="Google Shape;65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22425" y="2408013"/>
            <a:ext cx="7299149" cy="28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9" name="Google Shape;659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8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81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SINGLE vs. DOUBLE BOILER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p8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63" name="Google Shape;663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6063" y="2492375"/>
            <a:ext cx="7687163" cy="303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VARIETIES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57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6" name="Google Shape;14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875" y="2476973"/>
            <a:ext cx="4982200" cy="33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/>
        </p:nvSpPr>
        <p:spPr>
          <a:xfrm>
            <a:off x="2422875" y="6001200"/>
            <a:ext cx="7344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Bourbon (bur-bone)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Source: World Coffee Research Variety Catalog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8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82"/>
          <p:cNvSpPr txBox="1"/>
          <p:nvPr/>
        </p:nvSpPr>
        <p:spPr>
          <a:xfrm>
            <a:off x="1933017" y="1588600"/>
            <a:ext cx="56670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SINGLE vs. DOUBLE BOILER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1" name="Google Shape;671;p8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72" name="Google Shape;67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2400" y="2466400"/>
            <a:ext cx="7743949" cy="306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78" name="Google Shape;678;p8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83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PREVENTATIVE MAINTENANCE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Backflushing daily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Using correct detergents + solutions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Replacing gaskets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Checking water filtration</a:t>
            </a:r>
            <a:endParaRPr/>
          </a:p>
        </p:txBody>
      </p:sp>
      <p:cxnSp>
        <p:nvCxnSpPr>
          <p:cNvPr id="680" name="Google Shape;680;p8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8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7" name="Google Shape;687;p84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CAFE MANAGEMENT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Calculating costs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Ingredient storage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Strategies to minimize waste</a:t>
            </a:r>
            <a:endParaRPr/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Human Resources</a:t>
            </a:r>
            <a:endParaRPr/>
          </a:p>
        </p:txBody>
      </p:sp>
      <p:cxnSp>
        <p:nvCxnSpPr>
          <p:cNvPr id="688" name="Google Shape;688;p8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3" name="Google Shape;693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8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85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QUESTIONS?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Single and double boilers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Preventative maintenance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Cafe management</a:t>
            </a:r>
            <a:endParaRPr/>
          </a:p>
        </p:txBody>
      </p:sp>
      <p:cxnSp>
        <p:nvCxnSpPr>
          <p:cNvPr id="696" name="Google Shape;696;p8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8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86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SUMMARY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Coffee varieties, regions, processing methods,</a:t>
            </a:r>
            <a:r>
              <a:rPr lang="en-US" sz="1600">
                <a:solidFill>
                  <a:srgbClr val="3D5263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-US" sz="1600">
                <a:solidFill>
                  <a:srgbClr val="3D5263"/>
                </a:solidFill>
              </a:rPr>
              <a:t> general flavor profiles</a:t>
            </a:r>
            <a:endParaRPr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Deeper understanding of espresso extraction and milk steaming</a:t>
            </a:r>
            <a:endParaRPr sz="16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Workflow and efficiency</a:t>
            </a:r>
            <a:endParaRPr sz="1600">
              <a:solidFill>
                <a:srgbClr val="3D5263"/>
              </a:solidFill>
            </a:endParaRPr>
          </a:p>
          <a:p>
            <a:pPr indent="-101989" lvl="0" marL="213749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55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3D5263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rgbClr val="3D5263"/>
                </a:solidFill>
              </a:rPr>
              <a:t>Best practices for safety, customer service, equipment maintenance and cafe management</a:t>
            </a:r>
            <a:endParaRPr sz="1600">
              <a:solidFill>
                <a:srgbClr val="3D5263"/>
              </a:solidFill>
            </a:endParaRPr>
          </a:p>
        </p:txBody>
      </p:sp>
      <p:cxnSp>
        <p:nvCxnSpPr>
          <p:cNvPr id="704" name="Google Shape;704;p8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9" name="Google Shape;70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8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87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Name the two main species of coffee</a:t>
            </a:r>
            <a:endParaRPr sz="2400"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2" name="Google Shape;712;p8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" name="Google Shape;717;p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8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Bourbon and Typica are types of...</a:t>
            </a:r>
            <a:endParaRPr sz="2400"/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8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8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89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Describe the body of a natural process as opposed to a washed coffee…</a:t>
            </a:r>
            <a:endParaRPr sz="24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(from the same farm)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8" name="Google Shape;728;p8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3" name="Google Shape;733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9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90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does the washed process typically affect acidity?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6" name="Google Shape;736;p9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1" name="Google Shape;741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9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91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Give some examples of differences between fresh roasted and rested coffee extraction...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4" name="Google Shape;744;p9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amilytree.png" id="154" name="Google Shape;1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376" y="634113"/>
            <a:ext cx="7335225" cy="466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9" name="Google Shape;749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50" name="Google Shape;750;p9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92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What does coffee release after roasting?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2" name="Google Shape;752;p9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" name="Google Shape;757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9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93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Describe the most efficient way to arrange your station (equipment placement)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0" name="Google Shape;760;p9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5" name="Google Shape;765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94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Explain double baring...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8" name="Google Shape;768;p9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Google Shape;773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9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95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would you adjust your grind setting during peak times?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6" name="Google Shape;776;p9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1" name="Google Shape;781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96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96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does adjusting your grind setting affect your dose?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4" name="Google Shape;784;p96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97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97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would you adjust your grind setting during peak times?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2" name="Google Shape;792;p97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7" name="Google Shape;797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798" name="Google Shape;798;p98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98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Describe channeling…</a:t>
            </a:r>
            <a:endParaRPr sz="24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D5263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 you avoid it?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0" name="Google Shape;800;p98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5" name="Google Shape;805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99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99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 you identify under vs. over extracted espresso by taste?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99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" name="Google Shape;813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14" name="Google Shape;814;p100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100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Explain the difference between steaming whole vs. skim milk...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6" name="Google Shape;816;p100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1" name="Google Shape;821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10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p101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What are some indicators that milk is not ok to consume?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4" name="Google Shape;824;p101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4700" y="685000"/>
            <a:ext cx="9673375" cy="484637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/>
          <p:nvPr/>
        </p:nvSpPr>
        <p:spPr>
          <a:xfrm>
            <a:off x="0" y="2546175"/>
            <a:ext cx="9144000" cy="1116000"/>
          </a:xfrm>
          <a:prstGeom prst="rect">
            <a:avLst/>
          </a:prstGeom>
          <a:noFill/>
          <a:ln cap="flat" cmpd="sng" w="381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102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102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does buildup of coffee on the grouphead affect the flavor of espresso?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2" name="Google Shape;832;p102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103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103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 you know when to replace your grinder burrs?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0" name="Google Shape;840;p103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104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7" name="Google Shape;847;p104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 worn burrs affect drink quality?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8" name="Google Shape;848;p104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01" y="5531371"/>
            <a:ext cx="1518840" cy="976238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105"/>
          <p:cNvSpPr/>
          <p:nvPr/>
        </p:nvSpPr>
        <p:spPr>
          <a:xfrm rot="-8646335">
            <a:off x="8830410" y="-2125263"/>
            <a:ext cx="627331" cy="2043845"/>
          </a:xfrm>
          <a:prstGeom prst="rect">
            <a:avLst/>
          </a:prstGeom>
          <a:solidFill>
            <a:srgbClr val="9C47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105"/>
          <p:cNvSpPr txBox="1"/>
          <p:nvPr/>
        </p:nvSpPr>
        <p:spPr>
          <a:xfrm>
            <a:off x="1933026" y="1588600"/>
            <a:ext cx="6038400" cy="3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solidFill>
                  <a:srgbClr val="3D5263"/>
                </a:solidFill>
              </a:rPr>
              <a:t>REVIEW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D5263"/>
                </a:solidFill>
              </a:rPr>
              <a:t>How do you calculate profit margin?</a:t>
            </a:r>
            <a:endParaRPr sz="2400">
              <a:solidFill>
                <a:srgbClr val="3D5263"/>
              </a:solidFill>
            </a:endParaRPr>
          </a:p>
          <a:p>
            <a:pPr indent="-17399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C4777"/>
              </a:buClr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3D526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105"/>
          <p:cNvCxnSpPr/>
          <p:nvPr/>
        </p:nvCxnSpPr>
        <p:spPr>
          <a:xfrm>
            <a:off x="2023672" y="2173574"/>
            <a:ext cx="5381400" cy="0"/>
          </a:xfrm>
          <a:prstGeom prst="straightConnector1">
            <a:avLst/>
          </a:prstGeom>
          <a:noFill/>
          <a:ln cap="flat" cmpd="sng" w="38100">
            <a:solidFill>
              <a:srgbClr val="3D5263">
                <a:alpha val="4980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