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724650" cy="9774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Ian Hinkl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2-18T21:36:22.864">
    <p:pos x="6000" y="0"/>
    <p:text>add distribution tool picture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015" cy="490409"/>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09079" y="0"/>
            <a:ext cx="2914015" cy="490409"/>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63638" y="1222375"/>
            <a:ext cx="4397375" cy="32988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2465" y="4703852"/>
            <a:ext cx="5379720" cy="384860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283831"/>
            <a:ext cx="2914015" cy="49040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09079" y="9283831"/>
            <a:ext cx="2914015" cy="490408"/>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72465" y="4703852"/>
            <a:ext cx="5379720" cy="384860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63638" y="1222375"/>
            <a:ext cx="4397375" cy="3298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dfe39f0a5_1_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Water Process: Caffeine &amp; solubles extracted, caffeine filtered out, then solution used to extract caffeine from new batch. Because solubles are already present, less are taken from new batch. </a:t>
            </a:r>
            <a:endParaRPr/>
          </a:p>
          <a:p>
            <a:pPr indent="0" lvl="0" marL="0" rtl="0" algn="l">
              <a:spcBef>
                <a:spcPts val="0"/>
              </a:spcBef>
              <a:spcAft>
                <a:spcPts val="0"/>
              </a:spcAft>
              <a:buNone/>
            </a:pPr>
            <a:r>
              <a:rPr lang="en-US"/>
              <a:t>CO₂: Gas forced in at high pressures to liquify and then bind with caffeine. Liquid CO₂ extracted then pressure released to evaporate, leaving caffeine behind</a:t>
            </a:r>
            <a:endParaRPr/>
          </a:p>
          <a:p>
            <a:pPr indent="0" lvl="0" marL="0" rtl="0" algn="l">
              <a:spcBef>
                <a:spcPts val="0"/>
              </a:spcBef>
              <a:spcAft>
                <a:spcPts val="0"/>
              </a:spcAft>
              <a:buNone/>
            </a:pPr>
            <a:r>
              <a:rPr lang="en-US"/>
              <a:t>Methylene Chloride/Ethyl Acetate: Considered by FDA to have essentially no health risks. Process leaves 1/10th allowable concentration. Solvents are very volatile, vaporizing at relatively low temps. Consider coffee is roasted around 400F and then brewed at 200F. </a:t>
            </a:r>
            <a:br>
              <a:rPr lang="en-US"/>
            </a:br>
            <a:endParaRPr/>
          </a:p>
        </p:txBody>
      </p:sp>
      <p:sp>
        <p:nvSpPr>
          <p:cNvPr id="167" name="Google Shape;167;g4dfe39f0a5_1_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dfe39f0a5_1_4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Work zones of grouped equipment and tools for task(s)</a:t>
            </a:r>
            <a:endParaRPr/>
          </a:p>
          <a:p>
            <a:pPr indent="0" lvl="0" marL="0" rtl="0" algn="l">
              <a:spcBef>
                <a:spcPts val="0"/>
              </a:spcBef>
              <a:spcAft>
                <a:spcPts val="0"/>
              </a:spcAft>
              <a:buNone/>
            </a:pPr>
            <a:r>
              <a:rPr lang="en-US"/>
              <a:t>Accessible and organized storage and utilities</a:t>
            </a:r>
            <a:endParaRPr/>
          </a:p>
          <a:p>
            <a:pPr indent="0" lvl="0" marL="0" rtl="0" algn="l">
              <a:spcBef>
                <a:spcPts val="0"/>
              </a:spcBef>
              <a:spcAft>
                <a:spcPts val="0"/>
              </a:spcAft>
              <a:buNone/>
            </a:pPr>
            <a:r>
              <a:rPr lang="en-US"/>
              <a:t>Efficient workflow and customer flow</a:t>
            </a:r>
            <a:endParaRPr/>
          </a:p>
          <a:p>
            <a:pPr indent="0" lvl="0" marL="0" rtl="0" algn="l">
              <a:spcBef>
                <a:spcPts val="0"/>
              </a:spcBef>
              <a:spcAft>
                <a:spcPts val="0"/>
              </a:spcAft>
              <a:buNone/>
            </a:pPr>
            <a:r>
              <a:t/>
            </a:r>
            <a:endParaRPr/>
          </a:p>
        </p:txBody>
      </p:sp>
      <p:sp>
        <p:nvSpPr>
          <p:cNvPr id="176" name="Google Shape;176;g4dfe39f0a5_1_4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4dfe39f0a5_1_3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Larger burrs are more efficient, have higher heat absorption, longer lifespan</a:t>
            </a:r>
            <a:endParaRPr/>
          </a:p>
          <a:p>
            <a:pPr indent="0" lvl="0" marL="0" rtl="0" algn="l">
              <a:spcBef>
                <a:spcPts val="0"/>
              </a:spcBef>
              <a:spcAft>
                <a:spcPts val="0"/>
              </a:spcAft>
              <a:buNone/>
            </a:pPr>
            <a:r>
              <a:rPr lang="en-US"/>
              <a:t>Conical burrs usually lower RPM because burr orientation, bi-modal grind distribution</a:t>
            </a:r>
            <a:endParaRPr/>
          </a:p>
        </p:txBody>
      </p:sp>
      <p:sp>
        <p:nvSpPr>
          <p:cNvPr id="185" name="Google Shape;185;g4dfe39f0a5_1_3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bab85a7d2_0_1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Precision tampers fit precisely to basket to eliminate untamped coffee</a:t>
            </a:r>
            <a:endParaRPr/>
          </a:p>
        </p:txBody>
      </p:sp>
      <p:sp>
        <p:nvSpPr>
          <p:cNvPr id="194" name="Google Shape;194;g7bab85a7d2_0_1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ab85a7d2_0_2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Increased consistency across multiple baristas, not necessarily more consistency for an individual</a:t>
            </a:r>
            <a:endParaRPr/>
          </a:p>
          <a:p>
            <a:pPr indent="0" lvl="0" marL="0" rtl="0" algn="l">
              <a:spcBef>
                <a:spcPts val="0"/>
              </a:spcBef>
              <a:spcAft>
                <a:spcPts val="0"/>
              </a:spcAft>
              <a:buNone/>
            </a:pPr>
            <a:r>
              <a:rPr lang="en-US"/>
              <a:t>Adding an additional step to the process may impact efficiency </a:t>
            </a:r>
            <a:endParaRPr/>
          </a:p>
        </p:txBody>
      </p:sp>
      <p:sp>
        <p:nvSpPr>
          <p:cNvPr id="203" name="Google Shape;203;g7bab85a7d2_0_2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bab85a7d2_0_3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Basket size is primary determining factor for dose</a:t>
            </a:r>
            <a:endParaRPr/>
          </a:p>
          <a:p>
            <a:pPr indent="0" lvl="0" marL="0" rtl="0" algn="l">
              <a:spcBef>
                <a:spcPts val="0"/>
              </a:spcBef>
              <a:spcAft>
                <a:spcPts val="0"/>
              </a:spcAft>
              <a:buNone/>
            </a:pPr>
            <a:r>
              <a:rPr lang="en-US"/>
              <a:t>Changes in headspace will affect rate and evenness of extraction</a:t>
            </a:r>
            <a:endParaRPr/>
          </a:p>
          <a:p>
            <a:pPr indent="0" lvl="0" marL="0" rtl="0" algn="l">
              <a:spcBef>
                <a:spcPts val="0"/>
              </a:spcBef>
              <a:spcAft>
                <a:spcPts val="0"/>
              </a:spcAft>
              <a:buNone/>
            </a:pPr>
            <a:r>
              <a:rPr lang="en-US"/>
              <a:t>Roast development will change density of coffee and so will change weight:volume ratio</a:t>
            </a:r>
            <a:endParaRPr/>
          </a:p>
          <a:p>
            <a:pPr indent="0" lvl="0" marL="0" rtl="0" algn="l">
              <a:spcBef>
                <a:spcPts val="0"/>
              </a:spcBef>
              <a:spcAft>
                <a:spcPts val="0"/>
              </a:spcAft>
              <a:buNone/>
            </a:pPr>
            <a:r>
              <a:rPr lang="en-US"/>
              <a:t>Change in mass will affect heat </a:t>
            </a:r>
            <a:r>
              <a:rPr lang="en-US"/>
              <a:t>absorption</a:t>
            </a:r>
            <a:r>
              <a:rPr lang="en-US"/>
              <a:t> </a:t>
            </a:r>
            <a:endParaRPr/>
          </a:p>
        </p:txBody>
      </p:sp>
      <p:sp>
        <p:nvSpPr>
          <p:cNvPr id="212" name="Google Shape;212;g7bab85a7d2_0_3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c0f648053_0_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Changes in pump pressure will cause changes in flow rate and extraction</a:t>
            </a:r>
            <a:endParaRPr/>
          </a:p>
          <a:p>
            <a:pPr indent="0" lvl="0" marL="0" rtl="0" algn="l">
              <a:spcBef>
                <a:spcPts val="0"/>
              </a:spcBef>
              <a:spcAft>
                <a:spcPts val="0"/>
              </a:spcAft>
              <a:buNone/>
            </a:pPr>
            <a:r>
              <a:rPr lang="en-US"/>
              <a:t>PID Controllers give good temp. stability </a:t>
            </a:r>
            <a:endParaRPr/>
          </a:p>
          <a:p>
            <a:pPr indent="0" lvl="0" marL="0" rtl="0" algn="l">
              <a:spcBef>
                <a:spcPts val="0"/>
              </a:spcBef>
              <a:spcAft>
                <a:spcPts val="0"/>
              </a:spcAft>
              <a:buNone/>
            </a:pPr>
            <a:r>
              <a:rPr lang="en-US"/>
              <a:t>Designed to allow consistent brewing and precise extraction</a:t>
            </a:r>
            <a:endParaRPr/>
          </a:p>
        </p:txBody>
      </p:sp>
      <p:sp>
        <p:nvSpPr>
          <p:cNvPr id="221" name="Google Shape;221;g7c0f648053_0_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c981512cf_0_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Evaluate inconsistencies in methodology in another barista</a:t>
            </a:r>
            <a:endParaRPr/>
          </a:p>
        </p:txBody>
      </p:sp>
      <p:sp>
        <p:nvSpPr>
          <p:cNvPr id="230" name="Google Shape;230;g7c981512cf_0_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c0f648053_0_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7c0f648053_0_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c253f82a2_0_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Pasteurization </a:t>
            </a:r>
            <a:r>
              <a:rPr lang="en-US" sz="1100">
                <a:latin typeface="Arial"/>
                <a:ea typeface="Arial"/>
                <a:cs typeface="Arial"/>
                <a:sym typeface="Arial"/>
              </a:rPr>
              <a:t>- </a:t>
            </a:r>
            <a:r>
              <a:rPr i="1" lang="en-US" sz="1100">
                <a:latin typeface="Arial"/>
                <a:ea typeface="Arial"/>
                <a:cs typeface="Arial"/>
                <a:sym typeface="Arial"/>
              </a:rPr>
              <a:t>The process of heating milk to destroy pathogenic bacteria that cause infection and reduce spoilage bacteria and enzymes to extend the shelf life. </a:t>
            </a:r>
            <a:endParaRPr i="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Thermization</a:t>
            </a:r>
            <a:r>
              <a:rPr lang="en-US" sz="1100">
                <a:latin typeface="Arial"/>
                <a:ea typeface="Arial"/>
                <a:cs typeface="Arial"/>
                <a:sym typeface="Arial"/>
              </a:rPr>
              <a:t> - </a:t>
            </a:r>
            <a:r>
              <a:rPr i="1" lang="en-US" sz="1100">
                <a:latin typeface="Arial"/>
                <a:ea typeface="Arial"/>
                <a:cs typeface="Arial"/>
                <a:sym typeface="Arial"/>
              </a:rPr>
              <a:t>Milk is heated between 135F - 154F for 15 minutes. Pasteurization at these temps does not alter the structure or taste of the milk. </a:t>
            </a:r>
            <a:endParaRPr i="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Batch Pasteurization </a:t>
            </a:r>
            <a:r>
              <a:rPr lang="en-US" sz="1100">
                <a:latin typeface="Arial"/>
                <a:ea typeface="Arial"/>
                <a:cs typeface="Arial"/>
                <a:sym typeface="Arial"/>
              </a:rPr>
              <a:t>- </a:t>
            </a:r>
            <a:r>
              <a:rPr i="1" lang="en-US" sz="1100">
                <a:latin typeface="Arial"/>
                <a:ea typeface="Arial"/>
                <a:cs typeface="Arial"/>
                <a:sym typeface="Arial"/>
              </a:rPr>
              <a:t>Low-temperature-long-time, milk heated to 145F for 30 min. Causes alteration in milk protein structure and taste. </a:t>
            </a:r>
            <a:endParaRPr sz="1100" u="sng">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Flash Pasteurization</a:t>
            </a:r>
            <a:r>
              <a:rPr lang="en-US" sz="1100">
                <a:latin typeface="Arial"/>
                <a:ea typeface="Arial"/>
                <a:cs typeface="Arial"/>
                <a:sym typeface="Arial"/>
              </a:rPr>
              <a:t> - </a:t>
            </a:r>
            <a:r>
              <a:rPr i="1" lang="en-US" sz="1100">
                <a:latin typeface="Arial"/>
                <a:ea typeface="Arial"/>
                <a:cs typeface="Arial"/>
                <a:sym typeface="Arial"/>
              </a:rPr>
              <a:t>High-temperature-short-time, milk heated to 162F - 165F for 15 to 20 seconds. Targets Clostridium Botulinum (Botulism)</a:t>
            </a:r>
            <a:endParaRPr i="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UHT Pasteurization</a:t>
            </a:r>
            <a:r>
              <a:rPr lang="en-US" sz="1100">
                <a:latin typeface="Arial"/>
                <a:ea typeface="Arial"/>
                <a:cs typeface="Arial"/>
                <a:sym typeface="Arial"/>
              </a:rPr>
              <a:t> - </a:t>
            </a:r>
            <a:r>
              <a:rPr i="1" lang="en-US" sz="1100">
                <a:latin typeface="Arial"/>
                <a:ea typeface="Arial"/>
                <a:cs typeface="Arial"/>
                <a:sym typeface="Arial"/>
              </a:rPr>
              <a:t>Milk Heated to 275F - 284F for 2 to 4 seconds. Targets Coxiella burnetii (Q-fever)</a:t>
            </a:r>
            <a:endParaRPr i="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Homogenization </a:t>
            </a:r>
            <a:r>
              <a:rPr lang="en-US" sz="1100">
                <a:latin typeface="Arial"/>
                <a:ea typeface="Arial"/>
                <a:cs typeface="Arial"/>
                <a:sym typeface="Arial"/>
              </a:rPr>
              <a:t>- </a:t>
            </a:r>
            <a:r>
              <a:rPr i="1" lang="en-US" sz="1100">
                <a:latin typeface="Arial"/>
                <a:ea typeface="Arial"/>
                <a:cs typeface="Arial"/>
                <a:sym typeface="Arial"/>
              </a:rPr>
              <a:t>The breakdown of fat globules from 3-10 µm down to .2-2µm through high pressurization. Heat pasteurization also denatures cryoglobulins which tend to cause clustering of the fat globules, allowing for greater emulsion of fat globules. Non-homogenized milk tends to have separation of cream fat and liquid milk. </a:t>
            </a:r>
            <a:endParaRPr i="1" sz="1100">
              <a:latin typeface="Arial"/>
              <a:ea typeface="Arial"/>
              <a:cs typeface="Arial"/>
              <a:sym typeface="Arial"/>
            </a:endParaRPr>
          </a:p>
          <a:p>
            <a:pPr indent="0" lvl="0" marL="0" rtl="0" algn="l">
              <a:spcBef>
                <a:spcPts val="0"/>
              </a:spcBef>
              <a:spcAft>
                <a:spcPts val="0"/>
              </a:spcAft>
              <a:buNone/>
            </a:pPr>
            <a:r>
              <a:t/>
            </a:r>
            <a:endParaRPr/>
          </a:p>
        </p:txBody>
      </p:sp>
      <p:sp>
        <p:nvSpPr>
          <p:cNvPr id="248" name="Google Shape;248;g7c253f82a2_0_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00c12ae76_0_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Trainer Introduction</a:t>
            </a:r>
            <a:endParaRPr/>
          </a:p>
          <a:p>
            <a:pPr indent="0" lvl="0" marL="0" rtl="0" algn="l">
              <a:spcBef>
                <a:spcPts val="0"/>
              </a:spcBef>
              <a:spcAft>
                <a:spcPts val="0"/>
              </a:spcAft>
              <a:buNone/>
            </a:pPr>
            <a:r>
              <a:t/>
            </a:r>
            <a:endParaRPr/>
          </a:p>
        </p:txBody>
      </p:sp>
      <p:sp>
        <p:nvSpPr>
          <p:cNvPr id="95" name="Google Shape;95;g400c12ae76_0_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c981512cf_0_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7c981512cf_0_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c981512cf_0_1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 consistent freepour designs with milk sharing</a:t>
            </a:r>
            <a:endParaRPr/>
          </a:p>
        </p:txBody>
      </p:sp>
      <p:sp>
        <p:nvSpPr>
          <p:cNvPr id="266" name="Google Shape;266;g7c981512cf_0_1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c981512cf_0_2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7c981512cf_0_2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c981512cf_0_3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Create Guest Complaint handling system</a:t>
            </a:r>
            <a:endParaRPr/>
          </a:p>
          <a:p>
            <a:pPr indent="0" lvl="0" marL="0" rtl="0" algn="l">
              <a:spcBef>
                <a:spcPts val="0"/>
              </a:spcBef>
              <a:spcAft>
                <a:spcPts val="0"/>
              </a:spcAft>
              <a:buNone/>
            </a:pPr>
            <a:r>
              <a:rPr lang="en-US"/>
              <a:t>Ways to on-sell, or up-sell</a:t>
            </a:r>
            <a:endParaRPr/>
          </a:p>
        </p:txBody>
      </p:sp>
      <p:sp>
        <p:nvSpPr>
          <p:cNvPr id="284" name="Google Shape;284;g7c981512cf_0_3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c981512cf_0_4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7c981512cf_0_4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d29351161_0_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7d29351161_0_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d29351161_0_1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7d29351161_0_1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29351161_0_2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7d29351161_0_2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d29351161_0_3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7d29351161_0_3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d29351161_0_4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7d29351161_0_4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72465" y="4703852"/>
            <a:ext cx="5379720" cy="384860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63638" y="1222375"/>
            <a:ext cx="4397375" cy="3298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7d29351161_0_4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7d29351161_0_4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d29351161_0_5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7d29351161_0_5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d29351161_0_6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7d29351161_0_6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d29351161_0_7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7d29351161_0_7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7d29351161_0_8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7d29351161_0_8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d29351161_0_8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7d29351161_0_8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d29351161_0_9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7d29351161_0_9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d29351161_0_10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7d29351161_0_10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d29351161_0_11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7d29351161_0_11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d29351161_0_12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7d29351161_0_12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d29351161_0_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Origins with generally higher elevations (East Africa, Colombia → Central Americas → Brazil, Sumatra) will have higher density coffees. Density is more associated with elevation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Processing coffee: naturals tend to have lower density, more likely due to nature of sorting/selection as opposed to direct result of processing</a:t>
            </a:r>
            <a:endParaRPr/>
          </a:p>
          <a:p>
            <a:pPr indent="0" lvl="0" marL="0" rtl="0" algn="l">
              <a:spcBef>
                <a:spcPts val="0"/>
              </a:spcBef>
              <a:spcAft>
                <a:spcPts val="0"/>
              </a:spcAft>
              <a:buNone/>
            </a:pPr>
            <a:r>
              <a:rPr lang="en-US"/>
              <a:t>Roast: Higher development leads to lower density as beans expand, and moisture decreases.</a:t>
            </a:r>
            <a:endParaRPr/>
          </a:p>
          <a:p>
            <a:pPr indent="0" lvl="0" marL="0" rtl="0" algn="l">
              <a:spcBef>
                <a:spcPts val="0"/>
              </a:spcBef>
              <a:spcAft>
                <a:spcPts val="0"/>
              </a:spcAft>
              <a:buNone/>
            </a:pPr>
            <a:r>
              <a:rPr lang="en-US"/>
              <a:t>Coffee Age: Green and roasted coffee will lose density as they age</a:t>
            </a:r>
            <a:endParaRPr/>
          </a:p>
        </p:txBody>
      </p:sp>
      <p:sp>
        <p:nvSpPr>
          <p:cNvPr id="113" name="Google Shape;113;g7d29351161_0_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d29351161_0_12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7d29351161_0_12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7d29351161_0_13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7d29351161_0_13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29351161_0_14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7d29351161_0_14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29351161_0_15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7d29351161_0_15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29351161_0_16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7d29351161_0_16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d29351161_0_16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7d29351161_0_16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d29351161_0_17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7d29351161_0_17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d29351161_0_18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7d29351161_0_18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7d29351161_0_19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7d29351161_0_19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d29351161_0_20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7d29351161_0_20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dfe39f0a5_1_1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Staling due to CO₂ loss and oxidizing. Proper storage can mitigate staling.</a:t>
            </a:r>
            <a:endParaRPr/>
          </a:p>
          <a:p>
            <a:pPr indent="0" lvl="0" marL="0" rtl="0" algn="l">
              <a:spcBef>
                <a:spcPts val="0"/>
              </a:spcBef>
              <a:spcAft>
                <a:spcPts val="0"/>
              </a:spcAft>
              <a:buNone/>
            </a:pPr>
            <a:r>
              <a:rPr lang="en-US"/>
              <a:t>Avoid temperature extremes, packaging and storage of coffee that minimizes O₂ (sealed bags, one-way valves, nitrogen flushing, vacuum-sealing)</a:t>
            </a:r>
            <a:endParaRPr/>
          </a:p>
        </p:txBody>
      </p:sp>
      <p:sp>
        <p:nvSpPr>
          <p:cNvPr id="122" name="Google Shape;122;g4dfe39f0a5_1_1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7d29351161_0_20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7d29351161_0_20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7d29351161_0_216: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7d29351161_0_216: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7d29351161_0_22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7d29351161_0_22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29351161_0_232: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161 - 165F for 15-20 seconds</a:t>
            </a:r>
            <a:endParaRPr/>
          </a:p>
        </p:txBody>
      </p:sp>
      <p:sp>
        <p:nvSpPr>
          <p:cNvPr id="554" name="Google Shape;554;g7d29351161_0_232: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29351161_0_24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161 - 165F for 15-20 seconds</a:t>
            </a:r>
            <a:endParaRPr/>
          </a:p>
        </p:txBody>
      </p:sp>
      <p:sp>
        <p:nvSpPr>
          <p:cNvPr id="563" name="Google Shape;563;g7d29351161_0_24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dfe39f0a5_1_24: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During extraction: No bloom/gas escaping, fast, thin flow rate for espresso</a:t>
            </a:r>
            <a:endParaRPr/>
          </a:p>
          <a:p>
            <a:pPr indent="0" lvl="0" marL="0" rtl="0" algn="l">
              <a:spcBef>
                <a:spcPts val="0"/>
              </a:spcBef>
              <a:spcAft>
                <a:spcPts val="0"/>
              </a:spcAft>
              <a:buNone/>
            </a:pPr>
            <a:r>
              <a:rPr lang="en-US"/>
              <a:t>After Extraction: Flat flavor, low quality of acids, thin crema for espresso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g4dfe39f0a5_1_24: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dfe39f0a5_1_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Chlorogenic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Usually 50% or more of total Chlorogenic acid content breaks down during roast. Primarily comprised of several forms of caffeoylquinic acid. “Di-CQA” form may be responsible for metallic taste in some coffees. Breaks down into caffeic acid and quinic acid which are associated with increased levels of astringency and bitterness (darker roasts)</a:t>
            </a:r>
            <a:endParaRPr sz="11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Quinic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Forms from Chlorogenic acids breaking down during roasting. Significant percentage of overall acid content. Possible link between quinic acid and perceived acidity as coffee cools.</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Citric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Content in coffee quickly falls when roasted past “medium”. High concentrations are found in unripe cherries. High concentrations lead to sour or tart characteristics in coffee, which gives importance to picking the ripest cherries during harvest.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Phosphoric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Conflicting information about the effect of phosphoric acid on perceived acidity. Potency of acid suggests higher impact. 1999 study by J. Rivera at CQI found inverse relationship between perceived acidity. Taste qualities tend to be lighter and attribute a sparkling or buzzing feeling on the palate</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Acetic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Only small amounts of acetic acid will remain in green coffee as a result of post-harvest processing. Roasting significantly increases concentrations through the breakdown of small to medium chained carbohydrates like sucrose. Higher concentrations attribute “ferment” quality to coffee.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Lactic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Can contribute some sour taste, changes a lot about texture quality. Increases perception of body.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Malic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Acidity similar to pears, apples, or grapes. Formed from cellular respiration.</a:t>
            </a:r>
            <a:endParaRPr/>
          </a:p>
        </p:txBody>
      </p:sp>
      <p:sp>
        <p:nvSpPr>
          <p:cNvPr id="140" name="Google Shape;140;g4dfe39f0a5_1_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c122da9c8_0_0: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7c122da9c8_0_0: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bab85a7d2_0_8:notes"/>
          <p:cNvSpPr txBox="1"/>
          <p:nvPr>
            <p:ph idx="1" type="body"/>
          </p:nvPr>
        </p:nvSpPr>
        <p:spPr>
          <a:xfrm>
            <a:off x="672465" y="4703852"/>
            <a:ext cx="5379600" cy="3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7bab85a7d2_0_8:notes"/>
          <p:cNvSpPr/>
          <p:nvPr>
            <p:ph idx="2" type="sldImg"/>
          </p:nvPr>
        </p:nvSpPr>
        <p:spPr>
          <a:xfrm>
            <a:off x="1163638" y="1222375"/>
            <a:ext cx="4397400" cy="32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1122363"/>
            <a:ext cx="7772400" cy="23876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subTitle"/>
          </p:nvPr>
        </p:nvSpPr>
        <p:spPr>
          <a:xfrm>
            <a:off x="1143000" y="3602038"/>
            <a:ext cx="6858000" cy="1655762"/>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1319135" y="503130"/>
            <a:ext cx="5756222" cy="6354870"/>
          </a:xfrm>
          <a:prstGeom prst="rect">
            <a:avLst/>
          </a:prstGeom>
          <a:noFill/>
          <a:ln>
            <a:noFill/>
          </a:ln>
        </p:spPr>
      </p:pic>
      <p:sp>
        <p:nvSpPr>
          <p:cNvPr id="89" name="Google Shape;89;p13"/>
          <p:cNvSpPr/>
          <p:nvPr/>
        </p:nvSpPr>
        <p:spPr>
          <a:xfrm>
            <a:off x="2938072" y="-29982"/>
            <a:ext cx="6205928" cy="6887981"/>
          </a:xfrm>
          <a:custGeom>
            <a:rect b="b" l="l" r="r" t="t"/>
            <a:pathLst>
              <a:path extrusionOk="0" h="120000" w="120000">
                <a:moveTo>
                  <a:pt x="95942" y="0"/>
                </a:moveTo>
                <a:lnTo>
                  <a:pt x="120000" y="0"/>
                </a:lnTo>
                <a:lnTo>
                  <a:pt x="120000" y="119999"/>
                </a:lnTo>
                <a:lnTo>
                  <a:pt x="0" y="119999"/>
                </a:lnTo>
                <a:lnTo>
                  <a:pt x="95942" y="0"/>
                </a:lnTo>
                <a:close/>
              </a:path>
            </a:pathLst>
          </a:custGeom>
          <a:solidFill>
            <a:srgbClr val="00A6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4">
            <a:alphaModFix/>
          </a:blip>
          <a:srcRect b="0" l="0" r="0" t="0"/>
          <a:stretch/>
        </p:blipFill>
        <p:spPr>
          <a:xfrm>
            <a:off x="428171" y="393700"/>
            <a:ext cx="1955801" cy="1257096"/>
          </a:xfrm>
          <a:prstGeom prst="rect">
            <a:avLst/>
          </a:prstGeom>
          <a:noFill/>
          <a:ln>
            <a:noFill/>
          </a:ln>
        </p:spPr>
      </p:pic>
      <p:pic>
        <p:nvPicPr>
          <p:cNvPr id="91" name="Google Shape;91;p13"/>
          <p:cNvPicPr preferRelativeResize="0"/>
          <p:nvPr/>
        </p:nvPicPr>
        <p:blipFill rotWithShape="1">
          <a:blip r:embed="rId5">
            <a:alphaModFix/>
          </a:blip>
          <a:srcRect b="0" l="0" r="0" t="0"/>
          <a:stretch/>
        </p:blipFill>
        <p:spPr>
          <a:xfrm>
            <a:off x="7397947" y="5527029"/>
            <a:ext cx="1236388" cy="914240"/>
          </a:xfrm>
          <a:prstGeom prst="rect">
            <a:avLst/>
          </a:prstGeom>
          <a:noFill/>
          <a:ln>
            <a:noFill/>
          </a:ln>
        </p:spPr>
      </p:pic>
      <p:pic>
        <p:nvPicPr>
          <p:cNvPr id="92" name="Google Shape;92;p13"/>
          <p:cNvPicPr preferRelativeResize="0"/>
          <p:nvPr/>
        </p:nvPicPr>
        <p:blipFill rotWithShape="1">
          <a:blip r:embed="rId6">
            <a:alphaModFix/>
          </a:blip>
          <a:srcRect b="0" l="0" r="0" t="0"/>
          <a:stretch/>
        </p:blipFill>
        <p:spPr>
          <a:xfrm>
            <a:off x="4816423" y="3852889"/>
            <a:ext cx="3512581" cy="65915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ppt_w</p:attrName>
                                        </p:attrNameLst>
                                      </p:cBhvr>
                                      <p:tavLst>
                                        <p:tav fmla="" tm="0">
                                          <p:val>
                                            <p:strVal val="0"/>
                                          </p:val>
                                        </p:tav>
                                        <p:tav fmla="" tm="100000">
                                          <p:val>
                                            <p:strVal val="#ppt_w"/>
                                          </p:val>
                                        </p:tav>
                                      </p:tavLst>
                                    </p:anim>
                                    <p:anim calcmode="lin" valueType="num">
                                      <p:cBhvr additive="base">
                                        <p:cTn dur="500"/>
                                        <p:tgtEl>
                                          <p:spTgt spid="8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2"/>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70" name="Google Shape;170;p22"/>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2"/>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DECAFFEINATION </a:t>
            </a:r>
            <a:endParaRPr/>
          </a:p>
          <a:p>
            <a:pPr indent="0" lvl="0" marL="0" marR="0" rtl="0" algn="l">
              <a:spcBef>
                <a:spcPts val="0"/>
              </a:spcBef>
              <a:spcAft>
                <a:spcPts val="0"/>
              </a:spcAft>
              <a:buNone/>
            </a:pPr>
            <a:r>
              <a:t/>
            </a:r>
            <a:endParaRPr/>
          </a:p>
        </p:txBody>
      </p:sp>
      <p:cxnSp>
        <p:nvCxnSpPr>
          <p:cNvPr id="172" name="Google Shape;172;p22"/>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73" name="Google Shape;173;p22"/>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US" sz="1600"/>
              <a:t>Swiss Water</a:t>
            </a:r>
            <a:endParaRPr b="1" sz="1600"/>
          </a:p>
          <a:p>
            <a:pPr indent="-330200" lvl="0" marL="457200" rtl="0" algn="l">
              <a:lnSpc>
                <a:spcPct val="150000"/>
              </a:lnSpc>
              <a:spcBef>
                <a:spcPts val="0"/>
              </a:spcBef>
              <a:spcAft>
                <a:spcPts val="0"/>
              </a:spcAft>
              <a:buSzPts val="1600"/>
              <a:buChar char="●"/>
            </a:pPr>
            <a:r>
              <a:rPr b="1" lang="en-US" sz="1600"/>
              <a:t>CO₂</a:t>
            </a:r>
            <a:endParaRPr b="1" sz="1600"/>
          </a:p>
          <a:p>
            <a:pPr indent="-330200" lvl="0" marL="457200" rtl="0" algn="l">
              <a:lnSpc>
                <a:spcPct val="150000"/>
              </a:lnSpc>
              <a:spcBef>
                <a:spcPts val="0"/>
              </a:spcBef>
              <a:spcAft>
                <a:spcPts val="0"/>
              </a:spcAft>
              <a:buSzPts val="1600"/>
              <a:buChar char="●"/>
            </a:pPr>
            <a:r>
              <a:rPr b="1" lang="en-US" sz="1600"/>
              <a:t>Ethyl Acetate</a:t>
            </a:r>
            <a:endParaRPr b="1" sz="1600"/>
          </a:p>
          <a:p>
            <a:pPr indent="-330200" lvl="0" marL="457200" rtl="0" algn="l">
              <a:lnSpc>
                <a:spcPct val="150000"/>
              </a:lnSpc>
              <a:spcBef>
                <a:spcPts val="0"/>
              </a:spcBef>
              <a:spcAft>
                <a:spcPts val="0"/>
              </a:spcAft>
              <a:buSzPts val="1600"/>
              <a:buChar char="●"/>
            </a:pPr>
            <a:r>
              <a:rPr b="1" lang="en-US" sz="1600"/>
              <a:t>Methylene Chloride</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79" name="Google Shape;179;p23"/>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23"/>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WORKSPACE AND LAYOUT</a:t>
            </a:r>
            <a:endParaRPr/>
          </a:p>
          <a:p>
            <a:pPr indent="0" lvl="0" marL="0" marR="0" rtl="0" algn="l">
              <a:spcBef>
                <a:spcPts val="0"/>
              </a:spcBef>
              <a:spcAft>
                <a:spcPts val="0"/>
              </a:spcAft>
              <a:buNone/>
            </a:pPr>
            <a:r>
              <a:t/>
            </a:r>
            <a:endParaRPr/>
          </a:p>
        </p:txBody>
      </p:sp>
      <p:cxnSp>
        <p:nvCxnSpPr>
          <p:cNvPr id="181" name="Google Shape;181;p23"/>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82" name="Google Shape;182;p23"/>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Char char="●"/>
            </a:pPr>
            <a:r>
              <a:rPr b="1" lang="en-US" sz="1600">
                <a:solidFill>
                  <a:schemeClr val="dk1"/>
                </a:solidFill>
              </a:rPr>
              <a:t>Create work zones</a:t>
            </a:r>
            <a:endParaRPr b="1"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b="1" lang="en-US" sz="1600">
                <a:solidFill>
                  <a:schemeClr val="dk1"/>
                </a:solidFill>
              </a:rPr>
              <a:t>Organize storage and utilities</a:t>
            </a:r>
            <a:endParaRPr b="1"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b="1" lang="en-US" sz="1600">
                <a:solidFill>
                  <a:schemeClr val="dk1"/>
                </a:solidFill>
              </a:rPr>
              <a:t>Logical workflow and customer flow</a:t>
            </a:r>
            <a:endParaRPr b="1" sz="1600">
              <a:solidFill>
                <a:schemeClr val="dk1"/>
              </a:solidFil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4"/>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88" name="Google Shape;188;p24"/>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4"/>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GRINDER VARIABLE	S</a:t>
            </a:r>
            <a:endParaRPr/>
          </a:p>
          <a:p>
            <a:pPr indent="0" lvl="0" marL="0" marR="0" rtl="0" algn="l">
              <a:spcBef>
                <a:spcPts val="0"/>
              </a:spcBef>
              <a:spcAft>
                <a:spcPts val="0"/>
              </a:spcAft>
              <a:buNone/>
            </a:pPr>
            <a:r>
              <a:t/>
            </a:r>
            <a:endParaRPr/>
          </a:p>
        </p:txBody>
      </p:sp>
      <p:cxnSp>
        <p:nvCxnSpPr>
          <p:cNvPr id="190" name="Google Shape;190;p24"/>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91" name="Google Shape;191;p24"/>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000000"/>
              </a:buClr>
              <a:buSzPts val="1600"/>
              <a:buFont typeface="Arial"/>
              <a:buChar char="●"/>
            </a:pPr>
            <a:r>
              <a:rPr b="1" lang="en-US" sz="1600"/>
              <a:t>Motor Speed</a:t>
            </a:r>
            <a:endParaRPr b="1" sz="1600"/>
          </a:p>
          <a:p>
            <a:pPr indent="-330200" lvl="1" marL="914400" marR="0" rtl="0" algn="l">
              <a:lnSpc>
                <a:spcPct val="150000"/>
              </a:lnSpc>
              <a:spcBef>
                <a:spcPts val="0"/>
              </a:spcBef>
              <a:spcAft>
                <a:spcPts val="0"/>
              </a:spcAft>
              <a:buSzPts val="1600"/>
              <a:buChar char="○"/>
            </a:pPr>
            <a:r>
              <a:rPr lang="en-US" sz="1600"/>
              <a:t>Affects speed of grinding, heat produced, and static produced</a:t>
            </a:r>
            <a:endParaRPr sz="1600"/>
          </a:p>
          <a:p>
            <a:pPr indent="-330200" lvl="0" marL="457200" marR="0" rtl="0" algn="l">
              <a:lnSpc>
                <a:spcPct val="150000"/>
              </a:lnSpc>
              <a:spcBef>
                <a:spcPts val="0"/>
              </a:spcBef>
              <a:spcAft>
                <a:spcPts val="0"/>
              </a:spcAft>
              <a:buSzPts val="1600"/>
              <a:buChar char="●"/>
            </a:pPr>
            <a:r>
              <a:rPr b="1" lang="en-US" sz="1600"/>
              <a:t>Burr Size</a:t>
            </a:r>
            <a:endParaRPr b="1" sz="1600"/>
          </a:p>
          <a:p>
            <a:pPr indent="-330200" lvl="1" marL="914400" marR="0" rtl="0" algn="l">
              <a:lnSpc>
                <a:spcPct val="150000"/>
              </a:lnSpc>
              <a:spcBef>
                <a:spcPts val="0"/>
              </a:spcBef>
              <a:spcAft>
                <a:spcPts val="0"/>
              </a:spcAft>
              <a:buSzPts val="1600"/>
              <a:buChar char="○"/>
            </a:pPr>
            <a:r>
              <a:rPr lang="en-US" sz="1600"/>
              <a:t>Affects grinder efficiency, heat absorption, and lifespan</a:t>
            </a:r>
            <a:endParaRPr sz="1600"/>
          </a:p>
          <a:p>
            <a:pPr indent="-330200" lvl="0" marL="457200" marR="0" rtl="0" algn="l">
              <a:lnSpc>
                <a:spcPct val="150000"/>
              </a:lnSpc>
              <a:spcBef>
                <a:spcPts val="0"/>
              </a:spcBef>
              <a:spcAft>
                <a:spcPts val="0"/>
              </a:spcAft>
              <a:buSzPts val="1600"/>
              <a:buChar char="●"/>
            </a:pPr>
            <a:r>
              <a:rPr b="1" lang="en-US" sz="1600"/>
              <a:t>Burr Type</a:t>
            </a:r>
            <a:endParaRPr b="1" sz="1600"/>
          </a:p>
          <a:p>
            <a:pPr indent="-330200" lvl="1" marL="914400" marR="0" rtl="0" algn="l">
              <a:lnSpc>
                <a:spcPct val="150000"/>
              </a:lnSpc>
              <a:spcBef>
                <a:spcPts val="0"/>
              </a:spcBef>
              <a:spcAft>
                <a:spcPts val="0"/>
              </a:spcAft>
              <a:buSzPts val="1600"/>
              <a:buChar char="○"/>
            </a:pPr>
            <a:r>
              <a:rPr lang="en-US" sz="1600"/>
              <a:t>Conical vs. Flat </a:t>
            </a:r>
            <a:endParaRPr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500"/>
                                        <p:tgtEl>
                                          <p:spTgt spid="189">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500"/>
                                        <p:tgtEl>
                                          <p:spTgt spid="189">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5"/>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97" name="Google Shape;197;p25"/>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5"/>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TAMPING</a:t>
            </a:r>
            <a:endParaRPr/>
          </a:p>
          <a:p>
            <a:pPr indent="0" lvl="0" marL="0" marR="0" rtl="0" algn="l">
              <a:spcBef>
                <a:spcPts val="0"/>
              </a:spcBef>
              <a:spcAft>
                <a:spcPts val="0"/>
              </a:spcAft>
              <a:buNone/>
            </a:pPr>
            <a:r>
              <a:t/>
            </a:r>
            <a:endParaRPr/>
          </a:p>
        </p:txBody>
      </p:sp>
      <p:cxnSp>
        <p:nvCxnSpPr>
          <p:cNvPr id="199" name="Google Shape;199;p25"/>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00" name="Google Shape;200;p25"/>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US" sz="1600"/>
              <a:t>Goal: Evenly compressed coffee from edge to edge</a:t>
            </a:r>
            <a:endParaRPr b="1" sz="1600"/>
          </a:p>
          <a:p>
            <a:pPr indent="0" lvl="0" marL="0" marR="0" rtl="0" algn="l">
              <a:lnSpc>
                <a:spcPct val="150000"/>
              </a:lnSpc>
              <a:spcBef>
                <a:spcPts val="0"/>
              </a:spcBef>
              <a:spcAft>
                <a:spcPts val="0"/>
              </a:spcAft>
              <a:buNone/>
            </a:pPr>
            <a:r>
              <a:rPr b="1" lang="en-US" sz="1600"/>
              <a:t>Diameter - Match piston and basket internal diameter</a:t>
            </a:r>
            <a:endParaRPr b="1" sz="1600"/>
          </a:p>
          <a:p>
            <a:pPr indent="0" lvl="0" marL="0" marR="0" rtl="0" algn="l">
              <a:lnSpc>
                <a:spcPct val="150000"/>
              </a:lnSpc>
              <a:spcBef>
                <a:spcPts val="0"/>
              </a:spcBef>
              <a:spcAft>
                <a:spcPts val="0"/>
              </a:spcAft>
              <a:buNone/>
            </a:pPr>
            <a:r>
              <a:rPr b="1" lang="en-US" sz="1600"/>
              <a:t>Beveled edge - Beveled piston edge to reduce suction</a:t>
            </a:r>
            <a:endParaRPr b="1" sz="1600"/>
          </a:p>
          <a:p>
            <a:pPr indent="0" lvl="0" marL="0" marR="0" rtl="0" algn="l">
              <a:lnSpc>
                <a:spcPct val="150000"/>
              </a:lnSpc>
              <a:spcBef>
                <a:spcPts val="0"/>
              </a:spcBef>
              <a:spcAft>
                <a:spcPts val="0"/>
              </a:spcAft>
              <a:buNone/>
            </a:pPr>
            <a:r>
              <a:rPr b="1" lang="en-US" sz="1600"/>
              <a:t>Self Leveling - Keeps piston level </a:t>
            </a:r>
            <a:endParaRPr b="1" sz="1600"/>
          </a:p>
          <a:p>
            <a:pPr indent="0" lvl="0" marL="0" marR="0" rtl="0" algn="l">
              <a:lnSpc>
                <a:spcPct val="150000"/>
              </a:lnSpc>
              <a:spcBef>
                <a:spcPts val="0"/>
              </a:spcBef>
              <a:spcAft>
                <a:spcPts val="0"/>
              </a:spcAft>
              <a:buNone/>
            </a:pPr>
            <a:r>
              <a:rPr b="1" lang="en-US" sz="1600"/>
              <a:t>Pressure Calibrated - Spring assisted tampers for consistent pressure</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500"/>
                                        <p:tgtEl>
                                          <p:spTgt spid="19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6"/>
          <p:cNvPicPr preferRelativeResize="0"/>
          <p:nvPr/>
        </p:nvPicPr>
        <p:blipFill rotWithShape="1">
          <a:blip r:embed="rId4">
            <a:alphaModFix/>
          </a:blip>
          <a:srcRect b="0" l="0" r="0" t="0"/>
          <a:stretch/>
        </p:blipFill>
        <p:spPr>
          <a:xfrm>
            <a:off x="383201" y="5531371"/>
            <a:ext cx="1518840" cy="976238"/>
          </a:xfrm>
          <a:prstGeom prst="rect">
            <a:avLst/>
          </a:prstGeom>
          <a:noFill/>
          <a:ln>
            <a:noFill/>
          </a:ln>
        </p:spPr>
      </p:pic>
      <p:sp>
        <p:nvSpPr>
          <p:cNvPr id="206" name="Google Shape;206;p26"/>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6"/>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DISTRIBUTION TOOLS</a:t>
            </a:r>
            <a:endParaRPr/>
          </a:p>
          <a:p>
            <a:pPr indent="0" lvl="0" marL="0" marR="0" rtl="0" algn="l">
              <a:spcBef>
                <a:spcPts val="0"/>
              </a:spcBef>
              <a:spcAft>
                <a:spcPts val="0"/>
              </a:spcAft>
              <a:buNone/>
            </a:pPr>
            <a:r>
              <a:t/>
            </a:r>
            <a:endParaRPr/>
          </a:p>
        </p:txBody>
      </p:sp>
      <p:cxnSp>
        <p:nvCxnSpPr>
          <p:cNvPr id="208" name="Google Shape;208;p26"/>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09" name="Google Shape;209;p26"/>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US" sz="1600"/>
              <a:t>Goal is increased consistency</a:t>
            </a:r>
            <a:endParaRPr b="1" sz="1600"/>
          </a:p>
          <a:p>
            <a:pPr indent="0" lvl="0" marL="4572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Can negatively impact efficiency</a:t>
            </a:r>
            <a:endParaRPr b="1" sz="1600"/>
          </a:p>
          <a:p>
            <a:pPr indent="0" lvl="0" marL="45720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500"/>
                                        <p:tgtEl>
                                          <p:spTgt spid="207">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500"/>
                                        <p:tgtEl>
                                          <p:spTgt spid="207">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7"/>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15" name="Google Shape;215;p27"/>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7"/>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DOSE CHANGES</a:t>
            </a:r>
            <a:endParaRPr/>
          </a:p>
          <a:p>
            <a:pPr indent="0" lvl="0" marL="0" marR="0" rtl="0" algn="l">
              <a:spcBef>
                <a:spcPts val="0"/>
              </a:spcBef>
              <a:spcAft>
                <a:spcPts val="0"/>
              </a:spcAft>
              <a:buNone/>
            </a:pPr>
            <a:r>
              <a:t/>
            </a:r>
            <a:endParaRPr/>
          </a:p>
        </p:txBody>
      </p:sp>
      <p:cxnSp>
        <p:nvCxnSpPr>
          <p:cNvPr id="217" name="Google Shape;217;p27"/>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18" name="Google Shape;218;p27"/>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US" sz="1600"/>
              <a:t>Change dose respective to basket size</a:t>
            </a:r>
            <a:endParaRPr b="1" sz="1600"/>
          </a:p>
          <a:p>
            <a:pPr indent="0" lvl="0" marL="4572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Headspace between coffee bed and filter screen</a:t>
            </a:r>
            <a:endParaRPr b="1" sz="1600"/>
          </a:p>
          <a:p>
            <a:pPr indent="0" lvl="0" marL="4572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Roast development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500"/>
                                        <p:tgtEl>
                                          <p:spTgt spid="21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500"/>
                                        <p:tgtEl>
                                          <p:spTgt spid="21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8"/>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24" name="Google Shape;224;p28"/>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8"/>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EXTRACTION AND BREWING</a:t>
            </a:r>
            <a:endParaRPr/>
          </a:p>
          <a:p>
            <a:pPr indent="0" lvl="0" marL="0" marR="0" rtl="0" algn="l">
              <a:spcBef>
                <a:spcPts val="0"/>
              </a:spcBef>
              <a:spcAft>
                <a:spcPts val="0"/>
              </a:spcAft>
              <a:buNone/>
            </a:pPr>
            <a:r>
              <a:t/>
            </a:r>
            <a:endParaRPr/>
          </a:p>
        </p:txBody>
      </p:sp>
      <p:cxnSp>
        <p:nvCxnSpPr>
          <p:cNvPr id="226" name="Google Shape;226;p28"/>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27" name="Google Shape;227;p28"/>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US" sz="1600"/>
              <a:t>Machines have various mechanisms</a:t>
            </a:r>
            <a:endParaRPr b="1" sz="1600"/>
          </a:p>
          <a:p>
            <a:pPr indent="-330200" lvl="1" marL="914400" marR="0" rtl="0" algn="l">
              <a:lnSpc>
                <a:spcPct val="150000"/>
              </a:lnSpc>
              <a:spcBef>
                <a:spcPts val="0"/>
              </a:spcBef>
              <a:spcAft>
                <a:spcPts val="0"/>
              </a:spcAft>
              <a:buSzPts val="1600"/>
              <a:buChar char="○"/>
            </a:pPr>
            <a:r>
              <a:rPr b="1" lang="en-US" sz="1600"/>
              <a:t>Pre-wetting, Pressure Profiling, PID controllers</a:t>
            </a:r>
            <a:endParaRPr b="1" sz="1600"/>
          </a:p>
          <a:p>
            <a:pPr indent="0" lvl="0" marL="4572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Aim to provide stability and consistency</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500"/>
                                        <p:tgtEl>
                                          <p:spTgt spid="225">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500"/>
                                        <p:tgtEl>
                                          <p:spTgt spid="225">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9"/>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33" name="Google Shape;233;p29"/>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9"/>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METHODOLOGY ACTIVITY</a:t>
            </a:r>
            <a:endParaRPr/>
          </a:p>
          <a:p>
            <a:pPr indent="0" lvl="0" marL="0" marR="0" rtl="0" algn="l">
              <a:spcBef>
                <a:spcPts val="0"/>
              </a:spcBef>
              <a:spcAft>
                <a:spcPts val="0"/>
              </a:spcAft>
              <a:buNone/>
            </a:pPr>
            <a:r>
              <a:t/>
            </a:r>
            <a:endParaRPr/>
          </a:p>
        </p:txBody>
      </p:sp>
      <p:cxnSp>
        <p:nvCxnSpPr>
          <p:cNvPr id="235" name="Google Shape;235;p29"/>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36" name="Google Shape;236;p29"/>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US" sz="1600"/>
              <a:t>Evaluate inconsistencies in methodology in another barista</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500"/>
                                        <p:tgtEl>
                                          <p:spTgt spid="23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500"/>
                                        <p:tgtEl>
                                          <p:spTgt spid="23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0"/>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42" name="Google Shape;242;p30"/>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30"/>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EXTRACTION AND BREWING</a:t>
            </a:r>
            <a:endParaRPr/>
          </a:p>
          <a:p>
            <a:pPr indent="0" lvl="0" marL="0" marR="0" rtl="0" algn="l">
              <a:spcBef>
                <a:spcPts val="0"/>
              </a:spcBef>
              <a:spcAft>
                <a:spcPts val="0"/>
              </a:spcAft>
              <a:buNone/>
            </a:pPr>
            <a:r>
              <a:t/>
            </a:r>
            <a:endParaRPr/>
          </a:p>
        </p:txBody>
      </p:sp>
      <p:cxnSp>
        <p:nvCxnSpPr>
          <p:cNvPr id="244" name="Google Shape;244;p30"/>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45" name="Google Shape;245;p30"/>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US" sz="1600"/>
              <a:t>Measuring Concentration with Refractometers</a:t>
            </a:r>
            <a:endParaRPr b="1" sz="1600"/>
          </a:p>
          <a:p>
            <a:pPr indent="0" lvl="0" marL="4572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Calculating extraction yield</a:t>
            </a:r>
            <a:endParaRPr b="1" sz="1600"/>
          </a:p>
          <a:p>
            <a:pPr indent="0" lvl="0" marL="457200" marR="0" rtl="0" algn="l">
              <a:lnSpc>
                <a:spcPct val="150000"/>
              </a:lnSpc>
              <a:spcBef>
                <a:spcPts val="0"/>
              </a:spcBef>
              <a:spcAft>
                <a:spcPts val="0"/>
              </a:spcAft>
              <a:buNone/>
            </a:pPr>
            <a:r>
              <a:t/>
            </a:r>
            <a:endParaRPr b="1" sz="1600"/>
          </a:p>
          <a:p>
            <a:pPr indent="0" lvl="0" marL="457200" marR="0" rtl="0" algn="l">
              <a:lnSpc>
                <a:spcPct val="150000"/>
              </a:lnSpc>
              <a:spcBef>
                <a:spcPts val="0"/>
              </a:spcBef>
              <a:spcAft>
                <a:spcPts val="0"/>
              </a:spcAft>
              <a:buNone/>
            </a:pPr>
            <a:r>
              <a:rPr b="1" lang="en-US" sz="1600"/>
              <a:t>Activity!</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1"/>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51" name="Google Shape;251;p31"/>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1"/>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MILK SCIENCE</a:t>
            </a:r>
            <a:endParaRPr/>
          </a:p>
          <a:p>
            <a:pPr indent="0" lvl="0" marL="0" marR="0" rtl="0" algn="l">
              <a:spcBef>
                <a:spcPts val="0"/>
              </a:spcBef>
              <a:spcAft>
                <a:spcPts val="0"/>
              </a:spcAft>
              <a:buNone/>
            </a:pPr>
            <a:r>
              <a:t/>
            </a:r>
            <a:endParaRPr/>
          </a:p>
        </p:txBody>
      </p:sp>
      <p:cxnSp>
        <p:nvCxnSpPr>
          <p:cNvPr id="253" name="Google Shape;253;p31"/>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54" name="Google Shape;254;p31"/>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US" sz="1600"/>
              <a:t>Milk Treatments</a:t>
            </a:r>
            <a:endParaRPr b="1" sz="1600"/>
          </a:p>
          <a:p>
            <a:pPr indent="0" lvl="0" marL="9144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Homogenization</a:t>
            </a:r>
            <a:endParaRPr b="1" sz="1600"/>
          </a:p>
          <a:p>
            <a:pPr indent="0" lvl="0" marL="9144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Fat &amp; Protein</a:t>
            </a:r>
            <a:endParaRPr b="1" sz="1600"/>
          </a:p>
          <a:p>
            <a:pPr indent="0" lvl="0" marL="9144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Non-Dairy</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500"/>
                                        <p:tgtEl>
                                          <p:spTgt spid="25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500"/>
                                        <p:tgtEl>
                                          <p:spTgt spid="252">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2308684" y="1603589"/>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HOUSEKEEPING</a:t>
            </a:r>
            <a:endParaRPr b="1" sz="2900">
              <a:solidFill>
                <a:srgbClr val="3D5263"/>
              </a:solidFill>
            </a:endParaRPr>
          </a:p>
          <a:p>
            <a:pPr indent="0" lvl="0" marL="0" marR="0" rtl="0" algn="l">
              <a:spcBef>
                <a:spcPts val="0"/>
              </a:spcBef>
              <a:spcAft>
                <a:spcPts val="0"/>
              </a:spcAft>
              <a:buNone/>
            </a:pPr>
            <a:r>
              <a:t/>
            </a:r>
            <a:endParaRPr b="1" sz="2900">
              <a:solidFill>
                <a:srgbClr val="3D5263"/>
              </a:solidFill>
              <a:latin typeface="Arial"/>
              <a:ea typeface="Arial"/>
              <a:cs typeface="Arial"/>
              <a:sym typeface="Arial"/>
            </a:endParaRPr>
          </a:p>
          <a:p>
            <a:pPr indent="-275590" lvl="0" marL="285750" rtl="0" algn="l">
              <a:spcBef>
                <a:spcPts val="0"/>
              </a:spcBef>
              <a:spcAft>
                <a:spcPts val="0"/>
              </a:spcAft>
              <a:buClr>
                <a:srgbClr val="3D5263"/>
              </a:buClr>
              <a:buSzPts val="1600"/>
              <a:buFont typeface="Arial"/>
              <a:buChar char="•"/>
            </a:pPr>
            <a:r>
              <a:rPr lang="en-US" sz="1600">
                <a:solidFill>
                  <a:srgbClr val="3D5263"/>
                </a:solidFill>
              </a:rPr>
              <a:t>Introductions</a:t>
            </a:r>
            <a:endParaRPr sz="1600">
              <a:solidFill>
                <a:srgbClr val="3D5263"/>
              </a:solidFill>
            </a:endParaRPr>
          </a:p>
          <a:p>
            <a:pPr indent="-173990" lvl="0" marL="285750" rtl="0" algn="l">
              <a:spcBef>
                <a:spcPts val="0"/>
              </a:spcBef>
              <a:spcAft>
                <a:spcPts val="0"/>
              </a:spcAft>
              <a:buClr>
                <a:srgbClr val="000000"/>
              </a:buClr>
              <a:buSzPts val="1100"/>
              <a:buFont typeface="Arial"/>
              <a:buNone/>
            </a:pPr>
            <a:r>
              <a:t/>
            </a:r>
            <a:endParaRPr sz="1600">
              <a:solidFill>
                <a:srgbClr val="3D5263"/>
              </a:solidFill>
            </a:endParaRPr>
          </a:p>
          <a:p>
            <a:pPr indent="-275590" lvl="0" marL="285750" rtl="0" algn="l">
              <a:spcBef>
                <a:spcPts val="0"/>
              </a:spcBef>
              <a:spcAft>
                <a:spcPts val="0"/>
              </a:spcAft>
              <a:buClr>
                <a:srgbClr val="3D5263"/>
              </a:buClr>
              <a:buSzPts val="1600"/>
              <a:buFont typeface="Arial"/>
              <a:buChar char="•"/>
            </a:pPr>
            <a:r>
              <a:rPr lang="en-US" sz="1600">
                <a:solidFill>
                  <a:srgbClr val="3D5263"/>
                </a:solidFill>
              </a:rPr>
              <a:t>Schedule</a:t>
            </a:r>
            <a:endParaRPr sz="1600">
              <a:solidFill>
                <a:srgbClr val="3D5263"/>
              </a:solidFill>
            </a:endParaRPr>
          </a:p>
          <a:p>
            <a:pPr indent="-173990" lvl="0" marL="285750" rtl="0" algn="l">
              <a:spcBef>
                <a:spcPts val="0"/>
              </a:spcBef>
              <a:spcAft>
                <a:spcPts val="0"/>
              </a:spcAft>
              <a:buClr>
                <a:srgbClr val="000000"/>
              </a:buClr>
              <a:buSzPts val="1100"/>
              <a:buFont typeface="Arial"/>
              <a:buNone/>
            </a:pPr>
            <a:r>
              <a:t/>
            </a:r>
            <a:endParaRPr sz="1600">
              <a:solidFill>
                <a:srgbClr val="3D5263"/>
              </a:solidFill>
            </a:endParaRPr>
          </a:p>
          <a:p>
            <a:pPr indent="-275590" lvl="0" marL="285750" rtl="0" algn="l">
              <a:spcBef>
                <a:spcPts val="0"/>
              </a:spcBef>
              <a:spcAft>
                <a:spcPts val="0"/>
              </a:spcAft>
              <a:buClr>
                <a:srgbClr val="3D5263"/>
              </a:buClr>
              <a:buSzPts val="1600"/>
              <a:buFont typeface="Arial"/>
              <a:buChar char="•"/>
            </a:pPr>
            <a:r>
              <a:rPr lang="en-US" sz="1600">
                <a:solidFill>
                  <a:srgbClr val="3D5263"/>
                </a:solidFill>
              </a:rPr>
              <a:t>Restrooms</a:t>
            </a:r>
            <a:endParaRPr sz="1600">
              <a:solidFill>
                <a:srgbClr val="3D5263"/>
              </a:solidFill>
            </a:endParaRPr>
          </a:p>
          <a:p>
            <a:pPr indent="-101989" lvl="0" marL="213749" rtl="0" algn="l">
              <a:spcBef>
                <a:spcPts val="0"/>
              </a:spcBef>
              <a:spcAft>
                <a:spcPts val="0"/>
              </a:spcAft>
              <a:buClr>
                <a:srgbClr val="000000"/>
              </a:buClr>
              <a:buSzPts val="1100"/>
              <a:buFont typeface="Arial"/>
              <a:buNone/>
            </a:pPr>
            <a:r>
              <a:t/>
            </a:r>
            <a:endParaRPr sz="1600">
              <a:solidFill>
                <a:srgbClr val="3D5263"/>
              </a:solidFill>
            </a:endParaRPr>
          </a:p>
          <a:p>
            <a:pPr indent="-275590" lvl="0" marL="285750" rtl="0" algn="l">
              <a:spcBef>
                <a:spcPts val="0"/>
              </a:spcBef>
              <a:spcAft>
                <a:spcPts val="0"/>
              </a:spcAft>
              <a:buClr>
                <a:srgbClr val="3D5263"/>
              </a:buClr>
              <a:buSzPts val="1600"/>
              <a:buFont typeface="Arial"/>
              <a:buChar char="•"/>
            </a:pPr>
            <a:r>
              <a:rPr lang="en-US" sz="1600">
                <a:solidFill>
                  <a:srgbClr val="3D5263"/>
                </a:solidFill>
              </a:rPr>
              <a:t>Please take phone calls outside</a:t>
            </a:r>
            <a:endParaRPr/>
          </a:p>
        </p:txBody>
      </p:sp>
      <p:cxnSp>
        <p:nvCxnSpPr>
          <p:cNvPr id="98" name="Google Shape;98;p14"/>
          <p:cNvCxnSpPr/>
          <p:nvPr/>
        </p:nvCxnSpPr>
        <p:spPr>
          <a:xfrm>
            <a:off x="2384350" y="218856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99" name="Google Shape;99;p14"/>
          <p:cNvSpPr/>
          <p:nvPr/>
        </p:nvSpPr>
        <p:spPr>
          <a:xfrm>
            <a:off x="-119922" y="-104931"/>
            <a:ext cx="1783800" cy="7090200"/>
          </a:xfrm>
          <a:prstGeom prst="rect">
            <a:avLst/>
          </a:prstGeom>
          <a:solidFill>
            <a:srgbClr val="95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0" name="Google Shape;100;p14"/>
          <p:cNvPicPr preferRelativeResize="0"/>
          <p:nvPr/>
        </p:nvPicPr>
        <p:blipFill rotWithShape="1">
          <a:blip r:embed="rId3">
            <a:alphaModFix/>
          </a:blip>
          <a:srcRect b="0" l="0" r="0" t="0"/>
          <a:stretch/>
        </p:blipFill>
        <p:spPr>
          <a:xfrm>
            <a:off x="319734" y="350600"/>
            <a:ext cx="1010302" cy="1085008"/>
          </a:xfrm>
          <a:prstGeom prst="rect">
            <a:avLst/>
          </a:prstGeom>
          <a:noFill/>
          <a:ln>
            <a:noFill/>
          </a:ln>
        </p:spPr>
      </p:pic>
      <p:pic>
        <p:nvPicPr>
          <p:cNvPr id="101" name="Google Shape;101;p14"/>
          <p:cNvPicPr preferRelativeResize="0"/>
          <p:nvPr/>
        </p:nvPicPr>
        <p:blipFill rotWithShape="1">
          <a:blip r:embed="rId4">
            <a:alphaModFix/>
          </a:blip>
          <a:srcRect b="0" l="0" r="11971" t="0"/>
          <a:stretch/>
        </p:blipFill>
        <p:spPr>
          <a:xfrm>
            <a:off x="144271" y="4918456"/>
            <a:ext cx="1519800" cy="1290300"/>
          </a:xfrm>
          <a:custGeom>
            <a:rect b="b" l="l" r="r" t="t"/>
            <a:pathLst>
              <a:path extrusionOk="0" h="120000" w="120000">
                <a:moveTo>
                  <a:pt x="0" y="0"/>
                </a:moveTo>
                <a:lnTo>
                  <a:pt x="120000" y="0"/>
                </a:lnTo>
                <a:lnTo>
                  <a:pt x="120000" y="120000"/>
                </a:lnTo>
                <a:lnTo>
                  <a:pt x="0" y="120000"/>
                </a:lnTo>
                <a:close/>
              </a:path>
            </a:pathLst>
          </a:cu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2"/>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60" name="Google Shape;260;p32"/>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2"/>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STEAM QUALITY ACTIVITY</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262" name="Google Shape;262;p32"/>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63" name="Google Shape;263;p32"/>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b="1" lang="en-US" sz="1600"/>
              <a:t>Critique milk quality and recommend solutions</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500"/>
                                        <p:tgtEl>
                                          <p:spTgt spid="26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500"/>
                                        <p:tgtEl>
                                          <p:spTgt spid="26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500"/>
                                        <p:tgtEl>
                                          <p:spTgt spid="261">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3"/>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69" name="Google Shape;269;p33"/>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33"/>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TIME/QUALITY ACTIVITY</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271" name="Google Shape;271;p33"/>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72" name="Google Shape;272;p33"/>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b="1" lang="en-US" sz="1600"/>
              <a:t>Create and complete 4 milk based drinks with freepour latte art within the time limit</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500"/>
                                        <p:tgtEl>
                                          <p:spTgt spid="27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500"/>
                                        <p:tgtEl>
                                          <p:spTgt spid="270">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500"/>
                                        <p:tgtEl>
                                          <p:spTgt spid="270">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4"/>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78" name="Google Shape;278;p34"/>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34"/>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MENU ACTIVITY</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280" name="Google Shape;280;p34"/>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81" name="Google Shape;281;p34"/>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b="1" lang="en-US" sz="1600"/>
              <a:t>Create menu with common drinks, recipes, and pricing</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500"/>
                                        <p:tgtEl>
                                          <p:spTgt spid="279">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500"/>
                                        <p:tgtEl>
                                          <p:spTgt spid="279">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500"/>
                                        <p:tgtEl>
                                          <p:spTgt spid="279">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5"/>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87" name="Google Shape;287;p35"/>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35"/>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S.O.S.P</a:t>
            </a:r>
            <a:endParaRPr b="1" sz="2900">
              <a:solidFill>
                <a:srgbClr val="3D5263"/>
              </a:solidFill>
            </a:endParaRPr>
          </a:p>
          <a:p>
            <a:pPr indent="0" lvl="0" marL="0" marR="0" rtl="0" algn="l">
              <a:spcBef>
                <a:spcPts val="0"/>
              </a:spcBef>
              <a:spcAft>
                <a:spcPts val="0"/>
              </a:spcAft>
              <a:buNone/>
            </a:pPr>
            <a:r>
              <a:t/>
            </a:r>
            <a:endParaRPr/>
          </a:p>
        </p:txBody>
      </p:sp>
      <p:cxnSp>
        <p:nvCxnSpPr>
          <p:cNvPr id="289" name="Google Shape;289;p35"/>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90" name="Google Shape;290;p35"/>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US" sz="1600"/>
              <a:t>Complaint handling/Guest Recovery</a:t>
            </a:r>
            <a:endParaRPr b="1" sz="1600"/>
          </a:p>
          <a:p>
            <a:pPr indent="0" lvl="0" marL="45720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On-selling/Up-selling</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500"/>
                                        <p:tgtEl>
                                          <p:spTgt spid="28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500"/>
                                        <p:tgtEl>
                                          <p:spTgt spid="28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6"/>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296" name="Google Shape;296;p36"/>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36"/>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CLEANING &amp; MAINTENANCE</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298" name="Google Shape;298;p36"/>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299" name="Google Shape;299;p36"/>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b="1" lang="en-US" sz="1600"/>
              <a:t>Daily Cleaning</a:t>
            </a:r>
            <a:endParaRPr b="1" sz="1600"/>
          </a:p>
          <a:p>
            <a:pPr indent="-330200" lvl="0" marL="914400" marR="0" rtl="0" algn="l">
              <a:lnSpc>
                <a:spcPct val="150000"/>
              </a:lnSpc>
              <a:spcBef>
                <a:spcPts val="0"/>
              </a:spcBef>
              <a:spcAft>
                <a:spcPts val="0"/>
              </a:spcAft>
              <a:buSzPts val="1600"/>
              <a:buChar char="●"/>
            </a:pPr>
            <a:r>
              <a:rPr b="1" lang="en-US" sz="1600"/>
              <a:t>Backflushing</a:t>
            </a:r>
            <a:endParaRPr b="1" sz="1600"/>
          </a:p>
          <a:p>
            <a:pPr indent="-330200" lvl="0" marL="914400" marR="0" rtl="0" algn="l">
              <a:lnSpc>
                <a:spcPct val="150000"/>
              </a:lnSpc>
              <a:spcBef>
                <a:spcPts val="0"/>
              </a:spcBef>
              <a:spcAft>
                <a:spcPts val="0"/>
              </a:spcAft>
              <a:buSzPts val="1600"/>
              <a:buChar char="●"/>
            </a:pPr>
            <a:r>
              <a:rPr b="1" lang="en-US" sz="1600"/>
              <a:t>Grinders</a:t>
            </a:r>
            <a:endParaRPr b="1" sz="1600"/>
          </a:p>
          <a:p>
            <a:pPr indent="-330200" lvl="0" marL="914400" marR="0" rtl="0" algn="l">
              <a:lnSpc>
                <a:spcPct val="150000"/>
              </a:lnSpc>
              <a:spcBef>
                <a:spcPts val="0"/>
              </a:spcBef>
              <a:spcAft>
                <a:spcPts val="0"/>
              </a:spcAft>
              <a:buSzPts val="1600"/>
              <a:buChar char="●"/>
            </a:pPr>
            <a:r>
              <a:rPr b="1" lang="en-US" sz="1600"/>
              <a:t>Coffee Urns</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500"/>
                                        <p:tgtEl>
                                          <p:spTgt spid="297">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500"/>
                                        <p:tgtEl>
                                          <p:spTgt spid="297">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500"/>
                                        <p:tgtEl>
                                          <p:spTgt spid="297">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7"/>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05" name="Google Shape;305;p37"/>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37"/>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CLEANING &amp; MAINTENANCE</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07" name="Google Shape;307;p37"/>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08" name="Google Shape;308;p37"/>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US" sz="1600"/>
              <a:t>Preventative Maintenance</a:t>
            </a:r>
            <a:endParaRPr b="1" sz="1600"/>
          </a:p>
          <a:p>
            <a:pPr indent="-330200" lvl="1" marL="914400" marR="0" rtl="0" algn="l">
              <a:lnSpc>
                <a:spcPct val="150000"/>
              </a:lnSpc>
              <a:spcBef>
                <a:spcPts val="0"/>
              </a:spcBef>
              <a:spcAft>
                <a:spcPts val="0"/>
              </a:spcAft>
              <a:buSzPts val="1600"/>
              <a:buChar char="○"/>
            </a:pPr>
            <a:r>
              <a:rPr b="1" lang="en-US" sz="1600"/>
              <a:t>Gaskets</a:t>
            </a:r>
            <a:endParaRPr b="1" sz="1600"/>
          </a:p>
          <a:p>
            <a:pPr indent="-330200" lvl="1" marL="914400" marR="0" rtl="0" algn="l">
              <a:lnSpc>
                <a:spcPct val="150000"/>
              </a:lnSpc>
              <a:spcBef>
                <a:spcPts val="0"/>
              </a:spcBef>
              <a:spcAft>
                <a:spcPts val="0"/>
              </a:spcAft>
              <a:buSzPts val="1600"/>
              <a:buChar char="○"/>
            </a:pPr>
            <a:r>
              <a:rPr b="1" lang="en-US" sz="1600"/>
              <a:t>Steam Wands</a:t>
            </a:r>
            <a:endParaRPr b="1" sz="1600"/>
          </a:p>
          <a:p>
            <a:pPr indent="-330200" lvl="1" marL="914400" marR="0" rtl="0" algn="l">
              <a:lnSpc>
                <a:spcPct val="150000"/>
              </a:lnSpc>
              <a:spcBef>
                <a:spcPts val="0"/>
              </a:spcBef>
              <a:spcAft>
                <a:spcPts val="0"/>
              </a:spcAft>
              <a:buSzPts val="1600"/>
              <a:buChar char="○"/>
            </a:pPr>
            <a:r>
              <a:rPr b="1" lang="en-US" sz="1600"/>
              <a:t>Filters</a:t>
            </a:r>
            <a:endParaRPr b="1" sz="1600"/>
          </a:p>
          <a:p>
            <a:pPr indent="-330200" lvl="1" marL="914400" marR="0" rtl="0" algn="l">
              <a:lnSpc>
                <a:spcPct val="150000"/>
              </a:lnSpc>
              <a:spcBef>
                <a:spcPts val="0"/>
              </a:spcBef>
              <a:spcAft>
                <a:spcPts val="0"/>
              </a:spcAft>
              <a:buSzPts val="1600"/>
              <a:buChar char="○"/>
            </a:pPr>
            <a:r>
              <a:rPr b="1" lang="en-US" sz="1600"/>
              <a:t>Grinder Cleaning/Burr Replacement</a:t>
            </a:r>
            <a:endParaRPr b="1" sz="1600"/>
          </a:p>
          <a:p>
            <a:pPr indent="0" lvl="0" marL="0" marR="0" rtl="0" algn="l">
              <a:lnSpc>
                <a:spcPct val="15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500"/>
                                        <p:tgtEl>
                                          <p:spTgt spid="30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500"/>
                                        <p:tgtEl>
                                          <p:spTgt spid="30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500"/>
                                        <p:tgtEl>
                                          <p:spTgt spid="306">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38"/>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14" name="Google Shape;314;p38"/>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8"/>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CLEANING &amp; MAINTENANCE</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16" name="Google Shape;316;p38"/>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17" name="Google Shape;317;p38"/>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US" sz="1600"/>
              <a:t>Preventative Maintenance: When do we make the call?</a:t>
            </a:r>
            <a:endParaRPr b="1" sz="1600"/>
          </a:p>
          <a:p>
            <a:pPr indent="0" lvl="0" marL="0" marR="0" rtl="0" algn="l">
              <a:lnSpc>
                <a:spcPct val="150000"/>
              </a:lnSpc>
              <a:spcBef>
                <a:spcPts val="0"/>
              </a:spcBef>
              <a:spcAft>
                <a:spcPts val="0"/>
              </a:spcAft>
              <a:buNone/>
            </a:pPr>
            <a:r>
              <a:t/>
            </a:r>
            <a:endParaRPr b="1" sz="1600"/>
          </a:p>
          <a:p>
            <a:pPr indent="0" lvl="0" marL="0" marR="0" rtl="0" algn="l">
              <a:lnSpc>
                <a:spcPct val="150000"/>
              </a:lnSpc>
              <a:spcBef>
                <a:spcPts val="0"/>
              </a:spcBef>
              <a:spcAft>
                <a:spcPts val="0"/>
              </a:spcAft>
              <a:buNone/>
            </a:pPr>
            <a:r>
              <a:rPr b="1" lang="en-US" sz="1600"/>
              <a:t>Most maintenance should be handled by a certified technician where possible, particularly with</a:t>
            </a:r>
            <a:endParaRPr b="1" sz="1600"/>
          </a:p>
          <a:p>
            <a:pPr indent="0" lvl="0" marL="0" marR="0" rtl="0" algn="l">
              <a:lnSpc>
                <a:spcPct val="150000"/>
              </a:lnSpc>
              <a:spcBef>
                <a:spcPts val="0"/>
              </a:spcBef>
              <a:spcAft>
                <a:spcPts val="0"/>
              </a:spcAft>
              <a:buNone/>
            </a:pPr>
            <a:r>
              <a:t/>
            </a:r>
            <a:endParaRPr b="1" sz="1600"/>
          </a:p>
          <a:p>
            <a:pPr indent="-330200" lvl="0" marL="457200" marR="0" rtl="0" algn="l">
              <a:lnSpc>
                <a:spcPct val="150000"/>
              </a:lnSpc>
              <a:spcBef>
                <a:spcPts val="0"/>
              </a:spcBef>
              <a:spcAft>
                <a:spcPts val="0"/>
              </a:spcAft>
              <a:buSzPts val="1600"/>
              <a:buChar char="●"/>
            </a:pPr>
            <a:r>
              <a:rPr b="1" lang="en-US" sz="1600"/>
              <a:t>Electrical Issues</a:t>
            </a:r>
            <a:endParaRPr b="1" sz="1600"/>
          </a:p>
          <a:p>
            <a:pPr indent="-330200" lvl="0" marL="457200" marR="0" rtl="0" algn="l">
              <a:lnSpc>
                <a:spcPct val="150000"/>
              </a:lnSpc>
              <a:spcBef>
                <a:spcPts val="0"/>
              </a:spcBef>
              <a:spcAft>
                <a:spcPts val="0"/>
              </a:spcAft>
              <a:buSzPts val="1600"/>
              <a:buChar char="●"/>
            </a:pPr>
            <a:r>
              <a:rPr b="1" lang="en-US" sz="1600"/>
              <a:t>Water Flow Issues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500"/>
                                        <p:tgtEl>
                                          <p:spTgt spid="315">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500"/>
                                        <p:tgtEl>
                                          <p:spTgt spid="315">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500"/>
                                        <p:tgtEl>
                                          <p:spTgt spid="315">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9"/>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23" name="Google Shape;323;p39"/>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9"/>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WATER CHEMISTRY</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25" name="Google Shape;325;p39"/>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26" name="Google Shape;326;p39"/>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200000"/>
              </a:lnSpc>
              <a:spcBef>
                <a:spcPts val="0"/>
              </a:spcBef>
              <a:spcAft>
                <a:spcPts val="0"/>
              </a:spcAft>
              <a:buSzPts val="1600"/>
              <a:buChar char="●"/>
            </a:pPr>
            <a:r>
              <a:rPr b="1" lang="en-US" sz="1600"/>
              <a:t>Alkalinity</a:t>
            </a:r>
            <a:endParaRPr b="1" sz="1600"/>
          </a:p>
          <a:p>
            <a:pPr indent="-330200" lvl="0" marL="457200" marR="0" rtl="0" algn="l">
              <a:lnSpc>
                <a:spcPct val="200000"/>
              </a:lnSpc>
              <a:spcBef>
                <a:spcPts val="0"/>
              </a:spcBef>
              <a:spcAft>
                <a:spcPts val="0"/>
              </a:spcAft>
              <a:buSzPts val="1600"/>
              <a:buChar char="●"/>
            </a:pPr>
            <a:r>
              <a:rPr b="1" lang="en-US" sz="1600"/>
              <a:t>Hardness</a:t>
            </a:r>
            <a:endParaRPr b="1" sz="1600"/>
          </a:p>
          <a:p>
            <a:pPr indent="-330200" lvl="0" marL="457200" marR="0" rtl="0" algn="l">
              <a:lnSpc>
                <a:spcPct val="200000"/>
              </a:lnSpc>
              <a:spcBef>
                <a:spcPts val="0"/>
              </a:spcBef>
              <a:spcAft>
                <a:spcPts val="0"/>
              </a:spcAft>
              <a:buSzPts val="1600"/>
              <a:buChar char="●"/>
            </a:pPr>
            <a:r>
              <a:rPr b="1" lang="en-US" sz="1600"/>
              <a:t>pH</a:t>
            </a:r>
            <a:endParaRPr b="1" sz="1600"/>
          </a:p>
          <a:p>
            <a:pPr indent="-330200" lvl="0" marL="457200" marR="0" rtl="0" algn="l">
              <a:lnSpc>
                <a:spcPct val="200000"/>
              </a:lnSpc>
              <a:spcBef>
                <a:spcPts val="0"/>
              </a:spcBef>
              <a:spcAft>
                <a:spcPts val="0"/>
              </a:spcAft>
              <a:buSzPts val="1600"/>
              <a:buChar char="●"/>
            </a:pPr>
            <a:r>
              <a:rPr b="1" lang="en-US" sz="1600"/>
              <a:t>TDS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500"/>
                                        <p:tgtEl>
                                          <p:spTgt spid="32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Effect filter="fade" transition="in">
                                      <p:cBhvr>
                                        <p:cTn dur="500"/>
                                        <p:tgtEl>
                                          <p:spTgt spid="324">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0"/>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32" name="Google Shape;332;p40"/>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40"/>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CAFE MANAGEMENT</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34" name="Google Shape;334;p40"/>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35" name="Google Shape;335;p40"/>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200000"/>
              </a:lnSpc>
              <a:spcBef>
                <a:spcPts val="0"/>
              </a:spcBef>
              <a:spcAft>
                <a:spcPts val="0"/>
              </a:spcAft>
              <a:buSzPts val="1600"/>
              <a:buChar char="●"/>
            </a:pPr>
            <a:r>
              <a:rPr b="1" lang="en-US" sz="1600"/>
              <a:t>Cost Of Goods and Services (COGS)</a:t>
            </a:r>
            <a:endParaRPr b="1" sz="1600"/>
          </a:p>
          <a:p>
            <a:pPr indent="-330200" lvl="0" marL="457200" marR="0" rtl="0" algn="l">
              <a:lnSpc>
                <a:spcPct val="200000"/>
              </a:lnSpc>
              <a:spcBef>
                <a:spcPts val="0"/>
              </a:spcBef>
              <a:spcAft>
                <a:spcPts val="0"/>
              </a:spcAft>
              <a:buSzPts val="1600"/>
              <a:buChar char="●"/>
            </a:pPr>
            <a:r>
              <a:rPr b="1" lang="en-US" sz="1600"/>
              <a:t>Beverage Gross Profit</a:t>
            </a:r>
            <a:endParaRPr b="1" sz="1600"/>
          </a:p>
          <a:p>
            <a:pPr indent="-330200" lvl="0" marL="457200" marR="0" rtl="0" algn="l">
              <a:lnSpc>
                <a:spcPct val="200000"/>
              </a:lnSpc>
              <a:spcBef>
                <a:spcPts val="0"/>
              </a:spcBef>
              <a:spcAft>
                <a:spcPts val="0"/>
              </a:spcAft>
              <a:buSzPts val="1600"/>
              <a:buChar char="●"/>
            </a:pPr>
            <a:r>
              <a:rPr b="1" lang="en-US" sz="1600"/>
              <a:t>Break Even Point</a:t>
            </a:r>
            <a:endParaRPr b="1" sz="1600"/>
          </a:p>
          <a:p>
            <a:pPr indent="-330200" lvl="0" marL="457200" marR="0" rtl="0" algn="l">
              <a:lnSpc>
                <a:spcPct val="200000"/>
              </a:lnSpc>
              <a:spcBef>
                <a:spcPts val="0"/>
              </a:spcBef>
              <a:spcAft>
                <a:spcPts val="0"/>
              </a:spcAft>
              <a:buSzPts val="1600"/>
              <a:buChar char="●"/>
            </a:pPr>
            <a:r>
              <a:rPr b="1" lang="en-US" sz="1600"/>
              <a:t>Profit Loss</a:t>
            </a:r>
            <a:endParaRPr b="1" sz="1600"/>
          </a:p>
          <a:p>
            <a:pPr indent="-330200" lvl="0" marL="457200" marR="0" rtl="0" algn="l">
              <a:lnSpc>
                <a:spcPct val="200000"/>
              </a:lnSpc>
              <a:spcBef>
                <a:spcPts val="0"/>
              </a:spcBef>
              <a:spcAft>
                <a:spcPts val="0"/>
              </a:spcAft>
              <a:buSzPts val="1600"/>
              <a:buChar char="●"/>
            </a:pPr>
            <a:r>
              <a:rPr b="1" lang="en-US" sz="1600"/>
              <a:t>Product Suppliers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500"/>
                                        <p:tgtEl>
                                          <p:spTgt spid="333">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500"/>
                                        <p:tgtEl>
                                          <p:spTgt spid="333">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500"/>
                                        <p:tgtEl>
                                          <p:spTgt spid="333">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1"/>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41" name="Google Shape;341;p41"/>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41"/>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END OF LECTURE</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43" name="Google Shape;343;p41"/>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44" name="Google Shape;344;p41"/>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700"/>
              <a:t>YOU MADE IT</a:t>
            </a:r>
            <a:endParaRPr b="1" sz="7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500"/>
                                        <p:tgtEl>
                                          <p:spTgt spid="34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500"/>
                                        <p:tgtEl>
                                          <p:spTgt spid="342">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500"/>
                                        <p:tgtEl>
                                          <p:spTgt spid="342">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07" name="Google Shape;107;p15"/>
          <p:cNvSpPr/>
          <p:nvPr/>
        </p:nvSpPr>
        <p:spPr>
          <a:xfrm rot="-8647125">
            <a:off x="8830303" y="-2125175"/>
            <a:ext cx="627393" cy="2043796"/>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5"/>
          <p:cNvSpPr txBox="1"/>
          <p:nvPr/>
        </p:nvSpPr>
        <p:spPr>
          <a:xfrm>
            <a:off x="1933017" y="1588600"/>
            <a:ext cx="5666995"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COFFEE BEAN VARIETIES</a:t>
            </a:r>
            <a:endParaRPr/>
          </a:p>
          <a:p>
            <a:pPr indent="0" lvl="0" marL="0" marR="0" rtl="0" algn="l">
              <a:spcBef>
                <a:spcPts val="0"/>
              </a:spcBef>
              <a:spcAft>
                <a:spcPts val="0"/>
              </a:spcAft>
              <a:buNone/>
            </a:pPr>
            <a:r>
              <a:t/>
            </a:r>
            <a:endParaRPr/>
          </a:p>
        </p:txBody>
      </p:sp>
      <p:cxnSp>
        <p:nvCxnSpPr>
          <p:cNvPr id="109" name="Google Shape;109;p15"/>
          <p:cNvCxnSpPr/>
          <p:nvPr/>
        </p:nvCxnSpPr>
        <p:spPr>
          <a:xfrm>
            <a:off x="2023672" y="2173574"/>
            <a:ext cx="5381469" cy="0"/>
          </a:xfrm>
          <a:prstGeom prst="straightConnector1">
            <a:avLst/>
          </a:prstGeom>
          <a:noFill/>
          <a:ln cap="flat" cmpd="sng" w="38100">
            <a:solidFill>
              <a:srgbClr val="3D5263">
                <a:alpha val="49803"/>
              </a:srgbClr>
            </a:solidFill>
            <a:prstDash val="solid"/>
            <a:miter lim="800000"/>
            <a:headEnd len="sm" w="sm" type="none"/>
            <a:tailEnd len="sm" w="sm" type="none"/>
          </a:ln>
        </p:spPr>
      </p:cxnSp>
      <p:sp>
        <p:nvSpPr>
          <p:cNvPr id="110" name="Google Shape;110;p15"/>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330200" lvl="0" marL="457200" rtl="0" algn="l">
              <a:lnSpc>
                <a:spcPct val="150000"/>
              </a:lnSpc>
              <a:spcBef>
                <a:spcPts val="0"/>
              </a:spcBef>
              <a:spcAft>
                <a:spcPts val="0"/>
              </a:spcAft>
              <a:buSzPts val="1600"/>
              <a:buChar char="●"/>
            </a:pPr>
            <a:r>
              <a:rPr b="1" lang="en-US" sz="1600"/>
              <a:t>Arabica vs. Robusta</a:t>
            </a:r>
            <a:endParaRPr b="1" sz="1600"/>
          </a:p>
          <a:p>
            <a:pPr indent="-330200" lvl="0" marL="457200" rtl="0" algn="l">
              <a:lnSpc>
                <a:spcPct val="150000"/>
              </a:lnSpc>
              <a:spcBef>
                <a:spcPts val="0"/>
              </a:spcBef>
              <a:spcAft>
                <a:spcPts val="0"/>
              </a:spcAft>
              <a:buSzPts val="1600"/>
              <a:buChar char="●"/>
            </a:pPr>
            <a:r>
              <a:rPr b="1" lang="en-US" sz="1600"/>
              <a:t>Variety vs. Species </a:t>
            </a:r>
            <a:endParaRPr b="1" sz="1600"/>
          </a:p>
          <a:p>
            <a:pPr indent="0" lvl="0" marL="0" rtl="0" algn="l">
              <a:lnSpc>
                <a:spcPct val="150000"/>
              </a:lnSpc>
              <a:spcBef>
                <a:spcPts val="0"/>
              </a:spcBef>
              <a:spcAft>
                <a:spcPts val="0"/>
              </a:spcAft>
              <a:buNone/>
            </a:pPr>
            <a:r>
              <a:t/>
            </a:r>
            <a:endParaRPr b="1" sz="1600"/>
          </a:p>
          <a:p>
            <a:pPr indent="0" lvl="0" marL="0" rtl="0" algn="l">
              <a:lnSpc>
                <a:spcPct val="150000"/>
              </a:lnSpc>
              <a:spcBef>
                <a:spcPts val="0"/>
              </a:spcBef>
              <a:spcAft>
                <a:spcPts val="0"/>
              </a:spcAft>
              <a:buNone/>
            </a:pPr>
            <a:r>
              <a:rPr b="1" lang="en-US" sz="1600"/>
              <a:t>Name some varieties!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2"/>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50" name="Google Shape;350;p42"/>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42"/>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52" name="Google Shape;352;p42"/>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53" name="Google Shape;353;p42"/>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Name four types of Arabica varieties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500"/>
                                        <p:tgtEl>
                                          <p:spTgt spid="35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500"/>
                                        <p:tgtEl>
                                          <p:spTgt spid="35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500"/>
                                        <p:tgtEl>
                                          <p:spTgt spid="351">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3"/>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59" name="Google Shape;359;p43"/>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43"/>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61" name="Google Shape;361;p43"/>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62" name="Google Shape;362;p43"/>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type of coffee is more likely to exhibit bitterness during extraction?</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500"/>
                                        <p:tgtEl>
                                          <p:spTgt spid="36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500"/>
                                        <p:tgtEl>
                                          <p:spTgt spid="360">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500"/>
                                        <p:tgtEl>
                                          <p:spTgt spid="360">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44"/>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68" name="Google Shape;368;p44"/>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44"/>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70" name="Google Shape;370;p44"/>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71" name="Google Shape;371;p44"/>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type of coffee is most likely to exhibit high acidity during extraction?</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500"/>
                                        <p:tgtEl>
                                          <p:spTgt spid="369">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500"/>
                                        <p:tgtEl>
                                          <p:spTgt spid="369">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500"/>
                                        <p:tgtEl>
                                          <p:spTgt spid="369">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5"/>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77" name="Google Shape;377;p45"/>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45"/>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79" name="Google Shape;379;p45"/>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80" name="Google Shape;380;p45"/>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How does elevation typically affect the cup profile of a coffee?</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500"/>
                                        <p:tgtEl>
                                          <p:spTgt spid="37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Effect filter="fade" transition="in">
                                      <p:cBhvr>
                                        <p:cTn dur="500"/>
                                        <p:tgtEl>
                                          <p:spTgt spid="37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animEffect filter="fade" transition="in">
                                      <p:cBhvr>
                                        <p:cTn dur="500"/>
                                        <p:tgtEl>
                                          <p:spTgt spid="378">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6"/>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86" name="Google Shape;386;p46"/>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46"/>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88" name="Google Shape;388;p46"/>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89" name="Google Shape;389;p46"/>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Name 3 types of acids typically found in coffee and describe their characteristics.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500"/>
                                        <p:tgtEl>
                                          <p:spTgt spid="387">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animEffect filter="fade" transition="in">
                                      <p:cBhvr>
                                        <p:cTn dur="500"/>
                                        <p:tgtEl>
                                          <p:spTgt spid="387">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animEffect filter="fade" transition="in">
                                      <p:cBhvr>
                                        <p:cTn dur="500"/>
                                        <p:tgtEl>
                                          <p:spTgt spid="387">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47"/>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395" name="Google Shape;395;p47"/>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47"/>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397" name="Google Shape;397;p47"/>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398" name="Google Shape;398;p47"/>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If we increased the temperature of the water without changing any other variables, how would that affect extraction?</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animEffect filter="fade" transition="in">
                                      <p:cBhvr>
                                        <p:cTn dur="500"/>
                                        <p:tgtEl>
                                          <p:spTgt spid="39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animEffect filter="fade" transition="in">
                                      <p:cBhvr>
                                        <p:cTn dur="500"/>
                                        <p:tgtEl>
                                          <p:spTgt spid="39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animEffect filter="fade" transition="in">
                                      <p:cBhvr>
                                        <p:cTn dur="500"/>
                                        <p:tgtEl>
                                          <p:spTgt spid="396">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48"/>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04" name="Google Shape;404;p48"/>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48"/>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06" name="Google Shape;406;p48"/>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07" name="Google Shape;407;p48"/>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do we need to change to keep shot time/flow rate the same when moving from a lighter roasted coffee to a darker?</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500"/>
                                        <p:tgtEl>
                                          <p:spTgt spid="405">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500"/>
                                        <p:tgtEl>
                                          <p:spTgt spid="405">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500"/>
                                        <p:tgtEl>
                                          <p:spTgt spid="405">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49"/>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13" name="Google Shape;413;p49"/>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49"/>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15" name="Google Shape;415;p49"/>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16" name="Google Shape;416;p49"/>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happens to extraction if we were to increase our dry dose from 15 grams to 18 grams?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Effect filter="fade" transition="in">
                                      <p:cBhvr>
                                        <p:cTn dur="500"/>
                                        <p:tgtEl>
                                          <p:spTgt spid="41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Effect filter="fade" transition="in">
                                      <p:cBhvr>
                                        <p:cTn dur="500"/>
                                        <p:tgtEl>
                                          <p:spTgt spid="41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Effect filter="fade" transition="in">
                                      <p:cBhvr>
                                        <p:cTn dur="500"/>
                                        <p:tgtEl>
                                          <p:spTgt spid="414">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50"/>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22" name="Google Shape;422;p50"/>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50"/>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24" name="Google Shape;424;p50"/>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25" name="Google Shape;425;p50"/>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are the common types of decaffeination we see used?</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1"/>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31" name="Google Shape;431;p51"/>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51"/>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33" name="Google Shape;433;p51"/>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34" name="Google Shape;434;p51"/>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Describe what a graph of pressure would look like for a traditional lever machine</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500"/>
                                        <p:tgtEl>
                                          <p:spTgt spid="43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Effect filter="fade" transition="in">
                                      <p:cBhvr>
                                        <p:cTn dur="500"/>
                                        <p:tgtEl>
                                          <p:spTgt spid="432">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Effect filter="fade" transition="in">
                                      <p:cBhvr>
                                        <p:cTn dur="500"/>
                                        <p:tgtEl>
                                          <p:spTgt spid="432">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6"/>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16" name="Google Shape;116;p16"/>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6"/>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COFFEE BEAN DENSITY</a:t>
            </a:r>
            <a:endParaRPr/>
          </a:p>
          <a:p>
            <a:pPr indent="0" lvl="0" marL="0" marR="0" rtl="0" algn="l">
              <a:spcBef>
                <a:spcPts val="0"/>
              </a:spcBef>
              <a:spcAft>
                <a:spcPts val="0"/>
              </a:spcAft>
              <a:buNone/>
            </a:pPr>
            <a:r>
              <a:t/>
            </a:r>
            <a:endParaRPr/>
          </a:p>
        </p:txBody>
      </p:sp>
      <p:cxnSp>
        <p:nvCxnSpPr>
          <p:cNvPr id="118" name="Google Shape;118;p16"/>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19" name="Google Shape;119;p16"/>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330200" lvl="0" marL="457200" rtl="0" algn="l">
              <a:lnSpc>
                <a:spcPct val="150000"/>
              </a:lnSpc>
              <a:spcBef>
                <a:spcPts val="0"/>
              </a:spcBef>
              <a:spcAft>
                <a:spcPts val="0"/>
              </a:spcAft>
              <a:buSzPts val="1600"/>
              <a:buChar char="●"/>
            </a:pPr>
            <a:r>
              <a:rPr b="1" lang="en-US" sz="1600"/>
              <a:t>Origin/Elevation</a:t>
            </a:r>
            <a:endParaRPr b="1" sz="1600"/>
          </a:p>
          <a:p>
            <a:pPr indent="-330200" lvl="0" marL="457200" rtl="0" algn="l">
              <a:lnSpc>
                <a:spcPct val="150000"/>
              </a:lnSpc>
              <a:spcBef>
                <a:spcPts val="0"/>
              </a:spcBef>
              <a:spcAft>
                <a:spcPts val="0"/>
              </a:spcAft>
              <a:buSzPts val="1600"/>
              <a:buChar char="●"/>
            </a:pPr>
            <a:r>
              <a:rPr b="1" lang="en-US" sz="1600"/>
              <a:t>Variety</a:t>
            </a:r>
            <a:endParaRPr b="1" sz="1600"/>
          </a:p>
          <a:p>
            <a:pPr indent="-330200" lvl="0" marL="457200" rtl="0" algn="l">
              <a:lnSpc>
                <a:spcPct val="150000"/>
              </a:lnSpc>
              <a:spcBef>
                <a:spcPts val="0"/>
              </a:spcBef>
              <a:spcAft>
                <a:spcPts val="0"/>
              </a:spcAft>
              <a:buSzPts val="1600"/>
              <a:buChar char="●"/>
            </a:pPr>
            <a:r>
              <a:rPr b="1" lang="en-US" sz="1600"/>
              <a:t>Processing</a:t>
            </a:r>
            <a:endParaRPr b="1" sz="1600"/>
          </a:p>
          <a:p>
            <a:pPr indent="-330200" lvl="0" marL="457200" rtl="0" algn="l">
              <a:lnSpc>
                <a:spcPct val="150000"/>
              </a:lnSpc>
              <a:spcBef>
                <a:spcPts val="0"/>
              </a:spcBef>
              <a:spcAft>
                <a:spcPts val="0"/>
              </a:spcAft>
              <a:buSzPts val="1600"/>
              <a:buChar char="●"/>
            </a:pPr>
            <a:r>
              <a:rPr b="1" lang="en-US" sz="1600"/>
              <a:t>Roast</a:t>
            </a:r>
            <a:endParaRPr b="1" sz="1600"/>
          </a:p>
          <a:p>
            <a:pPr indent="-330200" lvl="0" marL="457200" rtl="0" algn="l">
              <a:lnSpc>
                <a:spcPct val="150000"/>
              </a:lnSpc>
              <a:spcBef>
                <a:spcPts val="0"/>
              </a:spcBef>
              <a:spcAft>
                <a:spcPts val="0"/>
              </a:spcAft>
              <a:buSzPts val="1600"/>
              <a:buChar char="●"/>
            </a:pPr>
            <a:r>
              <a:rPr b="1" lang="en-US" sz="1600"/>
              <a:t>Green and Roasted Age</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52"/>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40" name="Google Shape;440;p52"/>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52"/>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42" name="Google Shape;442;p52"/>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43" name="Google Shape;443;p52"/>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is the term for the breakdown of fat in milk in to Free Fatty Acids?</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500"/>
                                        <p:tgtEl>
                                          <p:spTgt spid="44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Effect filter="fade" transition="in">
                                      <p:cBhvr>
                                        <p:cTn dur="500"/>
                                        <p:tgtEl>
                                          <p:spTgt spid="44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Effect filter="fade" transition="in">
                                      <p:cBhvr>
                                        <p:cTn dur="500"/>
                                        <p:tgtEl>
                                          <p:spTgt spid="441">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53"/>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49" name="Google Shape;449;p53"/>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53"/>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51" name="Google Shape;451;p53"/>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52" name="Google Shape;452;p53"/>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type of dairy milk will Soy milk have a similar consistency to when steamed?</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500"/>
                                        <p:tgtEl>
                                          <p:spTgt spid="45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Effect filter="fade" transition="in">
                                      <p:cBhvr>
                                        <p:cTn dur="500"/>
                                        <p:tgtEl>
                                          <p:spTgt spid="450">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Effect filter="fade" transition="in">
                                      <p:cBhvr>
                                        <p:cTn dur="500"/>
                                        <p:tgtEl>
                                          <p:spTgt spid="450">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54"/>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58" name="Google Shape;458;p54"/>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54"/>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60" name="Google Shape;460;p54"/>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61" name="Google Shape;461;p54"/>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order do we lay out our equipment on our bar and in the cafe when designing for efficiency?</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Effect filter="fade" transition="in">
                                      <p:cBhvr>
                                        <p:cTn dur="500"/>
                                        <p:tgtEl>
                                          <p:spTgt spid="459">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Effect filter="fade" transition="in">
                                      <p:cBhvr>
                                        <p:cTn dur="500"/>
                                        <p:tgtEl>
                                          <p:spTgt spid="459">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Effect filter="fade" transition="in">
                                      <p:cBhvr>
                                        <p:cTn dur="500"/>
                                        <p:tgtEl>
                                          <p:spTgt spid="459">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55"/>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67" name="Google Shape;467;p55"/>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55"/>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69" name="Google Shape;469;p55"/>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70" name="Google Shape;470;p55"/>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two parameters can we change to increase the body (TDS) of our espresso?</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Effect filter="fade" transition="in">
                                      <p:cBhvr>
                                        <p:cTn dur="500"/>
                                        <p:tgtEl>
                                          <p:spTgt spid="46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animEffect filter="fade" transition="in">
                                      <p:cBhvr>
                                        <p:cTn dur="500"/>
                                        <p:tgtEl>
                                          <p:spTgt spid="46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animEffect filter="fade" transition="in">
                                      <p:cBhvr>
                                        <p:cTn dur="500"/>
                                        <p:tgtEl>
                                          <p:spTgt spid="468">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56"/>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76" name="Google Shape;476;p56"/>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56"/>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78" name="Google Shape;478;p56"/>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79" name="Google Shape;479;p56"/>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If you store coffee at 80F instead of 40F, would it degas slower or faster?</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500"/>
                                        <p:tgtEl>
                                          <p:spTgt spid="477">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7">
                                            <p:txEl>
                                              <p:pRg end="1" st="1"/>
                                            </p:txEl>
                                          </p:spTgt>
                                        </p:tgtEl>
                                        <p:attrNameLst>
                                          <p:attrName>style.visibility</p:attrName>
                                        </p:attrNameLst>
                                      </p:cBhvr>
                                      <p:to>
                                        <p:strVal val="visible"/>
                                      </p:to>
                                    </p:set>
                                    <p:animEffect filter="fade" transition="in">
                                      <p:cBhvr>
                                        <p:cTn dur="500"/>
                                        <p:tgtEl>
                                          <p:spTgt spid="477">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7">
                                            <p:txEl>
                                              <p:pRg end="2" st="2"/>
                                            </p:txEl>
                                          </p:spTgt>
                                        </p:tgtEl>
                                        <p:attrNameLst>
                                          <p:attrName>style.visibility</p:attrName>
                                        </p:attrNameLst>
                                      </p:cBhvr>
                                      <p:to>
                                        <p:strVal val="visible"/>
                                      </p:to>
                                    </p:set>
                                    <p:animEffect filter="fade" transition="in">
                                      <p:cBhvr>
                                        <p:cTn dur="500"/>
                                        <p:tgtEl>
                                          <p:spTgt spid="477">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57"/>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85" name="Google Shape;485;p57"/>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6" name="Google Shape;486;p57"/>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87" name="Google Shape;487;p57"/>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88" name="Google Shape;488;p57"/>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are the benefits of using an on demand grinder?</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animEffect filter="fade" transition="in">
                                      <p:cBhvr>
                                        <p:cTn dur="500"/>
                                        <p:tgtEl>
                                          <p:spTgt spid="48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animEffect filter="fade" transition="in">
                                      <p:cBhvr>
                                        <p:cTn dur="500"/>
                                        <p:tgtEl>
                                          <p:spTgt spid="48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animEffect filter="fade" transition="in">
                                      <p:cBhvr>
                                        <p:cTn dur="500"/>
                                        <p:tgtEl>
                                          <p:spTgt spid="486">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58"/>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494" name="Google Shape;494;p58"/>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58"/>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496" name="Google Shape;496;p58"/>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497" name="Google Shape;497;p58"/>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would be the effect on extraction when using a water with a higher Total Hardness? What happens to the scale buildup?</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500"/>
                                        <p:tgtEl>
                                          <p:spTgt spid="495">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500"/>
                                        <p:tgtEl>
                                          <p:spTgt spid="495">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500"/>
                                        <p:tgtEl>
                                          <p:spTgt spid="495">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59"/>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03" name="Google Shape;503;p59"/>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4" name="Google Shape;504;p59"/>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05" name="Google Shape;505;p59"/>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06" name="Google Shape;506;p59"/>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are symptoms of needing to replace gaskets/seals in grouphead?</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animEffect filter="fade" transition="in">
                                      <p:cBhvr>
                                        <p:cTn dur="500"/>
                                        <p:tgtEl>
                                          <p:spTgt spid="50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4">
                                            <p:txEl>
                                              <p:pRg end="1" st="1"/>
                                            </p:txEl>
                                          </p:spTgt>
                                        </p:tgtEl>
                                        <p:attrNameLst>
                                          <p:attrName>style.visibility</p:attrName>
                                        </p:attrNameLst>
                                      </p:cBhvr>
                                      <p:to>
                                        <p:strVal val="visible"/>
                                      </p:to>
                                    </p:set>
                                    <p:animEffect filter="fade" transition="in">
                                      <p:cBhvr>
                                        <p:cTn dur="500"/>
                                        <p:tgtEl>
                                          <p:spTgt spid="50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4">
                                            <p:txEl>
                                              <p:pRg end="2" st="2"/>
                                            </p:txEl>
                                          </p:spTgt>
                                        </p:tgtEl>
                                        <p:attrNameLst>
                                          <p:attrName>style.visibility</p:attrName>
                                        </p:attrNameLst>
                                      </p:cBhvr>
                                      <p:to>
                                        <p:strVal val="visible"/>
                                      </p:to>
                                    </p:set>
                                    <p:animEffect filter="fade" transition="in">
                                      <p:cBhvr>
                                        <p:cTn dur="500"/>
                                        <p:tgtEl>
                                          <p:spTgt spid="504">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60"/>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12" name="Google Shape;512;p60"/>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60"/>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14" name="Google Shape;514;p60"/>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15" name="Google Shape;515;p60"/>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is the correct method for adjusting pump pressure on your machine?</a:t>
            </a:r>
            <a:endParaRPr b="1" sz="1600"/>
          </a:p>
          <a:p>
            <a:pPr indent="0" lvl="0" marL="0" marR="0" rtl="0" algn="l">
              <a:lnSpc>
                <a:spcPct val="20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animEffect filter="fade" transition="in">
                                      <p:cBhvr>
                                        <p:cTn dur="500"/>
                                        <p:tgtEl>
                                          <p:spTgt spid="513">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3">
                                            <p:txEl>
                                              <p:pRg end="1" st="1"/>
                                            </p:txEl>
                                          </p:spTgt>
                                        </p:tgtEl>
                                        <p:attrNameLst>
                                          <p:attrName>style.visibility</p:attrName>
                                        </p:attrNameLst>
                                      </p:cBhvr>
                                      <p:to>
                                        <p:strVal val="visible"/>
                                      </p:to>
                                    </p:set>
                                    <p:animEffect filter="fade" transition="in">
                                      <p:cBhvr>
                                        <p:cTn dur="500"/>
                                        <p:tgtEl>
                                          <p:spTgt spid="513">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3">
                                            <p:txEl>
                                              <p:pRg end="2" st="2"/>
                                            </p:txEl>
                                          </p:spTgt>
                                        </p:tgtEl>
                                        <p:attrNameLst>
                                          <p:attrName>style.visibility</p:attrName>
                                        </p:attrNameLst>
                                      </p:cBhvr>
                                      <p:to>
                                        <p:strVal val="visible"/>
                                      </p:to>
                                    </p:set>
                                    <p:animEffect filter="fade" transition="in">
                                      <p:cBhvr>
                                        <p:cTn dur="500"/>
                                        <p:tgtEl>
                                          <p:spTgt spid="513">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id="520" name="Google Shape;520;p61"/>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21" name="Google Shape;521;p61"/>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61"/>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23" name="Google Shape;523;p61"/>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24" name="Google Shape;524;p61"/>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is the difference in density between a darker roasted and a lighter roasted coffee?</a:t>
            </a:r>
            <a:endParaRPr b="1" sz="1600"/>
          </a:p>
          <a:p>
            <a:pPr indent="0" lvl="0" marL="0" marR="0" rtl="0" algn="l">
              <a:lnSpc>
                <a:spcPct val="20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2">
                                            <p:txEl>
                                              <p:pRg end="0" st="0"/>
                                            </p:txEl>
                                          </p:spTgt>
                                        </p:tgtEl>
                                        <p:attrNameLst>
                                          <p:attrName>style.visibility</p:attrName>
                                        </p:attrNameLst>
                                      </p:cBhvr>
                                      <p:to>
                                        <p:strVal val="visible"/>
                                      </p:to>
                                    </p:set>
                                    <p:animEffect filter="fade" transition="in">
                                      <p:cBhvr>
                                        <p:cTn dur="500"/>
                                        <p:tgtEl>
                                          <p:spTgt spid="52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2">
                                            <p:txEl>
                                              <p:pRg end="1" st="1"/>
                                            </p:txEl>
                                          </p:spTgt>
                                        </p:tgtEl>
                                        <p:attrNameLst>
                                          <p:attrName>style.visibility</p:attrName>
                                        </p:attrNameLst>
                                      </p:cBhvr>
                                      <p:to>
                                        <p:strVal val="visible"/>
                                      </p:to>
                                    </p:set>
                                    <p:animEffect filter="fade" transition="in">
                                      <p:cBhvr>
                                        <p:cTn dur="500"/>
                                        <p:tgtEl>
                                          <p:spTgt spid="522">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2">
                                            <p:txEl>
                                              <p:pRg end="2" st="2"/>
                                            </p:txEl>
                                          </p:spTgt>
                                        </p:tgtEl>
                                        <p:attrNameLst>
                                          <p:attrName>style.visibility</p:attrName>
                                        </p:attrNameLst>
                                      </p:cBhvr>
                                      <p:to>
                                        <p:strVal val="visible"/>
                                      </p:to>
                                    </p:set>
                                    <p:animEffect filter="fade" transition="in">
                                      <p:cBhvr>
                                        <p:cTn dur="500"/>
                                        <p:tgtEl>
                                          <p:spTgt spid="522">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7"/>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25" name="Google Shape;125;p17"/>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7"/>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COFFEE FRESHNESS</a:t>
            </a:r>
            <a:endParaRPr/>
          </a:p>
          <a:p>
            <a:pPr indent="0" lvl="0" marL="0" marR="0" rtl="0" algn="l">
              <a:spcBef>
                <a:spcPts val="0"/>
              </a:spcBef>
              <a:spcAft>
                <a:spcPts val="0"/>
              </a:spcAft>
              <a:buNone/>
            </a:pPr>
            <a:r>
              <a:t/>
            </a:r>
            <a:endParaRPr/>
          </a:p>
        </p:txBody>
      </p:sp>
      <p:cxnSp>
        <p:nvCxnSpPr>
          <p:cNvPr id="127" name="Google Shape;127;p17"/>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28" name="Google Shape;128;p17"/>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US" sz="1600"/>
              <a:t>CO</a:t>
            </a:r>
            <a:r>
              <a:rPr b="1" lang="en-US" sz="1600">
                <a:solidFill>
                  <a:schemeClr val="dk1"/>
                </a:solidFill>
              </a:rPr>
              <a:t>₂ loss</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US" sz="1600">
                <a:solidFill>
                  <a:schemeClr val="dk1"/>
                </a:solidFill>
              </a:rPr>
              <a:t>Storage Quality</a:t>
            </a:r>
            <a:endParaRPr b="1" sz="1600">
              <a:solidFill>
                <a:schemeClr val="dk1"/>
              </a:solidFill>
            </a:endParaRPr>
          </a:p>
          <a:p>
            <a:pPr indent="-330200" lvl="1" marL="914400" rtl="0" algn="l">
              <a:lnSpc>
                <a:spcPct val="150000"/>
              </a:lnSpc>
              <a:spcBef>
                <a:spcPts val="0"/>
              </a:spcBef>
              <a:spcAft>
                <a:spcPts val="0"/>
              </a:spcAft>
              <a:buClr>
                <a:schemeClr val="dk1"/>
              </a:buClr>
              <a:buSzPts val="1600"/>
              <a:buChar char="○"/>
            </a:pPr>
            <a:r>
              <a:rPr b="1" lang="en-US" sz="1600">
                <a:solidFill>
                  <a:schemeClr val="dk1"/>
                </a:solidFill>
              </a:rPr>
              <a:t>Temperature</a:t>
            </a:r>
            <a:endParaRPr b="1" sz="1600">
              <a:solidFill>
                <a:schemeClr val="dk1"/>
              </a:solidFill>
            </a:endParaRPr>
          </a:p>
          <a:p>
            <a:pPr indent="-330200" lvl="1" marL="914400" rtl="0" algn="l">
              <a:lnSpc>
                <a:spcPct val="150000"/>
              </a:lnSpc>
              <a:spcBef>
                <a:spcPts val="0"/>
              </a:spcBef>
              <a:spcAft>
                <a:spcPts val="0"/>
              </a:spcAft>
              <a:buClr>
                <a:schemeClr val="dk1"/>
              </a:buClr>
              <a:buSzPts val="1600"/>
              <a:buChar char="○"/>
            </a:pPr>
            <a:r>
              <a:rPr b="1" lang="en-US" sz="1600">
                <a:solidFill>
                  <a:schemeClr val="dk1"/>
                </a:solidFill>
              </a:rPr>
              <a:t>Oxygen level</a:t>
            </a:r>
            <a:endParaRPr b="1" sz="1600">
              <a:solidFill>
                <a:schemeClr val="dk1"/>
              </a:solidFill>
            </a:endParaRPr>
          </a:p>
          <a:p>
            <a:pPr indent="0" lvl="0" marL="457200" rtl="0" algn="l">
              <a:lnSpc>
                <a:spcPct val="150000"/>
              </a:lnSpc>
              <a:spcBef>
                <a:spcPts val="0"/>
              </a:spcBef>
              <a:spcAft>
                <a:spcPts val="0"/>
              </a:spcAft>
              <a:buNone/>
            </a:pPr>
            <a:r>
              <a:t/>
            </a:r>
            <a:endParaRPr b="1" sz="1600">
              <a:solidFill>
                <a:schemeClr val="dk1"/>
              </a:solidFil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500"/>
                                        <p:tgtEl>
                                          <p:spTgt spid="12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500"/>
                                        <p:tgtEl>
                                          <p:spTgt spid="12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62"/>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30" name="Google Shape;530;p62"/>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62"/>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32" name="Google Shape;532;p62"/>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33" name="Google Shape;533;p62"/>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is the difference in density between a darker roasted and a lighter roasted coffee?</a:t>
            </a:r>
            <a:endParaRPr b="1" sz="1600"/>
          </a:p>
          <a:p>
            <a:pPr indent="0" lvl="0" marL="0" marR="0" rtl="0" algn="l">
              <a:lnSpc>
                <a:spcPct val="20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500"/>
                                        <p:tgtEl>
                                          <p:spTgt spid="53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500"/>
                                        <p:tgtEl>
                                          <p:spTgt spid="53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500"/>
                                        <p:tgtEl>
                                          <p:spTgt spid="531">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63"/>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39" name="Google Shape;539;p63"/>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63"/>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41" name="Google Shape;541;p63"/>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42" name="Google Shape;542;p63"/>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Describe an incorrect method of distributing and tamping the coffee in preparation for brewing?</a:t>
            </a:r>
            <a:endParaRPr b="1" sz="1600"/>
          </a:p>
          <a:p>
            <a:pPr indent="0" lvl="0" marL="0" marR="0" rtl="0" algn="l">
              <a:lnSpc>
                <a:spcPct val="20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Effect filter="fade" transition="in">
                                      <p:cBhvr>
                                        <p:cTn dur="500"/>
                                        <p:tgtEl>
                                          <p:spTgt spid="54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animEffect filter="fade" transition="in">
                                      <p:cBhvr>
                                        <p:cTn dur="500"/>
                                        <p:tgtEl>
                                          <p:spTgt spid="540">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animEffect filter="fade" transition="in">
                                      <p:cBhvr>
                                        <p:cTn dur="500"/>
                                        <p:tgtEl>
                                          <p:spTgt spid="540">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64"/>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48" name="Google Shape;548;p64"/>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64"/>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50" name="Google Shape;550;p64"/>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51" name="Google Shape;551;p64"/>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are some flavor characteristics we commonly observe above 22% extraction? Below 18%?</a:t>
            </a:r>
            <a:endParaRPr b="1" sz="1600"/>
          </a:p>
          <a:p>
            <a:pPr indent="0" lvl="0" marL="0" marR="0" rtl="0" algn="l">
              <a:lnSpc>
                <a:spcPct val="20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9">
                                            <p:txEl>
                                              <p:pRg end="0" st="0"/>
                                            </p:txEl>
                                          </p:spTgt>
                                        </p:tgtEl>
                                        <p:attrNameLst>
                                          <p:attrName>style.visibility</p:attrName>
                                        </p:attrNameLst>
                                      </p:cBhvr>
                                      <p:to>
                                        <p:strVal val="visible"/>
                                      </p:to>
                                    </p:set>
                                    <p:animEffect filter="fade" transition="in">
                                      <p:cBhvr>
                                        <p:cTn dur="500"/>
                                        <p:tgtEl>
                                          <p:spTgt spid="549">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9">
                                            <p:txEl>
                                              <p:pRg end="1" st="1"/>
                                            </p:txEl>
                                          </p:spTgt>
                                        </p:tgtEl>
                                        <p:attrNameLst>
                                          <p:attrName>style.visibility</p:attrName>
                                        </p:attrNameLst>
                                      </p:cBhvr>
                                      <p:to>
                                        <p:strVal val="visible"/>
                                      </p:to>
                                    </p:set>
                                    <p:animEffect filter="fade" transition="in">
                                      <p:cBhvr>
                                        <p:cTn dur="500"/>
                                        <p:tgtEl>
                                          <p:spTgt spid="549">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9">
                                            <p:txEl>
                                              <p:pRg end="2" st="2"/>
                                            </p:txEl>
                                          </p:spTgt>
                                        </p:tgtEl>
                                        <p:attrNameLst>
                                          <p:attrName>style.visibility</p:attrName>
                                        </p:attrNameLst>
                                      </p:cBhvr>
                                      <p:to>
                                        <p:strVal val="visible"/>
                                      </p:to>
                                    </p:set>
                                    <p:animEffect filter="fade" transition="in">
                                      <p:cBhvr>
                                        <p:cTn dur="500"/>
                                        <p:tgtEl>
                                          <p:spTgt spid="549">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65"/>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57" name="Google Shape;557;p65"/>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65"/>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59" name="Google Shape;559;p65"/>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60" name="Google Shape;560;p65"/>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US" sz="1600"/>
              <a:t>What time and temperature is commonly used for pasteurizing milk?</a:t>
            </a:r>
            <a:endParaRPr b="1" sz="1600"/>
          </a:p>
          <a:p>
            <a:pPr indent="0" lvl="0" marL="0" marR="0" rtl="0" algn="l">
              <a:lnSpc>
                <a:spcPct val="20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500"/>
                                        <p:tgtEl>
                                          <p:spTgt spid="55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500"/>
                                        <p:tgtEl>
                                          <p:spTgt spid="55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500"/>
                                        <p:tgtEl>
                                          <p:spTgt spid="558">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66"/>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566" name="Google Shape;566;p66"/>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7" name="Google Shape;567;p66"/>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END OF REVIEW</a:t>
            </a:r>
            <a:endParaRPr b="1" sz="2900">
              <a:solidFill>
                <a:srgbClr val="3D5263"/>
              </a:solidFill>
            </a:endParaRPr>
          </a:p>
          <a:p>
            <a:pPr indent="0" lvl="0" marL="0" marR="0" rtl="0" algn="l">
              <a:spcBef>
                <a:spcPts val="0"/>
              </a:spcBef>
              <a:spcAft>
                <a:spcPts val="0"/>
              </a:spcAft>
              <a:buNone/>
            </a:pPr>
            <a:r>
              <a:t/>
            </a:r>
            <a:endParaRPr b="1" sz="2900">
              <a:solidFill>
                <a:srgbClr val="3D5263"/>
              </a:solidFill>
            </a:endParaRPr>
          </a:p>
          <a:p>
            <a:pPr indent="0" lvl="0" marL="0" marR="0" rtl="0" algn="l">
              <a:spcBef>
                <a:spcPts val="0"/>
              </a:spcBef>
              <a:spcAft>
                <a:spcPts val="0"/>
              </a:spcAft>
              <a:buNone/>
            </a:pPr>
            <a:r>
              <a:t/>
            </a:r>
            <a:endParaRPr/>
          </a:p>
        </p:txBody>
      </p:sp>
      <p:cxnSp>
        <p:nvCxnSpPr>
          <p:cNvPr id="568" name="Google Shape;568;p66"/>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569" name="Google Shape;569;p66"/>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None/>
            </a:pPr>
            <a:r>
              <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7">
                                            <p:txEl>
                                              <p:pRg end="0" st="0"/>
                                            </p:txEl>
                                          </p:spTgt>
                                        </p:tgtEl>
                                        <p:attrNameLst>
                                          <p:attrName>style.visibility</p:attrName>
                                        </p:attrNameLst>
                                      </p:cBhvr>
                                      <p:to>
                                        <p:strVal val="visible"/>
                                      </p:to>
                                    </p:set>
                                    <p:animEffect filter="fade" transition="in">
                                      <p:cBhvr>
                                        <p:cTn dur="500"/>
                                        <p:tgtEl>
                                          <p:spTgt spid="567">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67">
                                            <p:txEl>
                                              <p:pRg end="1" st="1"/>
                                            </p:txEl>
                                          </p:spTgt>
                                        </p:tgtEl>
                                        <p:attrNameLst>
                                          <p:attrName>style.visibility</p:attrName>
                                        </p:attrNameLst>
                                      </p:cBhvr>
                                      <p:to>
                                        <p:strVal val="visible"/>
                                      </p:to>
                                    </p:set>
                                    <p:animEffect filter="fade" transition="in">
                                      <p:cBhvr>
                                        <p:cTn dur="500"/>
                                        <p:tgtEl>
                                          <p:spTgt spid="567">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7">
                                            <p:txEl>
                                              <p:pRg end="2" st="2"/>
                                            </p:txEl>
                                          </p:spTgt>
                                        </p:tgtEl>
                                        <p:attrNameLst>
                                          <p:attrName>style.visibility</p:attrName>
                                        </p:attrNameLst>
                                      </p:cBhvr>
                                      <p:to>
                                        <p:strVal val="visible"/>
                                      </p:to>
                                    </p:set>
                                    <p:animEffect filter="fade" transition="in">
                                      <p:cBhvr>
                                        <p:cTn dur="500"/>
                                        <p:tgtEl>
                                          <p:spTgt spid="567">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8"/>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34" name="Google Shape;134;p18"/>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8"/>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FRESHNESS ACTIVITY</a:t>
            </a:r>
            <a:endParaRPr/>
          </a:p>
          <a:p>
            <a:pPr indent="0" lvl="0" marL="0" marR="0" rtl="0" algn="l">
              <a:spcBef>
                <a:spcPts val="0"/>
              </a:spcBef>
              <a:spcAft>
                <a:spcPts val="0"/>
              </a:spcAft>
              <a:buNone/>
            </a:pPr>
            <a:r>
              <a:t/>
            </a:r>
            <a:endParaRPr/>
          </a:p>
        </p:txBody>
      </p:sp>
      <p:cxnSp>
        <p:nvCxnSpPr>
          <p:cNvPr id="136" name="Google Shape;136;p18"/>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37" name="Google Shape;137;p18"/>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000000"/>
              </a:buClr>
              <a:buSzPts val="1600"/>
              <a:buFont typeface="Arial"/>
              <a:buChar char="●"/>
            </a:pPr>
            <a:r>
              <a:rPr b="1" lang="en-US" sz="1600"/>
              <a:t>During Extraction</a:t>
            </a:r>
            <a:endParaRPr b="1"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b="1" lang="en-US" sz="1600">
                <a:solidFill>
                  <a:schemeClr val="dk1"/>
                </a:solidFill>
              </a:rPr>
              <a:t>After Extraction</a:t>
            </a:r>
            <a:endParaRPr b="1" sz="1600">
              <a:solidFill>
                <a:schemeClr val="dk1"/>
              </a:solidFil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500"/>
                                        <p:tgtEl>
                                          <p:spTgt spid="135">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500"/>
                                        <p:tgtEl>
                                          <p:spTgt spid="135">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9"/>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43" name="Google Shape;143;p19"/>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9"/>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Organic Acids</a:t>
            </a:r>
            <a:endParaRPr/>
          </a:p>
          <a:p>
            <a:pPr indent="0" lvl="0" marL="0" marR="0" rtl="0" algn="l">
              <a:spcBef>
                <a:spcPts val="0"/>
              </a:spcBef>
              <a:spcAft>
                <a:spcPts val="0"/>
              </a:spcAft>
              <a:buNone/>
            </a:pPr>
            <a:r>
              <a:t/>
            </a:r>
            <a:endParaRPr/>
          </a:p>
        </p:txBody>
      </p:sp>
      <p:cxnSp>
        <p:nvCxnSpPr>
          <p:cNvPr id="145" name="Google Shape;145;p19"/>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46" name="Google Shape;146;p19"/>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US" sz="1600"/>
              <a:t>Chlorogenic</a:t>
            </a:r>
            <a:endParaRPr b="1" sz="1600"/>
          </a:p>
          <a:p>
            <a:pPr indent="-330200" lvl="0" marL="457200" rtl="0" algn="l">
              <a:lnSpc>
                <a:spcPct val="150000"/>
              </a:lnSpc>
              <a:spcBef>
                <a:spcPts val="0"/>
              </a:spcBef>
              <a:spcAft>
                <a:spcPts val="0"/>
              </a:spcAft>
              <a:buSzPts val="1600"/>
              <a:buChar char="●"/>
            </a:pPr>
            <a:r>
              <a:rPr b="1" lang="en-US" sz="1600"/>
              <a:t>Quinic</a:t>
            </a:r>
            <a:endParaRPr b="1" sz="1600"/>
          </a:p>
          <a:p>
            <a:pPr indent="-330200" lvl="0" marL="457200" rtl="0" algn="l">
              <a:lnSpc>
                <a:spcPct val="150000"/>
              </a:lnSpc>
              <a:spcBef>
                <a:spcPts val="0"/>
              </a:spcBef>
              <a:spcAft>
                <a:spcPts val="0"/>
              </a:spcAft>
              <a:buSzPts val="1600"/>
              <a:buChar char="●"/>
            </a:pPr>
            <a:r>
              <a:rPr b="1" lang="en-US" sz="1600"/>
              <a:t>Citric</a:t>
            </a:r>
            <a:endParaRPr b="1" sz="1600"/>
          </a:p>
          <a:p>
            <a:pPr indent="-330200" lvl="0" marL="457200" rtl="0" algn="l">
              <a:lnSpc>
                <a:spcPct val="150000"/>
              </a:lnSpc>
              <a:spcBef>
                <a:spcPts val="0"/>
              </a:spcBef>
              <a:spcAft>
                <a:spcPts val="0"/>
              </a:spcAft>
              <a:buSzPts val="1600"/>
              <a:buChar char="●"/>
            </a:pPr>
            <a:r>
              <a:rPr b="1" lang="en-US" sz="1600"/>
              <a:t>Malic</a:t>
            </a:r>
            <a:endParaRPr b="1" sz="1600"/>
          </a:p>
          <a:p>
            <a:pPr indent="-330200" lvl="0" marL="457200" rtl="0" algn="l">
              <a:lnSpc>
                <a:spcPct val="150000"/>
              </a:lnSpc>
              <a:spcBef>
                <a:spcPts val="0"/>
              </a:spcBef>
              <a:spcAft>
                <a:spcPts val="0"/>
              </a:spcAft>
              <a:buSzPts val="1600"/>
              <a:buChar char="●"/>
            </a:pPr>
            <a:r>
              <a:rPr b="1" lang="en-US" sz="1600"/>
              <a:t>Acetic</a:t>
            </a:r>
            <a:endParaRPr b="1" sz="1600"/>
          </a:p>
          <a:p>
            <a:pPr indent="-330200" lvl="0" marL="457200" rtl="0" algn="l">
              <a:lnSpc>
                <a:spcPct val="150000"/>
              </a:lnSpc>
              <a:spcBef>
                <a:spcPts val="0"/>
              </a:spcBef>
              <a:spcAft>
                <a:spcPts val="0"/>
              </a:spcAft>
              <a:buSzPts val="1600"/>
              <a:buChar char="●"/>
            </a:pPr>
            <a:r>
              <a:rPr b="1" lang="en-US" sz="1600"/>
              <a:t>Phosphoric</a:t>
            </a:r>
            <a:endParaRPr b="1" sz="1600"/>
          </a:p>
          <a:p>
            <a:pPr indent="-330200" lvl="0" marL="457200" rtl="0" algn="l">
              <a:lnSpc>
                <a:spcPct val="150000"/>
              </a:lnSpc>
              <a:spcBef>
                <a:spcPts val="0"/>
              </a:spcBef>
              <a:spcAft>
                <a:spcPts val="0"/>
              </a:spcAft>
              <a:buSzPts val="1600"/>
              <a:buChar char="●"/>
            </a:pPr>
            <a:r>
              <a:rPr b="1" lang="en-US" sz="1600"/>
              <a:t>Lactic</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500"/>
                                        <p:tgtEl>
                                          <p:spTgt spid="14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0"/>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52" name="Google Shape;152;p20"/>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0"/>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TASTING ACTIVITY</a:t>
            </a:r>
            <a:endParaRPr/>
          </a:p>
          <a:p>
            <a:pPr indent="0" lvl="0" marL="0" marR="0" rtl="0" algn="l">
              <a:spcBef>
                <a:spcPts val="0"/>
              </a:spcBef>
              <a:spcAft>
                <a:spcPts val="0"/>
              </a:spcAft>
              <a:buNone/>
            </a:pPr>
            <a:r>
              <a:t/>
            </a:r>
            <a:endParaRPr/>
          </a:p>
        </p:txBody>
      </p:sp>
      <p:cxnSp>
        <p:nvCxnSpPr>
          <p:cNvPr id="154" name="Google Shape;154;p20"/>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55" name="Google Shape;155;p20"/>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US" sz="1600"/>
              <a:t>Follow instructions on instruction sheet to brew and taste.</a:t>
            </a:r>
            <a:endParaRPr b="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1"/>
          <p:cNvPicPr preferRelativeResize="0"/>
          <p:nvPr/>
        </p:nvPicPr>
        <p:blipFill rotWithShape="1">
          <a:blip r:embed="rId3">
            <a:alphaModFix/>
          </a:blip>
          <a:srcRect b="0" l="0" r="0" t="0"/>
          <a:stretch/>
        </p:blipFill>
        <p:spPr>
          <a:xfrm>
            <a:off x="383201" y="5531371"/>
            <a:ext cx="1518840" cy="976238"/>
          </a:xfrm>
          <a:prstGeom prst="rect">
            <a:avLst/>
          </a:prstGeom>
          <a:noFill/>
          <a:ln>
            <a:noFill/>
          </a:ln>
        </p:spPr>
      </p:pic>
      <p:sp>
        <p:nvSpPr>
          <p:cNvPr id="161" name="Google Shape;161;p21"/>
          <p:cNvSpPr/>
          <p:nvPr/>
        </p:nvSpPr>
        <p:spPr>
          <a:xfrm rot="-8646335">
            <a:off x="8830410" y="-2125263"/>
            <a:ext cx="627331" cy="2043845"/>
          </a:xfrm>
          <a:prstGeom prst="rect">
            <a:avLst/>
          </a:prstGeom>
          <a:solidFill>
            <a:srgbClr val="9C4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1"/>
          <p:cNvSpPr txBox="1"/>
          <p:nvPr/>
        </p:nvSpPr>
        <p:spPr>
          <a:xfrm>
            <a:off x="1933017" y="1588600"/>
            <a:ext cx="56670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3D5263"/>
                </a:solidFill>
              </a:rPr>
              <a:t>BLENDING</a:t>
            </a:r>
            <a:endParaRPr/>
          </a:p>
          <a:p>
            <a:pPr indent="0" lvl="0" marL="0" marR="0" rtl="0" algn="l">
              <a:spcBef>
                <a:spcPts val="0"/>
              </a:spcBef>
              <a:spcAft>
                <a:spcPts val="0"/>
              </a:spcAft>
              <a:buNone/>
            </a:pPr>
            <a:r>
              <a:t/>
            </a:r>
            <a:endParaRPr/>
          </a:p>
        </p:txBody>
      </p:sp>
      <p:cxnSp>
        <p:nvCxnSpPr>
          <p:cNvPr id="163" name="Google Shape;163;p21"/>
          <p:cNvCxnSpPr/>
          <p:nvPr/>
        </p:nvCxnSpPr>
        <p:spPr>
          <a:xfrm>
            <a:off x="2023672" y="2173574"/>
            <a:ext cx="5381400" cy="0"/>
          </a:xfrm>
          <a:prstGeom prst="straightConnector1">
            <a:avLst/>
          </a:prstGeom>
          <a:noFill/>
          <a:ln cap="flat" cmpd="sng" w="38100">
            <a:solidFill>
              <a:srgbClr val="3D5263">
                <a:alpha val="49800"/>
              </a:srgbClr>
            </a:solidFill>
            <a:prstDash val="solid"/>
            <a:miter lim="800000"/>
            <a:headEnd len="sm" w="sm" type="none"/>
            <a:tailEnd len="sm" w="sm" type="none"/>
          </a:ln>
        </p:spPr>
      </p:cxnSp>
      <p:sp>
        <p:nvSpPr>
          <p:cNvPr id="164" name="Google Shape;164;p21"/>
          <p:cNvSpPr txBox="1"/>
          <p:nvPr/>
        </p:nvSpPr>
        <p:spPr>
          <a:xfrm>
            <a:off x="1933025" y="2542225"/>
            <a:ext cx="6133800" cy="2989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i="1" lang="en-US" sz="1600"/>
              <a:t>Blending coffee requires understanding of components.</a:t>
            </a:r>
            <a:endParaRPr b="1" i="1" sz="1600"/>
          </a:p>
          <a:p>
            <a:pPr indent="0" lvl="0" marL="457200" rtl="0" algn="l">
              <a:lnSpc>
                <a:spcPct val="150000"/>
              </a:lnSpc>
              <a:spcBef>
                <a:spcPts val="0"/>
              </a:spcBef>
              <a:spcAft>
                <a:spcPts val="0"/>
              </a:spcAft>
              <a:buNone/>
            </a:pPr>
            <a:r>
              <a:t/>
            </a:r>
            <a:endParaRPr b="1" i="1" sz="1600"/>
          </a:p>
          <a:p>
            <a:pPr indent="0" lvl="0" marL="457200" rtl="0" algn="l">
              <a:lnSpc>
                <a:spcPct val="150000"/>
              </a:lnSpc>
              <a:spcBef>
                <a:spcPts val="0"/>
              </a:spcBef>
              <a:spcAft>
                <a:spcPts val="0"/>
              </a:spcAft>
              <a:buNone/>
            </a:pPr>
            <a:r>
              <a:rPr b="1" i="1" lang="en-US" sz="1600"/>
              <a:t>Cup coffees provided, blend, and dial-in an espresso recipe to provide a final description of the blend.</a:t>
            </a:r>
            <a:endParaRPr b="1" i="1" sz="16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500"/>
                                        <p:tgtEl>
                                          <p:spTgt spid="16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500"/>
                                        <p:tgtEl>
                                          <p:spTgt spid="162">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