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y="6858000" cx="9144000"/>
  <p:notesSz cx="6724650" cy="9774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4015" cy="490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09079" y="0"/>
            <a:ext cx="2914015" cy="490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283831"/>
            <a:ext cx="2914015" cy="4904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09079" y="9283831"/>
            <a:ext cx="2914015" cy="490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cce1973e2_0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4cce1973e2_0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cf0fdc927_0_31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4cf0fdc927_0_31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c95396c4_0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4ec95396c4_0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cf2672614_0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cf2672614_0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26cc4589d_0_55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526cc4589d_0_55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f1ddb89c5_0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Tasting Brew Split into 3 parts, parts 1 &amp; 2 combined, complete brew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4f1ddb89c5_0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041da0b2f_0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5041da0b2f_0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ec95396c4_0_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4ec95396c4_0_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ef03d7369_0_1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4ef03d7369_0_1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041da0b2f_0_13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5041da0b2f_0_13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:notes"/>
          <p:cNvSpPr txBox="1"/>
          <p:nvPr>
            <p:ph idx="12" type="sldNum"/>
          </p:nvPr>
        </p:nvSpPr>
        <p:spPr>
          <a:xfrm>
            <a:off x="3809079" y="9283831"/>
            <a:ext cx="2914015" cy="490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fce03682c_0_13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4fce03682c_0_13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505ee57b6b_0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505ee57b6b_0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ec95396c4_0_1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4ec95396c4_0_1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ef03d7369_0_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 brewing chart. Explain why certain ratios are less likely to brew quality cups.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Brew 43.77g:L, 56.65g:L, 74.08g:L</a:t>
            </a:r>
            <a:endParaRPr/>
          </a:p>
        </p:txBody>
      </p:sp>
      <p:sp>
        <p:nvSpPr>
          <p:cNvPr id="269" name="Google Shape;269;g4ef03d7369_0_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505ee57b6b_0_41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505ee57b6b_0_41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505ee57b6b_0_5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Grind coffee sample</a:t>
            </a:r>
            <a:endParaRPr/>
          </a:p>
        </p:txBody>
      </p:sp>
      <p:sp>
        <p:nvSpPr>
          <p:cNvPr id="285" name="Google Shape;285;g505ee57b6b_0_5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05ee57b6b_0_5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505ee57b6b_0_5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cf0fdc927_0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4cf0fdc927_0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4cf0fdc927_0_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4cf0fdc927_0_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05ee57b6b_0_19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505ee57b6b_0_19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dd6c860250fbdb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ddd6c860250fbdb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05ee57b6b_0_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505ee57b6b_0_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ec95396c4_0_24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4ec95396c4_0_24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05ee57b6b_0_34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505ee57b6b_0_34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cf0fdc927_0_1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4cf0fdc927_0_1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4cf0fdc927_0_44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4cf0fdc927_0_44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ef03d7369_0_24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4ef03d7369_0_24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26cc4589d_0_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526cc4589d_0_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26cc4589d_0_13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526cc4589d_0_13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26cc4589d_0_2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526cc4589d_0_2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26cc4589d_0_2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526cc4589d_0_2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26cc4589d_0_34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526cc4589d_0_34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526cc4589d_0_41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526cc4589d_0_41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526cc4589d_0_4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526cc4589d_0_4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526cc4589d_0_62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526cc4589d_0_62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26cc4589d_0_69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526cc4589d_0_69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26cc4589d_0_7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526cc4589d_0_7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526cc4589d_0_83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526cc4589d_0_83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26cc4589d_0_9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g526cc4589d_0_9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ef03d7369_0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Supported 18-22% as extraction range preferred by most people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Showed preference towards 20-22% with 43.8% of all participants preferring in that range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4ef03d7369_0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cce1973e2_0_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 in middle is median data, red box edges are 25th and 75th percentile.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Most positive preference is at 22% extraction. </a:t>
            </a:r>
            <a:endParaRPr/>
          </a:p>
        </p:txBody>
      </p:sp>
      <p:sp>
        <p:nvSpPr>
          <p:cNvPr id="130" name="Google Shape;130;g4cce1973e2_0_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ef03d7369_0_32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4ef03d7369_0_32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f9035224b_0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CaCO₃ is equivalent to HCO₃⁻ in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4f9035224b_0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f9096f8f3_0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CaCO₃ is equivalent to HCO₃⁻ in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4f9096f8f3_0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135" y="503130"/>
            <a:ext cx="5756222" cy="635487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2938072" y="-29982"/>
            <a:ext cx="6205928" cy="6887981"/>
          </a:xfrm>
          <a:custGeom>
            <a:rect b="b" l="l" r="r" t="t"/>
            <a:pathLst>
              <a:path extrusionOk="0" h="120000" w="120000">
                <a:moveTo>
                  <a:pt x="95942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0" y="119999"/>
                </a:lnTo>
                <a:lnTo>
                  <a:pt x="95942" y="0"/>
                </a:lnTo>
                <a:close/>
              </a:path>
            </a:pathLst>
          </a:custGeom>
          <a:solidFill>
            <a:srgbClr val="00A6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171" y="393700"/>
            <a:ext cx="1955801" cy="1257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7947" y="5527029"/>
            <a:ext cx="1236388" cy="9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6423" y="3852889"/>
            <a:ext cx="3512581" cy="65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75" y="512275"/>
            <a:ext cx="7635875" cy="58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WATER QUALITY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Correct Hardness Range: 50-175 ppm CaCO₃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Correct Alkalinity Range: 40-75 ppm </a:t>
            </a:r>
            <a:r>
              <a:rPr lang="en-US" sz="1600">
                <a:solidFill>
                  <a:schemeClr val="dk1"/>
                </a:solidFill>
              </a:rPr>
              <a:t>CaCO₃</a:t>
            </a:r>
            <a:endParaRPr sz="16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Activity! Brew and taste waters inside and outside of the “core zone” of water quality.</a:t>
            </a:r>
            <a:endParaRPr b="1" sz="1600"/>
          </a:p>
        </p:txBody>
      </p:sp>
      <p:cxnSp>
        <p:nvCxnSpPr>
          <p:cNvPr id="174" name="Google Shape;174;p23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/>
        </p:nvSpPr>
        <p:spPr>
          <a:xfrm>
            <a:off x="2308684" y="1603589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Brewing Process</a:t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Stages of Extraction</a:t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Tasting Extraction Differences</a:t>
            </a:r>
            <a:endParaRPr sz="1600">
              <a:solidFill>
                <a:srgbClr val="3D5263"/>
              </a:solidFill>
            </a:endParaRPr>
          </a:p>
        </p:txBody>
      </p:sp>
      <p:cxnSp>
        <p:nvCxnSpPr>
          <p:cNvPr id="180" name="Google Shape;180;p24"/>
          <p:cNvCxnSpPr/>
          <p:nvPr/>
        </p:nvCxnSpPr>
        <p:spPr>
          <a:xfrm>
            <a:off x="2384350" y="218856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24"/>
          <p:cNvSpPr/>
          <p:nvPr/>
        </p:nvSpPr>
        <p:spPr>
          <a:xfrm>
            <a:off x="-119922" y="-104931"/>
            <a:ext cx="1783800" cy="7090200"/>
          </a:xfrm>
          <a:prstGeom prst="rect">
            <a:avLst/>
          </a:prstGeom>
          <a:solidFill>
            <a:srgbClr val="00A6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793" y="383893"/>
            <a:ext cx="1166950" cy="1070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406" y="4433385"/>
            <a:ext cx="1222582" cy="2145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BREWING PROCESS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CO₂ gas released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●"/>
            </a:pPr>
            <a:r>
              <a:rPr lang="en-US" sz="1600"/>
              <a:t>Extraction of water soluble compounds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Different solubles extract at different rates</a:t>
            </a:r>
            <a:endParaRPr sz="16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91" name="Google Shape;191;p25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BREWING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High Quality Water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Choose a Brewing Method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Grinding Fresh with a Quality Grinder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Appropriate Filtering Method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Correct Coffee:Water Ratio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Proper Technique</a:t>
            </a:r>
            <a:endParaRPr sz="1600"/>
          </a:p>
        </p:txBody>
      </p:sp>
      <p:cxnSp>
        <p:nvCxnSpPr>
          <p:cNvPr id="199" name="Google Shape;199;p26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1880875" y="163155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EXTRACTION PROCESS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Maximum possible extraction is between 24-35% (~30%)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1st group solubles: Acids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2nd group solubles: Sugars, Amino acids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3rd group solubles: Polyphenols</a:t>
            </a:r>
            <a:endParaRPr sz="16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Activity! Tasting stages of extraction</a:t>
            </a:r>
            <a:endParaRPr b="1" sz="1600"/>
          </a:p>
        </p:txBody>
      </p:sp>
      <p:cxnSp>
        <p:nvCxnSpPr>
          <p:cNvPr id="207" name="Google Shape;207;p27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1880875" y="163155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IDEAL EXTRACTION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Generally accepted ideal extraction range is </a:t>
            </a:r>
            <a:r>
              <a:rPr b="1" lang="en-US" sz="1600"/>
              <a:t>18 - 22%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Changing extraction affects flavor qualities </a:t>
            </a:r>
            <a:endParaRPr sz="16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Activity! Tasting different extraction points </a:t>
            </a:r>
            <a:endParaRPr b="1" sz="16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cxnSp>
        <p:nvCxnSpPr>
          <p:cNvPr id="215" name="Google Shape;215;p28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/>
        </p:nvSpPr>
        <p:spPr>
          <a:xfrm>
            <a:off x="2308684" y="1603589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Measuring TDS</a:t>
            </a:r>
            <a:endParaRPr sz="1600">
              <a:solidFill>
                <a:srgbClr val="3D5263"/>
              </a:solidFill>
            </a:endParaRPr>
          </a:p>
          <a:p>
            <a:pPr indent="-27559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Tasting Strength Differences</a:t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Charting on Brewing Control Chart</a:t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Calculating Extraction %</a:t>
            </a:r>
            <a:endParaRPr sz="1600">
              <a:solidFill>
                <a:srgbClr val="3D5263"/>
              </a:solidFill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>
            <a:off x="2384350" y="218856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29"/>
          <p:cNvSpPr/>
          <p:nvPr/>
        </p:nvSpPr>
        <p:spPr>
          <a:xfrm>
            <a:off x="-119922" y="-104931"/>
            <a:ext cx="1783800" cy="7090200"/>
          </a:xfrm>
          <a:prstGeom prst="rect">
            <a:avLst/>
          </a:prstGeom>
          <a:solidFill>
            <a:srgbClr val="00A6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793" y="383893"/>
            <a:ext cx="1166950" cy="1070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406" y="4433385"/>
            <a:ext cx="1222582" cy="2145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MEASURING TDS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●"/>
            </a:pPr>
            <a:r>
              <a:rPr lang="en-US" sz="1600"/>
              <a:t>Using Refractometer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Measures light refraction through liquids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Tells us soluble concentration of the brew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We can calculate extraction using TDS</a:t>
            </a:r>
            <a:endParaRPr sz="16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32" name="Google Shape;232;p30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1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1880875" y="163155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STRENGTH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Concentration of solubles in brewed coffee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Affects flavor intensity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Should be above </a:t>
            </a:r>
            <a:r>
              <a:rPr b="1" lang="en-US" sz="1600"/>
              <a:t>1.15 TDS</a:t>
            </a:r>
            <a:endParaRPr b="1" sz="16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Activity! Tasting different concentration points </a:t>
            </a:r>
            <a:endParaRPr b="1" sz="16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cxnSp>
        <p:nvCxnSpPr>
          <p:cNvPr id="240" name="Google Shape;240;p31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1727" l="13425" r="3145" t="4189"/>
          <a:stretch/>
        </p:blipFill>
        <p:spPr>
          <a:xfrm>
            <a:off x="-44971" y="-74718"/>
            <a:ext cx="9353862" cy="7026531"/>
          </a:xfrm>
          <a:custGeom>
            <a:rect b="b" l="l" r="r" t="t"/>
            <a:pathLst>
              <a:path extrusionOk="0" h="120000" w="120000">
                <a:moveTo>
                  <a:pt x="64714" y="0"/>
                </a:moveTo>
                <a:lnTo>
                  <a:pt x="120000" y="19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478972" y="5725886"/>
            <a:ext cx="4963886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</a:rPr>
              <a:t>BREWING FOUNDATION</a:t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 amt="52000"/>
          </a:blip>
          <a:srcRect b="0" l="0" r="0" t="0"/>
          <a:stretch/>
        </p:blipFill>
        <p:spPr>
          <a:xfrm>
            <a:off x="4521847" y="1415143"/>
            <a:ext cx="5295270" cy="6335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171" y="393700"/>
            <a:ext cx="1955801" cy="125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BREWING CONTROL CHART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●"/>
            </a:pPr>
            <a:r>
              <a:rPr lang="en-US" sz="1600"/>
              <a:t>Tool for illustrating relationship of </a:t>
            </a:r>
            <a:r>
              <a:rPr b="1" lang="en-US" sz="1600"/>
              <a:t>Strength </a:t>
            </a:r>
            <a:r>
              <a:rPr lang="en-US" sz="1600"/>
              <a:t>and </a:t>
            </a:r>
            <a:r>
              <a:rPr b="1" lang="en-US" sz="1600"/>
              <a:t>Extraction</a:t>
            </a:r>
            <a:endParaRPr b="1"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Can be used for many brewing methods</a:t>
            </a:r>
            <a:endParaRPr sz="16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Activity! Brew and chart a a filter coffee and espresso. Then calculate Extraction Yield.</a:t>
            </a:r>
            <a:endParaRPr b="1" sz="16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48" name="Google Shape;248;p32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EY% FORMULA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56" name="Google Shape;256;p33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&lt;math xmlns=&quot;http://www.w3.org/1998/Math/MathML&quot;&gt;&lt;mi&gt;E&lt;/mi&gt;&lt;mi&gt;Y&lt;/mi&gt;&lt;mo&gt;=&lt;/mo&gt;&lt;mfrac&gt;&lt;mrow&gt;&lt;mi&gt;B&lt;/mi&gt;&lt;mi&gt;r&lt;/mi&gt;&lt;mi&gt;e&lt;/mi&gt;&lt;mi&gt;w&lt;/mi&gt;&lt;mo&gt;&amp;#xA0;&lt;/mo&gt;&lt;mi&gt;W&lt;/mi&gt;&lt;mi&gt;e&lt;/mi&gt;&lt;mi&gt;i&lt;/mi&gt;&lt;mi&gt;g&lt;/mi&gt;&lt;mi&gt;h&lt;/mi&gt;&lt;mi&gt;t&lt;/mi&gt;&lt;mo&gt;&amp;#xA0;&lt;/mo&gt;&lt;mo&gt;&amp;#xB7;&lt;/mo&gt;&lt;mo&gt;&amp;#xA0;&lt;/mo&gt;&lt;mi&gt;T&lt;/mi&gt;&lt;mi&gt;D&lt;/mi&gt;&lt;mi&gt;S&lt;/mi&gt;&lt;/mrow&gt;&lt;mrow&gt;&lt;mi&gt;D&lt;/mi&gt;&lt;mi&gt;r&lt;/mi&gt;&lt;mi&gt;y&lt;/mi&gt;&lt;mo&gt;&amp;#xA0;&lt;/mo&gt;&lt;mi&gt;C&lt;/mi&gt;&lt;mi&gt;o&lt;/mi&gt;&lt;mi&gt;f&lt;/mi&gt;&lt;mi&gt;f&lt;/mi&gt;&lt;mi&gt;e&lt;/mi&gt;&lt;mi&gt;e&lt;/mi&gt;&lt;/mrow&gt;&lt;/mfrac&gt;&lt;/math&gt;" id="257" name="Google Shape;257;p33" title="E Y equals fraction numerator B r e w space W e i g h t space times space T D S over denominator D r y space C o f f e e end fraction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6175" y="3155312"/>
            <a:ext cx="5176400" cy="11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/>
        </p:nvSpPr>
        <p:spPr>
          <a:xfrm>
            <a:off x="2308684" y="1603589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Explore Water/Coffee Ratio</a:t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Explore and Chart grind size impact</a:t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Explore changes in brew time (contact time)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</p:txBody>
      </p:sp>
      <p:cxnSp>
        <p:nvCxnSpPr>
          <p:cNvPr id="263" name="Google Shape;263;p34"/>
          <p:cNvCxnSpPr/>
          <p:nvPr/>
        </p:nvCxnSpPr>
        <p:spPr>
          <a:xfrm>
            <a:off x="2384350" y="218856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4" name="Google Shape;264;p34"/>
          <p:cNvSpPr/>
          <p:nvPr/>
        </p:nvSpPr>
        <p:spPr>
          <a:xfrm>
            <a:off x="-119922" y="-104931"/>
            <a:ext cx="1783800" cy="7090200"/>
          </a:xfrm>
          <a:prstGeom prst="rect">
            <a:avLst/>
          </a:prstGeom>
          <a:solidFill>
            <a:srgbClr val="00A6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793" y="383893"/>
            <a:ext cx="1166950" cy="1070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406" y="4433385"/>
            <a:ext cx="1222582" cy="2145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COFFEE TO WATER RATIO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Measure ratio in grams to grams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Minimum ratio is 1:20 of dry coffee to water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SCA Gold Cup Ratio is 1:17.5 (55g/L)</a:t>
            </a:r>
            <a:endParaRPr sz="16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Activity! Sample brews at different ratios</a:t>
            </a:r>
            <a:endParaRPr b="1" sz="1600"/>
          </a:p>
        </p:txBody>
      </p:sp>
      <p:cxnSp>
        <p:nvCxnSpPr>
          <p:cNvPr id="274" name="Google Shape;274;p35"/>
          <p:cNvCxnSpPr/>
          <p:nvPr/>
        </p:nvCxnSpPr>
        <p:spPr>
          <a:xfrm>
            <a:off x="2075822" y="223282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GRINDING COFFEE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Freshly ground using a burr grinder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Flat/Conical Burrs, Roller grinders 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Particle distribution and grind analysis</a:t>
            </a:r>
            <a:endParaRPr sz="1600"/>
          </a:p>
        </p:txBody>
      </p:sp>
      <p:cxnSp>
        <p:nvCxnSpPr>
          <p:cNvPr id="282" name="Google Shape;282;p36"/>
          <p:cNvCxnSpPr/>
          <p:nvPr/>
        </p:nvCxnSpPr>
        <p:spPr>
          <a:xfrm>
            <a:off x="2075822" y="223282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7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GRINDING COFFEE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b="1" lang="en-US" sz="1600"/>
              <a:t>Freshly ground using a burr grinder</a:t>
            </a:r>
            <a:endParaRPr b="1" sz="1600"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Loss of volatiles increased by grinding</a:t>
            </a:r>
            <a:endParaRPr sz="1600"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Oxidation rate increased by grinding</a:t>
            </a:r>
            <a:endParaRPr sz="1600"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Coffee should be used within 3 minutes of grinding</a:t>
            </a:r>
            <a:endParaRPr sz="1600"/>
          </a:p>
        </p:txBody>
      </p:sp>
      <p:cxnSp>
        <p:nvCxnSpPr>
          <p:cNvPr id="290" name="Google Shape;290;p37"/>
          <p:cNvCxnSpPr/>
          <p:nvPr/>
        </p:nvCxnSpPr>
        <p:spPr>
          <a:xfrm>
            <a:off x="2075822" y="223282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GRINDING COFFEE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b="1" lang="en-US" sz="1600"/>
              <a:t>Flat/Conical Burrs, Roller grinders </a:t>
            </a:r>
            <a:endParaRPr b="1" sz="1600"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Flat: Unimodal grind distribution, used for espresso or filter brewing</a:t>
            </a:r>
            <a:endParaRPr sz="1600"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Conical: Bimodal grind distribution, primarily used for espresso brewing</a:t>
            </a:r>
            <a:endParaRPr sz="1600"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Roller: Large throughput grinding</a:t>
            </a:r>
            <a:endParaRPr sz="1600"/>
          </a:p>
        </p:txBody>
      </p:sp>
      <p:cxnSp>
        <p:nvCxnSpPr>
          <p:cNvPr id="298" name="Google Shape;298;p38"/>
          <p:cNvCxnSpPr/>
          <p:nvPr/>
        </p:nvCxnSpPr>
        <p:spPr>
          <a:xfrm>
            <a:off x="2075822" y="223282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99" name="Google Shape;29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5400" y="4224404"/>
            <a:ext cx="2212650" cy="22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9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9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GRINDING COFFEE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b="1" lang="en-US" sz="1600"/>
              <a:t>Particle distribution and grind analysis</a:t>
            </a:r>
            <a:endParaRPr b="1" sz="1600"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Grinders have distribution of ground coffee particle sizes</a:t>
            </a:r>
            <a:endParaRPr sz="1600"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LASER Particle Diffraction: Measures amount of light diffracted</a:t>
            </a:r>
            <a:endParaRPr sz="1600"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Sieve: Ground coffee is sifted in to groups and weighed.</a:t>
            </a:r>
            <a:endParaRPr sz="1600"/>
          </a:p>
        </p:txBody>
      </p:sp>
      <p:cxnSp>
        <p:nvCxnSpPr>
          <p:cNvPr id="307" name="Google Shape;307;p39"/>
          <p:cNvCxnSpPr/>
          <p:nvPr/>
        </p:nvCxnSpPr>
        <p:spPr>
          <a:xfrm>
            <a:off x="2075822" y="223282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GRINDING COFFEE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b="1" lang="en-US" sz="1600"/>
              <a:t>Particle distribution and grind analysis</a:t>
            </a:r>
            <a:endParaRPr b="1" sz="1600"/>
          </a:p>
          <a:p>
            <a:pPr indent="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315" name="Google Shape;315;p40"/>
          <p:cNvCxnSpPr/>
          <p:nvPr/>
        </p:nvCxnSpPr>
        <p:spPr>
          <a:xfrm>
            <a:off x="2075822" y="223282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6" name="Google Shape;31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663" y="2977899"/>
            <a:ext cx="5169724" cy="31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0"/>
          <p:cNvSpPr txBox="1"/>
          <p:nvPr/>
        </p:nvSpPr>
        <p:spPr>
          <a:xfrm>
            <a:off x="4433575" y="6174500"/>
            <a:ext cx="2917800" cy="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https://www.scottrao.com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1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1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CONTACT TIME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Longer contact time will result in more extraction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 For filter(drip) methods, changing water delivery time will effectually increase contact time. 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Different brew methods require different brew times and relative grind sizes</a:t>
            </a:r>
            <a:endParaRPr sz="16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Activity! Brew and taste two brews at different contact times.</a:t>
            </a:r>
            <a:endParaRPr b="1" sz="1600"/>
          </a:p>
        </p:txBody>
      </p:sp>
      <p:cxnSp>
        <p:nvCxnSpPr>
          <p:cNvPr id="325" name="Google Shape;325;p41"/>
          <p:cNvCxnSpPr/>
          <p:nvPr/>
        </p:nvCxnSpPr>
        <p:spPr>
          <a:xfrm>
            <a:off x="2075822" y="223282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2308684" y="1603589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HOUSEKEEPING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Schedule</a:t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Bathrooms</a:t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Please take phone calls outside</a:t>
            </a:r>
            <a:endParaRPr sz="1600">
              <a:solidFill>
                <a:srgbClr val="3D5263"/>
              </a:solidFill>
            </a:endParaRPr>
          </a:p>
        </p:txBody>
      </p:sp>
      <p:cxnSp>
        <p:nvCxnSpPr>
          <p:cNvPr id="107" name="Google Shape;107;p15"/>
          <p:cNvCxnSpPr/>
          <p:nvPr/>
        </p:nvCxnSpPr>
        <p:spPr>
          <a:xfrm>
            <a:off x="2384350" y="218856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15"/>
          <p:cNvSpPr/>
          <p:nvPr/>
        </p:nvSpPr>
        <p:spPr>
          <a:xfrm>
            <a:off x="-119922" y="-104931"/>
            <a:ext cx="1783800" cy="7090200"/>
          </a:xfrm>
          <a:prstGeom prst="rect">
            <a:avLst/>
          </a:prstGeom>
          <a:solidFill>
            <a:srgbClr val="00A6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793" y="383893"/>
            <a:ext cx="1166950" cy="1070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406" y="4433385"/>
            <a:ext cx="1222582" cy="2145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2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GRIND SIZE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Affects rate of extraction through change in surface area and change in flow rate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 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 </a:t>
            </a:r>
            <a:endParaRPr sz="16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Activity! Brew and taste coffees with different grind sizes</a:t>
            </a:r>
            <a:endParaRPr b="1" sz="1600"/>
          </a:p>
        </p:txBody>
      </p:sp>
      <p:cxnSp>
        <p:nvCxnSpPr>
          <p:cNvPr id="333" name="Google Shape;333;p42"/>
          <p:cNvCxnSpPr/>
          <p:nvPr/>
        </p:nvCxnSpPr>
        <p:spPr>
          <a:xfrm>
            <a:off x="2075822" y="223282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&lt;math xmlns=&quot;http://www.w3.org/1998/Math/MathML&quot;&gt;&lt;mi&gt;F&lt;/mi&gt;&lt;mi&gt;i&lt;/mi&gt;&lt;mi&gt;n&lt;/mi&gt;&lt;mi&gt;e&lt;/mi&gt;&lt;mi&gt;r&lt;/mi&gt;&lt;mo&gt;&amp;#xA0;&lt;/mo&gt;&lt;mi&gt;G&lt;/mi&gt;&lt;mi&gt;r&lt;/mi&gt;&lt;mi&gt;i&lt;/mi&gt;&lt;mi&gt;n&lt;/mi&gt;&lt;mi&gt;d&lt;/mi&gt;&lt;mo&gt;&amp;#xA0;&lt;/mo&gt;&lt;mo&gt;&amp;#x2192;&lt;/mo&gt;&lt;mo&gt;&amp;#xA0;&lt;/mo&gt;&lt;mi&gt;M&lt;/mi&gt;&lt;mi&gt;o&lt;/mi&gt;&lt;mi&gt;r&lt;/mi&gt;&lt;mi&gt;e&lt;/mi&gt;&lt;mo&gt;&amp;#xA0;&lt;/mo&gt;&lt;mi&gt;E&lt;/mi&gt;&lt;mi&gt;x&lt;/mi&gt;&lt;mi&gt;t&lt;/mi&gt;&lt;mi&gt;r&lt;/mi&gt;&lt;mi&gt;a&lt;/mi&gt;&lt;mi&gt;c&lt;/mi&gt;&lt;mi&gt;t&lt;/mi&gt;&lt;mi&gt;i&lt;/mi&gt;&lt;mi&gt;o&lt;/mi&gt;&lt;mi&gt;n&lt;/mi&gt;&lt;mo&gt;&amp;#xA0;&lt;/mo&gt;&lt;mi&gt;p&lt;/mi&gt;&lt;mi&gt;e&lt;/mi&gt;&lt;mi&gt;r&lt;/mi&gt;&lt;mo&gt;&amp;#xA0;&lt;/mo&gt;&lt;mi&gt;U&lt;/mi&gt;&lt;mi&gt;n&lt;/mi&gt;&lt;mi&gt;i&lt;/mi&gt;&lt;mi&gt;t&lt;/mi&gt;&lt;mo&gt;&amp;#xA0;&lt;/mo&gt;&lt;mi&gt;o&lt;/mi&gt;&lt;mi&gt;f&lt;/mi&gt;&lt;mo&gt;&amp;#xA0;&lt;/mo&gt;&lt;mi&gt;W&lt;/mi&gt;&lt;mi&gt;a&lt;/mi&gt;&lt;mi&gt;t&lt;/mi&gt;&lt;mi&gt;e&lt;/mi&gt;&lt;mi&gt;r&lt;/mi&gt;&lt;/math&gt;" id="334" name="Google Shape;334;p42" title="F i n e r space G r i n d space rightwards arrow space M o r e space E x t r a c t i o n space p e r space U n i t space o f space W a t e 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6426" y="3317325"/>
            <a:ext cx="5133600" cy="223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&lt;math xmlns=&quot;http://www.w3.org/1998/Math/MathML&quot;&gt;&lt;mi&gt;S&lt;/mi&gt;&lt;mi&gt;l&lt;/mi&gt;&lt;mi&gt;o&lt;/mi&gt;&lt;mi&gt;w&lt;/mi&gt;&lt;mi&gt;e&lt;/mi&gt;&lt;mi&gt;r&lt;/mi&gt;&lt;mo&gt;&amp;#xA0;&lt;/mo&gt;&lt;mi&gt;F&lt;/mi&gt;&lt;mi&gt;l&lt;/mi&gt;&lt;mi&gt;o&lt;/mi&gt;&lt;mi&gt;w&lt;/mi&gt;&lt;mo&gt;&amp;#xA0;&lt;/mo&gt;&lt;mi&gt;R&lt;/mi&gt;&lt;mi&gt;a&lt;/mi&gt;&lt;mi&gt;t&lt;/mi&gt;&lt;mi&gt;e&lt;/mi&gt;&lt;mo&gt;&amp;#xA0;&lt;/mo&gt;&lt;mo&gt;&amp;#x2192;&lt;/mo&gt;&lt;mo&gt;&amp;#xA0;&lt;/mo&gt;&lt;mi&gt;L&lt;/mi&gt;&lt;mi&gt;o&lt;/mi&gt;&lt;mi&gt;n&lt;/mi&gt;&lt;mi&gt;g&lt;/mi&gt;&lt;mi&gt;e&lt;/mi&gt;&lt;mi&gt;r&lt;/mi&gt;&lt;mo&gt;&amp;#xA0;&lt;/mo&gt;&lt;mi&gt;C&lt;/mi&gt;&lt;mi&gt;o&lt;/mi&gt;&lt;mi&gt;n&lt;/mi&gt;&lt;mi&gt;t&lt;/mi&gt;&lt;mi&gt;a&lt;/mi&gt;&lt;mi&gt;c&lt;/mi&gt;&lt;mi&gt;t&lt;/mi&gt;&lt;mo&gt;&amp;#xA0;&lt;/mo&gt;&lt;mi&gt;T&lt;/mi&gt;&lt;mi&gt;i&lt;/mi&gt;&lt;mi&gt;m&lt;/mi&gt;&lt;mi&gt;e&lt;/mi&gt;&lt;mo&gt;&amp;#xA0;&lt;/mo&gt;&lt;mo&gt;&amp;#x2192;&lt;/mo&gt;&lt;mo&gt;&amp;#xA0;&lt;/mo&gt;&lt;mi&gt;M&lt;/mi&gt;&lt;mi&gt;o&lt;/mi&gt;&lt;mi&gt;r&lt;/mi&gt;&lt;mi&gt;e&lt;/mi&gt;&lt;mo&gt;&amp;#xA0;&lt;/mo&gt;&lt;mi&gt;E&lt;/mi&gt;&lt;mi&gt;x&lt;/mi&gt;&lt;mi&gt;t&lt;/mi&gt;&lt;mi&gt;r&lt;/mi&gt;&lt;mi&gt;a&lt;/mi&gt;&lt;mi&gt;c&lt;/mi&gt;&lt;mi&gt;t&lt;/mi&gt;&lt;mi&gt;i&lt;/mi&gt;&lt;mi&gt;o&lt;/mi&gt;&lt;mi&gt;n&lt;/mi&gt;&lt;/math&gt;" id="335" name="Google Shape;335;p42" title="S l o w e r space F l o w space R a t e space rightwards arrow space L o n g e r space C o n t a c t space T i m e space rightwards arrow space M o r e space E x t r a c t i o 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6425" y="3781375"/>
            <a:ext cx="4990800" cy="2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/>
        </p:nvSpPr>
        <p:spPr>
          <a:xfrm>
            <a:off x="2308684" y="1603589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Explore water temperature impact</a:t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Explore impact of turbulence on extraction</a:t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Explore impact of roast development on cup profile</a:t>
            </a:r>
            <a:endParaRPr sz="1600">
              <a:solidFill>
                <a:srgbClr val="3D5263"/>
              </a:solidFill>
            </a:endParaRPr>
          </a:p>
          <a:p>
            <a:pPr indent="-27559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Explore impact of different methods for creating cold coffee</a:t>
            </a:r>
            <a:endParaRPr sz="1600">
              <a:solidFill>
                <a:srgbClr val="3D5263"/>
              </a:solidFill>
            </a:endParaRPr>
          </a:p>
        </p:txBody>
      </p:sp>
      <p:cxnSp>
        <p:nvCxnSpPr>
          <p:cNvPr id="341" name="Google Shape;341;p43"/>
          <p:cNvCxnSpPr/>
          <p:nvPr/>
        </p:nvCxnSpPr>
        <p:spPr>
          <a:xfrm>
            <a:off x="2384350" y="218856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2" name="Google Shape;342;p43"/>
          <p:cNvSpPr/>
          <p:nvPr/>
        </p:nvSpPr>
        <p:spPr>
          <a:xfrm>
            <a:off x="-119922" y="-104931"/>
            <a:ext cx="1783800" cy="7090200"/>
          </a:xfrm>
          <a:prstGeom prst="rect">
            <a:avLst/>
          </a:prstGeom>
          <a:solidFill>
            <a:srgbClr val="00A6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3" name="Google Shape;34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793" y="383893"/>
            <a:ext cx="1166950" cy="1070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406" y="4433385"/>
            <a:ext cx="1222582" cy="2145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4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4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TEMPERATURE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Increasing or decreasing temperature will respectively increase or decrease extraction. 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Recommended range: 195°F - 205°F / 92°C - 96°C</a:t>
            </a:r>
            <a:endParaRPr sz="16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Activity! Brew and taste using 2 different temperatures.</a:t>
            </a:r>
            <a:endParaRPr b="1" sz="1600"/>
          </a:p>
        </p:txBody>
      </p:sp>
      <p:cxnSp>
        <p:nvCxnSpPr>
          <p:cNvPr id="352" name="Google Shape;352;p44"/>
          <p:cNvCxnSpPr/>
          <p:nvPr/>
        </p:nvCxnSpPr>
        <p:spPr>
          <a:xfrm>
            <a:off x="2075822" y="223282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5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5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TURBULENCE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Also called agitation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Increases extraction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Different methods: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stirring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increased water pulses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faster water flow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Activity! Brew and taste two brews with different amounts of turbulence.</a:t>
            </a:r>
            <a:endParaRPr b="1" sz="16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360" name="Google Shape;360;p45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6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46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ROAST DEVELOPMENT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>
                <a:solidFill>
                  <a:srgbClr val="3D5263"/>
                </a:solidFill>
              </a:rPr>
              <a:t>Roasting affects final cup profile as well as extraction rate</a:t>
            </a:r>
            <a:endParaRPr sz="1600">
              <a:solidFill>
                <a:srgbClr val="3D526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>
                <a:solidFill>
                  <a:srgbClr val="3D5263"/>
                </a:solidFill>
              </a:rPr>
              <a:t>Changes can occur during different phases of the roast</a:t>
            </a:r>
            <a:endParaRPr sz="1600">
              <a:solidFill>
                <a:srgbClr val="3D52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Activity! Taste coffee roasted to different degrees of development.</a:t>
            </a:r>
            <a:endParaRPr b="1" sz="16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368" name="Google Shape;368;p46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7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47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COLD BREWING COFFEE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Cold brewing vs. Cold Coffee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Cold brewing achieves extraction through lower temps and significantly longer contact time.</a:t>
            </a:r>
            <a:endParaRPr sz="16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Activity! Taste cold coffee prepared through different brewing methods and ratios.</a:t>
            </a:r>
            <a:endParaRPr b="1" sz="1600"/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376" name="Google Shape;376;p47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4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8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FILTER MEDIUMS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Filter type will affect qualities of brew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Paper</a:t>
            </a:r>
            <a:endParaRPr sz="1600"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Filters most oils. Low flavor influence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Cloth</a:t>
            </a:r>
            <a:endParaRPr sz="1600"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Filters most all oils. High flavor influence</a:t>
            </a:r>
            <a:endParaRPr sz="1600"/>
          </a:p>
          <a:p>
            <a:pPr indent="-330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Metal</a:t>
            </a:r>
            <a:endParaRPr sz="1600"/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/>
              <a:t>Does not filter oils. No flavor influence</a:t>
            </a:r>
            <a:endParaRPr sz="1600"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Activity! Brew with taste with each filter type.</a:t>
            </a:r>
            <a:endParaRPr b="1" sz="16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384" name="Google Shape;384;p48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9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9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D5263"/>
                </a:solidFill>
              </a:rPr>
              <a:t>What are two tools that can measure concentration?</a:t>
            </a:r>
            <a:endParaRPr b="1" sz="2000">
              <a:solidFill>
                <a:srgbClr val="3D5263"/>
              </a:solidFill>
            </a:endParaRPr>
          </a:p>
        </p:txBody>
      </p:sp>
      <p:cxnSp>
        <p:nvCxnSpPr>
          <p:cNvPr id="392" name="Google Shape;392;p49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50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D5263"/>
                </a:solidFill>
              </a:rPr>
              <a:t>What is the SCA recommended concentration range for alkalinity?</a:t>
            </a:r>
            <a:endParaRPr b="1" sz="20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400" name="Google Shape;400;p50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1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1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D5263"/>
                </a:solidFill>
              </a:rPr>
              <a:t>What is the maximum extraction range that can be achieved?</a:t>
            </a:r>
            <a:endParaRPr b="1" sz="2000">
              <a:solidFill>
                <a:srgbClr val="3D5263"/>
              </a:solidFill>
            </a:endParaRPr>
          </a:p>
        </p:txBody>
      </p:sp>
      <p:cxnSp>
        <p:nvCxnSpPr>
          <p:cNvPr id="408" name="Google Shape;408;p51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2308684" y="1603589"/>
            <a:ext cx="566699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Cover history of brewing </a:t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Identify key research</a:t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Review European Coffee Extraction Preferences</a:t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Review SCAE Water Chart</a:t>
            </a:r>
            <a:endParaRPr sz="1600">
              <a:solidFill>
                <a:srgbClr val="3D5263"/>
              </a:solidFill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>
            <a:off x="2384350" y="2188564"/>
            <a:ext cx="5381469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6"/>
          <p:cNvSpPr/>
          <p:nvPr/>
        </p:nvSpPr>
        <p:spPr>
          <a:xfrm>
            <a:off x="-119922" y="-104931"/>
            <a:ext cx="1783829" cy="7090347"/>
          </a:xfrm>
          <a:prstGeom prst="rect">
            <a:avLst/>
          </a:prstGeom>
          <a:solidFill>
            <a:srgbClr val="00A6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793" y="383893"/>
            <a:ext cx="1166950" cy="1070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406" y="4433385"/>
            <a:ext cx="1222582" cy="2145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2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D5263"/>
                </a:solidFill>
              </a:rPr>
              <a:t>What would be the result of changing only water contact time?</a:t>
            </a:r>
            <a:endParaRPr b="1" sz="20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D5263"/>
              </a:solidFill>
            </a:endParaRPr>
          </a:p>
        </p:txBody>
      </p:sp>
      <p:cxnSp>
        <p:nvCxnSpPr>
          <p:cNvPr id="416" name="Google Shape;416;p52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3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53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D5263"/>
                </a:solidFill>
              </a:rPr>
              <a:t>What needs to be balanced to achieve an optimum brew of coffee?</a:t>
            </a:r>
            <a:endParaRPr b="1" sz="20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424" name="Google Shape;424;p53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4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4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D5263"/>
                </a:solidFill>
              </a:rPr>
              <a:t>How does a refractometer measure brew concentration?</a:t>
            </a:r>
            <a:endParaRPr b="1" sz="2000">
              <a:solidFill>
                <a:srgbClr val="3D5263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432" name="Google Shape;432;p54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5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5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D5263"/>
                </a:solidFill>
              </a:rPr>
              <a:t>What pH range for water does the SCA recommend?</a:t>
            </a:r>
            <a:endParaRPr b="1" sz="2000">
              <a:solidFill>
                <a:srgbClr val="3D5263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440" name="Google Shape;440;p55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6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6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D5263"/>
                </a:solidFill>
              </a:rPr>
              <a:t>What type of roast development would yield the lowest TDS, all other brewing parameters equal?</a:t>
            </a:r>
            <a:endParaRPr b="1" sz="2000">
              <a:solidFill>
                <a:srgbClr val="3D5263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448" name="Google Shape;448;p56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7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57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D5263"/>
                </a:solidFill>
              </a:rPr>
              <a:t>What is the minimum acceptable TDS for filter coffee? Or maximum water percentage?</a:t>
            </a:r>
            <a:endParaRPr b="1" sz="2000">
              <a:solidFill>
                <a:srgbClr val="3D5263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456" name="Google Shape;456;p57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58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D5263"/>
                </a:solidFill>
              </a:rPr>
              <a:t>What is the minimum recommended Coffee:Water ratio? What is the ideal ratio? Why?</a:t>
            </a:r>
            <a:endParaRPr b="1" sz="2000">
              <a:solidFill>
                <a:srgbClr val="3D5263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464" name="Google Shape;464;p58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9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59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D5263"/>
                </a:solidFill>
              </a:rPr>
              <a:t>What four sensory aspects are used to evaluate coffee?</a:t>
            </a:r>
            <a:endParaRPr b="1" sz="2000">
              <a:solidFill>
                <a:srgbClr val="3D5263"/>
              </a:solidFill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472" name="Google Shape;472;p59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SCAE 2013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Coffee extraction preference study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Research supported 1960s Coffee Brewing Centre findings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Supports Gold Cup range of 18-22% extraction yield</a:t>
            </a:r>
            <a:endParaRPr sz="16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27" name="Google Shape;127;p17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0" cy="509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8"/>
          <p:cNvCxnSpPr/>
          <p:nvPr/>
        </p:nvCxnSpPr>
        <p:spPr>
          <a:xfrm flipH="1" rot="10800000">
            <a:off x="1571625" y="1908700"/>
            <a:ext cx="6474000" cy="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SCAE WATER CHART 2016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Water quality study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Outlines optimum balance for brewing water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Establishes “Measure, Aim, Treat” procedure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Recommends particular water chemical makeup range</a:t>
            </a:r>
            <a:r>
              <a:rPr lang="en-US" sz="1600"/>
              <a:t> </a:t>
            </a:r>
            <a:endParaRPr sz="16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43" name="Google Shape;143;p19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ALKALINITY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Acid buffering capacity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Measured as CaCO₃ concentration (ppm)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Should be between 40-75 ppm CaCO₃</a:t>
            </a:r>
            <a:endParaRPr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pH should fall within 6.5 to 8</a:t>
            </a:r>
            <a:endParaRPr sz="1600"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51" name="Google Shape;151;p20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1933025" y="1588600"/>
            <a:ext cx="5667000" cy="4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TOTAL HARDNESS</a:t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/>
              <a:t>The sum of Magnesium and Calcium in equal concentrations. (Mg²ᐩ and Ca</a:t>
            </a:r>
            <a:r>
              <a:rPr lang="en-US" sz="1600">
                <a:solidFill>
                  <a:schemeClr val="dk1"/>
                </a:solidFill>
              </a:rPr>
              <a:t>²ᐩ ions).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Scale from hardness is limited to carbonate hardness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Carbonate hardness = Alkalinity or Total hardness (whichever is lower)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A6DB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Should be between 50-175 ppm CaCO₃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159" name="Google Shape;159;p21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