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724650" cy="9774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9079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0efde93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f0efde93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35" y="503130"/>
            <a:ext cx="5756222" cy="6354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938072" y="-29982"/>
            <a:ext cx="6205928" cy="6887981"/>
          </a:xfrm>
          <a:custGeom>
            <a:rect b="b" l="l" r="r" t="t"/>
            <a:pathLst>
              <a:path extrusionOk="0" h="120000" w="120000">
                <a:moveTo>
                  <a:pt x="95942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95942" y="0"/>
                </a:lnTo>
                <a:close/>
              </a:path>
            </a:pathLst>
          </a:cu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7947" y="5527029"/>
            <a:ext cx="1236388" cy="9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6423" y="3852889"/>
            <a:ext cx="3512581" cy="6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727" l="13425" r="3145" t="4189"/>
          <a:stretch/>
        </p:blipFill>
        <p:spPr>
          <a:xfrm>
            <a:off x="-44971" y="-74718"/>
            <a:ext cx="9353862" cy="7026531"/>
          </a:xfrm>
          <a:custGeom>
            <a:rect b="b" l="l" r="r" t="t"/>
            <a:pathLst>
              <a:path extrusionOk="0" h="120000" w="120000">
                <a:moveTo>
                  <a:pt x="64714" y="0"/>
                </a:moveTo>
                <a:lnTo>
                  <a:pt x="120000" y="19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78972" y="5725886"/>
            <a:ext cx="496388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HEADING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4521847" y="1415143"/>
            <a:ext cx="5295270" cy="633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a coffee roaster, its operation, and the changes that occur during the process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common design elements and how air moves through a roasting system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the order and nature of physical changes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Produce a roast profile and a description of the properties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2384350" y="218856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-119922" y="-104931"/>
            <a:ext cx="1783829" cy="7090347"/>
          </a:xfrm>
          <a:prstGeom prst="rect">
            <a:avLst/>
          </a:prstGeom>
          <a:solidFill>
            <a:srgbClr val="D44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60" y="333391"/>
            <a:ext cx="1095516" cy="107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522" y="4732627"/>
            <a:ext cx="1156524" cy="170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 rot="-8647125">
            <a:off x="8830303" y="-2125175"/>
            <a:ext cx="627393" cy="2043796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933017" y="1588600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SLIDE HEADING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Praesent ullamcorper, felis eget commodo tincidunt. 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lectus turpis vestibulum nunc, eu euismod tellus lectus at augue. Nulla consectetur, nisi nec laoreet rutrum, dui. 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Praesent ullamcorper, felis eget commodo tincidunt. 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lectus turpis vestibulum nunc, eu euismod tellus lectus at augue. Nulla consectetur, nisi nec laoreet rutrum, dui.</a:t>
            </a:r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2023672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7"/>
          <p:cNvGrpSpPr/>
          <p:nvPr/>
        </p:nvGrpSpPr>
        <p:grpSpPr>
          <a:xfrm>
            <a:off x="0" y="0"/>
            <a:ext cx="2503357" cy="3597639"/>
            <a:chOff x="0" y="0"/>
            <a:chExt cx="2503357" cy="3597639"/>
          </a:xfrm>
        </p:grpSpPr>
        <p:sp>
          <p:nvSpPr>
            <p:cNvPr id="124" name="Google Shape;124;p17"/>
            <p:cNvSpPr/>
            <p:nvPr/>
          </p:nvSpPr>
          <p:spPr>
            <a:xfrm>
              <a:off x="0" y="0"/>
              <a:ext cx="2503357" cy="35976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70419" y="49999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4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7566" y="149902"/>
              <a:ext cx="1461332" cy="2160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58038"/>
                  </a:lnTo>
                  <a:lnTo>
                    <a:pt x="102766" y="74930"/>
                  </a:lnTo>
                  <a:lnTo>
                    <a:pt x="56122" y="120000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26" name="Google Shape;126;p17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critical events during a roast cycle to calculate and record transformational phases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Discuss the effects of time and heat on roast development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what information should be placed in the roast log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basic tastes and aromas associated with different types of roast colors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2384350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874" y="5659025"/>
            <a:ext cx="1082931" cy="94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0" y="0"/>
            <a:ext cx="2503500" cy="3597600"/>
            <a:chOff x="0" y="0"/>
            <a:chExt cx="2503500" cy="3597600"/>
          </a:xfrm>
        </p:grpSpPr>
        <p:sp>
          <p:nvSpPr>
            <p:cNvPr id="134" name="Google Shape;134;p18"/>
            <p:cNvSpPr/>
            <p:nvPr/>
          </p:nvSpPr>
          <p:spPr>
            <a:xfrm>
              <a:off x="0" y="0"/>
              <a:ext cx="2503500" cy="3597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70419" y="49999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4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7566" y="149902"/>
              <a:ext cx="1461300" cy="2160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58038"/>
                  </a:lnTo>
                  <a:lnTo>
                    <a:pt x="102766" y="74930"/>
                  </a:lnTo>
                  <a:lnTo>
                    <a:pt x="56122" y="120000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36" name="Google Shape;136;p18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Recognize dangers involved in roasting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preventative measures and corrective actions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and describe the regular cleaning and maintenance requirements of a roaster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44800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importance of using the roaster manual</a:t>
            </a:r>
            <a:endParaRPr/>
          </a:p>
        </p:txBody>
      </p:sp>
      <p:cxnSp>
        <p:nvCxnSpPr>
          <p:cNvPr id="137" name="Google Shape;137;p18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874" y="5659025"/>
            <a:ext cx="1082931" cy="94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