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72" r:id="rId3"/>
    <p:sldId id="259" r:id="rId4"/>
    <p:sldId id="273" r:id="rId5"/>
    <p:sldId id="261" r:id="rId6"/>
    <p:sldId id="260" r:id="rId7"/>
    <p:sldId id="264" r:id="rId8"/>
    <p:sldId id="276" r:id="rId9"/>
    <p:sldId id="275" r:id="rId10"/>
    <p:sldId id="265" r:id="rId11"/>
    <p:sldId id="266" r:id="rId12"/>
    <p:sldId id="274" r:id="rId13"/>
    <p:sldId id="267"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ae70ba94fb420d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[homless data by state.xlsx]Sheet2!PivotTable5</c:name>
    <c:fmtId val="5"/>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California</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Sheet2!$A$4:$A$12</c:f>
              <c:strCache>
                <c:ptCount val="8"/>
                <c:pt idx="0">
                  <c:v>2010</c:v>
                </c:pt>
                <c:pt idx="1">
                  <c:v>2011</c:v>
                </c:pt>
                <c:pt idx="2">
                  <c:v>2012</c:v>
                </c:pt>
                <c:pt idx="3">
                  <c:v>2013</c:v>
                </c:pt>
                <c:pt idx="4">
                  <c:v>2014</c:v>
                </c:pt>
                <c:pt idx="5">
                  <c:v>2015</c:v>
                </c:pt>
                <c:pt idx="6">
                  <c:v>2016</c:v>
                </c:pt>
                <c:pt idx="7">
                  <c:v>2017</c:v>
                </c:pt>
              </c:strCache>
            </c:strRef>
          </c:cat>
          <c:val>
            <c:numRef>
              <c:f>Sheet2!$B$4:$B$12</c:f>
              <c:numCache>
                <c:formatCode>General</c:formatCode>
                <c:ptCount val="8"/>
                <c:pt idx="0">
                  <c:v>0.33100000000000002</c:v>
                </c:pt>
                <c:pt idx="1">
                  <c:v>0.33200000000000002</c:v>
                </c:pt>
                <c:pt idx="2">
                  <c:v>0.316</c:v>
                </c:pt>
                <c:pt idx="3">
                  <c:v>0.31</c:v>
                </c:pt>
                <c:pt idx="4">
                  <c:v>0.29499999999999998</c:v>
                </c:pt>
                <c:pt idx="5">
                  <c:v>0.29699999999999999</c:v>
                </c:pt>
                <c:pt idx="6">
                  <c:v>0.30099999999999999</c:v>
                </c:pt>
                <c:pt idx="7">
                  <c:v>0.34100000000000003</c:v>
                </c:pt>
              </c:numCache>
            </c:numRef>
          </c:val>
          <c:smooth val="0"/>
          <c:extLst>
            <c:ext xmlns:c16="http://schemas.microsoft.com/office/drawing/2014/chart" uri="{C3380CC4-5D6E-409C-BE32-E72D297353CC}">
              <c16:uniqueId val="{00000000-6F66-4E1E-AB09-80CC2681A7A3}"/>
            </c:ext>
          </c:extLst>
        </c:ser>
        <c:dLbls>
          <c:showLegendKey val="0"/>
          <c:showVal val="0"/>
          <c:showCatName val="0"/>
          <c:showSerName val="0"/>
          <c:showPercent val="0"/>
          <c:showBubbleSize val="0"/>
        </c:dLbls>
        <c:smooth val="0"/>
        <c:axId val="688888784"/>
        <c:axId val="688887184"/>
      </c:lineChart>
      <c:catAx>
        <c:axId val="68888878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88887184"/>
        <c:crosses val="autoZero"/>
        <c:auto val="1"/>
        <c:lblAlgn val="ctr"/>
        <c:lblOffset val="100"/>
        <c:noMultiLvlLbl val="0"/>
      </c:catAx>
      <c:valAx>
        <c:axId val="68888718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88888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3" Type="http://schemas.openxmlformats.org/officeDocument/2006/relationships/hyperlink" Target="https://factfinder.census.gov/faces/nav/jsf/pages/searchresults.xhtml" TargetMode="External"/><Relationship Id="rId2" Type="http://schemas.openxmlformats.org/officeDocument/2006/relationships/hyperlink" Target="https://www.census.gov/data/tables/time-series/demo/popest/2010s-state-total.html" TargetMode="External"/><Relationship Id="rId1" Type="http://schemas.openxmlformats.org/officeDocument/2006/relationships/hyperlink" Target="https://www.hudexchange.info/resource/3031/pit-and-hic-data-since-2007/" TargetMode="External"/><Relationship Id="rId4" Type="http://schemas.openxmlformats.org/officeDocument/2006/relationships/hyperlink" Target="https://data.world/throwback-thurs/throwbackdatathursday-week-13-us-federal-budget-1962-2018" TargetMode="External"/></Relationships>
</file>

<file path=ppt/diagrams/_rels/data4.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32.png"/></Relationships>
</file>

<file path=ppt/diagrams/_rels/data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7.svg"/><Relationship Id="rId1" Type="http://schemas.openxmlformats.org/officeDocument/2006/relationships/image" Target="../media/image14.png"/><Relationship Id="rId6" Type="http://schemas.openxmlformats.org/officeDocument/2006/relationships/image" Target="../media/image11.svg"/><Relationship Id="rId5" Type="http://schemas.openxmlformats.org/officeDocument/2006/relationships/image" Target="../media/image1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svg"/><Relationship Id="rId1" Type="http://schemas.openxmlformats.org/officeDocument/2006/relationships/image" Target="../media/image24.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hyperlink" Target="https://factfinder.census.gov/faces/nav/jsf/pages/searchresults.xhtml" TargetMode="External"/><Relationship Id="rId2" Type="http://schemas.openxmlformats.org/officeDocument/2006/relationships/hyperlink" Target="https://www.census.gov/data/tables/time-series/demo/popest/2010s-state-total.html" TargetMode="External"/><Relationship Id="rId1" Type="http://schemas.openxmlformats.org/officeDocument/2006/relationships/hyperlink" Target="https://www.hudexchange.info/resource/3031/pit-and-hic-data-since-2007/" TargetMode="External"/><Relationship Id="rId4" Type="http://schemas.openxmlformats.org/officeDocument/2006/relationships/hyperlink" Target="https://data.world/throwback-thurs/throwbackdatathursday-week-13-us-federal-budget-1962-2018" TargetMode="External"/></Relationships>
</file>

<file path=ppt/diagrams/_rels/drawing4.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3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7.svg"/><Relationship Id="rId1" Type="http://schemas.openxmlformats.org/officeDocument/2006/relationships/image" Target="../media/image42.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981C87F-CCFE-4A07-9EEE-F094B454BE53}"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E96A1416-97DA-4597-9EBA-D894F4052C93}">
      <dgm:prSet/>
      <dgm:spPr/>
      <dgm:t>
        <a:bodyPr/>
        <a:lstStyle/>
        <a:p>
          <a:pPr>
            <a:lnSpc>
              <a:spcPct val="100000"/>
            </a:lnSpc>
            <a:defRPr cap="all"/>
          </a:pPr>
          <a:r>
            <a:rPr lang="en-US" baseline="0"/>
            <a:t>HOW Has the homeless population changed in the past decade?</a:t>
          </a:r>
          <a:endParaRPr lang="en-US"/>
        </a:p>
      </dgm:t>
    </dgm:pt>
    <dgm:pt modelId="{7F45AEE1-E6C4-4ECF-A784-A05E70A827ED}" type="parTrans" cxnId="{D6BB1A89-332F-4780-8638-72E82F102515}">
      <dgm:prSet/>
      <dgm:spPr/>
      <dgm:t>
        <a:bodyPr/>
        <a:lstStyle/>
        <a:p>
          <a:endParaRPr lang="en-US"/>
        </a:p>
      </dgm:t>
    </dgm:pt>
    <dgm:pt modelId="{2CC23DC2-BE9C-47B7-A791-A34BF5D3BE1B}" type="sibTrans" cxnId="{D6BB1A89-332F-4780-8638-72E82F102515}">
      <dgm:prSet/>
      <dgm:spPr/>
      <dgm:t>
        <a:bodyPr/>
        <a:lstStyle/>
        <a:p>
          <a:pPr>
            <a:lnSpc>
              <a:spcPct val="100000"/>
            </a:lnSpc>
          </a:pPr>
          <a:endParaRPr lang="en-US"/>
        </a:p>
      </dgm:t>
    </dgm:pt>
    <dgm:pt modelId="{CA55A631-03EF-4D9F-A067-E3E8FAB94E36}">
      <dgm:prSet/>
      <dgm:spPr/>
      <dgm:t>
        <a:bodyPr/>
        <a:lstStyle/>
        <a:p>
          <a:pPr>
            <a:lnSpc>
              <a:spcPct val="100000"/>
            </a:lnSpc>
            <a:defRPr cap="all"/>
          </a:pPr>
          <a:r>
            <a:rPr lang="en-US" baseline="0" dirty="0"/>
            <a:t>IS THERE A CORRELCATION BETWEEN MEDIAN HOUSEHOLD INCOME AND HOMELESS RATE?</a:t>
          </a:r>
          <a:endParaRPr lang="en-US" dirty="0"/>
        </a:p>
      </dgm:t>
    </dgm:pt>
    <dgm:pt modelId="{31FC9482-3346-4658-8ED0-9C8C6061C020}" type="parTrans" cxnId="{5C419ED3-C86F-441E-957C-9F0B62891C1E}">
      <dgm:prSet/>
      <dgm:spPr/>
      <dgm:t>
        <a:bodyPr/>
        <a:lstStyle/>
        <a:p>
          <a:endParaRPr lang="en-US"/>
        </a:p>
      </dgm:t>
    </dgm:pt>
    <dgm:pt modelId="{1A184E08-A64E-4A7D-AFCE-49796F5B81C0}" type="sibTrans" cxnId="{5C419ED3-C86F-441E-957C-9F0B62891C1E}">
      <dgm:prSet/>
      <dgm:spPr/>
      <dgm:t>
        <a:bodyPr/>
        <a:lstStyle/>
        <a:p>
          <a:pPr>
            <a:lnSpc>
              <a:spcPct val="100000"/>
            </a:lnSpc>
          </a:pPr>
          <a:endParaRPr lang="en-US"/>
        </a:p>
      </dgm:t>
    </dgm:pt>
    <dgm:pt modelId="{D2D1ACC4-F33E-46E9-BA4A-0D4F64D4F649}">
      <dgm:prSet/>
      <dgm:spPr/>
      <dgm:t>
        <a:bodyPr/>
        <a:lstStyle/>
        <a:p>
          <a:pPr>
            <a:lnSpc>
              <a:spcPct val="100000"/>
            </a:lnSpc>
            <a:defRPr cap="all"/>
          </a:pPr>
          <a:r>
            <a:rPr lang="en-US" baseline="0" dirty="0"/>
            <a:t>Is there a correlation between UMEMPLOYEMENT RATE AND HOMELESS RATE?</a:t>
          </a:r>
          <a:endParaRPr lang="en-US" dirty="0"/>
        </a:p>
      </dgm:t>
    </dgm:pt>
    <dgm:pt modelId="{CF747D88-0E28-478B-B276-E57E2E292719}" type="parTrans" cxnId="{069F6FE4-68D1-4F1F-9DF4-1110E4BB9B23}">
      <dgm:prSet/>
      <dgm:spPr/>
      <dgm:t>
        <a:bodyPr/>
        <a:lstStyle/>
        <a:p>
          <a:endParaRPr lang="en-US"/>
        </a:p>
      </dgm:t>
    </dgm:pt>
    <dgm:pt modelId="{A434DD0C-2007-4646-A542-9877610F4AF4}" type="sibTrans" cxnId="{069F6FE4-68D1-4F1F-9DF4-1110E4BB9B23}">
      <dgm:prSet/>
      <dgm:spPr/>
      <dgm:t>
        <a:bodyPr/>
        <a:lstStyle/>
        <a:p>
          <a:pPr>
            <a:lnSpc>
              <a:spcPct val="100000"/>
            </a:lnSpc>
          </a:pPr>
          <a:endParaRPr lang="en-US"/>
        </a:p>
      </dgm:t>
    </dgm:pt>
    <dgm:pt modelId="{4F32BCCD-CBD8-44D8-8B61-2D2359CB1290}">
      <dgm:prSet/>
      <dgm:spPr/>
      <dgm:t>
        <a:bodyPr/>
        <a:lstStyle/>
        <a:p>
          <a:pPr>
            <a:lnSpc>
              <a:spcPct val="100000"/>
            </a:lnSpc>
            <a:defRPr cap="all"/>
          </a:pPr>
          <a:r>
            <a:rPr lang="en-US" baseline="0"/>
            <a:t>IS THERE A CORRELATION BETWEEN POVERTY RATE AND HOMELESS RATE?</a:t>
          </a:r>
          <a:endParaRPr lang="en-US"/>
        </a:p>
      </dgm:t>
    </dgm:pt>
    <dgm:pt modelId="{E63E18A5-AED1-432D-AF54-C71E69AA4C4D}" type="parTrans" cxnId="{BD9526A2-E22F-41C8-9018-8F0363967112}">
      <dgm:prSet/>
      <dgm:spPr/>
      <dgm:t>
        <a:bodyPr/>
        <a:lstStyle/>
        <a:p>
          <a:endParaRPr lang="en-US"/>
        </a:p>
      </dgm:t>
    </dgm:pt>
    <dgm:pt modelId="{96C0CBCE-C1B5-47F6-B76B-BE15DD54B20D}" type="sibTrans" cxnId="{BD9526A2-E22F-41C8-9018-8F0363967112}">
      <dgm:prSet/>
      <dgm:spPr/>
      <dgm:t>
        <a:bodyPr/>
        <a:lstStyle/>
        <a:p>
          <a:pPr>
            <a:lnSpc>
              <a:spcPct val="100000"/>
            </a:lnSpc>
          </a:pPr>
          <a:endParaRPr lang="en-US"/>
        </a:p>
      </dgm:t>
    </dgm:pt>
    <dgm:pt modelId="{C9580328-4E5D-48BA-A841-A0F1500AB331}" type="pres">
      <dgm:prSet presAssocID="{E981C87F-CCFE-4A07-9EEE-F094B454BE53}" presName="root" presStyleCnt="0">
        <dgm:presLayoutVars>
          <dgm:dir/>
          <dgm:resizeHandles val="exact"/>
        </dgm:presLayoutVars>
      </dgm:prSet>
      <dgm:spPr/>
    </dgm:pt>
    <dgm:pt modelId="{FE67A43C-A021-42D5-BC2E-9D1A258A9799}" type="pres">
      <dgm:prSet presAssocID="{E96A1416-97DA-4597-9EBA-D894F4052C93}" presName="compNode" presStyleCnt="0"/>
      <dgm:spPr/>
    </dgm:pt>
    <dgm:pt modelId="{35FF8CD4-75DA-47DB-B409-0B5EDFDE82FC}" type="pres">
      <dgm:prSet presAssocID="{E96A1416-97DA-4597-9EBA-D894F4052C93}" presName="iconBgRect" presStyleLbl="bgShp" presStyleIdx="0" presStyleCnt="4"/>
      <dgm:spPr>
        <a:prstGeom prst="round2DiagRect">
          <a:avLst>
            <a:gd name="adj1" fmla="val 29727"/>
            <a:gd name="adj2" fmla="val 0"/>
          </a:avLst>
        </a:prstGeom>
      </dgm:spPr>
    </dgm:pt>
    <dgm:pt modelId="{A3A92A28-12A0-4478-8D1E-3238560BF5F7}" type="pres">
      <dgm:prSet presAssocID="{E96A1416-97DA-4597-9EBA-D894F4052C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usiness Growth"/>
        </a:ext>
      </dgm:extLst>
    </dgm:pt>
    <dgm:pt modelId="{05E2B2F8-4369-4F8F-AF27-0066124BD13B}" type="pres">
      <dgm:prSet presAssocID="{E96A1416-97DA-4597-9EBA-D894F4052C93}" presName="spaceRect" presStyleCnt="0"/>
      <dgm:spPr/>
    </dgm:pt>
    <dgm:pt modelId="{8882EBB4-15BD-4D3A-8B56-63D516AB2BDD}" type="pres">
      <dgm:prSet presAssocID="{E96A1416-97DA-4597-9EBA-D894F4052C93}" presName="textRect" presStyleLbl="revTx" presStyleIdx="0" presStyleCnt="4">
        <dgm:presLayoutVars>
          <dgm:chMax val="1"/>
          <dgm:chPref val="1"/>
        </dgm:presLayoutVars>
      </dgm:prSet>
      <dgm:spPr/>
    </dgm:pt>
    <dgm:pt modelId="{D91CB266-0D69-47B4-BFD0-02C1AC0039FF}" type="pres">
      <dgm:prSet presAssocID="{2CC23DC2-BE9C-47B7-A791-A34BF5D3BE1B}" presName="sibTrans" presStyleCnt="0"/>
      <dgm:spPr/>
    </dgm:pt>
    <dgm:pt modelId="{954E4EDF-AB8F-4792-9ED7-0D6105D0D231}" type="pres">
      <dgm:prSet presAssocID="{CA55A631-03EF-4D9F-A067-E3E8FAB94E36}" presName="compNode" presStyleCnt="0"/>
      <dgm:spPr/>
    </dgm:pt>
    <dgm:pt modelId="{7E4221A3-8542-44F3-A41A-43BA485B3183}" type="pres">
      <dgm:prSet presAssocID="{CA55A631-03EF-4D9F-A067-E3E8FAB94E36}" presName="iconBgRect" presStyleLbl="bgShp" presStyleIdx="1" presStyleCnt="4"/>
      <dgm:spPr>
        <a:prstGeom prst="round2DiagRect">
          <a:avLst>
            <a:gd name="adj1" fmla="val 29727"/>
            <a:gd name="adj2" fmla="val 0"/>
          </a:avLst>
        </a:prstGeom>
      </dgm:spPr>
    </dgm:pt>
    <dgm:pt modelId="{439D26AF-B1F3-4D01-AB99-FA176A52D7BA}" type="pres">
      <dgm:prSet presAssocID="{CA55A631-03EF-4D9F-A067-E3E8FAB94E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B80BDF81-ABD7-49CF-95A3-B3212B91DCEA}" type="pres">
      <dgm:prSet presAssocID="{CA55A631-03EF-4D9F-A067-E3E8FAB94E36}" presName="spaceRect" presStyleCnt="0"/>
      <dgm:spPr/>
    </dgm:pt>
    <dgm:pt modelId="{8BB3C828-6A0E-4520-BA83-8F4AB0D77620}" type="pres">
      <dgm:prSet presAssocID="{CA55A631-03EF-4D9F-A067-E3E8FAB94E36}" presName="textRect" presStyleLbl="revTx" presStyleIdx="1" presStyleCnt="4">
        <dgm:presLayoutVars>
          <dgm:chMax val="1"/>
          <dgm:chPref val="1"/>
        </dgm:presLayoutVars>
      </dgm:prSet>
      <dgm:spPr/>
    </dgm:pt>
    <dgm:pt modelId="{B9F78E63-564C-434C-8497-FDE53FB30140}" type="pres">
      <dgm:prSet presAssocID="{1A184E08-A64E-4A7D-AFCE-49796F5B81C0}" presName="sibTrans" presStyleCnt="0"/>
      <dgm:spPr/>
    </dgm:pt>
    <dgm:pt modelId="{40E0B364-5967-4BD0-8F72-B508401AEA66}" type="pres">
      <dgm:prSet presAssocID="{D2D1ACC4-F33E-46E9-BA4A-0D4F64D4F649}" presName="compNode" presStyleCnt="0"/>
      <dgm:spPr/>
    </dgm:pt>
    <dgm:pt modelId="{A5ED9C33-578C-4BCC-ADFB-C4A8801A4785}" type="pres">
      <dgm:prSet presAssocID="{D2D1ACC4-F33E-46E9-BA4A-0D4F64D4F649}" presName="iconBgRect" presStyleLbl="bgShp" presStyleIdx="2" presStyleCnt="4"/>
      <dgm:spPr>
        <a:prstGeom prst="round2DiagRect">
          <a:avLst>
            <a:gd name="adj1" fmla="val 29727"/>
            <a:gd name="adj2" fmla="val 0"/>
          </a:avLst>
        </a:prstGeom>
      </dgm:spPr>
    </dgm:pt>
    <dgm:pt modelId="{6AB03738-E860-4BC9-9908-4E5991B7EDDD}" type="pres">
      <dgm:prSet presAssocID="{D2D1ACC4-F33E-46E9-BA4A-0D4F64D4F64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riefcase"/>
        </a:ext>
      </dgm:extLst>
    </dgm:pt>
    <dgm:pt modelId="{A5A598B1-46CB-4B32-BA08-8980C225810B}" type="pres">
      <dgm:prSet presAssocID="{D2D1ACC4-F33E-46E9-BA4A-0D4F64D4F649}" presName="spaceRect" presStyleCnt="0"/>
      <dgm:spPr/>
    </dgm:pt>
    <dgm:pt modelId="{2BFC9155-CEF1-43CF-A5F9-2ABF3E5C4819}" type="pres">
      <dgm:prSet presAssocID="{D2D1ACC4-F33E-46E9-BA4A-0D4F64D4F649}" presName="textRect" presStyleLbl="revTx" presStyleIdx="2" presStyleCnt="4">
        <dgm:presLayoutVars>
          <dgm:chMax val="1"/>
          <dgm:chPref val="1"/>
        </dgm:presLayoutVars>
      </dgm:prSet>
      <dgm:spPr/>
    </dgm:pt>
    <dgm:pt modelId="{5EB57E7E-8717-4CA8-BD8E-D0FC7A34B6D1}" type="pres">
      <dgm:prSet presAssocID="{A434DD0C-2007-4646-A542-9877610F4AF4}" presName="sibTrans" presStyleCnt="0"/>
      <dgm:spPr/>
    </dgm:pt>
    <dgm:pt modelId="{D30EF60C-4DAF-4997-8814-530BCDC8F037}" type="pres">
      <dgm:prSet presAssocID="{4F32BCCD-CBD8-44D8-8B61-2D2359CB1290}" presName="compNode" presStyleCnt="0"/>
      <dgm:spPr/>
    </dgm:pt>
    <dgm:pt modelId="{92D2B7E5-945E-4A10-B80C-2E61C784D63D}" type="pres">
      <dgm:prSet presAssocID="{4F32BCCD-CBD8-44D8-8B61-2D2359CB1290}" presName="iconBgRect" presStyleLbl="bgShp" presStyleIdx="3" presStyleCnt="4"/>
      <dgm:spPr>
        <a:prstGeom prst="round2DiagRect">
          <a:avLst>
            <a:gd name="adj1" fmla="val 29727"/>
            <a:gd name="adj2" fmla="val 0"/>
          </a:avLst>
        </a:prstGeom>
      </dgm:spPr>
    </dgm:pt>
    <dgm:pt modelId="{82E6B89E-9B2B-4D71-B32D-34D9E14945A5}" type="pres">
      <dgm:prSet presAssocID="{4F32BCCD-CBD8-44D8-8B61-2D2359CB129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Upward trend"/>
        </a:ext>
      </dgm:extLst>
    </dgm:pt>
    <dgm:pt modelId="{86976A9A-3E23-4E03-AD39-DD3DDEF21B8F}" type="pres">
      <dgm:prSet presAssocID="{4F32BCCD-CBD8-44D8-8B61-2D2359CB1290}" presName="spaceRect" presStyleCnt="0"/>
      <dgm:spPr/>
    </dgm:pt>
    <dgm:pt modelId="{2330730D-4935-4680-955C-5E037C6D6468}" type="pres">
      <dgm:prSet presAssocID="{4F32BCCD-CBD8-44D8-8B61-2D2359CB1290}" presName="textRect" presStyleLbl="revTx" presStyleIdx="3" presStyleCnt="4">
        <dgm:presLayoutVars>
          <dgm:chMax val="1"/>
          <dgm:chPref val="1"/>
        </dgm:presLayoutVars>
      </dgm:prSet>
      <dgm:spPr/>
    </dgm:pt>
  </dgm:ptLst>
  <dgm:cxnLst>
    <dgm:cxn modelId="{4EEC4459-8C2A-4CF3-B8B0-42C7E7253620}" type="presOf" srcId="{CA55A631-03EF-4D9F-A067-E3E8FAB94E36}" destId="{8BB3C828-6A0E-4520-BA83-8F4AB0D77620}" srcOrd="0" destOrd="0" presId="urn:microsoft.com/office/officeart/2018/5/layout/IconLeafLabelList"/>
    <dgm:cxn modelId="{281FAC79-E39E-4FCF-BF1E-58A98EED937B}" type="presOf" srcId="{4F32BCCD-CBD8-44D8-8B61-2D2359CB1290}" destId="{2330730D-4935-4680-955C-5E037C6D6468}" srcOrd="0" destOrd="0" presId="urn:microsoft.com/office/officeart/2018/5/layout/IconLeafLabelList"/>
    <dgm:cxn modelId="{D6BB1A89-332F-4780-8638-72E82F102515}" srcId="{E981C87F-CCFE-4A07-9EEE-F094B454BE53}" destId="{E96A1416-97DA-4597-9EBA-D894F4052C93}" srcOrd="0" destOrd="0" parTransId="{7F45AEE1-E6C4-4ECF-A784-A05E70A827ED}" sibTransId="{2CC23DC2-BE9C-47B7-A791-A34BF5D3BE1B}"/>
    <dgm:cxn modelId="{182B208F-75F4-4F16-BBC4-1EA01714EA3D}" type="presOf" srcId="{E96A1416-97DA-4597-9EBA-D894F4052C93}" destId="{8882EBB4-15BD-4D3A-8B56-63D516AB2BDD}" srcOrd="0" destOrd="0" presId="urn:microsoft.com/office/officeart/2018/5/layout/IconLeafLabelList"/>
    <dgm:cxn modelId="{42A3729E-B742-47DC-890E-7E36E22D3DAF}" type="presOf" srcId="{D2D1ACC4-F33E-46E9-BA4A-0D4F64D4F649}" destId="{2BFC9155-CEF1-43CF-A5F9-2ABF3E5C4819}" srcOrd="0" destOrd="0" presId="urn:microsoft.com/office/officeart/2018/5/layout/IconLeafLabelList"/>
    <dgm:cxn modelId="{BD9526A2-E22F-41C8-9018-8F0363967112}" srcId="{E981C87F-CCFE-4A07-9EEE-F094B454BE53}" destId="{4F32BCCD-CBD8-44D8-8B61-2D2359CB1290}" srcOrd="3" destOrd="0" parTransId="{E63E18A5-AED1-432D-AF54-C71E69AA4C4D}" sibTransId="{96C0CBCE-C1B5-47F6-B76B-BE15DD54B20D}"/>
    <dgm:cxn modelId="{1C1905AE-E3E6-474E-A2FC-532F50819B32}" type="presOf" srcId="{E981C87F-CCFE-4A07-9EEE-F094B454BE53}" destId="{C9580328-4E5D-48BA-A841-A0F1500AB331}" srcOrd="0" destOrd="0" presId="urn:microsoft.com/office/officeart/2018/5/layout/IconLeafLabelList"/>
    <dgm:cxn modelId="{5C419ED3-C86F-441E-957C-9F0B62891C1E}" srcId="{E981C87F-CCFE-4A07-9EEE-F094B454BE53}" destId="{CA55A631-03EF-4D9F-A067-E3E8FAB94E36}" srcOrd="1" destOrd="0" parTransId="{31FC9482-3346-4658-8ED0-9C8C6061C020}" sibTransId="{1A184E08-A64E-4A7D-AFCE-49796F5B81C0}"/>
    <dgm:cxn modelId="{069F6FE4-68D1-4F1F-9DF4-1110E4BB9B23}" srcId="{E981C87F-CCFE-4A07-9EEE-F094B454BE53}" destId="{D2D1ACC4-F33E-46E9-BA4A-0D4F64D4F649}" srcOrd="2" destOrd="0" parTransId="{CF747D88-0E28-478B-B276-E57E2E292719}" sibTransId="{A434DD0C-2007-4646-A542-9877610F4AF4}"/>
    <dgm:cxn modelId="{15E52B73-340F-4AA4-8A38-1AACFBFC4D6F}" type="presParOf" srcId="{C9580328-4E5D-48BA-A841-A0F1500AB331}" destId="{FE67A43C-A021-42D5-BC2E-9D1A258A9799}" srcOrd="0" destOrd="0" presId="urn:microsoft.com/office/officeart/2018/5/layout/IconLeafLabelList"/>
    <dgm:cxn modelId="{84A1232B-84E9-4F7F-9471-BAC2EAA4581A}" type="presParOf" srcId="{FE67A43C-A021-42D5-BC2E-9D1A258A9799}" destId="{35FF8CD4-75DA-47DB-B409-0B5EDFDE82FC}" srcOrd="0" destOrd="0" presId="urn:microsoft.com/office/officeart/2018/5/layout/IconLeafLabelList"/>
    <dgm:cxn modelId="{BF11A69C-2BEC-4CC2-A110-5C5D8E89F7F9}" type="presParOf" srcId="{FE67A43C-A021-42D5-BC2E-9D1A258A9799}" destId="{A3A92A28-12A0-4478-8D1E-3238560BF5F7}" srcOrd="1" destOrd="0" presId="urn:microsoft.com/office/officeart/2018/5/layout/IconLeafLabelList"/>
    <dgm:cxn modelId="{C11A52EC-3E1E-43B1-9BF1-ECE12D69872F}" type="presParOf" srcId="{FE67A43C-A021-42D5-BC2E-9D1A258A9799}" destId="{05E2B2F8-4369-4F8F-AF27-0066124BD13B}" srcOrd="2" destOrd="0" presId="urn:microsoft.com/office/officeart/2018/5/layout/IconLeafLabelList"/>
    <dgm:cxn modelId="{D06F0E05-563D-47C1-AF74-5083580024C6}" type="presParOf" srcId="{FE67A43C-A021-42D5-BC2E-9D1A258A9799}" destId="{8882EBB4-15BD-4D3A-8B56-63D516AB2BDD}" srcOrd="3" destOrd="0" presId="urn:microsoft.com/office/officeart/2018/5/layout/IconLeafLabelList"/>
    <dgm:cxn modelId="{E8D57770-BAA8-426E-81A5-A050DE6AAE9E}" type="presParOf" srcId="{C9580328-4E5D-48BA-A841-A0F1500AB331}" destId="{D91CB266-0D69-47B4-BFD0-02C1AC0039FF}" srcOrd="1" destOrd="0" presId="urn:microsoft.com/office/officeart/2018/5/layout/IconLeafLabelList"/>
    <dgm:cxn modelId="{37B4EBE7-8B45-40DB-9F71-0D322FF9EB8B}" type="presParOf" srcId="{C9580328-4E5D-48BA-A841-A0F1500AB331}" destId="{954E4EDF-AB8F-4792-9ED7-0D6105D0D231}" srcOrd="2" destOrd="0" presId="urn:microsoft.com/office/officeart/2018/5/layout/IconLeafLabelList"/>
    <dgm:cxn modelId="{4EA8B805-80BE-42AB-A8AF-CD340B060F58}" type="presParOf" srcId="{954E4EDF-AB8F-4792-9ED7-0D6105D0D231}" destId="{7E4221A3-8542-44F3-A41A-43BA485B3183}" srcOrd="0" destOrd="0" presId="urn:microsoft.com/office/officeart/2018/5/layout/IconLeafLabelList"/>
    <dgm:cxn modelId="{88464AFC-AA97-4829-A4F9-AF02B536D5CB}" type="presParOf" srcId="{954E4EDF-AB8F-4792-9ED7-0D6105D0D231}" destId="{439D26AF-B1F3-4D01-AB99-FA176A52D7BA}" srcOrd="1" destOrd="0" presId="urn:microsoft.com/office/officeart/2018/5/layout/IconLeafLabelList"/>
    <dgm:cxn modelId="{6961848A-A523-4862-BCF5-2A782AF83977}" type="presParOf" srcId="{954E4EDF-AB8F-4792-9ED7-0D6105D0D231}" destId="{B80BDF81-ABD7-49CF-95A3-B3212B91DCEA}" srcOrd="2" destOrd="0" presId="urn:microsoft.com/office/officeart/2018/5/layout/IconLeafLabelList"/>
    <dgm:cxn modelId="{3AC83FDC-684A-4E16-80DA-2221D6C82996}" type="presParOf" srcId="{954E4EDF-AB8F-4792-9ED7-0D6105D0D231}" destId="{8BB3C828-6A0E-4520-BA83-8F4AB0D77620}" srcOrd="3" destOrd="0" presId="urn:microsoft.com/office/officeart/2018/5/layout/IconLeafLabelList"/>
    <dgm:cxn modelId="{D718C58D-E1D3-437B-954D-AF4310C4761F}" type="presParOf" srcId="{C9580328-4E5D-48BA-A841-A0F1500AB331}" destId="{B9F78E63-564C-434C-8497-FDE53FB30140}" srcOrd="3" destOrd="0" presId="urn:microsoft.com/office/officeart/2018/5/layout/IconLeafLabelList"/>
    <dgm:cxn modelId="{C1B4A3E7-EA89-4780-AA98-A5242CB80533}" type="presParOf" srcId="{C9580328-4E5D-48BA-A841-A0F1500AB331}" destId="{40E0B364-5967-4BD0-8F72-B508401AEA66}" srcOrd="4" destOrd="0" presId="urn:microsoft.com/office/officeart/2018/5/layout/IconLeafLabelList"/>
    <dgm:cxn modelId="{7B26F16D-ABC4-47F5-A889-09BCED33B342}" type="presParOf" srcId="{40E0B364-5967-4BD0-8F72-B508401AEA66}" destId="{A5ED9C33-578C-4BCC-ADFB-C4A8801A4785}" srcOrd="0" destOrd="0" presId="urn:microsoft.com/office/officeart/2018/5/layout/IconLeafLabelList"/>
    <dgm:cxn modelId="{B62DFB77-F2F4-49C9-A67B-FF965AD1EBC7}" type="presParOf" srcId="{40E0B364-5967-4BD0-8F72-B508401AEA66}" destId="{6AB03738-E860-4BC9-9908-4E5991B7EDDD}" srcOrd="1" destOrd="0" presId="urn:microsoft.com/office/officeart/2018/5/layout/IconLeafLabelList"/>
    <dgm:cxn modelId="{61BE3616-7656-4C81-BFB7-A1E9BFA1DB81}" type="presParOf" srcId="{40E0B364-5967-4BD0-8F72-B508401AEA66}" destId="{A5A598B1-46CB-4B32-BA08-8980C225810B}" srcOrd="2" destOrd="0" presId="urn:microsoft.com/office/officeart/2018/5/layout/IconLeafLabelList"/>
    <dgm:cxn modelId="{010668F0-80CF-4129-A626-AA677B139232}" type="presParOf" srcId="{40E0B364-5967-4BD0-8F72-B508401AEA66}" destId="{2BFC9155-CEF1-43CF-A5F9-2ABF3E5C4819}" srcOrd="3" destOrd="0" presId="urn:microsoft.com/office/officeart/2018/5/layout/IconLeafLabelList"/>
    <dgm:cxn modelId="{67552A88-6AB8-4D9E-BA30-03D7FE774E43}" type="presParOf" srcId="{C9580328-4E5D-48BA-A841-A0F1500AB331}" destId="{5EB57E7E-8717-4CA8-BD8E-D0FC7A34B6D1}" srcOrd="5" destOrd="0" presId="urn:microsoft.com/office/officeart/2018/5/layout/IconLeafLabelList"/>
    <dgm:cxn modelId="{79D08FAB-4278-4E85-9995-9F1F8EE16C18}" type="presParOf" srcId="{C9580328-4E5D-48BA-A841-A0F1500AB331}" destId="{D30EF60C-4DAF-4997-8814-530BCDC8F037}" srcOrd="6" destOrd="0" presId="urn:microsoft.com/office/officeart/2018/5/layout/IconLeafLabelList"/>
    <dgm:cxn modelId="{E5AF5500-DFB0-4AA4-8815-F7624C63E44A}" type="presParOf" srcId="{D30EF60C-4DAF-4997-8814-530BCDC8F037}" destId="{92D2B7E5-945E-4A10-B80C-2E61C784D63D}" srcOrd="0" destOrd="0" presId="urn:microsoft.com/office/officeart/2018/5/layout/IconLeafLabelList"/>
    <dgm:cxn modelId="{011D1A86-52DA-4AC1-BF48-FF63143821A1}" type="presParOf" srcId="{D30EF60C-4DAF-4997-8814-530BCDC8F037}" destId="{82E6B89E-9B2B-4D71-B32D-34D9E14945A5}" srcOrd="1" destOrd="0" presId="urn:microsoft.com/office/officeart/2018/5/layout/IconLeafLabelList"/>
    <dgm:cxn modelId="{B02EEBDB-B4D8-46D5-9D88-8613FA18F073}" type="presParOf" srcId="{D30EF60C-4DAF-4997-8814-530BCDC8F037}" destId="{86976A9A-3E23-4E03-AD39-DD3DDEF21B8F}" srcOrd="2" destOrd="0" presId="urn:microsoft.com/office/officeart/2018/5/layout/IconLeafLabelList"/>
    <dgm:cxn modelId="{D7D543C5-9A13-4841-B89B-F3297AC710A5}" type="presParOf" srcId="{D30EF60C-4DAF-4997-8814-530BCDC8F037}" destId="{2330730D-4935-4680-955C-5E037C6D6468}"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ECAA1A-021C-4E6C-A732-22217D89EB7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BE4FBC1-9C5E-46D8-A3FD-8B85D116992F}">
      <dgm:prSet/>
      <dgm:spPr/>
      <dgm:t>
        <a:bodyPr/>
        <a:lstStyle/>
        <a:p>
          <a:pPr>
            <a:lnSpc>
              <a:spcPct val="100000"/>
            </a:lnSpc>
          </a:pPr>
          <a:r>
            <a:rPr lang="en-US"/>
            <a:t>Gather Data</a:t>
          </a:r>
        </a:p>
      </dgm:t>
    </dgm:pt>
    <dgm:pt modelId="{C50A8A9E-67B3-4E62-9C3C-2FECF5A87692}" type="parTrans" cxnId="{B3EFC060-7C1C-4ED4-B794-B6473BD1F886}">
      <dgm:prSet/>
      <dgm:spPr/>
      <dgm:t>
        <a:bodyPr/>
        <a:lstStyle/>
        <a:p>
          <a:endParaRPr lang="en-US"/>
        </a:p>
      </dgm:t>
    </dgm:pt>
    <dgm:pt modelId="{38741621-F9C1-4BF4-A211-0DF818C4A0CB}" type="sibTrans" cxnId="{B3EFC060-7C1C-4ED4-B794-B6473BD1F886}">
      <dgm:prSet/>
      <dgm:spPr/>
      <dgm:t>
        <a:bodyPr/>
        <a:lstStyle/>
        <a:p>
          <a:endParaRPr lang="en-US"/>
        </a:p>
      </dgm:t>
    </dgm:pt>
    <dgm:pt modelId="{6DD373F6-FAA3-4524-8AA0-66DCA7A9612F}">
      <dgm:prSet/>
      <dgm:spPr/>
      <dgm:t>
        <a:bodyPr/>
        <a:lstStyle/>
        <a:p>
          <a:pPr>
            <a:lnSpc>
              <a:spcPct val="100000"/>
            </a:lnSpc>
          </a:pPr>
          <a:r>
            <a:rPr lang="en-US" dirty="0"/>
            <a:t>Homeless &amp; total population, household income, federal budget, unemployment &amp; poverty</a:t>
          </a:r>
        </a:p>
      </dgm:t>
    </dgm:pt>
    <dgm:pt modelId="{297B0E5C-F37B-4824-AADF-D9E6D1F329F2}" type="parTrans" cxnId="{7F852DAF-F0A1-4F41-B9EC-B38BCBA53681}">
      <dgm:prSet/>
      <dgm:spPr/>
      <dgm:t>
        <a:bodyPr/>
        <a:lstStyle/>
        <a:p>
          <a:endParaRPr lang="en-US"/>
        </a:p>
      </dgm:t>
    </dgm:pt>
    <dgm:pt modelId="{C3469F09-0BC5-473D-A30B-700177D1D9AD}" type="sibTrans" cxnId="{7F852DAF-F0A1-4F41-B9EC-B38BCBA53681}">
      <dgm:prSet/>
      <dgm:spPr/>
      <dgm:t>
        <a:bodyPr/>
        <a:lstStyle/>
        <a:p>
          <a:endParaRPr lang="en-US"/>
        </a:p>
      </dgm:t>
    </dgm:pt>
    <dgm:pt modelId="{B27F84C6-D395-480E-8413-18CBD837910A}">
      <dgm:prSet/>
      <dgm:spPr/>
      <dgm:t>
        <a:bodyPr/>
        <a:lstStyle/>
        <a:p>
          <a:pPr>
            <a:lnSpc>
              <a:spcPct val="100000"/>
            </a:lnSpc>
          </a:pPr>
          <a:r>
            <a:rPr lang="en-US"/>
            <a:t>Munge &amp; Merge</a:t>
          </a:r>
        </a:p>
      </dgm:t>
    </dgm:pt>
    <dgm:pt modelId="{115888D8-A8FA-40A7-BBD6-4BB0D18A8DE2}" type="parTrans" cxnId="{9ACF12C5-46F4-4D39-9A7A-4419EFFC2A27}">
      <dgm:prSet/>
      <dgm:spPr/>
      <dgm:t>
        <a:bodyPr/>
        <a:lstStyle/>
        <a:p>
          <a:endParaRPr lang="en-US"/>
        </a:p>
      </dgm:t>
    </dgm:pt>
    <dgm:pt modelId="{AB1D080A-DBF9-4217-B84E-1CA186494306}" type="sibTrans" cxnId="{9ACF12C5-46F4-4D39-9A7A-4419EFFC2A27}">
      <dgm:prSet/>
      <dgm:spPr/>
      <dgm:t>
        <a:bodyPr/>
        <a:lstStyle/>
        <a:p>
          <a:endParaRPr lang="en-US"/>
        </a:p>
      </dgm:t>
    </dgm:pt>
    <dgm:pt modelId="{1B8C7BB8-E9F6-448D-8761-4CF0A171B27D}">
      <dgm:prSet/>
      <dgm:spPr/>
      <dgm:t>
        <a:bodyPr/>
        <a:lstStyle/>
        <a:p>
          <a:pPr>
            <a:lnSpc>
              <a:spcPct val="100000"/>
            </a:lnSpc>
          </a:pPr>
          <a:r>
            <a:rPr lang="en-US"/>
            <a:t>Use Python and Pandas to import, clean, join, and export the data</a:t>
          </a:r>
        </a:p>
      </dgm:t>
    </dgm:pt>
    <dgm:pt modelId="{03B5DCA1-4D96-4D9D-8154-DD83ADF7716B}" type="parTrans" cxnId="{45D1CF27-1C4D-4E9B-A3DF-1BF415118F70}">
      <dgm:prSet/>
      <dgm:spPr/>
      <dgm:t>
        <a:bodyPr/>
        <a:lstStyle/>
        <a:p>
          <a:endParaRPr lang="en-US"/>
        </a:p>
      </dgm:t>
    </dgm:pt>
    <dgm:pt modelId="{95ABFDF9-F9A8-451F-8AA8-6B7B87779632}" type="sibTrans" cxnId="{45D1CF27-1C4D-4E9B-A3DF-1BF415118F70}">
      <dgm:prSet/>
      <dgm:spPr/>
      <dgm:t>
        <a:bodyPr/>
        <a:lstStyle/>
        <a:p>
          <a:endParaRPr lang="en-US"/>
        </a:p>
      </dgm:t>
    </dgm:pt>
    <dgm:pt modelId="{66FDE1E1-B380-4389-928A-40C3EF42B4DA}">
      <dgm:prSet/>
      <dgm:spPr/>
      <dgm:t>
        <a:bodyPr/>
        <a:lstStyle/>
        <a:p>
          <a:pPr>
            <a:lnSpc>
              <a:spcPct val="100000"/>
            </a:lnSpc>
          </a:pPr>
          <a:r>
            <a:rPr lang="en-US"/>
            <a:t>Visualization</a:t>
          </a:r>
        </a:p>
      </dgm:t>
    </dgm:pt>
    <dgm:pt modelId="{5980C4CB-39A8-44B9-93E6-C61C612A9562}" type="parTrans" cxnId="{45B60614-2D5D-45D2-85D8-A29ACA5230D0}">
      <dgm:prSet/>
      <dgm:spPr/>
      <dgm:t>
        <a:bodyPr/>
        <a:lstStyle/>
        <a:p>
          <a:endParaRPr lang="en-US"/>
        </a:p>
      </dgm:t>
    </dgm:pt>
    <dgm:pt modelId="{202168ED-5C78-4E04-BB4E-F5AAF5665603}" type="sibTrans" cxnId="{45B60614-2D5D-45D2-85D8-A29ACA5230D0}">
      <dgm:prSet/>
      <dgm:spPr/>
      <dgm:t>
        <a:bodyPr/>
        <a:lstStyle/>
        <a:p>
          <a:endParaRPr lang="en-US"/>
        </a:p>
      </dgm:t>
    </dgm:pt>
    <dgm:pt modelId="{C8D94306-720D-44B9-96AF-A841FE52DFDF}">
      <dgm:prSet/>
      <dgm:spPr/>
      <dgm:t>
        <a:bodyPr/>
        <a:lstStyle/>
        <a:p>
          <a:pPr>
            <a:lnSpc>
              <a:spcPct val="100000"/>
            </a:lnSpc>
          </a:pPr>
          <a:r>
            <a:rPr lang="en-US" dirty="0"/>
            <a:t>Use JavaScript, D3, HTML/CSS, and Flask to visualize the data to analyze possible trends and correlations</a:t>
          </a:r>
        </a:p>
      </dgm:t>
    </dgm:pt>
    <dgm:pt modelId="{1FB24E93-BABC-48FA-B0B3-86E6AFC826C7}" type="parTrans" cxnId="{35D60AD2-B24C-42D5-A765-CA50E1CEB6AF}">
      <dgm:prSet/>
      <dgm:spPr/>
      <dgm:t>
        <a:bodyPr/>
        <a:lstStyle/>
        <a:p>
          <a:endParaRPr lang="en-US"/>
        </a:p>
      </dgm:t>
    </dgm:pt>
    <dgm:pt modelId="{718B3C2D-7D8C-48E1-89E0-FEF78F18174E}" type="sibTrans" cxnId="{35D60AD2-B24C-42D5-A765-CA50E1CEB6AF}">
      <dgm:prSet/>
      <dgm:spPr/>
      <dgm:t>
        <a:bodyPr/>
        <a:lstStyle/>
        <a:p>
          <a:endParaRPr lang="en-US"/>
        </a:p>
      </dgm:t>
    </dgm:pt>
    <dgm:pt modelId="{7BEF4B60-7167-4233-89B6-CE24B041ADFB}" type="pres">
      <dgm:prSet presAssocID="{EEECAA1A-021C-4E6C-A732-22217D89EB75}" presName="root" presStyleCnt="0">
        <dgm:presLayoutVars>
          <dgm:dir/>
          <dgm:resizeHandles val="exact"/>
        </dgm:presLayoutVars>
      </dgm:prSet>
      <dgm:spPr/>
    </dgm:pt>
    <dgm:pt modelId="{3B2D089E-ED9F-4369-A491-CAA9985F8F3C}" type="pres">
      <dgm:prSet presAssocID="{6BE4FBC1-9C5E-46D8-A3FD-8B85D116992F}" presName="compNode" presStyleCnt="0"/>
      <dgm:spPr/>
    </dgm:pt>
    <dgm:pt modelId="{580A26C9-1F20-42A5-B60F-7074E0586E4E}" type="pres">
      <dgm:prSet presAssocID="{6BE4FBC1-9C5E-46D8-A3FD-8B85D116992F}" presName="bgRect" presStyleLbl="bgShp" presStyleIdx="0" presStyleCnt="3"/>
      <dgm:spPr/>
    </dgm:pt>
    <dgm:pt modelId="{8FC473DF-D620-4014-B242-CE226D8315F7}" type="pres">
      <dgm:prSet presAssocID="{6BE4FBC1-9C5E-46D8-A3FD-8B85D11699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wnload from cloud"/>
        </a:ext>
      </dgm:extLst>
    </dgm:pt>
    <dgm:pt modelId="{0C26F94E-8739-4AAE-B1C6-70AC48978D35}" type="pres">
      <dgm:prSet presAssocID="{6BE4FBC1-9C5E-46D8-A3FD-8B85D116992F}" presName="spaceRect" presStyleCnt="0"/>
      <dgm:spPr/>
    </dgm:pt>
    <dgm:pt modelId="{2BC9D9FE-6448-4BC4-9C1E-B7E7466F0FF6}" type="pres">
      <dgm:prSet presAssocID="{6BE4FBC1-9C5E-46D8-A3FD-8B85D116992F}" presName="parTx" presStyleLbl="revTx" presStyleIdx="0" presStyleCnt="6">
        <dgm:presLayoutVars>
          <dgm:chMax val="0"/>
          <dgm:chPref val="0"/>
        </dgm:presLayoutVars>
      </dgm:prSet>
      <dgm:spPr/>
    </dgm:pt>
    <dgm:pt modelId="{818D5328-AD9C-43E2-B291-D5BAEDC4C3A4}" type="pres">
      <dgm:prSet presAssocID="{6BE4FBC1-9C5E-46D8-A3FD-8B85D116992F}" presName="desTx" presStyleLbl="revTx" presStyleIdx="1" presStyleCnt="6">
        <dgm:presLayoutVars/>
      </dgm:prSet>
      <dgm:spPr/>
    </dgm:pt>
    <dgm:pt modelId="{8E0B8FC8-D576-4B05-85FB-748DFF9C5291}" type="pres">
      <dgm:prSet presAssocID="{38741621-F9C1-4BF4-A211-0DF818C4A0CB}" presName="sibTrans" presStyleCnt="0"/>
      <dgm:spPr/>
    </dgm:pt>
    <dgm:pt modelId="{21CC9BE9-F574-46AB-97B0-AB0A5272E7E2}" type="pres">
      <dgm:prSet presAssocID="{B27F84C6-D395-480E-8413-18CBD837910A}" presName="compNode" presStyleCnt="0"/>
      <dgm:spPr/>
    </dgm:pt>
    <dgm:pt modelId="{E0DA744D-2E4D-405C-9F3F-93DE997EA7A2}" type="pres">
      <dgm:prSet presAssocID="{B27F84C6-D395-480E-8413-18CBD837910A}" presName="bgRect" presStyleLbl="bgShp" presStyleIdx="1" presStyleCnt="3"/>
      <dgm:spPr/>
    </dgm:pt>
    <dgm:pt modelId="{71EE90FC-855B-4082-BF7E-3FE223CBD2F4}" type="pres">
      <dgm:prSet presAssocID="{B27F84C6-D395-480E-8413-18CBD83791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p and bucket"/>
        </a:ext>
      </dgm:extLst>
    </dgm:pt>
    <dgm:pt modelId="{1AA55D09-C99C-466D-B004-DC722445C41B}" type="pres">
      <dgm:prSet presAssocID="{B27F84C6-D395-480E-8413-18CBD837910A}" presName="spaceRect" presStyleCnt="0"/>
      <dgm:spPr/>
    </dgm:pt>
    <dgm:pt modelId="{993C43E3-F588-4CB7-B68B-767417CEF1BB}" type="pres">
      <dgm:prSet presAssocID="{B27F84C6-D395-480E-8413-18CBD837910A}" presName="parTx" presStyleLbl="revTx" presStyleIdx="2" presStyleCnt="6">
        <dgm:presLayoutVars>
          <dgm:chMax val="0"/>
          <dgm:chPref val="0"/>
        </dgm:presLayoutVars>
      </dgm:prSet>
      <dgm:spPr/>
    </dgm:pt>
    <dgm:pt modelId="{1BEBDCEC-3D35-405B-97D4-39369B102718}" type="pres">
      <dgm:prSet presAssocID="{B27F84C6-D395-480E-8413-18CBD837910A}" presName="desTx" presStyleLbl="revTx" presStyleIdx="3" presStyleCnt="6">
        <dgm:presLayoutVars/>
      </dgm:prSet>
      <dgm:spPr/>
    </dgm:pt>
    <dgm:pt modelId="{BE105884-21D7-451D-AEE3-6F1FCC03FD1C}" type="pres">
      <dgm:prSet presAssocID="{AB1D080A-DBF9-4217-B84E-1CA186494306}" presName="sibTrans" presStyleCnt="0"/>
      <dgm:spPr/>
    </dgm:pt>
    <dgm:pt modelId="{C292B2E9-D103-4E1B-9CD6-4EF43047876F}" type="pres">
      <dgm:prSet presAssocID="{66FDE1E1-B380-4389-928A-40C3EF42B4DA}" presName="compNode" presStyleCnt="0"/>
      <dgm:spPr/>
    </dgm:pt>
    <dgm:pt modelId="{656F61F4-E219-4704-969C-FABB7CB4DE2F}" type="pres">
      <dgm:prSet presAssocID="{66FDE1E1-B380-4389-928A-40C3EF42B4DA}" presName="bgRect" presStyleLbl="bgShp" presStyleIdx="2" presStyleCnt="3"/>
      <dgm:spPr/>
    </dgm:pt>
    <dgm:pt modelId="{92C21850-5872-4F8D-8671-BD140B3614B1}" type="pres">
      <dgm:prSet presAssocID="{66FDE1E1-B380-4389-928A-40C3EF42B4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3C2104AD-8033-49B3-890D-F2C7EBEDF2A7}" type="pres">
      <dgm:prSet presAssocID="{66FDE1E1-B380-4389-928A-40C3EF42B4DA}" presName="spaceRect" presStyleCnt="0"/>
      <dgm:spPr/>
    </dgm:pt>
    <dgm:pt modelId="{0A9610A1-D211-4BE7-8ABD-A53C8F1B37AF}" type="pres">
      <dgm:prSet presAssocID="{66FDE1E1-B380-4389-928A-40C3EF42B4DA}" presName="parTx" presStyleLbl="revTx" presStyleIdx="4" presStyleCnt="6">
        <dgm:presLayoutVars>
          <dgm:chMax val="0"/>
          <dgm:chPref val="0"/>
        </dgm:presLayoutVars>
      </dgm:prSet>
      <dgm:spPr/>
    </dgm:pt>
    <dgm:pt modelId="{1112B701-0DB6-4B15-8522-AA29AC46ECB1}" type="pres">
      <dgm:prSet presAssocID="{66FDE1E1-B380-4389-928A-40C3EF42B4DA}" presName="desTx" presStyleLbl="revTx" presStyleIdx="5" presStyleCnt="6">
        <dgm:presLayoutVars/>
      </dgm:prSet>
      <dgm:spPr/>
    </dgm:pt>
  </dgm:ptLst>
  <dgm:cxnLst>
    <dgm:cxn modelId="{45B60614-2D5D-45D2-85D8-A29ACA5230D0}" srcId="{EEECAA1A-021C-4E6C-A732-22217D89EB75}" destId="{66FDE1E1-B380-4389-928A-40C3EF42B4DA}" srcOrd="2" destOrd="0" parTransId="{5980C4CB-39A8-44B9-93E6-C61C612A9562}" sibTransId="{202168ED-5C78-4E04-BB4E-F5AAF5665603}"/>
    <dgm:cxn modelId="{10A5431A-6844-435D-807D-9D0BCAD4810E}" type="presOf" srcId="{6DD373F6-FAA3-4524-8AA0-66DCA7A9612F}" destId="{818D5328-AD9C-43E2-B291-D5BAEDC4C3A4}" srcOrd="0" destOrd="0" presId="urn:microsoft.com/office/officeart/2018/2/layout/IconVerticalSolidList"/>
    <dgm:cxn modelId="{A75E561A-74F8-42AD-AD09-DFACA5B7BBA0}" type="presOf" srcId="{66FDE1E1-B380-4389-928A-40C3EF42B4DA}" destId="{0A9610A1-D211-4BE7-8ABD-A53C8F1B37AF}" srcOrd="0" destOrd="0" presId="urn:microsoft.com/office/officeart/2018/2/layout/IconVerticalSolidList"/>
    <dgm:cxn modelId="{61F3991F-DAE2-4DC4-BB75-FBB6D328A378}" type="presOf" srcId="{1B8C7BB8-E9F6-448D-8761-4CF0A171B27D}" destId="{1BEBDCEC-3D35-405B-97D4-39369B102718}" srcOrd="0" destOrd="0" presId="urn:microsoft.com/office/officeart/2018/2/layout/IconVerticalSolidList"/>
    <dgm:cxn modelId="{45D1CF27-1C4D-4E9B-A3DF-1BF415118F70}" srcId="{B27F84C6-D395-480E-8413-18CBD837910A}" destId="{1B8C7BB8-E9F6-448D-8761-4CF0A171B27D}" srcOrd="0" destOrd="0" parTransId="{03B5DCA1-4D96-4D9D-8154-DD83ADF7716B}" sibTransId="{95ABFDF9-F9A8-451F-8AA8-6B7B87779632}"/>
    <dgm:cxn modelId="{4ABA245E-4913-4215-9264-68FE6C229FD4}" type="presOf" srcId="{EEECAA1A-021C-4E6C-A732-22217D89EB75}" destId="{7BEF4B60-7167-4233-89B6-CE24B041ADFB}" srcOrd="0" destOrd="0" presId="urn:microsoft.com/office/officeart/2018/2/layout/IconVerticalSolidList"/>
    <dgm:cxn modelId="{A297BC5E-57EE-40D2-BAF5-955C8F50D8AF}" type="presOf" srcId="{6BE4FBC1-9C5E-46D8-A3FD-8B85D116992F}" destId="{2BC9D9FE-6448-4BC4-9C1E-B7E7466F0FF6}" srcOrd="0" destOrd="0" presId="urn:microsoft.com/office/officeart/2018/2/layout/IconVerticalSolidList"/>
    <dgm:cxn modelId="{B3EFC060-7C1C-4ED4-B794-B6473BD1F886}" srcId="{EEECAA1A-021C-4E6C-A732-22217D89EB75}" destId="{6BE4FBC1-9C5E-46D8-A3FD-8B85D116992F}" srcOrd="0" destOrd="0" parTransId="{C50A8A9E-67B3-4E62-9C3C-2FECF5A87692}" sibTransId="{38741621-F9C1-4BF4-A211-0DF818C4A0CB}"/>
    <dgm:cxn modelId="{7A782652-677A-4908-9E3D-DF557171A5B7}" type="presOf" srcId="{C8D94306-720D-44B9-96AF-A841FE52DFDF}" destId="{1112B701-0DB6-4B15-8522-AA29AC46ECB1}" srcOrd="0" destOrd="0" presId="urn:microsoft.com/office/officeart/2018/2/layout/IconVerticalSolidList"/>
    <dgm:cxn modelId="{B01BB392-47FF-471B-89C6-ED247EFC5ACE}" type="presOf" srcId="{B27F84C6-D395-480E-8413-18CBD837910A}" destId="{993C43E3-F588-4CB7-B68B-767417CEF1BB}" srcOrd="0" destOrd="0" presId="urn:microsoft.com/office/officeart/2018/2/layout/IconVerticalSolidList"/>
    <dgm:cxn modelId="{7F852DAF-F0A1-4F41-B9EC-B38BCBA53681}" srcId="{6BE4FBC1-9C5E-46D8-A3FD-8B85D116992F}" destId="{6DD373F6-FAA3-4524-8AA0-66DCA7A9612F}" srcOrd="0" destOrd="0" parTransId="{297B0E5C-F37B-4824-AADF-D9E6D1F329F2}" sibTransId="{C3469F09-0BC5-473D-A30B-700177D1D9AD}"/>
    <dgm:cxn modelId="{9ACF12C5-46F4-4D39-9A7A-4419EFFC2A27}" srcId="{EEECAA1A-021C-4E6C-A732-22217D89EB75}" destId="{B27F84C6-D395-480E-8413-18CBD837910A}" srcOrd="1" destOrd="0" parTransId="{115888D8-A8FA-40A7-BBD6-4BB0D18A8DE2}" sibTransId="{AB1D080A-DBF9-4217-B84E-1CA186494306}"/>
    <dgm:cxn modelId="{35D60AD2-B24C-42D5-A765-CA50E1CEB6AF}" srcId="{66FDE1E1-B380-4389-928A-40C3EF42B4DA}" destId="{C8D94306-720D-44B9-96AF-A841FE52DFDF}" srcOrd="0" destOrd="0" parTransId="{1FB24E93-BABC-48FA-B0B3-86E6AFC826C7}" sibTransId="{718B3C2D-7D8C-48E1-89E0-FEF78F18174E}"/>
    <dgm:cxn modelId="{258B8B9A-8F72-47D7-96D4-77A8CF63114D}" type="presParOf" srcId="{7BEF4B60-7167-4233-89B6-CE24B041ADFB}" destId="{3B2D089E-ED9F-4369-A491-CAA9985F8F3C}" srcOrd="0" destOrd="0" presId="urn:microsoft.com/office/officeart/2018/2/layout/IconVerticalSolidList"/>
    <dgm:cxn modelId="{3B40F291-554E-4B76-9524-28988433B806}" type="presParOf" srcId="{3B2D089E-ED9F-4369-A491-CAA9985F8F3C}" destId="{580A26C9-1F20-42A5-B60F-7074E0586E4E}" srcOrd="0" destOrd="0" presId="urn:microsoft.com/office/officeart/2018/2/layout/IconVerticalSolidList"/>
    <dgm:cxn modelId="{E76C4633-E05E-4BD9-820D-EB80794A23CC}" type="presParOf" srcId="{3B2D089E-ED9F-4369-A491-CAA9985F8F3C}" destId="{8FC473DF-D620-4014-B242-CE226D8315F7}" srcOrd="1" destOrd="0" presId="urn:microsoft.com/office/officeart/2018/2/layout/IconVerticalSolidList"/>
    <dgm:cxn modelId="{6A2203FE-A8A6-4B76-BF58-6F2B8F3B9B78}" type="presParOf" srcId="{3B2D089E-ED9F-4369-A491-CAA9985F8F3C}" destId="{0C26F94E-8739-4AAE-B1C6-70AC48978D35}" srcOrd="2" destOrd="0" presId="urn:microsoft.com/office/officeart/2018/2/layout/IconVerticalSolidList"/>
    <dgm:cxn modelId="{89FDB179-C23E-4352-AE71-156BB0C1F7AC}" type="presParOf" srcId="{3B2D089E-ED9F-4369-A491-CAA9985F8F3C}" destId="{2BC9D9FE-6448-4BC4-9C1E-B7E7466F0FF6}" srcOrd="3" destOrd="0" presId="urn:microsoft.com/office/officeart/2018/2/layout/IconVerticalSolidList"/>
    <dgm:cxn modelId="{4C28E3B6-4C6C-4864-8F66-CE69E773849A}" type="presParOf" srcId="{3B2D089E-ED9F-4369-A491-CAA9985F8F3C}" destId="{818D5328-AD9C-43E2-B291-D5BAEDC4C3A4}" srcOrd="4" destOrd="0" presId="urn:microsoft.com/office/officeart/2018/2/layout/IconVerticalSolidList"/>
    <dgm:cxn modelId="{C1AFD6D4-5260-4E23-BA4F-768D34CB2189}" type="presParOf" srcId="{7BEF4B60-7167-4233-89B6-CE24B041ADFB}" destId="{8E0B8FC8-D576-4B05-85FB-748DFF9C5291}" srcOrd="1" destOrd="0" presId="urn:microsoft.com/office/officeart/2018/2/layout/IconVerticalSolidList"/>
    <dgm:cxn modelId="{A15E4DA7-6365-4F57-BEB0-1D12CBF19FD4}" type="presParOf" srcId="{7BEF4B60-7167-4233-89B6-CE24B041ADFB}" destId="{21CC9BE9-F574-46AB-97B0-AB0A5272E7E2}" srcOrd="2" destOrd="0" presId="urn:microsoft.com/office/officeart/2018/2/layout/IconVerticalSolidList"/>
    <dgm:cxn modelId="{97E6E244-94E5-44A2-8A44-D6871053CBF1}" type="presParOf" srcId="{21CC9BE9-F574-46AB-97B0-AB0A5272E7E2}" destId="{E0DA744D-2E4D-405C-9F3F-93DE997EA7A2}" srcOrd="0" destOrd="0" presId="urn:microsoft.com/office/officeart/2018/2/layout/IconVerticalSolidList"/>
    <dgm:cxn modelId="{0D6BF31C-42E1-4A8C-BD08-B9A4A0FE480D}" type="presParOf" srcId="{21CC9BE9-F574-46AB-97B0-AB0A5272E7E2}" destId="{71EE90FC-855B-4082-BF7E-3FE223CBD2F4}" srcOrd="1" destOrd="0" presId="urn:microsoft.com/office/officeart/2018/2/layout/IconVerticalSolidList"/>
    <dgm:cxn modelId="{059F8FFB-421E-4FB3-A8EC-C95BFE14BC8E}" type="presParOf" srcId="{21CC9BE9-F574-46AB-97B0-AB0A5272E7E2}" destId="{1AA55D09-C99C-466D-B004-DC722445C41B}" srcOrd="2" destOrd="0" presId="urn:microsoft.com/office/officeart/2018/2/layout/IconVerticalSolidList"/>
    <dgm:cxn modelId="{E70BE478-59C2-417F-B6FC-B21766B2E004}" type="presParOf" srcId="{21CC9BE9-F574-46AB-97B0-AB0A5272E7E2}" destId="{993C43E3-F588-4CB7-B68B-767417CEF1BB}" srcOrd="3" destOrd="0" presId="urn:microsoft.com/office/officeart/2018/2/layout/IconVerticalSolidList"/>
    <dgm:cxn modelId="{A69ED66D-BB63-4C36-BA85-F8CF1117DBD5}" type="presParOf" srcId="{21CC9BE9-F574-46AB-97B0-AB0A5272E7E2}" destId="{1BEBDCEC-3D35-405B-97D4-39369B102718}" srcOrd="4" destOrd="0" presId="urn:microsoft.com/office/officeart/2018/2/layout/IconVerticalSolidList"/>
    <dgm:cxn modelId="{149259C9-445C-4040-897D-57E93FF23F84}" type="presParOf" srcId="{7BEF4B60-7167-4233-89B6-CE24B041ADFB}" destId="{BE105884-21D7-451D-AEE3-6F1FCC03FD1C}" srcOrd="3" destOrd="0" presId="urn:microsoft.com/office/officeart/2018/2/layout/IconVerticalSolidList"/>
    <dgm:cxn modelId="{F8EA5F3F-EF34-48A4-8FFB-FE0253A9F9A7}" type="presParOf" srcId="{7BEF4B60-7167-4233-89B6-CE24B041ADFB}" destId="{C292B2E9-D103-4E1B-9CD6-4EF43047876F}" srcOrd="4" destOrd="0" presId="urn:microsoft.com/office/officeart/2018/2/layout/IconVerticalSolidList"/>
    <dgm:cxn modelId="{2004D308-31AD-46B9-BCDD-3B58FD6D73FD}" type="presParOf" srcId="{C292B2E9-D103-4E1B-9CD6-4EF43047876F}" destId="{656F61F4-E219-4704-969C-FABB7CB4DE2F}" srcOrd="0" destOrd="0" presId="urn:microsoft.com/office/officeart/2018/2/layout/IconVerticalSolidList"/>
    <dgm:cxn modelId="{555BBE28-2904-42F7-B00B-08EE41221ACA}" type="presParOf" srcId="{C292B2E9-D103-4E1B-9CD6-4EF43047876F}" destId="{92C21850-5872-4F8D-8671-BD140B3614B1}" srcOrd="1" destOrd="0" presId="urn:microsoft.com/office/officeart/2018/2/layout/IconVerticalSolidList"/>
    <dgm:cxn modelId="{17C71AD5-6637-4203-9DB9-FA4E3A6518F9}" type="presParOf" srcId="{C292B2E9-D103-4E1B-9CD6-4EF43047876F}" destId="{3C2104AD-8033-49B3-890D-F2C7EBEDF2A7}" srcOrd="2" destOrd="0" presId="urn:microsoft.com/office/officeart/2018/2/layout/IconVerticalSolidList"/>
    <dgm:cxn modelId="{80EF3FFC-F156-4F61-9DE8-815797FAF744}" type="presParOf" srcId="{C292B2E9-D103-4E1B-9CD6-4EF43047876F}" destId="{0A9610A1-D211-4BE7-8ABD-A53C8F1B37AF}" srcOrd="3" destOrd="0" presId="urn:microsoft.com/office/officeart/2018/2/layout/IconVerticalSolidList"/>
    <dgm:cxn modelId="{C57FB569-A78B-48B2-AE62-C472F2024F4C}" type="presParOf" srcId="{C292B2E9-D103-4E1B-9CD6-4EF43047876F}" destId="{1112B701-0DB6-4B15-8522-AA29AC46ECB1}"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2F4AE7-667C-4AFE-B8CE-3E7EFC1A88E1}" type="doc">
      <dgm:prSet loTypeId="urn:microsoft.com/office/officeart/2008/layout/VerticalCurvedList" loCatId="list" qsTypeId="urn:microsoft.com/office/officeart/2005/8/quickstyle/simple4" qsCatId="simple" csTypeId="urn:microsoft.com/office/officeart/2005/8/colors/accent0_1" csCatId="mainScheme" phldr="1"/>
      <dgm:spPr/>
      <dgm:t>
        <a:bodyPr/>
        <a:lstStyle/>
        <a:p>
          <a:endParaRPr lang="en-US"/>
        </a:p>
      </dgm:t>
    </dgm:pt>
    <dgm:pt modelId="{6C1D3119-CF65-4758-89DD-E4802E3E88B9}">
      <dgm:prSet/>
      <dgm:spPr/>
      <dgm:t>
        <a:bodyPr/>
        <a:lstStyle/>
        <a:p>
          <a:r>
            <a:rPr lang="en-US"/>
            <a:t>Homeless population: </a:t>
          </a:r>
          <a:r>
            <a:rPr lang="en-US">
              <a:hlinkClick xmlns:r="http://schemas.openxmlformats.org/officeDocument/2006/relationships" r:id="rId1"/>
            </a:rPr>
            <a:t>https://www.hudexchange.info/resource/3031/pit-and-hic-data-since-2007/</a:t>
          </a:r>
          <a:endParaRPr lang="en-US"/>
        </a:p>
      </dgm:t>
    </dgm:pt>
    <dgm:pt modelId="{664C3DFD-66C2-4A06-B647-024680ACBDC1}" type="parTrans" cxnId="{ACE80ADD-10B8-42A6-95C3-718505FF26EB}">
      <dgm:prSet/>
      <dgm:spPr/>
      <dgm:t>
        <a:bodyPr/>
        <a:lstStyle/>
        <a:p>
          <a:endParaRPr lang="en-US"/>
        </a:p>
      </dgm:t>
    </dgm:pt>
    <dgm:pt modelId="{DB13A549-96CB-4DBA-9F15-DB51E6710102}" type="sibTrans" cxnId="{ACE80ADD-10B8-42A6-95C3-718505FF26EB}">
      <dgm:prSet/>
      <dgm:spPr/>
      <dgm:t>
        <a:bodyPr/>
        <a:lstStyle/>
        <a:p>
          <a:endParaRPr lang="en-US"/>
        </a:p>
      </dgm:t>
    </dgm:pt>
    <dgm:pt modelId="{AE83155E-B7D4-44A4-A9B7-E98EA562324E}">
      <dgm:prSet/>
      <dgm:spPr/>
      <dgm:t>
        <a:bodyPr/>
        <a:lstStyle/>
        <a:p>
          <a:r>
            <a:rPr lang="en-US"/>
            <a:t>State population: </a:t>
          </a:r>
          <a:r>
            <a:rPr lang="en-US">
              <a:hlinkClick xmlns:r="http://schemas.openxmlformats.org/officeDocument/2006/relationships" r:id="rId2"/>
            </a:rPr>
            <a:t>https://www.census.gov/data/tables/time-series/demo/popest/2010s-state-total.html</a:t>
          </a:r>
          <a:endParaRPr lang="en-US"/>
        </a:p>
      </dgm:t>
    </dgm:pt>
    <dgm:pt modelId="{65517621-D61E-4B06-BF2B-D3549F11EEB8}" type="parTrans" cxnId="{4D557BAF-448E-41C3-9B18-0399E200E77D}">
      <dgm:prSet/>
      <dgm:spPr/>
      <dgm:t>
        <a:bodyPr/>
        <a:lstStyle/>
        <a:p>
          <a:endParaRPr lang="en-US"/>
        </a:p>
      </dgm:t>
    </dgm:pt>
    <dgm:pt modelId="{F6C2A455-2012-4101-AEF9-F3C55D9025DA}" type="sibTrans" cxnId="{4D557BAF-448E-41C3-9B18-0399E200E77D}">
      <dgm:prSet/>
      <dgm:spPr/>
      <dgm:t>
        <a:bodyPr/>
        <a:lstStyle/>
        <a:p>
          <a:endParaRPr lang="en-US"/>
        </a:p>
      </dgm:t>
    </dgm:pt>
    <dgm:pt modelId="{81737CEA-79C1-4BCE-B82A-57CFA4B42540}">
      <dgm:prSet/>
      <dgm:spPr/>
      <dgm:t>
        <a:bodyPr/>
        <a:lstStyle/>
        <a:p>
          <a:r>
            <a:rPr lang="en-US" dirty="0"/>
            <a:t>American Fact Finder: </a:t>
          </a:r>
          <a:r>
            <a:rPr lang="en-US" dirty="0">
              <a:hlinkClick xmlns:r="http://schemas.openxmlformats.org/officeDocument/2006/relationships" r:id="rId3"/>
            </a:rPr>
            <a:t>https://factfinder.census.gov/faces/nav/jsf/pages/searchresults.xhtml</a:t>
          </a:r>
          <a:endParaRPr lang="en-US" dirty="0"/>
        </a:p>
      </dgm:t>
    </dgm:pt>
    <dgm:pt modelId="{32C98774-0C7F-4724-9BC2-E968B6E40A75}" type="parTrans" cxnId="{9A8689E3-2F99-4550-A687-A978218BADAC}">
      <dgm:prSet/>
      <dgm:spPr/>
      <dgm:t>
        <a:bodyPr/>
        <a:lstStyle/>
        <a:p>
          <a:endParaRPr lang="en-US"/>
        </a:p>
      </dgm:t>
    </dgm:pt>
    <dgm:pt modelId="{1F06BA9A-0029-4ED7-82BD-BDBBE681B259}" type="sibTrans" cxnId="{9A8689E3-2F99-4550-A687-A978218BADAC}">
      <dgm:prSet/>
      <dgm:spPr/>
      <dgm:t>
        <a:bodyPr/>
        <a:lstStyle/>
        <a:p>
          <a:endParaRPr lang="en-US"/>
        </a:p>
      </dgm:t>
    </dgm:pt>
    <dgm:pt modelId="{422A72CD-2BBE-4223-BBB6-1F1D637B9C0B}">
      <dgm:prSet/>
      <dgm:spPr/>
      <dgm:t>
        <a:bodyPr/>
        <a:lstStyle/>
        <a:p>
          <a:r>
            <a:rPr lang="en-US" dirty="0"/>
            <a:t>Federal Budget: </a:t>
          </a:r>
          <a:r>
            <a:rPr lang="en-US" dirty="0">
              <a:hlinkClick xmlns:r="http://schemas.openxmlformats.org/officeDocument/2006/relationships" r:id="rId4"/>
            </a:rPr>
            <a:t>https://data.world/throwback-thurs/throwbackdatathursday-week-13-us-federal-budget-1962-2018</a:t>
          </a:r>
          <a:endParaRPr lang="en-US" dirty="0"/>
        </a:p>
      </dgm:t>
    </dgm:pt>
    <dgm:pt modelId="{67BB651C-C760-4239-BD6A-415969A75936}" type="parTrans" cxnId="{1E90BBD9-78BF-4B45-864F-8680510117C5}">
      <dgm:prSet/>
      <dgm:spPr/>
      <dgm:t>
        <a:bodyPr/>
        <a:lstStyle/>
        <a:p>
          <a:endParaRPr lang="en-US"/>
        </a:p>
      </dgm:t>
    </dgm:pt>
    <dgm:pt modelId="{C3A0A998-2E65-4215-AA0D-114C643600E8}" type="sibTrans" cxnId="{1E90BBD9-78BF-4B45-864F-8680510117C5}">
      <dgm:prSet/>
      <dgm:spPr/>
      <dgm:t>
        <a:bodyPr/>
        <a:lstStyle/>
        <a:p>
          <a:endParaRPr lang="en-US"/>
        </a:p>
      </dgm:t>
    </dgm:pt>
    <dgm:pt modelId="{6E5FD5CE-A9C6-4F53-B61F-A6435786FF01}" type="pres">
      <dgm:prSet presAssocID="{F52F4AE7-667C-4AFE-B8CE-3E7EFC1A88E1}" presName="Name0" presStyleCnt="0">
        <dgm:presLayoutVars>
          <dgm:chMax val="7"/>
          <dgm:chPref val="7"/>
          <dgm:dir/>
        </dgm:presLayoutVars>
      </dgm:prSet>
      <dgm:spPr/>
    </dgm:pt>
    <dgm:pt modelId="{5FA06626-1553-4AAA-A405-97D338E87D13}" type="pres">
      <dgm:prSet presAssocID="{F52F4AE7-667C-4AFE-B8CE-3E7EFC1A88E1}" presName="Name1" presStyleCnt="0"/>
      <dgm:spPr/>
    </dgm:pt>
    <dgm:pt modelId="{DC056F45-3C86-43D7-A3BF-AD3650EDCA71}" type="pres">
      <dgm:prSet presAssocID="{F52F4AE7-667C-4AFE-B8CE-3E7EFC1A88E1}" presName="cycle" presStyleCnt="0"/>
      <dgm:spPr/>
    </dgm:pt>
    <dgm:pt modelId="{CA94C6EE-8953-46B9-94EA-B1BAAF1F1DEE}" type="pres">
      <dgm:prSet presAssocID="{F52F4AE7-667C-4AFE-B8CE-3E7EFC1A88E1}" presName="srcNode" presStyleLbl="node1" presStyleIdx="0" presStyleCnt="4"/>
      <dgm:spPr/>
    </dgm:pt>
    <dgm:pt modelId="{124B0040-44CD-47C3-A9BE-B4072BE28C4D}" type="pres">
      <dgm:prSet presAssocID="{F52F4AE7-667C-4AFE-B8CE-3E7EFC1A88E1}" presName="conn" presStyleLbl="parChTrans1D2" presStyleIdx="0" presStyleCnt="1"/>
      <dgm:spPr/>
    </dgm:pt>
    <dgm:pt modelId="{2DED901A-5920-43DF-87D0-4A5534FFB1AE}" type="pres">
      <dgm:prSet presAssocID="{F52F4AE7-667C-4AFE-B8CE-3E7EFC1A88E1}" presName="extraNode" presStyleLbl="node1" presStyleIdx="0" presStyleCnt="4"/>
      <dgm:spPr/>
    </dgm:pt>
    <dgm:pt modelId="{2FBECCE2-19E2-494A-A8E1-83A6A36378C6}" type="pres">
      <dgm:prSet presAssocID="{F52F4AE7-667C-4AFE-B8CE-3E7EFC1A88E1}" presName="dstNode" presStyleLbl="node1" presStyleIdx="0" presStyleCnt="4"/>
      <dgm:spPr/>
    </dgm:pt>
    <dgm:pt modelId="{F98F9C3F-EF15-4FD9-BE79-9294B0B2BFAB}" type="pres">
      <dgm:prSet presAssocID="{6C1D3119-CF65-4758-89DD-E4802E3E88B9}" presName="text_1" presStyleLbl="node1" presStyleIdx="0" presStyleCnt="4">
        <dgm:presLayoutVars>
          <dgm:bulletEnabled val="1"/>
        </dgm:presLayoutVars>
      </dgm:prSet>
      <dgm:spPr/>
    </dgm:pt>
    <dgm:pt modelId="{156EDE18-A67D-4031-9EA5-3AF3DBA78003}" type="pres">
      <dgm:prSet presAssocID="{6C1D3119-CF65-4758-89DD-E4802E3E88B9}" presName="accent_1" presStyleCnt="0"/>
      <dgm:spPr/>
    </dgm:pt>
    <dgm:pt modelId="{863998E4-6335-4257-B69F-C4CA7385BCC2}" type="pres">
      <dgm:prSet presAssocID="{6C1D3119-CF65-4758-89DD-E4802E3E88B9}" presName="accentRepeatNode" presStyleLbl="solidFgAcc1" presStyleIdx="0" presStyleCnt="4"/>
      <dgm:spPr/>
    </dgm:pt>
    <dgm:pt modelId="{2BFA609C-F736-49ED-9C73-5015B957C8BE}" type="pres">
      <dgm:prSet presAssocID="{AE83155E-B7D4-44A4-A9B7-E98EA562324E}" presName="text_2" presStyleLbl="node1" presStyleIdx="1" presStyleCnt="4">
        <dgm:presLayoutVars>
          <dgm:bulletEnabled val="1"/>
        </dgm:presLayoutVars>
      </dgm:prSet>
      <dgm:spPr/>
    </dgm:pt>
    <dgm:pt modelId="{24D6F8AF-968E-45F5-B5AC-6ED39447A511}" type="pres">
      <dgm:prSet presAssocID="{AE83155E-B7D4-44A4-A9B7-E98EA562324E}" presName="accent_2" presStyleCnt="0"/>
      <dgm:spPr/>
    </dgm:pt>
    <dgm:pt modelId="{3E8DC86C-F261-4ADC-BBF5-44F1A73D385C}" type="pres">
      <dgm:prSet presAssocID="{AE83155E-B7D4-44A4-A9B7-E98EA562324E}" presName="accentRepeatNode" presStyleLbl="solidFgAcc1" presStyleIdx="1" presStyleCnt="4"/>
      <dgm:spPr/>
    </dgm:pt>
    <dgm:pt modelId="{F16AB460-4B4F-4094-AE38-6B85B3A8AC66}" type="pres">
      <dgm:prSet presAssocID="{81737CEA-79C1-4BCE-B82A-57CFA4B42540}" presName="text_3" presStyleLbl="node1" presStyleIdx="2" presStyleCnt="4">
        <dgm:presLayoutVars>
          <dgm:bulletEnabled val="1"/>
        </dgm:presLayoutVars>
      </dgm:prSet>
      <dgm:spPr/>
    </dgm:pt>
    <dgm:pt modelId="{16FE696A-71D5-4F8A-88E6-97631C2D3883}" type="pres">
      <dgm:prSet presAssocID="{81737CEA-79C1-4BCE-B82A-57CFA4B42540}" presName="accent_3" presStyleCnt="0"/>
      <dgm:spPr/>
    </dgm:pt>
    <dgm:pt modelId="{503E51EE-DB7C-43C2-8A0B-40DC5AB886DD}" type="pres">
      <dgm:prSet presAssocID="{81737CEA-79C1-4BCE-B82A-57CFA4B42540}" presName="accentRepeatNode" presStyleLbl="solidFgAcc1" presStyleIdx="2" presStyleCnt="4"/>
      <dgm:spPr/>
    </dgm:pt>
    <dgm:pt modelId="{A8928369-3411-444A-9F2E-8F463500B91C}" type="pres">
      <dgm:prSet presAssocID="{422A72CD-2BBE-4223-BBB6-1F1D637B9C0B}" presName="text_4" presStyleLbl="node1" presStyleIdx="3" presStyleCnt="4">
        <dgm:presLayoutVars>
          <dgm:bulletEnabled val="1"/>
        </dgm:presLayoutVars>
      </dgm:prSet>
      <dgm:spPr/>
    </dgm:pt>
    <dgm:pt modelId="{933FE997-AEC9-42E4-9754-A8E98BE6EF4E}" type="pres">
      <dgm:prSet presAssocID="{422A72CD-2BBE-4223-BBB6-1F1D637B9C0B}" presName="accent_4" presStyleCnt="0"/>
      <dgm:spPr/>
    </dgm:pt>
    <dgm:pt modelId="{45893EEC-3900-43A0-8E6E-79B1D838C320}" type="pres">
      <dgm:prSet presAssocID="{422A72CD-2BBE-4223-BBB6-1F1D637B9C0B}" presName="accentRepeatNode" presStyleLbl="solidFgAcc1" presStyleIdx="3" presStyleCnt="4"/>
      <dgm:spPr/>
    </dgm:pt>
  </dgm:ptLst>
  <dgm:cxnLst>
    <dgm:cxn modelId="{2CEF2708-25A3-4B08-B25A-C8CB5672820F}" type="presOf" srcId="{DB13A549-96CB-4DBA-9F15-DB51E6710102}" destId="{124B0040-44CD-47C3-A9BE-B4072BE28C4D}" srcOrd="0" destOrd="0" presId="urn:microsoft.com/office/officeart/2008/layout/VerticalCurvedList"/>
    <dgm:cxn modelId="{160B8913-A8E2-42FE-B020-C7E38F4C4D93}" type="presOf" srcId="{F52F4AE7-667C-4AFE-B8CE-3E7EFC1A88E1}" destId="{6E5FD5CE-A9C6-4F53-B61F-A6435786FF01}" srcOrd="0" destOrd="0" presId="urn:microsoft.com/office/officeart/2008/layout/VerticalCurvedList"/>
    <dgm:cxn modelId="{E4680560-A420-4806-91BC-D86F3CE23BA2}" type="presOf" srcId="{AE83155E-B7D4-44A4-A9B7-E98EA562324E}" destId="{2BFA609C-F736-49ED-9C73-5015B957C8BE}" srcOrd="0" destOrd="0" presId="urn:microsoft.com/office/officeart/2008/layout/VerticalCurvedList"/>
    <dgm:cxn modelId="{7D60FF64-672A-4412-827B-9A07AEE33CAC}" type="presOf" srcId="{81737CEA-79C1-4BCE-B82A-57CFA4B42540}" destId="{F16AB460-4B4F-4094-AE38-6B85B3A8AC66}" srcOrd="0" destOrd="0" presId="urn:microsoft.com/office/officeart/2008/layout/VerticalCurvedList"/>
    <dgm:cxn modelId="{B7C96083-8C27-4946-B440-12558B424B51}" type="presOf" srcId="{422A72CD-2BBE-4223-BBB6-1F1D637B9C0B}" destId="{A8928369-3411-444A-9F2E-8F463500B91C}" srcOrd="0" destOrd="0" presId="urn:microsoft.com/office/officeart/2008/layout/VerticalCurvedList"/>
    <dgm:cxn modelId="{4D557BAF-448E-41C3-9B18-0399E200E77D}" srcId="{F52F4AE7-667C-4AFE-B8CE-3E7EFC1A88E1}" destId="{AE83155E-B7D4-44A4-A9B7-E98EA562324E}" srcOrd="1" destOrd="0" parTransId="{65517621-D61E-4B06-BF2B-D3549F11EEB8}" sibTransId="{F6C2A455-2012-4101-AEF9-F3C55D9025DA}"/>
    <dgm:cxn modelId="{C8E2E7BB-0B75-42D0-B417-77982207F00C}" type="presOf" srcId="{6C1D3119-CF65-4758-89DD-E4802E3E88B9}" destId="{F98F9C3F-EF15-4FD9-BE79-9294B0B2BFAB}" srcOrd="0" destOrd="0" presId="urn:microsoft.com/office/officeart/2008/layout/VerticalCurvedList"/>
    <dgm:cxn modelId="{1E90BBD9-78BF-4B45-864F-8680510117C5}" srcId="{F52F4AE7-667C-4AFE-B8CE-3E7EFC1A88E1}" destId="{422A72CD-2BBE-4223-BBB6-1F1D637B9C0B}" srcOrd="3" destOrd="0" parTransId="{67BB651C-C760-4239-BD6A-415969A75936}" sibTransId="{C3A0A998-2E65-4215-AA0D-114C643600E8}"/>
    <dgm:cxn modelId="{ACE80ADD-10B8-42A6-95C3-718505FF26EB}" srcId="{F52F4AE7-667C-4AFE-B8CE-3E7EFC1A88E1}" destId="{6C1D3119-CF65-4758-89DD-E4802E3E88B9}" srcOrd="0" destOrd="0" parTransId="{664C3DFD-66C2-4A06-B647-024680ACBDC1}" sibTransId="{DB13A549-96CB-4DBA-9F15-DB51E6710102}"/>
    <dgm:cxn modelId="{9A8689E3-2F99-4550-A687-A978218BADAC}" srcId="{F52F4AE7-667C-4AFE-B8CE-3E7EFC1A88E1}" destId="{81737CEA-79C1-4BCE-B82A-57CFA4B42540}" srcOrd="2" destOrd="0" parTransId="{32C98774-0C7F-4724-9BC2-E968B6E40A75}" sibTransId="{1F06BA9A-0029-4ED7-82BD-BDBBE681B259}"/>
    <dgm:cxn modelId="{5D2F5DD6-D490-47C5-94DD-08664747781B}" type="presParOf" srcId="{6E5FD5CE-A9C6-4F53-B61F-A6435786FF01}" destId="{5FA06626-1553-4AAA-A405-97D338E87D13}" srcOrd="0" destOrd="0" presId="urn:microsoft.com/office/officeart/2008/layout/VerticalCurvedList"/>
    <dgm:cxn modelId="{E512A22C-D5BE-4CB9-BDCB-7448C1ACFCBB}" type="presParOf" srcId="{5FA06626-1553-4AAA-A405-97D338E87D13}" destId="{DC056F45-3C86-43D7-A3BF-AD3650EDCA71}" srcOrd="0" destOrd="0" presId="urn:microsoft.com/office/officeart/2008/layout/VerticalCurvedList"/>
    <dgm:cxn modelId="{5D8FD7C9-A03F-4991-9BD6-537B3E1F0D48}" type="presParOf" srcId="{DC056F45-3C86-43D7-A3BF-AD3650EDCA71}" destId="{CA94C6EE-8953-46B9-94EA-B1BAAF1F1DEE}" srcOrd="0" destOrd="0" presId="urn:microsoft.com/office/officeart/2008/layout/VerticalCurvedList"/>
    <dgm:cxn modelId="{E4C8217B-9799-4F99-9547-37140B6282AD}" type="presParOf" srcId="{DC056F45-3C86-43D7-A3BF-AD3650EDCA71}" destId="{124B0040-44CD-47C3-A9BE-B4072BE28C4D}" srcOrd="1" destOrd="0" presId="urn:microsoft.com/office/officeart/2008/layout/VerticalCurvedList"/>
    <dgm:cxn modelId="{9D781AA7-AEB7-4607-BC02-715ABE3E941E}" type="presParOf" srcId="{DC056F45-3C86-43D7-A3BF-AD3650EDCA71}" destId="{2DED901A-5920-43DF-87D0-4A5534FFB1AE}" srcOrd="2" destOrd="0" presId="urn:microsoft.com/office/officeart/2008/layout/VerticalCurvedList"/>
    <dgm:cxn modelId="{E49A4A6F-C2FD-4C07-A502-5259745D75D0}" type="presParOf" srcId="{DC056F45-3C86-43D7-A3BF-AD3650EDCA71}" destId="{2FBECCE2-19E2-494A-A8E1-83A6A36378C6}" srcOrd="3" destOrd="0" presId="urn:microsoft.com/office/officeart/2008/layout/VerticalCurvedList"/>
    <dgm:cxn modelId="{F20FCEA0-075B-45C8-8F68-B9F2D45F84B2}" type="presParOf" srcId="{5FA06626-1553-4AAA-A405-97D338E87D13}" destId="{F98F9C3F-EF15-4FD9-BE79-9294B0B2BFAB}" srcOrd="1" destOrd="0" presId="urn:microsoft.com/office/officeart/2008/layout/VerticalCurvedList"/>
    <dgm:cxn modelId="{E2DBCBE9-DB73-4075-93E6-B4B5BF94C0CD}" type="presParOf" srcId="{5FA06626-1553-4AAA-A405-97D338E87D13}" destId="{156EDE18-A67D-4031-9EA5-3AF3DBA78003}" srcOrd="2" destOrd="0" presId="urn:microsoft.com/office/officeart/2008/layout/VerticalCurvedList"/>
    <dgm:cxn modelId="{D5798258-046E-460D-BC43-9CE38290F5BF}" type="presParOf" srcId="{156EDE18-A67D-4031-9EA5-3AF3DBA78003}" destId="{863998E4-6335-4257-B69F-C4CA7385BCC2}" srcOrd="0" destOrd="0" presId="urn:microsoft.com/office/officeart/2008/layout/VerticalCurvedList"/>
    <dgm:cxn modelId="{29332D30-F4DC-41B9-9C8F-E459EEB273BD}" type="presParOf" srcId="{5FA06626-1553-4AAA-A405-97D338E87D13}" destId="{2BFA609C-F736-49ED-9C73-5015B957C8BE}" srcOrd="3" destOrd="0" presId="urn:microsoft.com/office/officeart/2008/layout/VerticalCurvedList"/>
    <dgm:cxn modelId="{09651314-AB0F-4E12-B87A-FBF794A05F93}" type="presParOf" srcId="{5FA06626-1553-4AAA-A405-97D338E87D13}" destId="{24D6F8AF-968E-45F5-B5AC-6ED39447A511}" srcOrd="4" destOrd="0" presId="urn:microsoft.com/office/officeart/2008/layout/VerticalCurvedList"/>
    <dgm:cxn modelId="{5A38F063-CA2A-433C-93F3-CAE768FED6D8}" type="presParOf" srcId="{24D6F8AF-968E-45F5-B5AC-6ED39447A511}" destId="{3E8DC86C-F261-4ADC-BBF5-44F1A73D385C}" srcOrd="0" destOrd="0" presId="urn:microsoft.com/office/officeart/2008/layout/VerticalCurvedList"/>
    <dgm:cxn modelId="{D42C30F6-943C-491A-AB1B-415650A715E8}" type="presParOf" srcId="{5FA06626-1553-4AAA-A405-97D338E87D13}" destId="{F16AB460-4B4F-4094-AE38-6B85B3A8AC66}" srcOrd="5" destOrd="0" presId="urn:microsoft.com/office/officeart/2008/layout/VerticalCurvedList"/>
    <dgm:cxn modelId="{5DA9C029-E4D7-41B2-B728-2564F03BBC0B}" type="presParOf" srcId="{5FA06626-1553-4AAA-A405-97D338E87D13}" destId="{16FE696A-71D5-4F8A-88E6-97631C2D3883}" srcOrd="6" destOrd="0" presId="urn:microsoft.com/office/officeart/2008/layout/VerticalCurvedList"/>
    <dgm:cxn modelId="{8F0F7981-0494-49D1-8494-C254EEFD168C}" type="presParOf" srcId="{16FE696A-71D5-4F8A-88E6-97631C2D3883}" destId="{503E51EE-DB7C-43C2-8A0B-40DC5AB886DD}" srcOrd="0" destOrd="0" presId="urn:microsoft.com/office/officeart/2008/layout/VerticalCurvedList"/>
    <dgm:cxn modelId="{524CBD4B-4D9B-469F-9563-CABB19BAC9FC}" type="presParOf" srcId="{5FA06626-1553-4AAA-A405-97D338E87D13}" destId="{A8928369-3411-444A-9F2E-8F463500B91C}" srcOrd="7" destOrd="0" presId="urn:microsoft.com/office/officeart/2008/layout/VerticalCurvedList"/>
    <dgm:cxn modelId="{41E4AF40-B838-4D63-883B-F9D9C16F035F}" type="presParOf" srcId="{5FA06626-1553-4AAA-A405-97D338E87D13}" destId="{933FE997-AEC9-42E4-9754-A8E98BE6EF4E}" srcOrd="8" destOrd="0" presId="urn:microsoft.com/office/officeart/2008/layout/VerticalCurvedList"/>
    <dgm:cxn modelId="{EE17A420-0910-4757-9551-88475399BDC6}" type="presParOf" srcId="{933FE997-AEC9-42E4-9754-A8E98BE6EF4E}" destId="{45893EEC-3900-43A0-8E6E-79B1D838C32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0BF0F9-5C5D-4673-96E9-20CEFB519CC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92154DC-233E-44FE-BFEC-1274EAD32180}">
      <dgm:prSet/>
      <dgm:spPr/>
      <dgm:t>
        <a:bodyPr/>
        <a:lstStyle/>
        <a:p>
          <a:r>
            <a:rPr lang="en-US" baseline="0" dirty="0"/>
            <a:t>Nationwide, we’ve seen a downtrend in our homeless population in the past decade. However, D.C., Hawaii, California, and New York are bucking the national trend. We’d like to explore further what factors are driving these trends. </a:t>
          </a:r>
          <a:endParaRPr lang="en-US" dirty="0"/>
        </a:p>
      </dgm:t>
    </dgm:pt>
    <dgm:pt modelId="{D6D07183-3FE1-490F-80DF-32151B9537A3}" type="parTrans" cxnId="{03EFAAF1-14BC-4DCC-9130-1E0B5FDB8C91}">
      <dgm:prSet/>
      <dgm:spPr/>
      <dgm:t>
        <a:bodyPr/>
        <a:lstStyle/>
        <a:p>
          <a:endParaRPr lang="en-US"/>
        </a:p>
      </dgm:t>
    </dgm:pt>
    <dgm:pt modelId="{853F49EA-C7E9-43D9-B3B4-85A737C32569}" type="sibTrans" cxnId="{03EFAAF1-14BC-4DCC-9130-1E0B5FDB8C91}">
      <dgm:prSet/>
      <dgm:spPr/>
      <dgm:t>
        <a:bodyPr/>
        <a:lstStyle/>
        <a:p>
          <a:endParaRPr lang="en-US"/>
        </a:p>
      </dgm:t>
    </dgm:pt>
    <dgm:pt modelId="{6F8B70ED-643C-43E0-B62B-795846BC34DC}">
      <dgm:prSet/>
      <dgm:spPr/>
      <dgm:t>
        <a:bodyPr/>
        <a:lstStyle/>
        <a:p>
          <a:r>
            <a:rPr lang="en-US" baseline="0" dirty="0"/>
            <a:t>Since we did not see any major changes in homeless population from 2010 – 2017, we’d like to expand our dataset to see if there are any major changes over the past 25 – 50 years. </a:t>
          </a:r>
          <a:endParaRPr lang="en-US" dirty="0"/>
        </a:p>
      </dgm:t>
    </dgm:pt>
    <dgm:pt modelId="{6E642567-90EB-4263-AD7B-F680FBA0D9B6}" type="parTrans" cxnId="{29FF6371-0091-4C26-BC4B-44B1C775E0DE}">
      <dgm:prSet/>
      <dgm:spPr/>
      <dgm:t>
        <a:bodyPr/>
        <a:lstStyle/>
        <a:p>
          <a:endParaRPr lang="en-US"/>
        </a:p>
      </dgm:t>
    </dgm:pt>
    <dgm:pt modelId="{D16BB47E-3A45-4CD2-8394-698B4349FCD8}" type="sibTrans" cxnId="{29FF6371-0091-4C26-BC4B-44B1C775E0DE}">
      <dgm:prSet/>
      <dgm:spPr/>
      <dgm:t>
        <a:bodyPr/>
        <a:lstStyle/>
        <a:p>
          <a:endParaRPr lang="en-US"/>
        </a:p>
      </dgm:t>
    </dgm:pt>
    <dgm:pt modelId="{56C746E6-E6CE-4A50-98DC-1B8A95EE4424}" type="pres">
      <dgm:prSet presAssocID="{C70BF0F9-5C5D-4673-96E9-20CEFB519CC3}" presName="root" presStyleCnt="0">
        <dgm:presLayoutVars>
          <dgm:dir/>
          <dgm:resizeHandles val="exact"/>
        </dgm:presLayoutVars>
      </dgm:prSet>
      <dgm:spPr/>
    </dgm:pt>
    <dgm:pt modelId="{1E8A6452-1941-407E-A4FD-C9F6415F449F}" type="pres">
      <dgm:prSet presAssocID="{392154DC-233E-44FE-BFEC-1274EAD32180}" presName="compNode" presStyleCnt="0"/>
      <dgm:spPr/>
    </dgm:pt>
    <dgm:pt modelId="{7A8146DB-DF6E-41A1-9278-AA721F72868C}" type="pres">
      <dgm:prSet presAssocID="{392154DC-233E-44FE-BFEC-1274EAD32180}" presName="bgRect" presStyleLbl="bgShp" presStyleIdx="0" presStyleCnt="2"/>
      <dgm:spPr/>
    </dgm:pt>
    <dgm:pt modelId="{3206E555-4567-48C2-B310-6CF189411601}" type="pres">
      <dgm:prSet presAssocID="{392154DC-233E-44FE-BFEC-1274EAD3218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rth America"/>
        </a:ext>
      </dgm:extLst>
    </dgm:pt>
    <dgm:pt modelId="{FD3B14E3-06AD-4A03-8663-53F12D50E130}" type="pres">
      <dgm:prSet presAssocID="{392154DC-233E-44FE-BFEC-1274EAD32180}" presName="spaceRect" presStyleCnt="0"/>
      <dgm:spPr/>
    </dgm:pt>
    <dgm:pt modelId="{50C97721-A518-4040-8AD9-0347E3EB2017}" type="pres">
      <dgm:prSet presAssocID="{392154DC-233E-44FE-BFEC-1274EAD32180}" presName="parTx" presStyleLbl="revTx" presStyleIdx="0" presStyleCnt="2">
        <dgm:presLayoutVars>
          <dgm:chMax val="0"/>
          <dgm:chPref val="0"/>
        </dgm:presLayoutVars>
      </dgm:prSet>
      <dgm:spPr/>
    </dgm:pt>
    <dgm:pt modelId="{4BBB75A4-DF50-46B5-87F6-FF2ECDF41F52}" type="pres">
      <dgm:prSet presAssocID="{853F49EA-C7E9-43D9-B3B4-85A737C32569}" presName="sibTrans" presStyleCnt="0"/>
      <dgm:spPr/>
    </dgm:pt>
    <dgm:pt modelId="{C8E0491C-5040-4FBA-8AF6-CB799EB71C4C}" type="pres">
      <dgm:prSet presAssocID="{6F8B70ED-643C-43E0-B62B-795846BC34DC}" presName="compNode" presStyleCnt="0"/>
      <dgm:spPr/>
    </dgm:pt>
    <dgm:pt modelId="{A57B91DC-2194-4A78-A97D-143C208AE048}" type="pres">
      <dgm:prSet presAssocID="{6F8B70ED-643C-43E0-B62B-795846BC34DC}" presName="bgRect" presStyleLbl="bgShp" presStyleIdx="1" presStyleCnt="2"/>
      <dgm:spPr/>
    </dgm:pt>
    <dgm:pt modelId="{4DB25CED-9AFE-4075-B968-435E05A07C5D}" type="pres">
      <dgm:prSet presAssocID="{6F8B70ED-643C-43E0-B62B-795846BC34DC}" presName="iconRect" presStyleLbl="node1" presStyleIdx="1" presStyleCnt="2"/>
      <dgm:spPr>
        <a:ln>
          <a:noFill/>
        </a:ln>
      </dgm:spPr>
    </dgm:pt>
    <dgm:pt modelId="{DB0F4286-D051-4616-B99D-7D32ACA748B1}" type="pres">
      <dgm:prSet presAssocID="{6F8B70ED-643C-43E0-B62B-795846BC34DC}" presName="spaceRect" presStyleCnt="0"/>
      <dgm:spPr/>
    </dgm:pt>
    <dgm:pt modelId="{3AEB5EB1-125F-4FDF-978E-44803485F0D2}" type="pres">
      <dgm:prSet presAssocID="{6F8B70ED-643C-43E0-B62B-795846BC34DC}" presName="parTx" presStyleLbl="revTx" presStyleIdx="1" presStyleCnt="2">
        <dgm:presLayoutVars>
          <dgm:chMax val="0"/>
          <dgm:chPref val="0"/>
        </dgm:presLayoutVars>
      </dgm:prSet>
      <dgm:spPr/>
    </dgm:pt>
  </dgm:ptLst>
  <dgm:cxnLst>
    <dgm:cxn modelId="{A25AE735-C376-4B90-AF95-1E44AACAE2D5}" type="presOf" srcId="{392154DC-233E-44FE-BFEC-1274EAD32180}" destId="{50C97721-A518-4040-8AD9-0347E3EB2017}" srcOrd="0" destOrd="0" presId="urn:microsoft.com/office/officeart/2018/2/layout/IconVerticalSolidList"/>
    <dgm:cxn modelId="{AC774F60-5D1A-4467-A80C-2CAB6C8ED0C3}" type="presOf" srcId="{6F8B70ED-643C-43E0-B62B-795846BC34DC}" destId="{3AEB5EB1-125F-4FDF-978E-44803485F0D2}" srcOrd="0" destOrd="0" presId="urn:microsoft.com/office/officeart/2018/2/layout/IconVerticalSolidList"/>
    <dgm:cxn modelId="{29FF6371-0091-4C26-BC4B-44B1C775E0DE}" srcId="{C70BF0F9-5C5D-4673-96E9-20CEFB519CC3}" destId="{6F8B70ED-643C-43E0-B62B-795846BC34DC}" srcOrd="1" destOrd="0" parTransId="{6E642567-90EB-4263-AD7B-F680FBA0D9B6}" sibTransId="{D16BB47E-3A45-4CD2-8394-698B4349FCD8}"/>
    <dgm:cxn modelId="{AAE9B6E6-C6AB-4CEE-B6B1-3404267D7061}" type="presOf" srcId="{C70BF0F9-5C5D-4673-96E9-20CEFB519CC3}" destId="{56C746E6-E6CE-4A50-98DC-1B8A95EE4424}" srcOrd="0" destOrd="0" presId="urn:microsoft.com/office/officeart/2018/2/layout/IconVerticalSolidList"/>
    <dgm:cxn modelId="{03EFAAF1-14BC-4DCC-9130-1E0B5FDB8C91}" srcId="{C70BF0F9-5C5D-4673-96E9-20CEFB519CC3}" destId="{392154DC-233E-44FE-BFEC-1274EAD32180}" srcOrd="0" destOrd="0" parTransId="{D6D07183-3FE1-490F-80DF-32151B9537A3}" sibTransId="{853F49EA-C7E9-43D9-B3B4-85A737C32569}"/>
    <dgm:cxn modelId="{2608A38F-9152-4477-AD44-F459761C868F}" type="presParOf" srcId="{56C746E6-E6CE-4A50-98DC-1B8A95EE4424}" destId="{1E8A6452-1941-407E-A4FD-C9F6415F449F}" srcOrd="0" destOrd="0" presId="urn:microsoft.com/office/officeart/2018/2/layout/IconVerticalSolidList"/>
    <dgm:cxn modelId="{C25F2143-07C5-47F1-B7F2-E9AE18566EF7}" type="presParOf" srcId="{1E8A6452-1941-407E-A4FD-C9F6415F449F}" destId="{7A8146DB-DF6E-41A1-9278-AA721F72868C}" srcOrd="0" destOrd="0" presId="urn:microsoft.com/office/officeart/2018/2/layout/IconVerticalSolidList"/>
    <dgm:cxn modelId="{996AC2EA-17D5-409B-A3DD-E59791BAB39A}" type="presParOf" srcId="{1E8A6452-1941-407E-A4FD-C9F6415F449F}" destId="{3206E555-4567-48C2-B310-6CF189411601}" srcOrd="1" destOrd="0" presId="urn:microsoft.com/office/officeart/2018/2/layout/IconVerticalSolidList"/>
    <dgm:cxn modelId="{8E8394EB-3B43-4399-BA4A-A3BF222583B7}" type="presParOf" srcId="{1E8A6452-1941-407E-A4FD-C9F6415F449F}" destId="{FD3B14E3-06AD-4A03-8663-53F12D50E130}" srcOrd="2" destOrd="0" presId="urn:microsoft.com/office/officeart/2018/2/layout/IconVerticalSolidList"/>
    <dgm:cxn modelId="{CE9B30DC-562D-4F5E-B23E-DB2C24322C6F}" type="presParOf" srcId="{1E8A6452-1941-407E-A4FD-C9F6415F449F}" destId="{50C97721-A518-4040-8AD9-0347E3EB2017}" srcOrd="3" destOrd="0" presId="urn:microsoft.com/office/officeart/2018/2/layout/IconVerticalSolidList"/>
    <dgm:cxn modelId="{011CFCC1-EDDE-42E0-A3F3-C48773BE875B}" type="presParOf" srcId="{56C746E6-E6CE-4A50-98DC-1B8A95EE4424}" destId="{4BBB75A4-DF50-46B5-87F6-FF2ECDF41F52}" srcOrd="1" destOrd="0" presId="urn:microsoft.com/office/officeart/2018/2/layout/IconVerticalSolidList"/>
    <dgm:cxn modelId="{61D0F37C-DCDB-4116-A7BD-D2173EFE783F}" type="presParOf" srcId="{56C746E6-E6CE-4A50-98DC-1B8A95EE4424}" destId="{C8E0491C-5040-4FBA-8AF6-CB799EB71C4C}" srcOrd="2" destOrd="0" presId="urn:microsoft.com/office/officeart/2018/2/layout/IconVerticalSolidList"/>
    <dgm:cxn modelId="{25F9FC1C-EE2B-4BA9-B981-A600C99DF1DB}" type="presParOf" srcId="{C8E0491C-5040-4FBA-8AF6-CB799EB71C4C}" destId="{A57B91DC-2194-4A78-A97D-143C208AE048}" srcOrd="0" destOrd="0" presId="urn:microsoft.com/office/officeart/2018/2/layout/IconVerticalSolidList"/>
    <dgm:cxn modelId="{8E44B97C-E44D-4325-AB8F-3C41A22CB73B}" type="presParOf" srcId="{C8E0491C-5040-4FBA-8AF6-CB799EB71C4C}" destId="{4DB25CED-9AFE-4075-B968-435E05A07C5D}" srcOrd="1" destOrd="0" presId="urn:microsoft.com/office/officeart/2018/2/layout/IconVerticalSolidList"/>
    <dgm:cxn modelId="{87DFAE43-7D39-4AF0-BAA1-6A16BEE89F6F}" type="presParOf" srcId="{C8E0491C-5040-4FBA-8AF6-CB799EB71C4C}" destId="{DB0F4286-D051-4616-B99D-7D32ACA748B1}" srcOrd="2" destOrd="0" presId="urn:microsoft.com/office/officeart/2018/2/layout/IconVerticalSolidList"/>
    <dgm:cxn modelId="{6D92E347-0955-4C77-99A8-ECE380CFE43D}" type="presParOf" srcId="{C8E0491C-5040-4FBA-8AF6-CB799EB71C4C}" destId="{3AEB5EB1-125F-4FDF-978E-44803485F0D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C55FF7-9F17-4EF4-80AF-5264D1C3148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4CB5B70-B73A-4BD3-B3DF-5EF0A5771F07}">
      <dgm:prSet/>
      <dgm:spPr/>
      <dgm:t>
        <a:bodyPr/>
        <a:lstStyle/>
        <a:p>
          <a:r>
            <a:rPr lang="en-US" baseline="0"/>
            <a:t>Visualization complexity &amp; coordination</a:t>
          </a:r>
          <a:endParaRPr lang="en-US"/>
        </a:p>
      </dgm:t>
    </dgm:pt>
    <dgm:pt modelId="{A4183159-F399-4F3D-8CCD-3C9186B6C7CB}" type="parTrans" cxnId="{A52764B4-38D2-4889-8180-A66A09961B84}">
      <dgm:prSet/>
      <dgm:spPr/>
      <dgm:t>
        <a:bodyPr/>
        <a:lstStyle/>
        <a:p>
          <a:endParaRPr lang="en-US"/>
        </a:p>
      </dgm:t>
    </dgm:pt>
    <dgm:pt modelId="{A654633A-3C7E-4152-9106-4CD6B81C895E}" type="sibTrans" cxnId="{A52764B4-38D2-4889-8180-A66A09961B84}">
      <dgm:prSet/>
      <dgm:spPr/>
      <dgm:t>
        <a:bodyPr/>
        <a:lstStyle/>
        <a:p>
          <a:endParaRPr lang="en-US"/>
        </a:p>
      </dgm:t>
    </dgm:pt>
    <dgm:pt modelId="{A0C01068-643A-4604-92F8-271887CFFF3B}">
      <dgm:prSet/>
      <dgm:spPr/>
      <dgm:t>
        <a:bodyPr/>
        <a:lstStyle/>
        <a:p>
          <a:r>
            <a:rPr lang="en-US" baseline="0"/>
            <a:t>file/folder Relationship complexity: so many files! “where do I put my files?!”</a:t>
          </a:r>
          <a:endParaRPr lang="en-US"/>
        </a:p>
      </dgm:t>
    </dgm:pt>
    <dgm:pt modelId="{6911B9FA-1CF4-4A2A-AB04-B0F84A2F705C}" type="parTrans" cxnId="{EA8014AB-7D01-4997-8032-3787D44974F4}">
      <dgm:prSet/>
      <dgm:spPr/>
      <dgm:t>
        <a:bodyPr/>
        <a:lstStyle/>
        <a:p>
          <a:endParaRPr lang="en-US"/>
        </a:p>
      </dgm:t>
    </dgm:pt>
    <dgm:pt modelId="{DB523B91-24C2-4524-BAF5-67BAE61B8CB7}" type="sibTrans" cxnId="{EA8014AB-7D01-4997-8032-3787D44974F4}">
      <dgm:prSet/>
      <dgm:spPr/>
      <dgm:t>
        <a:bodyPr/>
        <a:lstStyle/>
        <a:p>
          <a:endParaRPr lang="en-US"/>
        </a:p>
      </dgm:t>
    </dgm:pt>
    <dgm:pt modelId="{7BA778D0-FEF8-429B-9212-7561A4580053}">
      <dgm:prSet/>
      <dgm:spPr/>
      <dgm:t>
        <a:bodyPr/>
        <a:lstStyle/>
        <a:p>
          <a:r>
            <a:rPr lang="en-US" baseline="0"/>
            <a:t>Flask: first time consolidating multiple routes &amp; pages</a:t>
          </a:r>
          <a:endParaRPr lang="en-US"/>
        </a:p>
      </dgm:t>
    </dgm:pt>
    <dgm:pt modelId="{4E3878E7-DB49-47CA-908F-1B9918BFE0AF}" type="parTrans" cxnId="{E9F1BE5D-F348-472A-9841-CE88E44FEC76}">
      <dgm:prSet/>
      <dgm:spPr/>
      <dgm:t>
        <a:bodyPr/>
        <a:lstStyle/>
        <a:p>
          <a:endParaRPr lang="en-US"/>
        </a:p>
      </dgm:t>
    </dgm:pt>
    <dgm:pt modelId="{0951249C-ED61-4007-AD6F-677FFFBA5C13}" type="sibTrans" cxnId="{E9F1BE5D-F348-472A-9841-CE88E44FEC76}">
      <dgm:prSet/>
      <dgm:spPr/>
      <dgm:t>
        <a:bodyPr/>
        <a:lstStyle/>
        <a:p>
          <a:endParaRPr lang="en-US"/>
        </a:p>
      </dgm:t>
    </dgm:pt>
    <dgm:pt modelId="{AAD10D20-94B5-4DA0-B5FB-2B084253B373}">
      <dgm:prSet/>
      <dgm:spPr/>
      <dgm:t>
        <a:bodyPr/>
        <a:lstStyle/>
        <a:p>
          <a:r>
            <a:rPr lang="en-US" baseline="0"/>
            <a:t>Adapting when overall data shows no changes</a:t>
          </a:r>
          <a:endParaRPr lang="en-US"/>
        </a:p>
      </dgm:t>
    </dgm:pt>
    <dgm:pt modelId="{86DEE890-1943-46D8-9012-34B2D2CBD251}" type="parTrans" cxnId="{C582C54A-0EC3-407E-BC6E-8BD153E9A6B0}">
      <dgm:prSet/>
      <dgm:spPr/>
      <dgm:t>
        <a:bodyPr/>
        <a:lstStyle/>
        <a:p>
          <a:endParaRPr lang="en-US"/>
        </a:p>
      </dgm:t>
    </dgm:pt>
    <dgm:pt modelId="{2746128C-A36C-408D-83D8-F9A0ADA32D99}" type="sibTrans" cxnId="{C582C54A-0EC3-407E-BC6E-8BD153E9A6B0}">
      <dgm:prSet/>
      <dgm:spPr/>
      <dgm:t>
        <a:bodyPr/>
        <a:lstStyle/>
        <a:p>
          <a:endParaRPr lang="en-US"/>
        </a:p>
      </dgm:t>
    </dgm:pt>
    <dgm:pt modelId="{B2026B0D-8109-4DFE-99B6-B0505137192E}">
      <dgm:prSet/>
      <dgm:spPr/>
      <dgm:t>
        <a:bodyPr/>
        <a:lstStyle/>
        <a:p>
          <a:r>
            <a:rPr lang="en-US" baseline="0"/>
            <a:t>Added household income, poverty, and unemployment rates</a:t>
          </a:r>
          <a:endParaRPr lang="en-US"/>
        </a:p>
      </dgm:t>
    </dgm:pt>
    <dgm:pt modelId="{B615857E-6000-4BBE-98B1-5934B02EEF91}" type="parTrans" cxnId="{8263983C-8B48-4141-B2AB-779FB69024A4}">
      <dgm:prSet/>
      <dgm:spPr/>
      <dgm:t>
        <a:bodyPr/>
        <a:lstStyle/>
        <a:p>
          <a:endParaRPr lang="en-US"/>
        </a:p>
      </dgm:t>
    </dgm:pt>
    <dgm:pt modelId="{7E54BA93-3769-4C37-8F52-AD6BE736F603}" type="sibTrans" cxnId="{8263983C-8B48-4141-B2AB-779FB69024A4}">
      <dgm:prSet/>
      <dgm:spPr/>
      <dgm:t>
        <a:bodyPr/>
        <a:lstStyle/>
        <a:p>
          <a:endParaRPr lang="en-US"/>
        </a:p>
      </dgm:t>
    </dgm:pt>
    <dgm:pt modelId="{BAA45DD2-6875-42BE-91EC-64237B492179}">
      <dgm:prSet/>
      <dgm:spPr/>
      <dgm:t>
        <a:bodyPr/>
        <a:lstStyle/>
        <a:p>
          <a:r>
            <a:rPr lang="en-US" baseline="0"/>
            <a:t>Updating Geojson is the worst!</a:t>
          </a:r>
          <a:endParaRPr lang="en-US"/>
        </a:p>
      </dgm:t>
    </dgm:pt>
    <dgm:pt modelId="{DB815FA1-C9E1-4511-AABD-07D082202DF8}" type="parTrans" cxnId="{9801F407-2B74-43B3-8477-58302408B7F0}">
      <dgm:prSet/>
      <dgm:spPr/>
      <dgm:t>
        <a:bodyPr/>
        <a:lstStyle/>
        <a:p>
          <a:endParaRPr lang="en-US"/>
        </a:p>
      </dgm:t>
    </dgm:pt>
    <dgm:pt modelId="{E0E49A27-2568-43ED-A7BC-E4B12C1A75C0}" type="sibTrans" cxnId="{9801F407-2B74-43B3-8477-58302408B7F0}">
      <dgm:prSet/>
      <dgm:spPr/>
      <dgm:t>
        <a:bodyPr/>
        <a:lstStyle/>
        <a:p>
          <a:endParaRPr lang="en-US"/>
        </a:p>
      </dgm:t>
    </dgm:pt>
    <dgm:pt modelId="{35281B9B-5503-4B98-897E-EA2C77C95899}" type="pres">
      <dgm:prSet presAssocID="{84C55FF7-9F17-4EF4-80AF-5264D1C31480}" presName="root" presStyleCnt="0">
        <dgm:presLayoutVars>
          <dgm:dir/>
          <dgm:resizeHandles val="exact"/>
        </dgm:presLayoutVars>
      </dgm:prSet>
      <dgm:spPr/>
    </dgm:pt>
    <dgm:pt modelId="{C41BDEB0-2CB3-4886-8DDC-36A01084DD5D}" type="pres">
      <dgm:prSet presAssocID="{04CB5B70-B73A-4BD3-B3DF-5EF0A5771F07}" presName="compNode" presStyleCnt="0"/>
      <dgm:spPr/>
    </dgm:pt>
    <dgm:pt modelId="{08320567-916C-412D-9FE4-CAA6F1AB288A}" type="pres">
      <dgm:prSet presAssocID="{04CB5B70-B73A-4BD3-B3DF-5EF0A5771F07}" presName="bgRect" presStyleLbl="bgShp" presStyleIdx="0" presStyleCnt="3"/>
      <dgm:spPr/>
    </dgm:pt>
    <dgm:pt modelId="{81056AE6-A692-43AE-9CEB-530A49EED770}" type="pres">
      <dgm:prSet presAssocID="{04CB5B70-B73A-4BD3-B3DF-5EF0A5771F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0C789C9B-13FE-4887-9A45-CDED4746F104}" type="pres">
      <dgm:prSet presAssocID="{04CB5B70-B73A-4BD3-B3DF-5EF0A5771F07}" presName="spaceRect" presStyleCnt="0"/>
      <dgm:spPr/>
    </dgm:pt>
    <dgm:pt modelId="{079CD608-C28F-428C-AD4C-2814482CB12F}" type="pres">
      <dgm:prSet presAssocID="{04CB5B70-B73A-4BD3-B3DF-5EF0A5771F07}" presName="parTx" presStyleLbl="revTx" presStyleIdx="0" presStyleCnt="5">
        <dgm:presLayoutVars>
          <dgm:chMax val="0"/>
          <dgm:chPref val="0"/>
        </dgm:presLayoutVars>
      </dgm:prSet>
      <dgm:spPr/>
    </dgm:pt>
    <dgm:pt modelId="{CD6D1A35-DDAF-40FC-BDC6-B3C3BC3EDFC2}" type="pres">
      <dgm:prSet presAssocID="{04CB5B70-B73A-4BD3-B3DF-5EF0A5771F07}" presName="desTx" presStyleLbl="revTx" presStyleIdx="1" presStyleCnt="5">
        <dgm:presLayoutVars/>
      </dgm:prSet>
      <dgm:spPr/>
    </dgm:pt>
    <dgm:pt modelId="{2E195AF9-E13A-4199-8AFC-16FFFAC2B5E4}" type="pres">
      <dgm:prSet presAssocID="{A654633A-3C7E-4152-9106-4CD6B81C895E}" presName="sibTrans" presStyleCnt="0"/>
      <dgm:spPr/>
    </dgm:pt>
    <dgm:pt modelId="{2AC73C45-3AD5-4530-B696-9D6040B05271}" type="pres">
      <dgm:prSet presAssocID="{AAD10D20-94B5-4DA0-B5FB-2B084253B373}" presName="compNode" presStyleCnt="0"/>
      <dgm:spPr/>
    </dgm:pt>
    <dgm:pt modelId="{9ED02D3B-E46A-4751-9A79-64954F40CF28}" type="pres">
      <dgm:prSet presAssocID="{AAD10D20-94B5-4DA0-B5FB-2B084253B373}" presName="bgRect" presStyleLbl="bgShp" presStyleIdx="1" presStyleCnt="3"/>
      <dgm:spPr/>
    </dgm:pt>
    <dgm:pt modelId="{A049969F-B48D-4125-BF04-77E7B2E1F335}" type="pres">
      <dgm:prSet presAssocID="{AAD10D20-94B5-4DA0-B5FB-2B084253B3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peat"/>
        </a:ext>
      </dgm:extLst>
    </dgm:pt>
    <dgm:pt modelId="{6C54C8D1-AFDD-4839-AAA0-5CDE9F69C915}" type="pres">
      <dgm:prSet presAssocID="{AAD10D20-94B5-4DA0-B5FB-2B084253B373}" presName="spaceRect" presStyleCnt="0"/>
      <dgm:spPr/>
    </dgm:pt>
    <dgm:pt modelId="{37D0A1AD-17F7-4928-A654-E883DB785F17}" type="pres">
      <dgm:prSet presAssocID="{AAD10D20-94B5-4DA0-B5FB-2B084253B373}" presName="parTx" presStyleLbl="revTx" presStyleIdx="2" presStyleCnt="5">
        <dgm:presLayoutVars>
          <dgm:chMax val="0"/>
          <dgm:chPref val="0"/>
        </dgm:presLayoutVars>
      </dgm:prSet>
      <dgm:spPr/>
    </dgm:pt>
    <dgm:pt modelId="{7010DFC2-658A-4C59-8C4F-C60D12989078}" type="pres">
      <dgm:prSet presAssocID="{AAD10D20-94B5-4DA0-B5FB-2B084253B373}" presName="desTx" presStyleLbl="revTx" presStyleIdx="3" presStyleCnt="5">
        <dgm:presLayoutVars/>
      </dgm:prSet>
      <dgm:spPr/>
    </dgm:pt>
    <dgm:pt modelId="{1D4ADD05-5BB2-4D8E-9D7C-F190C9767808}" type="pres">
      <dgm:prSet presAssocID="{2746128C-A36C-408D-83D8-F9A0ADA32D99}" presName="sibTrans" presStyleCnt="0"/>
      <dgm:spPr/>
    </dgm:pt>
    <dgm:pt modelId="{3523C81E-A6DA-47EC-AA2B-E7831A1F8F48}" type="pres">
      <dgm:prSet presAssocID="{BAA45DD2-6875-42BE-91EC-64237B492179}" presName="compNode" presStyleCnt="0"/>
      <dgm:spPr/>
    </dgm:pt>
    <dgm:pt modelId="{11EEB19C-9E6E-4194-B362-82F64F562CDC}" type="pres">
      <dgm:prSet presAssocID="{BAA45DD2-6875-42BE-91EC-64237B492179}" presName="bgRect" presStyleLbl="bgShp" presStyleIdx="2" presStyleCnt="3"/>
      <dgm:spPr/>
    </dgm:pt>
    <dgm:pt modelId="{F5DF828B-2566-44F1-98E0-1AC35CA100EE}" type="pres">
      <dgm:prSet presAssocID="{BAA45DD2-6875-42BE-91EC-64237B4921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nger"/>
        </a:ext>
      </dgm:extLst>
    </dgm:pt>
    <dgm:pt modelId="{8C65FD8B-114E-4B77-910C-67B6E5B28EF6}" type="pres">
      <dgm:prSet presAssocID="{BAA45DD2-6875-42BE-91EC-64237B492179}" presName="spaceRect" presStyleCnt="0"/>
      <dgm:spPr/>
    </dgm:pt>
    <dgm:pt modelId="{21DF3B12-3ABC-4B5D-803B-7F59207806E6}" type="pres">
      <dgm:prSet presAssocID="{BAA45DD2-6875-42BE-91EC-64237B492179}" presName="parTx" presStyleLbl="revTx" presStyleIdx="4" presStyleCnt="5">
        <dgm:presLayoutVars>
          <dgm:chMax val="0"/>
          <dgm:chPref val="0"/>
        </dgm:presLayoutVars>
      </dgm:prSet>
      <dgm:spPr/>
    </dgm:pt>
  </dgm:ptLst>
  <dgm:cxnLst>
    <dgm:cxn modelId="{9801F407-2B74-43B3-8477-58302408B7F0}" srcId="{84C55FF7-9F17-4EF4-80AF-5264D1C31480}" destId="{BAA45DD2-6875-42BE-91EC-64237B492179}" srcOrd="2" destOrd="0" parTransId="{DB815FA1-C9E1-4511-AABD-07D082202DF8}" sibTransId="{E0E49A27-2568-43ED-A7BC-E4B12C1A75C0}"/>
    <dgm:cxn modelId="{8263983C-8B48-4141-B2AB-779FB69024A4}" srcId="{AAD10D20-94B5-4DA0-B5FB-2B084253B373}" destId="{B2026B0D-8109-4DFE-99B6-B0505137192E}" srcOrd="0" destOrd="0" parTransId="{B615857E-6000-4BBE-98B1-5934B02EEF91}" sibTransId="{7E54BA93-3769-4C37-8F52-AD6BE736F603}"/>
    <dgm:cxn modelId="{71312B5D-67B8-4032-AFC7-2DB843A8AECA}" type="presOf" srcId="{AAD10D20-94B5-4DA0-B5FB-2B084253B373}" destId="{37D0A1AD-17F7-4928-A654-E883DB785F17}" srcOrd="0" destOrd="0" presId="urn:microsoft.com/office/officeart/2018/2/layout/IconVerticalSolidList"/>
    <dgm:cxn modelId="{E9F1BE5D-F348-472A-9841-CE88E44FEC76}" srcId="{04CB5B70-B73A-4BD3-B3DF-5EF0A5771F07}" destId="{7BA778D0-FEF8-429B-9212-7561A4580053}" srcOrd="1" destOrd="0" parTransId="{4E3878E7-DB49-47CA-908F-1B9918BFE0AF}" sibTransId="{0951249C-ED61-4007-AD6F-677FFFBA5C13}"/>
    <dgm:cxn modelId="{C582C54A-0EC3-407E-BC6E-8BD153E9A6B0}" srcId="{84C55FF7-9F17-4EF4-80AF-5264D1C31480}" destId="{AAD10D20-94B5-4DA0-B5FB-2B084253B373}" srcOrd="1" destOrd="0" parTransId="{86DEE890-1943-46D8-9012-34B2D2CBD251}" sibTransId="{2746128C-A36C-408D-83D8-F9A0ADA32D99}"/>
    <dgm:cxn modelId="{9EE20792-F993-4A29-AD06-583BCE173F7D}" type="presOf" srcId="{A0C01068-643A-4604-92F8-271887CFFF3B}" destId="{CD6D1A35-DDAF-40FC-BDC6-B3C3BC3EDFC2}" srcOrd="0" destOrd="0" presId="urn:microsoft.com/office/officeart/2018/2/layout/IconVerticalSolidList"/>
    <dgm:cxn modelId="{EA8014AB-7D01-4997-8032-3787D44974F4}" srcId="{04CB5B70-B73A-4BD3-B3DF-5EF0A5771F07}" destId="{A0C01068-643A-4604-92F8-271887CFFF3B}" srcOrd="0" destOrd="0" parTransId="{6911B9FA-1CF4-4A2A-AB04-B0F84A2F705C}" sibTransId="{DB523B91-24C2-4524-BAF5-67BAE61B8CB7}"/>
    <dgm:cxn modelId="{A52764B4-38D2-4889-8180-A66A09961B84}" srcId="{84C55FF7-9F17-4EF4-80AF-5264D1C31480}" destId="{04CB5B70-B73A-4BD3-B3DF-5EF0A5771F07}" srcOrd="0" destOrd="0" parTransId="{A4183159-F399-4F3D-8CCD-3C9186B6C7CB}" sibTransId="{A654633A-3C7E-4152-9106-4CD6B81C895E}"/>
    <dgm:cxn modelId="{C31293C4-89B8-4454-8ED8-5C16431E14A2}" type="presOf" srcId="{B2026B0D-8109-4DFE-99B6-B0505137192E}" destId="{7010DFC2-658A-4C59-8C4F-C60D12989078}" srcOrd="0" destOrd="0" presId="urn:microsoft.com/office/officeart/2018/2/layout/IconVerticalSolidList"/>
    <dgm:cxn modelId="{91DF9FCC-2698-4CE5-BFD1-640EFD9484BB}" type="presOf" srcId="{7BA778D0-FEF8-429B-9212-7561A4580053}" destId="{CD6D1A35-DDAF-40FC-BDC6-B3C3BC3EDFC2}" srcOrd="0" destOrd="1" presId="urn:microsoft.com/office/officeart/2018/2/layout/IconVerticalSolidList"/>
    <dgm:cxn modelId="{E25D65D1-DAF9-4ED4-8D7F-C6DD113527C5}" type="presOf" srcId="{04CB5B70-B73A-4BD3-B3DF-5EF0A5771F07}" destId="{079CD608-C28F-428C-AD4C-2814482CB12F}" srcOrd="0" destOrd="0" presId="urn:microsoft.com/office/officeart/2018/2/layout/IconVerticalSolidList"/>
    <dgm:cxn modelId="{49DCE4DF-644A-4771-9E77-4C35F1ECE9A4}" type="presOf" srcId="{BAA45DD2-6875-42BE-91EC-64237B492179}" destId="{21DF3B12-3ABC-4B5D-803B-7F59207806E6}" srcOrd="0" destOrd="0" presId="urn:microsoft.com/office/officeart/2018/2/layout/IconVerticalSolidList"/>
    <dgm:cxn modelId="{C059DBE0-3B9F-4A70-97B1-4E55E4AFDDD3}" type="presOf" srcId="{84C55FF7-9F17-4EF4-80AF-5264D1C31480}" destId="{35281B9B-5503-4B98-897E-EA2C77C95899}" srcOrd="0" destOrd="0" presId="urn:microsoft.com/office/officeart/2018/2/layout/IconVerticalSolidList"/>
    <dgm:cxn modelId="{A7BF0F7C-2823-48F3-92F1-2525D0846B63}" type="presParOf" srcId="{35281B9B-5503-4B98-897E-EA2C77C95899}" destId="{C41BDEB0-2CB3-4886-8DDC-36A01084DD5D}" srcOrd="0" destOrd="0" presId="urn:microsoft.com/office/officeart/2018/2/layout/IconVerticalSolidList"/>
    <dgm:cxn modelId="{16669A53-DD42-4EF9-BA2B-CE86648BDE43}" type="presParOf" srcId="{C41BDEB0-2CB3-4886-8DDC-36A01084DD5D}" destId="{08320567-916C-412D-9FE4-CAA6F1AB288A}" srcOrd="0" destOrd="0" presId="urn:microsoft.com/office/officeart/2018/2/layout/IconVerticalSolidList"/>
    <dgm:cxn modelId="{E980D1B0-FB8B-42E4-85A1-9D7893C2FA69}" type="presParOf" srcId="{C41BDEB0-2CB3-4886-8DDC-36A01084DD5D}" destId="{81056AE6-A692-43AE-9CEB-530A49EED770}" srcOrd="1" destOrd="0" presId="urn:microsoft.com/office/officeart/2018/2/layout/IconVerticalSolidList"/>
    <dgm:cxn modelId="{77A46641-E9C5-4A93-B371-F912932BDED7}" type="presParOf" srcId="{C41BDEB0-2CB3-4886-8DDC-36A01084DD5D}" destId="{0C789C9B-13FE-4887-9A45-CDED4746F104}" srcOrd="2" destOrd="0" presId="urn:microsoft.com/office/officeart/2018/2/layout/IconVerticalSolidList"/>
    <dgm:cxn modelId="{604D0AB8-9DFF-41B3-9CC9-10F1B43EA477}" type="presParOf" srcId="{C41BDEB0-2CB3-4886-8DDC-36A01084DD5D}" destId="{079CD608-C28F-428C-AD4C-2814482CB12F}" srcOrd="3" destOrd="0" presId="urn:microsoft.com/office/officeart/2018/2/layout/IconVerticalSolidList"/>
    <dgm:cxn modelId="{649AF8FA-EF79-4A6E-8A8C-945A5C1A9A7B}" type="presParOf" srcId="{C41BDEB0-2CB3-4886-8DDC-36A01084DD5D}" destId="{CD6D1A35-DDAF-40FC-BDC6-B3C3BC3EDFC2}" srcOrd="4" destOrd="0" presId="urn:microsoft.com/office/officeart/2018/2/layout/IconVerticalSolidList"/>
    <dgm:cxn modelId="{BE4EB19A-8638-4F09-8BA6-AF7C750FB907}" type="presParOf" srcId="{35281B9B-5503-4B98-897E-EA2C77C95899}" destId="{2E195AF9-E13A-4199-8AFC-16FFFAC2B5E4}" srcOrd="1" destOrd="0" presId="urn:microsoft.com/office/officeart/2018/2/layout/IconVerticalSolidList"/>
    <dgm:cxn modelId="{775CADC1-EBC6-4FC7-88CB-13680B7576C0}" type="presParOf" srcId="{35281B9B-5503-4B98-897E-EA2C77C95899}" destId="{2AC73C45-3AD5-4530-B696-9D6040B05271}" srcOrd="2" destOrd="0" presId="urn:microsoft.com/office/officeart/2018/2/layout/IconVerticalSolidList"/>
    <dgm:cxn modelId="{413A33B2-0DF3-408C-A47D-8F5298E139E3}" type="presParOf" srcId="{2AC73C45-3AD5-4530-B696-9D6040B05271}" destId="{9ED02D3B-E46A-4751-9A79-64954F40CF28}" srcOrd="0" destOrd="0" presId="urn:microsoft.com/office/officeart/2018/2/layout/IconVerticalSolidList"/>
    <dgm:cxn modelId="{CED1CFD4-F80F-45AF-BB93-B059F5ED4E1A}" type="presParOf" srcId="{2AC73C45-3AD5-4530-B696-9D6040B05271}" destId="{A049969F-B48D-4125-BF04-77E7B2E1F335}" srcOrd="1" destOrd="0" presId="urn:microsoft.com/office/officeart/2018/2/layout/IconVerticalSolidList"/>
    <dgm:cxn modelId="{81A65F5D-C804-4152-BC4F-B10E1705999B}" type="presParOf" srcId="{2AC73C45-3AD5-4530-B696-9D6040B05271}" destId="{6C54C8D1-AFDD-4839-AAA0-5CDE9F69C915}" srcOrd="2" destOrd="0" presId="urn:microsoft.com/office/officeart/2018/2/layout/IconVerticalSolidList"/>
    <dgm:cxn modelId="{70A143F2-B594-45CB-AE78-8AFA0A9F8286}" type="presParOf" srcId="{2AC73C45-3AD5-4530-B696-9D6040B05271}" destId="{37D0A1AD-17F7-4928-A654-E883DB785F17}" srcOrd="3" destOrd="0" presId="urn:microsoft.com/office/officeart/2018/2/layout/IconVerticalSolidList"/>
    <dgm:cxn modelId="{77C96533-D120-478E-987E-A9368ABF8646}" type="presParOf" srcId="{2AC73C45-3AD5-4530-B696-9D6040B05271}" destId="{7010DFC2-658A-4C59-8C4F-C60D12989078}" srcOrd="4" destOrd="0" presId="urn:microsoft.com/office/officeart/2018/2/layout/IconVerticalSolidList"/>
    <dgm:cxn modelId="{6F46773F-F66F-4A57-9F85-AA73B85225AA}" type="presParOf" srcId="{35281B9B-5503-4B98-897E-EA2C77C95899}" destId="{1D4ADD05-5BB2-4D8E-9D7C-F190C9767808}" srcOrd="3" destOrd="0" presId="urn:microsoft.com/office/officeart/2018/2/layout/IconVerticalSolidList"/>
    <dgm:cxn modelId="{86562033-3E34-4DA8-8BBD-E8F2F0903A62}" type="presParOf" srcId="{35281B9B-5503-4B98-897E-EA2C77C95899}" destId="{3523C81E-A6DA-47EC-AA2B-E7831A1F8F48}" srcOrd="4" destOrd="0" presId="urn:microsoft.com/office/officeart/2018/2/layout/IconVerticalSolidList"/>
    <dgm:cxn modelId="{B53AF7B1-4035-4862-979A-1680A9D2007A}" type="presParOf" srcId="{3523C81E-A6DA-47EC-AA2B-E7831A1F8F48}" destId="{11EEB19C-9E6E-4194-B362-82F64F562CDC}" srcOrd="0" destOrd="0" presId="urn:microsoft.com/office/officeart/2018/2/layout/IconVerticalSolidList"/>
    <dgm:cxn modelId="{1494A5DB-424C-4253-BC21-81A7C242A9AB}" type="presParOf" srcId="{3523C81E-A6DA-47EC-AA2B-E7831A1F8F48}" destId="{F5DF828B-2566-44F1-98E0-1AC35CA100EE}" srcOrd="1" destOrd="0" presId="urn:microsoft.com/office/officeart/2018/2/layout/IconVerticalSolidList"/>
    <dgm:cxn modelId="{0A973EF9-2C75-4CDA-860E-C8FDB81D03C2}" type="presParOf" srcId="{3523C81E-A6DA-47EC-AA2B-E7831A1F8F48}" destId="{8C65FD8B-114E-4B77-910C-67B6E5B28EF6}" srcOrd="2" destOrd="0" presId="urn:microsoft.com/office/officeart/2018/2/layout/IconVerticalSolidList"/>
    <dgm:cxn modelId="{EC5FB010-DCE8-481F-A9E5-6D960DC73A62}" type="presParOf" srcId="{3523C81E-A6DA-47EC-AA2B-E7831A1F8F48}" destId="{21DF3B12-3ABC-4B5D-803B-7F59207806E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F8CD4-75DA-47DB-B409-0B5EDFDE82FC}">
      <dsp:nvSpPr>
        <dsp:cNvPr id="0" name=""/>
        <dsp:cNvSpPr/>
      </dsp:nvSpPr>
      <dsp:spPr>
        <a:xfrm>
          <a:off x="582441" y="312559"/>
          <a:ext cx="1247033" cy="124703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A92A28-12A0-4478-8D1E-3238560BF5F7}">
      <dsp:nvSpPr>
        <dsp:cNvPr id="0" name=""/>
        <dsp:cNvSpPr/>
      </dsp:nvSpPr>
      <dsp:spPr>
        <a:xfrm>
          <a:off x="848202" y="578321"/>
          <a:ext cx="715510" cy="715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82EBB4-15BD-4D3A-8B56-63D516AB2BDD}">
      <dsp:nvSpPr>
        <dsp:cNvPr id="0" name=""/>
        <dsp:cNvSpPr/>
      </dsp:nvSpPr>
      <dsp:spPr>
        <a:xfrm>
          <a:off x="183799" y="194801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baseline="0"/>
            <a:t>HOW Has the homeless population changed in the past decade?</a:t>
          </a:r>
          <a:endParaRPr lang="en-US" sz="1300" kern="1200"/>
        </a:p>
      </dsp:txBody>
      <dsp:txXfrm>
        <a:off x="183799" y="1948013"/>
        <a:ext cx="2044316" cy="720000"/>
      </dsp:txXfrm>
    </dsp:sp>
    <dsp:sp modelId="{7E4221A3-8542-44F3-A41A-43BA485B3183}">
      <dsp:nvSpPr>
        <dsp:cNvPr id="0" name=""/>
        <dsp:cNvSpPr/>
      </dsp:nvSpPr>
      <dsp:spPr>
        <a:xfrm>
          <a:off x="2984513" y="312559"/>
          <a:ext cx="1247033" cy="124703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9D26AF-B1F3-4D01-AB99-FA176A52D7BA}">
      <dsp:nvSpPr>
        <dsp:cNvPr id="0" name=""/>
        <dsp:cNvSpPr/>
      </dsp:nvSpPr>
      <dsp:spPr>
        <a:xfrm>
          <a:off x="3250274" y="578321"/>
          <a:ext cx="715510" cy="715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B3C828-6A0E-4520-BA83-8F4AB0D77620}">
      <dsp:nvSpPr>
        <dsp:cNvPr id="0" name=""/>
        <dsp:cNvSpPr/>
      </dsp:nvSpPr>
      <dsp:spPr>
        <a:xfrm>
          <a:off x="2585871" y="194801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baseline="0" dirty="0"/>
            <a:t>IS THERE A CORRELCATION BETWEEN MEDIAN HOUSEHOLD INCOME AND HOMELESS RATE?</a:t>
          </a:r>
          <a:endParaRPr lang="en-US" sz="1300" kern="1200" dirty="0"/>
        </a:p>
      </dsp:txBody>
      <dsp:txXfrm>
        <a:off x="2585871" y="1948013"/>
        <a:ext cx="2044316" cy="720000"/>
      </dsp:txXfrm>
    </dsp:sp>
    <dsp:sp modelId="{A5ED9C33-578C-4BCC-ADFB-C4A8801A4785}">
      <dsp:nvSpPr>
        <dsp:cNvPr id="0" name=""/>
        <dsp:cNvSpPr/>
      </dsp:nvSpPr>
      <dsp:spPr>
        <a:xfrm>
          <a:off x="5386585" y="312559"/>
          <a:ext cx="1247033" cy="124703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B03738-E860-4BC9-9908-4E5991B7EDDD}">
      <dsp:nvSpPr>
        <dsp:cNvPr id="0" name=""/>
        <dsp:cNvSpPr/>
      </dsp:nvSpPr>
      <dsp:spPr>
        <a:xfrm>
          <a:off x="5652346" y="578321"/>
          <a:ext cx="715510" cy="715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FC9155-CEF1-43CF-A5F9-2ABF3E5C4819}">
      <dsp:nvSpPr>
        <dsp:cNvPr id="0" name=""/>
        <dsp:cNvSpPr/>
      </dsp:nvSpPr>
      <dsp:spPr>
        <a:xfrm>
          <a:off x="4987943" y="194801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baseline="0" dirty="0"/>
            <a:t>Is there a correlation between UMEMPLOYEMENT RATE AND HOMELESS RATE?</a:t>
          </a:r>
          <a:endParaRPr lang="en-US" sz="1300" kern="1200" dirty="0"/>
        </a:p>
      </dsp:txBody>
      <dsp:txXfrm>
        <a:off x="4987943" y="1948013"/>
        <a:ext cx="2044316" cy="720000"/>
      </dsp:txXfrm>
    </dsp:sp>
    <dsp:sp modelId="{92D2B7E5-945E-4A10-B80C-2E61C784D63D}">
      <dsp:nvSpPr>
        <dsp:cNvPr id="0" name=""/>
        <dsp:cNvSpPr/>
      </dsp:nvSpPr>
      <dsp:spPr>
        <a:xfrm>
          <a:off x="7788657" y="312559"/>
          <a:ext cx="1247033" cy="124703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6B89E-9B2B-4D71-B32D-34D9E14945A5}">
      <dsp:nvSpPr>
        <dsp:cNvPr id="0" name=""/>
        <dsp:cNvSpPr/>
      </dsp:nvSpPr>
      <dsp:spPr>
        <a:xfrm>
          <a:off x="8054418" y="578321"/>
          <a:ext cx="715510" cy="7155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30730D-4935-4680-955C-5E037C6D6468}">
      <dsp:nvSpPr>
        <dsp:cNvPr id="0" name=""/>
        <dsp:cNvSpPr/>
      </dsp:nvSpPr>
      <dsp:spPr>
        <a:xfrm>
          <a:off x="7390015" y="194801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baseline="0"/>
            <a:t>IS THERE A CORRELATION BETWEEN POVERTY RATE AND HOMELESS RATE?</a:t>
          </a:r>
          <a:endParaRPr lang="en-US" sz="1300" kern="1200"/>
        </a:p>
      </dsp:txBody>
      <dsp:txXfrm>
        <a:off x="7390015" y="1948013"/>
        <a:ext cx="204431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A26C9-1F20-42A5-B60F-7074E0586E4E}">
      <dsp:nvSpPr>
        <dsp:cNvPr id="0" name=""/>
        <dsp:cNvSpPr/>
      </dsp:nvSpPr>
      <dsp:spPr>
        <a:xfrm>
          <a:off x="0" y="562"/>
          <a:ext cx="6683374" cy="13159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C473DF-D620-4014-B242-CE226D8315F7}">
      <dsp:nvSpPr>
        <dsp:cNvPr id="0" name=""/>
        <dsp:cNvSpPr/>
      </dsp:nvSpPr>
      <dsp:spPr>
        <a:xfrm>
          <a:off x="398072" y="296649"/>
          <a:ext cx="723768" cy="723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C9D9FE-6448-4BC4-9C1E-B7E7466F0FF6}">
      <dsp:nvSpPr>
        <dsp:cNvPr id="0" name=""/>
        <dsp:cNvSpPr/>
      </dsp:nvSpPr>
      <dsp:spPr>
        <a:xfrm>
          <a:off x="1519914" y="562"/>
          <a:ext cx="3007518"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1111250">
            <a:lnSpc>
              <a:spcPct val="100000"/>
            </a:lnSpc>
            <a:spcBef>
              <a:spcPct val="0"/>
            </a:spcBef>
            <a:spcAft>
              <a:spcPct val="35000"/>
            </a:spcAft>
            <a:buNone/>
          </a:pPr>
          <a:r>
            <a:rPr lang="en-US" sz="2500" kern="1200"/>
            <a:t>Gather Data</a:t>
          </a:r>
        </a:p>
      </dsp:txBody>
      <dsp:txXfrm>
        <a:off x="1519914" y="562"/>
        <a:ext cx="3007518" cy="1315942"/>
      </dsp:txXfrm>
    </dsp:sp>
    <dsp:sp modelId="{818D5328-AD9C-43E2-B291-D5BAEDC4C3A4}">
      <dsp:nvSpPr>
        <dsp:cNvPr id="0" name=""/>
        <dsp:cNvSpPr/>
      </dsp:nvSpPr>
      <dsp:spPr>
        <a:xfrm>
          <a:off x="4527432" y="562"/>
          <a:ext cx="2155942"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666750">
            <a:lnSpc>
              <a:spcPct val="100000"/>
            </a:lnSpc>
            <a:spcBef>
              <a:spcPct val="0"/>
            </a:spcBef>
            <a:spcAft>
              <a:spcPct val="35000"/>
            </a:spcAft>
            <a:buNone/>
          </a:pPr>
          <a:r>
            <a:rPr lang="en-US" sz="1500" kern="1200" dirty="0"/>
            <a:t>Homeless &amp; total population, household income, federal budget, unemployment &amp; poverty</a:t>
          </a:r>
        </a:p>
      </dsp:txBody>
      <dsp:txXfrm>
        <a:off x="4527432" y="562"/>
        <a:ext cx="2155942" cy="1315942"/>
      </dsp:txXfrm>
    </dsp:sp>
    <dsp:sp modelId="{E0DA744D-2E4D-405C-9F3F-93DE997EA7A2}">
      <dsp:nvSpPr>
        <dsp:cNvPr id="0" name=""/>
        <dsp:cNvSpPr/>
      </dsp:nvSpPr>
      <dsp:spPr>
        <a:xfrm>
          <a:off x="0" y="1645491"/>
          <a:ext cx="6683374" cy="13159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EE90FC-855B-4082-BF7E-3FE223CBD2F4}">
      <dsp:nvSpPr>
        <dsp:cNvPr id="0" name=""/>
        <dsp:cNvSpPr/>
      </dsp:nvSpPr>
      <dsp:spPr>
        <a:xfrm>
          <a:off x="398072" y="1941578"/>
          <a:ext cx="723768" cy="723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3C43E3-F588-4CB7-B68B-767417CEF1BB}">
      <dsp:nvSpPr>
        <dsp:cNvPr id="0" name=""/>
        <dsp:cNvSpPr/>
      </dsp:nvSpPr>
      <dsp:spPr>
        <a:xfrm>
          <a:off x="1519914" y="1645491"/>
          <a:ext cx="3007518"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1111250">
            <a:lnSpc>
              <a:spcPct val="100000"/>
            </a:lnSpc>
            <a:spcBef>
              <a:spcPct val="0"/>
            </a:spcBef>
            <a:spcAft>
              <a:spcPct val="35000"/>
            </a:spcAft>
            <a:buNone/>
          </a:pPr>
          <a:r>
            <a:rPr lang="en-US" sz="2500" kern="1200"/>
            <a:t>Munge &amp; Merge</a:t>
          </a:r>
        </a:p>
      </dsp:txBody>
      <dsp:txXfrm>
        <a:off x="1519914" y="1645491"/>
        <a:ext cx="3007518" cy="1315942"/>
      </dsp:txXfrm>
    </dsp:sp>
    <dsp:sp modelId="{1BEBDCEC-3D35-405B-97D4-39369B102718}">
      <dsp:nvSpPr>
        <dsp:cNvPr id="0" name=""/>
        <dsp:cNvSpPr/>
      </dsp:nvSpPr>
      <dsp:spPr>
        <a:xfrm>
          <a:off x="4527432" y="1645491"/>
          <a:ext cx="2155942"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666750">
            <a:lnSpc>
              <a:spcPct val="100000"/>
            </a:lnSpc>
            <a:spcBef>
              <a:spcPct val="0"/>
            </a:spcBef>
            <a:spcAft>
              <a:spcPct val="35000"/>
            </a:spcAft>
            <a:buNone/>
          </a:pPr>
          <a:r>
            <a:rPr lang="en-US" sz="1500" kern="1200"/>
            <a:t>Use Python and Pandas to import, clean, join, and export the data</a:t>
          </a:r>
        </a:p>
      </dsp:txBody>
      <dsp:txXfrm>
        <a:off x="4527432" y="1645491"/>
        <a:ext cx="2155942" cy="1315942"/>
      </dsp:txXfrm>
    </dsp:sp>
    <dsp:sp modelId="{656F61F4-E219-4704-969C-FABB7CB4DE2F}">
      <dsp:nvSpPr>
        <dsp:cNvPr id="0" name=""/>
        <dsp:cNvSpPr/>
      </dsp:nvSpPr>
      <dsp:spPr>
        <a:xfrm>
          <a:off x="0" y="3290419"/>
          <a:ext cx="6683374" cy="131594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21850-5872-4F8D-8671-BD140B3614B1}">
      <dsp:nvSpPr>
        <dsp:cNvPr id="0" name=""/>
        <dsp:cNvSpPr/>
      </dsp:nvSpPr>
      <dsp:spPr>
        <a:xfrm>
          <a:off x="398072" y="3586506"/>
          <a:ext cx="723768" cy="723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9610A1-D211-4BE7-8ABD-A53C8F1B37AF}">
      <dsp:nvSpPr>
        <dsp:cNvPr id="0" name=""/>
        <dsp:cNvSpPr/>
      </dsp:nvSpPr>
      <dsp:spPr>
        <a:xfrm>
          <a:off x="1519914" y="3290419"/>
          <a:ext cx="3007518"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1111250">
            <a:lnSpc>
              <a:spcPct val="100000"/>
            </a:lnSpc>
            <a:spcBef>
              <a:spcPct val="0"/>
            </a:spcBef>
            <a:spcAft>
              <a:spcPct val="35000"/>
            </a:spcAft>
            <a:buNone/>
          </a:pPr>
          <a:r>
            <a:rPr lang="en-US" sz="2500" kern="1200"/>
            <a:t>Visualization</a:t>
          </a:r>
        </a:p>
      </dsp:txBody>
      <dsp:txXfrm>
        <a:off x="1519914" y="3290419"/>
        <a:ext cx="3007518" cy="1315942"/>
      </dsp:txXfrm>
    </dsp:sp>
    <dsp:sp modelId="{1112B701-0DB6-4B15-8522-AA29AC46ECB1}">
      <dsp:nvSpPr>
        <dsp:cNvPr id="0" name=""/>
        <dsp:cNvSpPr/>
      </dsp:nvSpPr>
      <dsp:spPr>
        <a:xfrm>
          <a:off x="4527432" y="3290419"/>
          <a:ext cx="2155942"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666750">
            <a:lnSpc>
              <a:spcPct val="100000"/>
            </a:lnSpc>
            <a:spcBef>
              <a:spcPct val="0"/>
            </a:spcBef>
            <a:spcAft>
              <a:spcPct val="35000"/>
            </a:spcAft>
            <a:buNone/>
          </a:pPr>
          <a:r>
            <a:rPr lang="en-US" sz="1500" kern="1200" dirty="0"/>
            <a:t>Use JavaScript, D3, HTML/CSS, and Flask to visualize the data to analyze possible trends and correlations</a:t>
          </a:r>
        </a:p>
      </dsp:txBody>
      <dsp:txXfrm>
        <a:off x="4527432" y="3290419"/>
        <a:ext cx="2155942" cy="1315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B0040-44CD-47C3-A9BE-B4072BE28C4D}">
      <dsp:nvSpPr>
        <dsp:cNvPr id="0" name=""/>
        <dsp:cNvSpPr/>
      </dsp:nvSpPr>
      <dsp:spPr>
        <a:xfrm>
          <a:off x="-5208591" y="-797791"/>
          <a:ext cx="6202507" cy="6202507"/>
        </a:xfrm>
        <a:prstGeom prst="blockArc">
          <a:avLst>
            <a:gd name="adj1" fmla="val 18900000"/>
            <a:gd name="adj2" fmla="val 2700000"/>
            <a:gd name="adj3" fmla="val 348"/>
          </a:avLst>
        </a:pr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98F9C3F-EF15-4FD9-BE79-9294B0B2BFAB}">
      <dsp:nvSpPr>
        <dsp:cNvPr id="0" name=""/>
        <dsp:cNvSpPr/>
      </dsp:nvSpPr>
      <dsp:spPr>
        <a:xfrm>
          <a:off x="520396" y="354180"/>
          <a:ext cx="6099216" cy="708729"/>
        </a:xfrm>
        <a:prstGeom prst="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255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Homeless population: </a:t>
          </a:r>
          <a:r>
            <a:rPr lang="en-US" sz="1400" kern="1200">
              <a:hlinkClick xmlns:r="http://schemas.openxmlformats.org/officeDocument/2006/relationships" r:id="rId1"/>
            </a:rPr>
            <a:t>https://www.hudexchange.info/resource/3031/pit-and-hic-data-since-2007/</a:t>
          </a:r>
          <a:endParaRPr lang="en-US" sz="1400" kern="1200"/>
        </a:p>
      </dsp:txBody>
      <dsp:txXfrm>
        <a:off x="520396" y="354180"/>
        <a:ext cx="6099216" cy="708729"/>
      </dsp:txXfrm>
    </dsp:sp>
    <dsp:sp modelId="{863998E4-6335-4257-B69F-C4CA7385BCC2}">
      <dsp:nvSpPr>
        <dsp:cNvPr id="0" name=""/>
        <dsp:cNvSpPr/>
      </dsp:nvSpPr>
      <dsp:spPr>
        <a:xfrm>
          <a:off x="77440" y="265589"/>
          <a:ext cx="885911" cy="885911"/>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BFA609C-F736-49ED-9C73-5015B957C8BE}">
      <dsp:nvSpPr>
        <dsp:cNvPr id="0" name=""/>
        <dsp:cNvSpPr/>
      </dsp:nvSpPr>
      <dsp:spPr>
        <a:xfrm>
          <a:off x="926727" y="1417458"/>
          <a:ext cx="5692886" cy="708729"/>
        </a:xfrm>
        <a:prstGeom prst="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255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State population: </a:t>
          </a:r>
          <a:r>
            <a:rPr lang="en-US" sz="1400" kern="1200">
              <a:hlinkClick xmlns:r="http://schemas.openxmlformats.org/officeDocument/2006/relationships" r:id="rId2"/>
            </a:rPr>
            <a:t>https://www.census.gov/data/tables/time-series/demo/popest/2010s-state-total.html</a:t>
          </a:r>
          <a:endParaRPr lang="en-US" sz="1400" kern="1200"/>
        </a:p>
      </dsp:txBody>
      <dsp:txXfrm>
        <a:off x="926727" y="1417458"/>
        <a:ext cx="5692886" cy="708729"/>
      </dsp:txXfrm>
    </dsp:sp>
    <dsp:sp modelId="{3E8DC86C-F261-4ADC-BBF5-44F1A73D385C}">
      <dsp:nvSpPr>
        <dsp:cNvPr id="0" name=""/>
        <dsp:cNvSpPr/>
      </dsp:nvSpPr>
      <dsp:spPr>
        <a:xfrm>
          <a:off x="483771" y="1328867"/>
          <a:ext cx="885911" cy="885911"/>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16AB460-4B4F-4094-AE38-6B85B3A8AC66}">
      <dsp:nvSpPr>
        <dsp:cNvPr id="0" name=""/>
        <dsp:cNvSpPr/>
      </dsp:nvSpPr>
      <dsp:spPr>
        <a:xfrm>
          <a:off x="926727" y="2480736"/>
          <a:ext cx="5692886" cy="708729"/>
        </a:xfrm>
        <a:prstGeom prst="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255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American Fact Finder: </a:t>
          </a:r>
          <a:r>
            <a:rPr lang="en-US" sz="1400" kern="1200" dirty="0">
              <a:hlinkClick xmlns:r="http://schemas.openxmlformats.org/officeDocument/2006/relationships" r:id="rId3"/>
            </a:rPr>
            <a:t>https://factfinder.census.gov/faces/nav/jsf/pages/searchresults.xhtml</a:t>
          </a:r>
          <a:endParaRPr lang="en-US" sz="1400" kern="1200" dirty="0"/>
        </a:p>
      </dsp:txBody>
      <dsp:txXfrm>
        <a:off x="926727" y="2480736"/>
        <a:ext cx="5692886" cy="708729"/>
      </dsp:txXfrm>
    </dsp:sp>
    <dsp:sp modelId="{503E51EE-DB7C-43C2-8A0B-40DC5AB886DD}">
      <dsp:nvSpPr>
        <dsp:cNvPr id="0" name=""/>
        <dsp:cNvSpPr/>
      </dsp:nvSpPr>
      <dsp:spPr>
        <a:xfrm>
          <a:off x="483771" y="2392145"/>
          <a:ext cx="885911" cy="885911"/>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8928369-3411-444A-9F2E-8F463500B91C}">
      <dsp:nvSpPr>
        <dsp:cNvPr id="0" name=""/>
        <dsp:cNvSpPr/>
      </dsp:nvSpPr>
      <dsp:spPr>
        <a:xfrm>
          <a:off x="520396" y="3544015"/>
          <a:ext cx="6099216" cy="708729"/>
        </a:xfrm>
        <a:prstGeom prst="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255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Federal Budget: </a:t>
          </a:r>
          <a:r>
            <a:rPr lang="en-US" sz="1400" kern="1200" dirty="0">
              <a:hlinkClick xmlns:r="http://schemas.openxmlformats.org/officeDocument/2006/relationships" r:id="rId4"/>
            </a:rPr>
            <a:t>https://data.world/throwback-thurs/throwbackdatathursday-week-13-us-federal-budget-1962-2018</a:t>
          </a:r>
          <a:endParaRPr lang="en-US" sz="1400" kern="1200" dirty="0"/>
        </a:p>
      </dsp:txBody>
      <dsp:txXfrm>
        <a:off x="520396" y="3544015"/>
        <a:ext cx="6099216" cy="708729"/>
      </dsp:txXfrm>
    </dsp:sp>
    <dsp:sp modelId="{45893EEC-3900-43A0-8E6E-79B1D838C320}">
      <dsp:nvSpPr>
        <dsp:cNvPr id="0" name=""/>
        <dsp:cNvSpPr/>
      </dsp:nvSpPr>
      <dsp:spPr>
        <a:xfrm>
          <a:off x="77440" y="3455424"/>
          <a:ext cx="885911" cy="885911"/>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146DB-DF6E-41A1-9278-AA721F72868C}">
      <dsp:nvSpPr>
        <dsp:cNvPr id="0" name=""/>
        <dsp:cNvSpPr/>
      </dsp:nvSpPr>
      <dsp:spPr>
        <a:xfrm>
          <a:off x="0" y="748625"/>
          <a:ext cx="6683374" cy="138207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6E555-4567-48C2-B310-6CF189411601}">
      <dsp:nvSpPr>
        <dsp:cNvPr id="0" name=""/>
        <dsp:cNvSpPr/>
      </dsp:nvSpPr>
      <dsp:spPr>
        <a:xfrm>
          <a:off x="418078" y="1059592"/>
          <a:ext cx="760142" cy="7601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C97721-A518-4040-8AD9-0347E3EB2017}">
      <dsp:nvSpPr>
        <dsp:cNvPr id="0" name=""/>
        <dsp:cNvSpPr/>
      </dsp:nvSpPr>
      <dsp:spPr>
        <a:xfrm>
          <a:off x="1596299" y="748625"/>
          <a:ext cx="5087075" cy="1382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270" tIns="146270" rIns="146270" bIns="146270" numCol="1" spcCol="1270" anchor="ctr" anchorCtr="0">
          <a:noAutofit/>
        </a:bodyPr>
        <a:lstStyle/>
        <a:p>
          <a:pPr marL="0" lvl="0" indent="0" algn="l" defTabSz="755650">
            <a:lnSpc>
              <a:spcPct val="90000"/>
            </a:lnSpc>
            <a:spcBef>
              <a:spcPct val="0"/>
            </a:spcBef>
            <a:spcAft>
              <a:spcPct val="35000"/>
            </a:spcAft>
            <a:buNone/>
          </a:pPr>
          <a:r>
            <a:rPr lang="en-US" sz="1700" kern="1200" baseline="0" dirty="0"/>
            <a:t>Nationwide, we’ve seen a downtrend in our homeless population in the past decade. However, D.C., Hawaii, California, and New York are bucking the national trend. We’d like to explore further what factors are driving these trends. </a:t>
          </a:r>
          <a:endParaRPr lang="en-US" sz="1700" kern="1200" dirty="0"/>
        </a:p>
      </dsp:txBody>
      <dsp:txXfrm>
        <a:off x="1596299" y="748625"/>
        <a:ext cx="5087075" cy="1382077"/>
      </dsp:txXfrm>
    </dsp:sp>
    <dsp:sp modelId="{A57B91DC-2194-4A78-A97D-143C208AE048}">
      <dsp:nvSpPr>
        <dsp:cNvPr id="0" name=""/>
        <dsp:cNvSpPr/>
      </dsp:nvSpPr>
      <dsp:spPr>
        <a:xfrm>
          <a:off x="0" y="2476222"/>
          <a:ext cx="6683374" cy="138207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B25CED-9AFE-4075-B968-435E05A07C5D}">
      <dsp:nvSpPr>
        <dsp:cNvPr id="0" name=""/>
        <dsp:cNvSpPr/>
      </dsp:nvSpPr>
      <dsp:spPr>
        <a:xfrm>
          <a:off x="418078" y="2787189"/>
          <a:ext cx="760142" cy="760142"/>
        </a:xfrm>
        <a:prstGeom prst="rect">
          <a:avLst/>
        </a:prstGeom>
        <a:solidFill>
          <a:schemeClr val="bg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EB5EB1-125F-4FDF-978E-44803485F0D2}">
      <dsp:nvSpPr>
        <dsp:cNvPr id="0" name=""/>
        <dsp:cNvSpPr/>
      </dsp:nvSpPr>
      <dsp:spPr>
        <a:xfrm>
          <a:off x="1596299" y="2476222"/>
          <a:ext cx="5087075" cy="1382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270" tIns="146270" rIns="146270" bIns="146270" numCol="1" spcCol="1270" anchor="ctr" anchorCtr="0">
          <a:noAutofit/>
        </a:bodyPr>
        <a:lstStyle/>
        <a:p>
          <a:pPr marL="0" lvl="0" indent="0" algn="l" defTabSz="755650">
            <a:lnSpc>
              <a:spcPct val="90000"/>
            </a:lnSpc>
            <a:spcBef>
              <a:spcPct val="0"/>
            </a:spcBef>
            <a:spcAft>
              <a:spcPct val="35000"/>
            </a:spcAft>
            <a:buNone/>
          </a:pPr>
          <a:r>
            <a:rPr lang="en-US" sz="1700" kern="1200" baseline="0" dirty="0"/>
            <a:t>Since we did not see any major changes in homeless population from 2010 – 2017, we’d like to expand our dataset to see if there are any major changes over the past 25 – 50 years. </a:t>
          </a:r>
          <a:endParaRPr lang="en-US" sz="1700" kern="1200" dirty="0"/>
        </a:p>
      </dsp:txBody>
      <dsp:txXfrm>
        <a:off x="1596299" y="2476222"/>
        <a:ext cx="5087075" cy="13820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20567-916C-412D-9FE4-CAA6F1AB288A}">
      <dsp:nvSpPr>
        <dsp:cNvPr id="0" name=""/>
        <dsp:cNvSpPr/>
      </dsp:nvSpPr>
      <dsp:spPr>
        <a:xfrm>
          <a:off x="0" y="562"/>
          <a:ext cx="6683374" cy="13159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056AE6-A692-43AE-9CEB-530A49EED770}">
      <dsp:nvSpPr>
        <dsp:cNvPr id="0" name=""/>
        <dsp:cNvSpPr/>
      </dsp:nvSpPr>
      <dsp:spPr>
        <a:xfrm>
          <a:off x="398072" y="296649"/>
          <a:ext cx="723768" cy="723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9CD608-C28F-428C-AD4C-2814482CB12F}">
      <dsp:nvSpPr>
        <dsp:cNvPr id="0" name=""/>
        <dsp:cNvSpPr/>
      </dsp:nvSpPr>
      <dsp:spPr>
        <a:xfrm>
          <a:off x="1519914" y="562"/>
          <a:ext cx="3007518"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1111250">
            <a:lnSpc>
              <a:spcPct val="90000"/>
            </a:lnSpc>
            <a:spcBef>
              <a:spcPct val="0"/>
            </a:spcBef>
            <a:spcAft>
              <a:spcPct val="35000"/>
            </a:spcAft>
            <a:buNone/>
          </a:pPr>
          <a:r>
            <a:rPr lang="en-US" sz="2500" kern="1200" baseline="0"/>
            <a:t>Visualization complexity &amp; coordination</a:t>
          </a:r>
          <a:endParaRPr lang="en-US" sz="2500" kern="1200"/>
        </a:p>
      </dsp:txBody>
      <dsp:txXfrm>
        <a:off x="1519914" y="562"/>
        <a:ext cx="3007518" cy="1315942"/>
      </dsp:txXfrm>
    </dsp:sp>
    <dsp:sp modelId="{CD6D1A35-DDAF-40FC-BDC6-B3C3BC3EDFC2}">
      <dsp:nvSpPr>
        <dsp:cNvPr id="0" name=""/>
        <dsp:cNvSpPr/>
      </dsp:nvSpPr>
      <dsp:spPr>
        <a:xfrm>
          <a:off x="4527432" y="562"/>
          <a:ext cx="2155942"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577850">
            <a:lnSpc>
              <a:spcPct val="90000"/>
            </a:lnSpc>
            <a:spcBef>
              <a:spcPct val="0"/>
            </a:spcBef>
            <a:spcAft>
              <a:spcPct val="35000"/>
            </a:spcAft>
            <a:buNone/>
          </a:pPr>
          <a:r>
            <a:rPr lang="en-US" sz="1300" kern="1200" baseline="0"/>
            <a:t>file/folder Relationship complexity: so many files! “where do I put my files?!”</a:t>
          </a:r>
          <a:endParaRPr lang="en-US" sz="1300" kern="1200"/>
        </a:p>
        <a:p>
          <a:pPr marL="0" lvl="0" indent="0" algn="l" defTabSz="577850">
            <a:lnSpc>
              <a:spcPct val="90000"/>
            </a:lnSpc>
            <a:spcBef>
              <a:spcPct val="0"/>
            </a:spcBef>
            <a:spcAft>
              <a:spcPct val="35000"/>
            </a:spcAft>
            <a:buNone/>
          </a:pPr>
          <a:r>
            <a:rPr lang="en-US" sz="1300" kern="1200" baseline="0"/>
            <a:t>Flask: first time consolidating multiple routes &amp; pages</a:t>
          </a:r>
          <a:endParaRPr lang="en-US" sz="1300" kern="1200"/>
        </a:p>
      </dsp:txBody>
      <dsp:txXfrm>
        <a:off x="4527432" y="562"/>
        <a:ext cx="2155942" cy="1315942"/>
      </dsp:txXfrm>
    </dsp:sp>
    <dsp:sp modelId="{9ED02D3B-E46A-4751-9A79-64954F40CF28}">
      <dsp:nvSpPr>
        <dsp:cNvPr id="0" name=""/>
        <dsp:cNvSpPr/>
      </dsp:nvSpPr>
      <dsp:spPr>
        <a:xfrm>
          <a:off x="0" y="1645491"/>
          <a:ext cx="6683374" cy="13159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49969F-B48D-4125-BF04-77E7B2E1F335}">
      <dsp:nvSpPr>
        <dsp:cNvPr id="0" name=""/>
        <dsp:cNvSpPr/>
      </dsp:nvSpPr>
      <dsp:spPr>
        <a:xfrm>
          <a:off x="398072" y="1941578"/>
          <a:ext cx="723768" cy="723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D0A1AD-17F7-4928-A654-E883DB785F17}">
      <dsp:nvSpPr>
        <dsp:cNvPr id="0" name=""/>
        <dsp:cNvSpPr/>
      </dsp:nvSpPr>
      <dsp:spPr>
        <a:xfrm>
          <a:off x="1519914" y="1645491"/>
          <a:ext cx="3007518"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1111250">
            <a:lnSpc>
              <a:spcPct val="90000"/>
            </a:lnSpc>
            <a:spcBef>
              <a:spcPct val="0"/>
            </a:spcBef>
            <a:spcAft>
              <a:spcPct val="35000"/>
            </a:spcAft>
            <a:buNone/>
          </a:pPr>
          <a:r>
            <a:rPr lang="en-US" sz="2500" kern="1200" baseline="0"/>
            <a:t>Adapting when overall data shows no changes</a:t>
          </a:r>
          <a:endParaRPr lang="en-US" sz="2500" kern="1200"/>
        </a:p>
      </dsp:txBody>
      <dsp:txXfrm>
        <a:off x="1519914" y="1645491"/>
        <a:ext cx="3007518" cy="1315942"/>
      </dsp:txXfrm>
    </dsp:sp>
    <dsp:sp modelId="{7010DFC2-658A-4C59-8C4F-C60D12989078}">
      <dsp:nvSpPr>
        <dsp:cNvPr id="0" name=""/>
        <dsp:cNvSpPr/>
      </dsp:nvSpPr>
      <dsp:spPr>
        <a:xfrm>
          <a:off x="4527432" y="1645491"/>
          <a:ext cx="2155942"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577850">
            <a:lnSpc>
              <a:spcPct val="90000"/>
            </a:lnSpc>
            <a:spcBef>
              <a:spcPct val="0"/>
            </a:spcBef>
            <a:spcAft>
              <a:spcPct val="35000"/>
            </a:spcAft>
            <a:buNone/>
          </a:pPr>
          <a:r>
            <a:rPr lang="en-US" sz="1300" kern="1200" baseline="0"/>
            <a:t>Added household income, poverty, and unemployment rates</a:t>
          </a:r>
          <a:endParaRPr lang="en-US" sz="1300" kern="1200"/>
        </a:p>
      </dsp:txBody>
      <dsp:txXfrm>
        <a:off x="4527432" y="1645491"/>
        <a:ext cx="2155942" cy="1315942"/>
      </dsp:txXfrm>
    </dsp:sp>
    <dsp:sp modelId="{11EEB19C-9E6E-4194-B362-82F64F562CDC}">
      <dsp:nvSpPr>
        <dsp:cNvPr id="0" name=""/>
        <dsp:cNvSpPr/>
      </dsp:nvSpPr>
      <dsp:spPr>
        <a:xfrm>
          <a:off x="0" y="3290419"/>
          <a:ext cx="6683374" cy="131594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F828B-2566-44F1-98E0-1AC35CA100EE}">
      <dsp:nvSpPr>
        <dsp:cNvPr id="0" name=""/>
        <dsp:cNvSpPr/>
      </dsp:nvSpPr>
      <dsp:spPr>
        <a:xfrm>
          <a:off x="398072" y="3586506"/>
          <a:ext cx="723768" cy="723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DF3B12-3ABC-4B5D-803B-7F59207806E6}">
      <dsp:nvSpPr>
        <dsp:cNvPr id="0" name=""/>
        <dsp:cNvSpPr/>
      </dsp:nvSpPr>
      <dsp:spPr>
        <a:xfrm>
          <a:off x="1519914" y="3290419"/>
          <a:ext cx="5163460"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1111250">
            <a:lnSpc>
              <a:spcPct val="90000"/>
            </a:lnSpc>
            <a:spcBef>
              <a:spcPct val="0"/>
            </a:spcBef>
            <a:spcAft>
              <a:spcPct val="35000"/>
            </a:spcAft>
            <a:buNone/>
          </a:pPr>
          <a:r>
            <a:rPr lang="en-US" sz="2500" kern="1200" baseline="0"/>
            <a:t>Updating Geojson is the worst!</a:t>
          </a:r>
          <a:endParaRPr lang="en-US" sz="2500" kern="1200"/>
        </a:p>
      </dsp:txBody>
      <dsp:txXfrm>
        <a:off x="1519914" y="3290419"/>
        <a:ext cx="5163460" cy="131594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F3D43-0DB2-4B11-A232-CF1303BA9BE5}" type="datetimeFigureOut">
              <a:rPr lang="en-US" smtClean="0"/>
              <a:t>6/30/2019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64051-181C-4D54-A742-B0F0F98255A1}" type="slidenum">
              <a:rPr lang="en-US" smtClean="0"/>
              <a:t>‹#›</a:t>
            </a:fld>
            <a:endParaRPr lang="en-US"/>
          </a:p>
        </p:txBody>
      </p:sp>
    </p:spTree>
    <p:extLst>
      <p:ext uri="{BB962C8B-B14F-4D97-AF65-F5344CB8AC3E}">
        <p14:creationId xmlns:p14="http://schemas.microsoft.com/office/powerpoint/2010/main" val="2630398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EB58A6-124D-4611-9DD2-CB5148555491}"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241657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B58A6-124D-4611-9DD2-CB5148555491}"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87772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B58A6-124D-4611-9DD2-CB5148555491}"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1705852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B58A6-124D-4611-9DD2-CB5148555491}"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38F51-C4D7-4B6C-82BE-1506039766B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2065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B58A6-124D-4611-9DD2-CB5148555491}"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2808125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EB58A6-124D-4611-9DD2-CB5148555491}" type="datetimeFigureOut">
              <a:rPr lang="en-US" smtClean="0"/>
              <a:t>6/30/2019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165712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EB58A6-124D-4611-9DD2-CB5148555491}" type="datetimeFigureOut">
              <a:rPr lang="en-US" smtClean="0"/>
              <a:t>6/30/2019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4287280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B58A6-124D-4611-9DD2-CB5148555491}"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1047468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B58A6-124D-4611-9DD2-CB5148555491}"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2763718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B58A6-124D-4611-9DD2-CB5148555491}"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355201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B58A6-124D-4611-9DD2-CB5148555491}"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377839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EB58A6-124D-4611-9DD2-CB5148555491}"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369183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EB58A6-124D-4611-9DD2-CB5148555491}"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20872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EB58A6-124D-4611-9DD2-CB5148555491}" type="datetimeFigureOut">
              <a:rPr lang="en-US" smtClean="0"/>
              <a:t>6/30/2019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274981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EB58A6-124D-4611-9DD2-CB5148555491}" type="datetimeFigureOut">
              <a:rPr lang="en-US" smtClean="0"/>
              <a:t>6/30/2019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370320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3EB58A6-124D-4611-9DD2-CB5148555491}" type="datetimeFigureOut">
              <a:rPr lang="en-US" smtClean="0"/>
              <a:t>6/30/2019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404547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B58A6-124D-4611-9DD2-CB5148555491}"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274232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B58A6-124D-4611-9DD2-CB5148555491}"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292102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EB58A6-124D-4611-9DD2-CB5148555491}" type="datetimeFigureOut">
              <a:rPr lang="en-US" smtClean="0"/>
              <a:t>6/30/2019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5538F51-C4D7-4B6C-82BE-1506039766B7}" type="slidenum">
              <a:rPr lang="en-US" smtClean="0"/>
              <a:t>‹#›</a:t>
            </a:fld>
            <a:endParaRPr lang="en-US"/>
          </a:p>
        </p:txBody>
      </p:sp>
    </p:spTree>
    <p:extLst>
      <p:ext uri="{BB962C8B-B14F-4D97-AF65-F5344CB8AC3E}">
        <p14:creationId xmlns:p14="http://schemas.microsoft.com/office/powerpoint/2010/main" val="29201772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35.jpeg"/></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hyperlink" Target="https://data.world/throwback-thurs/throwbackdatathursday-week-13-us-federal-budget-1962-2018" TargetMode="External"/><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7.svg"/><Relationship Id="rId7" Type="http://schemas.openxmlformats.org/officeDocument/2006/relationships/diagramColors" Target="../diagrams/colors3.xml"/><Relationship Id="rId2" Type="http://schemas.openxmlformats.org/officeDocument/2006/relationships/image" Target="../media/image26.png"/><Relationship Id="rId1" Type="http://schemas.openxmlformats.org/officeDocument/2006/relationships/slideLayout" Target="../slideLayouts/slideLayout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31.sv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CA%20ELECTION%20RESULTS" TargetMode="External"/><Relationship Id="rId2" Type="http://schemas.openxmlformats.org/officeDocument/2006/relationships/image" Target="../media/image3.png"/><Relationship Id="rId1" Type="http://schemas.openxmlformats.org/officeDocument/2006/relationships/slideLayout" Target="../slideLayouts/slideLayout18.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179B-F591-4483-848D-486B44DA8497}"/>
              </a:ext>
            </a:extLst>
          </p:cNvPr>
          <p:cNvSpPr>
            <a:spLocks noGrp="1"/>
          </p:cNvSpPr>
          <p:nvPr>
            <p:ph type="ctrTitle"/>
          </p:nvPr>
        </p:nvSpPr>
        <p:spPr>
          <a:xfrm>
            <a:off x="1824035" y="1124125"/>
            <a:ext cx="8689976" cy="1844385"/>
          </a:xfrm>
        </p:spPr>
        <p:txBody>
          <a:bodyPr>
            <a:normAutofit/>
          </a:bodyPr>
          <a:lstStyle/>
          <a:p>
            <a:r>
              <a:rPr lang="en-US" sz="4400"/>
              <a:t>Homelessness in the us</a:t>
            </a:r>
          </a:p>
        </p:txBody>
      </p:sp>
      <p:sp>
        <p:nvSpPr>
          <p:cNvPr id="3" name="Subtitle 2">
            <a:extLst>
              <a:ext uri="{FF2B5EF4-FFF2-40B4-BE49-F238E27FC236}">
                <a16:creationId xmlns:a16="http://schemas.microsoft.com/office/drawing/2014/main" id="{E16E5A5D-4B9F-4D86-BCE8-8C24DB73DB71}"/>
              </a:ext>
            </a:extLst>
          </p:cNvPr>
          <p:cNvSpPr>
            <a:spLocks noGrp="1"/>
          </p:cNvSpPr>
          <p:nvPr>
            <p:ph type="subTitle" idx="1"/>
          </p:nvPr>
        </p:nvSpPr>
        <p:spPr>
          <a:xfrm>
            <a:off x="1824035" y="3013746"/>
            <a:ext cx="8689976" cy="1078889"/>
          </a:xfrm>
        </p:spPr>
        <p:txBody>
          <a:bodyPr>
            <a:normAutofit/>
          </a:bodyPr>
          <a:lstStyle/>
          <a:p>
            <a:r>
              <a:rPr lang="en-US" sz="2400">
                <a:solidFill>
                  <a:schemeClr val="tx1">
                    <a:lumMod val="75000"/>
                    <a:lumOff val="25000"/>
                  </a:schemeClr>
                </a:solidFill>
              </a:rPr>
              <a:t>Group #5</a:t>
            </a:r>
          </a:p>
        </p:txBody>
      </p:sp>
    </p:spTree>
    <p:extLst>
      <p:ext uri="{BB962C8B-B14F-4D97-AF65-F5344CB8AC3E}">
        <p14:creationId xmlns:p14="http://schemas.microsoft.com/office/powerpoint/2010/main" val="311870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p:txBody>
          <a:bodyPr/>
          <a:lstStyle/>
          <a:p>
            <a:r>
              <a:rPr lang="en-US" dirty="0"/>
              <a:t>&lt;insert graph&gt;</a:t>
            </a:r>
          </a:p>
        </p:txBody>
      </p:sp>
      <p:sp>
        <p:nvSpPr>
          <p:cNvPr id="3" name="Content Placeholder 2">
            <a:extLst>
              <a:ext uri="{FF2B5EF4-FFF2-40B4-BE49-F238E27FC236}">
                <a16:creationId xmlns:a16="http://schemas.microsoft.com/office/drawing/2014/main" id="{E54F0AE2-D086-4C42-B898-061856577509}"/>
              </a:ext>
            </a:extLst>
          </p:cNvPr>
          <p:cNvSpPr>
            <a:spLocks noGrp="1"/>
          </p:cNvSpPr>
          <p:nvPr>
            <p:ph idx="1"/>
          </p:nvPr>
        </p:nvSpPr>
        <p:spPr/>
        <p:txBody>
          <a:bodyPr>
            <a:normAutofit/>
          </a:bodyPr>
          <a:lstStyle/>
          <a:p>
            <a:pPr marL="0" indent="0">
              <a:buNone/>
            </a:pPr>
            <a:r>
              <a:rPr lang="en-US" dirty="0"/>
              <a:t>Despite having the highest median household income, Washington DC holds the highest concentration of homeless individuals within their population at 1.07%. With such a high median income, more households are likely to fall under the poverty line, which hold just under 17% of their total population. This is also compounded by their unemployment rate of 6.1%, which is the second highest in the nation.</a:t>
            </a:r>
          </a:p>
        </p:txBody>
      </p:sp>
    </p:spTree>
    <p:extLst>
      <p:ext uri="{BB962C8B-B14F-4D97-AF65-F5344CB8AC3E}">
        <p14:creationId xmlns:p14="http://schemas.microsoft.com/office/powerpoint/2010/main" val="353807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p:txBody>
          <a:bodyPr/>
          <a:lstStyle/>
          <a:p>
            <a:r>
              <a:rPr lang="en-US" dirty="0"/>
              <a:t>&lt;insert graph&gt;</a:t>
            </a:r>
          </a:p>
        </p:txBody>
      </p:sp>
      <p:sp>
        <p:nvSpPr>
          <p:cNvPr id="3" name="Content Placeholder 2">
            <a:extLst>
              <a:ext uri="{FF2B5EF4-FFF2-40B4-BE49-F238E27FC236}">
                <a16:creationId xmlns:a16="http://schemas.microsoft.com/office/drawing/2014/main" id="{E54F0AE2-D086-4C42-B898-061856577509}"/>
              </a:ext>
            </a:extLst>
          </p:cNvPr>
          <p:cNvSpPr>
            <a:spLocks noGrp="1"/>
          </p:cNvSpPr>
          <p:nvPr>
            <p:ph idx="1"/>
          </p:nvPr>
        </p:nvSpPr>
        <p:spPr/>
        <p:txBody>
          <a:bodyPr>
            <a:normAutofit/>
          </a:bodyPr>
          <a:lstStyle/>
          <a:p>
            <a:pPr marL="0" indent="0">
              <a:buNone/>
            </a:pPr>
            <a:r>
              <a:rPr lang="en-US" dirty="0"/>
              <a:t>Conversely, New Hampshire is on the opposite end of the homeless population spectrum. With the lowest poverty rate in the nation and a rate of unemployment second only to Hawaii, we can use these economic indicators to establish New Hampshire as the state with the lowest homeless population rate in the United States.</a:t>
            </a:r>
          </a:p>
        </p:txBody>
      </p:sp>
    </p:spTree>
    <p:extLst>
      <p:ext uri="{BB962C8B-B14F-4D97-AF65-F5344CB8AC3E}">
        <p14:creationId xmlns:p14="http://schemas.microsoft.com/office/powerpoint/2010/main" val="47985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p:txBody>
          <a:bodyPr/>
          <a:lstStyle/>
          <a:p>
            <a:r>
              <a:rPr lang="en-US" dirty="0"/>
              <a:t>&lt;insert graph&gt;</a:t>
            </a:r>
          </a:p>
        </p:txBody>
      </p:sp>
      <p:sp>
        <p:nvSpPr>
          <p:cNvPr id="3" name="Content Placeholder 2">
            <a:extLst>
              <a:ext uri="{FF2B5EF4-FFF2-40B4-BE49-F238E27FC236}">
                <a16:creationId xmlns:a16="http://schemas.microsoft.com/office/drawing/2014/main" id="{E54F0AE2-D086-4C42-B898-061856577509}"/>
              </a:ext>
            </a:extLst>
          </p:cNvPr>
          <p:cNvSpPr>
            <a:spLocks noGrp="1"/>
          </p:cNvSpPr>
          <p:nvPr>
            <p:ph idx="1"/>
          </p:nvPr>
        </p:nvSpPr>
        <p:spPr/>
        <p:txBody>
          <a:bodyPr>
            <a:normAutofit/>
          </a:bodyPr>
          <a:lstStyle/>
          <a:p>
            <a:pPr marL="0" indent="0">
              <a:buNone/>
            </a:pPr>
            <a:r>
              <a:rPr lang="en-US" dirty="0"/>
              <a:t>One anomaly we uncovered throughout this analysis were the metrics related to Hawaii. Although the state boasts the lowest rate of unemployment in the nation and one of the lowest poverty rates, they hold the second highest concentration of homeless individuals within their population with a rate of 0.51%.</a:t>
            </a:r>
          </a:p>
        </p:txBody>
      </p:sp>
    </p:spTree>
    <p:extLst>
      <p:ext uri="{BB962C8B-B14F-4D97-AF65-F5344CB8AC3E}">
        <p14:creationId xmlns:p14="http://schemas.microsoft.com/office/powerpoint/2010/main" val="427032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641074" y="1314450"/>
            <a:ext cx="2844002" cy="3680244"/>
          </a:xfrm>
        </p:spPr>
        <p:txBody>
          <a:bodyPr>
            <a:normAutofit/>
          </a:bodyPr>
          <a:lstStyle/>
          <a:p>
            <a:pPr algn="l"/>
            <a:r>
              <a:rPr lang="en-US" sz="3400"/>
              <a:t>conclusion</a:t>
            </a:r>
          </a:p>
        </p:txBody>
      </p:sp>
      <p:pic>
        <p:nvPicPr>
          <p:cNvPr id="14" name="Picture 13">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6" name="Picture 15">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1EA7E8F0-17FE-49E8-AAFF-24F335A4634C}"/>
              </a:ext>
            </a:extLst>
          </p:cNvPr>
          <p:cNvGraphicFramePr>
            <a:graphicFrameLocks noGrp="1"/>
          </p:cNvGraphicFramePr>
          <p:nvPr>
            <p:ph idx="1"/>
            <p:extLst>
              <p:ext uri="{D42A27DB-BD31-4B8C-83A1-F6EECF244321}">
                <p14:modId xmlns:p14="http://schemas.microsoft.com/office/powerpoint/2010/main" val="3636233521"/>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074" name="Picture 2" descr="Expand screen Free Icon">
            <a:extLst>
              <a:ext uri="{FF2B5EF4-FFF2-40B4-BE49-F238E27FC236}">
                <a16:creationId xmlns:a16="http://schemas.microsoft.com/office/drawing/2014/main" id="{886B25E3-0AA3-41E6-9F21-4E40F556AC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07408" y="3642015"/>
            <a:ext cx="853184" cy="8245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84792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641074" y="1314450"/>
            <a:ext cx="2844002" cy="3680244"/>
          </a:xfrm>
        </p:spPr>
        <p:txBody>
          <a:bodyPr>
            <a:normAutofit/>
          </a:bodyPr>
          <a:lstStyle/>
          <a:p>
            <a:pPr algn="l"/>
            <a:r>
              <a:rPr lang="en-US" sz="3700" dirty="0"/>
              <a:t>Challenges</a:t>
            </a:r>
          </a:p>
        </p:txBody>
      </p:sp>
      <p:pic>
        <p:nvPicPr>
          <p:cNvPr id="14" name="Picture 13">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6" name="Picture 15">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4EC2D4D0-8CD3-4B5D-843A-FAA40992B7C6}"/>
              </a:ext>
            </a:extLst>
          </p:cNvPr>
          <p:cNvGraphicFramePr>
            <a:graphicFrameLocks noGrp="1"/>
          </p:cNvGraphicFramePr>
          <p:nvPr>
            <p:ph idx="1"/>
            <p:extLst>
              <p:ext uri="{D42A27DB-BD31-4B8C-83A1-F6EECF244321}">
                <p14:modId xmlns:p14="http://schemas.microsoft.com/office/powerpoint/2010/main" val="945911166"/>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4717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081" name="Rectangle 191">
            <a:extLst>
              <a:ext uri="{FF2B5EF4-FFF2-40B4-BE49-F238E27FC236}">
                <a16:creationId xmlns:a16="http://schemas.microsoft.com/office/drawing/2014/main" id="{CE194D91-9FD4-4CB4-AD8E-C842798FF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82" name="Picture 2">
            <a:extLst>
              <a:ext uri="{FF2B5EF4-FFF2-40B4-BE49-F238E27FC236}">
                <a16:creationId xmlns:a16="http://schemas.microsoft.com/office/drawing/2014/main" id="{287B275B-62BF-40C0-95BA-606F0ACCA8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lated image">
            <a:extLst>
              <a:ext uri="{FF2B5EF4-FFF2-40B4-BE49-F238E27FC236}">
                <a16:creationId xmlns:a16="http://schemas.microsoft.com/office/drawing/2014/main" id="{BC6481A3-3191-4C30-BB35-64359F1782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745" r="1" b="4571"/>
          <a:stretch/>
        </p:blipFill>
        <p:spPr bwMode="auto">
          <a:xfrm>
            <a:off x="1" y="10"/>
            <a:ext cx="7479157" cy="3428987"/>
          </a:xfrm>
          <a:prstGeom prst="rect">
            <a:avLst/>
          </a:pr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DE7BAEC-00F9-41F7-BDDC-BD5A8D8837EC}"/>
              </a:ext>
            </a:extLst>
          </p:cNvPr>
          <p:cNvPicPr>
            <a:picLocks noChangeAspect="1"/>
          </p:cNvPicPr>
          <p:nvPr/>
        </p:nvPicPr>
        <p:blipFill rotWithShape="1">
          <a:blip r:embed="rId4"/>
          <a:srcRect l="2591" r="6" b="6"/>
          <a:stretch/>
        </p:blipFill>
        <p:spPr>
          <a:xfrm>
            <a:off x="1" y="3428998"/>
            <a:ext cx="7479157" cy="3429001"/>
          </a:xfrm>
          <a:prstGeom prst="rect">
            <a:avLst/>
          </a:prstGeom>
        </p:spPr>
      </p:pic>
      <p:cxnSp>
        <p:nvCxnSpPr>
          <p:cNvPr id="2083" name="Straight Connector 193">
            <a:extLst>
              <a:ext uri="{FF2B5EF4-FFF2-40B4-BE49-F238E27FC236}">
                <a16:creationId xmlns:a16="http://schemas.microsoft.com/office/drawing/2014/main" id="{2DDE8805-3EA4-4406-A843-10FB62D15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020" y="3429000"/>
            <a:ext cx="7421138" cy="1"/>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
        <p:nvSpPr>
          <p:cNvPr id="2084" name="Rectangle 194">
            <a:extLst>
              <a:ext uri="{FF2B5EF4-FFF2-40B4-BE49-F238E27FC236}">
                <a16:creationId xmlns:a16="http://schemas.microsoft.com/office/drawing/2014/main" id="{0F72099E-AFE3-450F-AC2A-7A52DE354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791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85" name="Picture 195">
            <a:extLst>
              <a:ext uri="{FF2B5EF4-FFF2-40B4-BE49-F238E27FC236}">
                <a16:creationId xmlns:a16="http://schemas.microsoft.com/office/drawing/2014/main" id="{F2BC5777-6C9B-4A78-9BA6-92FA4E86BD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8196408" y="640831"/>
            <a:ext cx="3352128" cy="1573863"/>
          </a:xfrm>
        </p:spPr>
        <p:txBody>
          <a:bodyPr>
            <a:normAutofit/>
          </a:bodyPr>
          <a:lstStyle/>
          <a:p>
            <a:pPr algn="l"/>
            <a:r>
              <a:rPr lang="en-US"/>
              <a:t>Motivation</a:t>
            </a:r>
          </a:p>
        </p:txBody>
      </p:sp>
      <p:sp>
        <p:nvSpPr>
          <p:cNvPr id="3" name="Content Placeholder 2">
            <a:extLst>
              <a:ext uri="{FF2B5EF4-FFF2-40B4-BE49-F238E27FC236}">
                <a16:creationId xmlns:a16="http://schemas.microsoft.com/office/drawing/2014/main" id="{E54F0AE2-D086-4C42-B898-061856577509}"/>
              </a:ext>
            </a:extLst>
          </p:cNvPr>
          <p:cNvSpPr>
            <a:spLocks noGrp="1"/>
          </p:cNvSpPr>
          <p:nvPr>
            <p:ph idx="1"/>
          </p:nvPr>
        </p:nvSpPr>
        <p:spPr>
          <a:xfrm>
            <a:off x="8196408" y="2367092"/>
            <a:ext cx="3352128" cy="3881309"/>
          </a:xfrm>
        </p:spPr>
        <p:txBody>
          <a:bodyPr>
            <a:normAutofit fontScale="92500"/>
          </a:bodyPr>
          <a:lstStyle/>
          <a:p>
            <a:pPr marL="0" indent="0">
              <a:lnSpc>
                <a:spcPct val="110000"/>
              </a:lnSpc>
              <a:buNone/>
            </a:pPr>
            <a:r>
              <a:rPr lang="en-US" sz="1500" dirty="0"/>
              <a:t>With rising housing prices, increasing gentrification of neighborhoods, and rent  disrupting apps like Airbnb, Homelessness has become one of the biggest issues in the us. we can see the issue has alarmed the federal government when they increased Hud’s budget by </a:t>
            </a:r>
            <a:r>
              <a:rPr lang="en-US" sz="1500" b="1" dirty="0"/>
              <a:t>29 billion dollars </a:t>
            </a:r>
            <a:r>
              <a:rPr lang="en-US" sz="1500" dirty="0"/>
              <a:t>in 2017 (</a:t>
            </a:r>
            <a:r>
              <a:rPr lang="en-US" sz="1600" dirty="0">
                <a:hlinkClick r:id="rId6"/>
              </a:rPr>
              <a:t>Federal Budget</a:t>
            </a:r>
            <a:r>
              <a:rPr lang="en-US" sz="1600" dirty="0"/>
              <a:t>).</a:t>
            </a:r>
            <a:endParaRPr lang="en-US" sz="1500" dirty="0"/>
          </a:p>
          <a:p>
            <a:pPr marL="0" indent="0">
              <a:lnSpc>
                <a:spcPct val="110000"/>
              </a:lnSpc>
              <a:buNone/>
            </a:pPr>
            <a:r>
              <a:rPr lang="en-US" sz="1500" dirty="0"/>
              <a:t>For our project, we’d like to explore how the homeless population has changed over the past decade and what factors may impact homelessness trends in the us.</a:t>
            </a:r>
          </a:p>
        </p:txBody>
      </p:sp>
    </p:spTree>
    <p:extLst>
      <p:ext uri="{BB962C8B-B14F-4D97-AF65-F5344CB8AC3E}">
        <p14:creationId xmlns:p14="http://schemas.microsoft.com/office/powerpoint/2010/main" val="339317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E9EE75A-A958-4EEE-91B6-38F7E7D24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856310" y="4956620"/>
            <a:ext cx="10364451" cy="758380"/>
          </a:xfrm>
        </p:spPr>
        <p:txBody>
          <a:bodyPr>
            <a:normAutofit/>
          </a:bodyPr>
          <a:lstStyle/>
          <a:p>
            <a:r>
              <a:rPr lang="en-US"/>
              <a:t>Questions to explore</a:t>
            </a:r>
          </a:p>
        </p:txBody>
      </p:sp>
      <p:sp useBgFill="1">
        <p:nvSpPr>
          <p:cNvPr id="23" name="Rectangle 22">
            <a:extLst>
              <a:ext uri="{FF2B5EF4-FFF2-40B4-BE49-F238E27FC236}">
                <a16:creationId xmlns:a16="http://schemas.microsoft.com/office/drawing/2014/main" id="{8F624702-F14C-406D-9285-9EC225512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1999"/>
          </a:xfrm>
          <a:prstGeom prst="rect">
            <a:avLst/>
          </a:prstGeom>
          <a:ln w="28575">
            <a:noFill/>
          </a:ln>
          <a:effectLst>
            <a:outerShdw blurRad="508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AE75593A-F97A-443A-991F-6101CD1E55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3489"/>
          <a:stretch/>
        </p:blipFill>
        <p:spPr>
          <a:xfrm>
            <a:off x="0" y="-2"/>
            <a:ext cx="12192000" cy="1818169"/>
          </a:xfrm>
          <a:prstGeom prst="rect">
            <a:avLst/>
          </a:prstGeom>
        </p:spPr>
      </p:pic>
      <p:graphicFrame>
        <p:nvGraphicFramePr>
          <p:cNvPr id="5" name="Content Placeholder 2">
            <a:extLst>
              <a:ext uri="{FF2B5EF4-FFF2-40B4-BE49-F238E27FC236}">
                <a16:creationId xmlns:a16="http://schemas.microsoft.com/office/drawing/2014/main" id="{EA89E9BB-626E-4812-ADE7-DE8B625E6CE2}"/>
              </a:ext>
            </a:extLst>
          </p:cNvPr>
          <p:cNvGraphicFramePr>
            <a:graphicFrameLocks noGrp="1"/>
          </p:cNvGraphicFramePr>
          <p:nvPr>
            <p:ph idx="1"/>
            <p:extLst>
              <p:ext uri="{D42A27DB-BD31-4B8C-83A1-F6EECF244321}">
                <p14:modId xmlns:p14="http://schemas.microsoft.com/office/powerpoint/2010/main" val="3910565379"/>
              </p:ext>
            </p:extLst>
          </p:nvPr>
        </p:nvGraphicFramePr>
        <p:xfrm>
          <a:off x="1286934" y="951345"/>
          <a:ext cx="9618132" cy="2980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500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BEE32-61A5-44C3-98E2-CBB5AB47F679}"/>
              </a:ext>
            </a:extLst>
          </p:cNvPr>
          <p:cNvSpPr>
            <a:spLocks noGrp="1"/>
          </p:cNvSpPr>
          <p:nvPr>
            <p:ph type="title"/>
          </p:nvPr>
        </p:nvSpPr>
        <p:spPr>
          <a:xfrm>
            <a:off x="641074" y="1314450"/>
            <a:ext cx="2844002" cy="3680244"/>
          </a:xfrm>
        </p:spPr>
        <p:txBody>
          <a:bodyPr>
            <a:normAutofit/>
          </a:bodyPr>
          <a:lstStyle/>
          <a:p>
            <a:pPr algn="l"/>
            <a:r>
              <a:rPr lang="en-US" sz="4400"/>
              <a:t>approach</a:t>
            </a:r>
          </a:p>
        </p:txBody>
      </p:sp>
      <p:pic>
        <p:nvPicPr>
          <p:cNvPr id="27" name="Picture 26">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29" name="Picture 28">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18" name="Content Placeholder 2">
            <a:extLst>
              <a:ext uri="{FF2B5EF4-FFF2-40B4-BE49-F238E27FC236}">
                <a16:creationId xmlns:a16="http://schemas.microsoft.com/office/drawing/2014/main" id="{F7DE38A8-12BC-42E2-9861-AB4D62D8C00F}"/>
              </a:ext>
            </a:extLst>
          </p:cNvPr>
          <p:cNvGraphicFramePr>
            <a:graphicFrameLocks noGrp="1"/>
          </p:cNvGraphicFramePr>
          <p:nvPr>
            <p:ph idx="1"/>
            <p:extLst>
              <p:ext uri="{D42A27DB-BD31-4B8C-83A1-F6EECF244321}">
                <p14:modId xmlns:p14="http://schemas.microsoft.com/office/powerpoint/2010/main" val="81921665"/>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385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2" name="Rectangle 21" descr="Database">
            <a:extLst>
              <a:ext uri="{FF2B5EF4-FFF2-40B4-BE49-F238E27FC236}">
                <a16:creationId xmlns:a16="http://schemas.microsoft.com/office/drawing/2014/main" id="{1CFF2ECF-D43F-48B7-950F-2888398518A3}"/>
              </a:ext>
            </a:extLst>
          </p:cNvPr>
          <p:cNvSpPr/>
          <p:nvPr/>
        </p:nvSpPr>
        <p:spPr>
          <a:xfrm>
            <a:off x="-616036" y="1189607"/>
            <a:ext cx="5676315" cy="408629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641074" y="1314450"/>
            <a:ext cx="2844002" cy="3680244"/>
          </a:xfrm>
        </p:spPr>
        <p:txBody>
          <a:bodyPr>
            <a:normAutofit/>
          </a:bodyPr>
          <a:lstStyle/>
          <a:p>
            <a:pPr algn="l"/>
            <a:r>
              <a:rPr lang="en-US" sz="4400" dirty="0"/>
              <a:t>Data sources</a:t>
            </a:r>
          </a:p>
        </p:txBody>
      </p:sp>
      <p:graphicFrame>
        <p:nvGraphicFramePr>
          <p:cNvPr id="14" name="Content Placeholder 2">
            <a:extLst>
              <a:ext uri="{FF2B5EF4-FFF2-40B4-BE49-F238E27FC236}">
                <a16:creationId xmlns:a16="http://schemas.microsoft.com/office/drawing/2014/main" id="{478C8603-ECE2-41E6-B44A-45C624A45801}"/>
              </a:ext>
            </a:extLst>
          </p:cNvPr>
          <p:cNvGraphicFramePr>
            <a:graphicFrameLocks noGrp="1"/>
          </p:cNvGraphicFramePr>
          <p:nvPr>
            <p:ph idx="1"/>
            <p:extLst>
              <p:ext uri="{D42A27DB-BD31-4B8C-83A1-F6EECF244321}">
                <p14:modId xmlns:p14="http://schemas.microsoft.com/office/powerpoint/2010/main" val="1319824805"/>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8963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5" name="Rectangle 76">
            <a:extLst>
              <a:ext uri="{FF2B5EF4-FFF2-40B4-BE49-F238E27FC236}">
                <a16:creationId xmlns:a16="http://schemas.microsoft.com/office/drawing/2014/main" id="{6EE8E5DC-277F-45E4-B997-594EE7D9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2">
            <a:extLst>
              <a:ext uri="{FF2B5EF4-FFF2-40B4-BE49-F238E27FC236}">
                <a16:creationId xmlns:a16="http://schemas.microsoft.com/office/drawing/2014/main" id="{63A9BAA5-B0B5-49B4-9F3A-30FE0943B0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87" name="Rounded Rectangle 14">
            <a:extLst>
              <a:ext uri="{FF2B5EF4-FFF2-40B4-BE49-F238E27FC236}">
                <a16:creationId xmlns:a16="http://schemas.microsoft.com/office/drawing/2014/main" id="{C9365C9C-8B33-4A82-8785-902F356BC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8579" y="618517"/>
            <a:ext cx="3427091" cy="5596019"/>
          </a:xfrm>
          <a:prstGeom prst="roundRect">
            <a:avLst>
              <a:gd name="adj" fmla="val 483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BEE28D2-D885-4E8E-A236-5F96BCD3E827}"/>
              </a:ext>
            </a:extLst>
          </p:cNvPr>
          <p:cNvPicPr>
            <a:picLocks noChangeAspect="1"/>
          </p:cNvPicPr>
          <p:nvPr/>
        </p:nvPicPr>
        <p:blipFill rotWithShape="1">
          <a:blip r:embed="rId3"/>
          <a:srcRect l="2591" r="6" b="6"/>
          <a:stretch/>
        </p:blipFill>
        <p:spPr>
          <a:xfrm>
            <a:off x="8279439" y="898439"/>
            <a:ext cx="3102501" cy="1422414"/>
          </a:xfrm>
          <a:prstGeom prst="roundRect">
            <a:avLst>
              <a:gd name="adj" fmla="val 5301"/>
            </a:avLst>
          </a:prstGeom>
          <a:ln w="82550" cap="sq">
            <a:noFill/>
            <a:miter lim="800000"/>
          </a:ln>
          <a:effectLst/>
        </p:spPr>
      </p:pic>
      <p:pic>
        <p:nvPicPr>
          <p:cNvPr id="4" name="Picture 3" descr="A close up of a map&#10;&#10;Description automatically generated">
            <a:extLst>
              <a:ext uri="{FF2B5EF4-FFF2-40B4-BE49-F238E27FC236}">
                <a16:creationId xmlns:a16="http://schemas.microsoft.com/office/drawing/2014/main" id="{F92D3B4D-4484-4915-82D1-28C3E2C69BC2}"/>
              </a:ext>
            </a:extLst>
          </p:cNvPr>
          <p:cNvPicPr>
            <a:picLocks noChangeAspect="1"/>
          </p:cNvPicPr>
          <p:nvPr/>
        </p:nvPicPr>
        <p:blipFill>
          <a:blip r:embed="rId4"/>
          <a:stretch>
            <a:fillRect/>
          </a:stretch>
        </p:blipFill>
        <p:spPr>
          <a:xfrm>
            <a:off x="8603019" y="2591848"/>
            <a:ext cx="2455340" cy="1663493"/>
          </a:xfrm>
          <a:prstGeom prst="roundRect">
            <a:avLst>
              <a:gd name="adj" fmla="val 5301"/>
            </a:avLst>
          </a:prstGeom>
          <a:ln w="82550" cap="sq">
            <a:noFill/>
            <a:miter lim="800000"/>
          </a:ln>
          <a:effectLst/>
          <a:scene3d>
            <a:camera prst="orthographicFront"/>
            <a:lightRig rig="threePt" dir="t">
              <a:rot lat="0" lon="0" rev="2700000"/>
            </a:lightRig>
          </a:scene3d>
          <a:sp3d contourW="6350">
            <a:bevelT h="38100"/>
            <a:contourClr>
              <a:srgbClr val="C0C0C0"/>
            </a:contourClr>
          </a:sp3d>
        </p:spPr>
      </p:pic>
      <p:pic>
        <p:nvPicPr>
          <p:cNvPr id="3" name="Picture 2" descr="A close up of a map&#10;&#10;Description automatically generated">
            <a:extLst>
              <a:ext uri="{FF2B5EF4-FFF2-40B4-BE49-F238E27FC236}">
                <a16:creationId xmlns:a16="http://schemas.microsoft.com/office/drawing/2014/main" id="{146B3E30-4549-466A-B17C-23E587FA9ABC}"/>
              </a:ext>
            </a:extLst>
          </p:cNvPr>
          <p:cNvPicPr>
            <a:picLocks noChangeAspect="1"/>
          </p:cNvPicPr>
          <p:nvPr/>
        </p:nvPicPr>
        <p:blipFill>
          <a:blip r:embed="rId5"/>
          <a:stretch>
            <a:fillRect/>
          </a:stretch>
        </p:blipFill>
        <p:spPr>
          <a:xfrm>
            <a:off x="8472736" y="4411003"/>
            <a:ext cx="2715906" cy="1663493"/>
          </a:xfrm>
          <a:prstGeom prst="roundRect">
            <a:avLst>
              <a:gd name="adj" fmla="val 5301"/>
            </a:avLst>
          </a:prstGeom>
          <a:ln w="82550" cap="sq">
            <a:noFill/>
            <a:miter lim="800000"/>
          </a:ln>
          <a:effectLst/>
          <a:scene3d>
            <a:camera prst="orthographicFront"/>
            <a:lightRig rig="threePt" dir="t">
              <a:rot lat="0" lon="0" rev="2700000"/>
            </a:lightRig>
          </a:scene3d>
          <a:sp3d contourW="6350">
            <a:bevelT h="38100"/>
            <a:contourClr>
              <a:srgbClr val="C0C0C0"/>
            </a:contourClr>
          </a:sp3d>
        </p:spPr>
      </p:pic>
      <p:pic>
        <p:nvPicPr>
          <p:cNvPr id="88" name="Picture 82">
            <a:extLst>
              <a:ext uri="{FF2B5EF4-FFF2-40B4-BE49-F238E27FC236}">
                <a16:creationId xmlns:a16="http://schemas.microsoft.com/office/drawing/2014/main" id="{04846EBF-5B46-42A8-A4F6-88FEA00D51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3" y="0"/>
            <a:ext cx="12192000" cy="6858000"/>
          </a:xfrm>
          <a:prstGeom prst="rect">
            <a:avLst/>
          </a:prstGeom>
        </p:spPr>
      </p:pic>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913776" y="640831"/>
            <a:ext cx="6564205" cy="1573863"/>
          </a:xfrm>
        </p:spPr>
        <p:txBody>
          <a:bodyPr>
            <a:normAutofit/>
          </a:bodyPr>
          <a:lstStyle/>
          <a:p>
            <a:r>
              <a:rPr lang="en-US" dirty="0"/>
              <a:t>visualizations</a:t>
            </a:r>
          </a:p>
        </p:txBody>
      </p:sp>
      <p:sp>
        <p:nvSpPr>
          <p:cNvPr id="12" name="Content Placeholder 11">
            <a:extLst>
              <a:ext uri="{FF2B5EF4-FFF2-40B4-BE49-F238E27FC236}">
                <a16:creationId xmlns:a16="http://schemas.microsoft.com/office/drawing/2014/main" id="{FC857995-05F7-470C-9380-5C53787B95D1}"/>
              </a:ext>
            </a:extLst>
          </p:cNvPr>
          <p:cNvSpPr>
            <a:spLocks noGrp="1"/>
          </p:cNvSpPr>
          <p:nvPr>
            <p:ph idx="1"/>
          </p:nvPr>
        </p:nvSpPr>
        <p:spPr>
          <a:xfrm>
            <a:off x="913774" y="2367092"/>
            <a:ext cx="6564207" cy="3881309"/>
          </a:xfrm>
        </p:spPr>
        <p:txBody>
          <a:bodyPr>
            <a:normAutofit lnSpcReduction="10000"/>
          </a:bodyPr>
          <a:lstStyle/>
          <a:p>
            <a:pPr marL="0" indent="0">
              <a:lnSpc>
                <a:spcPct val="110000"/>
              </a:lnSpc>
              <a:buNone/>
            </a:pPr>
            <a:r>
              <a:rPr lang="en-US" sz="1500" dirty="0"/>
              <a:t>Created an interactive online dashboard showing us state homeless population trends from 2010 to 2017. </a:t>
            </a:r>
          </a:p>
          <a:p>
            <a:pPr marL="0" indent="0">
              <a:lnSpc>
                <a:spcPct val="110000"/>
              </a:lnSpc>
              <a:buNone/>
            </a:pPr>
            <a:r>
              <a:rPr lang="en-US" sz="1500" dirty="0"/>
              <a:t>Our dashboard includes</a:t>
            </a:r>
          </a:p>
          <a:p>
            <a:pPr>
              <a:lnSpc>
                <a:spcPct val="110000"/>
              </a:lnSpc>
            </a:pPr>
            <a:r>
              <a:rPr lang="en-US" sz="1700" dirty="0"/>
              <a:t>Line graph (D3):</a:t>
            </a:r>
          </a:p>
          <a:p>
            <a:pPr lvl="1">
              <a:lnSpc>
                <a:spcPct val="110000"/>
              </a:lnSpc>
            </a:pPr>
            <a:r>
              <a:rPr lang="en-US" sz="1700" dirty="0"/>
              <a:t>Homeless population % of total population by state </a:t>
            </a:r>
          </a:p>
          <a:p>
            <a:pPr>
              <a:lnSpc>
                <a:spcPct val="110000"/>
              </a:lnSpc>
            </a:pPr>
            <a:r>
              <a:rPr lang="en-US" sz="1700" dirty="0"/>
              <a:t>Scatter plot (d3):</a:t>
            </a:r>
          </a:p>
          <a:p>
            <a:pPr lvl="1">
              <a:lnSpc>
                <a:spcPct val="110000"/>
              </a:lnSpc>
            </a:pPr>
            <a:r>
              <a:rPr lang="en-US" sz="1700" dirty="0"/>
              <a:t>Dimensions: median household income, poverty rate, unemployment rate</a:t>
            </a:r>
          </a:p>
          <a:p>
            <a:pPr>
              <a:lnSpc>
                <a:spcPct val="110000"/>
              </a:lnSpc>
            </a:pPr>
            <a:r>
              <a:rPr lang="en-US" sz="1700" dirty="0"/>
              <a:t>Map (</a:t>
            </a:r>
            <a:r>
              <a:rPr lang="en-US" sz="1700" dirty="0" err="1"/>
              <a:t>Leaftlet</a:t>
            </a:r>
            <a:r>
              <a:rPr lang="en-US" sz="1700" dirty="0"/>
              <a:t>): </a:t>
            </a:r>
          </a:p>
          <a:p>
            <a:pPr lvl="1">
              <a:lnSpc>
                <a:spcPct val="110000"/>
              </a:lnSpc>
            </a:pPr>
            <a:r>
              <a:rPr lang="en-US" sz="1700" dirty="0"/>
              <a:t>Filter: year</a:t>
            </a:r>
          </a:p>
          <a:p>
            <a:pPr lvl="1">
              <a:lnSpc>
                <a:spcPct val="110000"/>
              </a:lnSpc>
            </a:pPr>
            <a:r>
              <a:rPr lang="en-US" sz="1700" dirty="0"/>
              <a:t>Heatmap: homeless population</a:t>
            </a:r>
          </a:p>
          <a:p>
            <a:pPr>
              <a:lnSpc>
                <a:spcPct val="110000"/>
              </a:lnSpc>
            </a:pPr>
            <a:endParaRPr lang="en-US" sz="1500" dirty="0"/>
          </a:p>
        </p:txBody>
      </p:sp>
    </p:spTree>
    <p:extLst>
      <p:ext uri="{BB962C8B-B14F-4D97-AF65-F5344CB8AC3E}">
        <p14:creationId xmlns:p14="http://schemas.microsoft.com/office/powerpoint/2010/main" val="146703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C5952BE2-F3EF-4B0A-86F5-986FE49BA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gnifying glass">
            <a:extLst>
              <a:ext uri="{FF2B5EF4-FFF2-40B4-BE49-F238E27FC236}">
                <a16:creationId xmlns:a16="http://schemas.microsoft.com/office/drawing/2014/main" id="{E8864CAA-52E9-4C8D-9FB3-4103F5DD66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49763" y="550656"/>
            <a:ext cx="3292475" cy="329247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5" name="Picture 14">
            <a:extLst>
              <a:ext uri="{FF2B5EF4-FFF2-40B4-BE49-F238E27FC236}">
                <a16:creationId xmlns:a16="http://schemas.microsoft.com/office/drawing/2014/main" id="{A5912450-3395-4ED9-B7EE-F6BD262C40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1751012" y="3909806"/>
            <a:ext cx="8689976" cy="1345888"/>
          </a:xfrm>
        </p:spPr>
        <p:txBody>
          <a:bodyPr vert="horz" lIns="91440" tIns="45720" rIns="91440" bIns="45720" rtlCol="0" anchor="b">
            <a:normAutofit/>
          </a:bodyPr>
          <a:lstStyle/>
          <a:p>
            <a:br>
              <a:rPr lang="en-US" sz="4400"/>
            </a:br>
            <a:r>
              <a:rPr lang="en-US" sz="4400"/>
              <a:t>WHAT DID WE FIND?</a:t>
            </a:r>
          </a:p>
        </p:txBody>
      </p:sp>
    </p:spTree>
    <p:extLst>
      <p:ext uri="{BB962C8B-B14F-4D97-AF65-F5344CB8AC3E}">
        <p14:creationId xmlns:p14="http://schemas.microsoft.com/office/powerpoint/2010/main" val="124680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p:txBody>
          <a:bodyPr/>
          <a:lstStyle/>
          <a:p>
            <a:br>
              <a:rPr lang="en-US" dirty="0"/>
            </a:br>
            <a:r>
              <a:rPr lang="en-US" dirty="0"/>
              <a:t>Homeless population % of state population (2010 – 2017)</a:t>
            </a:r>
          </a:p>
        </p:txBody>
      </p:sp>
      <p:sp>
        <p:nvSpPr>
          <p:cNvPr id="3" name="Content Placeholder 2">
            <a:extLst>
              <a:ext uri="{FF2B5EF4-FFF2-40B4-BE49-F238E27FC236}">
                <a16:creationId xmlns:a16="http://schemas.microsoft.com/office/drawing/2014/main" id="{E54F0AE2-D086-4C42-B898-061856577509}"/>
              </a:ext>
            </a:extLst>
          </p:cNvPr>
          <p:cNvSpPr>
            <a:spLocks noGrp="1"/>
          </p:cNvSpPr>
          <p:nvPr>
            <p:ph idx="1"/>
          </p:nvPr>
        </p:nvSpPr>
        <p:spPr/>
        <p:txBody>
          <a:bodyPr>
            <a:normAutofit/>
          </a:bodyPr>
          <a:lstStyle/>
          <a:p>
            <a:pPr marL="0" indent="0">
              <a:buNone/>
            </a:pPr>
            <a:r>
              <a:rPr lang="en-US" dirty="0"/>
              <a:t>CONTRARY TO HUD’S BUDGET INCREASE IN 2017 (AND OUR ANECDOTAL EXERIENCE IN CALIFORNIA), NATIONWIDE, OUR HOMELESS POPULATION HAS ACTUALLY DECREASED FROM 2010 – 2017.</a:t>
            </a:r>
          </a:p>
          <a:p>
            <a:pPr marL="0" indent="0">
              <a:buNone/>
            </a:pPr>
            <a:r>
              <a:rPr lang="en-US" dirty="0"/>
              <a:t>&lt;&lt;INSERT GRAPH&gt;&gt;</a:t>
            </a:r>
          </a:p>
        </p:txBody>
      </p:sp>
    </p:spTree>
    <p:extLst>
      <p:ext uri="{BB962C8B-B14F-4D97-AF65-F5344CB8AC3E}">
        <p14:creationId xmlns:p14="http://schemas.microsoft.com/office/powerpoint/2010/main" val="2475399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0">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913776" y="618517"/>
            <a:ext cx="3893976" cy="1596177"/>
          </a:xfrm>
        </p:spPr>
        <p:txBody>
          <a:bodyPr anchor="b">
            <a:normAutofit/>
          </a:bodyPr>
          <a:lstStyle/>
          <a:p>
            <a:pPr algn="l"/>
            <a:br>
              <a:rPr lang="en-US" sz="2700" dirty="0"/>
            </a:br>
            <a:r>
              <a:rPr lang="en-US" sz="2700" dirty="0"/>
              <a:t>Homeless population % of state population (2010 – 2017)</a:t>
            </a:r>
          </a:p>
        </p:txBody>
      </p:sp>
      <p:sp>
        <p:nvSpPr>
          <p:cNvPr id="3" name="Content Placeholder 2">
            <a:extLst>
              <a:ext uri="{FF2B5EF4-FFF2-40B4-BE49-F238E27FC236}">
                <a16:creationId xmlns:a16="http://schemas.microsoft.com/office/drawing/2014/main" id="{E54F0AE2-D086-4C42-B898-061856577509}"/>
              </a:ext>
            </a:extLst>
          </p:cNvPr>
          <p:cNvSpPr>
            <a:spLocks noGrp="1"/>
          </p:cNvSpPr>
          <p:nvPr>
            <p:ph idx="1"/>
          </p:nvPr>
        </p:nvSpPr>
        <p:spPr>
          <a:xfrm>
            <a:off x="913774" y="2367092"/>
            <a:ext cx="3893978" cy="3424107"/>
          </a:xfrm>
        </p:spPr>
        <p:txBody>
          <a:bodyPr>
            <a:normAutofit/>
          </a:bodyPr>
          <a:lstStyle/>
          <a:p>
            <a:pPr marL="0" indent="0">
              <a:buNone/>
            </a:pPr>
            <a:r>
              <a:rPr lang="en-US" sz="1600" dirty="0"/>
              <a:t>While the overall national homeless population has seen a downtrend, California saw a sharp fall and rise between 2011 to 2017.  California voter responded to this by passing proposition 1 which allocated 4 billion dollars to address homelessness in the state </a:t>
            </a:r>
            <a:r>
              <a:rPr lang="en-US" sz="1600" dirty="0">
                <a:hlinkClick r:id="rId3" action="ppaction://hlinkfile"/>
              </a:rPr>
              <a:t>CA ELECTION RESULTS</a:t>
            </a:r>
            <a:r>
              <a:rPr lang="en-US" sz="1600" dirty="0"/>
              <a:t>.</a:t>
            </a:r>
          </a:p>
        </p:txBody>
      </p:sp>
      <p:graphicFrame>
        <p:nvGraphicFramePr>
          <p:cNvPr id="10" name="Chart 9">
            <a:extLst>
              <a:ext uri="{FF2B5EF4-FFF2-40B4-BE49-F238E27FC236}">
                <a16:creationId xmlns:a16="http://schemas.microsoft.com/office/drawing/2014/main" id="{8B80CA6E-581F-4195-A611-071B4CAD5B79}"/>
              </a:ext>
            </a:extLst>
          </p:cNvPr>
          <p:cNvGraphicFramePr>
            <a:graphicFrameLocks/>
          </p:cNvGraphicFramePr>
          <p:nvPr>
            <p:extLst>
              <p:ext uri="{D42A27DB-BD31-4B8C-83A1-F6EECF244321}">
                <p14:modId xmlns:p14="http://schemas.microsoft.com/office/powerpoint/2010/main" val="1397983549"/>
              </p:ext>
            </p:extLst>
          </p:nvPr>
        </p:nvGraphicFramePr>
        <p:xfrm>
          <a:off x="5078061" y="609600"/>
          <a:ext cx="6200163" cy="51815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947350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746</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Droplet</vt:lpstr>
      <vt:lpstr>Homelessness in the us</vt:lpstr>
      <vt:lpstr>Motivation</vt:lpstr>
      <vt:lpstr>Questions to explore</vt:lpstr>
      <vt:lpstr>approach</vt:lpstr>
      <vt:lpstr>Data sources</vt:lpstr>
      <vt:lpstr>visualizations</vt:lpstr>
      <vt:lpstr> WHAT DID WE FIND?</vt:lpstr>
      <vt:lpstr> Homeless population % of state population (2010 – 2017)</vt:lpstr>
      <vt:lpstr> Homeless population % of state population (2010 – 2017)</vt:lpstr>
      <vt:lpstr>&lt;insert graph&gt;</vt:lpstr>
      <vt:lpstr>&lt;insert graph&gt;</vt:lpstr>
      <vt:lpstr>&lt;insert graph&gt;</vt:lpstr>
      <vt:lpstr>conclusion</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Homelessness in the us</dc:title>
  <dc:creator>Nary Tang</dc:creator>
  <cp:lastModifiedBy> </cp:lastModifiedBy>
  <cp:revision>6</cp:revision>
  <dcterms:created xsi:type="dcterms:W3CDTF">2019-06-30T21:01:31Z</dcterms:created>
  <dcterms:modified xsi:type="dcterms:W3CDTF">2019-07-01T02:45:06Z</dcterms:modified>
</cp:coreProperties>
</file>