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BA659F-D1F0-4E28-B6F1-8BC6BE0E1AF2}">
          <p14:sldIdLst>
            <p14:sldId id="256"/>
            <p14:sldId id="257"/>
            <p14:sldId id="258"/>
            <p14:sldId id="259"/>
            <p14:sldId id="261"/>
            <p14:sldId id="260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43" autoAdjust="0"/>
  </p:normalViewPr>
  <p:slideViewPr>
    <p:cSldViewPr snapToGrid="0">
      <p:cViewPr varScale="1">
        <p:scale>
          <a:sx n="113" d="100"/>
          <a:sy n="113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945F-9DF7-ED19-333B-FC4F7F790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B0264-62E7-C317-3480-C51FEFA31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6C601-0D21-584A-8968-7B820EA3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CDDF-B4EC-442E-80B1-E9E4CE47E670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8F1-5F7A-82FE-CC38-B4D35F6D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0E70B-73D0-971B-32CE-91DFC10A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365E-FA37-4DC5-AF9F-2FF630A1B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74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A50F-75A2-1868-331A-FDD9A102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E9927-9B24-8D69-682E-1E8F51661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AB276-F76A-B224-654A-325F649A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CDDF-B4EC-442E-80B1-E9E4CE47E670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EF48A-66DD-E4FD-45BB-D2321F65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1E654-6FF1-89AD-070E-2AE93E97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365E-FA37-4DC5-AF9F-2FF630A1B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94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774A9-63F1-729B-E87A-2DEA99D08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065C9-C4B7-5A5E-D7A0-99637E9CE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94EEA-BADA-8FF3-90A6-8FDE515D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CDDF-B4EC-442E-80B1-E9E4CE47E670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894FF-4089-EC05-9480-294BCECB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2055B-BC3F-5BF4-8851-260CDCEA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365E-FA37-4DC5-AF9F-2FF630A1B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51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69779-FB7C-ACC7-AD99-A126F13D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47894-B3FD-73EF-F77A-159CE6945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1B27F-7DBE-513E-7F41-D7785CBF6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CDDF-B4EC-442E-80B1-E9E4CE47E670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A90C5-FB73-8E85-5899-7BA66CF8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C873B-2AD1-6D61-F5CD-B72EE5F9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365E-FA37-4DC5-AF9F-2FF630A1B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15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7070-15BC-550B-0923-A5F37EE1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9580B-18E5-2392-25B6-2EAF76B4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814F1-1178-A408-8DED-9F04C3E0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CDDF-B4EC-442E-80B1-E9E4CE47E670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86F99-9E60-73AE-7E5F-8A15DE431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D2767-C025-BEC1-C954-CF5F4174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365E-FA37-4DC5-AF9F-2FF630A1B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57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2B82-E512-EB2A-76BE-FEC4199C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3DAFE-5046-A042-44DC-3A6FA1B42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682D8-E86C-7C43-7F41-AA9C8C5B1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6D7B4-EFC8-DEE9-182F-DCC94645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CDDF-B4EC-442E-80B1-E9E4CE47E670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DAF24-4782-B8C7-7670-71951BD5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FCD3B-2753-6059-F599-A5C42BB5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365E-FA37-4DC5-AF9F-2FF630A1B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52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E897-CE9D-1153-017B-B735988B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119BE-C0E5-1E1E-1BDC-BCFC91140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2036F-4AD2-11A0-9F14-2188F28AD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27C783-36E8-CBD3-7A18-C02AEC36A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3C9F63-13B4-81A1-A401-2372E39BB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CE0BAB-0EB0-8935-533D-6F9BE49A0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CDDF-B4EC-442E-80B1-E9E4CE47E670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E5D36-652A-E86B-820A-F8FE1932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B2091C-D662-B308-F210-C03D7663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365E-FA37-4DC5-AF9F-2FF630A1B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57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AE0D-33A8-5BD2-74B6-7E2D8136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408754-EB91-7170-8B12-5F31DC51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CDDF-B4EC-442E-80B1-E9E4CE47E670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8C3F3-D6D1-BE5E-F247-B762E4EA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0ABFE-274D-E946-4170-F58052F0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365E-FA37-4DC5-AF9F-2FF630A1B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77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325A1-043A-3252-E01B-02D7B211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CDDF-B4EC-442E-80B1-E9E4CE47E670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D6E31-10D4-2117-7EA5-0F8F6077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995A1-4953-E6BB-74D1-09788640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365E-FA37-4DC5-AF9F-2FF630A1B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76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D6C5-8E2F-2770-B883-A26B2544D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B253B-C34F-5881-1F90-FF0EC20C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B829E-6D65-8009-7CB8-6A49CFDED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B7131-1C2E-5732-AC4C-75466B186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CDDF-B4EC-442E-80B1-E9E4CE47E670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37381-812F-14C4-2C08-6D9639F0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97859-B379-94F9-8C04-B70300A88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365E-FA37-4DC5-AF9F-2FF630A1B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30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33D29-CEEE-CEE4-9469-2A39359E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B9E503-7740-9AA8-9492-EE8AF5F2D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7DE6D-6AF6-1A8D-C0CB-392F8BA5B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0DEBA-E620-9F86-3EB6-0560AF8C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CDDF-B4EC-442E-80B1-E9E4CE47E670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8CBF2-F12A-FA8E-0B52-E1600ABF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E2D87-56B2-D99D-2226-26ECCBAD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365E-FA37-4DC5-AF9F-2FF630A1B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03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4A46D-BD82-EAFB-9D70-5C7D9FF02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1A44F-FF3F-5B06-71E7-05AA69321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35749-8109-EDF2-03CC-FDB3FABFF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FCDDF-B4EC-442E-80B1-E9E4CE47E670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2178C-31E8-6ECE-14CA-ED75F87961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FB7DA-5AA7-423A-DF98-8F7378926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6365E-FA37-4DC5-AF9F-2FF630A1B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f-courses-data.s3.us.cloud-object-storage.appdomain.cloud/IBM-CD0198EN-SkillsNetwork/labs/data/Annual_Macroeconomic_Factors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39BA-3229-E088-5BC2-CC6B0C4E2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USA HOUSING MARKET</a:t>
            </a:r>
          </a:p>
        </p:txBody>
      </p:sp>
    </p:spTree>
    <p:extLst>
      <p:ext uri="{BB962C8B-B14F-4D97-AF65-F5344CB8AC3E}">
        <p14:creationId xmlns:p14="http://schemas.microsoft.com/office/powerpoint/2010/main" val="1422578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860923-33A5-B551-E27C-F604F91D5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4" y="3040592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96807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CB4CE-EFCF-5850-8986-5C408854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EE2C-77EF-76E9-4F0C-0B5BE6DDD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The USA housing market has grown very competitive</a:t>
            </a:r>
          </a:p>
          <a:p>
            <a:endParaRPr lang="en-GB" sz="2400" dirty="0"/>
          </a:p>
          <a:p>
            <a:r>
              <a:rPr lang="en-GB" sz="2400" dirty="0"/>
              <a:t>Several expensive housing markets has seen unprecedented growth</a:t>
            </a:r>
          </a:p>
          <a:p>
            <a:endParaRPr lang="en-GB" sz="2400" dirty="0"/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USA housing market depends on various macroeconomic factors such as population, mortgage rates , etc.</a:t>
            </a:r>
          </a:p>
          <a:p>
            <a:endParaRPr lang="en-US" sz="2000" dirty="0">
              <a:solidFill>
                <a:srgbClr val="000000"/>
              </a:solidFill>
              <a:latin typeface="Helvetica Neue"/>
            </a:endParaRPr>
          </a:p>
          <a:p>
            <a:r>
              <a:rPr lang="en-US" sz="2000" dirty="0">
                <a:solidFill>
                  <a:srgbClr val="000000"/>
                </a:solidFill>
                <a:latin typeface="Helvetica Neue"/>
              </a:rPr>
              <a:t>This is a descriptive analysis to demonstrate how these factors affects the housing market.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6249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E774A-1217-5897-C101-9BBF70C2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423BC-C4E5-6A9F-AAC3-09FA38113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The data used is an already processed microeconomic csv file from IBM cloud storage (</a:t>
            </a:r>
            <a:r>
              <a:rPr lang="en-GB" sz="2000" dirty="0">
                <a:hlinkClick r:id="rId2"/>
              </a:rPr>
              <a:t>Data source</a:t>
            </a:r>
            <a:r>
              <a:rPr lang="en-GB" sz="2000" dirty="0"/>
              <a:t>)</a:t>
            </a:r>
          </a:p>
          <a:p>
            <a:r>
              <a:rPr lang="en-GB" sz="2000" dirty="0"/>
              <a:t>The data possess attributes that contributes to the housing markets in the United States</a:t>
            </a:r>
          </a:p>
          <a:p>
            <a:r>
              <a:rPr lang="en-GB" sz="2000" dirty="0"/>
              <a:t>Overview of the data head</a:t>
            </a:r>
          </a:p>
          <a:p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053DDF-10E1-BAB6-09F1-313783F44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18" y="3335867"/>
            <a:ext cx="9478698" cy="229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7E1EB-2555-94D8-AEB8-1132A3AA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DATA Cont’d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5D8211-A600-57C1-90B4-CFCEDAF5B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Date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Year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House Price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Index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House price change according to the index base period set (you can check the date at which this value is 100).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Stock Price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Index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Stock price change according to the index base period set (you can check the date at which this value is 100).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Consumer Price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Index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The Consumer Price Index measures the overall change in consumer prices based on a representative basket of goods and services over time.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Population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Population of USA (unit: thousands).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Unemployment Rate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Unemployment rate of USA (unit: percentage).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Real GDP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GDP with adjusted inflation (Annual version unit: billions of chain 2012 dollars in, Monthly version unit: Annualized change).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Mortgage Rate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Interest charged on mortgages (unit: percentage).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Real Disposable</a:t>
            </a:r>
            <a:r>
              <a:rPr lang="en-US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Income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(Real Disposable Personal Income): Money left from salary after all the taxes are paid (unit: billions of chain 2012 dollars).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</a:b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82034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53581-96E1-344E-40E8-54352730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181292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EXPLORATION AND DESCRIPTION</a:t>
            </a:r>
          </a:p>
        </p:txBody>
      </p:sp>
    </p:spTree>
    <p:extLst>
      <p:ext uri="{BB962C8B-B14F-4D97-AF65-F5344CB8AC3E}">
        <p14:creationId xmlns:p14="http://schemas.microsoft.com/office/powerpoint/2010/main" val="4200666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9E7E372-E5B3-1F45-0E18-16D312BF7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1303867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is a positive relationship between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House Price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Index and Real Disposable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Income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 with a correlation coefficient of approximately 0.99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This i</a:t>
            </a:r>
            <a:r>
              <a:rPr lang="en-US" altLang="en-US" dirty="0">
                <a:solidFill>
                  <a:srgbClr val="000000"/>
                </a:solidFill>
              </a:rPr>
              <a:t>ndicate a very strong positive relationship between both attributes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Therefore a rise in either factor will cause an equivalent rice in the other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endParaRPr lang="en-GB" dirty="0"/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41D5627F-A47B-F29D-7455-8BC574419E0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320" b="1320"/>
          <a:stretch/>
        </p:blipFill>
        <p:spPr>
          <a:xfrm>
            <a:off x="5037667" y="987425"/>
            <a:ext cx="6317721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0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F52813B-DB8F-5537-C829-640EF86F132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671" r="2671"/>
          <a:stretch/>
        </p:blipFill>
        <p:spPr>
          <a:xfrm>
            <a:off x="5207000" y="646906"/>
            <a:ext cx="6782330" cy="556418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32606-0081-900D-B192-81F6F2D3C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8921" y="2700866"/>
            <a:ext cx="3932237" cy="812801"/>
          </a:xfrm>
        </p:spPr>
        <p:txBody>
          <a:bodyPr/>
          <a:lstStyle/>
          <a:p>
            <a:r>
              <a:rPr lang="en-GB" dirty="0"/>
              <a:t>Throughout the years there has been a constant increase in the Real GDP </a:t>
            </a:r>
          </a:p>
        </p:txBody>
      </p:sp>
    </p:spTree>
    <p:extLst>
      <p:ext uri="{BB962C8B-B14F-4D97-AF65-F5344CB8AC3E}">
        <p14:creationId xmlns:p14="http://schemas.microsoft.com/office/powerpoint/2010/main" val="2840913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03B4B-73A7-3B96-4EC4-FEBA6EE73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4922" y="1921933"/>
            <a:ext cx="3932237" cy="25484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is a negative relationship between 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Consumer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Price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Index and Mortgage rate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with a correlation coefficient of approximately -0.85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Hence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increasing 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Consumer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Price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acros</a:t>
            </a:r>
            <a:r>
              <a:rPr lang="en-US" altLang="en-US" dirty="0">
                <a:solidFill>
                  <a:srgbClr val="000000"/>
                </a:solidFill>
              </a:rPr>
              <a:t>s the years corresponds to decreasing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Mortgage rate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endParaRPr lang="en-GB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656CA32-8CF0-A2E0-EBAF-0DD33A64A7B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22" b="222"/>
          <a:stretch/>
        </p:blipFill>
        <p:spPr>
          <a:xfrm>
            <a:off x="4682067" y="388938"/>
            <a:ext cx="7425266" cy="571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61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030F63-1CCD-E93E-D061-3BB347D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452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Predicting Mortgage Rate values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D9E1F0-5BC7-6631-0DEE-968DC4D40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9085" y="1320527"/>
            <a:ext cx="5181600" cy="50889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 Linear Regression model fitness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r>
              <a:rPr lang="en-GB" sz="900" dirty="0"/>
              <a:t>Mortgage rates 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15.417739575612254(Consumer Price index) - 0.03845497</a:t>
            </a:r>
            <a:endParaRPr lang="en-GB" sz="9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4FC724-D6B1-8C5D-D569-F672BA5A1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0526"/>
            <a:ext cx="5181600" cy="50889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Multiple Linear Regression fitness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Mortgage rate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0.03437288(House Price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Index) + 0.03863097(Consumer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Price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Index) - 0.00124254</a:t>
            </a:r>
            <a:r>
              <a:rPr lang="en-US" altLang="en-US" sz="1200" dirty="0">
                <a:latin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Real Disposable Income)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836D2B-8905-4E63-D92E-AE12EC3C7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45381"/>
            <a:ext cx="4930970" cy="3662119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FF0D8921-1CFB-EBB6-A03F-0C39E965A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32060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81C66C-17A1-1148-49F8-B2E77178F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326" y="1745381"/>
            <a:ext cx="5181600" cy="379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39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410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Helvetica Neue</vt:lpstr>
      <vt:lpstr>Office Theme</vt:lpstr>
      <vt:lpstr>USA HOUSING MARKET</vt:lpstr>
      <vt:lpstr>INTRODUCTION</vt:lpstr>
      <vt:lpstr>DATA</vt:lpstr>
      <vt:lpstr>DATA Cont’d</vt:lpstr>
      <vt:lpstr>EXPLORATION AND DESCRIPTION</vt:lpstr>
      <vt:lpstr>PowerPoint Presentation</vt:lpstr>
      <vt:lpstr>PowerPoint Presentation</vt:lpstr>
      <vt:lpstr>PowerPoint Presentation</vt:lpstr>
      <vt:lpstr>Predicting Mortgage Rate values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 HOUSING MARKET</dc:title>
  <dc:creator>Nasiru Hutchful</dc:creator>
  <cp:lastModifiedBy>Nasiru Hutchful</cp:lastModifiedBy>
  <cp:revision>2</cp:revision>
  <dcterms:created xsi:type="dcterms:W3CDTF">2023-11-02T11:12:45Z</dcterms:created>
  <dcterms:modified xsi:type="dcterms:W3CDTF">2023-11-03T14:40:36Z</dcterms:modified>
</cp:coreProperties>
</file>